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54" d="100"/>
          <a:sy n="54" d="100"/>
        </p:scale>
        <p:origin x="1666" y="3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04/03/2018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04/03/2018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3/4/2018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3/4/2018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3/4/2018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3/4/2018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GSM.d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GPRS.do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COMPUTING</a:t>
            </a:r>
            <a:endParaRPr lang="id-ID" dirty="0"/>
          </a:p>
        </p:txBody>
      </p:sp>
      <p:sp>
        <p:nvSpPr>
          <p:cNvPr id="3" name="Subtitle 2"/>
          <p:cNvSpPr>
            <a:spLocks noGrp="1"/>
          </p:cNvSpPr>
          <p:nvPr>
            <p:ph type="subTitle" idx="1"/>
          </p:nvPr>
        </p:nvSpPr>
        <p:spPr/>
        <p:txBody>
          <a:bodyPr/>
          <a:lstStyle/>
          <a:p>
            <a:br>
              <a:rPr lang="en-US" dirty="0"/>
            </a:br>
            <a:r>
              <a:rPr lang="en-US" dirty="0" err="1"/>
              <a:t>Dosen</a:t>
            </a:r>
            <a:r>
              <a:rPr lang="en-US" dirty="0"/>
              <a:t> </a:t>
            </a:r>
            <a:r>
              <a:rPr lang="en-US" dirty="0" err="1"/>
              <a:t>Pengampu</a:t>
            </a:r>
            <a:r>
              <a:rPr lang="en-US" dirty="0"/>
              <a:t>: Hendry Gunawan </a:t>
            </a:r>
            <a:r>
              <a:rPr lang="en-US" dirty="0" err="1"/>
              <a:t>S.Kom</a:t>
            </a:r>
            <a:r>
              <a:rPr lang="en-US" dirty="0"/>
              <a:t>, MM</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CA8EC9F-A3B0-4C7B-8929-EB309930CBE4}"/>
              </a:ext>
            </a:extLst>
          </p:cNvPr>
          <p:cNvSpPr>
            <a:spLocks noGrp="1" noChangeArrowheads="1"/>
          </p:cNvSpPr>
          <p:nvPr>
            <p:ph type="title"/>
          </p:nvPr>
        </p:nvSpPr>
        <p:spPr>
          <a:xfrm>
            <a:off x="457200" y="274638"/>
            <a:ext cx="8507413" cy="1143000"/>
          </a:xfrm>
        </p:spPr>
        <p:txBody>
          <a:bodyPr/>
          <a:lstStyle/>
          <a:p>
            <a:pPr rtl="0"/>
            <a:r>
              <a:rPr lang="en-US" altLang="en-US" sz="4000" b="1"/>
              <a:t>Mobile Computing Functions </a:t>
            </a:r>
            <a:r>
              <a:rPr lang="en-US" altLang="en-US" sz="3200" b="1"/>
              <a:t>Cont.</a:t>
            </a:r>
          </a:p>
        </p:txBody>
      </p:sp>
      <p:sp>
        <p:nvSpPr>
          <p:cNvPr id="17411" name="Rectangle 3">
            <a:extLst>
              <a:ext uri="{FF2B5EF4-FFF2-40B4-BE49-F238E27FC236}">
                <a16:creationId xmlns:a16="http://schemas.microsoft.com/office/drawing/2014/main" id="{5A43C789-0FE7-437D-B514-1D7252AE3935}"/>
              </a:ext>
            </a:extLst>
          </p:cNvPr>
          <p:cNvSpPr>
            <a:spLocks noGrp="1" noChangeArrowheads="1"/>
          </p:cNvSpPr>
          <p:nvPr>
            <p:ph type="body" idx="1"/>
          </p:nvPr>
        </p:nvSpPr>
        <p:spPr>
          <a:xfrm>
            <a:off x="34925" y="1600200"/>
            <a:ext cx="9109075" cy="4525963"/>
          </a:xfrm>
        </p:spPr>
        <p:txBody>
          <a:bodyPr/>
          <a:lstStyle/>
          <a:p>
            <a:pPr algn="l" rtl="0"/>
            <a:r>
              <a:rPr lang="en-US" altLang="en-US" b="1"/>
              <a:t>Bearer Mobility: </a:t>
            </a:r>
          </a:p>
          <a:p>
            <a:pPr lvl="1" algn="l" rtl="0"/>
            <a:r>
              <a:rPr lang="en-US" altLang="en-US"/>
              <a:t>User should be able to move from one bearer to another and use the same service. </a:t>
            </a:r>
          </a:p>
          <a:p>
            <a:pPr lvl="1" algn="l" rtl="0"/>
            <a:r>
              <a:rPr lang="en-US" altLang="en-US"/>
              <a:t>Example could be a user was using a service through WAP bearer in his home network in Bangalore. He moves to Coimbatore, where WAP is not supported, he switch over to voice or SMS(Short Message Service) bearer to access the same application.</a:t>
            </a:r>
          </a:p>
          <a:p>
            <a:pPr algn="l" rtl="0"/>
            <a:endParaRPr lang="en-US" altLang="en-US"/>
          </a:p>
        </p:txBody>
      </p:sp>
    </p:spTree>
    <p:extLst>
      <p:ext uri="{BB962C8B-B14F-4D97-AF65-F5344CB8AC3E}">
        <p14:creationId xmlns:p14="http://schemas.microsoft.com/office/powerpoint/2010/main" val="281574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E9E3F27-4E95-479D-9C42-E60119AD7C52}"/>
              </a:ext>
            </a:extLst>
          </p:cNvPr>
          <p:cNvSpPr>
            <a:spLocks noGrp="1" noChangeArrowheads="1"/>
          </p:cNvSpPr>
          <p:nvPr>
            <p:ph type="title"/>
          </p:nvPr>
        </p:nvSpPr>
        <p:spPr>
          <a:xfrm>
            <a:off x="323850" y="274638"/>
            <a:ext cx="8362950" cy="1143000"/>
          </a:xfrm>
        </p:spPr>
        <p:txBody>
          <a:bodyPr/>
          <a:lstStyle/>
          <a:p>
            <a:r>
              <a:rPr lang="en-US" altLang="en-US" sz="4000" b="1"/>
              <a:t>Mobile Computing Functions </a:t>
            </a:r>
            <a:r>
              <a:rPr lang="en-US" altLang="en-US" sz="3200" b="1"/>
              <a:t>Cont.</a:t>
            </a:r>
          </a:p>
        </p:txBody>
      </p:sp>
      <p:sp>
        <p:nvSpPr>
          <p:cNvPr id="18435" name="Rectangle 3">
            <a:extLst>
              <a:ext uri="{FF2B5EF4-FFF2-40B4-BE49-F238E27FC236}">
                <a16:creationId xmlns:a16="http://schemas.microsoft.com/office/drawing/2014/main" id="{60CD5EF6-0A60-42F6-96BD-26859ED9AA7A}"/>
              </a:ext>
            </a:extLst>
          </p:cNvPr>
          <p:cNvSpPr>
            <a:spLocks noGrp="1" noChangeArrowheads="1"/>
          </p:cNvSpPr>
          <p:nvPr>
            <p:ph type="body" idx="1"/>
          </p:nvPr>
        </p:nvSpPr>
        <p:spPr>
          <a:xfrm>
            <a:off x="34925" y="1600200"/>
            <a:ext cx="8929688" cy="4525963"/>
          </a:xfrm>
        </p:spPr>
        <p:txBody>
          <a:bodyPr/>
          <a:lstStyle/>
          <a:p>
            <a:pPr algn="l" rtl="0"/>
            <a:r>
              <a:rPr lang="en-US" altLang="en-US" b="1"/>
              <a:t>Device Mobility: </a:t>
            </a:r>
          </a:p>
          <a:p>
            <a:pPr lvl="1" algn="l" rtl="0"/>
            <a:r>
              <a:rPr lang="en-US" altLang="en-US"/>
              <a:t>User should be able to move from one device to another and use the same service. </a:t>
            </a:r>
          </a:p>
          <a:p>
            <a:pPr lvl="1" algn="l" rtl="0"/>
            <a:r>
              <a:rPr lang="en-US" altLang="en-US"/>
              <a:t>Example could be sales representatives using their desktop computer in home office. During the day while they are on the street they would like to use their Palmtop to access the application.</a:t>
            </a:r>
          </a:p>
        </p:txBody>
      </p:sp>
    </p:spTree>
    <p:extLst>
      <p:ext uri="{BB962C8B-B14F-4D97-AF65-F5344CB8AC3E}">
        <p14:creationId xmlns:p14="http://schemas.microsoft.com/office/powerpoint/2010/main" val="194820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08DE3EA-1C83-40ED-AEB2-0DBCCA51C644}"/>
              </a:ext>
            </a:extLst>
          </p:cNvPr>
          <p:cNvSpPr>
            <a:spLocks noGrp="1" noChangeArrowheads="1"/>
          </p:cNvSpPr>
          <p:nvPr>
            <p:ph type="title"/>
          </p:nvPr>
        </p:nvSpPr>
        <p:spPr>
          <a:xfrm>
            <a:off x="250825" y="274638"/>
            <a:ext cx="8435975" cy="1143000"/>
          </a:xfrm>
        </p:spPr>
        <p:txBody>
          <a:bodyPr/>
          <a:lstStyle/>
          <a:p>
            <a:r>
              <a:rPr lang="en-US" altLang="en-US" sz="4000" b="1"/>
              <a:t>Mobile Computing Functions </a:t>
            </a:r>
            <a:r>
              <a:rPr lang="en-US" altLang="en-US" sz="3200" b="1"/>
              <a:t>Cont.</a:t>
            </a:r>
          </a:p>
        </p:txBody>
      </p:sp>
      <p:sp>
        <p:nvSpPr>
          <p:cNvPr id="19459" name="Rectangle 3">
            <a:extLst>
              <a:ext uri="{FF2B5EF4-FFF2-40B4-BE49-F238E27FC236}">
                <a16:creationId xmlns:a16="http://schemas.microsoft.com/office/drawing/2014/main" id="{575C01DF-2627-4FDE-9481-1AA8BD3D9C75}"/>
              </a:ext>
            </a:extLst>
          </p:cNvPr>
          <p:cNvSpPr>
            <a:spLocks noGrp="1" noChangeArrowheads="1"/>
          </p:cNvSpPr>
          <p:nvPr>
            <p:ph type="body" idx="1"/>
          </p:nvPr>
        </p:nvSpPr>
        <p:spPr>
          <a:xfrm>
            <a:off x="107950" y="1600200"/>
            <a:ext cx="8856663" cy="4525963"/>
          </a:xfrm>
        </p:spPr>
        <p:txBody>
          <a:bodyPr/>
          <a:lstStyle/>
          <a:p>
            <a:pPr algn="l" rtl="0"/>
            <a:r>
              <a:rPr lang="en-US" altLang="en-US" sz="2800" b="1"/>
              <a:t>Session Mobility: </a:t>
            </a:r>
          </a:p>
          <a:p>
            <a:pPr lvl="1" algn="l" rtl="0"/>
            <a:r>
              <a:rPr lang="en-US" altLang="en-US" sz="2400"/>
              <a:t>A user session should be able to move from one user-agent environment to another.</a:t>
            </a:r>
          </a:p>
          <a:p>
            <a:pPr lvl="1" algn="l" rtl="0"/>
            <a:r>
              <a:rPr lang="en-US" altLang="en-US" sz="2400"/>
              <a:t>Example could be a user was using his service through a CDMA (Code Division Multiple Access) IX network. The user entered into the basement to park the car and got disconnected from his CDMA network. User goes to home office and starts using the desktop. The unfinished session in the CDMA device moves from the mobile device to the desktop computer.</a:t>
            </a:r>
          </a:p>
          <a:p>
            <a:endParaRPr lang="en-US" altLang="en-US" sz="2800"/>
          </a:p>
        </p:txBody>
      </p:sp>
    </p:spTree>
    <p:extLst>
      <p:ext uri="{BB962C8B-B14F-4D97-AF65-F5344CB8AC3E}">
        <p14:creationId xmlns:p14="http://schemas.microsoft.com/office/powerpoint/2010/main" val="278807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565CD0-3E6B-4060-8273-8A2ACBEF6574}"/>
              </a:ext>
            </a:extLst>
          </p:cNvPr>
          <p:cNvSpPr>
            <a:spLocks noGrp="1" noChangeArrowheads="1"/>
          </p:cNvSpPr>
          <p:nvPr>
            <p:ph type="title"/>
          </p:nvPr>
        </p:nvSpPr>
        <p:spPr>
          <a:xfrm>
            <a:off x="457200" y="274638"/>
            <a:ext cx="8362950" cy="1143000"/>
          </a:xfrm>
        </p:spPr>
        <p:txBody>
          <a:bodyPr/>
          <a:lstStyle/>
          <a:p>
            <a:r>
              <a:rPr lang="en-US" altLang="en-US" sz="4000" b="1"/>
              <a:t>Mobile Computing Functions </a:t>
            </a:r>
            <a:r>
              <a:rPr lang="en-US" altLang="en-US" sz="3200" b="1"/>
              <a:t>Cont.</a:t>
            </a:r>
          </a:p>
        </p:txBody>
      </p:sp>
      <p:sp>
        <p:nvSpPr>
          <p:cNvPr id="20483" name="Rectangle 3">
            <a:extLst>
              <a:ext uri="{FF2B5EF4-FFF2-40B4-BE49-F238E27FC236}">
                <a16:creationId xmlns:a16="http://schemas.microsoft.com/office/drawing/2014/main" id="{84482A4C-8A8E-4DB5-9FE1-73D6E3433CF7}"/>
              </a:ext>
            </a:extLst>
          </p:cNvPr>
          <p:cNvSpPr>
            <a:spLocks noGrp="1" noChangeArrowheads="1"/>
          </p:cNvSpPr>
          <p:nvPr>
            <p:ph type="body" idx="1"/>
          </p:nvPr>
        </p:nvSpPr>
        <p:spPr>
          <a:xfrm>
            <a:off x="107950" y="1600200"/>
            <a:ext cx="8856663" cy="4525963"/>
          </a:xfrm>
        </p:spPr>
        <p:txBody>
          <a:bodyPr/>
          <a:lstStyle/>
          <a:p>
            <a:pPr algn="l" rtl="0">
              <a:lnSpc>
                <a:spcPct val="90000"/>
              </a:lnSpc>
            </a:pPr>
            <a:r>
              <a:rPr lang="en-US" altLang="en-US" b="1"/>
              <a:t>Service Mobility: </a:t>
            </a:r>
          </a:p>
          <a:p>
            <a:pPr lvl="1" algn="l" rtl="0">
              <a:lnSpc>
                <a:spcPct val="90000"/>
              </a:lnSpc>
            </a:pPr>
            <a:r>
              <a:rPr lang="en-US" altLang="en-US"/>
              <a:t>User should be able to move from one service to another.</a:t>
            </a:r>
          </a:p>
          <a:p>
            <a:pPr lvl="1" algn="l" rtl="0">
              <a:lnSpc>
                <a:spcPct val="90000"/>
              </a:lnSpc>
            </a:pPr>
            <a:r>
              <a:rPr lang="en-US" altLang="en-US"/>
              <a:t>Example could be a user is writing a mail. To complete the mail user needs to refer to some other information. In a desktop PC, user simply opens another service (browser) and moves between them using the task bar. User should be able to switch amongst services in small footprint wireless devices like in the desktop.</a:t>
            </a:r>
          </a:p>
          <a:p>
            <a:pPr algn="l" rtl="0">
              <a:lnSpc>
                <a:spcPct val="90000"/>
              </a:lnSpc>
            </a:pPr>
            <a:endParaRPr lang="en-US" altLang="en-US"/>
          </a:p>
        </p:txBody>
      </p:sp>
    </p:spTree>
    <p:extLst>
      <p:ext uri="{BB962C8B-B14F-4D97-AF65-F5344CB8AC3E}">
        <p14:creationId xmlns:p14="http://schemas.microsoft.com/office/powerpoint/2010/main" val="156950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5B23862-320B-43A4-9D28-770C10366272}"/>
              </a:ext>
            </a:extLst>
          </p:cNvPr>
          <p:cNvSpPr>
            <a:spLocks noGrp="1" noChangeArrowheads="1"/>
          </p:cNvSpPr>
          <p:nvPr>
            <p:ph type="title"/>
          </p:nvPr>
        </p:nvSpPr>
        <p:spPr>
          <a:xfrm>
            <a:off x="323850" y="274638"/>
            <a:ext cx="8362950" cy="1143000"/>
          </a:xfrm>
        </p:spPr>
        <p:txBody>
          <a:bodyPr/>
          <a:lstStyle/>
          <a:p>
            <a:r>
              <a:rPr lang="en-US" altLang="en-US" sz="4000" b="1"/>
              <a:t>Mobile Computing Functions </a:t>
            </a:r>
            <a:r>
              <a:rPr lang="en-US" altLang="en-US" sz="3200" b="1"/>
              <a:t>Cont.</a:t>
            </a:r>
          </a:p>
        </p:txBody>
      </p:sp>
      <p:sp>
        <p:nvSpPr>
          <p:cNvPr id="21507" name="Rectangle 3">
            <a:extLst>
              <a:ext uri="{FF2B5EF4-FFF2-40B4-BE49-F238E27FC236}">
                <a16:creationId xmlns:a16="http://schemas.microsoft.com/office/drawing/2014/main" id="{5773E3E3-4C90-4BB2-ACA8-B9F18611C4FB}"/>
              </a:ext>
            </a:extLst>
          </p:cNvPr>
          <p:cNvSpPr>
            <a:spLocks noGrp="1" noChangeArrowheads="1"/>
          </p:cNvSpPr>
          <p:nvPr>
            <p:ph type="body" idx="1"/>
          </p:nvPr>
        </p:nvSpPr>
        <p:spPr>
          <a:xfrm>
            <a:off x="107950" y="1600200"/>
            <a:ext cx="8856663" cy="4525963"/>
          </a:xfrm>
        </p:spPr>
        <p:txBody>
          <a:bodyPr/>
          <a:lstStyle/>
          <a:p>
            <a:pPr algn="l" rtl="0"/>
            <a:r>
              <a:rPr lang="en-US" altLang="en-US" b="1"/>
              <a:t>Host Mobility: </a:t>
            </a:r>
          </a:p>
          <a:p>
            <a:pPr lvl="1" algn="l" rtl="0"/>
            <a:r>
              <a:rPr lang="en-US" altLang="en-US"/>
              <a:t>The user device can be either a client or server.</a:t>
            </a:r>
          </a:p>
          <a:p>
            <a:pPr lvl="1" algn="l" rtl="0"/>
            <a:r>
              <a:rPr lang="en-US" altLang="en-US"/>
              <a:t>When it is a server or host, some of the complexities change. </a:t>
            </a:r>
          </a:p>
          <a:p>
            <a:pPr lvl="1" algn="l" rtl="0"/>
            <a:r>
              <a:rPr lang="en-US" altLang="en-US"/>
              <a:t>In case of host mobility the mobility of </a:t>
            </a:r>
            <a:r>
              <a:rPr lang="en-US" altLang="en-US" b="1"/>
              <a:t>IP </a:t>
            </a:r>
            <a:r>
              <a:rPr lang="en-US" altLang="en-US"/>
              <a:t>needs to be taken care of.</a:t>
            </a:r>
          </a:p>
          <a:p>
            <a:pPr algn="l" rtl="0"/>
            <a:endParaRPr lang="en-US" altLang="en-US"/>
          </a:p>
        </p:txBody>
      </p:sp>
    </p:spTree>
    <p:extLst>
      <p:ext uri="{BB962C8B-B14F-4D97-AF65-F5344CB8AC3E}">
        <p14:creationId xmlns:p14="http://schemas.microsoft.com/office/powerpoint/2010/main" val="288473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AE4C2D8-230C-444A-A38A-B215A5322580}"/>
              </a:ext>
            </a:extLst>
          </p:cNvPr>
          <p:cNvSpPr>
            <a:spLocks noGrp="1" noChangeArrowheads="1"/>
          </p:cNvSpPr>
          <p:nvPr>
            <p:ph type="title"/>
          </p:nvPr>
        </p:nvSpPr>
        <p:spPr/>
        <p:txBody>
          <a:bodyPr/>
          <a:lstStyle/>
          <a:p>
            <a:r>
              <a:rPr lang="en-US" altLang="en-US" sz="3600" dirty="0"/>
              <a:t>Logical Functions of Mobile Computing</a:t>
            </a:r>
            <a:endParaRPr lang="en-US" altLang="en-US" b="1" dirty="0"/>
          </a:p>
        </p:txBody>
      </p:sp>
      <p:sp>
        <p:nvSpPr>
          <p:cNvPr id="3" name="Content Placeholder 2">
            <a:extLst>
              <a:ext uri="{FF2B5EF4-FFF2-40B4-BE49-F238E27FC236}">
                <a16:creationId xmlns:a16="http://schemas.microsoft.com/office/drawing/2014/main" id="{5DAEDBEC-1B47-4CFC-8A0B-CDA9660738A3}"/>
              </a:ext>
            </a:extLst>
          </p:cNvPr>
          <p:cNvSpPr>
            <a:spLocks noGrp="1"/>
          </p:cNvSpPr>
          <p:nvPr>
            <p:ph idx="1"/>
          </p:nvPr>
        </p:nvSpPr>
        <p:spPr/>
        <p:txBody>
          <a:bodyPr/>
          <a:lstStyle/>
          <a:p>
            <a:r>
              <a:rPr lang="en-US" altLang="en-US" dirty="0"/>
              <a:t>The mobile computing functions can be logically divided into following major segments:</a:t>
            </a:r>
          </a:p>
          <a:p>
            <a:endParaRPr lang="en-US" dirty="0"/>
          </a:p>
        </p:txBody>
      </p:sp>
      <p:pic>
        <p:nvPicPr>
          <p:cNvPr id="4" name="Picture 3">
            <a:extLst>
              <a:ext uri="{FF2B5EF4-FFF2-40B4-BE49-F238E27FC236}">
                <a16:creationId xmlns:a16="http://schemas.microsoft.com/office/drawing/2014/main" id="{08BE2261-4266-4E45-BDD9-4D307446EDD2}"/>
              </a:ext>
            </a:extLst>
          </p:cNvPr>
          <p:cNvPicPr>
            <a:picLocks noChangeAspect="1"/>
          </p:cNvPicPr>
          <p:nvPr/>
        </p:nvPicPr>
        <p:blipFill>
          <a:blip r:embed="rId2"/>
          <a:stretch>
            <a:fillRect/>
          </a:stretch>
        </p:blipFill>
        <p:spPr>
          <a:xfrm>
            <a:off x="189617" y="3386427"/>
            <a:ext cx="8954383" cy="2705100"/>
          </a:xfrm>
          <a:prstGeom prst="rect">
            <a:avLst/>
          </a:prstGeom>
        </p:spPr>
      </p:pic>
    </p:spTree>
    <p:extLst>
      <p:ext uri="{BB962C8B-B14F-4D97-AF65-F5344CB8AC3E}">
        <p14:creationId xmlns:p14="http://schemas.microsoft.com/office/powerpoint/2010/main" val="1930592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453CE25-BAEF-40F7-87E4-AD4CD7983E0A}"/>
              </a:ext>
            </a:extLst>
          </p:cNvPr>
          <p:cNvSpPr>
            <a:spLocks noGrp="1" noChangeArrowheads="1"/>
          </p:cNvSpPr>
          <p:nvPr>
            <p:ph type="title"/>
          </p:nvPr>
        </p:nvSpPr>
        <p:spPr>
          <a:xfrm>
            <a:off x="0" y="260350"/>
            <a:ext cx="8964613" cy="1143000"/>
          </a:xfrm>
        </p:spPr>
        <p:txBody>
          <a:bodyPr/>
          <a:lstStyle/>
          <a:p>
            <a:pPr rtl="0"/>
            <a:r>
              <a:rPr lang="en-US" altLang="en-US" sz="4000" dirty="0"/>
              <a:t>Logical Functions of Mobile Computing</a:t>
            </a:r>
          </a:p>
        </p:txBody>
      </p:sp>
      <p:sp>
        <p:nvSpPr>
          <p:cNvPr id="22531" name="Rectangle 3">
            <a:extLst>
              <a:ext uri="{FF2B5EF4-FFF2-40B4-BE49-F238E27FC236}">
                <a16:creationId xmlns:a16="http://schemas.microsoft.com/office/drawing/2014/main" id="{F9619F50-A5AB-460E-8256-8C8B839CD8C6}"/>
              </a:ext>
            </a:extLst>
          </p:cNvPr>
          <p:cNvSpPr>
            <a:spLocks noGrp="1" noChangeArrowheads="1"/>
          </p:cNvSpPr>
          <p:nvPr>
            <p:ph type="body" idx="1"/>
          </p:nvPr>
        </p:nvSpPr>
        <p:spPr>
          <a:xfrm>
            <a:off x="34925" y="1600200"/>
            <a:ext cx="8929688" cy="4525963"/>
          </a:xfrm>
        </p:spPr>
        <p:txBody>
          <a:bodyPr/>
          <a:lstStyle/>
          <a:p>
            <a:pPr marL="914400" lvl="1" indent="-457200" algn="l" rtl="0">
              <a:lnSpc>
                <a:spcPct val="90000"/>
              </a:lnSpc>
              <a:buClr>
                <a:schemeClr val="tx1"/>
              </a:buClr>
              <a:buFontTx/>
              <a:buAutoNum type="arabicPeriod"/>
            </a:pPr>
            <a:r>
              <a:rPr lang="en-US" altLang="en-US" b="1" dirty="0"/>
              <a:t>User with device: </a:t>
            </a:r>
          </a:p>
          <a:p>
            <a:pPr marL="1295400" lvl="2" indent="-381000" algn="l" rtl="0">
              <a:lnSpc>
                <a:spcPct val="90000"/>
              </a:lnSpc>
            </a:pPr>
            <a:r>
              <a:rPr lang="en-US" altLang="en-US" dirty="0"/>
              <a:t>The user device, this could be a fixed device like desktop computer in office or a portable device like mobile phone. </a:t>
            </a:r>
          </a:p>
          <a:p>
            <a:pPr marL="1295400" lvl="2" indent="-381000" algn="l" rtl="0">
              <a:lnSpc>
                <a:spcPct val="90000"/>
              </a:lnSpc>
            </a:pPr>
            <a:r>
              <a:rPr lang="en-US" altLang="en-US" dirty="0"/>
              <a:t>Example: laptop computers, desktop computers, fixed telephone, mobile phones, digital TV with set-top box, palmtop computers, pocket PCs, two way pagers, handheld terminals, etc.</a:t>
            </a:r>
          </a:p>
        </p:txBody>
      </p:sp>
    </p:spTree>
    <p:extLst>
      <p:ext uri="{BB962C8B-B14F-4D97-AF65-F5344CB8AC3E}">
        <p14:creationId xmlns:p14="http://schemas.microsoft.com/office/powerpoint/2010/main" val="101029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A89062-39CB-44D4-9CD8-DDC28E37D3DF}"/>
              </a:ext>
            </a:extLst>
          </p:cNvPr>
          <p:cNvSpPr>
            <a:spLocks noGrp="1" noChangeArrowheads="1"/>
          </p:cNvSpPr>
          <p:nvPr>
            <p:ph type="title"/>
          </p:nvPr>
        </p:nvSpPr>
        <p:spPr>
          <a:xfrm>
            <a:off x="107950" y="188913"/>
            <a:ext cx="8785225" cy="1371600"/>
          </a:xfrm>
        </p:spPr>
        <p:txBody>
          <a:bodyPr/>
          <a:lstStyle/>
          <a:p>
            <a:r>
              <a:rPr lang="en-US" altLang="en-US" sz="3800"/>
              <a:t>Logical Functions of Mobile Computing</a:t>
            </a:r>
          </a:p>
        </p:txBody>
      </p:sp>
      <p:sp>
        <p:nvSpPr>
          <p:cNvPr id="24579" name="Rectangle 3">
            <a:extLst>
              <a:ext uri="{FF2B5EF4-FFF2-40B4-BE49-F238E27FC236}">
                <a16:creationId xmlns:a16="http://schemas.microsoft.com/office/drawing/2014/main" id="{409124D4-9E9C-4143-9C8B-12D0394D2F2F}"/>
              </a:ext>
            </a:extLst>
          </p:cNvPr>
          <p:cNvSpPr>
            <a:spLocks noGrp="1" noChangeArrowheads="1"/>
          </p:cNvSpPr>
          <p:nvPr>
            <p:ph type="body" idx="1"/>
          </p:nvPr>
        </p:nvSpPr>
        <p:spPr/>
        <p:txBody>
          <a:bodyPr/>
          <a:lstStyle/>
          <a:p>
            <a:pPr marL="990600" lvl="1" indent="-533400" algn="l" rtl="0">
              <a:buClr>
                <a:schemeClr val="tx1"/>
              </a:buClr>
              <a:buFontTx/>
              <a:buAutoNum type="arabicPeriod" startAt="2"/>
            </a:pPr>
            <a:r>
              <a:rPr lang="en-US" altLang="en-US" b="1"/>
              <a:t>Network: </a:t>
            </a:r>
          </a:p>
          <a:p>
            <a:pPr marL="1371600" lvl="2" indent="-457200" algn="l" rtl="0">
              <a:buClr>
                <a:schemeClr val="tx1"/>
              </a:buClr>
            </a:pPr>
            <a:r>
              <a:rPr lang="en-US" altLang="en-US"/>
              <a:t>Whenever a user is mobile, he will be using different networks at different places at different time. </a:t>
            </a:r>
          </a:p>
          <a:p>
            <a:pPr marL="1371600" lvl="2" indent="-457200" algn="l" rtl="0">
              <a:buClr>
                <a:schemeClr val="tx1"/>
              </a:buClr>
            </a:pPr>
            <a:r>
              <a:rPr lang="en-US" altLang="en-US"/>
              <a:t>Example: GSM, CDMA, iMode, Ethernet, Wireless LAN, Bluetooth etc.</a:t>
            </a:r>
          </a:p>
          <a:p>
            <a:pPr marL="609600" indent="-609600" algn="l" rtl="0">
              <a:buFontTx/>
              <a:buNone/>
            </a:pPr>
            <a:endParaRPr lang="en-US" altLang="en-US"/>
          </a:p>
        </p:txBody>
      </p:sp>
    </p:spTree>
    <p:extLst>
      <p:ext uri="{BB962C8B-B14F-4D97-AF65-F5344CB8AC3E}">
        <p14:creationId xmlns:p14="http://schemas.microsoft.com/office/powerpoint/2010/main" val="263988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BB152C-2B1B-4983-9915-CA803345B945}"/>
              </a:ext>
            </a:extLst>
          </p:cNvPr>
          <p:cNvSpPr>
            <a:spLocks noGrp="1" noChangeArrowheads="1"/>
          </p:cNvSpPr>
          <p:nvPr>
            <p:ph type="title"/>
          </p:nvPr>
        </p:nvSpPr>
        <p:spPr>
          <a:xfrm>
            <a:off x="107950" y="115888"/>
            <a:ext cx="8785225" cy="1371600"/>
          </a:xfrm>
        </p:spPr>
        <p:txBody>
          <a:bodyPr/>
          <a:lstStyle/>
          <a:p>
            <a:r>
              <a:rPr lang="en-US" altLang="en-US" sz="3800"/>
              <a:t>Logical Functions of Mobile Computing</a:t>
            </a:r>
          </a:p>
        </p:txBody>
      </p:sp>
      <p:sp>
        <p:nvSpPr>
          <p:cNvPr id="25603" name="Rectangle 3">
            <a:extLst>
              <a:ext uri="{FF2B5EF4-FFF2-40B4-BE49-F238E27FC236}">
                <a16:creationId xmlns:a16="http://schemas.microsoft.com/office/drawing/2014/main" id="{20390010-7474-4693-B51F-BC8052660BA9}"/>
              </a:ext>
            </a:extLst>
          </p:cNvPr>
          <p:cNvSpPr>
            <a:spLocks noGrp="1" noChangeArrowheads="1"/>
          </p:cNvSpPr>
          <p:nvPr>
            <p:ph type="body" idx="1"/>
          </p:nvPr>
        </p:nvSpPr>
        <p:spPr>
          <a:xfrm>
            <a:off x="34925" y="1600200"/>
            <a:ext cx="8929688" cy="4525963"/>
          </a:xfrm>
        </p:spPr>
        <p:txBody>
          <a:bodyPr/>
          <a:lstStyle/>
          <a:p>
            <a:pPr marL="762000" lvl="1" indent="-304800" algn="l" rtl="0">
              <a:buClr>
                <a:schemeClr val="tx1"/>
              </a:buClr>
              <a:buFontTx/>
              <a:buAutoNum type="arabicPeriod" startAt="3"/>
            </a:pPr>
            <a:r>
              <a:rPr lang="en-US" altLang="en-US"/>
              <a:t>Gateway: </a:t>
            </a:r>
          </a:p>
          <a:p>
            <a:pPr marL="1181100" lvl="2" indent="-266700" algn="l" rtl="0">
              <a:buClr>
                <a:schemeClr val="tx1"/>
              </a:buClr>
            </a:pPr>
            <a:r>
              <a:rPr lang="en-US" altLang="en-US"/>
              <a:t>This is required to interface different transport bearers. </a:t>
            </a:r>
          </a:p>
          <a:p>
            <a:pPr marL="1181100" lvl="2" indent="-266700" algn="l" rtl="0">
              <a:buClr>
                <a:schemeClr val="tx1"/>
              </a:buClr>
            </a:pPr>
            <a:r>
              <a:rPr lang="en-US" altLang="en-US"/>
              <a:t>These gateways convert one specific transport bearer to another transport bearer. </a:t>
            </a:r>
          </a:p>
          <a:p>
            <a:pPr marL="1181100" lvl="2" indent="-266700" algn="l" rtl="0">
              <a:buClr>
                <a:schemeClr val="tx1"/>
              </a:buClr>
            </a:pPr>
            <a:r>
              <a:rPr lang="en-US" altLang="en-US"/>
              <a:t>Example: From a fixed phone (with voice interface) we access a service by pressing different keys on the telephone. These keys generate DTMF (Dual Tone Multi Frequency) signals. </a:t>
            </a:r>
          </a:p>
          <a:p>
            <a:pPr marL="1181100" lvl="2" indent="-266700" algn="l" rtl="0">
              <a:buClr>
                <a:schemeClr val="tx1"/>
              </a:buClr>
            </a:pPr>
            <a:r>
              <a:rPr lang="en-US" altLang="en-US"/>
              <a:t>These analog signals are converted into digital data by the IVR (Interactive Voice Response) gateway to interface with a computer application. </a:t>
            </a:r>
          </a:p>
          <a:p>
            <a:pPr marL="1181100" lvl="2" indent="-266700" algn="l" rtl="0">
              <a:buClr>
                <a:schemeClr val="tx1"/>
              </a:buClr>
            </a:pPr>
            <a:r>
              <a:rPr lang="en-US" altLang="en-US"/>
              <a:t>Other examples will be WAP gateway, SMS gateway etc.</a:t>
            </a:r>
          </a:p>
        </p:txBody>
      </p:sp>
    </p:spTree>
    <p:extLst>
      <p:ext uri="{BB962C8B-B14F-4D97-AF65-F5344CB8AC3E}">
        <p14:creationId xmlns:p14="http://schemas.microsoft.com/office/powerpoint/2010/main" val="15378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77E1036-EF45-458C-B310-746D3EC942D4}"/>
              </a:ext>
            </a:extLst>
          </p:cNvPr>
          <p:cNvSpPr>
            <a:spLocks noGrp="1" noChangeArrowheads="1"/>
          </p:cNvSpPr>
          <p:nvPr>
            <p:ph type="title"/>
          </p:nvPr>
        </p:nvSpPr>
        <p:spPr>
          <a:xfrm>
            <a:off x="250825" y="44450"/>
            <a:ext cx="8785225" cy="1371600"/>
          </a:xfrm>
        </p:spPr>
        <p:txBody>
          <a:bodyPr/>
          <a:lstStyle/>
          <a:p>
            <a:r>
              <a:rPr lang="en-US" altLang="en-US" sz="3800"/>
              <a:t>Logical Functions of Mobile Computing</a:t>
            </a:r>
          </a:p>
        </p:txBody>
      </p:sp>
      <p:sp>
        <p:nvSpPr>
          <p:cNvPr id="26627" name="Rectangle 3">
            <a:extLst>
              <a:ext uri="{FF2B5EF4-FFF2-40B4-BE49-F238E27FC236}">
                <a16:creationId xmlns:a16="http://schemas.microsoft.com/office/drawing/2014/main" id="{F73FD6DB-6973-4C44-A601-5FFB507A4EC9}"/>
              </a:ext>
            </a:extLst>
          </p:cNvPr>
          <p:cNvSpPr>
            <a:spLocks noGrp="1" noChangeArrowheads="1"/>
          </p:cNvSpPr>
          <p:nvPr>
            <p:ph type="body" idx="1"/>
          </p:nvPr>
        </p:nvSpPr>
        <p:spPr/>
        <p:txBody>
          <a:bodyPr/>
          <a:lstStyle/>
          <a:p>
            <a:pPr marL="990600" lvl="1" indent="-533400" algn="l" rtl="0">
              <a:buClr>
                <a:schemeClr val="tx1"/>
              </a:buClr>
              <a:buFontTx/>
              <a:buAutoNum type="arabicPeriod" startAt="4"/>
            </a:pPr>
            <a:r>
              <a:rPr lang="en-US" altLang="en-US"/>
              <a:t>Middleware: </a:t>
            </a:r>
          </a:p>
          <a:p>
            <a:pPr marL="1371600" lvl="2" indent="-457200" algn="l" rtl="0">
              <a:buClr>
                <a:schemeClr val="tx1"/>
              </a:buClr>
            </a:pPr>
            <a:r>
              <a:rPr lang="en-US" altLang="en-US"/>
              <a:t>This is more of a function rather than a separate visible node. </a:t>
            </a:r>
          </a:p>
          <a:p>
            <a:pPr marL="1371600" lvl="2" indent="-457200" algn="l" rtl="0">
              <a:buClr>
                <a:schemeClr val="tx1"/>
              </a:buClr>
            </a:pPr>
            <a:r>
              <a:rPr lang="en-US" altLang="en-US"/>
              <a:t>In the present context middleware handles the presentation and rendering of the content on a particular device. </a:t>
            </a:r>
          </a:p>
          <a:p>
            <a:pPr marL="1371600" lvl="2" indent="-457200" algn="l" rtl="0">
              <a:buClr>
                <a:schemeClr val="tx1"/>
              </a:buClr>
            </a:pPr>
            <a:r>
              <a:rPr lang="en-US" altLang="en-US"/>
              <a:t>It will also handle the security and personalization for different users</a:t>
            </a:r>
          </a:p>
        </p:txBody>
      </p:sp>
    </p:spTree>
    <p:extLst>
      <p:ext uri="{BB962C8B-B14F-4D97-AF65-F5344CB8AC3E}">
        <p14:creationId xmlns:p14="http://schemas.microsoft.com/office/powerpoint/2010/main" val="12194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F447729-6DD8-4F2E-8C50-02B1B7BD9464}"/>
              </a:ext>
            </a:extLst>
          </p:cNvPr>
          <p:cNvSpPr>
            <a:spLocks noGrp="1" noChangeArrowheads="1"/>
          </p:cNvSpPr>
          <p:nvPr>
            <p:ph type="title"/>
          </p:nvPr>
        </p:nvSpPr>
        <p:spPr/>
        <p:txBody>
          <a:bodyPr/>
          <a:lstStyle/>
          <a:p>
            <a:r>
              <a:rPr lang="en-US" altLang="en-US" b="1"/>
              <a:t>MOBILE COMPUTING</a:t>
            </a:r>
          </a:p>
        </p:txBody>
      </p:sp>
      <p:sp>
        <p:nvSpPr>
          <p:cNvPr id="9219" name="Rectangle 3">
            <a:extLst>
              <a:ext uri="{FF2B5EF4-FFF2-40B4-BE49-F238E27FC236}">
                <a16:creationId xmlns:a16="http://schemas.microsoft.com/office/drawing/2014/main" id="{C28925D0-41FB-406A-A445-2FD32B0CE957}"/>
              </a:ext>
            </a:extLst>
          </p:cNvPr>
          <p:cNvSpPr>
            <a:spLocks noGrp="1" noChangeArrowheads="1"/>
          </p:cNvSpPr>
          <p:nvPr>
            <p:ph type="body" idx="1"/>
          </p:nvPr>
        </p:nvSpPr>
        <p:spPr>
          <a:xfrm>
            <a:off x="34925" y="1600200"/>
            <a:ext cx="9109075" cy="4525963"/>
          </a:xfrm>
        </p:spPr>
        <p:txBody>
          <a:bodyPr/>
          <a:lstStyle/>
          <a:p>
            <a:pPr algn="l" rtl="0"/>
            <a:r>
              <a:rPr lang="en-US" altLang="en-US"/>
              <a:t>Mobile computing can be defined as a computing environment over physical mobility.</a:t>
            </a:r>
          </a:p>
          <a:p>
            <a:pPr algn="l" rtl="0"/>
            <a:r>
              <a:rPr lang="en-US" altLang="en-US"/>
              <a:t>The user of a mobile computing environment will be able to access data, information or other logical objects from any device in any network while on the move. </a:t>
            </a:r>
          </a:p>
          <a:p>
            <a:pPr algn="l" rtl="0"/>
            <a:endParaRPr lang="en-US" altLang="en-US"/>
          </a:p>
        </p:txBody>
      </p:sp>
    </p:spTree>
    <p:extLst>
      <p:ext uri="{BB962C8B-B14F-4D97-AF65-F5344CB8AC3E}">
        <p14:creationId xmlns:p14="http://schemas.microsoft.com/office/powerpoint/2010/main" val="384468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25AFCD3-F90F-4512-9CCE-970C0D6AB982}"/>
              </a:ext>
            </a:extLst>
          </p:cNvPr>
          <p:cNvSpPr>
            <a:spLocks noGrp="1" noChangeArrowheads="1"/>
          </p:cNvSpPr>
          <p:nvPr>
            <p:ph type="title"/>
          </p:nvPr>
        </p:nvSpPr>
        <p:spPr>
          <a:xfrm>
            <a:off x="322263" y="-26988"/>
            <a:ext cx="8642350" cy="1371601"/>
          </a:xfrm>
        </p:spPr>
        <p:txBody>
          <a:bodyPr/>
          <a:lstStyle/>
          <a:p>
            <a:r>
              <a:rPr lang="en-US" altLang="en-US" sz="3800"/>
              <a:t>Logical Functions of Mobile Computing</a:t>
            </a:r>
          </a:p>
        </p:txBody>
      </p:sp>
      <p:sp>
        <p:nvSpPr>
          <p:cNvPr id="27651" name="Rectangle 3">
            <a:extLst>
              <a:ext uri="{FF2B5EF4-FFF2-40B4-BE49-F238E27FC236}">
                <a16:creationId xmlns:a16="http://schemas.microsoft.com/office/drawing/2014/main" id="{A380CB1F-1C47-4B6F-92C3-BBAEA3FCA9BE}"/>
              </a:ext>
            </a:extLst>
          </p:cNvPr>
          <p:cNvSpPr>
            <a:spLocks noGrp="1" noChangeArrowheads="1"/>
          </p:cNvSpPr>
          <p:nvPr>
            <p:ph type="body" idx="1"/>
          </p:nvPr>
        </p:nvSpPr>
        <p:spPr/>
        <p:txBody>
          <a:bodyPr/>
          <a:lstStyle/>
          <a:p>
            <a:pPr marL="990600" lvl="1" indent="-533400" algn="l" rtl="0">
              <a:buClr>
                <a:schemeClr val="tx1"/>
              </a:buClr>
              <a:buFontTx/>
              <a:buAutoNum type="arabicPeriod" startAt="5"/>
            </a:pPr>
            <a:r>
              <a:rPr lang="en-US" altLang="en-US"/>
              <a:t>Content: </a:t>
            </a:r>
          </a:p>
          <a:p>
            <a:pPr marL="1371600" lvl="2" indent="-457200" algn="l" rtl="0">
              <a:buClr>
                <a:schemeClr val="tx1"/>
              </a:buClr>
            </a:pPr>
            <a:r>
              <a:rPr lang="en-US" altLang="en-US"/>
              <a:t>This is the domain where the origin server and content is. </a:t>
            </a:r>
          </a:p>
          <a:p>
            <a:pPr marL="1371600" lvl="2" indent="-457200" algn="l" rtl="0">
              <a:buClr>
                <a:schemeClr val="tx1"/>
              </a:buClr>
            </a:pPr>
            <a:r>
              <a:rPr lang="en-US" altLang="en-US"/>
              <a:t>This could be an application, system, or even an aggregation of systems. </a:t>
            </a:r>
          </a:p>
          <a:p>
            <a:pPr marL="1371600" lvl="2" indent="-457200" algn="l" rtl="0">
              <a:buClr>
                <a:schemeClr val="tx1"/>
              </a:buClr>
            </a:pPr>
            <a:r>
              <a:rPr lang="en-US" altLang="en-US"/>
              <a:t>The content can be mass market, personal or corporate content. </a:t>
            </a:r>
          </a:p>
          <a:p>
            <a:pPr marL="1371600" lvl="2" indent="-457200" algn="l" rtl="0">
              <a:buClr>
                <a:schemeClr val="tx1"/>
              </a:buClr>
            </a:pPr>
            <a:r>
              <a:rPr lang="en-US" altLang="en-US"/>
              <a:t>Origin server will have some means to accessing the database and the storage devices</a:t>
            </a:r>
          </a:p>
          <a:p>
            <a:pPr marL="609600" indent="-609600"/>
            <a:endParaRPr lang="en-US" altLang="en-US"/>
          </a:p>
        </p:txBody>
      </p:sp>
    </p:spTree>
    <p:extLst>
      <p:ext uri="{BB962C8B-B14F-4D97-AF65-F5344CB8AC3E}">
        <p14:creationId xmlns:p14="http://schemas.microsoft.com/office/powerpoint/2010/main" val="203410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FF64-DA58-4644-8976-7EB14599A698}"/>
              </a:ext>
            </a:extLst>
          </p:cNvPr>
          <p:cNvSpPr>
            <a:spLocks noGrp="1"/>
          </p:cNvSpPr>
          <p:nvPr>
            <p:ph type="title"/>
          </p:nvPr>
        </p:nvSpPr>
        <p:spPr/>
        <p:txBody>
          <a:bodyPr/>
          <a:lstStyle/>
          <a:p>
            <a:r>
              <a:rPr lang="en-US" dirty="0"/>
              <a:t>Mobile Computing Evolution</a:t>
            </a:r>
          </a:p>
        </p:txBody>
      </p:sp>
      <p:sp>
        <p:nvSpPr>
          <p:cNvPr id="3" name="Content Placeholder 2">
            <a:extLst>
              <a:ext uri="{FF2B5EF4-FFF2-40B4-BE49-F238E27FC236}">
                <a16:creationId xmlns:a16="http://schemas.microsoft.com/office/drawing/2014/main" id="{4DC04EE8-95BA-4C59-A236-D56093F3934B}"/>
              </a:ext>
            </a:extLst>
          </p:cNvPr>
          <p:cNvSpPr>
            <a:spLocks noGrp="1"/>
          </p:cNvSpPr>
          <p:nvPr>
            <p:ph idx="1"/>
          </p:nvPr>
        </p:nvSpPr>
        <p:spPr/>
        <p:txBody>
          <a:bodyPr/>
          <a:lstStyle/>
          <a:p>
            <a:r>
              <a:rPr lang="en-US" dirty="0"/>
              <a:t>Single user systems</a:t>
            </a:r>
          </a:p>
          <a:p>
            <a:r>
              <a:rPr lang="en-US" dirty="0"/>
              <a:t>Batch Processing</a:t>
            </a:r>
          </a:p>
          <a:p>
            <a:r>
              <a:rPr lang="en-US" dirty="0"/>
              <a:t>Time-Sharing</a:t>
            </a:r>
          </a:p>
          <a:p>
            <a:r>
              <a:rPr lang="en-US" dirty="0"/>
              <a:t>Networked Computing</a:t>
            </a:r>
          </a:p>
          <a:p>
            <a:r>
              <a:rPr lang="en-US" dirty="0"/>
              <a:t>Mobile Computing &amp; </a:t>
            </a:r>
            <a:r>
              <a:rPr lang="en-US" dirty="0" err="1"/>
              <a:t>Ubiquitos</a:t>
            </a:r>
            <a:r>
              <a:rPr lang="en-US" dirty="0"/>
              <a:t> Computing</a:t>
            </a:r>
          </a:p>
        </p:txBody>
      </p:sp>
    </p:spTree>
    <p:extLst>
      <p:ext uri="{BB962C8B-B14F-4D97-AF65-F5344CB8AC3E}">
        <p14:creationId xmlns:p14="http://schemas.microsoft.com/office/powerpoint/2010/main" val="398939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9E93-F14F-4891-AC17-F483CE6A23CF}"/>
              </a:ext>
            </a:extLst>
          </p:cNvPr>
          <p:cNvSpPr>
            <a:spLocks noGrp="1"/>
          </p:cNvSpPr>
          <p:nvPr>
            <p:ph type="title"/>
          </p:nvPr>
        </p:nvSpPr>
        <p:spPr/>
        <p:txBody>
          <a:bodyPr/>
          <a:lstStyle/>
          <a:p>
            <a:r>
              <a:rPr lang="en-US" dirty="0"/>
              <a:t>Architecture for Mobile Computing</a:t>
            </a:r>
          </a:p>
        </p:txBody>
      </p:sp>
      <p:sp>
        <p:nvSpPr>
          <p:cNvPr id="3" name="Content Placeholder 2">
            <a:extLst>
              <a:ext uri="{FF2B5EF4-FFF2-40B4-BE49-F238E27FC236}">
                <a16:creationId xmlns:a16="http://schemas.microsoft.com/office/drawing/2014/main" id="{798E887E-AD72-4937-B13B-A8B7CB91339B}"/>
              </a:ext>
            </a:extLst>
          </p:cNvPr>
          <p:cNvSpPr>
            <a:spLocks noGrp="1"/>
          </p:cNvSpPr>
          <p:nvPr>
            <p:ph idx="1"/>
          </p:nvPr>
        </p:nvSpPr>
        <p:spPr/>
        <p:txBody>
          <a:bodyPr>
            <a:normAutofit fontScale="70000" lnSpcReduction="20000"/>
          </a:bodyPr>
          <a:lstStyle/>
          <a:p>
            <a:pPr lvl="0"/>
            <a:r>
              <a:rPr lang="en-US" dirty="0"/>
              <a:t>The network centric mobile computing architecture uses three-tier architecture </a:t>
            </a:r>
          </a:p>
          <a:p>
            <a:pPr lvl="0"/>
            <a:r>
              <a:rPr lang="en-US" dirty="0"/>
              <a:t>In the three-tier architecture, the first layer is the </a:t>
            </a:r>
            <a:r>
              <a:rPr lang="en-US" b="1" dirty="0"/>
              <a:t>user interface </a:t>
            </a:r>
            <a:r>
              <a:rPr lang="en-US" dirty="0"/>
              <a:t>or the </a:t>
            </a:r>
            <a:r>
              <a:rPr lang="en-US" b="1" dirty="0"/>
              <a:t>presentation layer.</a:t>
            </a:r>
            <a:r>
              <a:rPr lang="en-US" dirty="0"/>
              <a:t> This deals with the user facing device handling and rendering.</a:t>
            </a:r>
          </a:p>
          <a:p>
            <a:pPr lvl="0"/>
            <a:r>
              <a:rPr lang="en-US" dirty="0"/>
              <a:t>This layer provides a user system interface where the services like session, text input etc. reside.</a:t>
            </a:r>
          </a:p>
          <a:p>
            <a:pPr lvl="0"/>
            <a:r>
              <a:rPr lang="en-US" dirty="0"/>
              <a:t>The second tier is </a:t>
            </a:r>
            <a:r>
              <a:rPr lang="en-US" b="1" dirty="0"/>
              <a:t>Process management </a:t>
            </a:r>
            <a:r>
              <a:rPr lang="en-US" dirty="0"/>
              <a:t>or </a:t>
            </a:r>
            <a:r>
              <a:rPr lang="en-US" b="1" dirty="0"/>
              <a:t>Application Tier</a:t>
            </a:r>
            <a:r>
              <a:rPr lang="en-US" dirty="0"/>
              <a:t>. This layer is specifically for application programs or for process management where business logic and rules are executed.</a:t>
            </a:r>
          </a:p>
          <a:p>
            <a:pPr lvl="0"/>
            <a:r>
              <a:rPr lang="en-US" dirty="0"/>
              <a:t>The third layer is the </a:t>
            </a:r>
            <a:r>
              <a:rPr lang="en-US" b="1" dirty="0"/>
              <a:t>Database Management </a:t>
            </a:r>
            <a:r>
              <a:rPr lang="en-US" dirty="0"/>
              <a:t>or </a:t>
            </a:r>
            <a:r>
              <a:rPr lang="en-US" b="1" dirty="0"/>
              <a:t>Data Tier.</a:t>
            </a:r>
            <a:r>
              <a:rPr lang="en-US" dirty="0"/>
              <a:t> This layer provides the increased performance, flexibility, maintainability, reusability and scalability while handling the complexity from the user.</a:t>
            </a:r>
          </a:p>
          <a:p>
            <a:endParaRPr lang="en-US" dirty="0"/>
          </a:p>
        </p:txBody>
      </p:sp>
    </p:spTree>
    <p:extLst>
      <p:ext uri="{BB962C8B-B14F-4D97-AF65-F5344CB8AC3E}">
        <p14:creationId xmlns:p14="http://schemas.microsoft.com/office/powerpoint/2010/main" val="139750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3D43-6F5E-436C-9628-CB270320C30E}"/>
              </a:ext>
            </a:extLst>
          </p:cNvPr>
          <p:cNvSpPr>
            <a:spLocks noGrp="1"/>
          </p:cNvSpPr>
          <p:nvPr>
            <p:ph type="title"/>
          </p:nvPr>
        </p:nvSpPr>
        <p:spPr/>
        <p:txBody>
          <a:bodyPr/>
          <a:lstStyle/>
          <a:p>
            <a:r>
              <a:rPr lang="en-US" dirty="0"/>
              <a:t>three-tier architecture for mobile computing</a:t>
            </a:r>
          </a:p>
        </p:txBody>
      </p:sp>
      <p:sp>
        <p:nvSpPr>
          <p:cNvPr id="3" name="Content Placeholder 2">
            <a:extLst>
              <a:ext uri="{FF2B5EF4-FFF2-40B4-BE49-F238E27FC236}">
                <a16:creationId xmlns:a16="http://schemas.microsoft.com/office/drawing/2014/main" id="{31DC1D6A-4583-47E1-9282-BE15C607410A}"/>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F1571A28-8D6B-461A-9631-ADD779D65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 y="1808162"/>
            <a:ext cx="8202126"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928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666F-B9C6-4380-8464-0508D84C6C79}"/>
              </a:ext>
            </a:extLst>
          </p:cNvPr>
          <p:cNvSpPr>
            <a:spLocks noGrp="1"/>
          </p:cNvSpPr>
          <p:nvPr>
            <p:ph type="title"/>
          </p:nvPr>
        </p:nvSpPr>
        <p:spPr/>
        <p:txBody>
          <a:bodyPr/>
          <a:lstStyle/>
          <a:p>
            <a:r>
              <a:rPr lang="en-US" dirty="0"/>
              <a:t>Design Considerations For Mobile Computing</a:t>
            </a:r>
          </a:p>
        </p:txBody>
      </p:sp>
      <p:sp>
        <p:nvSpPr>
          <p:cNvPr id="3" name="Content Placeholder 2">
            <a:extLst>
              <a:ext uri="{FF2B5EF4-FFF2-40B4-BE49-F238E27FC236}">
                <a16:creationId xmlns:a16="http://schemas.microsoft.com/office/drawing/2014/main" id="{90AA57FD-3EC6-4B12-BB8D-D14700203EAD}"/>
              </a:ext>
            </a:extLst>
          </p:cNvPr>
          <p:cNvSpPr>
            <a:spLocks noGrp="1"/>
          </p:cNvSpPr>
          <p:nvPr>
            <p:ph idx="1"/>
          </p:nvPr>
        </p:nvSpPr>
        <p:spPr/>
        <p:txBody>
          <a:bodyPr>
            <a:normAutofit fontScale="85000" lnSpcReduction="20000"/>
          </a:bodyPr>
          <a:lstStyle/>
          <a:p>
            <a:pPr lvl="0"/>
            <a:r>
              <a:rPr lang="en-US" dirty="0"/>
              <a:t>The mobile computing environment needs to be context-independent and context-sensitive.</a:t>
            </a:r>
          </a:p>
          <a:p>
            <a:pPr lvl="1"/>
            <a:r>
              <a:rPr lang="en-US" dirty="0"/>
              <a:t>“Context” refers to the information that helps determine the state of an object.</a:t>
            </a:r>
          </a:p>
          <a:p>
            <a:pPr lvl="1"/>
            <a:r>
              <a:rPr lang="en-US" dirty="0"/>
              <a:t>The object can be anything, a place, a person, a device, a physical or a computational object or any other entity being tracked by the system.</a:t>
            </a:r>
          </a:p>
          <a:p>
            <a:pPr lvl="0"/>
            <a:r>
              <a:rPr lang="en-US" dirty="0"/>
              <a:t>In mobile computing environment, context data is captured so that decisions can be made about how to adapt content or behavior to suit this context.</a:t>
            </a:r>
          </a:p>
          <a:p>
            <a:pPr lvl="0"/>
            <a:r>
              <a:rPr lang="en-US" dirty="0"/>
              <a:t>Mobility implies that the attributes that are associated with the mobile devices and users will change constantly.</a:t>
            </a:r>
          </a:p>
          <a:p>
            <a:endParaRPr lang="en-US" dirty="0"/>
          </a:p>
        </p:txBody>
      </p:sp>
    </p:spTree>
    <p:extLst>
      <p:ext uri="{BB962C8B-B14F-4D97-AF65-F5344CB8AC3E}">
        <p14:creationId xmlns:p14="http://schemas.microsoft.com/office/powerpoint/2010/main" val="340452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C205-FF60-41A8-B0A4-E5A1AD0562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937329-2178-4B9F-B709-4CC2743A02E7}"/>
              </a:ext>
            </a:extLst>
          </p:cNvPr>
          <p:cNvSpPr>
            <a:spLocks noGrp="1"/>
          </p:cNvSpPr>
          <p:nvPr>
            <p:ph idx="1"/>
          </p:nvPr>
        </p:nvSpPr>
        <p:spPr/>
        <p:txBody>
          <a:bodyPr/>
          <a:lstStyle/>
          <a:p>
            <a:r>
              <a:rPr lang="en-US" dirty="0" err="1"/>
              <a:t>Talukder</a:t>
            </a:r>
            <a:r>
              <a:rPr lang="en-US" dirty="0"/>
              <a:t>, A. K., Ahmed H., </a:t>
            </a:r>
            <a:r>
              <a:rPr lang="en-US" dirty="0" err="1"/>
              <a:t>Yavagal</a:t>
            </a:r>
            <a:r>
              <a:rPr lang="en-US" dirty="0"/>
              <a:t> R.R., Mobile Computing: Technology, Application, and service creation, second edition, Tata McGraw-Hill Education, 2010</a:t>
            </a:r>
          </a:p>
        </p:txBody>
      </p:sp>
    </p:spTree>
    <p:extLst>
      <p:ext uri="{BB962C8B-B14F-4D97-AF65-F5344CB8AC3E}">
        <p14:creationId xmlns:p14="http://schemas.microsoft.com/office/powerpoint/2010/main" val="311625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799313-666C-4897-B8AC-A55A89C6A1EF}"/>
              </a:ext>
            </a:extLst>
          </p:cNvPr>
          <p:cNvSpPr>
            <a:spLocks noGrp="1" noChangeArrowheads="1"/>
          </p:cNvSpPr>
          <p:nvPr>
            <p:ph type="title"/>
          </p:nvPr>
        </p:nvSpPr>
        <p:spPr/>
        <p:txBody>
          <a:bodyPr/>
          <a:lstStyle/>
          <a:p>
            <a:r>
              <a:rPr lang="en-US" altLang="en-US" b="1"/>
              <a:t>MOBILE COMPUTING </a:t>
            </a:r>
            <a:r>
              <a:rPr lang="en-US" altLang="en-US" sz="3200" b="1"/>
              <a:t>Cont.</a:t>
            </a:r>
          </a:p>
        </p:txBody>
      </p:sp>
      <p:sp>
        <p:nvSpPr>
          <p:cNvPr id="10243" name="Rectangle 3">
            <a:extLst>
              <a:ext uri="{FF2B5EF4-FFF2-40B4-BE49-F238E27FC236}">
                <a16:creationId xmlns:a16="http://schemas.microsoft.com/office/drawing/2014/main" id="{77CE82D2-3166-494A-BF14-06B0ECF03DD8}"/>
              </a:ext>
            </a:extLst>
          </p:cNvPr>
          <p:cNvSpPr>
            <a:spLocks noGrp="1" noChangeArrowheads="1"/>
          </p:cNvSpPr>
          <p:nvPr>
            <p:ph type="body" idx="1"/>
          </p:nvPr>
        </p:nvSpPr>
        <p:spPr>
          <a:xfrm>
            <a:off x="34925" y="1600200"/>
            <a:ext cx="8929688" cy="4525963"/>
          </a:xfrm>
        </p:spPr>
        <p:txBody>
          <a:bodyPr/>
          <a:lstStyle/>
          <a:p>
            <a:pPr algn="l" rtl="0"/>
            <a:r>
              <a:rPr lang="en-US" altLang="en-US" sz="3000"/>
              <a:t>Mobile computing system allows a user to perform a task from anywhere using a computing device in the public (the Web), corporate (business information) and personal information spaces (medical record, address book).</a:t>
            </a:r>
          </a:p>
        </p:txBody>
      </p:sp>
    </p:spTree>
    <p:extLst>
      <p:ext uri="{BB962C8B-B14F-4D97-AF65-F5344CB8AC3E}">
        <p14:creationId xmlns:p14="http://schemas.microsoft.com/office/powerpoint/2010/main" val="261807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A7180C6-D638-4A5F-AA11-7A2950AC1403}"/>
              </a:ext>
            </a:extLst>
          </p:cNvPr>
          <p:cNvSpPr>
            <a:spLocks noGrp="1" noChangeArrowheads="1"/>
          </p:cNvSpPr>
          <p:nvPr>
            <p:ph type="title"/>
          </p:nvPr>
        </p:nvSpPr>
        <p:spPr>
          <a:xfrm>
            <a:off x="457200" y="115888"/>
            <a:ext cx="8229600" cy="1371600"/>
          </a:xfrm>
        </p:spPr>
        <p:txBody>
          <a:bodyPr/>
          <a:lstStyle/>
          <a:p>
            <a:pPr rtl="0"/>
            <a:r>
              <a:rPr lang="en-US" altLang="en-US" b="1"/>
              <a:t>MOBILE COMPUTING </a:t>
            </a:r>
            <a:r>
              <a:rPr lang="en-US" altLang="en-US" sz="3200" b="1"/>
              <a:t>Cont.</a:t>
            </a:r>
          </a:p>
        </p:txBody>
      </p:sp>
      <p:sp>
        <p:nvSpPr>
          <p:cNvPr id="11267" name="Rectangle 3">
            <a:extLst>
              <a:ext uri="{FF2B5EF4-FFF2-40B4-BE49-F238E27FC236}">
                <a16:creationId xmlns:a16="http://schemas.microsoft.com/office/drawing/2014/main" id="{BF0FB13B-5B8D-4D04-9475-0694D60998E7}"/>
              </a:ext>
            </a:extLst>
          </p:cNvPr>
          <p:cNvSpPr>
            <a:spLocks noGrp="1" noChangeArrowheads="1"/>
          </p:cNvSpPr>
          <p:nvPr>
            <p:ph type="body" idx="1"/>
          </p:nvPr>
        </p:nvSpPr>
        <p:spPr>
          <a:xfrm>
            <a:off x="250825" y="1981200"/>
            <a:ext cx="8642350" cy="3886200"/>
          </a:xfrm>
        </p:spPr>
        <p:txBody>
          <a:bodyPr/>
          <a:lstStyle/>
          <a:p>
            <a:pPr algn="l" rtl="0">
              <a:lnSpc>
                <a:spcPct val="90000"/>
              </a:lnSpc>
            </a:pPr>
            <a:r>
              <a:rPr lang="en-US" altLang="en-US" sz="2800"/>
              <a:t>Mobile computing is used in different contexts with different names. The most common names are:</a:t>
            </a:r>
          </a:p>
          <a:p>
            <a:pPr lvl="1" algn="l" rtl="0">
              <a:lnSpc>
                <a:spcPct val="90000"/>
              </a:lnSpc>
            </a:pPr>
            <a:r>
              <a:rPr lang="en-US" altLang="en-US" sz="2400" b="1"/>
              <a:t> Mobile Computing: </a:t>
            </a:r>
          </a:p>
          <a:p>
            <a:pPr lvl="2" algn="l" rtl="0">
              <a:lnSpc>
                <a:spcPct val="90000"/>
              </a:lnSpc>
            </a:pPr>
            <a:r>
              <a:rPr lang="en-US" altLang="en-US" sz="2000"/>
              <a:t>The computing environment is mobile and moves along with the user. </a:t>
            </a:r>
          </a:p>
          <a:p>
            <a:pPr lvl="2" algn="l" rtl="0">
              <a:lnSpc>
                <a:spcPct val="90000"/>
              </a:lnSpc>
            </a:pPr>
            <a:r>
              <a:rPr lang="en-US" altLang="en-US" sz="2000"/>
              <a:t>This is similar to the telephone number of a </a:t>
            </a:r>
            <a:r>
              <a:rPr lang="en-US" altLang="en-US" sz="2000">
                <a:hlinkClick r:id="rId2" action="ppaction://hlinkfile"/>
              </a:rPr>
              <a:t>GSM</a:t>
            </a:r>
            <a:r>
              <a:rPr lang="en-US" altLang="en-US" sz="2000"/>
              <a:t> (Global System for Mobile communication) phone, which moves with the phone. </a:t>
            </a:r>
          </a:p>
          <a:p>
            <a:pPr lvl="2" algn="l" rtl="0">
              <a:lnSpc>
                <a:spcPct val="90000"/>
              </a:lnSpc>
            </a:pPr>
            <a:r>
              <a:rPr lang="en-US" altLang="en-US" sz="2000"/>
              <a:t>The offline (local) and real-time (remote) computing environment will move with the user. </a:t>
            </a:r>
          </a:p>
          <a:p>
            <a:pPr lvl="2" algn="l" rtl="0">
              <a:lnSpc>
                <a:spcPct val="90000"/>
              </a:lnSpc>
            </a:pPr>
            <a:r>
              <a:rPr lang="en-US" altLang="en-US" sz="2000"/>
              <a:t>In real-time mode user will be able to use all his remote data and services online.</a:t>
            </a:r>
          </a:p>
          <a:p>
            <a:pPr algn="l" rtl="0">
              <a:lnSpc>
                <a:spcPct val="90000"/>
              </a:lnSpc>
              <a:buFontTx/>
              <a:buNone/>
            </a:pPr>
            <a:endParaRPr lang="en-US" altLang="en-US" sz="2800"/>
          </a:p>
        </p:txBody>
      </p:sp>
    </p:spTree>
    <p:extLst>
      <p:ext uri="{BB962C8B-B14F-4D97-AF65-F5344CB8AC3E}">
        <p14:creationId xmlns:p14="http://schemas.microsoft.com/office/powerpoint/2010/main" val="143462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B200447-DB2F-488C-AE0D-A00BB7C14F58}"/>
              </a:ext>
            </a:extLst>
          </p:cNvPr>
          <p:cNvSpPr>
            <a:spLocks noGrp="1" noChangeArrowheads="1"/>
          </p:cNvSpPr>
          <p:nvPr>
            <p:ph type="title"/>
          </p:nvPr>
        </p:nvSpPr>
        <p:spPr>
          <a:xfrm>
            <a:off x="457200" y="44450"/>
            <a:ext cx="8229600" cy="1371600"/>
          </a:xfrm>
        </p:spPr>
        <p:txBody>
          <a:bodyPr/>
          <a:lstStyle/>
          <a:p>
            <a:r>
              <a:rPr lang="en-US" altLang="en-US" b="1"/>
              <a:t>MOBILE COMPUTING </a:t>
            </a:r>
            <a:r>
              <a:rPr lang="en-US" altLang="en-US" sz="3200" b="1"/>
              <a:t>Cont.</a:t>
            </a:r>
          </a:p>
        </p:txBody>
      </p:sp>
      <p:sp>
        <p:nvSpPr>
          <p:cNvPr id="12291" name="Rectangle 3">
            <a:extLst>
              <a:ext uri="{FF2B5EF4-FFF2-40B4-BE49-F238E27FC236}">
                <a16:creationId xmlns:a16="http://schemas.microsoft.com/office/drawing/2014/main" id="{369E6184-3A3C-4EAD-BBB7-1FFC4D5CCBC4}"/>
              </a:ext>
            </a:extLst>
          </p:cNvPr>
          <p:cNvSpPr>
            <a:spLocks noGrp="1" noChangeArrowheads="1"/>
          </p:cNvSpPr>
          <p:nvPr>
            <p:ph type="body" idx="1"/>
          </p:nvPr>
        </p:nvSpPr>
        <p:spPr>
          <a:xfrm>
            <a:off x="-36513" y="1600200"/>
            <a:ext cx="9180513" cy="4525963"/>
          </a:xfrm>
        </p:spPr>
        <p:txBody>
          <a:bodyPr/>
          <a:lstStyle/>
          <a:p>
            <a:pPr lvl="1" algn="l" rtl="0"/>
            <a:r>
              <a:rPr lang="en-US" altLang="en-US" b="1"/>
              <a:t>Anywhere, Anytime Information: </a:t>
            </a:r>
            <a:r>
              <a:rPr lang="en-US" altLang="en-US"/>
              <a:t>This is the generic definition of ubiquity, where the information is available anywhere, all the time.</a:t>
            </a:r>
            <a:endParaRPr lang="en-US" altLang="en-US" b="1"/>
          </a:p>
          <a:p>
            <a:pPr lvl="1" algn="l" rtl="0"/>
            <a:r>
              <a:rPr lang="en-US" altLang="en-US" b="1"/>
              <a:t>Virtual Home Environment: </a:t>
            </a:r>
            <a:r>
              <a:rPr lang="en-US" altLang="en-US"/>
              <a:t>(VHE) is defined as an environment in a foreign network such that the mobile users can experience the same computing experience as they have in their home or corporate computing environment. </a:t>
            </a:r>
          </a:p>
          <a:p>
            <a:pPr lvl="2" algn="l" rtl="0"/>
            <a:r>
              <a:rPr lang="en-US" altLang="en-US"/>
              <a:t>For example, one would like to put ones room heater on when one is about 15 minutes away from home.</a:t>
            </a:r>
          </a:p>
          <a:p>
            <a:pPr lvl="1" algn="l" rtl="0"/>
            <a:endParaRPr lang="en-US" altLang="en-US"/>
          </a:p>
        </p:txBody>
      </p:sp>
    </p:spTree>
    <p:extLst>
      <p:ext uri="{BB962C8B-B14F-4D97-AF65-F5344CB8AC3E}">
        <p14:creationId xmlns:p14="http://schemas.microsoft.com/office/powerpoint/2010/main" val="129420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9234B4A-B95E-4CF9-AF8D-0D4571EB9205}"/>
              </a:ext>
            </a:extLst>
          </p:cNvPr>
          <p:cNvSpPr>
            <a:spLocks noGrp="1" noChangeArrowheads="1"/>
          </p:cNvSpPr>
          <p:nvPr>
            <p:ph type="title"/>
          </p:nvPr>
        </p:nvSpPr>
        <p:spPr>
          <a:xfrm>
            <a:off x="395288" y="44450"/>
            <a:ext cx="8229600" cy="1371600"/>
          </a:xfrm>
        </p:spPr>
        <p:txBody>
          <a:bodyPr/>
          <a:lstStyle/>
          <a:p>
            <a:r>
              <a:rPr lang="en-US" altLang="en-US" b="1"/>
              <a:t>MOBILE COMPUTING </a:t>
            </a:r>
            <a:r>
              <a:rPr lang="en-US" altLang="en-US" sz="3200" b="1"/>
              <a:t>Cont.</a:t>
            </a:r>
          </a:p>
        </p:txBody>
      </p:sp>
      <p:sp>
        <p:nvSpPr>
          <p:cNvPr id="13315" name="Rectangle 3">
            <a:extLst>
              <a:ext uri="{FF2B5EF4-FFF2-40B4-BE49-F238E27FC236}">
                <a16:creationId xmlns:a16="http://schemas.microsoft.com/office/drawing/2014/main" id="{415B234E-2520-4661-AF65-93CF7A86DF4A}"/>
              </a:ext>
            </a:extLst>
          </p:cNvPr>
          <p:cNvSpPr>
            <a:spLocks noGrp="1" noChangeArrowheads="1"/>
          </p:cNvSpPr>
          <p:nvPr>
            <p:ph type="body" idx="1"/>
          </p:nvPr>
        </p:nvSpPr>
        <p:spPr>
          <a:xfrm>
            <a:off x="34925" y="1600200"/>
            <a:ext cx="9109075" cy="4525963"/>
          </a:xfrm>
        </p:spPr>
        <p:txBody>
          <a:bodyPr/>
          <a:lstStyle/>
          <a:p>
            <a:pPr lvl="1" algn="l" rtl="0">
              <a:lnSpc>
                <a:spcPct val="90000"/>
              </a:lnSpc>
            </a:pPr>
            <a:r>
              <a:rPr lang="en-US" altLang="en-US" b="1"/>
              <a:t>Nomadic Computing: </a:t>
            </a:r>
            <a:r>
              <a:rPr lang="en-US" altLang="en-US"/>
              <a:t>The computing environment is nomadic and moves along with the mobile user.</a:t>
            </a:r>
          </a:p>
          <a:p>
            <a:pPr lvl="2" algn="l" rtl="0">
              <a:lnSpc>
                <a:spcPct val="90000"/>
              </a:lnSpc>
            </a:pPr>
            <a:r>
              <a:rPr lang="en-US" altLang="en-US"/>
              <a:t> This is true for both local and remote services.</a:t>
            </a:r>
            <a:endParaRPr lang="en-US" altLang="en-US" b="1"/>
          </a:p>
          <a:p>
            <a:pPr lvl="1" algn="l" rtl="0">
              <a:lnSpc>
                <a:spcPct val="90000"/>
              </a:lnSpc>
            </a:pPr>
            <a:r>
              <a:rPr lang="en-US" altLang="en-US" b="1"/>
              <a:t>Pervasive Computing: </a:t>
            </a:r>
            <a:r>
              <a:rPr lang="en-US" altLang="en-US"/>
              <a:t>A computing environment, which is pervasive in nature and can be made available in any environment.</a:t>
            </a:r>
          </a:p>
          <a:p>
            <a:pPr lvl="1" algn="l" rtl="0">
              <a:lnSpc>
                <a:spcPct val="90000"/>
              </a:lnSpc>
            </a:pPr>
            <a:r>
              <a:rPr lang="en-US" altLang="en-US" b="1"/>
              <a:t>Ubiquitous Computing: </a:t>
            </a:r>
            <a:r>
              <a:rPr lang="en-US" altLang="en-US"/>
              <a:t>A disappearing (nobody will notice its presence) everyplace computing environment. User will be able to use both local and remote services.</a:t>
            </a:r>
          </a:p>
        </p:txBody>
      </p:sp>
    </p:spTree>
    <p:extLst>
      <p:ext uri="{BB962C8B-B14F-4D97-AF65-F5344CB8AC3E}">
        <p14:creationId xmlns:p14="http://schemas.microsoft.com/office/powerpoint/2010/main" val="12452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D710B23-9AB3-49F2-B68A-6E596899AD10}"/>
              </a:ext>
            </a:extLst>
          </p:cNvPr>
          <p:cNvSpPr>
            <a:spLocks noGrp="1" noChangeArrowheads="1"/>
          </p:cNvSpPr>
          <p:nvPr>
            <p:ph type="title"/>
          </p:nvPr>
        </p:nvSpPr>
        <p:spPr>
          <a:xfrm>
            <a:off x="457200" y="-26988"/>
            <a:ext cx="8229600" cy="1371601"/>
          </a:xfrm>
        </p:spPr>
        <p:txBody>
          <a:bodyPr/>
          <a:lstStyle/>
          <a:p>
            <a:r>
              <a:rPr lang="en-US" altLang="en-US" b="1"/>
              <a:t>MOBILE COMPUTING </a:t>
            </a:r>
            <a:r>
              <a:rPr lang="en-US" altLang="en-US" sz="3200" b="1"/>
              <a:t>Cont.</a:t>
            </a:r>
          </a:p>
        </p:txBody>
      </p:sp>
      <p:sp>
        <p:nvSpPr>
          <p:cNvPr id="14339" name="Rectangle 3">
            <a:extLst>
              <a:ext uri="{FF2B5EF4-FFF2-40B4-BE49-F238E27FC236}">
                <a16:creationId xmlns:a16="http://schemas.microsoft.com/office/drawing/2014/main" id="{13FA230E-C0A3-4929-853B-01C421E4B524}"/>
              </a:ext>
            </a:extLst>
          </p:cNvPr>
          <p:cNvSpPr>
            <a:spLocks noGrp="1" noChangeArrowheads="1"/>
          </p:cNvSpPr>
          <p:nvPr>
            <p:ph type="body" idx="1"/>
          </p:nvPr>
        </p:nvSpPr>
        <p:spPr>
          <a:xfrm>
            <a:off x="34925" y="1600200"/>
            <a:ext cx="8929688" cy="4525963"/>
          </a:xfrm>
        </p:spPr>
        <p:txBody>
          <a:bodyPr/>
          <a:lstStyle/>
          <a:p>
            <a:pPr lvl="1" algn="l" rtl="0"/>
            <a:r>
              <a:rPr lang="en-US" altLang="en-US" b="1"/>
              <a:t>Global Service Portability: </a:t>
            </a:r>
            <a:r>
              <a:rPr lang="en-US" altLang="en-US"/>
              <a:t>Making a service portable and available in every environment. Any service of any environment will be available globally.</a:t>
            </a:r>
          </a:p>
          <a:p>
            <a:pPr lvl="1" algn="l" rtl="0"/>
            <a:r>
              <a:rPr lang="en-US" altLang="en-US" b="1"/>
              <a:t>Wearable Computers: </a:t>
            </a:r>
            <a:r>
              <a:rPr lang="en-US" altLang="en-US"/>
              <a:t>Wearable computers are those computers that may be adorned by humans like a hat, shoe or clothes (these are wearable accessories).</a:t>
            </a:r>
          </a:p>
          <a:p>
            <a:pPr algn="l" rtl="0"/>
            <a:endParaRPr lang="en-US" altLang="en-US"/>
          </a:p>
        </p:txBody>
      </p:sp>
    </p:spTree>
    <p:extLst>
      <p:ext uri="{BB962C8B-B14F-4D97-AF65-F5344CB8AC3E}">
        <p14:creationId xmlns:p14="http://schemas.microsoft.com/office/powerpoint/2010/main" val="388460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819722D-84EC-4019-A8EE-5634557564C0}"/>
              </a:ext>
            </a:extLst>
          </p:cNvPr>
          <p:cNvSpPr>
            <a:spLocks noGrp="1" noChangeArrowheads="1"/>
          </p:cNvSpPr>
          <p:nvPr>
            <p:ph type="title"/>
          </p:nvPr>
        </p:nvSpPr>
        <p:spPr>
          <a:xfrm>
            <a:off x="395288" y="41275"/>
            <a:ext cx="8229600" cy="1371600"/>
          </a:xfrm>
        </p:spPr>
        <p:txBody>
          <a:bodyPr/>
          <a:lstStyle/>
          <a:p>
            <a:r>
              <a:rPr lang="en-US" altLang="en-US" b="1"/>
              <a:t>Mobile Computing Functions</a:t>
            </a:r>
          </a:p>
        </p:txBody>
      </p:sp>
      <p:sp>
        <p:nvSpPr>
          <p:cNvPr id="15363" name="Rectangle 3">
            <a:extLst>
              <a:ext uri="{FF2B5EF4-FFF2-40B4-BE49-F238E27FC236}">
                <a16:creationId xmlns:a16="http://schemas.microsoft.com/office/drawing/2014/main" id="{31783DCB-0C45-4DDC-8936-986E9091C5C8}"/>
              </a:ext>
            </a:extLst>
          </p:cNvPr>
          <p:cNvSpPr>
            <a:spLocks noGrp="1" noChangeArrowheads="1"/>
          </p:cNvSpPr>
          <p:nvPr>
            <p:ph type="body" idx="1"/>
          </p:nvPr>
        </p:nvSpPr>
        <p:spPr>
          <a:xfrm>
            <a:off x="34925" y="1600200"/>
            <a:ext cx="8929688" cy="4525963"/>
          </a:xfrm>
        </p:spPr>
        <p:txBody>
          <a:bodyPr/>
          <a:lstStyle/>
          <a:p>
            <a:pPr marL="0" indent="0" algn="l" rtl="0">
              <a:lnSpc>
                <a:spcPct val="90000"/>
              </a:lnSpc>
              <a:buNone/>
            </a:pPr>
            <a:r>
              <a:rPr lang="en-US" altLang="en-US" sz="2800" dirty="0"/>
              <a:t>We can define a computing environment as mobile if it supports one or more of the following characteristics:</a:t>
            </a:r>
          </a:p>
          <a:p>
            <a:pPr algn="l" rtl="0">
              <a:lnSpc>
                <a:spcPct val="90000"/>
              </a:lnSpc>
            </a:pPr>
            <a:r>
              <a:rPr lang="en-US" altLang="en-US" sz="2800" b="1" dirty="0"/>
              <a:t>User Mobility: </a:t>
            </a:r>
          </a:p>
          <a:p>
            <a:pPr lvl="1" algn="l" rtl="0">
              <a:lnSpc>
                <a:spcPct val="90000"/>
              </a:lnSpc>
            </a:pPr>
            <a:r>
              <a:rPr lang="en-US" altLang="en-US" sz="2400" dirty="0"/>
              <a:t>User should be able to move from one physical location to another location and use the same service. </a:t>
            </a:r>
          </a:p>
          <a:p>
            <a:pPr lvl="1" algn="l" rtl="0">
              <a:lnSpc>
                <a:spcPct val="90000"/>
              </a:lnSpc>
            </a:pPr>
            <a:r>
              <a:rPr lang="en-US" altLang="en-US" sz="2400" dirty="0"/>
              <a:t>The service could be in the home network or a remote network.</a:t>
            </a:r>
          </a:p>
          <a:p>
            <a:pPr lvl="1" algn="l" rtl="0">
              <a:lnSpc>
                <a:spcPct val="90000"/>
              </a:lnSpc>
            </a:pPr>
            <a:r>
              <a:rPr lang="en-US" altLang="en-US" sz="2400" dirty="0"/>
              <a:t>Example could be a user moves from London to New York and uses Internet to access the corporate application the same way the user uses in the home office.</a:t>
            </a:r>
          </a:p>
        </p:txBody>
      </p:sp>
    </p:spTree>
    <p:extLst>
      <p:ext uri="{BB962C8B-B14F-4D97-AF65-F5344CB8AC3E}">
        <p14:creationId xmlns:p14="http://schemas.microsoft.com/office/powerpoint/2010/main" val="14156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43EABA3-E9C6-43D3-B5DD-C5D9A0EC2A52}"/>
              </a:ext>
            </a:extLst>
          </p:cNvPr>
          <p:cNvSpPr>
            <a:spLocks noGrp="1" noChangeArrowheads="1"/>
          </p:cNvSpPr>
          <p:nvPr>
            <p:ph type="title"/>
          </p:nvPr>
        </p:nvSpPr>
        <p:spPr>
          <a:xfrm>
            <a:off x="457200" y="115888"/>
            <a:ext cx="8362950" cy="1143000"/>
          </a:xfrm>
        </p:spPr>
        <p:txBody>
          <a:bodyPr/>
          <a:lstStyle/>
          <a:p>
            <a:r>
              <a:rPr lang="en-US" altLang="en-US" sz="4000" b="1"/>
              <a:t>Mobile Computing Functions </a:t>
            </a:r>
            <a:r>
              <a:rPr lang="en-US" altLang="en-US" sz="3200" b="1"/>
              <a:t>Cont.</a:t>
            </a:r>
          </a:p>
        </p:txBody>
      </p:sp>
      <p:sp>
        <p:nvSpPr>
          <p:cNvPr id="16387" name="Rectangle 3">
            <a:extLst>
              <a:ext uri="{FF2B5EF4-FFF2-40B4-BE49-F238E27FC236}">
                <a16:creationId xmlns:a16="http://schemas.microsoft.com/office/drawing/2014/main" id="{6D4DE425-009A-4E98-8C85-6D6D4A9C1D8C}"/>
              </a:ext>
            </a:extLst>
          </p:cNvPr>
          <p:cNvSpPr>
            <a:spLocks noGrp="1" noChangeArrowheads="1"/>
          </p:cNvSpPr>
          <p:nvPr>
            <p:ph type="body" idx="1"/>
          </p:nvPr>
        </p:nvSpPr>
        <p:spPr>
          <a:xfrm>
            <a:off x="34925" y="1600200"/>
            <a:ext cx="8929688" cy="4525963"/>
          </a:xfrm>
        </p:spPr>
        <p:txBody>
          <a:bodyPr/>
          <a:lstStyle/>
          <a:p>
            <a:pPr algn="l" rtl="0">
              <a:lnSpc>
                <a:spcPct val="90000"/>
              </a:lnSpc>
            </a:pPr>
            <a:r>
              <a:rPr lang="en-US" altLang="en-US" b="1"/>
              <a:t>Network Mobility: </a:t>
            </a:r>
          </a:p>
          <a:p>
            <a:pPr lvl="1" algn="l" rtl="0">
              <a:lnSpc>
                <a:spcPct val="90000"/>
              </a:lnSpc>
            </a:pPr>
            <a:r>
              <a:rPr lang="en-US" altLang="en-US"/>
              <a:t>User should be able to move from one network to another network and use the same service.</a:t>
            </a:r>
          </a:p>
          <a:p>
            <a:pPr lvl="1" algn="l" rtl="0">
              <a:lnSpc>
                <a:spcPct val="90000"/>
              </a:lnSpc>
            </a:pPr>
            <a:r>
              <a:rPr lang="en-US" altLang="en-US"/>
              <a:t>Example could be a user moves from Hong Kong to New Delhi and uses the same GSM phone to access the corporate application through WAP (Wireless Application Protocol). In home network he uses this service over </a:t>
            </a:r>
            <a:r>
              <a:rPr lang="en-US" altLang="en-US" b="1">
                <a:hlinkClick r:id="rId2" action="ppaction://hlinkfile"/>
              </a:rPr>
              <a:t>GPRS</a:t>
            </a:r>
            <a:r>
              <a:rPr lang="en-US" altLang="en-US"/>
              <a:t> (General Packet Radio Service) whereas in Delhi he accesses it over the GSM network.</a:t>
            </a:r>
          </a:p>
          <a:p>
            <a:pPr algn="l" rtl="0">
              <a:lnSpc>
                <a:spcPct val="90000"/>
              </a:lnSpc>
            </a:pPr>
            <a:endParaRPr lang="en-US" altLang="en-US"/>
          </a:p>
        </p:txBody>
      </p:sp>
    </p:spTree>
    <p:extLst>
      <p:ext uri="{BB962C8B-B14F-4D97-AF65-F5344CB8AC3E}">
        <p14:creationId xmlns:p14="http://schemas.microsoft.com/office/powerpoint/2010/main" val="3868929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1552</Words>
  <Application>Microsoft Office PowerPoint</Application>
  <PresentationFormat>On-screen Show (4:3)</PresentationFormat>
  <Paragraphs>106</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MOBILE COMPUTING</vt:lpstr>
      <vt:lpstr>MOBILE COMPUTING</vt:lpstr>
      <vt:lpstr>MOBILE COMPUTING Cont.</vt:lpstr>
      <vt:lpstr>MOBILE COMPUTING Cont.</vt:lpstr>
      <vt:lpstr>MOBILE COMPUTING Cont.</vt:lpstr>
      <vt:lpstr>MOBILE COMPUTING Cont.</vt:lpstr>
      <vt:lpstr>MOBILE COMPUTING Cont.</vt:lpstr>
      <vt:lpstr>Mobile Computing Functions</vt:lpstr>
      <vt:lpstr>Mobile Computing Functions Cont.</vt:lpstr>
      <vt:lpstr>Mobile Computing Functions Cont.</vt:lpstr>
      <vt:lpstr>Mobile Computing Functions Cont.</vt:lpstr>
      <vt:lpstr>Mobile Computing Functions Cont.</vt:lpstr>
      <vt:lpstr>Mobile Computing Functions Cont.</vt:lpstr>
      <vt:lpstr>Mobile Computing Functions Cont.</vt:lpstr>
      <vt:lpstr>Logical Functions of Mobile Computing</vt:lpstr>
      <vt:lpstr>Logical Functions of Mobile Computing</vt:lpstr>
      <vt:lpstr>Logical Functions of Mobile Computing</vt:lpstr>
      <vt:lpstr>Logical Functions of Mobile Computing</vt:lpstr>
      <vt:lpstr>Logical Functions of Mobile Computing</vt:lpstr>
      <vt:lpstr>Logical Functions of Mobile Computing</vt:lpstr>
      <vt:lpstr>Mobile Computing Evolution</vt:lpstr>
      <vt:lpstr>Architecture for Mobile Computing</vt:lpstr>
      <vt:lpstr>three-tier architecture for mobile computing</vt:lpstr>
      <vt:lpstr>Design Considerations For Mobile Computing</vt:lpstr>
      <vt:lpstr>PowerPoint Presentation</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hg</cp:lastModifiedBy>
  <cp:revision>230</cp:revision>
  <dcterms:created xsi:type="dcterms:W3CDTF">2010-08-24T06:47:44Z</dcterms:created>
  <dcterms:modified xsi:type="dcterms:W3CDTF">2018-03-04T03:51:28Z</dcterms:modified>
</cp:coreProperties>
</file>