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7" r:id="rId7"/>
    <p:sldId id="266" r:id="rId8"/>
    <p:sldId id="265" r:id="rId9"/>
    <p:sldId id="272" r:id="rId10"/>
    <p:sldId id="264" r:id="rId11"/>
    <p:sldId id="269" r:id="rId12"/>
    <p:sldId id="270" r:id="rId13"/>
    <p:sldId id="273" r:id="rId14"/>
    <p:sldId id="274" r:id="rId15"/>
    <p:sldId id="282" r:id="rId16"/>
    <p:sldId id="268" r:id="rId17"/>
    <p:sldId id="285" r:id="rId18"/>
    <p:sldId id="271" r:id="rId19"/>
    <p:sldId id="284" r:id="rId20"/>
    <p:sldId id="283" r:id="rId21"/>
    <p:sldId id="263" r:id="rId22"/>
    <p:sldId id="279" r:id="rId23"/>
    <p:sldId id="278" r:id="rId24"/>
    <p:sldId id="280" r:id="rId25"/>
    <p:sldId id="281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53915-1E68-0C45-B51A-8F9B969B9757}" type="doc">
      <dgm:prSet loTypeId="urn:microsoft.com/office/officeart/2005/8/layout/vList3" loCatId="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6D4AC05-D6A4-C84B-A279-6682A9E95E49}">
      <dgm:prSet custT="1"/>
      <dgm:spPr/>
      <dgm:t>
        <a:bodyPr/>
        <a:lstStyle/>
        <a:p>
          <a:pPr algn="l" rtl="0"/>
          <a:r>
            <a:rPr lang="en-US" sz="2000" dirty="0" err="1" smtClean="0"/>
            <a:t>Pengatur</a:t>
          </a:r>
          <a:r>
            <a:rPr lang="en-US" sz="2000" dirty="0" smtClean="0"/>
            <a:t> </a:t>
          </a:r>
          <a:r>
            <a:rPr lang="en-US" sz="2000" dirty="0" err="1" smtClean="0"/>
            <a:t>suhu</a:t>
          </a:r>
          <a:r>
            <a:rPr lang="en-US" sz="2000" dirty="0" smtClean="0"/>
            <a:t> </a:t>
          </a:r>
          <a:r>
            <a:rPr lang="en-US" sz="2000" dirty="0" err="1" smtClean="0"/>
            <a:t>tubuh</a:t>
          </a:r>
          <a:endParaRPr lang="en-US" sz="2000" dirty="0"/>
        </a:p>
      </dgm:t>
    </dgm:pt>
    <dgm:pt modelId="{A258B6A7-5223-D642-A79B-38E522D581F7}" type="parTrans" cxnId="{A0CE4434-DF2F-4A42-A3A0-7E4804BA3095}">
      <dgm:prSet/>
      <dgm:spPr/>
      <dgm:t>
        <a:bodyPr/>
        <a:lstStyle/>
        <a:p>
          <a:pPr algn="l"/>
          <a:endParaRPr lang="en-US" sz="2800"/>
        </a:p>
      </dgm:t>
    </dgm:pt>
    <dgm:pt modelId="{5B5A6733-7FF4-8A4E-9A87-2279BF514154}" type="sibTrans" cxnId="{A0CE4434-DF2F-4A42-A3A0-7E4804BA3095}">
      <dgm:prSet/>
      <dgm:spPr/>
      <dgm:t>
        <a:bodyPr/>
        <a:lstStyle/>
        <a:p>
          <a:pPr algn="l"/>
          <a:endParaRPr lang="en-US" sz="2800"/>
        </a:p>
      </dgm:t>
    </dgm:pt>
    <dgm:pt modelId="{AEF56B73-2324-0248-9FDA-74D2209CDB06}">
      <dgm:prSet custT="1"/>
      <dgm:spPr/>
      <dgm:t>
        <a:bodyPr/>
        <a:lstStyle/>
        <a:p>
          <a:pPr algn="l" rtl="0"/>
          <a:r>
            <a:rPr lang="en-US" sz="2000" smtClean="0"/>
            <a:t>Pembentuk sel &amp; cairan tubuh</a:t>
          </a:r>
          <a:endParaRPr lang="en-US" sz="2000"/>
        </a:p>
      </dgm:t>
    </dgm:pt>
    <dgm:pt modelId="{D977FB2A-FDB7-AB4D-847D-C843E8488A4F}" type="parTrans" cxnId="{802AE984-3485-3E4C-92E5-7A1D264FE499}">
      <dgm:prSet/>
      <dgm:spPr/>
      <dgm:t>
        <a:bodyPr/>
        <a:lstStyle/>
        <a:p>
          <a:pPr algn="l"/>
          <a:endParaRPr lang="en-US" sz="2800"/>
        </a:p>
      </dgm:t>
    </dgm:pt>
    <dgm:pt modelId="{EAB4A910-3053-6247-8726-E5E779086248}" type="sibTrans" cxnId="{802AE984-3485-3E4C-92E5-7A1D264FE499}">
      <dgm:prSet/>
      <dgm:spPr/>
      <dgm:t>
        <a:bodyPr/>
        <a:lstStyle/>
        <a:p>
          <a:pPr algn="l"/>
          <a:endParaRPr lang="en-US" sz="2800"/>
        </a:p>
      </dgm:t>
    </dgm:pt>
    <dgm:pt modelId="{75A0CDBC-4E5F-0240-8378-2D5F4F66D919}">
      <dgm:prSet custT="1"/>
      <dgm:spPr/>
      <dgm:t>
        <a:bodyPr/>
        <a:lstStyle/>
        <a:p>
          <a:pPr algn="l" rtl="0"/>
          <a:r>
            <a:rPr lang="en-US" sz="2000" dirty="0" err="1" smtClean="0"/>
            <a:t>Pelarut</a:t>
          </a:r>
          <a:r>
            <a:rPr lang="en-US" sz="2000" dirty="0" smtClean="0"/>
            <a:t> &amp; media </a:t>
          </a:r>
          <a:r>
            <a:rPr lang="en-US" sz="2000" dirty="0" err="1" smtClean="0"/>
            <a:t>transportasi</a:t>
          </a:r>
          <a:endParaRPr lang="en-US" sz="2000" dirty="0"/>
        </a:p>
      </dgm:t>
    </dgm:pt>
    <dgm:pt modelId="{C164418A-DC70-D94F-9205-AC4E245A4A6B}" type="parTrans" cxnId="{3DBAB8F8-6859-1045-99EE-66817C35D5C6}">
      <dgm:prSet/>
      <dgm:spPr/>
      <dgm:t>
        <a:bodyPr/>
        <a:lstStyle/>
        <a:p>
          <a:pPr algn="l"/>
          <a:endParaRPr lang="en-US" sz="2800"/>
        </a:p>
      </dgm:t>
    </dgm:pt>
    <dgm:pt modelId="{DB039A31-D808-F249-A575-786520494146}" type="sibTrans" cxnId="{3DBAB8F8-6859-1045-99EE-66817C35D5C6}">
      <dgm:prSet/>
      <dgm:spPr/>
      <dgm:t>
        <a:bodyPr/>
        <a:lstStyle/>
        <a:p>
          <a:pPr algn="l"/>
          <a:endParaRPr lang="en-US" sz="2800"/>
        </a:p>
      </dgm:t>
    </dgm:pt>
    <dgm:pt modelId="{9748D4D2-496C-ED4E-A8F4-4B0D5675891F}">
      <dgm:prSet custT="1"/>
      <dgm:spPr/>
      <dgm:t>
        <a:bodyPr/>
        <a:lstStyle/>
        <a:p>
          <a:pPr algn="l" rtl="0"/>
          <a:r>
            <a:rPr lang="en-US" sz="2000" smtClean="0"/>
            <a:t>Media eliminasi toksin &amp; sisa metabolisme</a:t>
          </a:r>
          <a:endParaRPr lang="en-US" sz="2000"/>
        </a:p>
      </dgm:t>
    </dgm:pt>
    <dgm:pt modelId="{E80FCBAB-99BB-3549-B2A2-F9646ED5EF8E}" type="parTrans" cxnId="{1D930C69-9529-664E-BC05-39C0814B7DEA}">
      <dgm:prSet/>
      <dgm:spPr/>
      <dgm:t>
        <a:bodyPr/>
        <a:lstStyle/>
        <a:p>
          <a:pPr algn="l"/>
          <a:endParaRPr lang="en-US" sz="2800"/>
        </a:p>
      </dgm:t>
    </dgm:pt>
    <dgm:pt modelId="{DF85506E-DE1D-8246-8E0E-1D4FE7624EFA}" type="sibTrans" cxnId="{1D930C69-9529-664E-BC05-39C0814B7DEA}">
      <dgm:prSet/>
      <dgm:spPr/>
      <dgm:t>
        <a:bodyPr/>
        <a:lstStyle/>
        <a:p>
          <a:pPr algn="l"/>
          <a:endParaRPr lang="en-US" sz="2800"/>
        </a:p>
      </dgm:t>
    </dgm:pt>
    <dgm:pt modelId="{8393171D-1752-4F49-8AF0-BA523560F1F2}">
      <dgm:prSet custT="1"/>
      <dgm:spPr/>
      <dgm:t>
        <a:bodyPr/>
        <a:lstStyle/>
        <a:p>
          <a:pPr algn="l" rtl="0"/>
          <a:r>
            <a:rPr lang="en-US" sz="2000" smtClean="0"/>
            <a:t>Pelumas &amp; bantalan/ pelindung</a:t>
          </a:r>
          <a:endParaRPr lang="en-US" sz="2000"/>
        </a:p>
      </dgm:t>
    </dgm:pt>
    <dgm:pt modelId="{CA537601-403D-7D46-9446-0E94B32D5973}" type="parTrans" cxnId="{A3EE2FE9-FA2B-7F46-B845-45AB3170D06C}">
      <dgm:prSet/>
      <dgm:spPr/>
      <dgm:t>
        <a:bodyPr/>
        <a:lstStyle/>
        <a:p>
          <a:pPr algn="l"/>
          <a:endParaRPr lang="en-US" sz="2800"/>
        </a:p>
      </dgm:t>
    </dgm:pt>
    <dgm:pt modelId="{5BF412AC-CED5-364E-B337-8B6F2BB94D2E}" type="sibTrans" cxnId="{A3EE2FE9-FA2B-7F46-B845-45AB3170D06C}">
      <dgm:prSet/>
      <dgm:spPr/>
      <dgm:t>
        <a:bodyPr/>
        <a:lstStyle/>
        <a:p>
          <a:pPr algn="l"/>
          <a:endParaRPr lang="en-US" sz="2800"/>
        </a:p>
      </dgm:t>
    </dgm:pt>
    <dgm:pt modelId="{A64DFA3F-8D89-6747-A589-42A694302BB2}" type="pres">
      <dgm:prSet presAssocID="{32053915-1E68-0C45-B51A-8F9B969B97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104DEF-E0B0-3140-BB76-4940C2614476}" type="pres">
      <dgm:prSet presAssocID="{36D4AC05-D6A4-C84B-A279-6682A9E95E49}" presName="composite" presStyleCnt="0"/>
      <dgm:spPr/>
    </dgm:pt>
    <dgm:pt modelId="{8D8A0934-C037-5B48-994D-941C956421B3}" type="pres">
      <dgm:prSet presAssocID="{36D4AC05-D6A4-C84B-A279-6682A9E95E49}" presName="imgShp" presStyleLbl="fgImgPlace1" presStyleIdx="0" presStyleCnt="5"/>
      <dgm:spPr/>
    </dgm:pt>
    <dgm:pt modelId="{AFCFCABD-8A04-164E-BDFC-D0400B62DC59}" type="pres">
      <dgm:prSet presAssocID="{36D4AC05-D6A4-C84B-A279-6682A9E95E4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66F6F-4C72-454E-909D-6FC56D26A299}" type="pres">
      <dgm:prSet presAssocID="{5B5A6733-7FF4-8A4E-9A87-2279BF514154}" presName="spacing" presStyleCnt="0"/>
      <dgm:spPr/>
    </dgm:pt>
    <dgm:pt modelId="{C0B84344-47C1-2B4E-9B3C-891A805EB3E8}" type="pres">
      <dgm:prSet presAssocID="{AEF56B73-2324-0248-9FDA-74D2209CDB06}" presName="composite" presStyleCnt="0"/>
      <dgm:spPr/>
    </dgm:pt>
    <dgm:pt modelId="{7562D414-DB84-A140-B154-C9AC41E1BA64}" type="pres">
      <dgm:prSet presAssocID="{AEF56B73-2324-0248-9FDA-74D2209CDB06}" presName="imgShp" presStyleLbl="fgImgPlace1" presStyleIdx="1" presStyleCnt="5"/>
      <dgm:spPr/>
    </dgm:pt>
    <dgm:pt modelId="{1A30B810-A1C1-3A48-8334-E0C5B19B6E2E}" type="pres">
      <dgm:prSet presAssocID="{AEF56B73-2324-0248-9FDA-74D2209CDB0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E2B41-90C9-1447-BAAE-F1C97D289B63}" type="pres">
      <dgm:prSet presAssocID="{EAB4A910-3053-6247-8726-E5E779086248}" presName="spacing" presStyleCnt="0"/>
      <dgm:spPr/>
    </dgm:pt>
    <dgm:pt modelId="{D18B9F13-0912-1146-AABC-6F5CCA7A5C99}" type="pres">
      <dgm:prSet presAssocID="{75A0CDBC-4E5F-0240-8378-2D5F4F66D919}" presName="composite" presStyleCnt="0"/>
      <dgm:spPr/>
    </dgm:pt>
    <dgm:pt modelId="{E1FB26DE-B468-6647-8106-703E12E30AB5}" type="pres">
      <dgm:prSet presAssocID="{75A0CDBC-4E5F-0240-8378-2D5F4F66D919}" presName="imgShp" presStyleLbl="fgImgPlace1" presStyleIdx="2" presStyleCnt="5"/>
      <dgm:spPr/>
    </dgm:pt>
    <dgm:pt modelId="{584B35F1-7B7C-5140-89A5-0097C50A3FC3}" type="pres">
      <dgm:prSet presAssocID="{75A0CDBC-4E5F-0240-8378-2D5F4F66D91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A8C5A-BFAC-B14F-9331-C02AAC66B479}" type="pres">
      <dgm:prSet presAssocID="{DB039A31-D808-F249-A575-786520494146}" presName="spacing" presStyleCnt="0"/>
      <dgm:spPr/>
    </dgm:pt>
    <dgm:pt modelId="{C3A5BC3C-5261-214A-86A6-9B49E38C80A4}" type="pres">
      <dgm:prSet presAssocID="{9748D4D2-496C-ED4E-A8F4-4B0D5675891F}" presName="composite" presStyleCnt="0"/>
      <dgm:spPr/>
    </dgm:pt>
    <dgm:pt modelId="{5AB9C27A-2B6E-A84E-8CA8-84FFE62D6C0B}" type="pres">
      <dgm:prSet presAssocID="{9748D4D2-496C-ED4E-A8F4-4B0D5675891F}" presName="imgShp" presStyleLbl="fgImgPlace1" presStyleIdx="3" presStyleCnt="5"/>
      <dgm:spPr/>
    </dgm:pt>
    <dgm:pt modelId="{BDF46DB1-5974-4747-8FAA-E1AF7607DA76}" type="pres">
      <dgm:prSet presAssocID="{9748D4D2-496C-ED4E-A8F4-4B0D5675891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95DD9-17BB-3E49-8546-D89134F56F7E}" type="pres">
      <dgm:prSet presAssocID="{DF85506E-DE1D-8246-8E0E-1D4FE7624EFA}" presName="spacing" presStyleCnt="0"/>
      <dgm:spPr/>
    </dgm:pt>
    <dgm:pt modelId="{840CB71A-D1AA-234D-A391-511468FFFAEB}" type="pres">
      <dgm:prSet presAssocID="{8393171D-1752-4F49-8AF0-BA523560F1F2}" presName="composite" presStyleCnt="0"/>
      <dgm:spPr/>
    </dgm:pt>
    <dgm:pt modelId="{B07D4FF5-70DC-E249-AC6C-C34C0006D474}" type="pres">
      <dgm:prSet presAssocID="{8393171D-1752-4F49-8AF0-BA523560F1F2}" presName="imgShp" presStyleLbl="fgImgPlace1" presStyleIdx="4" presStyleCnt="5"/>
      <dgm:spPr/>
    </dgm:pt>
    <dgm:pt modelId="{2DD82A11-DDC6-4142-A9A6-67C446310C44}" type="pres">
      <dgm:prSet presAssocID="{8393171D-1752-4F49-8AF0-BA523560F1F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28A47B-C5A7-594D-9363-B345BBBA013E}" type="presOf" srcId="{AEF56B73-2324-0248-9FDA-74D2209CDB06}" destId="{1A30B810-A1C1-3A48-8334-E0C5B19B6E2E}" srcOrd="0" destOrd="0" presId="urn:microsoft.com/office/officeart/2005/8/layout/vList3"/>
    <dgm:cxn modelId="{A3EE2FE9-FA2B-7F46-B845-45AB3170D06C}" srcId="{32053915-1E68-0C45-B51A-8F9B969B9757}" destId="{8393171D-1752-4F49-8AF0-BA523560F1F2}" srcOrd="4" destOrd="0" parTransId="{CA537601-403D-7D46-9446-0E94B32D5973}" sibTransId="{5BF412AC-CED5-364E-B337-8B6F2BB94D2E}"/>
    <dgm:cxn modelId="{0BD251E6-5F6B-6B4B-BA65-DF48DAA8D64B}" type="presOf" srcId="{75A0CDBC-4E5F-0240-8378-2D5F4F66D919}" destId="{584B35F1-7B7C-5140-89A5-0097C50A3FC3}" srcOrd="0" destOrd="0" presId="urn:microsoft.com/office/officeart/2005/8/layout/vList3"/>
    <dgm:cxn modelId="{E8C7895C-8DCA-7848-9334-B2D271C02D13}" type="presOf" srcId="{32053915-1E68-0C45-B51A-8F9B969B9757}" destId="{A64DFA3F-8D89-6747-A589-42A694302BB2}" srcOrd="0" destOrd="0" presId="urn:microsoft.com/office/officeart/2005/8/layout/vList3"/>
    <dgm:cxn modelId="{3DBAB8F8-6859-1045-99EE-66817C35D5C6}" srcId="{32053915-1E68-0C45-B51A-8F9B969B9757}" destId="{75A0CDBC-4E5F-0240-8378-2D5F4F66D919}" srcOrd="2" destOrd="0" parTransId="{C164418A-DC70-D94F-9205-AC4E245A4A6B}" sibTransId="{DB039A31-D808-F249-A575-786520494146}"/>
    <dgm:cxn modelId="{1D930C69-9529-664E-BC05-39C0814B7DEA}" srcId="{32053915-1E68-0C45-B51A-8F9B969B9757}" destId="{9748D4D2-496C-ED4E-A8F4-4B0D5675891F}" srcOrd="3" destOrd="0" parTransId="{E80FCBAB-99BB-3549-B2A2-F9646ED5EF8E}" sibTransId="{DF85506E-DE1D-8246-8E0E-1D4FE7624EFA}"/>
    <dgm:cxn modelId="{327813E5-3DD2-764B-BB32-00821E35F443}" type="presOf" srcId="{9748D4D2-496C-ED4E-A8F4-4B0D5675891F}" destId="{BDF46DB1-5974-4747-8FAA-E1AF7607DA76}" srcOrd="0" destOrd="0" presId="urn:microsoft.com/office/officeart/2005/8/layout/vList3"/>
    <dgm:cxn modelId="{802AE984-3485-3E4C-92E5-7A1D264FE499}" srcId="{32053915-1E68-0C45-B51A-8F9B969B9757}" destId="{AEF56B73-2324-0248-9FDA-74D2209CDB06}" srcOrd="1" destOrd="0" parTransId="{D977FB2A-FDB7-AB4D-847D-C843E8488A4F}" sibTransId="{EAB4A910-3053-6247-8726-E5E779086248}"/>
    <dgm:cxn modelId="{77772B3F-84B9-1241-A54E-9C57351103A9}" type="presOf" srcId="{8393171D-1752-4F49-8AF0-BA523560F1F2}" destId="{2DD82A11-DDC6-4142-A9A6-67C446310C44}" srcOrd="0" destOrd="0" presId="urn:microsoft.com/office/officeart/2005/8/layout/vList3"/>
    <dgm:cxn modelId="{A0CE4434-DF2F-4A42-A3A0-7E4804BA3095}" srcId="{32053915-1E68-0C45-B51A-8F9B969B9757}" destId="{36D4AC05-D6A4-C84B-A279-6682A9E95E49}" srcOrd="0" destOrd="0" parTransId="{A258B6A7-5223-D642-A79B-38E522D581F7}" sibTransId="{5B5A6733-7FF4-8A4E-9A87-2279BF514154}"/>
    <dgm:cxn modelId="{DC99359B-F125-5348-A51C-8A1267D668FB}" type="presOf" srcId="{36D4AC05-D6A4-C84B-A279-6682A9E95E49}" destId="{AFCFCABD-8A04-164E-BDFC-D0400B62DC59}" srcOrd="0" destOrd="0" presId="urn:microsoft.com/office/officeart/2005/8/layout/vList3"/>
    <dgm:cxn modelId="{707CE273-718C-B045-ABDE-76714C59C637}" type="presParOf" srcId="{A64DFA3F-8D89-6747-A589-42A694302BB2}" destId="{1D104DEF-E0B0-3140-BB76-4940C2614476}" srcOrd="0" destOrd="0" presId="urn:microsoft.com/office/officeart/2005/8/layout/vList3"/>
    <dgm:cxn modelId="{40F98C86-745A-2445-BB50-310D64D9C654}" type="presParOf" srcId="{1D104DEF-E0B0-3140-BB76-4940C2614476}" destId="{8D8A0934-C037-5B48-994D-941C956421B3}" srcOrd="0" destOrd="0" presId="urn:microsoft.com/office/officeart/2005/8/layout/vList3"/>
    <dgm:cxn modelId="{385F0D4E-9333-A34F-8C55-78CD8D704A04}" type="presParOf" srcId="{1D104DEF-E0B0-3140-BB76-4940C2614476}" destId="{AFCFCABD-8A04-164E-BDFC-D0400B62DC59}" srcOrd="1" destOrd="0" presId="urn:microsoft.com/office/officeart/2005/8/layout/vList3"/>
    <dgm:cxn modelId="{6B1DD7D3-428C-464C-A0D4-E70622D22073}" type="presParOf" srcId="{A64DFA3F-8D89-6747-A589-42A694302BB2}" destId="{D4C66F6F-4C72-454E-909D-6FC56D26A299}" srcOrd="1" destOrd="0" presId="urn:microsoft.com/office/officeart/2005/8/layout/vList3"/>
    <dgm:cxn modelId="{0671AF7B-D008-9648-84EE-810BBCF45CF0}" type="presParOf" srcId="{A64DFA3F-8D89-6747-A589-42A694302BB2}" destId="{C0B84344-47C1-2B4E-9B3C-891A805EB3E8}" srcOrd="2" destOrd="0" presId="urn:microsoft.com/office/officeart/2005/8/layout/vList3"/>
    <dgm:cxn modelId="{CCBBBBED-C072-9342-B07A-863B42FFA8BE}" type="presParOf" srcId="{C0B84344-47C1-2B4E-9B3C-891A805EB3E8}" destId="{7562D414-DB84-A140-B154-C9AC41E1BA64}" srcOrd="0" destOrd="0" presId="urn:microsoft.com/office/officeart/2005/8/layout/vList3"/>
    <dgm:cxn modelId="{FB53B450-0B85-434E-A7EB-311C325420D7}" type="presParOf" srcId="{C0B84344-47C1-2B4E-9B3C-891A805EB3E8}" destId="{1A30B810-A1C1-3A48-8334-E0C5B19B6E2E}" srcOrd="1" destOrd="0" presId="urn:microsoft.com/office/officeart/2005/8/layout/vList3"/>
    <dgm:cxn modelId="{96FB21B1-159B-C84F-8115-D83817AD09A2}" type="presParOf" srcId="{A64DFA3F-8D89-6747-A589-42A694302BB2}" destId="{1CDE2B41-90C9-1447-BAAE-F1C97D289B63}" srcOrd="3" destOrd="0" presId="urn:microsoft.com/office/officeart/2005/8/layout/vList3"/>
    <dgm:cxn modelId="{69596D11-F641-3C4A-AA32-7B40291BCA26}" type="presParOf" srcId="{A64DFA3F-8D89-6747-A589-42A694302BB2}" destId="{D18B9F13-0912-1146-AABC-6F5CCA7A5C99}" srcOrd="4" destOrd="0" presId="urn:microsoft.com/office/officeart/2005/8/layout/vList3"/>
    <dgm:cxn modelId="{03331E71-6495-8345-8A80-7A9E784B5876}" type="presParOf" srcId="{D18B9F13-0912-1146-AABC-6F5CCA7A5C99}" destId="{E1FB26DE-B468-6647-8106-703E12E30AB5}" srcOrd="0" destOrd="0" presId="urn:microsoft.com/office/officeart/2005/8/layout/vList3"/>
    <dgm:cxn modelId="{ECF00AB5-440C-4243-A6E7-F660BC32894D}" type="presParOf" srcId="{D18B9F13-0912-1146-AABC-6F5CCA7A5C99}" destId="{584B35F1-7B7C-5140-89A5-0097C50A3FC3}" srcOrd="1" destOrd="0" presId="urn:microsoft.com/office/officeart/2005/8/layout/vList3"/>
    <dgm:cxn modelId="{E6A494FC-CD68-664E-80CC-78CC70C69A34}" type="presParOf" srcId="{A64DFA3F-8D89-6747-A589-42A694302BB2}" destId="{179A8C5A-BFAC-B14F-9331-C02AAC66B479}" srcOrd="5" destOrd="0" presId="urn:microsoft.com/office/officeart/2005/8/layout/vList3"/>
    <dgm:cxn modelId="{1C3B35A5-DD4F-4A49-94F3-C2E76A82F20C}" type="presParOf" srcId="{A64DFA3F-8D89-6747-A589-42A694302BB2}" destId="{C3A5BC3C-5261-214A-86A6-9B49E38C80A4}" srcOrd="6" destOrd="0" presId="urn:microsoft.com/office/officeart/2005/8/layout/vList3"/>
    <dgm:cxn modelId="{DAB0958C-A865-8441-B5B8-89DD919B5480}" type="presParOf" srcId="{C3A5BC3C-5261-214A-86A6-9B49E38C80A4}" destId="{5AB9C27A-2B6E-A84E-8CA8-84FFE62D6C0B}" srcOrd="0" destOrd="0" presId="urn:microsoft.com/office/officeart/2005/8/layout/vList3"/>
    <dgm:cxn modelId="{2A2DC229-7EEC-BC4F-9B8F-37B4C58D434E}" type="presParOf" srcId="{C3A5BC3C-5261-214A-86A6-9B49E38C80A4}" destId="{BDF46DB1-5974-4747-8FAA-E1AF7607DA76}" srcOrd="1" destOrd="0" presId="urn:microsoft.com/office/officeart/2005/8/layout/vList3"/>
    <dgm:cxn modelId="{8BBB77BD-0811-D748-B48D-51352D59C85A}" type="presParOf" srcId="{A64DFA3F-8D89-6747-A589-42A694302BB2}" destId="{33095DD9-17BB-3E49-8546-D89134F56F7E}" srcOrd="7" destOrd="0" presId="urn:microsoft.com/office/officeart/2005/8/layout/vList3"/>
    <dgm:cxn modelId="{72C57B12-383B-4444-A770-8CBA29CA688E}" type="presParOf" srcId="{A64DFA3F-8D89-6747-A589-42A694302BB2}" destId="{840CB71A-D1AA-234D-A391-511468FFFAEB}" srcOrd="8" destOrd="0" presId="urn:microsoft.com/office/officeart/2005/8/layout/vList3"/>
    <dgm:cxn modelId="{6DAC25A2-909F-DB45-B9F1-CDCF3CC61BE1}" type="presParOf" srcId="{840CB71A-D1AA-234D-A391-511468FFFAEB}" destId="{B07D4FF5-70DC-E249-AC6C-C34C0006D474}" srcOrd="0" destOrd="0" presId="urn:microsoft.com/office/officeart/2005/8/layout/vList3"/>
    <dgm:cxn modelId="{2307848B-F8F4-034D-928C-93FBC34E1793}" type="presParOf" srcId="{840CB71A-D1AA-234D-A391-511468FFFAEB}" destId="{2DD82A11-DDC6-4142-A9A6-67C446310C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A12F5-EF5F-EF4E-A140-C17B1A22A002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36ED1-6AAA-C344-B462-62BB264C590C}">
      <dgm:prSet custT="1"/>
      <dgm:spPr/>
      <dgm:t>
        <a:bodyPr/>
        <a:lstStyle/>
        <a:p>
          <a:pPr rtl="0"/>
          <a:r>
            <a:rPr lang="en-US" sz="2000" smtClean="0"/>
            <a:t>Lingkungan panas &amp; kelembaban tinggi (tropis)</a:t>
          </a:r>
          <a:endParaRPr lang="en-US" sz="2000"/>
        </a:p>
      </dgm:t>
    </dgm:pt>
    <dgm:pt modelId="{8A7BA598-D4A6-1A48-BE9B-7DD9E9CA3C85}" type="parTrans" cxnId="{917F0703-9D75-4849-B642-3E8772FE871F}">
      <dgm:prSet/>
      <dgm:spPr/>
      <dgm:t>
        <a:bodyPr/>
        <a:lstStyle/>
        <a:p>
          <a:endParaRPr lang="en-US" sz="1200"/>
        </a:p>
      </dgm:t>
    </dgm:pt>
    <dgm:pt modelId="{3AEDEF01-A639-9D42-B152-D71F99138481}" type="sibTrans" cxnId="{917F0703-9D75-4849-B642-3E8772FE871F}">
      <dgm:prSet/>
      <dgm:spPr/>
      <dgm:t>
        <a:bodyPr/>
        <a:lstStyle/>
        <a:p>
          <a:endParaRPr lang="en-US" sz="1200"/>
        </a:p>
      </dgm:t>
    </dgm:pt>
    <dgm:pt modelId="{34398716-1016-364E-AC35-6E24198BA3C3}">
      <dgm:prSet custT="1"/>
      <dgm:spPr/>
      <dgm:t>
        <a:bodyPr/>
        <a:lstStyle/>
        <a:p>
          <a:pPr rtl="0"/>
          <a:r>
            <a:rPr lang="en-US" sz="2000" dirty="0" err="1" smtClean="0"/>
            <a:t>Lingkungan</a:t>
          </a:r>
          <a:r>
            <a:rPr lang="en-US" sz="2000" dirty="0" smtClean="0"/>
            <a:t> </a:t>
          </a:r>
          <a:r>
            <a:rPr lang="en-US" sz="2000" dirty="0" err="1" smtClean="0"/>
            <a:t>panas</a:t>
          </a:r>
          <a:r>
            <a:rPr lang="en-US" sz="2000" dirty="0" smtClean="0"/>
            <a:t> &amp; </a:t>
          </a:r>
          <a:r>
            <a:rPr lang="en-US" sz="2000" dirty="0" err="1" smtClean="0"/>
            <a:t>kelembaban</a:t>
          </a:r>
          <a:r>
            <a:rPr lang="en-US" sz="2000" dirty="0" smtClean="0"/>
            <a:t> </a:t>
          </a:r>
          <a:r>
            <a:rPr lang="en-US" sz="2000" dirty="0" err="1" smtClean="0"/>
            <a:t>rendah</a:t>
          </a:r>
          <a:r>
            <a:rPr lang="en-US" sz="2000" dirty="0" smtClean="0"/>
            <a:t> (</a:t>
          </a:r>
          <a:r>
            <a:rPr lang="en-US" sz="2000" dirty="0" err="1" smtClean="0"/>
            <a:t>gurun</a:t>
          </a:r>
          <a:r>
            <a:rPr lang="en-US" sz="2000" dirty="0" smtClean="0"/>
            <a:t>)</a:t>
          </a:r>
          <a:endParaRPr lang="en-US" sz="2000" dirty="0"/>
        </a:p>
      </dgm:t>
    </dgm:pt>
    <dgm:pt modelId="{4E4FFE0C-B76B-C649-BF0F-BBC0E48CC9BD}" type="parTrans" cxnId="{AE50E660-F222-F044-B3EF-0D8EDD819E71}">
      <dgm:prSet/>
      <dgm:spPr/>
      <dgm:t>
        <a:bodyPr/>
        <a:lstStyle/>
        <a:p>
          <a:endParaRPr lang="en-US" sz="1200"/>
        </a:p>
      </dgm:t>
    </dgm:pt>
    <dgm:pt modelId="{A0DB36DD-BE3C-AE41-8BA1-B826B3BA028D}" type="sibTrans" cxnId="{AE50E660-F222-F044-B3EF-0D8EDD819E71}">
      <dgm:prSet/>
      <dgm:spPr/>
      <dgm:t>
        <a:bodyPr/>
        <a:lstStyle/>
        <a:p>
          <a:endParaRPr lang="en-US" sz="1200"/>
        </a:p>
      </dgm:t>
    </dgm:pt>
    <dgm:pt modelId="{58A9577B-A54D-8C49-81C3-2CA2061B939A}">
      <dgm:prSet custT="1"/>
      <dgm:spPr/>
      <dgm:t>
        <a:bodyPr/>
        <a:lstStyle/>
        <a:p>
          <a:pPr rtl="0"/>
          <a:r>
            <a:rPr lang="en-US" sz="2000" dirty="0" err="1" smtClean="0"/>
            <a:t>Lingkungan</a:t>
          </a:r>
          <a:r>
            <a:rPr lang="en-US" sz="2000" dirty="0" smtClean="0"/>
            <a:t> </a:t>
          </a:r>
          <a:r>
            <a:rPr lang="en-US" sz="2000" dirty="0" err="1" smtClean="0"/>
            <a:t>dingin</a:t>
          </a:r>
          <a:r>
            <a:rPr lang="en-US" sz="2000" dirty="0" smtClean="0"/>
            <a:t> &amp; </a:t>
          </a:r>
          <a:r>
            <a:rPr lang="en-US" sz="2000" dirty="0" err="1" smtClean="0"/>
            <a:t>kelembaban</a:t>
          </a:r>
          <a:r>
            <a:rPr lang="en-US" sz="2000" dirty="0" smtClean="0"/>
            <a:t> </a:t>
          </a:r>
          <a:r>
            <a:rPr lang="en-US" sz="2000" dirty="0" err="1" smtClean="0"/>
            <a:t>rendah</a:t>
          </a:r>
          <a:r>
            <a:rPr lang="en-US" sz="2000" dirty="0" smtClean="0"/>
            <a:t> (</a:t>
          </a:r>
          <a:r>
            <a:rPr lang="en-US" sz="2000" dirty="0" err="1" smtClean="0"/>
            <a:t>subtropis</a:t>
          </a:r>
          <a:r>
            <a:rPr lang="en-US" sz="2000" dirty="0" smtClean="0"/>
            <a:t>, fall &amp; winter, </a:t>
          </a:r>
          <a:r>
            <a:rPr lang="en-US" sz="2000" dirty="0" err="1" smtClean="0"/>
            <a:t>ruang</a:t>
          </a:r>
          <a:r>
            <a:rPr lang="en-US" sz="2000" dirty="0" smtClean="0"/>
            <a:t> </a:t>
          </a:r>
          <a:r>
            <a:rPr lang="en-US" sz="2000" dirty="0" err="1" smtClean="0"/>
            <a:t>ber</a:t>
          </a:r>
          <a:r>
            <a:rPr lang="en-US" sz="2000" dirty="0" smtClean="0"/>
            <a:t>-AC)</a:t>
          </a:r>
          <a:endParaRPr lang="en-US" sz="2000" dirty="0"/>
        </a:p>
      </dgm:t>
    </dgm:pt>
    <dgm:pt modelId="{B5E0B877-B786-AA48-A3AE-391AECA817F1}" type="parTrans" cxnId="{7DD51E4B-BF02-BB4C-AA08-8FF4E93F0275}">
      <dgm:prSet/>
      <dgm:spPr/>
      <dgm:t>
        <a:bodyPr/>
        <a:lstStyle/>
        <a:p>
          <a:endParaRPr lang="en-US" sz="1200"/>
        </a:p>
      </dgm:t>
    </dgm:pt>
    <dgm:pt modelId="{60F4A3BC-A6A3-8F4F-9F01-A2681FB3078C}" type="sibTrans" cxnId="{7DD51E4B-BF02-BB4C-AA08-8FF4E93F0275}">
      <dgm:prSet/>
      <dgm:spPr/>
      <dgm:t>
        <a:bodyPr/>
        <a:lstStyle/>
        <a:p>
          <a:endParaRPr lang="en-US" sz="1200"/>
        </a:p>
      </dgm:t>
    </dgm:pt>
    <dgm:pt modelId="{6B1831A2-E054-A24E-9B53-E0D9E1491F38}">
      <dgm:prSet custT="1"/>
      <dgm:spPr/>
      <dgm:t>
        <a:bodyPr/>
        <a:lstStyle/>
        <a:p>
          <a:pPr rtl="0"/>
          <a:r>
            <a:rPr lang="en-US" sz="2000" smtClean="0"/>
            <a:t>Lingkungan atau ruang dengan angin berhembus</a:t>
          </a:r>
          <a:endParaRPr lang="en-US" sz="2000"/>
        </a:p>
      </dgm:t>
    </dgm:pt>
    <dgm:pt modelId="{C85DE4CA-3AA7-B746-A287-EFDBEC6E2E74}" type="parTrans" cxnId="{7AF7A783-ADD4-7344-B401-D5ADC30CC5FB}">
      <dgm:prSet/>
      <dgm:spPr/>
      <dgm:t>
        <a:bodyPr/>
        <a:lstStyle/>
        <a:p>
          <a:endParaRPr lang="en-US" sz="1200"/>
        </a:p>
      </dgm:t>
    </dgm:pt>
    <dgm:pt modelId="{351D5CC9-0B81-8440-9D01-199357E9C4B6}" type="sibTrans" cxnId="{7AF7A783-ADD4-7344-B401-D5ADC30CC5FB}">
      <dgm:prSet/>
      <dgm:spPr/>
      <dgm:t>
        <a:bodyPr/>
        <a:lstStyle/>
        <a:p>
          <a:endParaRPr lang="en-US" sz="1200"/>
        </a:p>
      </dgm:t>
    </dgm:pt>
    <dgm:pt modelId="{CBB11539-A909-CA4D-95A1-397B71914AE9}" type="pres">
      <dgm:prSet presAssocID="{E44A12F5-EF5F-EF4E-A140-C17B1A22A0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0B69C-2E27-A44E-BF14-34369A60CF26}" type="pres">
      <dgm:prSet presAssocID="{7D136ED1-6AAA-C344-B462-62BB264C590C}" presName="comp" presStyleCnt="0"/>
      <dgm:spPr/>
    </dgm:pt>
    <dgm:pt modelId="{75162DB4-163B-AA4E-8448-41521C05C898}" type="pres">
      <dgm:prSet presAssocID="{7D136ED1-6AAA-C344-B462-62BB264C590C}" presName="box" presStyleLbl="node1" presStyleIdx="0" presStyleCnt="4"/>
      <dgm:spPr/>
      <dgm:t>
        <a:bodyPr/>
        <a:lstStyle/>
        <a:p>
          <a:endParaRPr lang="en-US"/>
        </a:p>
      </dgm:t>
    </dgm:pt>
    <dgm:pt modelId="{0DC19BB6-5C80-214D-A962-526E674A4E29}" type="pres">
      <dgm:prSet presAssocID="{7D136ED1-6AAA-C344-B462-62BB264C590C}" presName="img" presStyleLbl="fgImgPlace1" presStyleIdx="0" presStyleCnt="4" custScaleX="27919"/>
      <dgm:spPr/>
    </dgm:pt>
    <dgm:pt modelId="{76EFAE93-25B3-9E46-85BF-ADB71E0ED28A}" type="pres">
      <dgm:prSet presAssocID="{7D136ED1-6AAA-C344-B462-62BB264C590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694E0-D826-874F-955A-BD1816BEC2D7}" type="pres">
      <dgm:prSet presAssocID="{3AEDEF01-A639-9D42-B152-D71F99138481}" presName="spacer" presStyleCnt="0"/>
      <dgm:spPr/>
    </dgm:pt>
    <dgm:pt modelId="{FC5E9C2E-AF5B-5843-B76C-6B9BE9EEFEF5}" type="pres">
      <dgm:prSet presAssocID="{34398716-1016-364E-AC35-6E24198BA3C3}" presName="comp" presStyleCnt="0"/>
      <dgm:spPr/>
    </dgm:pt>
    <dgm:pt modelId="{56636B82-1A65-574C-AFEF-B9B645957EC2}" type="pres">
      <dgm:prSet presAssocID="{34398716-1016-364E-AC35-6E24198BA3C3}" presName="box" presStyleLbl="node1" presStyleIdx="1" presStyleCnt="4"/>
      <dgm:spPr/>
      <dgm:t>
        <a:bodyPr/>
        <a:lstStyle/>
        <a:p>
          <a:endParaRPr lang="en-US"/>
        </a:p>
      </dgm:t>
    </dgm:pt>
    <dgm:pt modelId="{AD0455CA-3EDC-3D47-B252-8E37F03C509F}" type="pres">
      <dgm:prSet presAssocID="{34398716-1016-364E-AC35-6E24198BA3C3}" presName="img" presStyleLbl="fgImgPlace1" presStyleIdx="1" presStyleCnt="4" custScaleX="33033"/>
      <dgm:spPr/>
    </dgm:pt>
    <dgm:pt modelId="{3B5A71BF-D007-574E-8DFA-2661C9E4A4FE}" type="pres">
      <dgm:prSet presAssocID="{34398716-1016-364E-AC35-6E24198BA3C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37F06-2646-284A-AD13-3ECFDDC582CF}" type="pres">
      <dgm:prSet presAssocID="{A0DB36DD-BE3C-AE41-8BA1-B826B3BA028D}" presName="spacer" presStyleCnt="0"/>
      <dgm:spPr/>
    </dgm:pt>
    <dgm:pt modelId="{AC370A2B-A986-C346-BF41-2AFC5A254C82}" type="pres">
      <dgm:prSet presAssocID="{58A9577B-A54D-8C49-81C3-2CA2061B939A}" presName="comp" presStyleCnt="0"/>
      <dgm:spPr/>
    </dgm:pt>
    <dgm:pt modelId="{D030B6C1-3C88-BB41-8D65-95E12DAC85DD}" type="pres">
      <dgm:prSet presAssocID="{58A9577B-A54D-8C49-81C3-2CA2061B939A}" presName="box" presStyleLbl="node1" presStyleIdx="2" presStyleCnt="4"/>
      <dgm:spPr/>
      <dgm:t>
        <a:bodyPr/>
        <a:lstStyle/>
        <a:p>
          <a:endParaRPr lang="en-US"/>
        </a:p>
      </dgm:t>
    </dgm:pt>
    <dgm:pt modelId="{8D848496-B0A0-0847-8AC5-F23415A8B237}" type="pres">
      <dgm:prSet presAssocID="{58A9577B-A54D-8C49-81C3-2CA2061B939A}" presName="img" presStyleLbl="fgImgPlace1" presStyleIdx="2" presStyleCnt="4" custScaleX="38148"/>
      <dgm:spPr/>
    </dgm:pt>
    <dgm:pt modelId="{952976B7-E799-8241-98F3-6E2EC04B2C98}" type="pres">
      <dgm:prSet presAssocID="{58A9577B-A54D-8C49-81C3-2CA2061B939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E662F-0D82-9744-91CF-8A158E79EE1B}" type="pres">
      <dgm:prSet presAssocID="{60F4A3BC-A6A3-8F4F-9F01-A2681FB3078C}" presName="spacer" presStyleCnt="0"/>
      <dgm:spPr/>
    </dgm:pt>
    <dgm:pt modelId="{729C0F57-EA5C-984D-A568-C0E853036A06}" type="pres">
      <dgm:prSet presAssocID="{6B1831A2-E054-A24E-9B53-E0D9E1491F38}" presName="comp" presStyleCnt="0"/>
      <dgm:spPr/>
    </dgm:pt>
    <dgm:pt modelId="{A0E5220A-4878-D84B-BDFD-BF38B1C41909}" type="pres">
      <dgm:prSet presAssocID="{6B1831A2-E054-A24E-9B53-E0D9E1491F38}" presName="box" presStyleLbl="node1" presStyleIdx="3" presStyleCnt="4"/>
      <dgm:spPr/>
      <dgm:t>
        <a:bodyPr/>
        <a:lstStyle/>
        <a:p>
          <a:endParaRPr lang="en-US"/>
        </a:p>
      </dgm:t>
    </dgm:pt>
    <dgm:pt modelId="{0FE9285B-EE63-BB47-87A1-C9E9CB4334E4}" type="pres">
      <dgm:prSet presAssocID="{6B1831A2-E054-A24E-9B53-E0D9E1491F38}" presName="img" presStyleLbl="fgImgPlace1" presStyleIdx="3" presStyleCnt="4" custScaleX="35590"/>
      <dgm:spPr/>
    </dgm:pt>
    <dgm:pt modelId="{9E5E76FF-7D85-1C40-9775-08C2F14860AD}" type="pres">
      <dgm:prSet presAssocID="{6B1831A2-E054-A24E-9B53-E0D9E1491F3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53B7B-FA9C-1349-890C-22DA10972BF6}" type="presOf" srcId="{7D136ED1-6AAA-C344-B462-62BB264C590C}" destId="{75162DB4-163B-AA4E-8448-41521C05C898}" srcOrd="0" destOrd="0" presId="urn:microsoft.com/office/officeart/2005/8/layout/vList4"/>
    <dgm:cxn modelId="{7DD51E4B-BF02-BB4C-AA08-8FF4E93F0275}" srcId="{E44A12F5-EF5F-EF4E-A140-C17B1A22A002}" destId="{58A9577B-A54D-8C49-81C3-2CA2061B939A}" srcOrd="2" destOrd="0" parTransId="{B5E0B877-B786-AA48-A3AE-391AECA817F1}" sibTransId="{60F4A3BC-A6A3-8F4F-9F01-A2681FB3078C}"/>
    <dgm:cxn modelId="{B2B318E7-C89E-7341-B4A5-E2EEE2ED0F60}" type="presOf" srcId="{6B1831A2-E054-A24E-9B53-E0D9E1491F38}" destId="{9E5E76FF-7D85-1C40-9775-08C2F14860AD}" srcOrd="1" destOrd="0" presId="urn:microsoft.com/office/officeart/2005/8/layout/vList4"/>
    <dgm:cxn modelId="{917F0703-9D75-4849-B642-3E8772FE871F}" srcId="{E44A12F5-EF5F-EF4E-A140-C17B1A22A002}" destId="{7D136ED1-6AAA-C344-B462-62BB264C590C}" srcOrd="0" destOrd="0" parTransId="{8A7BA598-D4A6-1A48-BE9B-7DD9E9CA3C85}" sibTransId="{3AEDEF01-A639-9D42-B152-D71F99138481}"/>
    <dgm:cxn modelId="{7AF7A783-ADD4-7344-B401-D5ADC30CC5FB}" srcId="{E44A12F5-EF5F-EF4E-A140-C17B1A22A002}" destId="{6B1831A2-E054-A24E-9B53-E0D9E1491F38}" srcOrd="3" destOrd="0" parTransId="{C85DE4CA-3AA7-B746-A287-EFDBEC6E2E74}" sibTransId="{351D5CC9-0B81-8440-9D01-199357E9C4B6}"/>
    <dgm:cxn modelId="{B131919C-A8F0-024F-BABE-20E5124AED88}" type="presOf" srcId="{7D136ED1-6AAA-C344-B462-62BB264C590C}" destId="{76EFAE93-25B3-9E46-85BF-ADB71E0ED28A}" srcOrd="1" destOrd="0" presId="urn:microsoft.com/office/officeart/2005/8/layout/vList4"/>
    <dgm:cxn modelId="{A2A62F73-7496-2D4F-AE38-0CAAFC334A76}" type="presOf" srcId="{58A9577B-A54D-8C49-81C3-2CA2061B939A}" destId="{952976B7-E799-8241-98F3-6E2EC04B2C98}" srcOrd="1" destOrd="0" presId="urn:microsoft.com/office/officeart/2005/8/layout/vList4"/>
    <dgm:cxn modelId="{AE50E660-F222-F044-B3EF-0D8EDD819E71}" srcId="{E44A12F5-EF5F-EF4E-A140-C17B1A22A002}" destId="{34398716-1016-364E-AC35-6E24198BA3C3}" srcOrd="1" destOrd="0" parTransId="{4E4FFE0C-B76B-C649-BF0F-BBC0E48CC9BD}" sibTransId="{A0DB36DD-BE3C-AE41-8BA1-B826B3BA028D}"/>
    <dgm:cxn modelId="{9D20EC14-FB12-814C-9C3D-E45DFD3732C1}" type="presOf" srcId="{6B1831A2-E054-A24E-9B53-E0D9E1491F38}" destId="{A0E5220A-4878-D84B-BDFD-BF38B1C41909}" srcOrd="0" destOrd="0" presId="urn:microsoft.com/office/officeart/2005/8/layout/vList4"/>
    <dgm:cxn modelId="{1BE092F1-3359-5941-A1F3-A5A759ED745D}" type="presOf" srcId="{34398716-1016-364E-AC35-6E24198BA3C3}" destId="{56636B82-1A65-574C-AFEF-B9B645957EC2}" srcOrd="0" destOrd="0" presId="urn:microsoft.com/office/officeart/2005/8/layout/vList4"/>
    <dgm:cxn modelId="{1A88FE8C-714E-5A40-AD1E-7D1091187097}" type="presOf" srcId="{58A9577B-A54D-8C49-81C3-2CA2061B939A}" destId="{D030B6C1-3C88-BB41-8D65-95E12DAC85DD}" srcOrd="0" destOrd="0" presId="urn:microsoft.com/office/officeart/2005/8/layout/vList4"/>
    <dgm:cxn modelId="{1F90BF87-DF3E-984B-AC0F-07054AB0B451}" type="presOf" srcId="{34398716-1016-364E-AC35-6E24198BA3C3}" destId="{3B5A71BF-D007-574E-8DFA-2661C9E4A4FE}" srcOrd="1" destOrd="0" presId="urn:microsoft.com/office/officeart/2005/8/layout/vList4"/>
    <dgm:cxn modelId="{70CEA3E7-0FC0-8F48-9B94-3FA2E574E5F4}" type="presOf" srcId="{E44A12F5-EF5F-EF4E-A140-C17B1A22A002}" destId="{CBB11539-A909-CA4D-95A1-397B71914AE9}" srcOrd="0" destOrd="0" presId="urn:microsoft.com/office/officeart/2005/8/layout/vList4"/>
    <dgm:cxn modelId="{F78DDDB1-358C-9B47-8742-06966A779BC9}" type="presParOf" srcId="{CBB11539-A909-CA4D-95A1-397B71914AE9}" destId="{9C60B69C-2E27-A44E-BF14-34369A60CF26}" srcOrd="0" destOrd="0" presId="urn:microsoft.com/office/officeart/2005/8/layout/vList4"/>
    <dgm:cxn modelId="{6030C4AE-C03F-7F4C-87AC-65BE07799B59}" type="presParOf" srcId="{9C60B69C-2E27-A44E-BF14-34369A60CF26}" destId="{75162DB4-163B-AA4E-8448-41521C05C898}" srcOrd="0" destOrd="0" presId="urn:microsoft.com/office/officeart/2005/8/layout/vList4"/>
    <dgm:cxn modelId="{13AFD557-03B6-CA49-B1D1-FD4C0A98FAE1}" type="presParOf" srcId="{9C60B69C-2E27-A44E-BF14-34369A60CF26}" destId="{0DC19BB6-5C80-214D-A962-526E674A4E29}" srcOrd="1" destOrd="0" presId="urn:microsoft.com/office/officeart/2005/8/layout/vList4"/>
    <dgm:cxn modelId="{7B6D4F9B-253E-3F4F-BA29-C02AF8991E47}" type="presParOf" srcId="{9C60B69C-2E27-A44E-BF14-34369A60CF26}" destId="{76EFAE93-25B3-9E46-85BF-ADB71E0ED28A}" srcOrd="2" destOrd="0" presId="urn:microsoft.com/office/officeart/2005/8/layout/vList4"/>
    <dgm:cxn modelId="{4858CE39-ED70-4141-A19F-2C12628E7A74}" type="presParOf" srcId="{CBB11539-A909-CA4D-95A1-397B71914AE9}" destId="{5D8694E0-D826-874F-955A-BD1816BEC2D7}" srcOrd="1" destOrd="0" presId="urn:microsoft.com/office/officeart/2005/8/layout/vList4"/>
    <dgm:cxn modelId="{FDAFAB60-2B5A-E740-8255-BEE63F20F5E7}" type="presParOf" srcId="{CBB11539-A909-CA4D-95A1-397B71914AE9}" destId="{FC5E9C2E-AF5B-5843-B76C-6B9BE9EEFEF5}" srcOrd="2" destOrd="0" presId="urn:microsoft.com/office/officeart/2005/8/layout/vList4"/>
    <dgm:cxn modelId="{C865D6DB-FCD7-124F-85F4-5D0D1AD22E71}" type="presParOf" srcId="{FC5E9C2E-AF5B-5843-B76C-6B9BE9EEFEF5}" destId="{56636B82-1A65-574C-AFEF-B9B645957EC2}" srcOrd="0" destOrd="0" presId="urn:microsoft.com/office/officeart/2005/8/layout/vList4"/>
    <dgm:cxn modelId="{FDF35459-E6BB-794F-ABB4-FD0D67E3E5D8}" type="presParOf" srcId="{FC5E9C2E-AF5B-5843-B76C-6B9BE9EEFEF5}" destId="{AD0455CA-3EDC-3D47-B252-8E37F03C509F}" srcOrd="1" destOrd="0" presId="urn:microsoft.com/office/officeart/2005/8/layout/vList4"/>
    <dgm:cxn modelId="{4FF9BE9D-8081-9A48-9361-7EDB04F898A9}" type="presParOf" srcId="{FC5E9C2E-AF5B-5843-B76C-6B9BE9EEFEF5}" destId="{3B5A71BF-D007-574E-8DFA-2661C9E4A4FE}" srcOrd="2" destOrd="0" presId="urn:microsoft.com/office/officeart/2005/8/layout/vList4"/>
    <dgm:cxn modelId="{E623219F-10D5-F349-AFC0-5CCB6735595A}" type="presParOf" srcId="{CBB11539-A909-CA4D-95A1-397B71914AE9}" destId="{30E37F06-2646-284A-AD13-3ECFDDC582CF}" srcOrd="3" destOrd="0" presId="urn:microsoft.com/office/officeart/2005/8/layout/vList4"/>
    <dgm:cxn modelId="{528F1EAE-DA7A-FF48-9AC4-CA2E22BC8947}" type="presParOf" srcId="{CBB11539-A909-CA4D-95A1-397B71914AE9}" destId="{AC370A2B-A986-C346-BF41-2AFC5A254C82}" srcOrd="4" destOrd="0" presId="urn:microsoft.com/office/officeart/2005/8/layout/vList4"/>
    <dgm:cxn modelId="{90BB2F80-9B3E-DF46-A583-9AF4796C982F}" type="presParOf" srcId="{AC370A2B-A986-C346-BF41-2AFC5A254C82}" destId="{D030B6C1-3C88-BB41-8D65-95E12DAC85DD}" srcOrd="0" destOrd="0" presId="urn:microsoft.com/office/officeart/2005/8/layout/vList4"/>
    <dgm:cxn modelId="{0115E25A-BEEA-F84D-825C-53754F1F8D1D}" type="presParOf" srcId="{AC370A2B-A986-C346-BF41-2AFC5A254C82}" destId="{8D848496-B0A0-0847-8AC5-F23415A8B237}" srcOrd="1" destOrd="0" presId="urn:microsoft.com/office/officeart/2005/8/layout/vList4"/>
    <dgm:cxn modelId="{31FA6F0B-529F-CF4D-8D1B-7792108D7597}" type="presParOf" srcId="{AC370A2B-A986-C346-BF41-2AFC5A254C82}" destId="{952976B7-E799-8241-98F3-6E2EC04B2C98}" srcOrd="2" destOrd="0" presId="urn:microsoft.com/office/officeart/2005/8/layout/vList4"/>
    <dgm:cxn modelId="{564FC8C5-AA8D-024E-8A94-E649E6495ABC}" type="presParOf" srcId="{CBB11539-A909-CA4D-95A1-397B71914AE9}" destId="{6ECE662F-0D82-9744-91CF-8A158E79EE1B}" srcOrd="5" destOrd="0" presId="urn:microsoft.com/office/officeart/2005/8/layout/vList4"/>
    <dgm:cxn modelId="{5C194307-05CF-7B43-B498-51BECF6BA813}" type="presParOf" srcId="{CBB11539-A909-CA4D-95A1-397B71914AE9}" destId="{729C0F57-EA5C-984D-A568-C0E853036A06}" srcOrd="6" destOrd="0" presId="urn:microsoft.com/office/officeart/2005/8/layout/vList4"/>
    <dgm:cxn modelId="{96140867-81D8-D543-BA49-EC3E4DC94EC9}" type="presParOf" srcId="{729C0F57-EA5C-984D-A568-C0E853036A06}" destId="{A0E5220A-4878-D84B-BDFD-BF38B1C41909}" srcOrd="0" destOrd="0" presId="urn:microsoft.com/office/officeart/2005/8/layout/vList4"/>
    <dgm:cxn modelId="{2F841EB4-0C6B-D54A-850B-93F5434A7011}" type="presParOf" srcId="{729C0F57-EA5C-984D-A568-C0E853036A06}" destId="{0FE9285B-EE63-BB47-87A1-C9E9CB4334E4}" srcOrd="1" destOrd="0" presId="urn:microsoft.com/office/officeart/2005/8/layout/vList4"/>
    <dgm:cxn modelId="{EB8029DE-876A-F64F-8108-81A9B3E57173}" type="presParOf" srcId="{729C0F57-EA5C-984D-A568-C0E853036A06}" destId="{9E5E76FF-7D85-1C40-9775-08C2F14860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FCABD-8A04-164E-BDFC-D0400B62DC59}">
      <dsp:nvSpPr>
        <dsp:cNvPr id="0" name=""/>
        <dsp:cNvSpPr/>
      </dsp:nvSpPr>
      <dsp:spPr>
        <a:xfrm rot="10800000">
          <a:off x="1421734" y="1513"/>
          <a:ext cx="5060158" cy="58873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5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Pengatur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suhu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tubuh</a:t>
          </a:r>
          <a:endParaRPr lang="en-US" sz="2000" kern="1200" dirty="0"/>
        </a:p>
      </dsp:txBody>
      <dsp:txXfrm rot="10800000">
        <a:off x="1568917" y="1513"/>
        <a:ext cx="4912975" cy="588733"/>
      </dsp:txXfrm>
    </dsp:sp>
    <dsp:sp modelId="{8D8A0934-C037-5B48-994D-941C956421B3}">
      <dsp:nvSpPr>
        <dsp:cNvPr id="0" name=""/>
        <dsp:cNvSpPr/>
      </dsp:nvSpPr>
      <dsp:spPr>
        <a:xfrm>
          <a:off x="1127367" y="1513"/>
          <a:ext cx="588733" cy="58873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0B810-A1C1-3A48-8334-E0C5B19B6E2E}">
      <dsp:nvSpPr>
        <dsp:cNvPr id="0" name=""/>
        <dsp:cNvSpPr/>
      </dsp:nvSpPr>
      <dsp:spPr>
        <a:xfrm rot="10800000">
          <a:off x="1421734" y="765987"/>
          <a:ext cx="5060158" cy="588733"/>
        </a:xfrm>
        <a:prstGeom prst="homePlate">
          <a:avLst/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5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Pembentuk sel &amp; cairan tubuh</a:t>
          </a:r>
          <a:endParaRPr lang="en-US" sz="2000" kern="1200"/>
        </a:p>
      </dsp:txBody>
      <dsp:txXfrm rot="10800000">
        <a:off x="1568917" y="765987"/>
        <a:ext cx="4912975" cy="588733"/>
      </dsp:txXfrm>
    </dsp:sp>
    <dsp:sp modelId="{7562D414-DB84-A140-B154-C9AC41E1BA64}">
      <dsp:nvSpPr>
        <dsp:cNvPr id="0" name=""/>
        <dsp:cNvSpPr/>
      </dsp:nvSpPr>
      <dsp:spPr>
        <a:xfrm>
          <a:off x="1127367" y="765987"/>
          <a:ext cx="588733" cy="588733"/>
        </a:xfrm>
        <a:prstGeom prst="ellipse">
          <a:avLst/>
        </a:prstGeom>
        <a:solidFill>
          <a:schemeClr val="accent4">
            <a:tint val="50000"/>
            <a:hueOff val="-995321"/>
            <a:satOff val="5652"/>
            <a:lumOff val="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B35F1-7B7C-5140-89A5-0097C50A3FC3}">
      <dsp:nvSpPr>
        <dsp:cNvPr id="0" name=""/>
        <dsp:cNvSpPr/>
      </dsp:nvSpPr>
      <dsp:spPr>
        <a:xfrm rot="10800000">
          <a:off x="1421734" y="1530461"/>
          <a:ext cx="5060158" cy="588733"/>
        </a:xfrm>
        <a:prstGeom prst="homePlate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5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Pelarut</a:t>
          </a:r>
          <a:r>
            <a:rPr lang="en-US" sz="2000" kern="1200" dirty="0" smtClean="0"/>
            <a:t> &amp; media </a:t>
          </a:r>
          <a:r>
            <a:rPr lang="en-US" sz="2000" kern="1200" dirty="0" err="1" smtClean="0"/>
            <a:t>transportasi</a:t>
          </a:r>
          <a:endParaRPr lang="en-US" sz="2000" kern="1200" dirty="0"/>
        </a:p>
      </dsp:txBody>
      <dsp:txXfrm rot="10800000">
        <a:off x="1568917" y="1530461"/>
        <a:ext cx="4912975" cy="588733"/>
      </dsp:txXfrm>
    </dsp:sp>
    <dsp:sp modelId="{E1FB26DE-B468-6647-8106-703E12E30AB5}">
      <dsp:nvSpPr>
        <dsp:cNvPr id="0" name=""/>
        <dsp:cNvSpPr/>
      </dsp:nvSpPr>
      <dsp:spPr>
        <a:xfrm>
          <a:off x="1127367" y="1530461"/>
          <a:ext cx="588733" cy="588733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46DB1-5974-4747-8FAA-E1AF7607DA76}">
      <dsp:nvSpPr>
        <dsp:cNvPr id="0" name=""/>
        <dsp:cNvSpPr/>
      </dsp:nvSpPr>
      <dsp:spPr>
        <a:xfrm rot="10800000">
          <a:off x="1421734" y="2294936"/>
          <a:ext cx="5060158" cy="588733"/>
        </a:xfrm>
        <a:prstGeom prst="homePlate">
          <a:avLst/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5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Media eliminasi toksin &amp; sisa metabolisme</a:t>
          </a:r>
          <a:endParaRPr lang="en-US" sz="2000" kern="1200"/>
        </a:p>
      </dsp:txBody>
      <dsp:txXfrm rot="10800000">
        <a:off x="1568917" y="2294936"/>
        <a:ext cx="4912975" cy="588733"/>
      </dsp:txXfrm>
    </dsp:sp>
    <dsp:sp modelId="{5AB9C27A-2B6E-A84E-8CA8-84FFE62D6C0B}">
      <dsp:nvSpPr>
        <dsp:cNvPr id="0" name=""/>
        <dsp:cNvSpPr/>
      </dsp:nvSpPr>
      <dsp:spPr>
        <a:xfrm>
          <a:off x="1127367" y="2294936"/>
          <a:ext cx="588733" cy="588733"/>
        </a:xfrm>
        <a:prstGeom prst="ellipse">
          <a:avLst/>
        </a:prstGeom>
        <a:solidFill>
          <a:schemeClr val="accent4">
            <a:tint val="50000"/>
            <a:hueOff val="-2985962"/>
            <a:satOff val="16958"/>
            <a:lumOff val="13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82A11-DDC6-4142-A9A6-67C446310C44}">
      <dsp:nvSpPr>
        <dsp:cNvPr id="0" name=""/>
        <dsp:cNvSpPr/>
      </dsp:nvSpPr>
      <dsp:spPr>
        <a:xfrm rot="10800000">
          <a:off x="1421734" y="3059410"/>
          <a:ext cx="5060158" cy="588733"/>
        </a:xfrm>
        <a:prstGeom prst="homePlat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5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Pelumas &amp; bantalan/ pelindung</a:t>
          </a:r>
          <a:endParaRPr lang="en-US" sz="2000" kern="1200"/>
        </a:p>
      </dsp:txBody>
      <dsp:txXfrm rot="10800000">
        <a:off x="1568917" y="3059410"/>
        <a:ext cx="4912975" cy="588733"/>
      </dsp:txXfrm>
    </dsp:sp>
    <dsp:sp modelId="{B07D4FF5-70DC-E249-AC6C-C34C0006D474}">
      <dsp:nvSpPr>
        <dsp:cNvPr id="0" name=""/>
        <dsp:cNvSpPr/>
      </dsp:nvSpPr>
      <dsp:spPr>
        <a:xfrm>
          <a:off x="1127367" y="3059410"/>
          <a:ext cx="588733" cy="588733"/>
        </a:xfrm>
        <a:prstGeom prst="ellipse">
          <a:avLst/>
        </a:prstGeom>
        <a:solidFill>
          <a:schemeClr val="accent4">
            <a:tint val="50000"/>
            <a:hueOff val="-3981282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62DB4-163B-AA4E-8448-41521C05C898}">
      <dsp:nvSpPr>
        <dsp:cNvPr id="0" name=""/>
        <dsp:cNvSpPr/>
      </dsp:nvSpPr>
      <dsp:spPr>
        <a:xfrm>
          <a:off x="0" y="0"/>
          <a:ext cx="5896536" cy="888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Lingkungan panas &amp; kelembaban tinggi (tropis)</a:t>
          </a:r>
          <a:endParaRPr lang="en-US" sz="2000" kern="1200"/>
        </a:p>
      </dsp:txBody>
      <dsp:txXfrm>
        <a:off x="1268146" y="0"/>
        <a:ext cx="4628389" cy="888390"/>
      </dsp:txXfrm>
    </dsp:sp>
    <dsp:sp modelId="{0DC19BB6-5C80-214D-A962-526E674A4E29}">
      <dsp:nvSpPr>
        <dsp:cNvPr id="0" name=""/>
        <dsp:cNvSpPr/>
      </dsp:nvSpPr>
      <dsp:spPr>
        <a:xfrm>
          <a:off x="513867" y="88839"/>
          <a:ext cx="329250" cy="71071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36B82-1A65-574C-AFEF-B9B645957EC2}">
      <dsp:nvSpPr>
        <dsp:cNvPr id="0" name=""/>
        <dsp:cNvSpPr/>
      </dsp:nvSpPr>
      <dsp:spPr>
        <a:xfrm>
          <a:off x="0" y="977229"/>
          <a:ext cx="5896536" cy="888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Lingkungan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panas</a:t>
          </a:r>
          <a:r>
            <a:rPr lang="en-US" sz="2000" kern="1200" dirty="0" smtClean="0"/>
            <a:t> &amp; </a:t>
          </a:r>
          <a:r>
            <a:rPr lang="en-US" sz="2000" kern="1200" dirty="0" err="1" smtClean="0"/>
            <a:t>kelembaban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rendah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gurun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1268146" y="977229"/>
        <a:ext cx="4628389" cy="888390"/>
      </dsp:txXfrm>
    </dsp:sp>
    <dsp:sp modelId="{AD0455CA-3EDC-3D47-B252-8E37F03C509F}">
      <dsp:nvSpPr>
        <dsp:cNvPr id="0" name=""/>
        <dsp:cNvSpPr/>
      </dsp:nvSpPr>
      <dsp:spPr>
        <a:xfrm>
          <a:off x="483712" y="1066068"/>
          <a:ext cx="389560" cy="71071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0B6C1-3C88-BB41-8D65-95E12DAC85DD}">
      <dsp:nvSpPr>
        <dsp:cNvPr id="0" name=""/>
        <dsp:cNvSpPr/>
      </dsp:nvSpPr>
      <dsp:spPr>
        <a:xfrm>
          <a:off x="0" y="1954458"/>
          <a:ext cx="5896536" cy="888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Lingkungan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dingin</a:t>
          </a:r>
          <a:r>
            <a:rPr lang="en-US" sz="2000" kern="1200" dirty="0" smtClean="0"/>
            <a:t> &amp; </a:t>
          </a:r>
          <a:r>
            <a:rPr lang="en-US" sz="2000" kern="1200" dirty="0" err="1" smtClean="0"/>
            <a:t>kelembaban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rendah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subtropis</a:t>
          </a:r>
          <a:r>
            <a:rPr lang="en-US" sz="2000" kern="1200" dirty="0" smtClean="0"/>
            <a:t>, fall &amp; winter, </a:t>
          </a:r>
          <a:r>
            <a:rPr lang="en-US" sz="2000" kern="1200" dirty="0" err="1" smtClean="0"/>
            <a:t>ruang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</a:t>
          </a:r>
          <a:r>
            <a:rPr lang="en-US" sz="2000" kern="1200" dirty="0" smtClean="0"/>
            <a:t>-AC)</a:t>
          </a:r>
          <a:endParaRPr lang="en-US" sz="2000" kern="1200" dirty="0"/>
        </a:p>
      </dsp:txBody>
      <dsp:txXfrm>
        <a:off x="1268146" y="1954458"/>
        <a:ext cx="4628389" cy="888390"/>
      </dsp:txXfrm>
    </dsp:sp>
    <dsp:sp modelId="{8D848496-B0A0-0847-8AC5-F23415A8B237}">
      <dsp:nvSpPr>
        <dsp:cNvPr id="0" name=""/>
        <dsp:cNvSpPr/>
      </dsp:nvSpPr>
      <dsp:spPr>
        <a:xfrm>
          <a:off x="453551" y="2043297"/>
          <a:ext cx="449882" cy="71071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5220A-4878-D84B-BDFD-BF38B1C41909}">
      <dsp:nvSpPr>
        <dsp:cNvPr id="0" name=""/>
        <dsp:cNvSpPr/>
      </dsp:nvSpPr>
      <dsp:spPr>
        <a:xfrm>
          <a:off x="0" y="2931688"/>
          <a:ext cx="5896536" cy="888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Lingkungan atau ruang dengan angin berhembus</a:t>
          </a:r>
          <a:endParaRPr lang="en-US" sz="2000" kern="1200"/>
        </a:p>
      </dsp:txBody>
      <dsp:txXfrm>
        <a:off x="1268146" y="2931688"/>
        <a:ext cx="4628389" cy="888390"/>
      </dsp:txXfrm>
    </dsp:sp>
    <dsp:sp modelId="{0FE9285B-EE63-BB47-87A1-C9E9CB4334E4}">
      <dsp:nvSpPr>
        <dsp:cNvPr id="0" name=""/>
        <dsp:cNvSpPr/>
      </dsp:nvSpPr>
      <dsp:spPr>
        <a:xfrm>
          <a:off x="468634" y="3020527"/>
          <a:ext cx="419715" cy="71071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7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0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7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2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4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412" y="4856488"/>
            <a:ext cx="6400800" cy="12220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Nazhif Gifari, </a:t>
            </a:r>
            <a:r>
              <a:rPr lang="en-US" dirty="0" err="1" smtClean="0">
                <a:solidFill>
                  <a:srgbClr val="1F497D"/>
                </a:solidFill>
              </a:rPr>
              <a:t>SGz</a:t>
            </a:r>
            <a:r>
              <a:rPr lang="en-US" dirty="0" smtClean="0">
                <a:solidFill>
                  <a:srgbClr val="1F497D"/>
                </a:solidFill>
              </a:rPr>
              <a:t>, </a:t>
            </a:r>
            <a:r>
              <a:rPr lang="en-US" dirty="0" err="1" smtClean="0">
                <a:solidFill>
                  <a:srgbClr val="1F497D"/>
                </a:solidFill>
              </a:rPr>
              <a:t>Msi</a:t>
            </a:r>
            <a:endParaRPr lang="en-US" dirty="0" smtClean="0">
              <a:solidFill>
                <a:srgbClr val="1F497D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rgbClr val="1F497D"/>
                </a:solidFill>
              </a:rPr>
              <a:t>Dosen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Gizi</a:t>
            </a:r>
            <a:r>
              <a:rPr lang="en-US" sz="2000" dirty="0" smtClean="0">
                <a:solidFill>
                  <a:srgbClr val="1F497D"/>
                </a:solidFill>
              </a:rPr>
              <a:t> UEU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1F497D"/>
                </a:solidFill>
              </a:rPr>
              <a:t>Founder </a:t>
            </a:r>
            <a:r>
              <a:rPr lang="en-US" sz="2000" dirty="0" err="1" smtClean="0">
                <a:solidFill>
                  <a:srgbClr val="1F497D"/>
                </a:solidFill>
              </a:rPr>
              <a:t>Gizi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Kebugaran</a:t>
            </a:r>
            <a:endParaRPr lang="en-US" sz="2000" dirty="0">
              <a:solidFill>
                <a:srgbClr val="1F497D"/>
              </a:solidFill>
            </a:endParaRPr>
          </a:p>
        </p:txBody>
      </p:sp>
      <p:pic>
        <p:nvPicPr>
          <p:cNvPr id="4" name="Picture 3" descr="AG2018-GMK-PrimaryID.ps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t="29013" r="19157" b="29722"/>
          <a:stretch/>
        </p:blipFill>
        <p:spPr>
          <a:xfrm>
            <a:off x="2106543" y="93990"/>
            <a:ext cx="2269053" cy="1133397"/>
          </a:xfrm>
          <a:prstGeom prst="rect">
            <a:avLst/>
          </a:prstGeom>
        </p:spPr>
      </p:pic>
      <p:pic>
        <p:nvPicPr>
          <p:cNvPr id="5" name="Picture 4" descr="logo_65x65_PFA-part of primafit group-hi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5324" r="4643" b="6930"/>
          <a:stretch/>
        </p:blipFill>
        <p:spPr>
          <a:xfrm>
            <a:off x="99894" y="79720"/>
            <a:ext cx="1703753" cy="1195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406766"/>
            <a:ext cx="9144000" cy="177402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08" y="2292614"/>
            <a:ext cx="7772400" cy="1930986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FFFF"/>
                </a:solidFill>
                <a:latin typeface="Calibri"/>
                <a:cs typeface="Calibri"/>
              </a:rPr>
              <a:t>HYDRATION IN SPORT &amp; EXERCISE</a:t>
            </a:r>
            <a:endParaRPr lang="en-US" sz="5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08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392" y="4572337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Francisco  </a:t>
            </a:r>
            <a:r>
              <a:rPr lang="en-US" sz="2800" b="1" dirty="0" err="1" smtClean="0">
                <a:solidFill>
                  <a:srgbClr val="FF0000"/>
                </a:solidFill>
              </a:rPr>
              <a:t>Lazaro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err="1" smtClean="0">
                <a:solidFill>
                  <a:srgbClr val="FF0000"/>
                </a:solidFill>
              </a:rPr>
              <a:t>Portugese</a:t>
            </a:r>
            <a:r>
              <a:rPr lang="en-US" sz="2800" b="1" dirty="0" smtClean="0">
                <a:solidFill>
                  <a:srgbClr val="FF0000"/>
                </a:solidFill>
              </a:rPr>
              <a:t> Olympic Marathon Runner 2012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20206" r="8331" b="12220"/>
          <a:stretch/>
        </p:blipFill>
        <p:spPr bwMode="auto">
          <a:xfrm rot="16200000">
            <a:off x="3077767" y="496547"/>
            <a:ext cx="3318046" cy="504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1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934" y="1415735"/>
            <a:ext cx="8198135" cy="431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7577" y="5471459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err="1" smtClean="0"/>
              <a:t>Kenefick</a:t>
            </a:r>
            <a:r>
              <a:rPr lang="en-US" sz="1400" dirty="0" smtClean="0"/>
              <a:t> RW, </a:t>
            </a:r>
            <a:r>
              <a:rPr lang="en-US" sz="1400" dirty="0" err="1" smtClean="0"/>
              <a:t>Sawka</a:t>
            </a:r>
            <a:r>
              <a:rPr lang="en-US" sz="1400" dirty="0" smtClean="0"/>
              <a:t> MN. Hydration at the Work Site. J Am </a:t>
            </a:r>
            <a:r>
              <a:rPr lang="en-US" sz="1400" dirty="0" err="1" smtClean="0"/>
              <a:t>Coll</a:t>
            </a:r>
            <a:r>
              <a:rPr lang="en-US" sz="1400" dirty="0" smtClean="0"/>
              <a:t> </a:t>
            </a:r>
            <a:r>
              <a:rPr lang="en-US" sz="1400" dirty="0" err="1" smtClean="0"/>
              <a:t>Nutr</a:t>
            </a:r>
            <a:r>
              <a:rPr lang="en-US" sz="1400" dirty="0" smtClean="0"/>
              <a:t>. 2007;26(5): 597S–603S. </a:t>
            </a:r>
            <a:endParaRPr lang="en-US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466" y="83286"/>
            <a:ext cx="5802566" cy="136198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rgbClr val="1F497D"/>
                </a:solidFill>
              </a:rPr>
              <a:t>K</a:t>
            </a:r>
            <a:r>
              <a:rPr lang="id-ID" sz="2800" b="1" dirty="0" smtClean="0">
                <a:solidFill>
                  <a:srgbClr val="1F497D"/>
                </a:solidFill>
              </a:rPr>
              <a:t>ebutuhan Air </a:t>
            </a:r>
            <a:r>
              <a:rPr lang="en-US" sz="2800" b="1" dirty="0" err="1" smtClean="0">
                <a:solidFill>
                  <a:srgbClr val="1F497D"/>
                </a:solidFill>
              </a:rPr>
              <a:t>semakin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>
                <a:solidFill>
                  <a:srgbClr val="1F497D"/>
                </a:solidFill>
              </a:rPr>
              <a:t>M</a:t>
            </a:r>
            <a:r>
              <a:rPr lang="en-US" sz="2800" b="1" dirty="0" err="1" smtClean="0">
                <a:solidFill>
                  <a:srgbClr val="1F497D"/>
                </a:solidFill>
              </a:rPr>
              <a:t>eningkat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dengan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>
                <a:solidFill>
                  <a:srgbClr val="1F497D"/>
                </a:solidFill>
              </a:rPr>
              <a:t>M</a:t>
            </a:r>
            <a:r>
              <a:rPr lang="en-US" sz="2800" b="1" dirty="0" err="1" smtClean="0">
                <a:solidFill>
                  <a:srgbClr val="1F497D"/>
                </a:solidFill>
              </a:rPr>
              <a:t>eningkatnya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Aktifitas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Fisik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>
                <a:solidFill>
                  <a:srgbClr val="1F497D"/>
                </a:solidFill>
              </a:rPr>
              <a:t>&amp;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Suhu</a:t>
            </a:r>
            <a:endParaRPr lang="en-US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4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a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3500"/>
            <a:ext cx="74485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971800" y="1714500"/>
            <a:ext cx="2819400" cy="14478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Kemampuan</a:t>
            </a:r>
            <a:r>
              <a:rPr lang="en-US" sz="2400" b="1" dirty="0"/>
              <a:t> </a:t>
            </a:r>
            <a:r>
              <a:rPr lang="en-US" sz="2400" b="1" dirty="0" err="1"/>
              <a:t>fisik</a:t>
            </a:r>
            <a:r>
              <a:rPr lang="en-US" sz="2400" b="1" dirty="0"/>
              <a:t> </a:t>
            </a:r>
            <a:r>
              <a:rPr lang="en-US" sz="2400" b="1" dirty="0" err="1"/>
              <a:t>menurun</a:t>
            </a:r>
            <a:r>
              <a:rPr lang="en-US" sz="2400" b="1" dirty="0"/>
              <a:t> 25%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9068" y="5623732"/>
            <a:ext cx="861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 dirty="0" err="1">
                <a:solidFill>
                  <a:srgbClr val="1F497D"/>
                </a:solidFill>
              </a:rPr>
              <a:t>Grandjean&amp;Ruud</a:t>
            </a:r>
            <a:r>
              <a:rPr lang="en-US" sz="1200" i="1" dirty="0">
                <a:solidFill>
                  <a:srgbClr val="1F497D"/>
                </a:solidFill>
              </a:rPr>
              <a:t>.  Nutrition for Cyclists, Clinics in Sports Med. 1994; 13:235-246. </a:t>
            </a:r>
          </a:p>
        </p:txBody>
      </p:sp>
    </p:spTree>
    <p:extLst>
      <p:ext uri="{BB962C8B-B14F-4D97-AF65-F5344CB8AC3E}">
        <p14:creationId xmlns:p14="http://schemas.microsoft.com/office/powerpoint/2010/main" val="299541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844"/>
            <a:ext cx="5360702" cy="1143000"/>
          </a:xfrm>
        </p:spPr>
        <p:txBody>
          <a:bodyPr>
            <a:noAutofit/>
          </a:bodyPr>
          <a:lstStyle/>
          <a:p>
            <a:pPr algn="l"/>
            <a:r>
              <a:rPr lang="id-ID" altLang="ja-JP" sz="3200" b="1" dirty="0" smtClean="0">
                <a:solidFill>
                  <a:srgbClr val="FF0000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Kebutuhan Air Secara Klinis Mempertimbangkan: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2077264"/>
            <a:ext cx="803708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Ukuran tubuh – BB, TB &amp; Umur</a:t>
            </a:r>
          </a:p>
          <a:p>
            <a:pPr marL="514350" indent="-514350"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Volume urin</a:t>
            </a:r>
          </a:p>
          <a:p>
            <a:pPr marL="514350" indent="-514350"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Warna uri</a:t>
            </a:r>
            <a:r>
              <a:rPr lang="en-US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n</a:t>
            </a:r>
          </a:p>
          <a:p>
            <a:pPr marL="514350" indent="-514350">
              <a:buAutoNum type="arabicPeriod"/>
            </a:pPr>
            <a:r>
              <a:rPr lang="en-US" altLang="ja-JP" sz="2600" dirty="0" err="1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Aktifitas</a:t>
            </a:r>
            <a:r>
              <a:rPr lang="en-US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 </a:t>
            </a:r>
            <a:r>
              <a:rPr lang="en-US" altLang="ja-JP" sz="2600" dirty="0" err="1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fisik</a:t>
            </a:r>
            <a:endParaRPr lang="en-US" altLang="ja-JP" sz="2600" dirty="0" smtClean="0">
              <a:solidFill>
                <a:srgbClr val="1F497D"/>
              </a:solidFill>
              <a:latin typeface="Calibri"/>
              <a:ea typeface="MS Mincho" pitchFamily="49" charset="-128"/>
              <a:cs typeface="Calibri"/>
            </a:endParaRPr>
          </a:p>
          <a:p>
            <a:pPr marL="514350" indent="-514350"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Suhu badan</a:t>
            </a:r>
          </a:p>
          <a:p>
            <a:pPr marL="514350" indent="-514350"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Suhu lingkungan atau ruangan</a:t>
            </a:r>
          </a:p>
          <a:p>
            <a:pPr marL="514350" indent="-514350"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Diet (sodium, kafein, KH)</a:t>
            </a:r>
          </a:p>
          <a:p>
            <a:pPr marL="514350" indent="-514350"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Kondisi medis (penyakit)</a:t>
            </a:r>
          </a:p>
        </p:txBody>
      </p:sp>
    </p:spTree>
    <p:extLst>
      <p:ext uri="{BB962C8B-B14F-4D97-AF65-F5344CB8AC3E}">
        <p14:creationId xmlns:p14="http://schemas.microsoft.com/office/powerpoint/2010/main" val="373909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icker-horizontal-15x10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404" y="1314372"/>
            <a:ext cx="7268011" cy="48040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6956" y="2830014"/>
            <a:ext cx="3033637" cy="292387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1F497D"/>
                </a:solidFill>
              </a:rPr>
              <a:t>Warna</a:t>
            </a:r>
            <a:r>
              <a:rPr lang="en-US" sz="2300" b="1" dirty="0" smtClean="0">
                <a:solidFill>
                  <a:srgbClr val="1F497D"/>
                </a:solidFill>
              </a:rPr>
              <a:t> urine </a:t>
            </a:r>
            <a:r>
              <a:rPr lang="en-US" sz="2300" b="1" dirty="0" err="1" smtClean="0">
                <a:solidFill>
                  <a:srgbClr val="1F497D"/>
                </a:solidFill>
              </a:rPr>
              <a:t>di</a:t>
            </a:r>
            <a:r>
              <a:rPr lang="en-US" sz="2300" b="1" dirty="0" smtClean="0">
                <a:solidFill>
                  <a:srgbClr val="1F497D"/>
                </a:solidFill>
              </a:rPr>
              <a:t> slide </a:t>
            </a:r>
            <a:r>
              <a:rPr lang="en-US" sz="2300" b="1" dirty="0" err="1" smtClean="0">
                <a:solidFill>
                  <a:srgbClr val="1F497D"/>
                </a:solidFill>
              </a:rPr>
              <a:t>ini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en-US" sz="2300" b="1" dirty="0" err="1" smtClean="0">
                <a:solidFill>
                  <a:srgbClr val="1F497D"/>
                </a:solidFill>
              </a:rPr>
              <a:t>tidak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en-US" sz="2300" b="1" dirty="0" err="1" smtClean="0">
                <a:solidFill>
                  <a:srgbClr val="1F497D"/>
                </a:solidFill>
              </a:rPr>
              <a:t>mencerminkan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en-US" sz="2300" b="1" dirty="0" err="1" smtClean="0">
                <a:solidFill>
                  <a:srgbClr val="1F497D"/>
                </a:solidFill>
              </a:rPr>
              <a:t>warna</a:t>
            </a:r>
            <a:r>
              <a:rPr lang="en-US" sz="2300" b="1" dirty="0" smtClean="0">
                <a:solidFill>
                  <a:srgbClr val="1F497D"/>
                </a:solidFill>
              </a:rPr>
              <a:t> urine yang </a:t>
            </a:r>
            <a:r>
              <a:rPr lang="en-US" sz="2300" b="1" dirty="0" err="1" smtClean="0">
                <a:solidFill>
                  <a:srgbClr val="1F497D"/>
                </a:solidFill>
              </a:rPr>
              <a:t>seharusnya</a:t>
            </a:r>
            <a:r>
              <a:rPr lang="en-US" sz="2300" b="1" dirty="0" smtClean="0">
                <a:solidFill>
                  <a:srgbClr val="1F497D"/>
                </a:solidFill>
              </a:rPr>
              <a:t>.</a:t>
            </a:r>
          </a:p>
          <a:p>
            <a:r>
              <a:rPr lang="en-US" sz="2300" b="1" dirty="0" err="1" smtClean="0">
                <a:solidFill>
                  <a:srgbClr val="1F497D"/>
                </a:solidFill>
              </a:rPr>
              <a:t>Silakan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en-US" sz="2300" b="1" dirty="0" err="1" smtClean="0">
                <a:solidFill>
                  <a:srgbClr val="1F497D"/>
                </a:solidFill>
              </a:rPr>
              <a:t>merujuk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en-US" sz="2300" b="1" dirty="0" err="1" smtClean="0">
                <a:solidFill>
                  <a:srgbClr val="1F497D"/>
                </a:solidFill>
              </a:rPr>
              <a:t>pada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id-ID" sz="2300" b="1" dirty="0" smtClean="0">
                <a:solidFill>
                  <a:srgbClr val="1F497D"/>
                </a:solidFill>
              </a:rPr>
              <a:t>ka</a:t>
            </a:r>
            <a:r>
              <a:rPr lang="en-US" sz="2300" b="1" dirty="0" err="1" smtClean="0">
                <a:solidFill>
                  <a:srgbClr val="1F497D"/>
                </a:solidFill>
              </a:rPr>
              <a:t>rtu</a:t>
            </a:r>
            <a:r>
              <a:rPr lang="en-US" sz="2300" b="1" dirty="0" smtClean="0">
                <a:solidFill>
                  <a:srgbClr val="1F497D"/>
                </a:solidFill>
              </a:rPr>
              <a:t> PURI </a:t>
            </a:r>
            <a:r>
              <a:rPr lang="en-US" sz="2300" b="1" dirty="0" err="1" smtClean="0">
                <a:solidFill>
                  <a:srgbClr val="1F497D"/>
                </a:solidFill>
              </a:rPr>
              <a:t>dalam</a:t>
            </a:r>
            <a:r>
              <a:rPr lang="en-US" sz="2300" b="1" dirty="0" smtClean="0">
                <a:solidFill>
                  <a:srgbClr val="1F497D"/>
                </a:solidFill>
              </a:rPr>
              <a:t>   </a:t>
            </a:r>
            <a:r>
              <a:rPr lang="en-US" sz="2300" b="1" dirty="0" err="1" smtClean="0">
                <a:solidFill>
                  <a:srgbClr val="1F497D"/>
                </a:solidFill>
              </a:rPr>
              <a:t>buku</a:t>
            </a:r>
            <a:r>
              <a:rPr lang="en-US" sz="2300" b="1" dirty="0" smtClean="0">
                <a:solidFill>
                  <a:srgbClr val="1F497D"/>
                </a:solidFill>
              </a:rPr>
              <a:t> “ Air </a:t>
            </a:r>
            <a:r>
              <a:rPr lang="en-US" sz="2300" b="1" dirty="0" err="1" smtClean="0">
                <a:solidFill>
                  <a:srgbClr val="1F497D"/>
                </a:solidFill>
              </a:rPr>
              <a:t>bagi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en-US" sz="2300" b="1" dirty="0" err="1" smtClean="0">
                <a:solidFill>
                  <a:srgbClr val="1F497D"/>
                </a:solidFill>
              </a:rPr>
              <a:t>Kesehatan</a:t>
            </a:r>
            <a:r>
              <a:rPr lang="en-US" sz="2300" b="1" dirty="0" smtClean="0">
                <a:solidFill>
                  <a:srgbClr val="1F497D"/>
                </a:solidFill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961" y="147682"/>
            <a:ext cx="5803136" cy="157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Instrumen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sederhana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memantau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status</a:t>
            </a:r>
          </a:p>
          <a:p>
            <a:pPr>
              <a:lnSpc>
                <a:spcPct val="90000"/>
              </a:lnSpc>
            </a:pP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hidrasi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Kartu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PURI – </a:t>
            </a: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Periksa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Urin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Sendiri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0195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27" y="147682"/>
            <a:ext cx="8480073" cy="104854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KIAT CEGAH DEHIDRASI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27" y="1314374"/>
            <a:ext cx="8726854" cy="481179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Waspadai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jangan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sampai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terjadi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gejala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dehidrasi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(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haus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bibir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kering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pusing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lelah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urin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warna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pekat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dan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berkurang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jumlahnya</a:t>
            </a:r>
            <a:endParaRPr lang="en-US" sz="2000" dirty="0" smtClean="0">
              <a:solidFill>
                <a:schemeClr val="tx2"/>
              </a:solidFill>
              <a:latin typeface="Tw Cen MT"/>
              <a:cs typeface="Tw Cen MT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Amati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warna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urin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Anda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setiap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kali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buang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air,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waspadai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bila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berwarna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kuning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pekat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. </a:t>
            </a:r>
          </a:p>
          <a:p>
            <a:pPr>
              <a:buFont typeface="Wingdings" charset="2"/>
              <a:buChar char="§"/>
            </a:pP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Gunakan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skor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warna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urin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pada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kartu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PURI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sebagai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pembanding</a:t>
            </a:r>
            <a:endParaRPr lang="en-US" sz="2000" dirty="0" smtClean="0">
              <a:solidFill>
                <a:schemeClr val="tx2"/>
              </a:solidFill>
              <a:latin typeface="Tw Cen MT"/>
              <a:cs typeface="Tw Cen MT"/>
            </a:endParaRPr>
          </a:p>
          <a:p>
            <a:pPr>
              <a:buFont typeface="Wingdings" charset="2"/>
              <a:buChar char="§"/>
            </a:pP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Minumlah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secara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berkala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setiap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30-60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menit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untuk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menjaga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warna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urin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Anda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pada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skala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warna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1-3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Air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minum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yang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aman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sehat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adalah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air yang paling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baik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untuk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hidrasi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tubuh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. </a:t>
            </a:r>
          </a:p>
          <a:p>
            <a:pPr>
              <a:buFont typeface="Wingdings" charset="2"/>
              <a:buChar char="§"/>
            </a:pP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Minum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2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gelas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air  1-2 jam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secara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rutin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sebelum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makan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menurunkan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risiko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kegemukan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Minuman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bergula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cenderung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meningkatkan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risiko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kegemukan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karena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itu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batasi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minum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minuman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bergula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/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manis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dengan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pH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rendah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atau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tinggi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.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solidFill>
                <a:schemeClr val="tx2"/>
              </a:solidFill>
              <a:latin typeface="Tw Cen MT"/>
              <a:cs typeface="Tw Cen MT"/>
            </a:endParaRPr>
          </a:p>
          <a:p>
            <a:pPr>
              <a:buFont typeface="Wingdings" charset="2"/>
              <a:buChar char="§"/>
            </a:pPr>
            <a:endParaRPr lang="en-US" sz="2000" b="1" dirty="0" smtClean="0">
              <a:solidFill>
                <a:schemeClr val="tx2"/>
              </a:solidFill>
              <a:latin typeface="Tw Cen MT"/>
              <a:cs typeface="Tw Cen MT"/>
            </a:endParaRPr>
          </a:p>
          <a:p>
            <a:endParaRPr lang="en-US" sz="20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33465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5" y="274638"/>
            <a:ext cx="8229600" cy="70006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solidFill>
                  <a:srgbClr val="1F497D"/>
                </a:solidFill>
              </a:rPr>
              <a:t>Peran</a:t>
            </a:r>
            <a:r>
              <a:rPr lang="en-US" sz="4000" b="1" dirty="0" smtClean="0">
                <a:solidFill>
                  <a:srgbClr val="1F497D"/>
                </a:solidFill>
              </a:rPr>
              <a:t> Air </a:t>
            </a:r>
            <a:r>
              <a:rPr lang="en-US" sz="4000" b="1" dirty="0" err="1" smtClean="0">
                <a:solidFill>
                  <a:srgbClr val="1F497D"/>
                </a:solidFill>
              </a:rPr>
              <a:t>Dalam</a:t>
            </a:r>
            <a:r>
              <a:rPr lang="en-US" sz="4000" b="1" dirty="0" smtClean="0">
                <a:solidFill>
                  <a:srgbClr val="1F497D"/>
                </a:solidFill>
              </a:rPr>
              <a:t> Diet</a:t>
            </a:r>
            <a:endParaRPr lang="en-US" sz="4000" b="1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2589" y="5936833"/>
            <a:ext cx="5094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</a:rPr>
              <a:t>Elizabeth A et al. </a:t>
            </a:r>
            <a:r>
              <a:rPr lang="en-US" sz="1400" i="1" dirty="0" smtClean="0">
                <a:solidFill>
                  <a:srgbClr val="1F497D"/>
                </a:solidFill>
                <a:latin typeface="Calibri" pitchFamily="34" charset="0"/>
              </a:rPr>
              <a:t>Obesity</a:t>
            </a:r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</a:rPr>
              <a:t> . 2009. </a:t>
            </a:r>
            <a:r>
              <a:rPr lang="id-ID" sz="1400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</a:rPr>
              <a:t>Water Consumption Increases Weight Loss During a </a:t>
            </a:r>
            <a:r>
              <a:rPr lang="en-US" sz="1400" dirty="0" err="1" smtClean="0">
                <a:solidFill>
                  <a:srgbClr val="1F497D"/>
                </a:solidFill>
                <a:latin typeface="Calibri" pitchFamily="34" charset="0"/>
              </a:rPr>
              <a:t>Hypocaloric</a:t>
            </a:r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</a:rPr>
              <a:t> Diet Intervention in Middle-aged and Older Adults</a:t>
            </a: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004" y="1824930"/>
            <a:ext cx="838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1F497D"/>
                </a:solidFill>
                <a:latin typeface="Calibri" pitchFamily="34" charset="0"/>
              </a:rPr>
              <a:t>Minum</a:t>
            </a:r>
            <a:r>
              <a:rPr lang="en-US" sz="2800" b="1" dirty="0" smtClean="0">
                <a:solidFill>
                  <a:srgbClr val="1F497D"/>
                </a:solidFill>
                <a:latin typeface="Calibri" pitchFamily="34" charset="0"/>
              </a:rPr>
              <a:t> Air </a:t>
            </a:r>
            <a:r>
              <a:rPr lang="en-US" sz="2800" b="1" dirty="0" err="1" smtClean="0">
                <a:solidFill>
                  <a:srgbClr val="1F497D"/>
                </a:solidFill>
                <a:latin typeface="Calibri" pitchFamily="34" charset="0"/>
              </a:rPr>
              <a:t>Sebelum</a:t>
            </a:r>
            <a:r>
              <a:rPr lang="en-US" sz="2800" b="1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latin typeface="Calibri" pitchFamily="34" charset="0"/>
              </a:rPr>
              <a:t>Makan</a:t>
            </a:r>
            <a:r>
              <a:rPr lang="en-US" sz="2800" b="1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latin typeface="Calibri" pitchFamily="34" charset="0"/>
              </a:rPr>
              <a:t>Menurunkan</a:t>
            </a:r>
            <a:r>
              <a:rPr lang="en-US" sz="2800" b="1" dirty="0" smtClean="0">
                <a:solidFill>
                  <a:srgbClr val="1F497D"/>
                </a:solidFill>
                <a:latin typeface="Calibri" pitchFamily="34" charset="0"/>
              </a:rPr>
              <a:t> BB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005" y="2481064"/>
            <a:ext cx="8535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Dua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kelompok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dewasa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lansia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diberikan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makan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dengan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kalori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sama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tetapi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salah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satu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d-ID" sz="2400" dirty="0" smtClean="0">
                <a:solidFill>
                  <a:schemeClr val="tx2"/>
                </a:solidFill>
                <a:latin typeface="Calibri" pitchFamily="34" charset="0"/>
              </a:rPr>
              <a:t>grup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diintervensi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dengan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minum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500 ml air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sebelum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makan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utama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Hasilnya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berat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badan</a:t>
            </a:r>
            <a:r>
              <a:rPr lang="id-ID" sz="2400" dirty="0" smtClean="0">
                <a:solidFill>
                  <a:schemeClr val="tx2"/>
                </a:solidFill>
                <a:latin typeface="Calibri" pitchFamily="34" charset="0"/>
              </a:rPr>
              <a:t> pada grup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diberi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minum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sebelum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makan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menurun</a:t>
            </a:r>
            <a:r>
              <a:rPr lang="id-ID" sz="2400" dirty="0" smtClean="0">
                <a:solidFill>
                  <a:schemeClr val="tx2"/>
                </a:solidFill>
                <a:latin typeface="Calibri" pitchFamily="34" charset="0"/>
              </a:rPr>
              <a:t> BB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2 kg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lebih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banyak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selama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12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minggu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id-ID" sz="2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207" y="274639"/>
            <a:ext cx="5422399" cy="854084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Tips Diet yang Cerdas dan </a:t>
            </a:r>
            <a:r>
              <a:rPr lang="id-ID" b="1" dirty="0" smtClean="0">
                <a:solidFill>
                  <a:srgbClr val="FF0000"/>
                </a:solidFill>
              </a:rPr>
              <a:t>Sehat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07" y="2572246"/>
            <a:ext cx="8742039" cy="301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741249"/>
            <a:ext cx="451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D</a:t>
            </a:r>
            <a:r>
              <a:rPr lang="id-ID" sz="2400" b="1" dirty="0">
                <a:solidFill>
                  <a:srgbClr val="1F497D"/>
                </a:solidFill>
              </a:rPr>
              <a:t>+</a:t>
            </a:r>
            <a:r>
              <a:rPr lang="en-US" sz="2400" b="1" dirty="0">
                <a:solidFill>
                  <a:srgbClr val="1F497D"/>
                </a:solidFill>
              </a:rPr>
              <a:t>E Weight Loss &gt; D Weight Loss </a:t>
            </a:r>
            <a:br>
              <a:rPr lang="en-US" sz="2400" b="1" dirty="0">
                <a:solidFill>
                  <a:srgbClr val="1F497D"/>
                </a:solidFill>
              </a:rPr>
            </a:br>
            <a:r>
              <a:rPr lang="en-US" sz="2400" b="1" dirty="0">
                <a:solidFill>
                  <a:srgbClr val="1F497D"/>
                </a:solidFill>
              </a:rPr>
              <a:t>The effect exist up till   1-2 </a:t>
            </a:r>
            <a:r>
              <a:rPr lang="en-US" sz="2400" b="1" dirty="0" err="1">
                <a:solidFill>
                  <a:srgbClr val="1F497D"/>
                </a:solidFill>
              </a:rPr>
              <a:t>yr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41890" y="4837386"/>
            <a:ext cx="8861793" cy="812062"/>
          </a:xfrm>
          <a:prstGeom prst="frame">
            <a:avLst>
              <a:gd name="adj1" fmla="val 433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19200" y="3703656"/>
            <a:ext cx="2495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Body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weight</a:t>
            </a:r>
            <a:r>
              <a:rPr lang="id-ID" b="1" dirty="0" smtClean="0">
                <a:solidFill>
                  <a:srgbClr val="FF0000"/>
                </a:solidFill>
                <a:ea typeface="ＭＳ Ｐゴシック" pitchFamily="34" charset="-128"/>
              </a:rPr>
              <a:t> (BB)</a:t>
            </a:r>
            <a:endParaRPr lang="en-US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ea typeface="ＭＳ Ｐゴシック" pitchFamily="34" charset="-128"/>
              </a:rPr>
              <a:t>Β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(SE)= - 3.3 (0.4)kg *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5400" y="1541128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6666"/>
                </a:solidFill>
                <a:ea typeface="ＭＳ Ｐゴシック" pitchFamily="34" charset="-128"/>
              </a:rPr>
              <a:t>Carbohydrate intake</a:t>
            </a:r>
          </a:p>
          <a:p>
            <a:pPr algn="ctr"/>
            <a:r>
              <a:rPr lang="el-GR" sz="1400" b="1">
                <a:solidFill>
                  <a:srgbClr val="006666"/>
                </a:solidFill>
                <a:ea typeface="ＭＳ Ｐゴシック" pitchFamily="34" charset="-128"/>
              </a:rPr>
              <a:t>Β</a:t>
            </a:r>
            <a:r>
              <a:rPr lang="en-US" sz="1400" b="1">
                <a:solidFill>
                  <a:srgbClr val="006666"/>
                </a:solidFill>
                <a:ea typeface="ＭＳ Ｐゴシック" pitchFamily="34" charset="-128"/>
              </a:rPr>
              <a:t>(SE)= - 5.5 (1.2)% </a:t>
            </a:r>
            <a:r>
              <a:rPr lang="en-US" sz="2000" b="1">
                <a:solidFill>
                  <a:srgbClr val="006666"/>
                </a:solidFill>
                <a:ea typeface="ＭＳ Ｐゴシック" pitchFamily="34" charset="-128"/>
              </a:rPr>
              <a:t>*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823913" y="1809416"/>
            <a:ext cx="1587" cy="14271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81050" y="3236578"/>
            <a:ext cx="42863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81050" y="2525378"/>
            <a:ext cx="42863" cy="1588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81050" y="1809416"/>
            <a:ext cx="42863" cy="1587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823913" y="3236578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2650" y="2290428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277938" y="2574591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079625" y="2484103"/>
            <a:ext cx="85725" cy="84138"/>
          </a:xfrm>
          <a:custGeom>
            <a:avLst/>
            <a:gdLst>
              <a:gd name="T0" fmla="*/ 42863 w 54"/>
              <a:gd name="T1" fmla="*/ 0 h 53"/>
              <a:gd name="T2" fmla="*/ 85725 w 54"/>
              <a:gd name="T3" fmla="*/ 41275 h 53"/>
              <a:gd name="T4" fmla="*/ 42863 w 54"/>
              <a:gd name="T5" fmla="*/ 84138 h 53"/>
              <a:gd name="T6" fmla="*/ 0 w 54"/>
              <a:gd name="T7" fmla="*/ 41275 h 53"/>
              <a:gd name="T8" fmla="*/ 42863 w 54"/>
              <a:gd name="T9" fmla="*/ 0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3"/>
              <a:gd name="T17" fmla="*/ 54 w 54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3">
                <a:moveTo>
                  <a:pt x="27" y="0"/>
                </a:moveTo>
                <a:lnTo>
                  <a:pt x="54" y="26"/>
                </a:lnTo>
                <a:lnTo>
                  <a:pt x="27" y="53"/>
                </a:lnTo>
                <a:lnTo>
                  <a:pt x="0" y="26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271838" y="2387266"/>
            <a:ext cx="84137" cy="85725"/>
          </a:xfrm>
          <a:custGeom>
            <a:avLst/>
            <a:gdLst>
              <a:gd name="T0" fmla="*/ 42862 w 53"/>
              <a:gd name="T1" fmla="*/ 0 h 54"/>
              <a:gd name="T2" fmla="*/ 84137 w 53"/>
              <a:gd name="T3" fmla="*/ 42863 h 54"/>
              <a:gd name="T4" fmla="*/ 42862 w 53"/>
              <a:gd name="T5" fmla="*/ 85725 h 54"/>
              <a:gd name="T6" fmla="*/ 0 w 53"/>
              <a:gd name="T7" fmla="*/ 42863 h 54"/>
              <a:gd name="T8" fmla="*/ 42862 w 53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54"/>
              <a:gd name="T17" fmla="*/ 53 w 53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54">
                <a:moveTo>
                  <a:pt x="27" y="0"/>
                </a:moveTo>
                <a:lnTo>
                  <a:pt x="53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82650" y="2387266"/>
            <a:ext cx="80963" cy="79375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77938" y="2958766"/>
            <a:ext cx="80962" cy="80962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79625" y="2719053"/>
            <a:ext cx="80963" cy="79375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71838" y="2766678"/>
            <a:ext cx="79375" cy="80963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939800" y="2322178"/>
            <a:ext cx="2374900" cy="295275"/>
          </a:xfrm>
          <a:custGeom>
            <a:avLst/>
            <a:gdLst>
              <a:gd name="T0" fmla="*/ 0 w 1496"/>
              <a:gd name="T1" fmla="*/ 0 h 186"/>
              <a:gd name="T2" fmla="*/ 382587 w 1496"/>
              <a:gd name="T3" fmla="*/ 295275 h 186"/>
              <a:gd name="T4" fmla="*/ 584200 w 1496"/>
              <a:gd name="T5" fmla="*/ 295275 h 186"/>
              <a:gd name="T6" fmla="*/ 1182688 w 1496"/>
              <a:gd name="T7" fmla="*/ 204788 h 186"/>
              <a:gd name="T8" fmla="*/ 1381125 w 1496"/>
              <a:gd name="T9" fmla="*/ 204788 h 186"/>
              <a:gd name="T10" fmla="*/ 2374900 w 1496"/>
              <a:gd name="T11" fmla="*/ 107950 h 1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6"/>
              <a:gd name="T19" fmla="*/ 0 h 186"/>
              <a:gd name="T20" fmla="*/ 1496 w 1496"/>
              <a:gd name="T21" fmla="*/ 186 h 1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6" h="186">
                <a:moveTo>
                  <a:pt x="0" y="0"/>
                </a:moveTo>
                <a:lnTo>
                  <a:pt x="241" y="186"/>
                </a:lnTo>
                <a:lnTo>
                  <a:pt x="368" y="186"/>
                </a:lnTo>
                <a:lnTo>
                  <a:pt x="745" y="129"/>
                </a:lnTo>
                <a:lnTo>
                  <a:pt x="870" y="129"/>
                </a:lnTo>
                <a:lnTo>
                  <a:pt x="1496" y="68"/>
                </a:lnTo>
              </a:path>
            </a:pathLst>
          </a:cu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939800" y="2417428"/>
            <a:ext cx="2393950" cy="609600"/>
          </a:xfrm>
          <a:custGeom>
            <a:avLst/>
            <a:gdLst>
              <a:gd name="T0" fmla="*/ 0 w 1508"/>
              <a:gd name="T1" fmla="*/ 0 h 384"/>
              <a:gd name="T2" fmla="*/ 401637 w 1508"/>
              <a:gd name="T3" fmla="*/ 609600 h 384"/>
              <a:gd name="T4" fmla="*/ 603250 w 1508"/>
              <a:gd name="T5" fmla="*/ 609600 h 384"/>
              <a:gd name="T6" fmla="*/ 1201737 w 1508"/>
              <a:gd name="T7" fmla="*/ 369887 h 384"/>
              <a:gd name="T8" fmla="*/ 1400175 w 1508"/>
              <a:gd name="T9" fmla="*/ 369887 h 384"/>
              <a:gd name="T10" fmla="*/ 2393950 w 1508"/>
              <a:gd name="T11" fmla="*/ 417513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8"/>
              <a:gd name="T19" fmla="*/ 0 h 384"/>
              <a:gd name="T20" fmla="*/ 1508 w 1508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8" h="384">
                <a:moveTo>
                  <a:pt x="0" y="0"/>
                </a:moveTo>
                <a:lnTo>
                  <a:pt x="253" y="384"/>
                </a:lnTo>
                <a:lnTo>
                  <a:pt x="380" y="384"/>
                </a:lnTo>
                <a:lnTo>
                  <a:pt x="757" y="233"/>
                </a:lnTo>
                <a:lnTo>
                  <a:pt x="882" y="233"/>
                </a:lnTo>
                <a:lnTo>
                  <a:pt x="1508" y="263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77850" y="3161966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30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77850" y="2450766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45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77850" y="1734803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60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16200000">
            <a:off x="97632" y="2542047"/>
            <a:ext cx="1825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>
              <a:defRPr/>
            </a:pPr>
            <a:endParaRPr lang="en-GB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16200000">
            <a:off x="-245268" y="2430921"/>
            <a:ext cx="1390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(% of Total Energy)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806450" y="3971944"/>
            <a:ext cx="1588" cy="143033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3588" y="5402281"/>
            <a:ext cx="42862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763588" y="4689494"/>
            <a:ext cx="42862" cy="1587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63588" y="3971944"/>
            <a:ext cx="42862" cy="1587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806450" y="5402281"/>
            <a:ext cx="26924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806450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101441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121761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142716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163512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183991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V="1">
            <a:off x="204787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225742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2465388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267017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2878138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3087688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3290888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V="1">
            <a:off x="3498850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865188" y="4625994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1282700" y="4775219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2112963" y="4781569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3354388" y="4732356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65188" y="4727594"/>
            <a:ext cx="79375" cy="79375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282700" y="4946669"/>
            <a:ext cx="79375" cy="80962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112963" y="5048269"/>
            <a:ext cx="79375" cy="80962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354388" y="5005406"/>
            <a:ext cx="80962" cy="80963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908050" y="4662506"/>
            <a:ext cx="2489200" cy="161925"/>
          </a:xfrm>
          <a:custGeom>
            <a:avLst/>
            <a:gdLst>
              <a:gd name="T0" fmla="*/ 0 w 1568"/>
              <a:gd name="T1" fmla="*/ 0 h 102"/>
              <a:gd name="T2" fmla="*/ 417513 w 1568"/>
              <a:gd name="T3" fmla="*/ 157163 h 102"/>
              <a:gd name="T4" fmla="*/ 620713 w 1568"/>
              <a:gd name="T5" fmla="*/ 157163 h 102"/>
              <a:gd name="T6" fmla="*/ 1246187 w 1568"/>
              <a:gd name="T7" fmla="*/ 161925 h 102"/>
              <a:gd name="T8" fmla="*/ 1450975 w 1568"/>
              <a:gd name="T9" fmla="*/ 161925 h 102"/>
              <a:gd name="T10" fmla="*/ 2489200 w 1568"/>
              <a:gd name="T11" fmla="*/ 114300 h 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8"/>
              <a:gd name="T19" fmla="*/ 0 h 102"/>
              <a:gd name="T20" fmla="*/ 1568 w 1568"/>
              <a:gd name="T21" fmla="*/ 102 h 1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8" h="102">
                <a:moveTo>
                  <a:pt x="0" y="0"/>
                </a:moveTo>
                <a:lnTo>
                  <a:pt x="263" y="99"/>
                </a:lnTo>
                <a:lnTo>
                  <a:pt x="391" y="99"/>
                </a:lnTo>
                <a:lnTo>
                  <a:pt x="785" y="102"/>
                </a:lnTo>
                <a:lnTo>
                  <a:pt x="914" y="102"/>
                </a:lnTo>
                <a:lnTo>
                  <a:pt x="1568" y="72"/>
                </a:lnTo>
              </a:path>
            </a:pathLst>
          </a:cu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914400" y="4789506"/>
            <a:ext cx="2482850" cy="301625"/>
          </a:xfrm>
          <a:custGeom>
            <a:avLst/>
            <a:gdLst>
              <a:gd name="T0" fmla="*/ 0 w 1564"/>
              <a:gd name="T1" fmla="*/ 0 h 190"/>
              <a:gd name="T2" fmla="*/ 411163 w 1564"/>
              <a:gd name="T3" fmla="*/ 200025 h 190"/>
              <a:gd name="T4" fmla="*/ 614363 w 1564"/>
              <a:gd name="T5" fmla="*/ 200025 h 190"/>
              <a:gd name="T6" fmla="*/ 1239838 w 1564"/>
              <a:gd name="T7" fmla="*/ 301625 h 190"/>
              <a:gd name="T8" fmla="*/ 1444625 w 1564"/>
              <a:gd name="T9" fmla="*/ 301625 h 190"/>
              <a:gd name="T10" fmla="*/ 2482850 w 1564"/>
              <a:gd name="T11" fmla="*/ 258763 h 1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4"/>
              <a:gd name="T19" fmla="*/ 0 h 190"/>
              <a:gd name="T20" fmla="*/ 1564 w 1564"/>
              <a:gd name="T21" fmla="*/ 190 h 1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4" h="190">
                <a:moveTo>
                  <a:pt x="0" y="0"/>
                </a:moveTo>
                <a:lnTo>
                  <a:pt x="259" y="126"/>
                </a:lnTo>
                <a:lnTo>
                  <a:pt x="387" y="126"/>
                </a:lnTo>
                <a:lnTo>
                  <a:pt x="781" y="190"/>
                </a:lnTo>
                <a:lnTo>
                  <a:pt x="910" y="190"/>
                </a:lnTo>
                <a:lnTo>
                  <a:pt x="1564" y="163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58800" y="532766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70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58800" y="4614881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85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90538" y="3897331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100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7471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08426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29381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49701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3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704975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4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914525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5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122488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6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327275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7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535238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8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744788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9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909888" y="552451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3119438" y="552451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3327400" y="552451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785938" y="5765819"/>
            <a:ext cx="7905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Time (mo)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 rot="16200000">
            <a:off x="218282" y="4571224"/>
            <a:ext cx="279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(kg)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>
            <a:off x="788988" y="3247691"/>
            <a:ext cx="42862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831850" y="3247691"/>
            <a:ext cx="2692400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 flipV="1">
            <a:off x="831850" y="3247691"/>
            <a:ext cx="1588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 flipV="1">
            <a:off x="1039813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V="1">
            <a:off x="1243013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 flipV="1">
            <a:off x="1452563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9" name="Line 78"/>
          <p:cNvSpPr>
            <a:spLocks noChangeShapeType="1"/>
          </p:cNvSpPr>
          <p:nvPr/>
        </p:nvSpPr>
        <p:spPr bwMode="auto">
          <a:xfrm flipV="1">
            <a:off x="1660525" y="3247691"/>
            <a:ext cx="1588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 flipV="1">
            <a:off x="1865313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 flipV="1">
            <a:off x="2073275" y="3247691"/>
            <a:ext cx="1588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 flipV="1">
            <a:off x="2282825" y="3247691"/>
            <a:ext cx="1588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 flipV="1">
            <a:off x="2490788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 flipV="1">
            <a:off x="2695575" y="3247691"/>
            <a:ext cx="1588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 flipV="1">
            <a:off x="2903538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 flipV="1">
            <a:off x="3113088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 flipV="1">
            <a:off x="3316288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 flipV="1">
            <a:off x="3524250" y="3247691"/>
            <a:ext cx="1588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900113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109663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319213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522413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3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1730375" y="3369928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4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1939925" y="3369928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5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2147888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6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2352675" y="3369928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7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560638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8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2770188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9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935288" y="3369928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144838" y="3369928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3352800" y="3369928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7543800" y="1617328"/>
            <a:ext cx="1465263" cy="1219200"/>
            <a:chOff x="4704" y="1104"/>
            <a:chExt cx="923" cy="768"/>
          </a:xfrm>
        </p:grpSpPr>
        <p:sp>
          <p:nvSpPr>
            <p:cNvPr id="103" name="Text Box 102"/>
            <p:cNvSpPr txBox="1">
              <a:spLocks noChangeArrowheads="1"/>
            </p:cNvSpPr>
            <p:nvPr/>
          </p:nvSpPr>
          <p:spPr bwMode="auto">
            <a:xfrm>
              <a:off x="5070" y="1440"/>
              <a:ext cx="4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 &lt;1L/d</a:t>
              </a:r>
            </a:p>
          </p:txBody>
        </p:sp>
        <p:sp>
          <p:nvSpPr>
            <p:cNvPr id="104" name="Text Box 103"/>
            <p:cNvSpPr txBox="1">
              <a:spLocks noChangeArrowheads="1"/>
            </p:cNvSpPr>
            <p:nvPr/>
          </p:nvSpPr>
          <p:spPr bwMode="auto">
            <a:xfrm>
              <a:off x="5088" y="1680"/>
              <a:ext cx="4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ea typeface="ＭＳ Ｐゴシック" pitchFamily="34" charset="-128"/>
                </a:rPr>
                <a:t>≥1L/d</a:t>
              </a:r>
            </a:p>
          </p:txBody>
        </p:sp>
        <p:sp>
          <p:nvSpPr>
            <p:cNvPr id="105" name="Text Box 104"/>
            <p:cNvSpPr txBox="1">
              <a:spLocks noChangeArrowheads="1"/>
            </p:cNvSpPr>
            <p:nvPr/>
          </p:nvSpPr>
          <p:spPr bwMode="auto">
            <a:xfrm>
              <a:off x="4704" y="1104"/>
              <a:ext cx="92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 Drinking water</a:t>
              </a:r>
            </a:p>
            <a:p>
              <a:pPr algn="ctr"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at 2, 6 &amp; 12 mo</a:t>
              </a:r>
            </a:p>
          </p:txBody>
        </p:sp>
        <p:sp>
          <p:nvSpPr>
            <p:cNvPr id="106" name="Rectangle 105"/>
            <p:cNvSpPr>
              <a:spLocks noChangeAspect="1" noChangeArrowheads="1"/>
            </p:cNvSpPr>
            <p:nvPr/>
          </p:nvSpPr>
          <p:spPr bwMode="auto">
            <a:xfrm>
              <a:off x="4920" y="1488"/>
              <a:ext cx="115" cy="11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7" name="Rectangle 106"/>
            <p:cNvSpPr>
              <a:spLocks noChangeAspect="1" noChangeArrowheads="1"/>
            </p:cNvSpPr>
            <p:nvPr/>
          </p:nvSpPr>
          <p:spPr bwMode="auto">
            <a:xfrm>
              <a:off x="4920" y="1728"/>
              <a:ext cx="115" cy="11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08" name="Rectangle 107"/>
          <p:cNvSpPr>
            <a:spLocks noChangeArrowheads="1"/>
          </p:cNvSpPr>
          <p:nvPr/>
        </p:nvSpPr>
        <p:spPr bwMode="auto">
          <a:xfrm rot="16200000">
            <a:off x="3413919" y="2529347"/>
            <a:ext cx="1825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>
              <a:defRPr/>
            </a:pPr>
            <a:endParaRPr lang="en-GB" sz="12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9" name="Text Box 108"/>
          <p:cNvSpPr txBox="1">
            <a:spLocks noChangeArrowheads="1"/>
          </p:cNvSpPr>
          <p:nvPr/>
        </p:nvSpPr>
        <p:spPr bwMode="auto">
          <a:xfrm>
            <a:off x="4800600" y="1617328"/>
            <a:ext cx="2265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6666"/>
                </a:solidFill>
                <a:ea typeface="ＭＳ Ｐゴシック" pitchFamily="34" charset="-128"/>
              </a:rPr>
              <a:t>Total energy intake</a:t>
            </a:r>
          </a:p>
          <a:p>
            <a:pPr algn="ctr"/>
            <a:r>
              <a:rPr lang="el-GR" sz="1400" b="1">
                <a:solidFill>
                  <a:srgbClr val="006666"/>
                </a:solidFill>
                <a:ea typeface="ＭＳ Ｐゴシック" pitchFamily="34" charset="-128"/>
              </a:rPr>
              <a:t>Β</a:t>
            </a:r>
            <a:r>
              <a:rPr lang="en-US" sz="1400" b="1">
                <a:solidFill>
                  <a:srgbClr val="006666"/>
                </a:solidFill>
                <a:ea typeface="ＭＳ Ｐゴシック" pitchFamily="34" charset="-128"/>
              </a:rPr>
              <a:t>(SE)= - 286 (46)kcal/d </a:t>
            </a:r>
            <a:r>
              <a:rPr lang="en-US" sz="2000" b="1">
                <a:solidFill>
                  <a:srgbClr val="006666"/>
                </a:solidFill>
                <a:ea typeface="ＭＳ Ｐゴシック" pitchFamily="34" charset="-128"/>
              </a:rPr>
              <a:t>*</a:t>
            </a:r>
          </a:p>
        </p:txBody>
      </p:sp>
      <p:sp>
        <p:nvSpPr>
          <p:cNvPr id="110" name="Text Box 109"/>
          <p:cNvSpPr txBox="1">
            <a:spLocks noChangeArrowheads="1"/>
          </p:cNvSpPr>
          <p:nvPr/>
        </p:nvSpPr>
        <p:spPr bwMode="auto">
          <a:xfrm>
            <a:off x="5011738" y="3703656"/>
            <a:ext cx="2989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Waist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circumference</a:t>
            </a:r>
            <a:r>
              <a:rPr lang="id-ID" b="1" dirty="0" smtClean="0">
                <a:solidFill>
                  <a:srgbClr val="FF0000"/>
                </a:solidFill>
                <a:ea typeface="ＭＳ Ｐゴシック" pitchFamily="34" charset="-128"/>
              </a:rPr>
              <a:t> (LP)</a:t>
            </a:r>
            <a:endParaRPr lang="en-US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ea typeface="ＭＳ Ｐゴシック" pitchFamily="34" charset="-128"/>
              </a:rPr>
              <a:t>Β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(SE)= - 3.4 (0.4)cm *</a:t>
            </a:r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>
            <a:off x="4408488" y="3971944"/>
            <a:ext cx="1587" cy="143033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>
            <a:off x="4365625" y="5402281"/>
            <a:ext cx="42863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>
            <a:off x="4365625" y="4689494"/>
            <a:ext cx="42863" cy="1587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>
            <a:off x="4365625" y="3971944"/>
            <a:ext cx="42863" cy="1587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>
            <a:off x="4408488" y="5402281"/>
            <a:ext cx="26924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 flipV="1">
            <a:off x="4408488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 flipV="1">
            <a:off x="4616450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 flipV="1">
            <a:off x="4819650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9" name="Line 118"/>
          <p:cNvSpPr>
            <a:spLocks noChangeShapeType="1"/>
          </p:cNvSpPr>
          <p:nvPr/>
        </p:nvSpPr>
        <p:spPr bwMode="auto">
          <a:xfrm flipV="1">
            <a:off x="5029200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0" name="Line 119"/>
          <p:cNvSpPr>
            <a:spLocks noChangeShapeType="1"/>
          </p:cNvSpPr>
          <p:nvPr/>
        </p:nvSpPr>
        <p:spPr bwMode="auto">
          <a:xfrm flipV="1">
            <a:off x="523716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 flipV="1">
            <a:off x="5441950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2" name="Line 121"/>
          <p:cNvSpPr>
            <a:spLocks noChangeShapeType="1"/>
          </p:cNvSpPr>
          <p:nvPr/>
        </p:nvSpPr>
        <p:spPr bwMode="auto">
          <a:xfrm flipV="1">
            <a:off x="564991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3" name="Line 122"/>
          <p:cNvSpPr>
            <a:spLocks noChangeShapeType="1"/>
          </p:cNvSpPr>
          <p:nvPr/>
        </p:nvSpPr>
        <p:spPr bwMode="auto">
          <a:xfrm flipV="1">
            <a:off x="585946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 flipV="1">
            <a:off x="606742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5" name="Line 124"/>
          <p:cNvSpPr>
            <a:spLocks noChangeShapeType="1"/>
          </p:cNvSpPr>
          <p:nvPr/>
        </p:nvSpPr>
        <p:spPr bwMode="auto">
          <a:xfrm flipV="1">
            <a:off x="627221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6" name="Line 125"/>
          <p:cNvSpPr>
            <a:spLocks noChangeShapeType="1"/>
          </p:cNvSpPr>
          <p:nvPr/>
        </p:nvSpPr>
        <p:spPr bwMode="auto">
          <a:xfrm flipV="1">
            <a:off x="648017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7" name="Line 126"/>
          <p:cNvSpPr>
            <a:spLocks noChangeShapeType="1"/>
          </p:cNvSpPr>
          <p:nvPr/>
        </p:nvSpPr>
        <p:spPr bwMode="auto">
          <a:xfrm flipV="1">
            <a:off x="668972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8" name="Line 127"/>
          <p:cNvSpPr>
            <a:spLocks noChangeShapeType="1"/>
          </p:cNvSpPr>
          <p:nvPr/>
        </p:nvSpPr>
        <p:spPr bwMode="auto">
          <a:xfrm flipV="1">
            <a:off x="689292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9" name="Line 128"/>
          <p:cNvSpPr>
            <a:spLocks noChangeShapeType="1"/>
          </p:cNvSpPr>
          <p:nvPr/>
        </p:nvSpPr>
        <p:spPr bwMode="auto">
          <a:xfrm flipV="1">
            <a:off x="7100888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4467225" y="4213244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4884738" y="4502169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5715000" y="4502169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6956425" y="4502169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4467225" y="4572019"/>
            <a:ext cx="79375" cy="80962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884738" y="4930794"/>
            <a:ext cx="79375" cy="80962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5715000" y="5000644"/>
            <a:ext cx="79375" cy="79375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6956425" y="5000644"/>
            <a:ext cx="80963" cy="79375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4516438" y="4275156"/>
            <a:ext cx="2482850" cy="269875"/>
          </a:xfrm>
          <a:custGeom>
            <a:avLst/>
            <a:gdLst>
              <a:gd name="T0" fmla="*/ 0 w 1564"/>
              <a:gd name="T1" fmla="*/ 0 h 170"/>
              <a:gd name="T2" fmla="*/ 411163 w 1564"/>
              <a:gd name="T3" fmla="*/ 269875 h 170"/>
              <a:gd name="T4" fmla="*/ 614363 w 1564"/>
              <a:gd name="T5" fmla="*/ 269875 h 170"/>
              <a:gd name="T6" fmla="*/ 1239838 w 1564"/>
              <a:gd name="T7" fmla="*/ 269875 h 170"/>
              <a:gd name="T8" fmla="*/ 1444625 w 1564"/>
              <a:gd name="T9" fmla="*/ 269875 h 170"/>
              <a:gd name="T10" fmla="*/ 2482850 w 1564"/>
              <a:gd name="T11" fmla="*/ 269875 h 1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4"/>
              <a:gd name="T19" fmla="*/ 0 h 170"/>
              <a:gd name="T20" fmla="*/ 1564 w 1564"/>
              <a:gd name="T21" fmla="*/ 170 h 1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4" h="170">
                <a:moveTo>
                  <a:pt x="0" y="0"/>
                </a:moveTo>
                <a:lnTo>
                  <a:pt x="259" y="170"/>
                </a:lnTo>
                <a:lnTo>
                  <a:pt x="387" y="170"/>
                </a:lnTo>
                <a:lnTo>
                  <a:pt x="781" y="170"/>
                </a:lnTo>
                <a:lnTo>
                  <a:pt x="910" y="170"/>
                </a:lnTo>
                <a:lnTo>
                  <a:pt x="1564" y="170"/>
                </a:lnTo>
              </a:path>
            </a:pathLst>
          </a:cu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4541838" y="4656156"/>
            <a:ext cx="2457450" cy="387350"/>
          </a:xfrm>
          <a:custGeom>
            <a:avLst/>
            <a:gdLst>
              <a:gd name="T0" fmla="*/ 0 w 1548"/>
              <a:gd name="T1" fmla="*/ 0 h 244"/>
              <a:gd name="T2" fmla="*/ 385762 w 1548"/>
              <a:gd name="T3" fmla="*/ 317500 h 244"/>
              <a:gd name="T4" fmla="*/ 588963 w 1548"/>
              <a:gd name="T5" fmla="*/ 317500 h 244"/>
              <a:gd name="T6" fmla="*/ 1214438 w 1548"/>
              <a:gd name="T7" fmla="*/ 387350 h 244"/>
              <a:gd name="T8" fmla="*/ 1419225 w 1548"/>
              <a:gd name="T9" fmla="*/ 387350 h 244"/>
              <a:gd name="T10" fmla="*/ 2457450 w 1548"/>
              <a:gd name="T11" fmla="*/ 387350 h 2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8"/>
              <a:gd name="T19" fmla="*/ 0 h 244"/>
              <a:gd name="T20" fmla="*/ 1548 w 1548"/>
              <a:gd name="T21" fmla="*/ 244 h 2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8" h="244">
                <a:moveTo>
                  <a:pt x="0" y="0"/>
                </a:moveTo>
                <a:lnTo>
                  <a:pt x="243" y="200"/>
                </a:lnTo>
                <a:lnTo>
                  <a:pt x="371" y="200"/>
                </a:lnTo>
                <a:lnTo>
                  <a:pt x="765" y="244"/>
                </a:lnTo>
                <a:lnTo>
                  <a:pt x="894" y="244"/>
                </a:lnTo>
                <a:lnTo>
                  <a:pt x="1548" y="244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4160838" y="532766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80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4160838" y="4614881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90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4092575" y="3897331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100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4476750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4686300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4895850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5099050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3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530701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4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551656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5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5724525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6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592931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7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6137275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8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6346825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9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6511925" y="552451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6721475" y="552451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6929438" y="552451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5387975" y="5765819"/>
            <a:ext cx="7905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Time (mo)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 rot="16200000">
            <a:off x="3804444" y="4561700"/>
            <a:ext cx="320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(cm)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8" name="Line 157"/>
          <p:cNvSpPr>
            <a:spLocks noChangeShapeType="1"/>
          </p:cNvSpPr>
          <p:nvPr/>
        </p:nvSpPr>
        <p:spPr bwMode="auto">
          <a:xfrm>
            <a:off x="4362450" y="1809416"/>
            <a:ext cx="1588" cy="14271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9" name="Line 158"/>
          <p:cNvSpPr>
            <a:spLocks noChangeShapeType="1"/>
          </p:cNvSpPr>
          <p:nvPr/>
        </p:nvSpPr>
        <p:spPr bwMode="auto">
          <a:xfrm>
            <a:off x="4314825" y="3236578"/>
            <a:ext cx="476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0" name="Line 159"/>
          <p:cNvSpPr>
            <a:spLocks noChangeShapeType="1"/>
          </p:cNvSpPr>
          <p:nvPr/>
        </p:nvSpPr>
        <p:spPr bwMode="auto">
          <a:xfrm>
            <a:off x="4314825" y="2525378"/>
            <a:ext cx="47625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1" name="Line 160"/>
          <p:cNvSpPr>
            <a:spLocks noChangeShapeType="1"/>
          </p:cNvSpPr>
          <p:nvPr/>
        </p:nvSpPr>
        <p:spPr bwMode="auto">
          <a:xfrm>
            <a:off x="4314825" y="1809416"/>
            <a:ext cx="47625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2" name="Line 161"/>
          <p:cNvSpPr>
            <a:spLocks noChangeShapeType="1"/>
          </p:cNvSpPr>
          <p:nvPr/>
        </p:nvSpPr>
        <p:spPr bwMode="auto">
          <a:xfrm>
            <a:off x="4362450" y="3236578"/>
            <a:ext cx="2732088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3" name="Line 162"/>
          <p:cNvSpPr>
            <a:spLocks noChangeShapeType="1"/>
          </p:cNvSpPr>
          <p:nvPr/>
        </p:nvSpPr>
        <p:spPr bwMode="auto">
          <a:xfrm flipV="1">
            <a:off x="4362450" y="3236578"/>
            <a:ext cx="1588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4" name="Line 163"/>
          <p:cNvSpPr>
            <a:spLocks noChangeShapeType="1"/>
          </p:cNvSpPr>
          <p:nvPr/>
        </p:nvSpPr>
        <p:spPr bwMode="auto">
          <a:xfrm flipV="1">
            <a:off x="4570413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5" name="Line 164"/>
          <p:cNvSpPr>
            <a:spLocks noChangeShapeType="1"/>
          </p:cNvSpPr>
          <p:nvPr/>
        </p:nvSpPr>
        <p:spPr bwMode="auto">
          <a:xfrm flipV="1">
            <a:off x="4784725" y="3236578"/>
            <a:ext cx="1588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6" name="Line 165"/>
          <p:cNvSpPr>
            <a:spLocks noChangeShapeType="1"/>
          </p:cNvSpPr>
          <p:nvPr/>
        </p:nvSpPr>
        <p:spPr bwMode="auto">
          <a:xfrm flipV="1">
            <a:off x="4992688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7" name="Line 166"/>
          <p:cNvSpPr>
            <a:spLocks noChangeShapeType="1"/>
          </p:cNvSpPr>
          <p:nvPr/>
        </p:nvSpPr>
        <p:spPr bwMode="auto">
          <a:xfrm flipV="1">
            <a:off x="5200650" y="3236578"/>
            <a:ext cx="1588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8" name="Line 167"/>
          <p:cNvSpPr>
            <a:spLocks noChangeShapeType="1"/>
          </p:cNvSpPr>
          <p:nvPr/>
        </p:nvSpPr>
        <p:spPr bwMode="auto">
          <a:xfrm flipV="1">
            <a:off x="5414963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9" name="Line 168"/>
          <p:cNvSpPr>
            <a:spLocks noChangeShapeType="1"/>
          </p:cNvSpPr>
          <p:nvPr/>
        </p:nvSpPr>
        <p:spPr bwMode="auto">
          <a:xfrm flipV="1">
            <a:off x="5624513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0" name="Line 169"/>
          <p:cNvSpPr>
            <a:spLocks noChangeShapeType="1"/>
          </p:cNvSpPr>
          <p:nvPr/>
        </p:nvSpPr>
        <p:spPr bwMode="auto">
          <a:xfrm flipV="1">
            <a:off x="5832475" y="3236578"/>
            <a:ext cx="1588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1" name="Line 170"/>
          <p:cNvSpPr>
            <a:spLocks noChangeShapeType="1"/>
          </p:cNvSpPr>
          <p:nvPr/>
        </p:nvSpPr>
        <p:spPr bwMode="auto">
          <a:xfrm flipV="1">
            <a:off x="6040438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2" name="Line 171"/>
          <p:cNvSpPr>
            <a:spLocks noChangeShapeType="1"/>
          </p:cNvSpPr>
          <p:nvPr/>
        </p:nvSpPr>
        <p:spPr bwMode="auto">
          <a:xfrm flipV="1">
            <a:off x="6254750" y="3236578"/>
            <a:ext cx="1588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3" name="Line 172"/>
          <p:cNvSpPr>
            <a:spLocks noChangeShapeType="1"/>
          </p:cNvSpPr>
          <p:nvPr/>
        </p:nvSpPr>
        <p:spPr bwMode="auto">
          <a:xfrm flipV="1">
            <a:off x="6462713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4" name="Line 173"/>
          <p:cNvSpPr>
            <a:spLocks noChangeShapeType="1"/>
          </p:cNvSpPr>
          <p:nvPr/>
        </p:nvSpPr>
        <p:spPr bwMode="auto">
          <a:xfrm flipV="1">
            <a:off x="6672263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5" name="Line 174"/>
          <p:cNvSpPr>
            <a:spLocks noChangeShapeType="1"/>
          </p:cNvSpPr>
          <p:nvPr/>
        </p:nvSpPr>
        <p:spPr bwMode="auto">
          <a:xfrm flipV="1">
            <a:off x="6886575" y="3236578"/>
            <a:ext cx="1588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6" name="Line 175"/>
          <p:cNvSpPr>
            <a:spLocks noChangeShapeType="1"/>
          </p:cNvSpPr>
          <p:nvPr/>
        </p:nvSpPr>
        <p:spPr bwMode="auto">
          <a:xfrm flipV="1">
            <a:off x="7094538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7" name="Freeform 176"/>
          <p:cNvSpPr>
            <a:spLocks/>
          </p:cNvSpPr>
          <p:nvPr/>
        </p:nvSpPr>
        <p:spPr bwMode="auto">
          <a:xfrm>
            <a:off x="4421188" y="2136441"/>
            <a:ext cx="95250" cy="85725"/>
          </a:xfrm>
          <a:custGeom>
            <a:avLst/>
            <a:gdLst>
              <a:gd name="T0" fmla="*/ 47625 w 60"/>
              <a:gd name="T1" fmla="*/ 0 h 54"/>
              <a:gd name="T2" fmla="*/ 95250 w 60"/>
              <a:gd name="T3" fmla="*/ 42863 h 54"/>
              <a:gd name="T4" fmla="*/ 47625 w 60"/>
              <a:gd name="T5" fmla="*/ 85725 h 54"/>
              <a:gd name="T6" fmla="*/ 0 w 60"/>
              <a:gd name="T7" fmla="*/ 42863 h 54"/>
              <a:gd name="T8" fmla="*/ 47625 w 60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54"/>
              <a:gd name="T17" fmla="*/ 60 w 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54">
                <a:moveTo>
                  <a:pt x="30" y="0"/>
                </a:moveTo>
                <a:lnTo>
                  <a:pt x="60" y="27"/>
                </a:lnTo>
                <a:lnTo>
                  <a:pt x="30" y="54"/>
                </a:lnTo>
                <a:lnTo>
                  <a:pt x="0" y="27"/>
                </a:lnTo>
                <a:lnTo>
                  <a:pt x="30" y="0"/>
                </a:lnTo>
                <a:close/>
              </a:path>
            </a:pathLst>
          </a:custGeom>
          <a:solidFill>
            <a:srgbClr val="99CCFF"/>
          </a:solidFill>
          <a:ln w="63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8" name="Freeform 177"/>
          <p:cNvSpPr>
            <a:spLocks/>
          </p:cNvSpPr>
          <p:nvPr/>
        </p:nvSpPr>
        <p:spPr bwMode="auto">
          <a:xfrm>
            <a:off x="4838700" y="2830178"/>
            <a:ext cx="95250" cy="85725"/>
          </a:xfrm>
          <a:custGeom>
            <a:avLst/>
            <a:gdLst>
              <a:gd name="T0" fmla="*/ 47625 w 60"/>
              <a:gd name="T1" fmla="*/ 0 h 54"/>
              <a:gd name="T2" fmla="*/ 95250 w 60"/>
              <a:gd name="T3" fmla="*/ 42863 h 54"/>
              <a:gd name="T4" fmla="*/ 47625 w 60"/>
              <a:gd name="T5" fmla="*/ 85725 h 54"/>
              <a:gd name="T6" fmla="*/ 0 w 60"/>
              <a:gd name="T7" fmla="*/ 42863 h 54"/>
              <a:gd name="T8" fmla="*/ 47625 w 60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54"/>
              <a:gd name="T17" fmla="*/ 60 w 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54">
                <a:moveTo>
                  <a:pt x="30" y="0"/>
                </a:moveTo>
                <a:lnTo>
                  <a:pt x="60" y="27"/>
                </a:lnTo>
                <a:lnTo>
                  <a:pt x="30" y="54"/>
                </a:lnTo>
                <a:lnTo>
                  <a:pt x="0" y="27"/>
                </a:lnTo>
                <a:lnTo>
                  <a:pt x="30" y="0"/>
                </a:lnTo>
                <a:close/>
              </a:path>
            </a:pathLst>
          </a:custGeom>
          <a:solidFill>
            <a:srgbClr val="99CCFF"/>
          </a:solidFill>
          <a:ln w="63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9" name="Freeform 178"/>
          <p:cNvSpPr>
            <a:spLocks/>
          </p:cNvSpPr>
          <p:nvPr/>
        </p:nvSpPr>
        <p:spPr bwMode="auto">
          <a:xfrm>
            <a:off x="5683250" y="2653966"/>
            <a:ext cx="95250" cy="85725"/>
          </a:xfrm>
          <a:custGeom>
            <a:avLst/>
            <a:gdLst>
              <a:gd name="T0" fmla="*/ 47625 w 60"/>
              <a:gd name="T1" fmla="*/ 0 h 54"/>
              <a:gd name="T2" fmla="*/ 95250 w 60"/>
              <a:gd name="T3" fmla="*/ 42863 h 54"/>
              <a:gd name="T4" fmla="*/ 47625 w 60"/>
              <a:gd name="T5" fmla="*/ 85725 h 54"/>
              <a:gd name="T6" fmla="*/ 0 w 60"/>
              <a:gd name="T7" fmla="*/ 42863 h 54"/>
              <a:gd name="T8" fmla="*/ 47625 w 60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54"/>
              <a:gd name="T17" fmla="*/ 60 w 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54">
                <a:moveTo>
                  <a:pt x="30" y="0"/>
                </a:moveTo>
                <a:lnTo>
                  <a:pt x="60" y="27"/>
                </a:lnTo>
                <a:lnTo>
                  <a:pt x="30" y="54"/>
                </a:lnTo>
                <a:lnTo>
                  <a:pt x="0" y="27"/>
                </a:lnTo>
                <a:lnTo>
                  <a:pt x="30" y="0"/>
                </a:lnTo>
                <a:close/>
              </a:path>
            </a:pathLst>
          </a:custGeom>
          <a:solidFill>
            <a:srgbClr val="99CCFF"/>
          </a:solidFill>
          <a:ln w="63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0" name="Freeform 179"/>
          <p:cNvSpPr>
            <a:spLocks/>
          </p:cNvSpPr>
          <p:nvPr/>
        </p:nvSpPr>
        <p:spPr bwMode="auto">
          <a:xfrm>
            <a:off x="6938963" y="2568241"/>
            <a:ext cx="95250" cy="85725"/>
          </a:xfrm>
          <a:custGeom>
            <a:avLst/>
            <a:gdLst>
              <a:gd name="T0" fmla="*/ 47625 w 60"/>
              <a:gd name="T1" fmla="*/ 0 h 54"/>
              <a:gd name="T2" fmla="*/ 95250 w 60"/>
              <a:gd name="T3" fmla="*/ 42863 h 54"/>
              <a:gd name="T4" fmla="*/ 47625 w 60"/>
              <a:gd name="T5" fmla="*/ 85725 h 54"/>
              <a:gd name="T6" fmla="*/ 0 w 60"/>
              <a:gd name="T7" fmla="*/ 42863 h 54"/>
              <a:gd name="T8" fmla="*/ 47625 w 60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54"/>
              <a:gd name="T17" fmla="*/ 60 w 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54">
                <a:moveTo>
                  <a:pt x="30" y="0"/>
                </a:moveTo>
                <a:lnTo>
                  <a:pt x="60" y="27"/>
                </a:lnTo>
                <a:lnTo>
                  <a:pt x="30" y="54"/>
                </a:lnTo>
                <a:lnTo>
                  <a:pt x="0" y="27"/>
                </a:lnTo>
                <a:lnTo>
                  <a:pt x="30" y="0"/>
                </a:lnTo>
                <a:close/>
              </a:path>
            </a:pathLst>
          </a:custGeom>
          <a:solidFill>
            <a:srgbClr val="99CCFF"/>
          </a:solidFill>
          <a:ln w="63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4421188" y="2093578"/>
            <a:ext cx="88900" cy="7937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4838700" y="3023853"/>
            <a:ext cx="88900" cy="7937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5683250" y="2777791"/>
            <a:ext cx="88900" cy="7937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6938963" y="2746041"/>
            <a:ext cx="90487" cy="7937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4503738" y="2150728"/>
            <a:ext cx="2482850" cy="915988"/>
          </a:xfrm>
          <a:custGeom>
            <a:avLst/>
            <a:gdLst>
              <a:gd name="T0" fmla="*/ 0 w 1564"/>
              <a:gd name="T1" fmla="*/ 0 h 577"/>
              <a:gd name="T2" fmla="*/ 381000 w 1564"/>
              <a:gd name="T3" fmla="*/ 915988 h 577"/>
              <a:gd name="T4" fmla="*/ 595313 w 1564"/>
              <a:gd name="T5" fmla="*/ 915988 h 577"/>
              <a:gd name="T6" fmla="*/ 1227138 w 1564"/>
              <a:gd name="T7" fmla="*/ 669925 h 577"/>
              <a:gd name="T8" fmla="*/ 1435100 w 1564"/>
              <a:gd name="T9" fmla="*/ 669925 h 577"/>
              <a:gd name="T10" fmla="*/ 2482850 w 1564"/>
              <a:gd name="T11" fmla="*/ 638175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4"/>
              <a:gd name="T19" fmla="*/ 0 h 577"/>
              <a:gd name="T20" fmla="*/ 1564 w 1564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4" h="577">
                <a:moveTo>
                  <a:pt x="0" y="0"/>
                </a:moveTo>
                <a:lnTo>
                  <a:pt x="240" y="577"/>
                </a:lnTo>
                <a:lnTo>
                  <a:pt x="375" y="577"/>
                </a:lnTo>
                <a:lnTo>
                  <a:pt x="773" y="422"/>
                </a:lnTo>
                <a:lnTo>
                  <a:pt x="904" y="422"/>
                </a:lnTo>
                <a:lnTo>
                  <a:pt x="1564" y="40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4478338" y="2226928"/>
            <a:ext cx="2508250" cy="646113"/>
          </a:xfrm>
          <a:custGeom>
            <a:avLst/>
            <a:gdLst>
              <a:gd name="T0" fmla="*/ 0 w 1580"/>
              <a:gd name="T1" fmla="*/ 0 h 407"/>
              <a:gd name="T2" fmla="*/ 406400 w 1580"/>
              <a:gd name="T3" fmla="*/ 646113 h 407"/>
              <a:gd name="T4" fmla="*/ 620713 w 1580"/>
              <a:gd name="T5" fmla="*/ 646113 h 407"/>
              <a:gd name="T6" fmla="*/ 1252538 w 1580"/>
              <a:gd name="T7" fmla="*/ 469900 h 407"/>
              <a:gd name="T8" fmla="*/ 1460500 w 1580"/>
              <a:gd name="T9" fmla="*/ 469900 h 407"/>
              <a:gd name="T10" fmla="*/ 2508250 w 1580"/>
              <a:gd name="T11" fmla="*/ 384175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0"/>
              <a:gd name="T19" fmla="*/ 0 h 407"/>
              <a:gd name="T20" fmla="*/ 1580 w 1580"/>
              <a:gd name="T21" fmla="*/ 407 h 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0" h="407">
                <a:moveTo>
                  <a:pt x="0" y="0"/>
                </a:moveTo>
                <a:lnTo>
                  <a:pt x="256" y="407"/>
                </a:lnTo>
                <a:lnTo>
                  <a:pt x="391" y="407"/>
                </a:lnTo>
                <a:lnTo>
                  <a:pt x="789" y="296"/>
                </a:lnTo>
                <a:lnTo>
                  <a:pt x="920" y="296"/>
                </a:lnTo>
                <a:lnTo>
                  <a:pt x="1580" y="242"/>
                </a:lnTo>
              </a:path>
            </a:pathLst>
          </a:cu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3933825" y="3161966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1200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3933825" y="2450766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1700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3933825" y="1734803"/>
            <a:ext cx="336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2200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4433888" y="3360403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4641850" y="3360403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4849813" y="3360403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5064125" y="3360403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3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5272088" y="3360403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4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5481638" y="3360403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5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5695950" y="3360403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6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5903913" y="3360403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7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6111875" y="3360403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8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6319838" y="3360403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9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6492875" y="3360403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6700838" y="3360403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6910388" y="3360403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 rot="16200000">
            <a:off x="3468688" y="2380916"/>
            <a:ext cx="6270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rPr>
              <a:t> (kcal/d))</a:t>
            </a:r>
            <a:endParaRPr lang="en-US" sz="12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8775" y="236292"/>
            <a:ext cx="5413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Diet </a:t>
            </a:r>
            <a:r>
              <a:rPr lang="en-US" sz="3200" b="1" dirty="0" err="1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Bisa</a:t>
            </a:r>
            <a:r>
              <a:rPr lang="en-US" sz="3200" b="1" dirty="0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Gagal</a:t>
            </a:r>
            <a:r>
              <a:rPr lang="en-US" sz="3200" b="1" dirty="0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bila</a:t>
            </a:r>
            <a:r>
              <a:rPr lang="en-US" sz="3200" b="1" dirty="0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Tidak</a:t>
            </a:r>
            <a:r>
              <a:rPr lang="en-US" sz="3200" b="1" dirty="0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Cukup</a:t>
            </a:r>
            <a:r>
              <a:rPr lang="en-US" sz="3200" b="1" dirty="0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Minum</a:t>
            </a:r>
            <a:endParaRPr lang="en-US" sz="3200" b="1" dirty="0" smtClean="0">
              <a:solidFill>
                <a:srgbClr val="A50021"/>
              </a:solidFill>
              <a:latin typeface="Arial" charset="0"/>
              <a:ea typeface="ＭＳ Ｐゴシック" pitchFamily="34" charset="-128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902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8902" y="494721"/>
            <a:ext cx="3323411" cy="581286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MINUM AIR PUTIH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99876" y="3067983"/>
            <a:ext cx="2466383" cy="75857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000000"/>
                </a:solidFill>
              </a:rPr>
              <a:t>Sarapan</a:t>
            </a:r>
            <a:r>
              <a:rPr lang="en-US" sz="2200" dirty="0" smtClean="0">
                <a:solidFill>
                  <a:srgbClr val="000000"/>
                </a:solidFill>
              </a:rPr>
              <a:t> (600mL)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5193" y="3031232"/>
            <a:ext cx="2466383" cy="75857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000000"/>
                </a:solidFill>
              </a:rPr>
              <a:t>Makan</a:t>
            </a:r>
            <a:r>
              <a:rPr lang="en-US" sz="2200" dirty="0" smtClean="0">
                <a:solidFill>
                  <a:srgbClr val="000000"/>
                </a:solidFill>
              </a:rPr>
              <a:t> Siang (600mL)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7947" y="2997419"/>
            <a:ext cx="2466383" cy="75857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000000"/>
                </a:solidFill>
              </a:rPr>
              <a:t>Makan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Malam</a:t>
            </a:r>
            <a:r>
              <a:rPr lang="en-US" sz="2200" dirty="0" smtClean="0">
                <a:solidFill>
                  <a:srgbClr val="000000"/>
                </a:solidFill>
              </a:rPr>
              <a:t> (600mL)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2313" y="1208304"/>
            <a:ext cx="2466383" cy="75857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000000"/>
                </a:solidFill>
              </a:rPr>
              <a:t>Minum</a:t>
            </a:r>
            <a:r>
              <a:rPr lang="en-US" sz="2200" dirty="0" smtClean="0">
                <a:solidFill>
                  <a:srgbClr val="000000"/>
                </a:solidFill>
              </a:rPr>
              <a:t> Air</a:t>
            </a:r>
            <a:endParaRPr lang="en-US" sz="22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1499379" y="1966874"/>
            <a:ext cx="3196126" cy="872256"/>
          </a:xfrm>
          <a:prstGeom prst="straightConnector1">
            <a:avLst/>
          </a:prstGeom>
          <a:ln w="76200" cmpd="sng">
            <a:solidFill>
              <a:srgbClr val="F7964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4695505" y="1966874"/>
            <a:ext cx="2905634" cy="740436"/>
          </a:xfrm>
          <a:prstGeom prst="straightConnector1">
            <a:avLst/>
          </a:prstGeom>
          <a:ln w="76200" cmpd="sng">
            <a:solidFill>
              <a:srgbClr val="F7964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  <a:endCxn id="7" idx="0"/>
          </p:cNvCxnSpPr>
          <p:nvPr/>
        </p:nvCxnSpPr>
        <p:spPr>
          <a:xfrm flipH="1">
            <a:off x="4578385" y="1966874"/>
            <a:ext cx="117120" cy="1064358"/>
          </a:xfrm>
          <a:prstGeom prst="straightConnector1">
            <a:avLst/>
          </a:prstGeom>
          <a:ln w="76200" cmpd="sng">
            <a:solidFill>
              <a:schemeClr val="accent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218505" y="3860842"/>
            <a:ext cx="772485" cy="1999344"/>
            <a:chOff x="3792544" y="1376010"/>
            <a:chExt cx="1711055" cy="4763113"/>
          </a:xfrm>
        </p:grpSpPr>
        <p:pic>
          <p:nvPicPr>
            <p:cNvPr id="14" name="Picture 13" descr="Aqua-Bottle-Water-600-ml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7" t="6738" r="35978" b="3559"/>
            <a:stretch/>
          </p:blipFill>
          <p:spPr>
            <a:xfrm>
              <a:off x="3792544" y="1376010"/>
              <a:ext cx="1711055" cy="47631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4057139" y="2840226"/>
              <a:ext cx="1234783" cy="8114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74502" y="3843201"/>
            <a:ext cx="772485" cy="1999344"/>
            <a:chOff x="3792544" y="1376010"/>
            <a:chExt cx="1711055" cy="4763113"/>
          </a:xfrm>
        </p:grpSpPr>
        <p:pic>
          <p:nvPicPr>
            <p:cNvPr id="17" name="Picture 16" descr="Aqua-Bottle-Water-600-ml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7" t="6738" r="35978" b="3559"/>
            <a:stretch/>
          </p:blipFill>
          <p:spPr>
            <a:xfrm>
              <a:off x="3792544" y="1376010"/>
              <a:ext cx="1711055" cy="47631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4057139" y="2840226"/>
              <a:ext cx="1234783" cy="8114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02964" y="3825560"/>
            <a:ext cx="772485" cy="1999344"/>
            <a:chOff x="3792544" y="1376010"/>
            <a:chExt cx="1711055" cy="4763113"/>
          </a:xfrm>
        </p:grpSpPr>
        <p:pic>
          <p:nvPicPr>
            <p:cNvPr id="20" name="Picture 19" descr="Aqua-Bottle-Water-600-ml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7" t="6738" r="35978" b="3559"/>
            <a:stretch/>
          </p:blipFill>
          <p:spPr>
            <a:xfrm>
              <a:off x="3792544" y="1376010"/>
              <a:ext cx="1711055" cy="47631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4057139" y="2840226"/>
              <a:ext cx="1234783" cy="8114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665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41"/>
            <a:ext cx="5065590" cy="8098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2"/>
                </a:solidFill>
              </a:rPr>
              <a:t>Konten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43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Air </a:t>
            </a: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sebagai</a:t>
            </a: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zat</a:t>
            </a: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Gizi</a:t>
            </a: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Esensial</a:t>
            </a:r>
            <a:endParaRPr lang="en-US" altLang="ja-JP" sz="2800" dirty="0" smtClean="0">
              <a:solidFill>
                <a:schemeClr val="tx2"/>
              </a:solidFill>
              <a:latin typeface="Trebuchet MS" pitchFamily="34" charset="0"/>
              <a:ea typeface="MS Mincho" pitchFamily="49" charset="-128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Keseimbangan</a:t>
            </a: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 Air </a:t>
            </a: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Tubuh</a:t>
            </a:r>
            <a:endParaRPr lang="en-US" altLang="ja-JP" sz="2800" dirty="0" smtClean="0">
              <a:solidFill>
                <a:schemeClr val="tx2"/>
              </a:solidFill>
              <a:latin typeface="Trebuchet MS" pitchFamily="34" charset="0"/>
              <a:ea typeface="MS Mincho" pitchFamily="49" charset="-128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Peran</a:t>
            </a: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 Air </a:t>
            </a: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dalam</a:t>
            </a: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 Diet</a:t>
            </a:r>
          </a:p>
          <a:p>
            <a:pPr marL="514350" indent="-514350">
              <a:buAutoNum type="arabicPeriod"/>
            </a:pP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Kesimpulan</a:t>
            </a:r>
            <a:endParaRPr lang="en-US" altLang="ja-JP" sz="2800" dirty="0" smtClean="0">
              <a:solidFill>
                <a:schemeClr val="tx2"/>
              </a:solidFill>
              <a:latin typeface="Trebuchet MS" pitchFamily="34" charset="0"/>
              <a:ea typeface="MS Mincho" pitchFamily="49" charset="-128"/>
              <a:cs typeface="Times New Roman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470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06 at 5.4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0" y="1096513"/>
            <a:ext cx="8083136" cy="4239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132" y="528727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x </a:t>
            </a:r>
            <a:r>
              <a:rPr lang="en-US" sz="1200" dirty="0"/>
              <a:t>± </a:t>
            </a:r>
            <a:r>
              <a:rPr lang="en-US" sz="1200" dirty="0" err="1"/>
              <a:t>Sd</a:t>
            </a:r>
            <a:r>
              <a:rPr lang="en-US" sz="1200" dirty="0"/>
              <a:t> </a:t>
            </a:r>
            <a:endParaRPr lang="en-ID" sz="1200" dirty="0"/>
          </a:p>
          <a:p>
            <a:r>
              <a:rPr lang="en-US" sz="1200" baseline="30000" dirty="0"/>
              <a:t>a</a:t>
            </a:r>
            <a:r>
              <a:rPr lang="en-US" sz="1200" baseline="30000" dirty="0" smtClean="0"/>
              <a:t>.</a:t>
            </a:r>
            <a:r>
              <a:rPr lang="en-US" sz="1200" dirty="0" smtClean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baris</a:t>
            </a:r>
            <a:r>
              <a:rPr lang="en-US" sz="1200" dirty="0"/>
              <a:t> yang </a:t>
            </a:r>
            <a:r>
              <a:rPr lang="en-US" sz="1200" dirty="0" err="1"/>
              <a:t>sama</a:t>
            </a:r>
            <a:r>
              <a:rPr lang="en-US" sz="1200" dirty="0"/>
              <a:t>, </a:t>
            </a:r>
            <a:r>
              <a:rPr lang="en-US" sz="1200" dirty="0" err="1"/>
              <a:t>angka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huruf</a:t>
            </a:r>
            <a:r>
              <a:rPr lang="en-US" sz="1200" dirty="0"/>
              <a:t> yang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menunjukkan</a:t>
            </a:r>
            <a:r>
              <a:rPr lang="en-US" sz="1200" dirty="0"/>
              <a:t> </a:t>
            </a:r>
            <a:r>
              <a:rPr lang="en-US" sz="1200" dirty="0" err="1"/>
              <a:t>perbedaan</a:t>
            </a:r>
            <a:r>
              <a:rPr lang="en-US" sz="1200" dirty="0"/>
              <a:t> </a:t>
            </a:r>
            <a:r>
              <a:rPr lang="en-US" sz="1200" dirty="0" err="1"/>
              <a:t>nyata</a:t>
            </a:r>
            <a:r>
              <a:rPr lang="en-US" sz="1200" dirty="0"/>
              <a:t> </a:t>
            </a:r>
            <a:r>
              <a:rPr lang="en-US" sz="1200" dirty="0" err="1"/>
              <a:t>antar</a:t>
            </a:r>
            <a:r>
              <a:rPr lang="en-US" sz="1200" dirty="0"/>
              <a:t> </a:t>
            </a:r>
            <a:r>
              <a:rPr lang="en-US" sz="1200" dirty="0" err="1"/>
              <a:t>kelompok</a:t>
            </a:r>
            <a:r>
              <a:rPr lang="en-US" sz="1200" dirty="0"/>
              <a:t> </a:t>
            </a:r>
            <a:r>
              <a:rPr lang="en-US" sz="1200" dirty="0" err="1"/>
              <a:t>perlakuan</a:t>
            </a:r>
            <a:r>
              <a:rPr lang="en-US" sz="1200" dirty="0"/>
              <a:t> (</a:t>
            </a:r>
            <a:r>
              <a:rPr lang="en-US" sz="1200" dirty="0" err="1"/>
              <a:t>Uji</a:t>
            </a:r>
            <a:r>
              <a:rPr lang="en-US" sz="1200" dirty="0"/>
              <a:t> </a:t>
            </a:r>
            <a:r>
              <a:rPr lang="en-US" sz="1200" dirty="0" err="1"/>
              <a:t>Anova</a:t>
            </a:r>
            <a:r>
              <a:rPr lang="en-US" sz="1200" dirty="0"/>
              <a:t>, p&lt;0.05)</a:t>
            </a:r>
            <a:endParaRPr lang="en-ID" sz="1200" dirty="0"/>
          </a:p>
          <a:p>
            <a:r>
              <a:rPr lang="en-US" sz="1200" baseline="30000" dirty="0"/>
              <a:t>1   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kelompok</a:t>
            </a:r>
            <a:r>
              <a:rPr lang="en-US" sz="1200" dirty="0"/>
              <a:t> yang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terdapat</a:t>
            </a:r>
            <a:r>
              <a:rPr lang="en-US" sz="1200" dirty="0"/>
              <a:t> </a:t>
            </a:r>
            <a:r>
              <a:rPr lang="en-US" sz="1200" dirty="0" err="1"/>
              <a:t>perbedaan</a:t>
            </a:r>
            <a:r>
              <a:rPr lang="en-US" sz="1200" dirty="0"/>
              <a:t> yang </a:t>
            </a:r>
            <a:r>
              <a:rPr lang="en-US" sz="1200" dirty="0" err="1"/>
              <a:t>nyata</a:t>
            </a:r>
            <a:r>
              <a:rPr lang="en-US" sz="1200" dirty="0"/>
              <a:t> </a:t>
            </a:r>
            <a:r>
              <a:rPr lang="en-US" sz="1200" dirty="0" err="1"/>
              <a:t>sebelum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sesudah</a:t>
            </a:r>
            <a:r>
              <a:rPr lang="en-US" sz="1200" dirty="0"/>
              <a:t> </a:t>
            </a:r>
            <a:r>
              <a:rPr lang="en-US" sz="1200" dirty="0" err="1"/>
              <a:t>intervensi</a:t>
            </a:r>
            <a:r>
              <a:rPr lang="en-US" sz="1200" dirty="0"/>
              <a:t> (</a:t>
            </a:r>
            <a:r>
              <a:rPr lang="en-US" sz="1200" dirty="0" err="1"/>
              <a:t>Uji</a:t>
            </a:r>
            <a:r>
              <a:rPr lang="en-US" sz="1200" dirty="0"/>
              <a:t> Beda-t, p&lt;0.05)</a:t>
            </a:r>
            <a:endParaRPr lang="en-ID" sz="1200" dirty="0"/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-11664" y="6292935"/>
            <a:ext cx="9155664" cy="58270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3132" y="160030"/>
            <a:ext cx="40773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97D"/>
                </a:solidFill>
              </a:rPr>
              <a:t>Kadar </a:t>
            </a:r>
            <a:r>
              <a:rPr lang="en-US" sz="2800" b="1" dirty="0" err="1">
                <a:solidFill>
                  <a:srgbClr val="1F497D"/>
                </a:solidFill>
              </a:rPr>
              <a:t>profil</a:t>
            </a:r>
            <a:r>
              <a:rPr lang="en-US" sz="2800" b="1" dirty="0">
                <a:solidFill>
                  <a:srgbClr val="1F497D"/>
                </a:solidFill>
              </a:rPr>
              <a:t> lipid </a:t>
            </a:r>
            <a:r>
              <a:rPr lang="en-US" sz="2800" b="1" dirty="0" err="1">
                <a:solidFill>
                  <a:srgbClr val="1F497D"/>
                </a:solidFill>
              </a:rPr>
              <a:t>sebelum</a:t>
            </a:r>
            <a:r>
              <a:rPr lang="en-US" sz="2800" b="1" dirty="0">
                <a:solidFill>
                  <a:srgbClr val="1F497D"/>
                </a:solidFill>
              </a:rPr>
              <a:t> </a:t>
            </a:r>
            <a:r>
              <a:rPr lang="en-US" sz="2800" b="1" dirty="0" err="1">
                <a:solidFill>
                  <a:srgbClr val="1F497D"/>
                </a:solidFill>
              </a:rPr>
              <a:t>dan</a:t>
            </a:r>
            <a:r>
              <a:rPr lang="en-US" sz="2800" b="1" dirty="0">
                <a:solidFill>
                  <a:srgbClr val="1F497D"/>
                </a:solidFill>
              </a:rPr>
              <a:t> </a:t>
            </a:r>
            <a:r>
              <a:rPr lang="en-US" sz="2800" b="1" dirty="0" err="1">
                <a:solidFill>
                  <a:srgbClr val="1F497D"/>
                </a:solidFill>
              </a:rPr>
              <a:t>sesudah</a:t>
            </a:r>
            <a:r>
              <a:rPr lang="en-US" sz="2800" b="1" dirty="0">
                <a:solidFill>
                  <a:srgbClr val="1F497D"/>
                </a:solidFill>
              </a:rPr>
              <a:t> intervensi</a:t>
            </a:r>
            <a:r>
              <a:rPr lang="en-US" sz="2800" b="1" baseline="30000" dirty="0">
                <a:solidFill>
                  <a:srgbClr val="1F497D"/>
                </a:solidFill>
              </a:rPr>
              <a:t>1</a:t>
            </a:r>
            <a:endParaRPr lang="en-ID" sz="2800" b="1" dirty="0">
              <a:solidFill>
                <a:srgbClr val="1F497D"/>
              </a:solidFill>
            </a:endParaRPr>
          </a:p>
          <a:p>
            <a:endParaRPr lang="en-US" sz="2200" dirty="0"/>
          </a:p>
        </p:txBody>
      </p:sp>
      <p:sp>
        <p:nvSpPr>
          <p:cNvPr id="8" name="Frame 7"/>
          <p:cNvSpPr/>
          <p:nvPr/>
        </p:nvSpPr>
        <p:spPr>
          <a:xfrm>
            <a:off x="3016131" y="3665296"/>
            <a:ext cx="1284381" cy="894679"/>
          </a:xfrm>
          <a:prstGeom prst="frame">
            <a:avLst>
              <a:gd name="adj1" fmla="val 443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597224" y="3665296"/>
            <a:ext cx="1284381" cy="894679"/>
          </a:xfrm>
          <a:prstGeom prst="frame">
            <a:avLst>
              <a:gd name="adj1" fmla="val 443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597224" y="1956188"/>
            <a:ext cx="1284381" cy="894679"/>
          </a:xfrm>
          <a:prstGeom prst="frame">
            <a:avLst>
              <a:gd name="adj1" fmla="val 443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207180" y="3723016"/>
            <a:ext cx="1284381" cy="793667"/>
          </a:xfrm>
          <a:prstGeom prst="frame">
            <a:avLst>
              <a:gd name="adj1" fmla="val 443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207180" y="1956188"/>
            <a:ext cx="1284381" cy="894679"/>
          </a:xfrm>
          <a:prstGeom prst="frame">
            <a:avLst>
              <a:gd name="adj1" fmla="val 443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6207180" y="2879727"/>
            <a:ext cx="1284381" cy="894679"/>
          </a:xfrm>
          <a:prstGeom prst="frame">
            <a:avLst>
              <a:gd name="adj1" fmla="val 443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4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5" y="2007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1F497D"/>
                </a:solidFill>
              </a:rPr>
              <a:t>Tips </a:t>
            </a:r>
            <a:r>
              <a:rPr lang="en-US" sz="3600" b="1" dirty="0" err="1" smtClean="0">
                <a:solidFill>
                  <a:srgbClr val="1F497D"/>
                </a:solidFill>
              </a:rPr>
              <a:t>memenuhi</a:t>
            </a:r>
            <a:r>
              <a:rPr lang="en-US" sz="3600" b="1" dirty="0" smtClean="0">
                <a:solidFill>
                  <a:srgbClr val="1F497D"/>
                </a:solidFill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</a:rPr>
              <a:t>cairan</a:t>
            </a:r>
            <a:r>
              <a:rPr lang="en-US" sz="3600" b="1" dirty="0" smtClean="0">
                <a:solidFill>
                  <a:srgbClr val="1F497D"/>
                </a:solidFill>
              </a:rPr>
              <a:t> &amp; </a:t>
            </a:r>
            <a:br>
              <a:rPr lang="en-US" sz="3600" b="1" dirty="0" smtClean="0">
                <a:solidFill>
                  <a:srgbClr val="1F497D"/>
                </a:solidFill>
              </a:rPr>
            </a:br>
            <a:r>
              <a:rPr lang="en-US" sz="3600" b="1" dirty="0" err="1" smtClean="0">
                <a:solidFill>
                  <a:srgbClr val="1F497D"/>
                </a:solidFill>
              </a:rPr>
              <a:t>elektrolit</a:t>
            </a:r>
            <a:r>
              <a:rPr lang="en-US" sz="3600" b="1" dirty="0" smtClean="0">
                <a:solidFill>
                  <a:srgbClr val="1F497D"/>
                </a:solidFill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</a:rPr>
              <a:t>tubuh</a:t>
            </a:r>
            <a:r>
              <a:rPr lang="en-US" sz="3600" b="1" dirty="0" smtClean="0">
                <a:solidFill>
                  <a:srgbClr val="1F497D"/>
                </a:solidFill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</a:rPr>
              <a:t>saat</a:t>
            </a:r>
            <a:r>
              <a:rPr lang="en-US" sz="3600" b="1" dirty="0" smtClean="0">
                <a:solidFill>
                  <a:srgbClr val="1F497D"/>
                </a:solidFill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</a:rPr>
              <a:t>olahraga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24" y="1624506"/>
            <a:ext cx="8165660" cy="4516426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1F497D"/>
                </a:solidFill>
              </a:rPr>
              <a:t>Biasakan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makan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sayur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dan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buah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dalam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pola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kebiasaan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makan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harian</a:t>
            </a:r>
            <a:endParaRPr lang="en-US" sz="2000" dirty="0" smtClean="0">
              <a:solidFill>
                <a:srgbClr val="1F497D"/>
              </a:solidFill>
            </a:endParaRPr>
          </a:p>
          <a:p>
            <a:r>
              <a:rPr lang="en-US" sz="2000" dirty="0" err="1" smtClean="0">
                <a:solidFill>
                  <a:srgbClr val="1F497D"/>
                </a:solidFill>
              </a:rPr>
              <a:t>Rasakan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keringat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saat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berolahraga</a:t>
            </a:r>
            <a:r>
              <a:rPr lang="en-US" sz="2000" dirty="0" smtClean="0">
                <a:solidFill>
                  <a:srgbClr val="1F497D"/>
                </a:solidFill>
              </a:rPr>
              <a:t>, </a:t>
            </a:r>
            <a:r>
              <a:rPr lang="en-US" sz="2000" dirty="0" err="1" smtClean="0">
                <a:solidFill>
                  <a:srgbClr val="1F497D"/>
                </a:solidFill>
              </a:rPr>
              <a:t>semakin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banyak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keringat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maka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konsumsi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minum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ditingkatkan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rgbClr val="1F497D"/>
                </a:solidFill>
              </a:rPr>
              <a:t>3–4 jam </a:t>
            </a:r>
            <a:r>
              <a:rPr lang="en-US" sz="2000" dirty="0" err="1" smtClean="0">
                <a:solidFill>
                  <a:srgbClr val="1F497D"/>
                </a:solidFill>
              </a:rPr>
              <a:t>sebelum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olahraga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minum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rgbClr val="1F497D"/>
                </a:solidFill>
              </a:rPr>
              <a:t>1–2 jam </a:t>
            </a:r>
            <a:r>
              <a:rPr lang="en-US" sz="2000" dirty="0" err="1" smtClean="0">
                <a:solidFill>
                  <a:srgbClr val="1F497D"/>
                </a:solidFill>
              </a:rPr>
              <a:t>sebelum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olahraga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minum</a:t>
            </a:r>
            <a:r>
              <a:rPr lang="en-US" sz="2000" dirty="0" smtClean="0">
                <a:solidFill>
                  <a:srgbClr val="1F497D"/>
                </a:solidFill>
              </a:rPr>
              <a:t> 0.7 - 0.8 L  sports drink (</a:t>
            </a:r>
            <a:r>
              <a:rPr lang="en-US" sz="2000" dirty="0" err="1" smtClean="0">
                <a:solidFill>
                  <a:srgbClr val="1F497D"/>
                </a:solidFill>
              </a:rPr>
              <a:t>isotonik</a:t>
            </a:r>
            <a:r>
              <a:rPr lang="en-US" sz="2000" dirty="0" smtClean="0">
                <a:solidFill>
                  <a:srgbClr val="1F497D"/>
                </a:solidFill>
              </a:rPr>
              <a:t>)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rgbClr val="1F497D"/>
                </a:solidFill>
              </a:rPr>
              <a:t>15-30 </a:t>
            </a:r>
            <a:r>
              <a:rPr lang="en-US" sz="2000" dirty="0" err="1" smtClean="0">
                <a:solidFill>
                  <a:srgbClr val="1F497D"/>
                </a:solidFill>
              </a:rPr>
              <a:t>menit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sebelum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olaharaga</a:t>
            </a:r>
            <a:r>
              <a:rPr lang="en-US" sz="2000" dirty="0" smtClean="0">
                <a:solidFill>
                  <a:srgbClr val="1F497D"/>
                </a:solidFill>
              </a:rPr>
              <a:t> 0.6 L (2.5 </a:t>
            </a:r>
            <a:r>
              <a:rPr lang="en-US" sz="2000" dirty="0" err="1" smtClean="0">
                <a:solidFill>
                  <a:srgbClr val="1F497D"/>
                </a:solidFill>
              </a:rPr>
              <a:t>gls</a:t>
            </a:r>
            <a:r>
              <a:rPr lang="en-US" sz="2000" dirty="0" smtClean="0">
                <a:solidFill>
                  <a:srgbClr val="1F497D"/>
                </a:solidFill>
              </a:rPr>
              <a:t>) air </a:t>
            </a:r>
            <a:r>
              <a:rPr lang="en-US" sz="2000" dirty="0" err="1" smtClean="0">
                <a:solidFill>
                  <a:srgbClr val="1F497D"/>
                </a:solidFill>
              </a:rPr>
              <a:t>putih</a:t>
            </a:r>
            <a:r>
              <a:rPr lang="en-US" sz="2000" dirty="0" smtClean="0">
                <a:solidFill>
                  <a:srgbClr val="1F497D"/>
                </a:solidFill>
              </a:rPr>
              <a:t>/sport drink (</a:t>
            </a:r>
            <a:r>
              <a:rPr lang="en-US" sz="2000" dirty="0" err="1" smtClean="0">
                <a:solidFill>
                  <a:srgbClr val="1F497D"/>
                </a:solidFill>
              </a:rPr>
              <a:t>isotonik</a:t>
            </a:r>
            <a:r>
              <a:rPr lang="en-US" sz="2000" dirty="0" smtClean="0">
                <a:solidFill>
                  <a:srgbClr val="1F497D"/>
                </a:solidFill>
              </a:rPr>
              <a:t>)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err="1" smtClean="0">
                <a:solidFill>
                  <a:srgbClr val="1F497D"/>
                </a:solidFill>
              </a:rPr>
              <a:t>Selama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olahraga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kompetisi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minum</a:t>
            </a:r>
            <a:r>
              <a:rPr lang="en-US" sz="2000" dirty="0" smtClean="0">
                <a:solidFill>
                  <a:srgbClr val="1F497D"/>
                </a:solidFill>
              </a:rPr>
              <a:t> 0.8 L air </a:t>
            </a:r>
            <a:r>
              <a:rPr lang="en-US" sz="2000" dirty="0" err="1" smtClean="0">
                <a:solidFill>
                  <a:srgbClr val="1F497D"/>
                </a:solidFill>
              </a:rPr>
              <a:t>putih</a:t>
            </a:r>
            <a:r>
              <a:rPr lang="en-US" sz="2000" dirty="0" smtClean="0">
                <a:solidFill>
                  <a:srgbClr val="1F497D"/>
                </a:solidFill>
              </a:rPr>
              <a:t>/sport drink  </a:t>
            </a:r>
            <a:r>
              <a:rPr lang="en-US" sz="2000" dirty="0" err="1" smtClean="0">
                <a:solidFill>
                  <a:srgbClr val="1F497D"/>
                </a:solidFill>
              </a:rPr>
              <a:t>setiap</a:t>
            </a:r>
            <a:r>
              <a:rPr lang="en-US" sz="2000" dirty="0" smtClean="0">
                <a:solidFill>
                  <a:srgbClr val="1F497D"/>
                </a:solidFill>
              </a:rPr>
              <a:t> 20 </a:t>
            </a:r>
            <a:r>
              <a:rPr lang="en-US" sz="2000" dirty="0" err="1" smtClean="0">
                <a:solidFill>
                  <a:srgbClr val="1F497D"/>
                </a:solidFill>
              </a:rPr>
              <a:t>menit</a:t>
            </a:r>
            <a:endParaRPr lang="en-US" sz="2000" dirty="0" smtClean="0">
              <a:solidFill>
                <a:srgbClr val="1F497D"/>
              </a:solidFill>
            </a:endParaRPr>
          </a:p>
          <a:p>
            <a:r>
              <a:rPr lang="en-US" sz="2000" dirty="0" err="1" smtClean="0">
                <a:solidFill>
                  <a:srgbClr val="1F497D"/>
                </a:solidFill>
              </a:rPr>
              <a:t>Setelah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olahraga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minum</a:t>
            </a:r>
            <a:r>
              <a:rPr lang="en-US" sz="2000" dirty="0" smtClean="0">
                <a:solidFill>
                  <a:srgbClr val="1F497D"/>
                </a:solidFill>
              </a:rPr>
              <a:t> 1.6 L (</a:t>
            </a:r>
            <a:r>
              <a:rPr lang="en-US" sz="2000" dirty="0" err="1" smtClean="0">
                <a:solidFill>
                  <a:srgbClr val="1F497D"/>
                </a:solidFill>
              </a:rPr>
              <a:t>atau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sejumlah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berat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badan</a:t>
            </a:r>
            <a:r>
              <a:rPr lang="en-US" sz="2000" dirty="0" smtClean="0">
                <a:solidFill>
                  <a:srgbClr val="1F497D"/>
                </a:solidFill>
              </a:rPr>
              <a:t> yang </a:t>
            </a:r>
            <a:r>
              <a:rPr lang="en-US" sz="2000" dirty="0" err="1" smtClean="0">
                <a:solidFill>
                  <a:srgbClr val="1F497D"/>
                </a:solidFill>
              </a:rPr>
              <a:t>hilang</a:t>
            </a:r>
            <a:r>
              <a:rPr lang="en-US" sz="2000" dirty="0" smtClean="0">
                <a:solidFill>
                  <a:srgbClr val="1F497D"/>
                </a:solidFill>
              </a:rPr>
              <a:t>)  air </a:t>
            </a:r>
            <a:r>
              <a:rPr lang="en-US" sz="2000" dirty="0" err="1" smtClean="0">
                <a:solidFill>
                  <a:srgbClr val="1F497D"/>
                </a:solidFill>
              </a:rPr>
              <a:t>putih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atau</a:t>
            </a:r>
            <a:r>
              <a:rPr lang="en-US" sz="2000" dirty="0" smtClean="0">
                <a:solidFill>
                  <a:srgbClr val="1F497D"/>
                </a:solidFill>
              </a:rPr>
              <a:t> sport drink </a:t>
            </a:r>
            <a:r>
              <a:rPr lang="en-US" sz="2000" dirty="0" err="1" smtClean="0">
                <a:solidFill>
                  <a:srgbClr val="1F497D"/>
                </a:solidFill>
              </a:rPr>
              <a:t>bila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aktifitas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sangat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berat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615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384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solidFill>
                  <a:srgbClr val="1F497D"/>
                </a:solidFill>
              </a:rPr>
              <a:t>Rekomendasi</a:t>
            </a:r>
            <a:r>
              <a:rPr lang="en-US" sz="4000" b="1" dirty="0" smtClean="0">
                <a:solidFill>
                  <a:srgbClr val="1F497D"/>
                </a:solidFill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</a:rPr>
              <a:t>minum</a:t>
            </a:r>
            <a:r>
              <a:rPr lang="en-US" sz="4000" b="1" dirty="0" smtClean="0">
                <a:solidFill>
                  <a:srgbClr val="1F497D"/>
                </a:solidFill>
              </a:rPr>
              <a:t> </a:t>
            </a:r>
            <a:br>
              <a:rPr lang="en-US" sz="4000" b="1" dirty="0" smtClean="0">
                <a:solidFill>
                  <a:srgbClr val="1F497D"/>
                </a:solidFill>
              </a:rPr>
            </a:br>
            <a:r>
              <a:rPr lang="en-US" sz="4000" b="1" dirty="0" err="1" smtClean="0">
                <a:solidFill>
                  <a:srgbClr val="1F497D"/>
                </a:solidFill>
              </a:rPr>
              <a:t>saat</a:t>
            </a:r>
            <a:r>
              <a:rPr lang="en-US" sz="4000" b="1" dirty="0" smtClean="0">
                <a:solidFill>
                  <a:srgbClr val="1F497D"/>
                </a:solidFill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</a:rPr>
              <a:t>olahraga</a:t>
            </a:r>
            <a:endParaRPr lang="en-US" sz="40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566"/>
            <a:ext cx="8520680" cy="4250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</a:rPr>
              <a:t>Minuman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setelah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olahraga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tergantung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intensitas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lamanya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olahraga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en-US" sz="2800" i="1" dirty="0" smtClean="0">
                <a:solidFill>
                  <a:schemeClr val="tx2"/>
                </a:solidFill>
              </a:rPr>
              <a:t>American Collage of Sports Medicine </a:t>
            </a:r>
            <a:r>
              <a:rPr lang="en-US" sz="2800" dirty="0" smtClean="0">
                <a:solidFill>
                  <a:schemeClr val="tx2"/>
                </a:solidFill>
              </a:rPr>
              <a:t>(ACSM) </a:t>
            </a:r>
            <a:r>
              <a:rPr lang="en-US" sz="2800" dirty="0" err="1" smtClean="0">
                <a:solidFill>
                  <a:schemeClr val="tx2"/>
                </a:solidFill>
              </a:rPr>
              <a:t>merekomendasikan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&lt; 60 </a:t>
            </a:r>
            <a:r>
              <a:rPr lang="en-US" sz="2800" dirty="0" err="1" smtClean="0">
                <a:solidFill>
                  <a:schemeClr val="tx2"/>
                </a:solidFill>
              </a:rPr>
              <a:t>menit</a:t>
            </a:r>
            <a:r>
              <a:rPr lang="en-US" sz="2800" dirty="0" smtClean="0">
                <a:solidFill>
                  <a:schemeClr val="tx2"/>
                </a:solidFill>
              </a:rPr>
              <a:t> : Air </a:t>
            </a:r>
            <a:r>
              <a:rPr lang="en-US" sz="2800" dirty="0" err="1" smtClean="0">
                <a:solidFill>
                  <a:schemeClr val="tx2"/>
                </a:solidFill>
              </a:rPr>
              <a:t>putih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&gt; 60 </a:t>
            </a:r>
            <a:r>
              <a:rPr lang="en-US" sz="2800" dirty="0" err="1" smtClean="0">
                <a:solidFill>
                  <a:schemeClr val="tx2"/>
                </a:solidFill>
              </a:rPr>
              <a:t>menit</a:t>
            </a:r>
            <a:r>
              <a:rPr lang="en-US" sz="2800" dirty="0" smtClean="0">
                <a:solidFill>
                  <a:schemeClr val="tx2"/>
                </a:solidFill>
              </a:rPr>
              <a:t> : sport drink (</a:t>
            </a:r>
            <a:r>
              <a:rPr lang="en-US" sz="2800" dirty="0" err="1" smtClean="0">
                <a:solidFill>
                  <a:schemeClr val="tx2"/>
                </a:solidFill>
              </a:rPr>
              <a:t>isotonik</a:t>
            </a:r>
            <a:r>
              <a:rPr lang="en-US" sz="2800" dirty="0" smtClean="0">
                <a:solidFill>
                  <a:schemeClr val="tx2"/>
                </a:solidFill>
              </a:rPr>
              <a:t>)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102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24" y="1417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1F497D"/>
                </a:solidFill>
              </a:rPr>
              <a:t>Saat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</a:rPr>
              <a:t>berolahraga</a:t>
            </a:r>
            <a:r>
              <a:rPr lang="en-US" b="1" dirty="0" smtClean="0">
                <a:solidFill>
                  <a:srgbClr val="1F497D"/>
                </a:solidFill>
              </a:rPr>
              <a:t/>
            </a:r>
            <a:br>
              <a:rPr lang="en-US" b="1" dirty="0" smtClean="0">
                <a:solidFill>
                  <a:srgbClr val="1F497D"/>
                </a:solidFill>
              </a:rPr>
            </a:br>
            <a:r>
              <a:rPr lang="en-US" b="1" dirty="0" err="1" smtClean="0">
                <a:solidFill>
                  <a:srgbClr val="1F497D"/>
                </a:solidFill>
              </a:rPr>
              <a:t>lebih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</a:rPr>
              <a:t>baik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</a:rPr>
              <a:t>minum</a:t>
            </a:r>
            <a:r>
              <a:rPr lang="en-US" b="1" dirty="0" smtClean="0">
                <a:solidFill>
                  <a:srgbClr val="1F497D"/>
                </a:solidFill>
              </a:rPr>
              <a:t>?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795" y="1733174"/>
            <a:ext cx="3756208" cy="3554506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Konsumsi</a:t>
            </a:r>
            <a:r>
              <a:rPr lang="en-US" sz="2400" dirty="0" smtClean="0">
                <a:solidFill>
                  <a:schemeClr val="tx2"/>
                </a:solidFill>
              </a:rPr>
              <a:t> air </a:t>
            </a:r>
            <a:r>
              <a:rPr lang="en-US" sz="2400" dirty="0" err="1" smtClean="0">
                <a:solidFill>
                  <a:schemeClr val="tx2"/>
                </a:solidFill>
              </a:rPr>
              <a:t>dingin</a:t>
            </a:r>
            <a:r>
              <a:rPr lang="en-US" sz="2400" dirty="0" smtClean="0">
                <a:solidFill>
                  <a:schemeClr val="tx2"/>
                </a:solidFill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</a:rPr>
              <a:t>suhu</a:t>
            </a:r>
            <a:r>
              <a:rPr lang="en-US" sz="2400" dirty="0" smtClean="0">
                <a:solidFill>
                  <a:schemeClr val="tx2"/>
                </a:solidFill>
              </a:rPr>
              <a:t> 6-17 C) </a:t>
            </a:r>
            <a:r>
              <a:rPr lang="en-US" sz="2400" dirty="0" err="1" smtClean="0">
                <a:solidFill>
                  <a:schemeClr val="tx2"/>
                </a:solidFill>
              </a:rPr>
              <a:t>memberi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peluang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seseorang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untuk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dapat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mengonsumsi</a:t>
            </a:r>
            <a:r>
              <a:rPr lang="en-US" sz="2400" dirty="0" smtClean="0">
                <a:solidFill>
                  <a:schemeClr val="tx2"/>
                </a:solidFill>
              </a:rPr>
              <a:t> air </a:t>
            </a:r>
            <a:r>
              <a:rPr lang="en-US" sz="2400" dirty="0" err="1" smtClean="0">
                <a:solidFill>
                  <a:schemeClr val="tx2"/>
                </a:solidFill>
              </a:rPr>
              <a:t>lebih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banyak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</a:rPr>
              <a:t>Sehingga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mengonsumsi</a:t>
            </a:r>
            <a:r>
              <a:rPr lang="en-US" sz="2400" dirty="0" smtClean="0">
                <a:solidFill>
                  <a:schemeClr val="tx2"/>
                </a:solidFill>
              </a:rPr>
              <a:t> air </a:t>
            </a:r>
            <a:r>
              <a:rPr lang="en-US" sz="2400" dirty="0" err="1" smtClean="0">
                <a:solidFill>
                  <a:schemeClr val="tx2"/>
                </a:solidFill>
              </a:rPr>
              <a:t>dingin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kehilangan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cairan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saat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olahraga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dapat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tergantikan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dengan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baik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7-04-06 at 2.11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58" y="1598705"/>
            <a:ext cx="4704847" cy="3819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6125882" y="2121646"/>
            <a:ext cx="762000" cy="2898589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2315" y="6051573"/>
            <a:ext cx="6055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1F497D"/>
                </a:solidFill>
              </a:rPr>
              <a:t>Khamnei</a:t>
            </a:r>
            <a:r>
              <a:rPr lang="en-US" sz="1400" dirty="0" smtClean="0">
                <a:solidFill>
                  <a:srgbClr val="1F497D"/>
                </a:solidFill>
              </a:rPr>
              <a:t> S et al. 2011.Water </a:t>
            </a:r>
            <a:r>
              <a:rPr lang="en-US" sz="1400" dirty="0">
                <a:solidFill>
                  <a:srgbClr val="1F497D"/>
                </a:solidFill>
              </a:rPr>
              <a:t>temperature, voluntary drinking </a:t>
            </a:r>
            <a:r>
              <a:rPr lang="en-US" sz="1400" dirty="0" smtClean="0">
                <a:solidFill>
                  <a:srgbClr val="1F497D"/>
                </a:solidFill>
              </a:rPr>
              <a:t>&amp; fluid </a:t>
            </a:r>
            <a:r>
              <a:rPr lang="en-US" sz="1400" dirty="0">
                <a:solidFill>
                  <a:srgbClr val="1F497D"/>
                </a:solidFill>
              </a:rPr>
              <a:t>balance in dehydrated Taekwondo </a:t>
            </a:r>
            <a:r>
              <a:rPr lang="en-US" sz="1400" dirty="0" smtClean="0">
                <a:solidFill>
                  <a:srgbClr val="1F497D"/>
                </a:solidFill>
              </a:rPr>
              <a:t>athletes. </a:t>
            </a:r>
            <a:r>
              <a:rPr lang="en-US" sz="1400" dirty="0" err="1" smtClean="0">
                <a:solidFill>
                  <a:srgbClr val="1F497D"/>
                </a:solidFill>
              </a:rPr>
              <a:t>Jr</a:t>
            </a:r>
            <a:r>
              <a:rPr lang="en-US" sz="1400" dirty="0" smtClean="0">
                <a:solidFill>
                  <a:srgbClr val="1F497D"/>
                </a:solidFill>
              </a:rPr>
              <a:t> </a:t>
            </a:r>
            <a:r>
              <a:rPr lang="en-US" sz="1400" dirty="0">
                <a:solidFill>
                  <a:srgbClr val="1F497D"/>
                </a:solidFill>
              </a:rPr>
              <a:t>of Sports Science and Medicine (2011) 10, 718-724 </a:t>
            </a:r>
          </a:p>
        </p:txBody>
      </p:sp>
    </p:spTree>
    <p:extLst>
      <p:ext uri="{BB962C8B-B14F-4D97-AF65-F5344CB8AC3E}">
        <p14:creationId xmlns:p14="http://schemas.microsoft.com/office/powerpoint/2010/main" val="13861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544" y="1257555"/>
            <a:ext cx="6303688" cy="467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83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1F497D"/>
                </a:solidFill>
              </a:rPr>
              <a:t>Kesimpulan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1" y="1600200"/>
            <a:ext cx="8623489" cy="4525963"/>
          </a:xfrm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Air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berperan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unik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terutama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untuk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pembentukan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pemeliharaan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sel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pengaturan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susu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tubuh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pelarut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media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transportasi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zat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terlarut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eliminasi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sisa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dll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yang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penting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untuk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hidup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sehat</a:t>
            </a:r>
            <a:endParaRPr lang="en-US" sz="250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Pada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prinsipnya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kebutuah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air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atlit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sama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dengan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jumlah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air yang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keluar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; yang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dipengaruhi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oleh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ukuran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tubuh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(BB),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jenis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olahraga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suhu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lingkungan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531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1F497D"/>
                </a:solidFill>
              </a:rPr>
              <a:t>Daftar</a:t>
            </a:r>
            <a:r>
              <a:rPr lang="en-US" b="1" dirty="0" smtClean="0">
                <a:solidFill>
                  <a:srgbClr val="1F497D"/>
                </a:solidFill>
              </a:rPr>
              <a:t> Isi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9" y="1299606"/>
            <a:ext cx="8697321" cy="4826558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American Association of Kidney Patients (2014). Understanding Your Hemodialysis Access Options (American Association of Kidney Patients). 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Bailey, J.N.C., Wilson, S., Brown-Gentry, K., </a:t>
            </a:r>
            <a:r>
              <a:rPr lang="en-US" sz="1600" dirty="0" err="1" smtClean="0">
                <a:solidFill>
                  <a:srgbClr val="1F497D"/>
                </a:solidFill>
              </a:rPr>
              <a:t>Goodloe</a:t>
            </a:r>
            <a:r>
              <a:rPr lang="en-US" sz="1600" dirty="0" smtClean="0">
                <a:solidFill>
                  <a:srgbClr val="1F497D"/>
                </a:solidFill>
              </a:rPr>
              <a:t>, R., and Crawford, D.C. (2016). Kidney Disease Genetics and the Importance of Diversity in Precision Medicine. p. 12. </a:t>
            </a:r>
          </a:p>
          <a:p>
            <a:r>
              <a:rPr lang="en-US" sz="1600" dirty="0" err="1" smtClean="0">
                <a:solidFill>
                  <a:srgbClr val="1F497D"/>
                </a:solidFill>
              </a:rPr>
              <a:t>Benrashid</a:t>
            </a:r>
            <a:r>
              <a:rPr lang="en-US" sz="1600" dirty="0" smtClean="0">
                <a:solidFill>
                  <a:srgbClr val="1F497D"/>
                </a:solidFill>
              </a:rPr>
              <a:t>, E., McCoy, C.C., </a:t>
            </a:r>
            <a:r>
              <a:rPr lang="en-US" sz="1600" dirty="0" err="1" smtClean="0">
                <a:solidFill>
                  <a:srgbClr val="1F497D"/>
                </a:solidFill>
              </a:rPr>
              <a:t>Youngwirth</a:t>
            </a:r>
            <a:r>
              <a:rPr lang="en-US" sz="1600" dirty="0" smtClean="0">
                <a:solidFill>
                  <a:srgbClr val="1F497D"/>
                </a:solidFill>
              </a:rPr>
              <a:t>, L.M., Kim, J., Manson, R.J., Otto, J.C., and Lawson, J.H. (2016). Tissue engineered vascular grafts: Origins, development, and current strategies for clinical application. Methods </a:t>
            </a:r>
            <a:r>
              <a:rPr lang="en-US" sz="1600" i="1" dirty="0" smtClean="0">
                <a:solidFill>
                  <a:srgbClr val="1F497D"/>
                </a:solidFill>
              </a:rPr>
              <a:t>99</a:t>
            </a:r>
            <a:r>
              <a:rPr lang="en-US" sz="1600" dirty="0" smtClean="0">
                <a:solidFill>
                  <a:srgbClr val="1F497D"/>
                </a:solidFill>
              </a:rPr>
              <a:t>, 13–19. </a:t>
            </a:r>
          </a:p>
          <a:p>
            <a:r>
              <a:rPr lang="en-US" sz="1600" dirty="0" err="1" smtClean="0">
                <a:solidFill>
                  <a:srgbClr val="1F497D"/>
                </a:solidFill>
              </a:rPr>
              <a:t>Hardinsyah</a:t>
            </a:r>
            <a:r>
              <a:rPr lang="en-US" sz="1600" dirty="0" smtClean="0">
                <a:solidFill>
                  <a:srgbClr val="1F497D"/>
                </a:solidFill>
              </a:rPr>
              <a:t> et al. </a:t>
            </a:r>
            <a:r>
              <a:rPr lang="en-US" sz="1600" dirty="0" err="1" smtClean="0">
                <a:solidFill>
                  <a:srgbClr val="1F497D"/>
                </a:solidFill>
              </a:rPr>
              <a:t>Mitos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</a:rPr>
              <a:t>dan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</a:rPr>
              <a:t>Fakta</a:t>
            </a:r>
            <a:r>
              <a:rPr lang="en-US" sz="1600" dirty="0" smtClean="0">
                <a:solidFill>
                  <a:srgbClr val="1F497D"/>
                </a:solidFill>
              </a:rPr>
              <a:t> Air. </a:t>
            </a:r>
            <a:r>
              <a:rPr lang="en-US" sz="1600" dirty="0" err="1" smtClean="0">
                <a:solidFill>
                  <a:srgbClr val="1F497D"/>
                </a:solidFill>
              </a:rPr>
              <a:t>Danone</a:t>
            </a:r>
            <a:endParaRPr lang="en-US" sz="1600" dirty="0" smtClean="0">
              <a:solidFill>
                <a:srgbClr val="1F497D"/>
              </a:solidFill>
            </a:endParaRPr>
          </a:p>
          <a:p>
            <a:r>
              <a:rPr lang="en-US" sz="1600" dirty="0" err="1" smtClean="0">
                <a:solidFill>
                  <a:srgbClr val="1F497D"/>
                </a:solidFill>
              </a:rPr>
              <a:t>Hardinsyah</a:t>
            </a:r>
            <a:r>
              <a:rPr lang="en-US" sz="1600" dirty="0" smtClean="0">
                <a:solidFill>
                  <a:srgbClr val="1F497D"/>
                </a:solidFill>
              </a:rPr>
              <a:t>. </a:t>
            </a:r>
            <a:r>
              <a:rPr lang="en-US" sz="1600" dirty="0" err="1" smtClean="0">
                <a:solidFill>
                  <a:srgbClr val="1F497D"/>
                </a:solidFill>
              </a:rPr>
              <a:t>Hidrasi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</a:rPr>
              <a:t>bagi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</a:rPr>
              <a:t>atlet</a:t>
            </a:r>
            <a:r>
              <a:rPr lang="en-US" sz="1600" dirty="0" smtClean="0">
                <a:solidFill>
                  <a:srgbClr val="1F497D"/>
                </a:solidFill>
              </a:rPr>
              <a:t>. [GK Academy/2016]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Mayer F. et al. 2016. Fluid Balance, Hydration, and Athletic Performance. CRC Press</a:t>
            </a:r>
          </a:p>
          <a:p>
            <a:r>
              <a:rPr lang="en-US" sz="1600" dirty="0" err="1" smtClean="0">
                <a:solidFill>
                  <a:srgbClr val="1F497D"/>
                </a:solidFill>
              </a:rPr>
              <a:t>Ziang</a:t>
            </a:r>
            <a:r>
              <a:rPr lang="en-US" sz="1600" dirty="0" smtClean="0">
                <a:solidFill>
                  <a:srgbClr val="1F497D"/>
                </a:solidFill>
              </a:rPr>
              <a:t> et al. 2015. Effect of restricted protein diet supplemented with </a:t>
            </a:r>
            <a:r>
              <a:rPr lang="en-US" sz="1600" dirty="0" err="1" smtClean="0">
                <a:solidFill>
                  <a:srgbClr val="1F497D"/>
                </a:solidFill>
              </a:rPr>
              <a:t>keto</a:t>
            </a:r>
            <a:r>
              <a:rPr lang="en-US" sz="1600" dirty="0" smtClean="0">
                <a:solidFill>
                  <a:srgbClr val="1F497D"/>
                </a:solidFill>
              </a:rPr>
              <a:t> analogues in chronic kidney disease: a systematic review and meta‐analysis.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Martin et al. 2005. Dietary protein intake and renal function. Nutrition &amp; Metabolism 2005, 2:25 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Lombardi G et al. 2014. Muscular Damage and Kidney Function in Rugby Players after Daily Whole Body </a:t>
            </a:r>
            <a:r>
              <a:rPr lang="en-US" sz="1600" dirty="0" err="1" smtClean="0">
                <a:solidFill>
                  <a:srgbClr val="1F497D"/>
                </a:solidFill>
              </a:rPr>
              <a:t>Cryostimulation</a:t>
            </a:r>
            <a:r>
              <a:rPr lang="en-US" sz="1600" dirty="0" smtClean="0">
                <a:solidFill>
                  <a:srgbClr val="1F497D"/>
                </a:solidFill>
              </a:rPr>
              <a:t>. </a:t>
            </a:r>
            <a:r>
              <a:rPr lang="en-US" sz="1600" dirty="0" err="1" smtClean="0">
                <a:solidFill>
                  <a:srgbClr val="1F497D"/>
                </a:solidFill>
              </a:rPr>
              <a:t>Hindawi</a:t>
            </a:r>
            <a:r>
              <a:rPr lang="en-US" sz="1600" dirty="0" smtClean="0">
                <a:solidFill>
                  <a:srgbClr val="1F497D"/>
                </a:solidFill>
              </a:rPr>
              <a:t> Publishing Corporation Physiology Journal</a:t>
            </a:r>
            <a:br>
              <a:rPr lang="en-US" sz="1600" dirty="0" smtClean="0">
                <a:solidFill>
                  <a:srgbClr val="1F497D"/>
                </a:solidFill>
              </a:rPr>
            </a:br>
            <a:r>
              <a:rPr lang="en-US" sz="1600" dirty="0" smtClean="0">
                <a:solidFill>
                  <a:srgbClr val="1F497D"/>
                </a:solidFill>
              </a:rPr>
              <a:t>Volume 2014, Article ID 790540, 7 pages </a:t>
            </a:r>
          </a:p>
        </p:txBody>
      </p:sp>
    </p:spTree>
    <p:extLst>
      <p:ext uri="{BB962C8B-B14F-4D97-AF65-F5344CB8AC3E}">
        <p14:creationId xmlns:p14="http://schemas.microsoft.com/office/powerpoint/2010/main" val="15457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32" y="156958"/>
            <a:ext cx="5608416" cy="126068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1F497D"/>
                </a:solidFill>
              </a:rPr>
              <a:t>AIR SEBAGAI ZAT GIZI ESENSIAL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6" y="1954842"/>
            <a:ext cx="4181338" cy="4413893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Air (H2)) =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Zat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Gizi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: b</a:t>
            </a:r>
            <a:r>
              <a:rPr lang="id-ID" sz="2500" b="1" dirty="0" smtClean="0">
                <a:solidFill>
                  <a:schemeClr val="tx2"/>
                </a:solidFill>
                <a:cs typeface="Arial" pitchFamily="34" charset="0"/>
              </a:rPr>
              <a:t>e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rperan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unik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bagi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kesehatan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(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tidak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bisa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digantikan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zat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lain)</a:t>
            </a:r>
          </a:p>
          <a:p>
            <a:pPr marL="514350" indent="-51435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Air (H2O) =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Gizi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Makro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,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banyak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dan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paling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banyak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dibutuhkan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tubuh</a:t>
            </a:r>
            <a:endParaRPr lang="en-US" sz="25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endParaRPr lang="en-US" sz="2500" dirty="0"/>
          </a:p>
        </p:txBody>
      </p:sp>
      <p:pic>
        <p:nvPicPr>
          <p:cNvPr id="4" name="Picture 3" descr="bottles-of-water-2147-81cbb18e5c122f05d1633bbc710eeee1@1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83" y="1912035"/>
            <a:ext cx="4568210" cy="304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8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18" y="1262546"/>
            <a:ext cx="8405601" cy="44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ame 4"/>
          <p:cNvSpPr/>
          <p:nvPr/>
        </p:nvSpPr>
        <p:spPr>
          <a:xfrm>
            <a:off x="228218" y="2054724"/>
            <a:ext cx="8719559" cy="1726539"/>
          </a:xfrm>
          <a:prstGeom prst="frame">
            <a:avLst>
              <a:gd name="adj1" fmla="val 371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7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748" y="1357628"/>
            <a:ext cx="4554534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Air (H2O) =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Zat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Gizi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Esensial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tidak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dapat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di</a:t>
            </a:r>
            <a:r>
              <a:rPr lang="id-ID" sz="2400" dirty="0" smtClean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roduksi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tubuh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untuk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memenuhi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kebutuhan</a:t>
            </a: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buClr>
                <a:schemeClr val="tx2"/>
              </a:buClr>
              <a:buFont typeface="Wingdings" charset="2"/>
              <a:buChar char="ü"/>
            </a:pP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buClr>
                <a:schemeClr val="tx2"/>
              </a:buClr>
              <a:buFont typeface="Wingdings" charset="2"/>
              <a:buChar char="ü"/>
            </a:pP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Tubuh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memperoleh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dari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minuman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=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makanan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&amp;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hasil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metabolisme</a:t>
            </a: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buClr>
                <a:schemeClr val="tx2"/>
              </a:buClr>
              <a:buFont typeface="Wingdings" charset="2"/>
              <a:buChar char="ü"/>
            </a:pPr>
            <a:endParaRPr lang="en-US" sz="2400" dirty="0" smtClean="0">
              <a:solidFill>
                <a:schemeClr val="tx2"/>
              </a:solidFill>
              <a:latin typeface="Calibri"/>
              <a:ea typeface="Times New Roman" pitchFamily="18" charset="0"/>
              <a:cs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Air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cepat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masuk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ke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lambung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&amp;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usus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90 % air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diserap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di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usus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kecil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10%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diserap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di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usus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besar</a:t>
            </a: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AD4D"/>
              </a:buClr>
              <a:buFont typeface="Wingdings" charset="2"/>
              <a:buChar char="ü"/>
            </a:pP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http://www.aboutcancer.com/mgh_intestine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30" y="941749"/>
            <a:ext cx="3849146" cy="454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587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7" y="88610"/>
            <a:ext cx="5640709" cy="1462055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Peran</a:t>
            </a:r>
            <a:r>
              <a:rPr lang="en-US" sz="4000" b="1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Unik</a:t>
            </a:r>
            <a:r>
              <a:rPr lang="en-US" sz="4000" b="1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Air </a:t>
            </a:r>
            <a:br>
              <a:rPr lang="en-US" sz="4000" b="1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</a:br>
            <a:r>
              <a:rPr lang="en-US" sz="4000" b="1" dirty="0" err="1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Bagi</a:t>
            </a:r>
            <a:r>
              <a:rPr lang="en-US" sz="4000" b="1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Tubuh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529134"/>
              </p:ext>
            </p:extLst>
          </p:nvPr>
        </p:nvGraphicFramePr>
        <p:xfrm>
          <a:off x="-1038280" y="1993712"/>
          <a:ext cx="7609261" cy="364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ket 5"/>
          <p:cNvSpPr/>
          <p:nvPr/>
        </p:nvSpPr>
        <p:spPr>
          <a:xfrm>
            <a:off x="5522580" y="2230004"/>
            <a:ext cx="369156" cy="324901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91736" y="3618218"/>
            <a:ext cx="679245" cy="457815"/>
          </a:xfrm>
          <a:prstGeom prst="right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70981" y="3219476"/>
            <a:ext cx="2333067" cy="1447287"/>
          </a:xfrm>
          <a:prstGeom prst="rect">
            <a:avLst/>
          </a:prstGeom>
          <a:solidFill>
            <a:srgbClr val="C0504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accent2"/>
              </a:buClr>
            </a:pP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Berpengaruhi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514350" indent="-514350">
              <a:buClr>
                <a:schemeClr val="accent2"/>
              </a:buClr>
            </a:pP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kehidupan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514350" indent="-514350">
              <a:buClr>
                <a:schemeClr val="accent2"/>
              </a:buClr>
            </a:pP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kesehatan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, mood, </a:t>
            </a:r>
          </a:p>
          <a:p>
            <a:pPr marL="514350" indent="-514350">
              <a:buClr>
                <a:schemeClr val="accent2"/>
              </a:buClr>
            </a:pP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daya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ingat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, stamina)</a:t>
            </a:r>
            <a:endParaRPr lang="id-ID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9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44" y="200688"/>
            <a:ext cx="5611724" cy="11430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err="1" smtClean="0">
                <a:solidFill>
                  <a:srgbClr val="1F497D"/>
                </a:solidFill>
              </a:rPr>
              <a:t>Risiko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Dehidrasi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Meningkat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Bila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Keringat</a:t>
            </a:r>
            <a:r>
              <a:rPr lang="en-US" sz="2600" b="1" dirty="0">
                <a:solidFill>
                  <a:srgbClr val="1F497D"/>
                </a:solidFill>
              </a:rPr>
              <a:t> </a:t>
            </a:r>
            <a:r>
              <a:rPr lang="en-US" sz="2600" b="1" dirty="0" smtClean="0">
                <a:solidFill>
                  <a:srgbClr val="1F497D"/>
                </a:solidFill>
              </a:rPr>
              <a:t>&amp; </a:t>
            </a:r>
            <a:r>
              <a:rPr lang="en-US" sz="2600" b="1" dirty="0" err="1" smtClean="0">
                <a:solidFill>
                  <a:srgbClr val="1F497D"/>
                </a:solidFill>
              </a:rPr>
              <a:t>Urin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Banyak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atau</a:t>
            </a:r>
            <a:r>
              <a:rPr lang="en-US" sz="2600" b="1" dirty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Penguapan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Keringat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Cepat</a:t>
            </a:r>
            <a:endParaRPr lang="en-US" sz="2600" dirty="0">
              <a:solidFill>
                <a:srgbClr val="1F497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346558"/>
              </p:ext>
            </p:extLst>
          </p:nvPr>
        </p:nvGraphicFramePr>
        <p:xfrm>
          <a:off x="235710" y="1816495"/>
          <a:ext cx="5896536" cy="382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Body Composition Testing (2)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r="26503"/>
          <a:stretch/>
        </p:blipFill>
        <p:spPr>
          <a:xfrm>
            <a:off x="6132246" y="2303845"/>
            <a:ext cx="2979790" cy="328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7" y="186989"/>
            <a:ext cx="5414317" cy="14463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1F497D"/>
                </a:solidFill>
              </a:rPr>
              <a:t>KESEIMBANGAN AIR TUBUH DEWASA AKTIFITAS RINGAN </a:t>
            </a:r>
            <a:br>
              <a:rPr lang="en-US" sz="3600" b="1" dirty="0" smtClean="0">
                <a:solidFill>
                  <a:srgbClr val="1F497D"/>
                </a:solidFill>
              </a:rPr>
            </a:br>
            <a:endParaRPr lang="en-US" sz="3600" dirty="0">
              <a:solidFill>
                <a:srgbClr val="1F497D"/>
              </a:solidFill>
            </a:endParaRPr>
          </a:p>
        </p:txBody>
      </p:sp>
      <p:pic>
        <p:nvPicPr>
          <p:cNvPr id="4" name="Picture 4" descr="26-04_WaterInOut_1.jpg                                         00022699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354" y="1874406"/>
            <a:ext cx="6046726" cy="41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31958" y="1617017"/>
            <a:ext cx="227852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0070C0"/>
                </a:solidFill>
              </a:rPr>
              <a:t>Input</a:t>
            </a:r>
          </a:p>
          <a:p>
            <a:pPr algn="ctr"/>
            <a:r>
              <a:rPr lang="id-ID" sz="2800" b="1" dirty="0" smtClean="0">
                <a:solidFill>
                  <a:srgbClr val="0070C0"/>
                </a:solidFill>
              </a:rPr>
              <a:t>2500 mL/hr</a:t>
            </a:r>
            <a:endParaRPr lang="id-ID" sz="2800" dirty="0"/>
          </a:p>
        </p:txBody>
      </p:sp>
      <p:sp>
        <p:nvSpPr>
          <p:cNvPr id="6" name="Rectangle 5"/>
          <p:cNvSpPr/>
          <p:nvPr/>
        </p:nvSpPr>
        <p:spPr>
          <a:xfrm>
            <a:off x="4988965" y="1570344"/>
            <a:ext cx="209297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0070C0"/>
                </a:solidFill>
              </a:rPr>
              <a:t>Output</a:t>
            </a:r>
          </a:p>
          <a:p>
            <a:pPr algn="ctr"/>
            <a:r>
              <a:rPr lang="id-ID" sz="2800" b="1" dirty="0" smtClean="0">
                <a:solidFill>
                  <a:srgbClr val="0070C0"/>
                </a:solidFill>
              </a:rPr>
              <a:t>2500 mL/hr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14276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102"/>
            <a:ext cx="5257339" cy="1143000"/>
          </a:xfrm>
        </p:spPr>
        <p:txBody>
          <a:bodyPr>
            <a:noAutofit/>
          </a:bodyPr>
          <a:lstStyle/>
          <a:p>
            <a:pPr algn="l"/>
            <a:r>
              <a:rPr lang="id-ID" sz="4000" b="1" dirty="0" smtClean="0">
                <a:solidFill>
                  <a:srgbClr val="FF0000"/>
                </a:solidFill>
              </a:rPr>
              <a:t>KESEIMBANGAN AIR TUBUH</a:t>
            </a:r>
            <a:endParaRPr lang="en-US" sz="4000" dirty="0"/>
          </a:p>
        </p:txBody>
      </p:sp>
      <p:graphicFrame>
        <p:nvGraphicFramePr>
          <p:cNvPr id="4" name="Group 1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361690"/>
              </p:ext>
            </p:extLst>
          </p:nvPr>
        </p:nvGraphicFramePr>
        <p:xfrm>
          <a:off x="456645" y="1974098"/>
          <a:ext cx="8043890" cy="3246133"/>
        </p:xfrm>
        <a:graphic>
          <a:graphicData uri="http://schemas.openxmlformats.org/drawingml/2006/table">
            <a:tbl>
              <a:tblPr/>
              <a:tblGrid>
                <a:gridCol w="2650392"/>
                <a:gridCol w="1668928"/>
                <a:gridCol w="1937039"/>
                <a:gridCol w="1787531"/>
              </a:tblGrid>
              <a:tr h="6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Sumber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Suhu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normal (ml/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hari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Cuaca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panas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(ml/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hari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Kerja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berat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(ml/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hari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Inv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isible loss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 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Kulit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350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350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350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 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Pernafasan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350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250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650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2.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Urine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1400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1200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500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3.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Keringat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1400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5000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4.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Feces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2300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3300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6600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63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1394</Words>
  <Application>Microsoft Macintosh PowerPoint</Application>
  <PresentationFormat>On-screen Show (4:3)</PresentationFormat>
  <Paragraphs>223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HYDRATION IN SPORT &amp; EXERCISE</vt:lpstr>
      <vt:lpstr>Konten</vt:lpstr>
      <vt:lpstr>AIR SEBAGAI ZAT GIZI ESENSIAL</vt:lpstr>
      <vt:lpstr>PowerPoint Presentation</vt:lpstr>
      <vt:lpstr>PowerPoint Presentation</vt:lpstr>
      <vt:lpstr>Peran Unik Air  Bagi Tubuh</vt:lpstr>
      <vt:lpstr>Risiko Dehidrasi Meningkat Bila Keringat &amp; Urin Banyak atau Penguapan Keringat Cepat</vt:lpstr>
      <vt:lpstr>KESEIMBANGAN AIR TUBUH DEWASA AKTIFITAS RINGAN  </vt:lpstr>
      <vt:lpstr>KESEIMBANGAN AIR TUBUH</vt:lpstr>
      <vt:lpstr>PowerPoint Presentation</vt:lpstr>
      <vt:lpstr>Kebutuhan Air semakin Meningkat dengan Meningkatnya Aktifitas Fisik &amp; Suhu</vt:lpstr>
      <vt:lpstr>PowerPoint Presentation</vt:lpstr>
      <vt:lpstr>Kebutuhan Air Secara Klinis Mempertimbangkan:</vt:lpstr>
      <vt:lpstr>PowerPoint Presentation</vt:lpstr>
      <vt:lpstr>KIAT CEGAH DEHIDRASI</vt:lpstr>
      <vt:lpstr>Peran Air Dalam Diet</vt:lpstr>
      <vt:lpstr>Tips Diet yang Cerdas dan Sehat</vt:lpstr>
      <vt:lpstr>PowerPoint Presentation</vt:lpstr>
      <vt:lpstr>PowerPoint Presentation</vt:lpstr>
      <vt:lpstr>PowerPoint Presentation</vt:lpstr>
      <vt:lpstr>Tips memenuhi cairan &amp;  elektrolit tubuh saat olahraga</vt:lpstr>
      <vt:lpstr>Rekomendasi minum  saat olahraga</vt:lpstr>
      <vt:lpstr>Saat berolahraga lebih baik minum?</vt:lpstr>
      <vt:lpstr>PowerPoint Presentation</vt:lpstr>
      <vt:lpstr>Kesimpulan</vt:lpstr>
      <vt:lpstr>Daftar Isi</vt:lpstr>
    </vt:vector>
  </TitlesOfParts>
  <Company>Nutrition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AND FUEL INTAKE DURING COMPETITION AND TRAINING </dc:title>
  <dc:creator>Nazhif Gifari</dc:creator>
  <cp:lastModifiedBy>Nazhif Gifari</cp:lastModifiedBy>
  <cp:revision>60</cp:revision>
  <dcterms:created xsi:type="dcterms:W3CDTF">2017-12-07T16:38:01Z</dcterms:created>
  <dcterms:modified xsi:type="dcterms:W3CDTF">2019-10-21T08:25:30Z</dcterms:modified>
</cp:coreProperties>
</file>