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764640"/>
            <a:ext cx="8229240" cy="4296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309780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5800320" y="19170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39564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309780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3" name="PlaceHolder 7"/>
          <p:cNvSpPr>
            <a:spLocks noGrp="1"/>
          </p:cNvSpPr>
          <p:nvPr>
            <p:ph type="body"/>
          </p:nvPr>
        </p:nvSpPr>
        <p:spPr>
          <a:xfrm>
            <a:off x="5800320" y="4098600"/>
            <a:ext cx="257328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417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491360" y="40986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9564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491360" y="1917000"/>
            <a:ext cx="390024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395640" y="4098600"/>
            <a:ext cx="7992360" cy="1991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Bef>
                <a:spcPts val="1417"/>
              </a:spcBef>
            </a:pP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2896920" y="1124640"/>
            <a:ext cx="5542200" cy="1037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FFFFFF"/>
                </a:solidFill>
                <a:latin typeface="Calibri"/>
              </a:rPr>
              <a:t>Nama Dosen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2988000" y="5132520"/>
            <a:ext cx="536040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2970000" y="4916520"/>
            <a:ext cx="5360400" cy="43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636000" y="2205000"/>
            <a:ext cx="4176360" cy="7203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MATA KULIAH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203640" y="4149720"/>
            <a:ext cx="5127120" cy="11980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Topik Perkuliahan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F6113AB-59DD-4D37-85E6-87281CFEDB83}" type="datetime">
              <a:rPr lang="en-US" sz="1800" b="0" strike="noStrike" spc="-1">
                <a:solidFill>
                  <a:srgbClr val="000000"/>
                </a:solidFill>
                <a:latin typeface="Calibri"/>
              </a:rPr>
              <a:t>6/13/2020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C67C46EA-7B62-4CC4-9EA6-3BE3B5473FD7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000C58A-9030-4CCF-8501-1B79802EDDAD}" type="datetime">
              <a:rPr lang="en-US" sz="1800" b="0" strike="noStrike" spc="-1">
                <a:solidFill>
                  <a:srgbClr val="000000"/>
                </a:solidFill>
                <a:latin typeface="Calibri"/>
              </a:rPr>
              <a:t>6/13/2020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4D708AC-FCB8-4D0B-AD4B-9BCE9ADF3332}" type="slidenum">
              <a:rPr lang="en-US" sz="1800" b="0" strike="noStrike" spc="-1">
                <a:solidFill>
                  <a:srgbClr val="000000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6664320" y="6489360"/>
            <a:ext cx="2601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PlaceHolder 2"/>
          <p:cNvSpPr>
            <a:spLocks noGrp="1"/>
          </p:cNvSpPr>
          <p:nvPr>
            <p:ph type="title"/>
          </p:nvPr>
        </p:nvSpPr>
        <p:spPr>
          <a:xfrm>
            <a:off x="467640" y="764640"/>
            <a:ext cx="8229240" cy="926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395640" y="1917000"/>
            <a:ext cx="7992360" cy="417600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7375E"/>
              </a:buClr>
              <a:buFont typeface="Courier New"/>
              <a:buChar char="o"/>
            </a:pPr>
            <a:r>
              <a:rPr lang="en-US" sz="2400" b="0" strike="noStrike" spc="-1">
                <a:solidFill>
                  <a:srgbClr val="17375E"/>
                </a:solidFill>
                <a:latin typeface="Arial"/>
              </a:rPr>
              <a:t>Click to edit Master text styles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2602800" y="2179800"/>
            <a:ext cx="6145200" cy="64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Dra Safitri  M  M.Si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2988000" y="3573000"/>
            <a:ext cx="5688360" cy="43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Sesi 7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2627640" y="1268640"/>
            <a:ext cx="61506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FFFFFF"/>
                </a:solidFill>
                <a:latin typeface="Arial"/>
              </a:rPr>
              <a:t>PSIKOLOGI SOSIAL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7" name="TextShape 4"/>
          <p:cNvSpPr txBox="1"/>
          <p:nvPr/>
        </p:nvSpPr>
        <p:spPr>
          <a:xfrm>
            <a:off x="2590920" y="3962520"/>
            <a:ext cx="5997240" cy="397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FF0000"/>
                </a:solidFill>
                <a:latin typeface="Rockwell Extra Bold"/>
              </a:rPr>
              <a:t>TINGKAH LAKU MENOLONG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Kapan Orang Menolong</a:t>
            </a:r>
          </a:p>
        </p:txBody>
      </p:sp>
      <p:sp>
        <p:nvSpPr>
          <p:cNvPr id="26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2. </a:t>
            </a: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Pengaruh Faktor Dari Dalam Diri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- Suasana hati ( mood)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- Sifat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- Jenis kelamin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- Tempat Tinggal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Pola asuh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 txBox="1"/>
          <p:nvPr/>
        </p:nvSpPr>
        <p:spPr>
          <a:xfrm>
            <a:off x="457200" y="274680"/>
            <a:ext cx="8229240" cy="65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Penjelasan teoritis untuk tingkah laku		Motivasi untuk Menolong	Alasan Mengapa </a:t>
            </a:r>
            <a:r>
              <a:t/>
            </a:r>
            <a:br/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prososial							pertolongan terjadi</a:t>
            </a:r>
          </a:p>
        </p:txBody>
      </p:sp>
      <p:sp>
        <p:nvSpPr>
          <p:cNvPr id="266" name="CustomShape 2"/>
          <p:cNvSpPr/>
          <p:nvPr/>
        </p:nvSpPr>
        <p:spPr>
          <a:xfrm>
            <a:off x="214200" y="1285920"/>
            <a:ext cx="2928600" cy="85680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376092"/>
                </a:solidFill>
                <a:latin typeface="Calibri"/>
              </a:rPr>
              <a:t>Orang mengobservasi situasi darurat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142920" y="2571840"/>
            <a:ext cx="2999880" cy="92844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376092"/>
                </a:solidFill>
                <a:latin typeface="Calibri"/>
              </a:rPr>
              <a:t>Orang mengobservasi situasi darurat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8" name="CustomShape 4"/>
          <p:cNvSpPr/>
          <p:nvPr/>
        </p:nvSpPr>
        <p:spPr>
          <a:xfrm>
            <a:off x="142920" y="3929040"/>
            <a:ext cx="2999880" cy="92844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376092"/>
                </a:solidFill>
                <a:latin typeface="Calibri"/>
              </a:rPr>
              <a:t>Orang mengobservasi situasi darurat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9" name="CustomShape 5"/>
          <p:cNvSpPr/>
          <p:nvPr/>
        </p:nvSpPr>
        <p:spPr>
          <a:xfrm>
            <a:off x="142920" y="5357880"/>
            <a:ext cx="3142800" cy="85680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376092"/>
                </a:solidFill>
                <a:latin typeface="Calibri"/>
              </a:rPr>
              <a:t>Orang mengobservasi situasi darurat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70" name="CustomShape 6"/>
          <p:cNvSpPr/>
          <p:nvPr/>
        </p:nvSpPr>
        <p:spPr>
          <a:xfrm>
            <a:off x="3643200" y="1285920"/>
            <a:ext cx="2142720" cy="71388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E46C0A"/>
                </a:solidFill>
                <a:latin typeface="Calibri"/>
              </a:rPr>
              <a:t>Empati dibangkitkan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71" name="CustomShape 7"/>
          <p:cNvSpPr/>
          <p:nvPr/>
        </p:nvSpPr>
        <p:spPr>
          <a:xfrm>
            <a:off x="3714840" y="2214720"/>
            <a:ext cx="2285640" cy="128556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Afek negatif dibangkitkan oleh adanya situasi darurat, atau org mengalami afek negatif oleh krn hal lain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72" name="CustomShape 8"/>
          <p:cNvSpPr/>
          <p:nvPr/>
        </p:nvSpPr>
        <p:spPr>
          <a:xfrm>
            <a:off x="3714840" y="3714840"/>
            <a:ext cx="2214360" cy="12139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Situasi menimbulkan keinginan untuk bertindak dan untuk memiliki pengaruh positif pada korban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73" name="CustomShape 9"/>
          <p:cNvSpPr/>
          <p:nvPr/>
        </p:nvSpPr>
        <p:spPr>
          <a:xfrm>
            <a:off x="3714840" y="5143680"/>
            <a:ext cx="2428560" cy="135684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Keinginan tdk sadar untuk menolong terjadi jika orang mempersepsikan korban scr genetis mirip dgn dirinya sendiri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74" name="CustomShape 10"/>
          <p:cNvSpPr/>
          <p:nvPr/>
        </p:nvSpPr>
        <p:spPr>
          <a:xfrm>
            <a:off x="3214800" y="1571760"/>
            <a:ext cx="42840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75" name="CustomShape 11"/>
          <p:cNvSpPr/>
          <p:nvPr/>
        </p:nvSpPr>
        <p:spPr>
          <a:xfrm>
            <a:off x="3214800" y="2857680"/>
            <a:ext cx="49968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76" name="CustomShape 12"/>
          <p:cNvSpPr/>
          <p:nvPr/>
        </p:nvSpPr>
        <p:spPr>
          <a:xfrm>
            <a:off x="3214800" y="4214880"/>
            <a:ext cx="49968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77" name="CustomShape 13"/>
          <p:cNvSpPr/>
          <p:nvPr/>
        </p:nvSpPr>
        <p:spPr>
          <a:xfrm>
            <a:off x="3286080" y="5643720"/>
            <a:ext cx="42840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78" name="CustomShape 14"/>
          <p:cNvSpPr/>
          <p:nvPr/>
        </p:nvSpPr>
        <p:spPr>
          <a:xfrm>
            <a:off x="6572160" y="928800"/>
            <a:ext cx="2356920" cy="1356840"/>
          </a:xfrm>
          <a:prstGeom prst="horizontalScroll">
            <a:avLst>
              <a:gd name="adj" fmla="val 125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77933C"/>
                </a:solidFill>
                <a:latin typeface="Calibri"/>
              </a:rPr>
              <a:t>Orang memberi pertolongan hanya karena korban membutuhkan pertolongan dan krn rasanya menyenangkan memberi pertolongan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79" name="CustomShape 15"/>
          <p:cNvSpPr/>
          <p:nvPr/>
        </p:nvSpPr>
        <p:spPr>
          <a:xfrm>
            <a:off x="6572160" y="2214720"/>
            <a:ext cx="2356920" cy="1499760"/>
          </a:xfrm>
          <a:prstGeom prst="horizontalScroll">
            <a:avLst>
              <a:gd name="adj" fmla="val 125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77933C"/>
                </a:solidFill>
                <a:latin typeface="Calibri"/>
              </a:rPr>
              <a:t>Orang memberi pertolongan untuk mengurangi perasaan negatifnya sendiri &amp; membuat penolong merasa lebih baik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80" name="CustomShape 16"/>
          <p:cNvSpPr/>
          <p:nvPr/>
        </p:nvSpPr>
        <p:spPr>
          <a:xfrm>
            <a:off x="6572160" y="3643200"/>
            <a:ext cx="2356920" cy="1571400"/>
          </a:xfrm>
          <a:prstGeom prst="horizontalScroll">
            <a:avLst>
              <a:gd name="adj" fmla="val 125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77933C"/>
                </a:solidFill>
                <a:latin typeface="Calibri"/>
              </a:rPr>
              <a:t>Org memberi pertolongan utk terlibat dlm suatu aktivitas yg memiliki hasil akhir yg baik membuat penolong merasa baik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81" name="CustomShape 17"/>
          <p:cNvSpPr/>
          <p:nvPr/>
        </p:nvSpPr>
        <p:spPr>
          <a:xfrm>
            <a:off x="6572160" y="5214960"/>
            <a:ext cx="2356920" cy="1499760"/>
          </a:xfrm>
          <a:prstGeom prst="horizontalScroll">
            <a:avLst>
              <a:gd name="adj" fmla="val 125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6EAA2E"/>
                </a:solidFill>
                <a:latin typeface="Calibri"/>
              </a:rPr>
              <a:t>Org memberi pertolongan untuk memaksimalkan petualang hidup gen yang mirip dgn yg dimiliki oleh observer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82" name="CustomShape 18"/>
          <p:cNvSpPr/>
          <p:nvPr/>
        </p:nvSpPr>
        <p:spPr>
          <a:xfrm>
            <a:off x="5929200" y="1571760"/>
            <a:ext cx="49968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83" name="CustomShape 19"/>
          <p:cNvSpPr/>
          <p:nvPr/>
        </p:nvSpPr>
        <p:spPr>
          <a:xfrm>
            <a:off x="6072120" y="2857680"/>
            <a:ext cx="42840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84" name="CustomShape 20"/>
          <p:cNvSpPr/>
          <p:nvPr/>
        </p:nvSpPr>
        <p:spPr>
          <a:xfrm>
            <a:off x="6000840" y="4286160"/>
            <a:ext cx="49968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85" name="CustomShape 21"/>
          <p:cNvSpPr/>
          <p:nvPr/>
        </p:nvSpPr>
        <p:spPr>
          <a:xfrm>
            <a:off x="6215040" y="5643720"/>
            <a:ext cx="285480" cy="2854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</p:sp>
      <p:sp>
        <p:nvSpPr>
          <p:cNvPr id="286" name="CustomShape 22"/>
          <p:cNvSpPr/>
          <p:nvPr/>
        </p:nvSpPr>
        <p:spPr>
          <a:xfrm>
            <a:off x="160920" y="857160"/>
            <a:ext cx="2965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nstantia"/>
              </a:rPr>
              <a:t>Hipotesis empati-altruisme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87" name="CustomShape 23"/>
          <p:cNvSpPr/>
          <p:nvPr/>
        </p:nvSpPr>
        <p:spPr>
          <a:xfrm>
            <a:off x="-43200" y="2214720"/>
            <a:ext cx="34790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Constantia"/>
              </a:rPr>
              <a:t>Model Mengurangi Keadaan Negatif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88" name="CustomShape 24"/>
          <p:cNvSpPr/>
          <p:nvPr/>
        </p:nvSpPr>
        <p:spPr>
          <a:xfrm>
            <a:off x="-102600" y="3500280"/>
            <a:ext cx="37990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nstantia"/>
              </a:rPr>
              <a:t>Hipotesis Kesenangan Empatik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9" name="CustomShape 25"/>
          <p:cNvSpPr/>
          <p:nvPr/>
        </p:nvSpPr>
        <p:spPr>
          <a:xfrm>
            <a:off x="43560" y="4929120"/>
            <a:ext cx="35719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nstantia"/>
              </a:rPr>
              <a:t>Model Determinisme Genetis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539640" y="549360"/>
            <a:ext cx="8229240" cy="647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Pengambilan Keputusan Apakah Akan Menolong atau Tidak</a:t>
            </a:r>
          </a:p>
        </p:txBody>
      </p:sp>
      <p:sp>
        <p:nvSpPr>
          <p:cNvPr id="291" name="CustomShape 2"/>
          <p:cNvSpPr/>
          <p:nvPr/>
        </p:nvSpPr>
        <p:spPr>
          <a:xfrm>
            <a:off x="885960" y="1281240"/>
            <a:ext cx="4679640" cy="36468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Bystander dihadapkan pada situasi darurat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673200" y="1844640"/>
            <a:ext cx="510516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1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Apakah Bystander memperdulikan situasi tsb?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749160" y="2492280"/>
            <a:ext cx="5081400" cy="72972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2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Apakah Bystander menginterpretasikan situasi tsb sebagai 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keadaan darurat?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>
            <a:off x="774720" y="3357720"/>
            <a:ext cx="5105160" cy="72972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3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Apakah Bystander mengasumsikan bahwa merupakan tangung jwbnya untuk mengambil tindakan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5" name="CustomShape 6"/>
          <p:cNvSpPr/>
          <p:nvPr/>
        </p:nvSpPr>
        <p:spPr>
          <a:xfrm>
            <a:off x="790560" y="4221000"/>
            <a:ext cx="5103360" cy="72972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4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Apakah Bystander memiliki pengetahuan &amp; ketrampilan untuk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Memberikan pertolongan yang sesuai?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853920" y="5092560"/>
            <a:ext cx="510516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5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Apakah Bystander memutuskan untuk menolong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7" name="CustomShape 8"/>
          <p:cNvSpPr/>
          <p:nvPr/>
        </p:nvSpPr>
        <p:spPr>
          <a:xfrm>
            <a:off x="885960" y="5759280"/>
            <a:ext cx="510336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Tahap 6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Bystander memberikan pertolongan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8" name="CustomShape 9"/>
          <p:cNvSpPr/>
          <p:nvPr/>
        </p:nvSpPr>
        <p:spPr>
          <a:xfrm>
            <a:off x="6446880" y="2232000"/>
            <a:ext cx="240624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Tidak menolong krn tidak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 memeperhatikan situasi tsb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9" name="CustomShape 10"/>
          <p:cNvSpPr/>
          <p:nvPr/>
        </p:nvSpPr>
        <p:spPr>
          <a:xfrm>
            <a:off x="6448320" y="2970360"/>
            <a:ext cx="263916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Tidak menolong krn tsituasi tdk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Diinterpretasikan darurat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00" name="CustomShape 11"/>
          <p:cNvSpPr/>
          <p:nvPr/>
        </p:nvSpPr>
        <p:spPr>
          <a:xfrm>
            <a:off x="6457680" y="3754440"/>
            <a:ext cx="238644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Tidak menolong krn merasa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Bukan tanggung jawabnya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01" name="CustomShape 12"/>
          <p:cNvSpPr/>
          <p:nvPr/>
        </p:nvSpPr>
        <p:spPr>
          <a:xfrm>
            <a:off x="6450480" y="4560840"/>
            <a:ext cx="273996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Tidak menolong krn kurang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Mempunyai peng, &amp; ketrampilan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02" name="CustomShape 13"/>
          <p:cNvSpPr/>
          <p:nvPr/>
        </p:nvSpPr>
        <p:spPr>
          <a:xfrm>
            <a:off x="6502320" y="5246640"/>
            <a:ext cx="2218680" cy="516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Tidak menolong krn takut</a:t>
            </a:r>
            <a:endParaRPr lang="en-US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Akan konsekuensi negatif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03" name="CustomShape 14"/>
          <p:cNvSpPr/>
          <p:nvPr/>
        </p:nvSpPr>
        <p:spPr>
          <a:xfrm>
            <a:off x="5778360" y="2106720"/>
            <a:ext cx="664920" cy="38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15"/>
          <p:cNvSpPr/>
          <p:nvPr/>
        </p:nvSpPr>
        <p:spPr>
          <a:xfrm>
            <a:off x="5834160" y="2970360"/>
            <a:ext cx="666360" cy="38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5" name="CustomShape 16"/>
          <p:cNvSpPr/>
          <p:nvPr/>
        </p:nvSpPr>
        <p:spPr>
          <a:xfrm>
            <a:off x="5883120" y="3710160"/>
            <a:ext cx="569520" cy="30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17"/>
          <p:cNvSpPr/>
          <p:nvPr/>
        </p:nvSpPr>
        <p:spPr>
          <a:xfrm>
            <a:off x="5931000" y="4435560"/>
            <a:ext cx="568080" cy="387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18"/>
          <p:cNvSpPr/>
          <p:nvPr/>
        </p:nvSpPr>
        <p:spPr>
          <a:xfrm>
            <a:off x="5938920" y="5264280"/>
            <a:ext cx="560160" cy="24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8" name="CustomShape 19"/>
          <p:cNvSpPr/>
          <p:nvPr/>
        </p:nvSpPr>
        <p:spPr>
          <a:xfrm>
            <a:off x="5800680" y="1862280"/>
            <a:ext cx="117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tidak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09" name="CustomShape 20"/>
          <p:cNvSpPr/>
          <p:nvPr/>
        </p:nvSpPr>
        <p:spPr>
          <a:xfrm>
            <a:off x="5830920" y="2878200"/>
            <a:ext cx="117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tidak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0" name="CustomShape 21"/>
          <p:cNvSpPr/>
          <p:nvPr/>
        </p:nvSpPr>
        <p:spPr>
          <a:xfrm>
            <a:off x="5769000" y="3524400"/>
            <a:ext cx="117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tidak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1" name="CustomShape 22"/>
          <p:cNvSpPr/>
          <p:nvPr/>
        </p:nvSpPr>
        <p:spPr>
          <a:xfrm>
            <a:off x="5778360" y="4281480"/>
            <a:ext cx="117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tidak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2" name="CustomShape 23"/>
          <p:cNvSpPr/>
          <p:nvPr/>
        </p:nvSpPr>
        <p:spPr>
          <a:xfrm>
            <a:off x="5800680" y="5079960"/>
            <a:ext cx="11743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tidak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13" name="CustomShape 24"/>
          <p:cNvSpPr/>
          <p:nvPr/>
        </p:nvSpPr>
        <p:spPr>
          <a:xfrm>
            <a:off x="2771640" y="165096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25"/>
          <p:cNvSpPr/>
          <p:nvPr/>
        </p:nvSpPr>
        <p:spPr>
          <a:xfrm>
            <a:off x="2924280" y="316404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5" name="CustomShape 26"/>
          <p:cNvSpPr/>
          <p:nvPr/>
        </p:nvSpPr>
        <p:spPr>
          <a:xfrm>
            <a:off x="3076560" y="412416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6" name="CustomShape 27"/>
          <p:cNvSpPr/>
          <p:nvPr/>
        </p:nvSpPr>
        <p:spPr>
          <a:xfrm>
            <a:off x="3228840" y="210816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7" name="CustomShape 28"/>
          <p:cNvSpPr/>
          <p:nvPr/>
        </p:nvSpPr>
        <p:spPr>
          <a:xfrm>
            <a:off x="3083040" y="495936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8" name="CustomShape 29"/>
          <p:cNvSpPr/>
          <p:nvPr/>
        </p:nvSpPr>
        <p:spPr>
          <a:xfrm>
            <a:off x="3076560" y="569592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30"/>
          <p:cNvSpPr/>
          <p:nvPr/>
        </p:nvSpPr>
        <p:spPr>
          <a:xfrm>
            <a:off x="2924280" y="2395440"/>
            <a:ext cx="360" cy="19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Siapa Yang Akan Ditolong ?</a:t>
            </a:r>
          </a:p>
        </p:txBody>
      </p:sp>
      <p:grpSp>
        <p:nvGrpSpPr>
          <p:cNvPr id="321" name="Group 2"/>
          <p:cNvGrpSpPr/>
          <p:nvPr/>
        </p:nvGrpSpPr>
        <p:grpSpPr>
          <a:xfrm>
            <a:off x="918000" y="1601280"/>
            <a:ext cx="7307280" cy="4523400"/>
            <a:chOff x="918000" y="1601280"/>
            <a:chExt cx="7307280" cy="4523400"/>
          </a:xfrm>
        </p:grpSpPr>
        <p:sp>
          <p:nvSpPr>
            <p:cNvPr id="322" name="CustomShape 3"/>
            <p:cNvSpPr/>
            <p:nvPr/>
          </p:nvSpPr>
          <p:spPr>
            <a:xfrm>
              <a:off x="918000" y="1601280"/>
              <a:ext cx="3479400" cy="208764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0200" tIns="160200" rIns="160200" bIns="160200" anchor="ctr"/>
            <a:lstStyle/>
            <a:p>
              <a:pPr algn="ctr">
                <a:lnSpc>
                  <a:spcPct val="90000"/>
                </a:lnSpc>
                <a:spcAft>
                  <a:spcPts val="1471"/>
                </a:spcAft>
              </a:pPr>
              <a:r>
                <a:rPr lang="en-US" sz="4200" b="0" strike="noStrike" spc="-1">
                  <a:solidFill>
                    <a:srgbClr val="000000"/>
                  </a:solidFill>
                  <a:latin typeface="Calibri"/>
                </a:rPr>
                <a:t>Gender</a:t>
              </a:r>
              <a:endParaRPr lang="en-US" sz="4200" b="0" strike="noStrike" spc="-1">
                <a:latin typeface="Arial"/>
              </a:endParaRPr>
            </a:p>
          </p:txBody>
        </p:sp>
        <p:sp>
          <p:nvSpPr>
            <p:cNvPr id="323" name="CustomShape 4"/>
            <p:cNvSpPr/>
            <p:nvPr/>
          </p:nvSpPr>
          <p:spPr>
            <a:xfrm>
              <a:off x="4745880" y="1601280"/>
              <a:ext cx="3479400" cy="208764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0200" tIns="160200" rIns="160200" bIns="160200" anchor="ctr"/>
            <a:lstStyle/>
            <a:p>
              <a:pPr algn="ctr">
                <a:lnSpc>
                  <a:spcPct val="90000"/>
                </a:lnSpc>
                <a:spcAft>
                  <a:spcPts val="1471"/>
                </a:spcAft>
              </a:pPr>
              <a:r>
                <a:rPr lang="en-US" sz="4200" b="0" strike="noStrike" spc="-1">
                  <a:solidFill>
                    <a:srgbClr val="000000"/>
                  </a:solidFill>
                  <a:latin typeface="Calibri"/>
                </a:rPr>
                <a:t>Kesamaan</a:t>
              </a:r>
              <a:endParaRPr lang="en-US" sz="4200" b="0" strike="noStrike" spc="-1">
                <a:latin typeface="Arial"/>
              </a:endParaRPr>
            </a:p>
          </p:txBody>
        </p:sp>
        <p:sp>
          <p:nvSpPr>
            <p:cNvPr id="324" name="CustomShape 5"/>
            <p:cNvSpPr/>
            <p:nvPr/>
          </p:nvSpPr>
          <p:spPr>
            <a:xfrm>
              <a:off x="2832120" y="4037040"/>
              <a:ext cx="3479400" cy="2087640"/>
            </a:xfrm>
            <a:prstGeom prst="rect">
              <a:avLst/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60200" tIns="160200" rIns="160200" bIns="160200" anchor="ctr"/>
            <a:lstStyle/>
            <a:p>
              <a:pPr algn="ctr">
                <a:lnSpc>
                  <a:spcPct val="90000"/>
                </a:lnSpc>
                <a:spcAft>
                  <a:spcPts val="1471"/>
                </a:spcAft>
              </a:pPr>
              <a:r>
                <a:rPr lang="en-US" sz="4200" b="0" strike="noStrike" spc="-1">
                  <a:solidFill>
                    <a:srgbClr val="000000"/>
                  </a:solidFill>
                  <a:latin typeface="Calibri"/>
                </a:rPr>
                <a:t>Orang Yang Minta Pertolongan</a:t>
              </a:r>
              <a:endParaRPr lang="en-US" sz="4200" b="0" strike="noStrike" spc="-1">
                <a:latin typeface="Arial"/>
              </a:endParaRPr>
            </a:p>
          </p:txBody>
        </p:sp>
      </p:grpSp>
      <p:grpSp>
        <p:nvGrpSpPr>
          <p:cNvPr id="325" name="Group 6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304920" y="274680"/>
            <a:ext cx="838152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Bagaimana Orang Menerima Pertolongan</a:t>
            </a:r>
          </a:p>
        </p:txBody>
      </p:sp>
      <p:sp>
        <p:nvSpPr>
          <p:cNvPr id="3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Merendahkan diri korban (Deaux, Dane,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    Wright sman 1993)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 marL="457200" indent="-4568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Menunjukkan bahwa seseorang memilki ketidakmampuan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Menimbulkan perasaan hutang budi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Mengancam harga diri korban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-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Menjadi tergantung untuk seterusnya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Meningkatkan Tingkah Laku Menolong</a:t>
            </a:r>
          </a:p>
        </p:txBody>
      </p:sp>
      <p:sp>
        <p:nvSpPr>
          <p:cNvPr id="329" name="TextShape 2"/>
          <p:cNvSpPr txBox="1"/>
          <p:nvPr/>
        </p:nvSpPr>
        <p:spPr>
          <a:xfrm>
            <a:off x="533520" y="2209680"/>
            <a:ext cx="8229240" cy="38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Menghilangkan ketidak jelasan situasi darurat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Meningkatkan rasa tanggung jawab setiap orang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Meningkatkan rasa bersalah dan menciptakan self image yang positif pada penolong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Kegiatan amal dan memberi dukungan pada orang yang melakukan tingkah laku menolong 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-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Pola asuh di rumah ataupun pendidikan di sekolah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611280" y="292428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Terima kasih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533520" y="6858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Tujuan Pembelajaran</a:t>
            </a:r>
          </a:p>
        </p:txBody>
      </p:sp>
      <p:sp>
        <p:nvSpPr>
          <p:cNvPr id="209" name="TextShape 2"/>
          <p:cNvSpPr txBox="1"/>
          <p:nvPr/>
        </p:nvSpPr>
        <p:spPr>
          <a:xfrm>
            <a:off x="1066680" y="2057400"/>
            <a:ext cx="6933960" cy="1752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Mampu  mengenali tingkah laku menolong.  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Mengetahui mengapa orang menolong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Memahami kapan dan tahapan menolong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    dan meningkatkan Tingkah laku Menolong</a:t>
            </a: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685800" y="571680"/>
            <a:ext cx="7772040" cy="999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Pengertian Tingkah Laku Menolong</a:t>
            </a:r>
          </a:p>
        </p:txBody>
      </p:sp>
      <p:sp>
        <p:nvSpPr>
          <p:cNvPr id="211" name="TextShape 2"/>
          <p:cNvSpPr txBox="1"/>
          <p:nvPr/>
        </p:nvSpPr>
        <p:spPr>
          <a:xfrm>
            <a:off x="826920" y="1557360"/>
            <a:ext cx="7857720" cy="14983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lIns="90000" tIns="45000" rIns="90000" bIns="4500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0" strike="noStrike" spc="-1">
                <a:solidFill>
                  <a:srgbClr val="8B8B8B"/>
                </a:solidFill>
                <a:latin typeface="Arial"/>
              </a:rPr>
              <a:t>Tingkah laku menolong, atau dalam psikologi sosial dikenal dengan tingkah laku prososial,. Adalah tindakan individu untuk menolong orang lain tanpa adanya keuntungan langsung bagi penolong ( Baron dkk dalam Sarwono)</a:t>
            </a:r>
            <a:endParaRPr lang="en-US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24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826920" y="3789360"/>
            <a:ext cx="7668720" cy="201060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Menolong sebagai tingkah laku yang ditujukan untuk membantu orang lain, dalam beberapa kasus bisa saja tidak dapat mencapai tujuannya. Hal ini disebabkan karena penolong tidak mengetahui kesulitan korban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yang sesungguhnya ( Hollander dalam Sarwono ) atau karena penolong tidak mempunyai keterampilan yang dibutuhkan untuk menolong korban, sehingga dapat berakibat fatal, baik bagi  penolong maupun yang ditolong 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Mengapa Orang Menolong</a:t>
            </a:r>
          </a:p>
        </p:txBody>
      </p:sp>
      <p:sp>
        <p:nvSpPr>
          <p:cNvPr id="214" name="TextShape 2"/>
          <p:cNvSpPr txBox="1"/>
          <p:nvPr/>
        </p:nvSpPr>
        <p:spPr>
          <a:xfrm>
            <a:off x="1523880" y="1600200"/>
            <a:ext cx="700992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514440" indent="-514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Teori Evolusi :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 - Perlindungan kerabat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 - Timbal balik biologik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2. Teori Belajar :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Teori belajar sosial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Teori pertukaran sosial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Mengapa Orang Menolong</a:t>
            </a:r>
          </a:p>
        </p:txBody>
      </p:sp>
      <p:sp>
        <p:nvSpPr>
          <p:cNvPr id="216" name="TextShape 2"/>
          <p:cNvSpPr txBox="1"/>
          <p:nvPr/>
        </p:nvSpPr>
        <p:spPr>
          <a:xfrm>
            <a:off x="468360" y="1484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3. Teori Empati :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 - Hipotesis empati - altruisme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 - Model mengurangi perasaan negatif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 - Hipotesis kesenangan empatik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4. Teori Perkembangan Kognisi sosial :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Teori belajar sosial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Teori pertukaran sosial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Mengapa Orang Menolong</a:t>
            </a:r>
          </a:p>
        </p:txBody>
      </p:sp>
      <p:sp>
        <p:nvSpPr>
          <p:cNvPr id="218" name="TextShape 2"/>
          <p:cNvSpPr txBox="1"/>
          <p:nvPr/>
        </p:nvSpPr>
        <p:spPr>
          <a:xfrm>
            <a:off x="468360" y="148428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5. Teori Norma Sosial :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- Norma timbal balik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  - Norma tanggung jawab sosial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Kapan Orang Menolong</a:t>
            </a:r>
          </a:p>
        </p:txBody>
      </p:sp>
      <p:sp>
        <p:nvSpPr>
          <p:cNvPr id="2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408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Pengaruh Faktor Situasional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Bystander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Daya tarik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Atribusi terhadap korban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Ada model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Desakan Waktu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Calibri"/>
              </a:rPr>
              <a:t>     - Sifat kebutuhan korban</a:t>
            </a:r>
            <a:endParaRPr lang="en-US" sz="36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Kapan Orang Menolong</a:t>
            </a:r>
          </a:p>
        </p:txBody>
      </p:sp>
      <p:sp>
        <p:nvSpPr>
          <p:cNvPr id="222" name="TextShape 2"/>
          <p:cNvSpPr txBox="1"/>
          <p:nvPr/>
        </p:nvSpPr>
        <p:spPr>
          <a:xfrm>
            <a:off x="38088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2</a:t>
            </a:r>
            <a:r>
              <a:rPr lang="en-US" sz="4000" b="0" strike="noStrike" spc="-1">
                <a:solidFill>
                  <a:srgbClr val="FFFFFF"/>
                </a:solidFill>
                <a:latin typeface="Calibri"/>
              </a:rPr>
              <a:t>. </a:t>
            </a: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Pengaruh Faktor Dari Dalam Diri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- Suasana hati ( mood)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    </a:t>
            </a:r>
            <a:endParaRPr lang="en-US" sz="4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500040" y="285840"/>
            <a:ext cx="8229240" cy="642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Curlz MT"/>
              </a:rPr>
              <a:t>Konsekuensi bagi korban</a:t>
            </a: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142920" y="1500120"/>
            <a:ext cx="999720" cy="4571640"/>
          </a:xfrm>
          <a:prstGeom prst="rect">
            <a:avLst/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Keadaan emosi positif dari bystander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25" name="CustomShape 3"/>
          <p:cNvSpPr/>
          <p:nvPr/>
        </p:nvSpPr>
        <p:spPr>
          <a:xfrm>
            <a:off x="1143000" y="1428840"/>
            <a:ext cx="428400" cy="356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6" name="CustomShape 4"/>
          <p:cNvSpPr/>
          <p:nvPr/>
        </p:nvSpPr>
        <p:spPr>
          <a:xfrm>
            <a:off x="1143000" y="2071800"/>
            <a:ext cx="428400" cy="356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7" name="CustomShape 5"/>
          <p:cNvSpPr/>
          <p:nvPr/>
        </p:nvSpPr>
        <p:spPr>
          <a:xfrm>
            <a:off x="1143000" y="2928960"/>
            <a:ext cx="428400" cy="356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8" name="CustomShape 6"/>
          <p:cNvSpPr/>
          <p:nvPr/>
        </p:nvSpPr>
        <p:spPr>
          <a:xfrm>
            <a:off x="1143000" y="3714840"/>
            <a:ext cx="428400" cy="356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29" name="CustomShape 7"/>
          <p:cNvSpPr/>
          <p:nvPr/>
        </p:nvSpPr>
        <p:spPr>
          <a:xfrm>
            <a:off x="1143000" y="4500720"/>
            <a:ext cx="428400" cy="356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30" name="CustomShape 8"/>
          <p:cNvSpPr/>
          <p:nvPr/>
        </p:nvSpPr>
        <p:spPr>
          <a:xfrm>
            <a:off x="1643040" y="1285920"/>
            <a:ext cx="1213920" cy="571320"/>
          </a:xfrm>
          <a:prstGeom prst="roundRect">
            <a:avLst>
              <a:gd name="adj" fmla="val 16667"/>
            </a:avLst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953735"/>
                </a:solidFill>
                <a:latin typeface="Calibri"/>
              </a:rPr>
              <a:t>Kepedulian sosial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1" name="CustomShape 9"/>
          <p:cNvSpPr/>
          <p:nvPr/>
        </p:nvSpPr>
        <p:spPr>
          <a:xfrm>
            <a:off x="1643040" y="2000160"/>
            <a:ext cx="1428480" cy="642600"/>
          </a:xfrm>
          <a:prstGeom prst="roundRect">
            <a:avLst>
              <a:gd name="adj" fmla="val 16667"/>
            </a:avLst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953735"/>
                </a:solidFill>
                <a:latin typeface="Calibri"/>
              </a:rPr>
              <a:t>Konsekuensi menyenangkan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2" name="CustomShape 10"/>
          <p:cNvSpPr/>
          <p:nvPr/>
        </p:nvSpPr>
        <p:spPr>
          <a:xfrm>
            <a:off x="1643040" y="2786040"/>
            <a:ext cx="1499760" cy="713880"/>
          </a:xfrm>
          <a:prstGeom prst="roundRect">
            <a:avLst>
              <a:gd name="adj" fmla="val 16667"/>
            </a:avLst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953735"/>
                </a:solidFill>
                <a:latin typeface="Calibri"/>
              </a:rPr>
              <a:t>Pertolongan sgt jls dibutuhkan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3" name="CustomShape 11"/>
          <p:cNvSpPr/>
          <p:nvPr/>
        </p:nvSpPr>
        <p:spPr>
          <a:xfrm>
            <a:off x="1643040" y="3643200"/>
            <a:ext cx="1571400" cy="713880"/>
          </a:xfrm>
          <a:prstGeom prst="roundRect">
            <a:avLst>
              <a:gd name="adj" fmla="val 16667"/>
            </a:avLst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953735"/>
                </a:solidFill>
                <a:latin typeface="Calibri"/>
              </a:rPr>
              <a:t>Ambiguitas mengenai kebutuhan utk pertolongan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34" name="CustomShape 12"/>
          <p:cNvSpPr/>
          <p:nvPr/>
        </p:nvSpPr>
        <p:spPr>
          <a:xfrm>
            <a:off x="1643040" y="4429080"/>
            <a:ext cx="1428480" cy="571320"/>
          </a:xfrm>
          <a:prstGeom prst="roundRect">
            <a:avLst>
              <a:gd name="adj" fmla="val 16667"/>
            </a:avLst>
          </a:prstGeom>
          <a:ln>
            <a:solidFill>
              <a:srgbClr val="BE4B48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953735"/>
                </a:solidFill>
                <a:latin typeface="Calibri"/>
              </a:rPr>
              <a:t>Sense of power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35" name="CustomShape 13"/>
          <p:cNvSpPr/>
          <p:nvPr/>
        </p:nvSpPr>
        <p:spPr>
          <a:xfrm>
            <a:off x="2928960" y="15001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36" name="CustomShape 14"/>
          <p:cNvSpPr/>
          <p:nvPr/>
        </p:nvSpPr>
        <p:spPr>
          <a:xfrm>
            <a:off x="3143160" y="221472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37" name="CustomShape 15"/>
          <p:cNvSpPr/>
          <p:nvPr/>
        </p:nvSpPr>
        <p:spPr>
          <a:xfrm>
            <a:off x="3214800" y="3000240"/>
            <a:ext cx="28548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38" name="CustomShape 16"/>
          <p:cNvSpPr/>
          <p:nvPr/>
        </p:nvSpPr>
        <p:spPr>
          <a:xfrm>
            <a:off x="3429000" y="1214280"/>
            <a:ext cx="1071360" cy="2142720"/>
          </a:xfrm>
          <a:prstGeom prst="verticalScroll">
            <a:avLst>
              <a:gd name="adj" fmla="val 12500"/>
            </a:avLst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376092"/>
                </a:solidFill>
                <a:latin typeface="Calibri"/>
              </a:rPr>
              <a:t>Lebih byk pertolongan dlm situasi biasa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9" name="CustomShape 17"/>
          <p:cNvSpPr/>
          <p:nvPr/>
        </p:nvSpPr>
        <p:spPr>
          <a:xfrm>
            <a:off x="3286080" y="3929040"/>
            <a:ext cx="356760" cy="21384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40" name="CustomShape 18"/>
          <p:cNvSpPr/>
          <p:nvPr/>
        </p:nvSpPr>
        <p:spPr>
          <a:xfrm>
            <a:off x="3643200" y="3714840"/>
            <a:ext cx="1285560" cy="785520"/>
          </a:xfrm>
          <a:prstGeom prst="heart">
            <a:avLst/>
          </a:prstGeom>
          <a:ln>
            <a:solidFill>
              <a:srgbClr val="46AAC4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31859C"/>
                </a:solidFill>
                <a:latin typeface="Calibri"/>
              </a:rPr>
              <a:t>Kurang menolong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1" name="CustomShape 19"/>
          <p:cNvSpPr/>
          <p:nvPr/>
        </p:nvSpPr>
        <p:spPr>
          <a:xfrm>
            <a:off x="4572000" y="1285920"/>
            <a:ext cx="35676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42" name="CustomShape 20"/>
          <p:cNvSpPr/>
          <p:nvPr/>
        </p:nvSpPr>
        <p:spPr>
          <a:xfrm>
            <a:off x="5000760" y="928800"/>
            <a:ext cx="2214360" cy="7855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Fokus empati pada orang yg membutuhkan pertolongan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3" name="CustomShape 21"/>
          <p:cNvSpPr/>
          <p:nvPr/>
        </p:nvSpPr>
        <p:spPr>
          <a:xfrm>
            <a:off x="4500720" y="2071800"/>
            <a:ext cx="35676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44" name="CustomShape 22"/>
          <p:cNvSpPr/>
          <p:nvPr/>
        </p:nvSpPr>
        <p:spPr>
          <a:xfrm>
            <a:off x="4929120" y="1785960"/>
            <a:ext cx="2356920" cy="71388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Merasa bertanggung jwb scr pribadi utk suasana hati negatif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5" name="CustomShape 23"/>
          <p:cNvSpPr/>
          <p:nvPr/>
        </p:nvSpPr>
        <p:spPr>
          <a:xfrm>
            <a:off x="4500720" y="2643120"/>
            <a:ext cx="35676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46" name="CustomShape 24"/>
          <p:cNvSpPr/>
          <p:nvPr/>
        </p:nvSpPr>
        <p:spPr>
          <a:xfrm>
            <a:off x="4929120" y="2571840"/>
            <a:ext cx="2356920" cy="64260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Pertolongan sangat jelas dibutuhkan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7" name="CustomShape 25"/>
          <p:cNvSpPr/>
          <p:nvPr/>
        </p:nvSpPr>
        <p:spPr>
          <a:xfrm>
            <a:off x="4572000" y="3214800"/>
            <a:ext cx="35676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48" name="CustomShape 26"/>
          <p:cNvSpPr/>
          <p:nvPr/>
        </p:nvSpPr>
        <p:spPr>
          <a:xfrm>
            <a:off x="5072040" y="3286080"/>
            <a:ext cx="2356920" cy="7855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E46C0A"/>
                </a:solidFill>
                <a:latin typeface="Calibri"/>
              </a:rPr>
              <a:t>Kualitas menarik &amp; mnyenangkan dari tugas menolong 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9" name="CustomShape 27"/>
          <p:cNvSpPr/>
          <p:nvPr/>
        </p:nvSpPr>
        <p:spPr>
          <a:xfrm>
            <a:off x="2286000" y="5072040"/>
            <a:ext cx="285480" cy="35676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0" name="CustomShape 28"/>
          <p:cNvSpPr/>
          <p:nvPr/>
        </p:nvSpPr>
        <p:spPr>
          <a:xfrm>
            <a:off x="1428840" y="5572080"/>
            <a:ext cx="3500280" cy="999720"/>
          </a:xfrm>
          <a:prstGeom prst="smileyFace">
            <a:avLst>
              <a:gd name="adj" fmla="val 4653"/>
            </a:avLst>
          </a:prstGeom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262626"/>
                </a:solidFill>
                <a:latin typeface="Calibri"/>
              </a:rPr>
              <a:t>Konsekuensi tidak menyenangkan seperti kemungkinan terjadinya hal yang memalukan atau membahayakan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1" name="CustomShape 29"/>
          <p:cNvSpPr/>
          <p:nvPr/>
        </p:nvSpPr>
        <p:spPr>
          <a:xfrm>
            <a:off x="3571920" y="4500720"/>
            <a:ext cx="285480" cy="928440"/>
          </a:xfrm>
          <a:prstGeom prst="up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2" name="CustomShape 30"/>
          <p:cNvSpPr/>
          <p:nvPr/>
        </p:nvSpPr>
        <p:spPr>
          <a:xfrm>
            <a:off x="5072040" y="4357800"/>
            <a:ext cx="2356920" cy="78552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376092"/>
                </a:solidFill>
                <a:latin typeface="Calibri"/>
              </a:rPr>
              <a:t>Fokus akan kebutuhan dan masalah sendiri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3" name="CustomShape 31"/>
          <p:cNvSpPr/>
          <p:nvPr/>
        </p:nvSpPr>
        <p:spPr>
          <a:xfrm>
            <a:off x="5000760" y="5286240"/>
            <a:ext cx="2499840" cy="1213920"/>
          </a:xfrm>
          <a:prstGeom prst="cloud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376092"/>
                </a:solidFill>
                <a:latin typeface="Calibri"/>
              </a:rPr>
              <a:t>Perasaan secara pribadi bertanggung jawab untuk suasana hati negatif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4" name="CustomShape 32"/>
          <p:cNvSpPr/>
          <p:nvPr/>
        </p:nvSpPr>
        <p:spPr>
          <a:xfrm>
            <a:off x="7929720" y="1143000"/>
            <a:ext cx="999720" cy="5143320"/>
          </a:xfrm>
          <a:prstGeom prst="rect">
            <a:avLst/>
          </a:prstGeom>
          <a:ln>
            <a:solidFill>
              <a:srgbClr val="7D5FA0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Calibri"/>
              </a:rPr>
              <a:t>Keadaan emosi negatif dari bystander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5" name="CustomShape 33"/>
          <p:cNvSpPr/>
          <p:nvPr/>
        </p:nvSpPr>
        <p:spPr>
          <a:xfrm>
            <a:off x="7358040" y="1285920"/>
            <a:ext cx="42840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6" name="CustomShape 34"/>
          <p:cNvSpPr/>
          <p:nvPr/>
        </p:nvSpPr>
        <p:spPr>
          <a:xfrm>
            <a:off x="7358040" y="2071800"/>
            <a:ext cx="42840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7" name="CustomShape 35"/>
          <p:cNvSpPr/>
          <p:nvPr/>
        </p:nvSpPr>
        <p:spPr>
          <a:xfrm>
            <a:off x="7358040" y="2786040"/>
            <a:ext cx="42840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8" name="CustomShape 36"/>
          <p:cNvSpPr/>
          <p:nvPr/>
        </p:nvSpPr>
        <p:spPr>
          <a:xfrm>
            <a:off x="7500960" y="3571920"/>
            <a:ext cx="356760" cy="213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59" name="CustomShape 37"/>
          <p:cNvSpPr/>
          <p:nvPr/>
        </p:nvSpPr>
        <p:spPr>
          <a:xfrm>
            <a:off x="7500960" y="4572000"/>
            <a:ext cx="356760" cy="28548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60" name="CustomShape 38"/>
          <p:cNvSpPr/>
          <p:nvPr/>
        </p:nvSpPr>
        <p:spPr>
          <a:xfrm>
            <a:off x="7500960" y="5643720"/>
            <a:ext cx="356760" cy="28548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61" name="CustomShape 39"/>
          <p:cNvSpPr/>
          <p:nvPr/>
        </p:nvSpPr>
        <p:spPr>
          <a:xfrm rot="2446200">
            <a:off x="4500360" y="4500360"/>
            <a:ext cx="428400" cy="28548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262" name="CustomShape 40"/>
          <p:cNvSpPr/>
          <p:nvPr/>
        </p:nvSpPr>
        <p:spPr>
          <a:xfrm rot="3266400">
            <a:off x="4000320" y="4929120"/>
            <a:ext cx="1285560" cy="35856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98B855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299</TotalTime>
  <Words>741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41</cp:revision>
  <dcterms:created xsi:type="dcterms:W3CDTF">2019-09-17T08:27:08Z</dcterms:created>
  <dcterms:modified xsi:type="dcterms:W3CDTF">2020-06-13T11:57:10Z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