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handoutMasterIdLst>
    <p:handoutMasterId r:id="rId19"/>
  </p:handoutMasterIdLst>
  <p:sldIdLst>
    <p:sldId id="273" r:id="rId2"/>
    <p:sldId id="282" r:id="rId3"/>
    <p:sldId id="286" r:id="rId4"/>
    <p:sldId id="285" r:id="rId5"/>
    <p:sldId id="284" r:id="rId6"/>
    <p:sldId id="283" r:id="rId7"/>
    <p:sldId id="260" r:id="rId8"/>
    <p:sldId id="274" r:id="rId9"/>
    <p:sldId id="275" r:id="rId10"/>
    <p:sldId id="276" r:id="rId11"/>
    <p:sldId id="277" r:id="rId12"/>
    <p:sldId id="278" r:id="rId13"/>
    <p:sldId id="279" r:id="rId14"/>
    <p:sldId id="280" r:id="rId15"/>
    <p:sldId id="281" r:id="rId16"/>
    <p:sldId id="26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a:t>Perancangan Tata Letak Fasilitas</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US"/>
              <a:t>TKT306 #1</a:t>
            </a: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6623 - Taufiqur Rachman</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278E0C8-D6F1-45C4-8FA2-83D64C7E92C5}" type="slidenum">
              <a:rPr lang="en-US" smtClean="0"/>
              <a:pPr/>
              <a:t>‹#›</a:t>
            </a:fld>
            <a:endParaRPr lang="en-US"/>
          </a:p>
        </p:txBody>
      </p:sp>
    </p:spTree>
    <p:extLst>
      <p:ext uri="{BB962C8B-B14F-4D97-AF65-F5344CB8AC3E}">
        <p14:creationId xmlns:p14="http://schemas.microsoft.com/office/powerpoint/2010/main" val="3241872729"/>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a:t>Perancangan Tata Letak Fasilitas</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a:t>TKT306 #1</a:t>
            </a: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6623 - Taufiqur Rachman</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53BBC5-86DA-4C3E-9088-2E3D24833681}" type="slidenum">
              <a:rPr lang="en-US" smtClean="0"/>
              <a:pPr/>
              <a:t>‹#›</a:t>
            </a:fld>
            <a:endParaRPr lang="en-US"/>
          </a:p>
        </p:txBody>
      </p:sp>
    </p:spTree>
    <p:extLst>
      <p:ext uri="{BB962C8B-B14F-4D97-AF65-F5344CB8AC3E}">
        <p14:creationId xmlns:p14="http://schemas.microsoft.com/office/powerpoint/2010/main" val="69160740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descr="C:\Users\arsil\Desktop\Smartcreative.jpg"/>
          <p:cNvPicPr>
            <a:picLocks noChangeAspect="1" noChangeArrowheads="1"/>
          </p:cNvPicPr>
          <p:nvPr userDrawn="1"/>
        </p:nvPicPr>
        <p:blipFill>
          <a:blip r:embed="rId2">
            <a:extLst>
              <a:ext uri="{28A0092B-C50C-407E-A947-70E740481C1C}">
                <a14:useLocalDpi xmlns:a14="http://schemas.microsoft.com/office/drawing/2010/main" val="0"/>
              </a:ext>
            </a:extLst>
          </a:blip>
          <a:srcRect l="1051" r="800" b="504"/>
          <a:stretch>
            <a:fillRect/>
          </a:stretch>
        </p:blipFill>
        <p:spPr bwMode="auto">
          <a:xfrm>
            <a:off x="0" y="8731"/>
            <a:ext cx="9144000" cy="684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3048000" y="5029200"/>
            <a:ext cx="5943600" cy="1694329"/>
          </a:xfrm>
        </p:spPr>
        <p:txBody>
          <a:bodyPr anchor="b"/>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152400" y="5029200"/>
            <a:ext cx="2590800" cy="1692275"/>
          </a:xfrm>
          <a:prstGeom prst="rect">
            <a:avLst/>
          </a:prstGeom>
        </p:spPr>
        <p:txBody>
          <a:bodyPr anchor="b"/>
          <a:lstStyle>
            <a:lvl1pPr algn="ctr">
              <a:defRPr sz="2000" b="1">
                <a:solidFill>
                  <a:schemeClr val="tx1"/>
                </a:solidFill>
                <a:effectLst>
                  <a:outerShdw blurRad="38100" dist="38100" dir="2700000" algn="tl">
                    <a:srgbClr val="000000">
                      <a:alpha val="43137"/>
                    </a:srgbClr>
                  </a:outerShdw>
                </a:effectLst>
              </a:defRPr>
            </a:lvl1pPr>
          </a:lstStyle>
          <a:p>
            <a:r>
              <a:rPr lang="en-US" dirty="0"/>
              <a:t>FEB911</a:t>
            </a:r>
          </a:p>
          <a:p>
            <a:r>
              <a:rPr lang="en-US" dirty="0" err="1"/>
              <a:t>Manajemen</a:t>
            </a:r>
            <a:r>
              <a:rPr lang="en-US" dirty="0"/>
              <a:t> </a:t>
            </a:r>
            <a:r>
              <a:rPr lang="en-US" dirty="0" err="1"/>
              <a:t>Risiko</a:t>
            </a:r>
            <a:endParaRPr lang="en-US" dirty="0"/>
          </a:p>
          <a:p>
            <a:endParaRPr lang="en-US" sz="1800" dirty="0"/>
          </a:p>
          <a:p>
            <a:endParaRPr lang="en-US" sz="1800" dirty="0"/>
          </a:p>
          <a:p>
            <a:r>
              <a:rPr lang="en-US" sz="1600" dirty="0"/>
              <a:t>Muhyiddin, </a:t>
            </a:r>
            <a:r>
              <a:rPr lang="en-US" sz="1600" dirty="0" err="1"/>
              <a:t>S.Ak</a:t>
            </a:r>
            <a:r>
              <a:rPr lang="en-US" sz="1600" dirty="0"/>
              <a:t>., </a:t>
            </a:r>
            <a:r>
              <a:rPr lang="en-US" sz="1600" dirty="0" err="1"/>
              <a:t>M.Ak</a:t>
            </a:r>
            <a:endParaRPr lang="en-US" sz="1600" dirty="0"/>
          </a:p>
        </p:txBody>
      </p:sp>
      <p:sp>
        <p:nvSpPr>
          <p:cNvPr id="2" name="Title 1"/>
          <p:cNvSpPr>
            <a:spLocks noGrp="1"/>
          </p:cNvSpPr>
          <p:nvPr>
            <p:ph type="ctrTitle"/>
          </p:nvPr>
        </p:nvSpPr>
        <p:spPr>
          <a:xfrm>
            <a:off x="3048000" y="1219200"/>
            <a:ext cx="5943600" cy="3581400"/>
          </a:xfrm>
        </p:spPr>
        <p:txBody>
          <a:bodyPr anchor="b"/>
          <a:lstStyle>
            <a:lvl1pPr>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819219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0A156141-EE72-4F1F-A749-B7E82EFB5B5F}" type="slidenum">
              <a:rPr lang="en-US" smtClean="0"/>
              <a:pPr/>
              <a:t>‹#›</a:t>
            </a:fld>
            <a:endParaRPr lang="en-US"/>
          </a:p>
        </p:txBody>
      </p:sp>
      <p:sp>
        <p:nvSpPr>
          <p:cNvPr id="7" name="Date Placeholder 3">
            <a:extLst>
              <a:ext uri="{FF2B5EF4-FFF2-40B4-BE49-F238E27FC236}">
                <a16:creationId xmlns:a16="http://schemas.microsoft.com/office/drawing/2014/main" id="{66E30E28-6499-42C2-8263-4B3A56BFFFE8}"/>
              </a:ext>
            </a:extLst>
          </p:cNvPr>
          <p:cNvSpPr>
            <a:spLocks noGrp="1"/>
          </p:cNvSpPr>
          <p:nvPr>
            <p:ph type="dt" sz="half" idx="10"/>
          </p:nvPr>
        </p:nvSpPr>
        <p:spPr>
          <a:xfrm>
            <a:off x="457200" y="6356350"/>
            <a:ext cx="3474720" cy="365125"/>
          </a:xfrm>
          <a:prstGeom prst="rect">
            <a:avLst/>
          </a:prstGeom>
        </p:spPr>
        <p:txBody>
          <a:bodyPr/>
          <a:lstStyle/>
          <a:p>
            <a:r>
              <a:rPr lang="en-US" dirty="0"/>
              <a:t>FEB911 – </a:t>
            </a:r>
            <a:r>
              <a:rPr lang="en-US" dirty="0" err="1"/>
              <a:t>Manajemen</a:t>
            </a:r>
            <a:r>
              <a:rPr lang="en-US" dirty="0"/>
              <a:t> </a:t>
            </a:r>
            <a:r>
              <a:rPr lang="en-US" dirty="0" err="1"/>
              <a:t>Risiko</a:t>
            </a:r>
            <a:endParaRPr lang="en-US" dirty="0"/>
          </a:p>
        </p:txBody>
      </p:sp>
      <p:sp>
        <p:nvSpPr>
          <p:cNvPr id="8" name="Footer Placeholder 4">
            <a:extLst>
              <a:ext uri="{FF2B5EF4-FFF2-40B4-BE49-F238E27FC236}">
                <a16:creationId xmlns:a16="http://schemas.microsoft.com/office/drawing/2014/main" id="{5AAA0BCA-7D49-49FB-9D41-D1DA69EBA1F4}"/>
              </a:ext>
            </a:extLst>
          </p:cNvPr>
          <p:cNvSpPr>
            <a:spLocks noGrp="1"/>
          </p:cNvSpPr>
          <p:nvPr>
            <p:ph type="ftr" sz="quarter" idx="11"/>
          </p:nvPr>
        </p:nvSpPr>
        <p:spPr>
          <a:xfrm>
            <a:off x="4343400" y="6356350"/>
            <a:ext cx="2895600" cy="365125"/>
          </a:xfrm>
          <a:prstGeom prst="rect">
            <a:avLst/>
          </a:prstGeo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392743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0A156141-EE72-4F1F-A749-B7E82EFB5B5F}" type="slidenum">
              <a:rPr lang="en-US" smtClean="0"/>
              <a:pPr/>
              <a:t>‹#›</a:t>
            </a:fld>
            <a:endParaRPr lang="en-US"/>
          </a:p>
        </p:txBody>
      </p:sp>
      <p:sp>
        <p:nvSpPr>
          <p:cNvPr id="7" name="Date Placeholder 3">
            <a:extLst>
              <a:ext uri="{FF2B5EF4-FFF2-40B4-BE49-F238E27FC236}">
                <a16:creationId xmlns:a16="http://schemas.microsoft.com/office/drawing/2014/main" id="{82E5CE1A-FD10-47CB-B499-D8DE6572EBF1}"/>
              </a:ext>
            </a:extLst>
          </p:cNvPr>
          <p:cNvSpPr>
            <a:spLocks noGrp="1"/>
          </p:cNvSpPr>
          <p:nvPr>
            <p:ph type="dt" sz="half" idx="10"/>
          </p:nvPr>
        </p:nvSpPr>
        <p:spPr>
          <a:xfrm>
            <a:off x="457200" y="6356350"/>
            <a:ext cx="3474720" cy="365125"/>
          </a:xfrm>
          <a:prstGeom prst="rect">
            <a:avLst/>
          </a:prstGeom>
        </p:spPr>
        <p:txBody>
          <a:bodyPr/>
          <a:lstStyle/>
          <a:p>
            <a:r>
              <a:rPr lang="en-US" dirty="0"/>
              <a:t>FEB911 – </a:t>
            </a:r>
            <a:r>
              <a:rPr lang="en-US" dirty="0" err="1"/>
              <a:t>Manajemen</a:t>
            </a:r>
            <a:r>
              <a:rPr lang="en-US" dirty="0"/>
              <a:t> </a:t>
            </a:r>
            <a:r>
              <a:rPr lang="en-US" dirty="0" err="1"/>
              <a:t>Risiko</a:t>
            </a:r>
            <a:endParaRPr lang="en-US" dirty="0"/>
          </a:p>
        </p:txBody>
      </p:sp>
      <p:sp>
        <p:nvSpPr>
          <p:cNvPr id="8" name="Footer Placeholder 4">
            <a:extLst>
              <a:ext uri="{FF2B5EF4-FFF2-40B4-BE49-F238E27FC236}">
                <a16:creationId xmlns:a16="http://schemas.microsoft.com/office/drawing/2014/main" id="{BFD6EF74-B39B-48BF-8ED0-9835201DD5CC}"/>
              </a:ext>
            </a:extLst>
          </p:cNvPr>
          <p:cNvSpPr>
            <a:spLocks noGrp="1"/>
          </p:cNvSpPr>
          <p:nvPr>
            <p:ph type="ftr" sz="quarter" idx="11"/>
          </p:nvPr>
        </p:nvSpPr>
        <p:spPr>
          <a:xfrm>
            <a:off x="4343400" y="6356350"/>
            <a:ext cx="2895600" cy="365125"/>
          </a:xfrm>
          <a:prstGeom prst="rect">
            <a:avLst/>
          </a:prstGeo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4030347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3474720" cy="365125"/>
          </a:xfrm>
          <a:prstGeom prst="rect">
            <a:avLst/>
          </a:prstGeom>
        </p:spPr>
        <p:txBody>
          <a:bodyPr/>
          <a:lstStyle/>
          <a:p>
            <a:r>
              <a:rPr lang="en-US" dirty="0"/>
              <a:t>FEB911 – </a:t>
            </a:r>
            <a:r>
              <a:rPr lang="en-US" dirty="0" err="1"/>
              <a:t>Manajemen</a:t>
            </a:r>
            <a:r>
              <a:rPr lang="en-US" dirty="0"/>
              <a:t> </a:t>
            </a:r>
            <a:r>
              <a:rPr lang="en-US" dirty="0" err="1"/>
              <a:t>Risiko</a:t>
            </a:r>
            <a:endParaRPr lang="en-US" dirty="0"/>
          </a:p>
        </p:txBody>
      </p:sp>
      <p:sp>
        <p:nvSpPr>
          <p:cNvPr id="5" name="Footer Placeholder 4"/>
          <p:cNvSpPr>
            <a:spLocks noGrp="1"/>
          </p:cNvSpPr>
          <p:nvPr>
            <p:ph type="ftr" sz="quarter" idx="11"/>
          </p:nvPr>
        </p:nvSpPr>
        <p:spPr>
          <a:xfrm>
            <a:off x="4343400" y="6356350"/>
            <a:ext cx="2895600" cy="365125"/>
          </a:xfrm>
          <a:prstGeom prst="rect">
            <a:avLst/>
          </a:prstGeom>
        </p:spPr>
        <p:txBody>
          <a:bodyPr/>
          <a:lstStyle/>
          <a:p>
            <a:r>
              <a:rPr lang="en-US" dirty="0"/>
              <a:t>7565 – Muhyiddin, </a:t>
            </a:r>
            <a:r>
              <a:rPr lang="en-US" dirty="0" err="1"/>
              <a:t>S.Ak</a:t>
            </a:r>
            <a:r>
              <a:rPr lang="en-US" dirty="0"/>
              <a:t>., </a:t>
            </a:r>
            <a:r>
              <a:rPr lang="en-US" dirty="0" err="1"/>
              <a:t>M.Ak</a:t>
            </a:r>
            <a:endParaRPr lang="en-US" dirty="0"/>
          </a:p>
        </p:txBody>
      </p:sp>
      <p:sp>
        <p:nvSpPr>
          <p:cNvPr id="6" name="Slide Number Placeholder 5"/>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137515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16" descr="SUB#LIST copy.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 y="1"/>
            <a:ext cx="9143999" cy="6857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124200" y="2362200"/>
            <a:ext cx="3505200" cy="7524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3657600" y="3200400"/>
            <a:ext cx="5303520" cy="3505200"/>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152400"/>
            <a:ext cx="3657600" cy="365125"/>
          </a:xfrm>
          <a:prstGeom prst="rect">
            <a:avLst/>
          </a:prstGeom>
        </p:spPr>
        <p:txBody>
          <a:bodyPr/>
          <a:lstStyle/>
          <a:p>
            <a:r>
              <a:rPr lang="en-US"/>
              <a:t>TKT306 - Perancangan Tata Letak Fasilitas</a:t>
            </a:r>
          </a:p>
        </p:txBody>
      </p:sp>
      <p:sp>
        <p:nvSpPr>
          <p:cNvPr id="5" name="Footer Placeholder 4"/>
          <p:cNvSpPr>
            <a:spLocks noGrp="1"/>
          </p:cNvSpPr>
          <p:nvPr>
            <p:ph type="ftr" sz="quarter" idx="11"/>
          </p:nvPr>
        </p:nvSpPr>
        <p:spPr>
          <a:xfrm>
            <a:off x="4419600" y="152400"/>
            <a:ext cx="2895600" cy="365125"/>
          </a:xfrm>
          <a:prstGeom prst="rect">
            <a:avLst/>
          </a:prstGeom>
        </p:spPr>
        <p:txBody>
          <a:bodyPr/>
          <a:lstStyle/>
          <a:p>
            <a:r>
              <a:rPr lang="en-US" dirty="0"/>
              <a:t>6623 - </a:t>
            </a:r>
            <a:r>
              <a:rPr lang="en-US" dirty="0" err="1"/>
              <a:t>Taufiqur</a:t>
            </a:r>
            <a:r>
              <a:rPr lang="en-US" dirty="0"/>
              <a:t> </a:t>
            </a:r>
            <a:r>
              <a:rPr lang="en-US" dirty="0" err="1"/>
              <a:t>Rachman</a:t>
            </a:r>
            <a:endParaRPr lang="en-US" dirty="0"/>
          </a:p>
        </p:txBody>
      </p:sp>
      <p:sp>
        <p:nvSpPr>
          <p:cNvPr id="6" name="Slide Number Placeholder 5"/>
          <p:cNvSpPr>
            <a:spLocks noGrp="1"/>
          </p:cNvSpPr>
          <p:nvPr>
            <p:ph type="sldNum" sz="quarter" idx="12"/>
          </p:nvPr>
        </p:nvSpPr>
        <p:spPr>
          <a:xfrm>
            <a:off x="7696200" y="152400"/>
            <a:ext cx="990600" cy="365125"/>
          </a:xfrm>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2104389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0A156141-EE72-4F1F-A749-B7E82EFB5B5F}" type="slidenum">
              <a:rPr lang="en-US" smtClean="0"/>
              <a:pPr/>
              <a:t>‹#›</a:t>
            </a:fld>
            <a:endParaRPr lang="en-US"/>
          </a:p>
        </p:txBody>
      </p:sp>
      <p:sp>
        <p:nvSpPr>
          <p:cNvPr id="8" name="Date Placeholder 3">
            <a:extLst>
              <a:ext uri="{FF2B5EF4-FFF2-40B4-BE49-F238E27FC236}">
                <a16:creationId xmlns:a16="http://schemas.microsoft.com/office/drawing/2014/main" id="{7AD79F9F-69CA-4D9E-BD5E-3AF8952EEBBE}"/>
              </a:ext>
            </a:extLst>
          </p:cNvPr>
          <p:cNvSpPr>
            <a:spLocks noGrp="1"/>
          </p:cNvSpPr>
          <p:nvPr>
            <p:ph type="dt" sz="half" idx="10"/>
          </p:nvPr>
        </p:nvSpPr>
        <p:spPr>
          <a:xfrm>
            <a:off x="457200" y="6356350"/>
            <a:ext cx="3474720" cy="365125"/>
          </a:xfrm>
          <a:prstGeom prst="rect">
            <a:avLst/>
          </a:prstGeom>
        </p:spPr>
        <p:txBody>
          <a:bodyPr/>
          <a:lstStyle/>
          <a:p>
            <a:r>
              <a:rPr lang="en-US" dirty="0"/>
              <a:t>FEB911 – </a:t>
            </a:r>
            <a:r>
              <a:rPr lang="en-US" dirty="0" err="1"/>
              <a:t>Manajemen</a:t>
            </a:r>
            <a:r>
              <a:rPr lang="en-US" dirty="0"/>
              <a:t> </a:t>
            </a:r>
            <a:r>
              <a:rPr lang="en-US" dirty="0" err="1"/>
              <a:t>Risiko</a:t>
            </a:r>
            <a:endParaRPr lang="en-US" dirty="0"/>
          </a:p>
        </p:txBody>
      </p:sp>
      <p:sp>
        <p:nvSpPr>
          <p:cNvPr id="9" name="Footer Placeholder 4">
            <a:extLst>
              <a:ext uri="{FF2B5EF4-FFF2-40B4-BE49-F238E27FC236}">
                <a16:creationId xmlns:a16="http://schemas.microsoft.com/office/drawing/2014/main" id="{8ACCE724-7A2D-4340-B51E-E7AD33F578CA}"/>
              </a:ext>
            </a:extLst>
          </p:cNvPr>
          <p:cNvSpPr>
            <a:spLocks noGrp="1"/>
          </p:cNvSpPr>
          <p:nvPr>
            <p:ph type="ftr" sz="quarter" idx="11"/>
          </p:nvPr>
        </p:nvSpPr>
        <p:spPr>
          <a:xfrm>
            <a:off x="4343400" y="6356350"/>
            <a:ext cx="2895600" cy="365125"/>
          </a:xfrm>
          <a:prstGeom prst="rect">
            <a:avLst/>
          </a:prstGeo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312831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0A156141-EE72-4F1F-A749-B7E82EFB5B5F}" type="slidenum">
              <a:rPr lang="en-US" smtClean="0"/>
              <a:pPr/>
              <a:t>‹#›</a:t>
            </a:fld>
            <a:endParaRPr lang="en-US"/>
          </a:p>
        </p:txBody>
      </p:sp>
      <p:sp>
        <p:nvSpPr>
          <p:cNvPr id="10" name="Date Placeholder 3">
            <a:extLst>
              <a:ext uri="{FF2B5EF4-FFF2-40B4-BE49-F238E27FC236}">
                <a16:creationId xmlns:a16="http://schemas.microsoft.com/office/drawing/2014/main" id="{DBF174FC-5938-403D-9B7A-546D8804544A}"/>
              </a:ext>
            </a:extLst>
          </p:cNvPr>
          <p:cNvSpPr>
            <a:spLocks noGrp="1"/>
          </p:cNvSpPr>
          <p:nvPr>
            <p:ph type="dt" sz="half" idx="10"/>
          </p:nvPr>
        </p:nvSpPr>
        <p:spPr>
          <a:xfrm>
            <a:off x="457200" y="6356350"/>
            <a:ext cx="3474720" cy="365125"/>
          </a:xfrm>
          <a:prstGeom prst="rect">
            <a:avLst/>
          </a:prstGeom>
        </p:spPr>
        <p:txBody>
          <a:bodyPr/>
          <a:lstStyle/>
          <a:p>
            <a:r>
              <a:rPr lang="en-US" dirty="0"/>
              <a:t>FEB911 – </a:t>
            </a:r>
            <a:r>
              <a:rPr lang="en-US" dirty="0" err="1"/>
              <a:t>Manajemen</a:t>
            </a:r>
            <a:r>
              <a:rPr lang="en-US" dirty="0"/>
              <a:t> </a:t>
            </a:r>
            <a:r>
              <a:rPr lang="en-US" dirty="0" err="1"/>
              <a:t>Risiko</a:t>
            </a:r>
            <a:endParaRPr lang="en-US" dirty="0"/>
          </a:p>
        </p:txBody>
      </p:sp>
      <p:sp>
        <p:nvSpPr>
          <p:cNvPr id="11" name="Footer Placeholder 4">
            <a:extLst>
              <a:ext uri="{FF2B5EF4-FFF2-40B4-BE49-F238E27FC236}">
                <a16:creationId xmlns:a16="http://schemas.microsoft.com/office/drawing/2014/main" id="{245C24B6-173D-4704-894F-C5589BED1E60}"/>
              </a:ext>
            </a:extLst>
          </p:cNvPr>
          <p:cNvSpPr>
            <a:spLocks noGrp="1"/>
          </p:cNvSpPr>
          <p:nvPr>
            <p:ph type="ftr" sz="quarter" idx="11"/>
          </p:nvPr>
        </p:nvSpPr>
        <p:spPr>
          <a:xfrm>
            <a:off x="4343400" y="6356350"/>
            <a:ext cx="2895600" cy="365125"/>
          </a:xfrm>
          <a:prstGeom prst="rect">
            <a:avLst/>
          </a:prstGeo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2616959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0A156141-EE72-4F1F-A749-B7E82EFB5B5F}" type="slidenum">
              <a:rPr lang="en-US" smtClean="0"/>
              <a:pPr/>
              <a:t>‹#›</a:t>
            </a:fld>
            <a:endParaRPr lang="en-US"/>
          </a:p>
        </p:txBody>
      </p:sp>
      <p:sp>
        <p:nvSpPr>
          <p:cNvPr id="6" name="Date Placeholder 3">
            <a:extLst>
              <a:ext uri="{FF2B5EF4-FFF2-40B4-BE49-F238E27FC236}">
                <a16:creationId xmlns:a16="http://schemas.microsoft.com/office/drawing/2014/main" id="{50E135A3-001F-4453-B97C-69B7765D0BBB}"/>
              </a:ext>
            </a:extLst>
          </p:cNvPr>
          <p:cNvSpPr>
            <a:spLocks noGrp="1"/>
          </p:cNvSpPr>
          <p:nvPr>
            <p:ph type="dt" sz="half" idx="10"/>
          </p:nvPr>
        </p:nvSpPr>
        <p:spPr>
          <a:xfrm>
            <a:off x="457200" y="6356350"/>
            <a:ext cx="3474720" cy="365125"/>
          </a:xfrm>
          <a:prstGeom prst="rect">
            <a:avLst/>
          </a:prstGeom>
        </p:spPr>
        <p:txBody>
          <a:bodyPr/>
          <a:lstStyle/>
          <a:p>
            <a:r>
              <a:rPr lang="en-US" dirty="0"/>
              <a:t>FEB911 – </a:t>
            </a:r>
            <a:r>
              <a:rPr lang="en-US" dirty="0" err="1"/>
              <a:t>Manajemen</a:t>
            </a:r>
            <a:r>
              <a:rPr lang="en-US" dirty="0"/>
              <a:t> </a:t>
            </a:r>
            <a:r>
              <a:rPr lang="en-US" dirty="0" err="1"/>
              <a:t>Risiko</a:t>
            </a:r>
            <a:endParaRPr lang="en-US" dirty="0"/>
          </a:p>
        </p:txBody>
      </p:sp>
      <p:sp>
        <p:nvSpPr>
          <p:cNvPr id="7" name="Footer Placeholder 4">
            <a:extLst>
              <a:ext uri="{FF2B5EF4-FFF2-40B4-BE49-F238E27FC236}">
                <a16:creationId xmlns:a16="http://schemas.microsoft.com/office/drawing/2014/main" id="{299DAE7E-B14C-4CE9-B301-0648AFB4ADFF}"/>
              </a:ext>
            </a:extLst>
          </p:cNvPr>
          <p:cNvSpPr>
            <a:spLocks noGrp="1"/>
          </p:cNvSpPr>
          <p:nvPr>
            <p:ph type="ftr" sz="quarter" idx="11"/>
          </p:nvPr>
        </p:nvSpPr>
        <p:spPr>
          <a:xfrm>
            <a:off x="4343400" y="6356350"/>
            <a:ext cx="2895600" cy="365125"/>
          </a:xfrm>
          <a:prstGeom prst="rect">
            <a:avLst/>
          </a:prstGeo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93970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A156141-EE72-4F1F-A749-B7E82EFB5B5F}" type="slidenum">
              <a:rPr lang="en-US" smtClean="0"/>
              <a:pPr/>
              <a:t>‹#›</a:t>
            </a:fld>
            <a:endParaRPr lang="en-US"/>
          </a:p>
        </p:txBody>
      </p:sp>
      <p:sp>
        <p:nvSpPr>
          <p:cNvPr id="5" name="Date Placeholder 3">
            <a:extLst>
              <a:ext uri="{FF2B5EF4-FFF2-40B4-BE49-F238E27FC236}">
                <a16:creationId xmlns:a16="http://schemas.microsoft.com/office/drawing/2014/main" id="{E40EFB20-F8CB-4554-897C-3AB4B6B6239B}"/>
              </a:ext>
            </a:extLst>
          </p:cNvPr>
          <p:cNvSpPr>
            <a:spLocks noGrp="1"/>
          </p:cNvSpPr>
          <p:nvPr>
            <p:ph type="dt" sz="half" idx="10"/>
          </p:nvPr>
        </p:nvSpPr>
        <p:spPr>
          <a:xfrm>
            <a:off x="457200" y="6356350"/>
            <a:ext cx="3474720" cy="365125"/>
          </a:xfrm>
          <a:prstGeom prst="rect">
            <a:avLst/>
          </a:prstGeom>
        </p:spPr>
        <p:txBody>
          <a:bodyPr/>
          <a:lstStyle/>
          <a:p>
            <a:r>
              <a:rPr lang="en-US" dirty="0"/>
              <a:t>FEB911 – </a:t>
            </a:r>
            <a:r>
              <a:rPr lang="en-US" dirty="0" err="1"/>
              <a:t>Manajemen</a:t>
            </a:r>
            <a:r>
              <a:rPr lang="en-US" dirty="0"/>
              <a:t> </a:t>
            </a:r>
            <a:r>
              <a:rPr lang="en-US" dirty="0" err="1"/>
              <a:t>Risiko</a:t>
            </a:r>
            <a:endParaRPr lang="en-US" dirty="0"/>
          </a:p>
        </p:txBody>
      </p:sp>
      <p:sp>
        <p:nvSpPr>
          <p:cNvPr id="6" name="Footer Placeholder 4">
            <a:extLst>
              <a:ext uri="{FF2B5EF4-FFF2-40B4-BE49-F238E27FC236}">
                <a16:creationId xmlns:a16="http://schemas.microsoft.com/office/drawing/2014/main" id="{2C0E8C03-AFB2-44A9-ACC1-E110D9AFAEE0}"/>
              </a:ext>
            </a:extLst>
          </p:cNvPr>
          <p:cNvSpPr>
            <a:spLocks noGrp="1"/>
          </p:cNvSpPr>
          <p:nvPr>
            <p:ph type="ftr" sz="quarter" idx="11"/>
          </p:nvPr>
        </p:nvSpPr>
        <p:spPr>
          <a:xfrm>
            <a:off x="4343400" y="6356350"/>
            <a:ext cx="2895600" cy="365125"/>
          </a:xfrm>
          <a:prstGeom prst="rect">
            <a:avLst/>
          </a:prstGeo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186605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0A156141-EE72-4F1F-A749-B7E82EFB5B5F}" type="slidenum">
              <a:rPr lang="en-US" smtClean="0"/>
              <a:pPr/>
              <a:t>‹#›</a:t>
            </a:fld>
            <a:endParaRPr lang="en-US"/>
          </a:p>
        </p:txBody>
      </p:sp>
      <p:sp>
        <p:nvSpPr>
          <p:cNvPr id="8" name="Date Placeholder 3">
            <a:extLst>
              <a:ext uri="{FF2B5EF4-FFF2-40B4-BE49-F238E27FC236}">
                <a16:creationId xmlns:a16="http://schemas.microsoft.com/office/drawing/2014/main" id="{E04919EC-BE29-49E7-B822-91BE4A4AA8F4}"/>
              </a:ext>
            </a:extLst>
          </p:cNvPr>
          <p:cNvSpPr>
            <a:spLocks noGrp="1"/>
          </p:cNvSpPr>
          <p:nvPr>
            <p:ph type="dt" sz="half" idx="10"/>
          </p:nvPr>
        </p:nvSpPr>
        <p:spPr>
          <a:xfrm>
            <a:off x="457200" y="6356350"/>
            <a:ext cx="3474720" cy="365125"/>
          </a:xfrm>
          <a:prstGeom prst="rect">
            <a:avLst/>
          </a:prstGeom>
        </p:spPr>
        <p:txBody>
          <a:bodyPr/>
          <a:lstStyle/>
          <a:p>
            <a:r>
              <a:rPr lang="en-US" dirty="0"/>
              <a:t>FEB911 – </a:t>
            </a:r>
            <a:r>
              <a:rPr lang="en-US" dirty="0" err="1"/>
              <a:t>Manajemen</a:t>
            </a:r>
            <a:r>
              <a:rPr lang="en-US" dirty="0"/>
              <a:t> </a:t>
            </a:r>
            <a:r>
              <a:rPr lang="en-US" dirty="0" err="1"/>
              <a:t>Risiko</a:t>
            </a:r>
            <a:endParaRPr lang="en-US" dirty="0"/>
          </a:p>
        </p:txBody>
      </p:sp>
      <p:sp>
        <p:nvSpPr>
          <p:cNvPr id="9" name="Footer Placeholder 4">
            <a:extLst>
              <a:ext uri="{FF2B5EF4-FFF2-40B4-BE49-F238E27FC236}">
                <a16:creationId xmlns:a16="http://schemas.microsoft.com/office/drawing/2014/main" id="{957CB37E-DA97-4134-97F7-095F3FE509CD}"/>
              </a:ext>
            </a:extLst>
          </p:cNvPr>
          <p:cNvSpPr>
            <a:spLocks noGrp="1"/>
          </p:cNvSpPr>
          <p:nvPr>
            <p:ph type="ftr" sz="quarter" idx="11"/>
          </p:nvPr>
        </p:nvSpPr>
        <p:spPr>
          <a:xfrm>
            <a:off x="4343400" y="6356350"/>
            <a:ext cx="2895600" cy="365125"/>
          </a:xfrm>
          <a:prstGeom prst="rect">
            <a:avLst/>
          </a:prstGeo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3889087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0A156141-EE72-4F1F-A749-B7E82EFB5B5F}" type="slidenum">
              <a:rPr lang="en-US" smtClean="0"/>
              <a:pPr/>
              <a:t>‹#›</a:t>
            </a:fld>
            <a:endParaRPr lang="en-US"/>
          </a:p>
        </p:txBody>
      </p:sp>
      <p:sp>
        <p:nvSpPr>
          <p:cNvPr id="8" name="Date Placeholder 3">
            <a:extLst>
              <a:ext uri="{FF2B5EF4-FFF2-40B4-BE49-F238E27FC236}">
                <a16:creationId xmlns:a16="http://schemas.microsoft.com/office/drawing/2014/main" id="{C74080AC-2C94-46BA-9DFF-13E9BC057C67}"/>
              </a:ext>
            </a:extLst>
          </p:cNvPr>
          <p:cNvSpPr>
            <a:spLocks noGrp="1"/>
          </p:cNvSpPr>
          <p:nvPr>
            <p:ph type="dt" sz="half" idx="10"/>
          </p:nvPr>
        </p:nvSpPr>
        <p:spPr>
          <a:xfrm>
            <a:off x="457200" y="6356350"/>
            <a:ext cx="3474720" cy="365125"/>
          </a:xfrm>
          <a:prstGeom prst="rect">
            <a:avLst/>
          </a:prstGeom>
        </p:spPr>
        <p:txBody>
          <a:bodyPr/>
          <a:lstStyle/>
          <a:p>
            <a:r>
              <a:rPr lang="en-US" dirty="0"/>
              <a:t>FEB911 – </a:t>
            </a:r>
            <a:r>
              <a:rPr lang="en-US" dirty="0" err="1"/>
              <a:t>Manajemen</a:t>
            </a:r>
            <a:r>
              <a:rPr lang="en-US" dirty="0"/>
              <a:t> </a:t>
            </a:r>
            <a:r>
              <a:rPr lang="en-US" dirty="0" err="1"/>
              <a:t>Risiko</a:t>
            </a:r>
            <a:endParaRPr lang="en-US" dirty="0"/>
          </a:p>
        </p:txBody>
      </p:sp>
      <p:sp>
        <p:nvSpPr>
          <p:cNvPr id="9" name="Footer Placeholder 4">
            <a:extLst>
              <a:ext uri="{FF2B5EF4-FFF2-40B4-BE49-F238E27FC236}">
                <a16:creationId xmlns:a16="http://schemas.microsoft.com/office/drawing/2014/main" id="{4F2EEB94-06D2-4987-A450-F42B2570B0A6}"/>
              </a:ext>
            </a:extLst>
          </p:cNvPr>
          <p:cNvSpPr>
            <a:spLocks noGrp="1"/>
          </p:cNvSpPr>
          <p:nvPr>
            <p:ph type="ftr" sz="quarter" idx="11"/>
          </p:nvPr>
        </p:nvSpPr>
        <p:spPr>
          <a:xfrm>
            <a:off x="4343400" y="6356350"/>
            <a:ext cx="2895600" cy="365125"/>
          </a:xfrm>
          <a:prstGeom prst="rect">
            <a:avLst/>
          </a:prstGeo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3422958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descr="C:\Users\arsil\Desktop\Smartcreative2.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457200" y="609600"/>
            <a:ext cx="8229600" cy="9144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722437"/>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7620000" y="6356350"/>
            <a:ext cx="1066800" cy="365125"/>
          </a:xfrm>
          <a:prstGeom prst="rect">
            <a:avLst/>
          </a:prstGeom>
        </p:spPr>
        <p:txBody>
          <a:bodyPr vert="horz" lIns="91440" tIns="45720" rIns="91440" bIns="45720" rtlCol="0" anchor="ctr"/>
          <a:lstStyle>
            <a:lvl1pPr algn="r">
              <a:defRPr sz="1200">
                <a:solidFill>
                  <a:schemeClr val="bg1"/>
                </a:solidFill>
              </a:defRPr>
            </a:lvl1pPr>
          </a:lstStyle>
          <a:p>
            <a:fld id="{0A156141-EE72-4F1F-A749-B7E82EFB5B5F}" type="slidenum">
              <a:rPr lang="en-US" smtClean="0"/>
              <a:pPr/>
              <a:t>‹#›</a:t>
            </a:fld>
            <a:endParaRPr lang="en-US" dirty="0"/>
          </a:p>
        </p:txBody>
      </p:sp>
      <p:sp>
        <p:nvSpPr>
          <p:cNvPr id="8" name="Date Placeholder 3">
            <a:extLst>
              <a:ext uri="{FF2B5EF4-FFF2-40B4-BE49-F238E27FC236}">
                <a16:creationId xmlns:a16="http://schemas.microsoft.com/office/drawing/2014/main" id="{EE653739-E317-478A-8276-C49765E3F84A}"/>
              </a:ext>
            </a:extLst>
          </p:cNvPr>
          <p:cNvSpPr>
            <a:spLocks noGrp="1"/>
          </p:cNvSpPr>
          <p:nvPr>
            <p:ph type="dt" sz="half" idx="10"/>
          </p:nvPr>
        </p:nvSpPr>
        <p:spPr>
          <a:xfrm>
            <a:off x="457200" y="6356350"/>
            <a:ext cx="3474720" cy="365125"/>
          </a:xfrm>
          <a:prstGeom prst="rect">
            <a:avLst/>
          </a:prstGeom>
        </p:spPr>
        <p:txBody>
          <a:bodyPr/>
          <a:lstStyle>
            <a:lvl1pPr>
              <a:defRPr sz="1400">
                <a:solidFill>
                  <a:schemeClr val="bg1"/>
                </a:solidFill>
              </a:defRPr>
            </a:lvl1pPr>
          </a:lstStyle>
          <a:p>
            <a:r>
              <a:rPr lang="en-US" dirty="0"/>
              <a:t>FEB911 – </a:t>
            </a:r>
            <a:r>
              <a:rPr lang="en-US" dirty="0" err="1"/>
              <a:t>Manajemen</a:t>
            </a:r>
            <a:r>
              <a:rPr lang="en-US" dirty="0"/>
              <a:t> </a:t>
            </a:r>
            <a:r>
              <a:rPr lang="en-US" dirty="0" err="1"/>
              <a:t>Risiko</a:t>
            </a:r>
            <a:endParaRPr lang="en-US" dirty="0"/>
          </a:p>
        </p:txBody>
      </p:sp>
      <p:sp>
        <p:nvSpPr>
          <p:cNvPr id="9" name="Footer Placeholder 4">
            <a:extLst>
              <a:ext uri="{FF2B5EF4-FFF2-40B4-BE49-F238E27FC236}">
                <a16:creationId xmlns:a16="http://schemas.microsoft.com/office/drawing/2014/main" id="{0F705303-FDE9-4CF4-82C6-AD4E295E39D2}"/>
              </a:ext>
            </a:extLst>
          </p:cNvPr>
          <p:cNvSpPr>
            <a:spLocks noGrp="1"/>
          </p:cNvSpPr>
          <p:nvPr>
            <p:ph type="ftr" sz="quarter" idx="11"/>
          </p:nvPr>
        </p:nvSpPr>
        <p:spPr>
          <a:xfrm>
            <a:off x="4343400" y="6356350"/>
            <a:ext cx="2895600" cy="365125"/>
          </a:xfrm>
          <a:prstGeom prst="rect">
            <a:avLst/>
          </a:prstGeom>
        </p:spPr>
        <p:txBody>
          <a:bodyPr/>
          <a:lstStyle>
            <a:lvl1pPr>
              <a:defRPr sz="1400">
                <a:solidFill>
                  <a:schemeClr val="bg1"/>
                </a:solidFill>
              </a:defRPr>
            </a:lvl1p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4072005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0" y="5029199"/>
            <a:ext cx="5943600" cy="1677528"/>
          </a:xfrm>
        </p:spPr>
        <p:txBody>
          <a:bodyPr>
            <a:normAutofit/>
          </a:bodyPr>
          <a:lstStyle/>
          <a:p>
            <a:r>
              <a:rPr lang="en-US" sz="1800" b="1" dirty="0">
                <a:solidFill>
                  <a:schemeClr val="bg1"/>
                </a:solidFill>
                <a:effectLst>
                  <a:outerShdw blurRad="38100" dist="38100" dir="2700000" algn="tl">
                    <a:srgbClr val="000000">
                      <a:alpha val="43137"/>
                    </a:srgbClr>
                  </a:outerShdw>
                </a:effectLst>
              </a:rPr>
              <a:t>FAKULTAS EKONOMI DAN BISNIS </a:t>
            </a:r>
          </a:p>
          <a:p>
            <a:r>
              <a:rPr lang="en-US" sz="1800" b="1" dirty="0">
                <a:solidFill>
                  <a:schemeClr val="bg1"/>
                </a:solidFill>
                <a:effectLst>
                  <a:outerShdw blurRad="38100" dist="38100" dir="2700000" algn="tl">
                    <a:srgbClr val="000000">
                      <a:alpha val="43137"/>
                    </a:srgbClr>
                  </a:outerShdw>
                </a:effectLst>
              </a:rPr>
              <a:t>UNIVERSITAS ESA UNGGUL</a:t>
            </a:r>
          </a:p>
        </p:txBody>
      </p:sp>
      <p:sp>
        <p:nvSpPr>
          <p:cNvPr id="7" name="Date Placeholder 3"/>
          <p:cNvSpPr txBox="1">
            <a:spLocks/>
          </p:cNvSpPr>
          <p:nvPr/>
        </p:nvSpPr>
        <p:spPr>
          <a:xfrm>
            <a:off x="152400" y="5014452"/>
            <a:ext cx="2590800" cy="1692275"/>
          </a:xfrm>
          <a:prstGeom prst="rect">
            <a:avLst/>
          </a:prstGeom>
        </p:spPr>
        <p:txBody>
          <a:bodyPr vert="horz" lIns="91440" tIns="45720" rIns="91440" bIns="45720" rtlCol="0" anchor="b"/>
          <a:lstStyle>
            <a:defPPr>
              <a:defRPr lang="en-US"/>
            </a:defPPr>
            <a:lvl1pPr marL="0" algn="ctr" defTabSz="914400" rtl="0" eaLnBrk="1" latinLnBrk="0" hangingPunct="1">
              <a:defRPr sz="2800" b="1" kern="1200">
                <a:solidFill>
                  <a:schemeClr val="tx1"/>
                </a:solidFill>
                <a:effectLst>
                  <a:outerShdw blurRad="38100" dist="38100" dir="2700000" algn="tl">
                    <a:srgbClr val="000000">
                      <a:alpha val="43137"/>
                    </a:srgbClr>
                  </a:outerShdw>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FEB 911</a:t>
            </a:r>
          </a:p>
          <a:p>
            <a:r>
              <a:rPr lang="en-US" sz="2000" dirty="0" err="1"/>
              <a:t>Manajemen</a:t>
            </a:r>
            <a:r>
              <a:rPr lang="en-US" sz="2000" dirty="0"/>
              <a:t> </a:t>
            </a:r>
            <a:r>
              <a:rPr lang="en-US" sz="2000" dirty="0" err="1"/>
              <a:t>Risiko</a:t>
            </a:r>
            <a:endParaRPr lang="en-US" sz="2000" dirty="0"/>
          </a:p>
          <a:p>
            <a:endParaRPr lang="en-US" sz="2000" dirty="0"/>
          </a:p>
          <a:p>
            <a:endParaRPr lang="en-US" sz="2000" dirty="0"/>
          </a:p>
          <a:p>
            <a:r>
              <a:rPr lang="en-US" sz="1500" dirty="0"/>
              <a:t>Muhyiddin, </a:t>
            </a:r>
            <a:r>
              <a:rPr lang="en-US" sz="1500" dirty="0" err="1"/>
              <a:t>S.Ak</a:t>
            </a:r>
            <a:r>
              <a:rPr lang="en-US" sz="1500" dirty="0"/>
              <a:t>., </a:t>
            </a:r>
            <a:r>
              <a:rPr lang="en-US" sz="1500" dirty="0" err="1"/>
              <a:t>M.Ak</a:t>
            </a:r>
            <a:endParaRPr lang="en-US" sz="1500" dirty="0"/>
          </a:p>
        </p:txBody>
      </p:sp>
      <p:sp>
        <p:nvSpPr>
          <p:cNvPr id="5" name="Title 1"/>
          <p:cNvSpPr txBox="1">
            <a:spLocks/>
          </p:cNvSpPr>
          <p:nvPr/>
        </p:nvSpPr>
        <p:spPr>
          <a:xfrm>
            <a:off x="3048000" y="3429000"/>
            <a:ext cx="5943600" cy="1371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r>
              <a:rPr lang="en-US" b="1" dirty="0" err="1">
                <a:effectLst>
                  <a:outerShdw blurRad="38100" dist="38100" dir="2700000" algn="tl">
                    <a:srgbClr val="000000">
                      <a:alpha val="43137"/>
                    </a:srgbClr>
                  </a:outerShdw>
                </a:effectLst>
              </a:rPr>
              <a:t>Manajemen</a:t>
            </a:r>
            <a:r>
              <a:rPr lang="en-US" b="1" dirty="0">
                <a:effectLst>
                  <a:outerShdw blurRad="38100" dist="38100" dir="2700000" algn="tl">
                    <a:srgbClr val="000000">
                      <a:alpha val="43137"/>
                    </a:srgbClr>
                  </a:outerShdw>
                </a:effectLst>
              </a:rPr>
              <a:t> </a:t>
            </a:r>
            <a:r>
              <a:rPr lang="en-US" b="1" dirty="0" err="1">
                <a:effectLst>
                  <a:outerShdw blurRad="38100" dist="38100" dir="2700000" algn="tl">
                    <a:srgbClr val="000000">
                      <a:alpha val="43137"/>
                    </a:srgbClr>
                  </a:outerShdw>
                </a:effectLst>
              </a:rPr>
              <a:t>Risiko</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06484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2EB6E-0319-47CB-91C4-34A3957D62C7}"/>
              </a:ext>
            </a:extLst>
          </p:cNvPr>
          <p:cNvSpPr>
            <a:spLocks noGrp="1"/>
          </p:cNvSpPr>
          <p:nvPr>
            <p:ph type="title"/>
          </p:nvPr>
        </p:nvSpPr>
        <p:spPr/>
        <p:txBody>
          <a:bodyPr/>
          <a:lstStyle/>
          <a:p>
            <a:r>
              <a:rPr lang="id-ID" altLang="en-US" dirty="0"/>
              <a:t>Macam-macam risiko</a:t>
            </a:r>
            <a:endParaRPr lang="en-US" dirty="0"/>
          </a:p>
        </p:txBody>
      </p:sp>
      <p:sp>
        <p:nvSpPr>
          <p:cNvPr id="3" name="Content Placeholder 2">
            <a:extLst>
              <a:ext uri="{FF2B5EF4-FFF2-40B4-BE49-F238E27FC236}">
                <a16:creationId xmlns:a16="http://schemas.microsoft.com/office/drawing/2014/main" id="{984186C5-2F03-4B37-BDE1-BBF452B89A42}"/>
              </a:ext>
            </a:extLst>
          </p:cNvPr>
          <p:cNvSpPr>
            <a:spLocks noGrp="1"/>
          </p:cNvSpPr>
          <p:nvPr>
            <p:ph idx="1"/>
          </p:nvPr>
        </p:nvSpPr>
        <p:spPr/>
        <p:txBody>
          <a:bodyPr>
            <a:normAutofit/>
          </a:bodyPr>
          <a:lstStyle/>
          <a:p>
            <a:pPr marL="0" indent="0">
              <a:buNone/>
            </a:pPr>
            <a:r>
              <a:rPr lang="id-ID" altLang="en-US" dirty="0"/>
              <a:t>Menurut sifatnya risiko dapat dibedakan :</a:t>
            </a:r>
          </a:p>
          <a:p>
            <a:pPr marL="914400" lvl="1" indent="-514350">
              <a:buFont typeface="+mj-lt"/>
              <a:buAutoNum type="alphaLcPeriod"/>
            </a:pPr>
            <a:r>
              <a:rPr lang="id-ID" altLang="en-US" dirty="0"/>
              <a:t>Risiko Murni</a:t>
            </a:r>
            <a:endParaRPr lang="en-US" altLang="en-US" dirty="0"/>
          </a:p>
          <a:p>
            <a:pPr marL="914400" lvl="1" indent="-514350">
              <a:buFont typeface="+mj-lt"/>
              <a:buAutoNum type="alphaLcPeriod"/>
            </a:pPr>
            <a:r>
              <a:rPr lang="id-ID" dirty="0"/>
              <a:t>Risiko Spekulatif</a:t>
            </a:r>
            <a:endParaRPr lang="en-US" dirty="0"/>
          </a:p>
          <a:p>
            <a:pPr marL="914400" lvl="1" indent="-514350">
              <a:buFont typeface="+mj-lt"/>
              <a:buAutoNum type="alphaLcPeriod"/>
            </a:pPr>
            <a:r>
              <a:rPr lang="id-ID" dirty="0"/>
              <a:t>Risiko </a:t>
            </a:r>
            <a:r>
              <a:rPr lang="en-US" dirty="0"/>
              <a:t>F</a:t>
            </a:r>
            <a:r>
              <a:rPr lang="id-ID" dirty="0"/>
              <a:t>undamental </a:t>
            </a:r>
            <a:endParaRPr lang="en-US" dirty="0"/>
          </a:p>
          <a:p>
            <a:pPr marL="914400" lvl="1" indent="-514350">
              <a:buFont typeface="+mj-lt"/>
              <a:buAutoNum type="alphaLcPeriod"/>
            </a:pPr>
            <a:r>
              <a:rPr lang="id-ID" dirty="0"/>
              <a:t>Risiko </a:t>
            </a:r>
            <a:r>
              <a:rPr lang="en-US" dirty="0"/>
              <a:t>K</a:t>
            </a:r>
            <a:r>
              <a:rPr lang="id-ID" dirty="0"/>
              <a:t>husus</a:t>
            </a:r>
            <a:endParaRPr lang="en-US" dirty="0"/>
          </a:p>
          <a:p>
            <a:pPr marL="914400" lvl="1" indent="-514350">
              <a:buFont typeface="+mj-lt"/>
              <a:buAutoNum type="alphaLcPeriod"/>
            </a:pPr>
            <a:r>
              <a:rPr lang="en-US" dirty="0" err="1"/>
              <a:t>Risiko</a:t>
            </a:r>
            <a:r>
              <a:rPr lang="en-US" dirty="0"/>
              <a:t> </a:t>
            </a:r>
            <a:r>
              <a:rPr lang="en-US" dirty="0" err="1"/>
              <a:t>Dinamis</a:t>
            </a:r>
            <a:endParaRPr lang="id-ID" dirty="0"/>
          </a:p>
          <a:p>
            <a:pPr marL="514350" indent="-514350">
              <a:buFont typeface="Wingdings" panose="05000000000000000000" pitchFamily="2" charset="2"/>
              <a:buNone/>
            </a:pPr>
            <a:endParaRPr lang="id-ID" altLang="en-US" dirty="0"/>
          </a:p>
        </p:txBody>
      </p:sp>
      <p:sp>
        <p:nvSpPr>
          <p:cNvPr id="7" name="Date Placeholder 3">
            <a:extLst>
              <a:ext uri="{FF2B5EF4-FFF2-40B4-BE49-F238E27FC236}">
                <a16:creationId xmlns:a16="http://schemas.microsoft.com/office/drawing/2014/main" id="{8F917FE3-D0C4-43F8-9CE8-F572CDEE5938}"/>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8" name="Footer Placeholder 4">
            <a:extLst>
              <a:ext uri="{FF2B5EF4-FFF2-40B4-BE49-F238E27FC236}">
                <a16:creationId xmlns:a16="http://schemas.microsoft.com/office/drawing/2014/main" id="{D17AEBEF-451C-4F47-99EC-2F1312A9FEB6}"/>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3438145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2EB6E-0319-47CB-91C4-34A3957D62C7}"/>
              </a:ext>
            </a:extLst>
          </p:cNvPr>
          <p:cNvSpPr>
            <a:spLocks noGrp="1"/>
          </p:cNvSpPr>
          <p:nvPr>
            <p:ph type="title"/>
          </p:nvPr>
        </p:nvSpPr>
        <p:spPr/>
        <p:txBody>
          <a:bodyPr/>
          <a:lstStyle/>
          <a:p>
            <a:r>
              <a:rPr lang="id-ID" altLang="en-US" dirty="0"/>
              <a:t>Macam-macam risiko</a:t>
            </a:r>
            <a:endParaRPr lang="en-US" dirty="0"/>
          </a:p>
        </p:txBody>
      </p:sp>
      <p:sp>
        <p:nvSpPr>
          <p:cNvPr id="3" name="Content Placeholder 2">
            <a:extLst>
              <a:ext uri="{FF2B5EF4-FFF2-40B4-BE49-F238E27FC236}">
                <a16:creationId xmlns:a16="http://schemas.microsoft.com/office/drawing/2014/main" id="{984186C5-2F03-4B37-BDE1-BBF452B89A42}"/>
              </a:ext>
            </a:extLst>
          </p:cNvPr>
          <p:cNvSpPr>
            <a:spLocks noGrp="1"/>
          </p:cNvSpPr>
          <p:nvPr>
            <p:ph idx="1"/>
          </p:nvPr>
        </p:nvSpPr>
        <p:spPr/>
        <p:txBody>
          <a:bodyPr>
            <a:normAutofit/>
          </a:bodyPr>
          <a:lstStyle/>
          <a:p>
            <a:pPr marL="0" indent="0">
              <a:buNone/>
            </a:pPr>
            <a:r>
              <a:rPr lang="id-ID" altLang="en-US" dirty="0"/>
              <a:t>Menurut </a:t>
            </a:r>
            <a:r>
              <a:rPr lang="en-US" altLang="en-US" dirty="0" err="1"/>
              <a:t>sumber</a:t>
            </a:r>
            <a:r>
              <a:rPr lang="en-US" altLang="en-US" dirty="0"/>
              <a:t>/</a:t>
            </a:r>
            <a:r>
              <a:rPr lang="en-US" altLang="en-US" dirty="0" err="1"/>
              <a:t>Penyebab</a:t>
            </a:r>
            <a:r>
              <a:rPr lang="id-ID" altLang="en-US" dirty="0"/>
              <a:t> dapat dibedakan :</a:t>
            </a:r>
          </a:p>
          <a:p>
            <a:pPr marL="914400" lvl="1" indent="-514350">
              <a:buFont typeface="+mj-lt"/>
              <a:buAutoNum type="alphaLcPeriod"/>
            </a:pPr>
            <a:r>
              <a:rPr lang="id-ID" altLang="en-US" dirty="0"/>
              <a:t>Risiko </a:t>
            </a:r>
            <a:r>
              <a:rPr lang="en-US" altLang="en-US" dirty="0"/>
              <a:t>Intern</a:t>
            </a:r>
          </a:p>
          <a:p>
            <a:pPr marL="914400" lvl="1" indent="-514350">
              <a:buFont typeface="+mj-lt"/>
              <a:buAutoNum type="alphaLcPeriod"/>
            </a:pPr>
            <a:r>
              <a:rPr lang="en-US" dirty="0" err="1"/>
              <a:t>Risiko</a:t>
            </a:r>
            <a:r>
              <a:rPr lang="en-US" dirty="0"/>
              <a:t> </a:t>
            </a:r>
            <a:r>
              <a:rPr lang="en-US" dirty="0" err="1"/>
              <a:t>Ekstern</a:t>
            </a:r>
            <a:endParaRPr lang="id-ID" dirty="0"/>
          </a:p>
          <a:p>
            <a:pPr marL="514350" indent="-514350">
              <a:buFont typeface="Wingdings" panose="05000000000000000000" pitchFamily="2" charset="2"/>
              <a:buNone/>
            </a:pPr>
            <a:endParaRPr lang="id-ID" altLang="en-US" dirty="0"/>
          </a:p>
        </p:txBody>
      </p:sp>
      <p:sp>
        <p:nvSpPr>
          <p:cNvPr id="7" name="Date Placeholder 3">
            <a:extLst>
              <a:ext uri="{FF2B5EF4-FFF2-40B4-BE49-F238E27FC236}">
                <a16:creationId xmlns:a16="http://schemas.microsoft.com/office/drawing/2014/main" id="{302C9913-04E6-41A0-9A70-901322CB3B38}"/>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8" name="Footer Placeholder 4">
            <a:extLst>
              <a:ext uri="{FF2B5EF4-FFF2-40B4-BE49-F238E27FC236}">
                <a16:creationId xmlns:a16="http://schemas.microsoft.com/office/drawing/2014/main" id="{664524F8-BA30-44A5-88DF-58190F0076FA}"/>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2573435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96845-A82D-4BAF-AE33-95D2F9139E3B}"/>
              </a:ext>
            </a:extLst>
          </p:cNvPr>
          <p:cNvSpPr>
            <a:spLocks noGrp="1"/>
          </p:cNvSpPr>
          <p:nvPr>
            <p:ph type="title"/>
          </p:nvPr>
        </p:nvSpPr>
        <p:spPr/>
        <p:txBody>
          <a:bodyPr>
            <a:normAutofit/>
          </a:bodyPr>
          <a:lstStyle/>
          <a:p>
            <a:r>
              <a:rPr lang="id-ID" altLang="en-US" b="1" dirty="0"/>
              <a:t>Upaya Penanggulangan Risiko</a:t>
            </a:r>
            <a:endParaRPr lang="en-US" b="1" dirty="0"/>
          </a:p>
        </p:txBody>
      </p:sp>
      <p:sp>
        <p:nvSpPr>
          <p:cNvPr id="3" name="Content Placeholder 2">
            <a:extLst>
              <a:ext uri="{FF2B5EF4-FFF2-40B4-BE49-F238E27FC236}">
                <a16:creationId xmlns:a16="http://schemas.microsoft.com/office/drawing/2014/main" id="{1E817D8D-EEF9-445F-A382-08D9CEC908A0}"/>
              </a:ext>
            </a:extLst>
          </p:cNvPr>
          <p:cNvSpPr>
            <a:spLocks noGrp="1"/>
          </p:cNvSpPr>
          <p:nvPr>
            <p:ph idx="1"/>
          </p:nvPr>
        </p:nvSpPr>
        <p:spPr/>
        <p:txBody>
          <a:bodyPr>
            <a:normAutofit fontScale="77500" lnSpcReduction="20000"/>
          </a:bodyPr>
          <a:lstStyle/>
          <a:p>
            <a:pPr marL="514350" indent="-514350">
              <a:buFont typeface="Wingdings" panose="05000000000000000000" pitchFamily="2" charset="2"/>
              <a:buAutoNum type="arabicPeriod"/>
            </a:pPr>
            <a:r>
              <a:rPr lang="id-ID" altLang="en-US" dirty="0"/>
              <a:t>Mengadakan pencegahan dan penanggulangan terhadap kemungkinan terjadinya peristiwa yang menimbulkan kerugian</a:t>
            </a:r>
          </a:p>
          <a:p>
            <a:pPr marL="514350" indent="-514350">
              <a:buFont typeface="Wingdings" panose="05000000000000000000" pitchFamily="2" charset="2"/>
              <a:buAutoNum type="arabicPeriod"/>
            </a:pPr>
            <a:r>
              <a:rPr lang="id-ID" altLang="en-US" dirty="0"/>
              <a:t>Melakukan retensi artinya mentolerir terjadinya kerugian , dengan membiarkanterjadinya kerugian dan untuk mencegah terganggunya operasi dengan menyediakan dana untuk penanggulangannya.</a:t>
            </a:r>
            <a:endParaRPr lang="en-US" altLang="en-US" dirty="0"/>
          </a:p>
          <a:p>
            <a:pPr marL="514350" indent="-514350">
              <a:buFont typeface="Wingdings" panose="05000000000000000000" pitchFamily="2" charset="2"/>
              <a:buAutoNum type="arabicPeriod"/>
            </a:pPr>
            <a:r>
              <a:rPr lang="id-ID" altLang="en-US" dirty="0"/>
              <a:t>Melakukan pengendalian terhadap  risiko, seperti melakukan perdagangan berjangka</a:t>
            </a:r>
            <a:endParaRPr lang="en-US" altLang="en-US" dirty="0"/>
          </a:p>
          <a:p>
            <a:pPr marL="514350" indent="-514350">
              <a:buFont typeface="Wingdings" panose="05000000000000000000" pitchFamily="2" charset="2"/>
              <a:buAutoNum type="arabicPeriod"/>
            </a:pPr>
            <a:r>
              <a:rPr lang="id-ID" altLang="en-US" dirty="0"/>
              <a:t>Mengalihkan/memindahkan risiko kepada pihak lain, yaitu dengan cara mengadakan kontrak pertangguhan (asuransi) dengan perusahaan asuransi terhadap risiko tertentu.</a:t>
            </a:r>
          </a:p>
        </p:txBody>
      </p:sp>
      <p:sp>
        <p:nvSpPr>
          <p:cNvPr id="7" name="Date Placeholder 3">
            <a:extLst>
              <a:ext uri="{FF2B5EF4-FFF2-40B4-BE49-F238E27FC236}">
                <a16:creationId xmlns:a16="http://schemas.microsoft.com/office/drawing/2014/main" id="{5A902709-B302-4250-88AD-89FC7DA33806}"/>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8" name="Footer Placeholder 4">
            <a:extLst>
              <a:ext uri="{FF2B5EF4-FFF2-40B4-BE49-F238E27FC236}">
                <a16:creationId xmlns:a16="http://schemas.microsoft.com/office/drawing/2014/main" id="{51C98B74-7255-42E0-BCB3-92DC2C7D64AB}"/>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1051672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67107-2FA8-4C96-B80A-8DC0348D589A}"/>
              </a:ext>
            </a:extLst>
          </p:cNvPr>
          <p:cNvSpPr>
            <a:spLocks noGrp="1"/>
          </p:cNvSpPr>
          <p:nvPr>
            <p:ph type="title"/>
          </p:nvPr>
        </p:nvSpPr>
        <p:spPr/>
        <p:txBody>
          <a:bodyPr/>
          <a:lstStyle/>
          <a:p>
            <a:r>
              <a:rPr lang="en-US" altLang="en-US" b="1" dirty="0" err="1"/>
              <a:t>Konsep</a:t>
            </a:r>
            <a:r>
              <a:rPr lang="en-US" altLang="en-US" b="1" dirty="0"/>
              <a:t> </a:t>
            </a:r>
            <a:r>
              <a:rPr lang="en-US" altLang="en-US" b="1" dirty="0" err="1"/>
              <a:t>Resiko</a:t>
            </a:r>
            <a:endParaRPr lang="en-US" b="1" dirty="0"/>
          </a:p>
        </p:txBody>
      </p:sp>
      <p:sp>
        <p:nvSpPr>
          <p:cNvPr id="3" name="Content Placeholder 2">
            <a:extLst>
              <a:ext uri="{FF2B5EF4-FFF2-40B4-BE49-F238E27FC236}">
                <a16:creationId xmlns:a16="http://schemas.microsoft.com/office/drawing/2014/main" id="{CD74FCE3-0E51-40D1-B7EC-0DF986CE96CD}"/>
              </a:ext>
            </a:extLst>
          </p:cNvPr>
          <p:cNvSpPr>
            <a:spLocks noGrp="1"/>
          </p:cNvSpPr>
          <p:nvPr>
            <p:ph idx="1"/>
          </p:nvPr>
        </p:nvSpPr>
        <p:spPr/>
        <p:txBody>
          <a:bodyPr>
            <a:normAutofit lnSpcReduction="10000"/>
          </a:bodyPr>
          <a:lstStyle/>
          <a:p>
            <a:pPr algn="ctr">
              <a:lnSpc>
                <a:spcPct val="80000"/>
              </a:lnSpc>
              <a:buNone/>
            </a:pPr>
            <a:r>
              <a:rPr lang="en-US" altLang="en-US" b="1" dirty="0"/>
              <a:t>Hazard </a:t>
            </a:r>
            <a:r>
              <a:rPr lang="en-US" altLang="en-US" b="1" dirty="0">
                <a:sym typeface="Wingdings" panose="05000000000000000000" pitchFamily="2" charset="2"/>
              </a:rPr>
              <a:t> Peril  </a:t>
            </a:r>
            <a:r>
              <a:rPr lang="en-US" altLang="en-US" b="1" dirty="0" err="1">
                <a:sym typeface="Wingdings" panose="05000000000000000000" pitchFamily="2" charset="2"/>
              </a:rPr>
              <a:t>Losser</a:t>
            </a:r>
            <a:endParaRPr lang="en-US" altLang="en-US" b="1" dirty="0"/>
          </a:p>
          <a:p>
            <a:pPr algn="ctr">
              <a:lnSpc>
                <a:spcPct val="80000"/>
              </a:lnSpc>
              <a:buNone/>
            </a:pPr>
            <a:endParaRPr lang="en-US" altLang="en-US" dirty="0"/>
          </a:p>
          <a:p>
            <a:pPr>
              <a:lnSpc>
                <a:spcPct val="80000"/>
              </a:lnSpc>
            </a:pPr>
            <a:r>
              <a:rPr lang="en-US" altLang="en-US" dirty="0"/>
              <a:t>Hazard </a:t>
            </a:r>
            <a:r>
              <a:rPr lang="en-US" altLang="en-US" dirty="0" err="1"/>
              <a:t>adalah</a:t>
            </a:r>
            <a:r>
              <a:rPr lang="en-US" altLang="en-US" dirty="0"/>
              <a:t> </a:t>
            </a:r>
            <a:r>
              <a:rPr lang="en-US" altLang="en-US" dirty="0" err="1"/>
              <a:t>keadaan</a:t>
            </a:r>
            <a:r>
              <a:rPr lang="en-US" altLang="en-US" dirty="0"/>
              <a:t> </a:t>
            </a:r>
            <a:r>
              <a:rPr lang="en-US" altLang="en-US" dirty="0" err="1"/>
              <a:t>bahaya</a:t>
            </a:r>
            <a:r>
              <a:rPr lang="en-US" altLang="en-US" dirty="0"/>
              <a:t> yang </a:t>
            </a:r>
            <a:r>
              <a:rPr lang="en-US" altLang="en-US" dirty="0" err="1"/>
              <a:t>dapat</a:t>
            </a:r>
            <a:r>
              <a:rPr lang="en-US" altLang="en-US" dirty="0"/>
              <a:t> </a:t>
            </a:r>
            <a:r>
              <a:rPr lang="en-US" altLang="en-US" dirty="0" err="1"/>
              <a:t>memperbesar</a:t>
            </a:r>
            <a:r>
              <a:rPr lang="en-US" altLang="en-US" dirty="0"/>
              <a:t> </a:t>
            </a:r>
            <a:r>
              <a:rPr lang="en-US" altLang="en-US" dirty="0" err="1"/>
              <a:t>kemungkinan</a:t>
            </a:r>
            <a:r>
              <a:rPr lang="en-US" altLang="en-US" dirty="0"/>
              <a:t> </a:t>
            </a:r>
            <a:r>
              <a:rPr lang="en-US" altLang="en-US" dirty="0" err="1"/>
              <a:t>terjadinya</a:t>
            </a:r>
            <a:r>
              <a:rPr lang="en-US" altLang="en-US" dirty="0"/>
              <a:t> peril (</a:t>
            </a:r>
            <a:r>
              <a:rPr lang="en-US" altLang="en-US" dirty="0" err="1"/>
              <a:t>bencana</a:t>
            </a:r>
            <a:r>
              <a:rPr lang="en-US" altLang="en-US" dirty="0"/>
              <a:t>).</a:t>
            </a:r>
          </a:p>
          <a:p>
            <a:pPr>
              <a:lnSpc>
                <a:spcPct val="80000"/>
              </a:lnSpc>
            </a:pPr>
            <a:r>
              <a:rPr lang="en-US" altLang="en-US" dirty="0"/>
              <a:t>Peril </a:t>
            </a:r>
            <a:r>
              <a:rPr lang="en-US" altLang="en-US" dirty="0" err="1"/>
              <a:t>adalah</a:t>
            </a:r>
            <a:r>
              <a:rPr lang="en-US" altLang="en-US" dirty="0"/>
              <a:t> </a:t>
            </a:r>
            <a:r>
              <a:rPr lang="en-US" altLang="en-US" dirty="0" err="1"/>
              <a:t>suatu</a:t>
            </a:r>
            <a:r>
              <a:rPr lang="en-US" altLang="en-US" dirty="0"/>
              <a:t> </a:t>
            </a:r>
            <a:r>
              <a:rPr lang="en-US" altLang="en-US" dirty="0" err="1"/>
              <a:t>peristiwa</a:t>
            </a:r>
            <a:r>
              <a:rPr lang="en-US" altLang="en-US" dirty="0"/>
              <a:t>/</a:t>
            </a:r>
            <a:r>
              <a:rPr lang="en-US" altLang="en-US" dirty="0" err="1"/>
              <a:t>kejadian</a:t>
            </a:r>
            <a:r>
              <a:rPr lang="en-US" altLang="en-US" dirty="0"/>
              <a:t> yang </a:t>
            </a:r>
            <a:r>
              <a:rPr lang="en-US" altLang="en-US" dirty="0" err="1"/>
              <a:t>dapat</a:t>
            </a:r>
            <a:r>
              <a:rPr lang="en-US" altLang="en-US" dirty="0"/>
              <a:t> </a:t>
            </a:r>
            <a:r>
              <a:rPr lang="en-US" altLang="en-US" dirty="0" err="1"/>
              <a:t>menimbulkan</a:t>
            </a:r>
            <a:r>
              <a:rPr lang="en-US" altLang="en-US" dirty="0"/>
              <a:t> </a:t>
            </a:r>
            <a:r>
              <a:rPr lang="en-US" altLang="en-US" dirty="0" err="1"/>
              <a:t>kerugian</a:t>
            </a:r>
            <a:r>
              <a:rPr lang="en-US" altLang="en-US" dirty="0"/>
              <a:t> </a:t>
            </a:r>
            <a:r>
              <a:rPr lang="en-US" altLang="en-US" dirty="0" err="1"/>
              <a:t>atau</a:t>
            </a:r>
            <a:r>
              <a:rPr lang="en-US" altLang="en-US" dirty="0"/>
              <a:t> </a:t>
            </a:r>
            <a:r>
              <a:rPr lang="en-US" altLang="en-US" dirty="0" err="1"/>
              <a:t>bermacam</a:t>
            </a:r>
            <a:r>
              <a:rPr lang="en-US" altLang="en-US" dirty="0"/>
              <a:t> </a:t>
            </a:r>
            <a:r>
              <a:rPr lang="en-US" altLang="en-US" dirty="0" err="1"/>
              <a:t>kerugian</a:t>
            </a:r>
            <a:r>
              <a:rPr lang="en-US" altLang="en-US" dirty="0"/>
              <a:t>.</a:t>
            </a:r>
          </a:p>
          <a:p>
            <a:pPr>
              <a:lnSpc>
                <a:spcPct val="80000"/>
              </a:lnSpc>
            </a:pPr>
            <a:r>
              <a:rPr lang="en-US" altLang="en-US" dirty="0" err="1"/>
              <a:t>Losser</a:t>
            </a:r>
            <a:r>
              <a:rPr lang="en-US" altLang="en-US" dirty="0"/>
              <a:t> </a:t>
            </a:r>
            <a:r>
              <a:rPr lang="en-US" altLang="en-US" dirty="0" err="1"/>
              <a:t>adalah</a:t>
            </a:r>
            <a:r>
              <a:rPr lang="en-US" altLang="en-US" dirty="0"/>
              <a:t> </a:t>
            </a:r>
            <a:r>
              <a:rPr lang="en-US" altLang="en-US" dirty="0" err="1"/>
              <a:t>kerugian</a:t>
            </a:r>
            <a:r>
              <a:rPr lang="en-US" altLang="en-US" dirty="0"/>
              <a:t> yang </a:t>
            </a:r>
            <a:r>
              <a:rPr lang="en-US" altLang="en-US" dirty="0" err="1"/>
              <a:t>diderita</a:t>
            </a:r>
            <a:r>
              <a:rPr lang="en-US" altLang="en-US" dirty="0"/>
              <a:t> </a:t>
            </a:r>
            <a:r>
              <a:rPr lang="en-US" altLang="en-US" dirty="0" err="1"/>
              <a:t>akibat</a:t>
            </a:r>
            <a:r>
              <a:rPr lang="en-US" altLang="en-US" dirty="0"/>
              <a:t> </a:t>
            </a:r>
            <a:r>
              <a:rPr lang="en-US" altLang="en-US" dirty="0" err="1"/>
              <a:t>kejadian</a:t>
            </a:r>
            <a:r>
              <a:rPr lang="en-US" altLang="en-US" dirty="0"/>
              <a:t> yang </a:t>
            </a:r>
            <a:r>
              <a:rPr lang="en-US" altLang="en-US" dirty="0" err="1"/>
              <a:t>tidak</a:t>
            </a:r>
            <a:r>
              <a:rPr lang="en-US" altLang="en-US" dirty="0"/>
              <a:t> </a:t>
            </a:r>
            <a:r>
              <a:rPr lang="en-US" altLang="en-US" dirty="0" err="1"/>
              <a:t>diharapkan</a:t>
            </a:r>
            <a:r>
              <a:rPr lang="en-US" altLang="en-US" dirty="0"/>
              <a:t> </a:t>
            </a:r>
            <a:r>
              <a:rPr lang="en-US" altLang="en-US" dirty="0" err="1"/>
              <a:t>tapi</a:t>
            </a:r>
            <a:r>
              <a:rPr lang="en-US" altLang="en-US" dirty="0"/>
              <a:t> </a:t>
            </a:r>
            <a:r>
              <a:rPr lang="en-US" altLang="en-US" dirty="0" err="1"/>
              <a:t>ternyata</a:t>
            </a:r>
            <a:r>
              <a:rPr lang="en-US" altLang="en-US" dirty="0"/>
              <a:t> </a:t>
            </a:r>
            <a:r>
              <a:rPr lang="en-US" altLang="en-US" dirty="0" err="1"/>
              <a:t>terjadi</a:t>
            </a:r>
            <a:r>
              <a:rPr lang="en-US" altLang="en-US" dirty="0"/>
              <a:t>.</a:t>
            </a:r>
          </a:p>
        </p:txBody>
      </p:sp>
      <p:sp>
        <p:nvSpPr>
          <p:cNvPr id="7" name="Date Placeholder 3">
            <a:extLst>
              <a:ext uri="{FF2B5EF4-FFF2-40B4-BE49-F238E27FC236}">
                <a16:creationId xmlns:a16="http://schemas.microsoft.com/office/drawing/2014/main" id="{A4609515-6330-4D9C-B00A-5AEA977B5C64}"/>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8" name="Footer Placeholder 4">
            <a:extLst>
              <a:ext uri="{FF2B5EF4-FFF2-40B4-BE49-F238E27FC236}">
                <a16:creationId xmlns:a16="http://schemas.microsoft.com/office/drawing/2014/main" id="{04975468-B046-440E-85C6-AAED4B7543FC}"/>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15545046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18114-841D-4733-A45B-C36233B17A72}"/>
              </a:ext>
            </a:extLst>
          </p:cNvPr>
          <p:cNvSpPr>
            <a:spLocks noGrp="1"/>
          </p:cNvSpPr>
          <p:nvPr>
            <p:ph type="title"/>
          </p:nvPr>
        </p:nvSpPr>
        <p:spPr/>
        <p:txBody>
          <a:bodyPr>
            <a:normAutofit/>
          </a:bodyPr>
          <a:lstStyle/>
          <a:p>
            <a:r>
              <a:rPr lang="en-US" altLang="en-US" b="1" dirty="0" err="1"/>
              <a:t>Manfaat</a:t>
            </a:r>
            <a:r>
              <a:rPr lang="en-US" altLang="en-US" b="1" dirty="0"/>
              <a:t> </a:t>
            </a:r>
            <a:r>
              <a:rPr lang="id-ID" altLang="en-US" b="1" dirty="0"/>
              <a:t>Manajemen</a:t>
            </a:r>
            <a:r>
              <a:rPr lang="en-US" altLang="en-US" b="1" dirty="0"/>
              <a:t> R</a:t>
            </a:r>
            <a:r>
              <a:rPr lang="id-ID" altLang="en-US" b="1" dirty="0"/>
              <a:t>i</a:t>
            </a:r>
            <a:r>
              <a:rPr lang="en-US" altLang="en-US" b="1" dirty="0" err="1"/>
              <a:t>siko</a:t>
            </a:r>
            <a:endParaRPr lang="en-US" b="1" dirty="0"/>
          </a:p>
        </p:txBody>
      </p:sp>
      <p:sp>
        <p:nvSpPr>
          <p:cNvPr id="3" name="Content Placeholder 2">
            <a:extLst>
              <a:ext uri="{FF2B5EF4-FFF2-40B4-BE49-F238E27FC236}">
                <a16:creationId xmlns:a16="http://schemas.microsoft.com/office/drawing/2014/main" id="{8D0B6B43-5FAD-495A-AA47-BEEFAAC0717D}"/>
              </a:ext>
            </a:extLst>
          </p:cNvPr>
          <p:cNvSpPr>
            <a:spLocks noGrp="1"/>
          </p:cNvSpPr>
          <p:nvPr>
            <p:ph idx="1"/>
          </p:nvPr>
        </p:nvSpPr>
        <p:spPr/>
        <p:txBody>
          <a:bodyPr>
            <a:normAutofit lnSpcReduction="10000"/>
          </a:bodyPr>
          <a:lstStyle/>
          <a:p>
            <a:r>
              <a:rPr lang="en-US" altLang="en-US" dirty="0" err="1"/>
              <a:t>Membantu</a:t>
            </a:r>
            <a:r>
              <a:rPr lang="en-US" altLang="en-US" dirty="0"/>
              <a:t> </a:t>
            </a:r>
            <a:r>
              <a:rPr lang="en-US" altLang="en-US" dirty="0" err="1"/>
              <a:t>perusahaan</a:t>
            </a:r>
            <a:r>
              <a:rPr lang="en-US" altLang="en-US" dirty="0"/>
              <a:t> </a:t>
            </a:r>
            <a:r>
              <a:rPr lang="en-US" altLang="en-US" dirty="0" err="1"/>
              <a:t>menghindari</a:t>
            </a:r>
            <a:r>
              <a:rPr lang="en-US" altLang="en-US" dirty="0"/>
              <a:t> </a:t>
            </a:r>
            <a:r>
              <a:rPr lang="en-US" altLang="en-US" dirty="0" err="1"/>
              <a:t>semaksimal</a:t>
            </a:r>
            <a:r>
              <a:rPr lang="en-US" altLang="en-US" dirty="0"/>
              <a:t> </a:t>
            </a:r>
            <a:r>
              <a:rPr lang="en-US" altLang="en-US" dirty="0" err="1"/>
              <a:t>mungkin</a:t>
            </a:r>
            <a:r>
              <a:rPr lang="en-US" altLang="en-US" dirty="0"/>
              <a:t> </a:t>
            </a:r>
            <a:r>
              <a:rPr lang="en-US" altLang="en-US" dirty="0" err="1"/>
              <a:t>biaya-biaya</a:t>
            </a:r>
            <a:r>
              <a:rPr lang="en-US" altLang="en-US" dirty="0"/>
              <a:t> yang </a:t>
            </a:r>
            <a:r>
              <a:rPr lang="en-US" altLang="en-US" dirty="0" err="1"/>
              <a:t>terpaksa</a:t>
            </a:r>
            <a:r>
              <a:rPr lang="en-US" altLang="en-US" dirty="0"/>
              <a:t> </a:t>
            </a:r>
            <a:r>
              <a:rPr lang="en-US" altLang="en-US" dirty="0" err="1"/>
              <a:t>harus</a:t>
            </a:r>
            <a:r>
              <a:rPr lang="en-US" altLang="en-US" dirty="0"/>
              <a:t> </a:t>
            </a:r>
            <a:r>
              <a:rPr lang="en-US" altLang="en-US" dirty="0" err="1"/>
              <a:t>dikeluarkan</a:t>
            </a:r>
            <a:r>
              <a:rPr lang="en-US" altLang="en-US" dirty="0"/>
              <a:t>.</a:t>
            </a:r>
          </a:p>
          <a:p>
            <a:r>
              <a:rPr lang="en-US" altLang="en-US" dirty="0" err="1"/>
              <a:t>Membantu</a:t>
            </a:r>
            <a:r>
              <a:rPr lang="en-US" altLang="en-US" dirty="0"/>
              <a:t> </a:t>
            </a:r>
            <a:r>
              <a:rPr lang="en-US" altLang="en-US" dirty="0" err="1"/>
              <a:t>manajemen</a:t>
            </a:r>
            <a:r>
              <a:rPr lang="en-US" altLang="en-US" dirty="0"/>
              <a:t> </a:t>
            </a:r>
            <a:r>
              <a:rPr lang="en-US" altLang="en-US" dirty="0" err="1"/>
              <a:t>untuk</a:t>
            </a:r>
            <a:r>
              <a:rPr lang="en-US" altLang="en-US" dirty="0"/>
              <a:t> </a:t>
            </a:r>
            <a:r>
              <a:rPr lang="en-US" altLang="en-US" dirty="0" err="1"/>
              <a:t>memutuskan</a:t>
            </a:r>
            <a:r>
              <a:rPr lang="en-US" altLang="en-US" dirty="0"/>
              <a:t> </a:t>
            </a:r>
            <a:r>
              <a:rPr lang="en-US" altLang="en-US" dirty="0" err="1"/>
              <a:t>apakah</a:t>
            </a:r>
            <a:r>
              <a:rPr lang="en-US" altLang="en-US" dirty="0"/>
              <a:t> r</a:t>
            </a:r>
            <a:r>
              <a:rPr lang="id-ID" altLang="en-US" dirty="0"/>
              <a:t>I</a:t>
            </a:r>
            <a:r>
              <a:rPr lang="en-US" altLang="en-US" dirty="0" err="1"/>
              <a:t>siko</a:t>
            </a:r>
            <a:r>
              <a:rPr lang="en-US" altLang="en-US" dirty="0"/>
              <a:t> yang </a:t>
            </a:r>
            <a:r>
              <a:rPr lang="en-US" altLang="en-US" dirty="0" err="1"/>
              <a:t>dihadapi</a:t>
            </a:r>
            <a:r>
              <a:rPr lang="en-US" altLang="en-US" dirty="0"/>
              <a:t> </a:t>
            </a:r>
            <a:r>
              <a:rPr lang="en-US" altLang="en-US" dirty="0" err="1"/>
              <a:t>perusahaan</a:t>
            </a:r>
            <a:r>
              <a:rPr lang="en-US" altLang="en-US" dirty="0"/>
              <a:t> </a:t>
            </a:r>
            <a:r>
              <a:rPr lang="en-US" altLang="en-US" dirty="0" err="1"/>
              <a:t>akan</a:t>
            </a:r>
            <a:r>
              <a:rPr lang="en-US" altLang="en-US" dirty="0"/>
              <a:t> </a:t>
            </a:r>
            <a:r>
              <a:rPr lang="en-US" altLang="en-US" dirty="0" err="1"/>
              <a:t>dihindari</a:t>
            </a:r>
            <a:r>
              <a:rPr lang="en-US" altLang="en-US" dirty="0"/>
              <a:t> </a:t>
            </a:r>
            <a:r>
              <a:rPr lang="en-US" altLang="en-US" dirty="0" err="1"/>
              <a:t>atau</a:t>
            </a:r>
            <a:r>
              <a:rPr lang="en-US" altLang="en-US" dirty="0"/>
              <a:t> </a:t>
            </a:r>
            <a:r>
              <a:rPr lang="en-US" altLang="en-US" dirty="0" err="1"/>
              <a:t>diambil</a:t>
            </a:r>
            <a:r>
              <a:rPr lang="en-US" altLang="en-US" dirty="0"/>
              <a:t>.</a:t>
            </a:r>
          </a:p>
          <a:p>
            <a:r>
              <a:rPr lang="en-US" altLang="en-US" dirty="0" err="1"/>
              <a:t>Jika</a:t>
            </a:r>
            <a:r>
              <a:rPr lang="en-US" altLang="en-US" dirty="0"/>
              <a:t> </a:t>
            </a:r>
            <a:r>
              <a:rPr lang="en-US" altLang="en-US" dirty="0" err="1"/>
              <a:t>penaksiran</a:t>
            </a:r>
            <a:r>
              <a:rPr lang="en-US" altLang="en-US" dirty="0"/>
              <a:t> r</a:t>
            </a:r>
            <a:r>
              <a:rPr lang="id-ID" altLang="en-US" dirty="0"/>
              <a:t>i</a:t>
            </a:r>
            <a:r>
              <a:rPr lang="en-US" altLang="en-US" dirty="0" err="1"/>
              <a:t>siko</a:t>
            </a:r>
            <a:r>
              <a:rPr lang="en-US" altLang="en-US" dirty="0"/>
              <a:t> </a:t>
            </a:r>
            <a:r>
              <a:rPr lang="en-US" altLang="en-US" dirty="0" err="1"/>
              <a:t>dilakukan</a:t>
            </a:r>
            <a:r>
              <a:rPr lang="en-US" altLang="en-US" dirty="0"/>
              <a:t> </a:t>
            </a:r>
            <a:r>
              <a:rPr lang="en-US" altLang="en-US" dirty="0" err="1"/>
              <a:t>secara</a:t>
            </a:r>
            <a:r>
              <a:rPr lang="en-US" altLang="en-US" dirty="0"/>
              <a:t> </a:t>
            </a:r>
            <a:r>
              <a:rPr lang="en-US" altLang="en-US" dirty="0" err="1"/>
              <a:t>akurat</a:t>
            </a:r>
            <a:r>
              <a:rPr lang="en-US" altLang="en-US" dirty="0"/>
              <a:t> </a:t>
            </a:r>
            <a:r>
              <a:rPr lang="en-US" altLang="en-US" dirty="0" err="1"/>
              <a:t>maka</a:t>
            </a:r>
            <a:r>
              <a:rPr lang="en-US" altLang="en-US" dirty="0"/>
              <a:t> </a:t>
            </a:r>
            <a:r>
              <a:rPr lang="en-US" altLang="en-US" dirty="0" err="1"/>
              <a:t>dapat</a:t>
            </a:r>
            <a:r>
              <a:rPr lang="en-US" altLang="en-US" dirty="0"/>
              <a:t> </a:t>
            </a:r>
            <a:r>
              <a:rPr lang="en-US" altLang="en-US" dirty="0" err="1"/>
              <a:t>memaksimalkan</a:t>
            </a:r>
            <a:r>
              <a:rPr lang="en-US" altLang="en-US" dirty="0"/>
              <a:t> </a:t>
            </a:r>
            <a:r>
              <a:rPr lang="en-US" altLang="en-US" dirty="0" err="1"/>
              <a:t>keuntungan</a:t>
            </a:r>
            <a:r>
              <a:rPr lang="en-US" altLang="en-US" dirty="0"/>
              <a:t> </a:t>
            </a:r>
            <a:r>
              <a:rPr lang="en-US" altLang="en-US" dirty="0" err="1"/>
              <a:t>perusahaan</a:t>
            </a:r>
            <a:r>
              <a:rPr lang="en-US" altLang="en-US" dirty="0"/>
              <a:t>.</a:t>
            </a:r>
          </a:p>
        </p:txBody>
      </p:sp>
      <p:sp>
        <p:nvSpPr>
          <p:cNvPr id="9" name="Date Placeholder 3">
            <a:extLst>
              <a:ext uri="{FF2B5EF4-FFF2-40B4-BE49-F238E27FC236}">
                <a16:creationId xmlns:a16="http://schemas.microsoft.com/office/drawing/2014/main" id="{DC9443E5-A7B1-4820-8EB7-2364E5347465}"/>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10" name="Footer Placeholder 4">
            <a:extLst>
              <a:ext uri="{FF2B5EF4-FFF2-40B4-BE49-F238E27FC236}">
                <a16:creationId xmlns:a16="http://schemas.microsoft.com/office/drawing/2014/main" id="{8BABFF1F-0B4A-4179-BECB-0C73B7E0B076}"/>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3085419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06C35-D0AB-46BD-B106-7C4CCF2E7A07}"/>
              </a:ext>
            </a:extLst>
          </p:cNvPr>
          <p:cNvSpPr>
            <a:spLocks noGrp="1"/>
          </p:cNvSpPr>
          <p:nvPr>
            <p:ph type="title"/>
          </p:nvPr>
        </p:nvSpPr>
        <p:spPr/>
        <p:txBody>
          <a:bodyPr>
            <a:normAutofit/>
          </a:bodyPr>
          <a:lstStyle/>
          <a:p>
            <a:r>
              <a:rPr lang="id-ID" altLang="en-US" sz="2400" b="1" dirty="0"/>
              <a:t>Hubungan Manajemen Risiko </a:t>
            </a:r>
            <a:r>
              <a:rPr lang="en-US" altLang="en-US" sz="2400" b="1" dirty="0"/>
              <a:t>di </a:t>
            </a:r>
            <a:r>
              <a:rPr lang="en-US" altLang="en-US" sz="2400" b="1" dirty="0" err="1"/>
              <a:t>dalam</a:t>
            </a:r>
            <a:r>
              <a:rPr lang="id-ID" altLang="en-US" sz="2400" b="1" dirty="0"/>
              <a:t> Perusahaan </a:t>
            </a:r>
            <a:endParaRPr lang="en-US" sz="2400" b="1" dirty="0"/>
          </a:p>
        </p:txBody>
      </p:sp>
      <p:sp>
        <p:nvSpPr>
          <p:cNvPr id="3" name="Content Placeholder 2">
            <a:extLst>
              <a:ext uri="{FF2B5EF4-FFF2-40B4-BE49-F238E27FC236}">
                <a16:creationId xmlns:a16="http://schemas.microsoft.com/office/drawing/2014/main" id="{74E9DEE7-0BEC-4CCF-802E-6063BE78F4C3}"/>
              </a:ext>
            </a:extLst>
          </p:cNvPr>
          <p:cNvSpPr>
            <a:spLocks noGrp="1"/>
          </p:cNvSpPr>
          <p:nvPr>
            <p:ph idx="1"/>
          </p:nvPr>
        </p:nvSpPr>
        <p:spPr/>
        <p:txBody>
          <a:bodyPr/>
          <a:lstStyle/>
          <a:p>
            <a:pPr marL="514350" indent="-514350">
              <a:buFont typeface="Wingdings" panose="05000000000000000000" pitchFamily="2" charset="2"/>
              <a:buAutoNum type="arabicPeriod"/>
            </a:pPr>
            <a:r>
              <a:rPr lang="id-ID" altLang="en-US" dirty="0"/>
              <a:t>Hubungan dengan fungsi akunting</a:t>
            </a:r>
          </a:p>
          <a:p>
            <a:pPr marL="514350" indent="-514350">
              <a:buFont typeface="Wingdings" panose="05000000000000000000" pitchFamily="2" charset="2"/>
              <a:buAutoNum type="arabicPeriod"/>
            </a:pPr>
            <a:r>
              <a:rPr lang="id-ID" altLang="en-US" dirty="0"/>
              <a:t>Hubungan dengan fungsi keuangan</a:t>
            </a:r>
          </a:p>
          <a:p>
            <a:pPr marL="514350" indent="-514350">
              <a:buFont typeface="Wingdings" panose="05000000000000000000" pitchFamily="2" charset="2"/>
              <a:buAutoNum type="arabicPeriod"/>
            </a:pPr>
            <a:r>
              <a:rPr lang="id-ID" altLang="en-US" dirty="0"/>
              <a:t>Hubungan dengan marketing</a:t>
            </a:r>
          </a:p>
          <a:p>
            <a:pPr marL="514350" indent="-514350">
              <a:buFont typeface="Wingdings" panose="05000000000000000000" pitchFamily="2" charset="2"/>
              <a:buAutoNum type="arabicPeriod"/>
            </a:pPr>
            <a:r>
              <a:rPr lang="id-ID" altLang="en-US" dirty="0"/>
              <a:t>Hubungan dengan bagian produksi</a:t>
            </a:r>
          </a:p>
          <a:p>
            <a:pPr marL="514350" indent="-514350">
              <a:buFont typeface="Wingdings" panose="05000000000000000000" pitchFamily="2" charset="2"/>
              <a:buAutoNum type="arabicPeriod"/>
            </a:pPr>
            <a:r>
              <a:rPr lang="id-ID" altLang="en-US" dirty="0"/>
              <a:t>Hubungan dengan engineering dan maintenance</a:t>
            </a:r>
          </a:p>
          <a:p>
            <a:pPr marL="514350" indent="-514350">
              <a:buFont typeface="Wingdings" panose="05000000000000000000" pitchFamily="2" charset="2"/>
              <a:buAutoNum type="arabicPeriod"/>
            </a:pPr>
            <a:r>
              <a:rPr lang="id-ID" altLang="en-US" dirty="0"/>
              <a:t>Hubungan dengan bagian personalia </a:t>
            </a:r>
          </a:p>
        </p:txBody>
      </p:sp>
      <p:sp>
        <p:nvSpPr>
          <p:cNvPr id="7" name="Date Placeholder 3">
            <a:extLst>
              <a:ext uri="{FF2B5EF4-FFF2-40B4-BE49-F238E27FC236}">
                <a16:creationId xmlns:a16="http://schemas.microsoft.com/office/drawing/2014/main" id="{B4048BD3-4E94-418F-8A46-F1DA31DFA6BC}"/>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8" name="Footer Placeholder 4">
            <a:extLst>
              <a:ext uri="{FF2B5EF4-FFF2-40B4-BE49-F238E27FC236}">
                <a16:creationId xmlns:a16="http://schemas.microsoft.com/office/drawing/2014/main" id="{0D97B5F4-49EF-4C50-A307-5C944813BD7B}"/>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33787477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609600"/>
            <a:ext cx="8229600" cy="5715000"/>
          </a:xfrm>
        </p:spPr>
        <p:txBody>
          <a:bodyPr>
            <a:normAutofit/>
          </a:bodyPr>
          <a:lstStyle/>
          <a:p>
            <a:pPr>
              <a:lnSpc>
                <a:spcPct val="150000"/>
              </a:lnSpc>
            </a:pPr>
            <a:r>
              <a:rPr lang="en-US" sz="6000" b="1" spc="1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SEKIAN</a:t>
            </a:r>
            <a:br>
              <a:rPr lang="en-US" sz="6000" b="1" spc="1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6000" b="1" spc="1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DAN</a:t>
            </a:r>
            <a:br>
              <a:rPr lang="en-US" sz="6000" b="1" spc="1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6000" b="1" spc="1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TERIMA KASIH</a:t>
            </a:r>
          </a:p>
        </p:txBody>
      </p:sp>
      <p:sp>
        <p:nvSpPr>
          <p:cNvPr id="4" name="Date Placeholder 3">
            <a:extLst>
              <a:ext uri="{FF2B5EF4-FFF2-40B4-BE49-F238E27FC236}">
                <a16:creationId xmlns:a16="http://schemas.microsoft.com/office/drawing/2014/main" id="{A02F14C1-3C4F-41E1-A8DF-1D0EDDB32F31}"/>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5" name="Footer Placeholder 4">
            <a:extLst>
              <a:ext uri="{FF2B5EF4-FFF2-40B4-BE49-F238E27FC236}">
                <a16:creationId xmlns:a16="http://schemas.microsoft.com/office/drawing/2014/main" id="{824C2CFB-08AC-4678-BEEB-B043C2BBAD85}"/>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3858992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sz="2800" b="1" dirty="0"/>
              <a:t>Team </a:t>
            </a:r>
            <a:r>
              <a:rPr lang="en-US" sz="2800" b="1" dirty="0" err="1"/>
              <a:t>Dosen</a:t>
            </a:r>
            <a:endParaRPr lang="en-US" sz="2800" b="1" dirty="0"/>
          </a:p>
        </p:txBody>
      </p:sp>
      <p:sp>
        <p:nvSpPr>
          <p:cNvPr id="8" name="Content Placeholder 7"/>
          <p:cNvSpPr>
            <a:spLocks noGrp="1"/>
          </p:cNvSpPr>
          <p:nvPr>
            <p:ph idx="1"/>
          </p:nvPr>
        </p:nvSpPr>
        <p:spPr/>
        <p:txBody>
          <a:bodyPr>
            <a:normAutofit/>
          </a:bodyPr>
          <a:lstStyle/>
          <a:p>
            <a:pPr marL="0" indent="0" algn="just">
              <a:buNone/>
            </a:pPr>
            <a:r>
              <a:rPr lang="en-US" sz="2700" dirty="0" err="1"/>
              <a:t>Dosen</a:t>
            </a:r>
            <a:r>
              <a:rPr lang="en-US" sz="2700" dirty="0"/>
              <a:t> </a:t>
            </a:r>
            <a:r>
              <a:rPr lang="en-US" sz="2700" dirty="0" err="1"/>
              <a:t>Kordinator</a:t>
            </a:r>
            <a:r>
              <a:rPr lang="en-US" sz="2700" dirty="0"/>
              <a:t>:</a:t>
            </a:r>
          </a:p>
          <a:p>
            <a:pPr marL="0" indent="0" algn="just">
              <a:buNone/>
            </a:pPr>
            <a:r>
              <a:rPr lang="en-US" sz="2700" b="1" dirty="0" err="1"/>
              <a:t>Sudarwan</a:t>
            </a:r>
            <a:r>
              <a:rPr lang="en-US" sz="2700" b="1" dirty="0"/>
              <a:t>, </a:t>
            </a:r>
            <a:r>
              <a:rPr lang="en-US" sz="2700" b="1" dirty="0" err="1"/>
              <a:t>M.Acc</a:t>
            </a:r>
            <a:r>
              <a:rPr lang="en-US" sz="2700" b="1" dirty="0"/>
              <a:t>., Ph.D., CIA, CCSA, CRMA.</a:t>
            </a:r>
          </a:p>
          <a:p>
            <a:pPr marL="0" indent="0" algn="just">
              <a:buNone/>
            </a:pPr>
            <a:endParaRPr lang="en-US" sz="2700" dirty="0"/>
          </a:p>
          <a:p>
            <a:pPr marL="0" indent="0" algn="just">
              <a:buNone/>
            </a:pPr>
            <a:r>
              <a:rPr lang="en-US" sz="2700" dirty="0"/>
              <a:t>Wakil </a:t>
            </a:r>
            <a:r>
              <a:rPr lang="en-US" sz="2700" dirty="0" err="1"/>
              <a:t>Dosen</a:t>
            </a:r>
            <a:r>
              <a:rPr lang="en-US" sz="2700" dirty="0"/>
              <a:t> </a:t>
            </a:r>
            <a:r>
              <a:rPr lang="en-US" sz="2700" dirty="0" err="1"/>
              <a:t>Kordinator</a:t>
            </a:r>
            <a:r>
              <a:rPr lang="en-US" sz="2700" dirty="0"/>
              <a:t>:</a:t>
            </a:r>
          </a:p>
          <a:p>
            <a:pPr marL="0" indent="0" algn="just">
              <a:buNone/>
            </a:pPr>
            <a:r>
              <a:rPr lang="en-US" sz="2700" b="1" dirty="0"/>
              <a:t>Muhyiddin, </a:t>
            </a:r>
            <a:r>
              <a:rPr lang="en-US" sz="2700" b="1" dirty="0" err="1"/>
              <a:t>S.Ak</a:t>
            </a:r>
            <a:r>
              <a:rPr lang="en-US" sz="2700" b="1" dirty="0"/>
              <a:t>., </a:t>
            </a:r>
            <a:r>
              <a:rPr lang="en-US" sz="2700" b="1" dirty="0" err="1"/>
              <a:t>M.Ak</a:t>
            </a:r>
            <a:r>
              <a:rPr lang="en-US" sz="2700" b="1" dirty="0"/>
              <a:t>.</a:t>
            </a:r>
          </a:p>
        </p:txBody>
      </p:sp>
      <p:sp>
        <p:nvSpPr>
          <p:cNvPr id="9" name="Date Placeholder 3">
            <a:extLst>
              <a:ext uri="{FF2B5EF4-FFF2-40B4-BE49-F238E27FC236}">
                <a16:creationId xmlns:a16="http://schemas.microsoft.com/office/drawing/2014/main" id="{E020F601-1A7B-4F5D-ABB2-FE126D757D25}"/>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10" name="Footer Placeholder 4">
            <a:extLst>
              <a:ext uri="{FF2B5EF4-FFF2-40B4-BE49-F238E27FC236}">
                <a16:creationId xmlns:a16="http://schemas.microsoft.com/office/drawing/2014/main" id="{F0712227-EE88-4913-BE86-F50AD561BE94}"/>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3145545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0825" y="404813"/>
            <a:ext cx="7772400" cy="1182687"/>
          </a:xfrm>
        </p:spPr>
        <p:txBody>
          <a:bodyPr/>
          <a:lstStyle/>
          <a:p>
            <a:r>
              <a:rPr lang="en-US" sz="3200" b="1" dirty="0"/>
              <a:t>Kata </a:t>
            </a:r>
            <a:r>
              <a:rPr lang="en-US" sz="3200" b="1" dirty="0" err="1"/>
              <a:t>Pengantar</a:t>
            </a:r>
            <a:r>
              <a:rPr lang="en-US" sz="3200" b="1" dirty="0"/>
              <a:t> </a:t>
            </a:r>
            <a:r>
              <a:rPr lang="en-US" sz="3200" b="1" dirty="0" err="1"/>
              <a:t>Perkuliahan</a:t>
            </a:r>
            <a:endParaRPr lang="en-US" sz="3200" b="1" dirty="0">
              <a:solidFill>
                <a:schemeClr val="tx1"/>
              </a:solidFill>
            </a:endParaRPr>
          </a:p>
        </p:txBody>
      </p:sp>
      <p:sp>
        <p:nvSpPr>
          <p:cNvPr id="4099" name="Rectangle 3"/>
          <p:cNvSpPr>
            <a:spLocks noGrp="1" noChangeArrowheads="1"/>
          </p:cNvSpPr>
          <p:nvPr>
            <p:ph type="body" idx="1"/>
          </p:nvPr>
        </p:nvSpPr>
        <p:spPr>
          <a:xfrm>
            <a:off x="611188" y="1844675"/>
            <a:ext cx="8064500" cy="4537075"/>
          </a:xfrm>
        </p:spPr>
        <p:txBody>
          <a:bodyPr>
            <a:normAutofit fontScale="70000" lnSpcReduction="20000"/>
          </a:bodyPr>
          <a:lstStyle/>
          <a:p>
            <a:pPr marL="0" indent="0" algn="just">
              <a:buNone/>
            </a:pPr>
            <a:r>
              <a:rPr lang="id-ID" dirty="0"/>
              <a:t>Assalamu’alaikum warakhmatullaahi wabarakaatuh,</a:t>
            </a:r>
          </a:p>
          <a:p>
            <a:pPr marL="0" indent="0" algn="just">
              <a:buNone/>
            </a:pPr>
            <a:endParaRPr lang="en-US" dirty="0"/>
          </a:p>
          <a:p>
            <a:pPr marL="0" indent="0" algn="just">
              <a:buNone/>
            </a:pPr>
            <a:r>
              <a:rPr lang="id-ID" dirty="0"/>
              <a:t>Saya mengucapkan “Selamat Datang” kepada para mahasiswa, selamat datang dalam pembelajaran online mata kuliah Manajemen Risiko. Mata kuliah ini dapat diikuti oleh mahasiswa program studi Akuntansi dan Manajemen dimana pun anda berada.</a:t>
            </a:r>
          </a:p>
          <a:p>
            <a:pPr marL="0" indent="0" algn="just">
              <a:buNone/>
            </a:pPr>
            <a:r>
              <a:rPr lang="id-ID" dirty="0"/>
              <a:t>Mata kuliah ini dapat diikuti oleh mahasiswa kelas paralel di semester berapa pun dan tidak memerlukan prasyarat mata kuliah tertentu. Mata kuliah merupakan bekal bagi calon sarjana untuk dapat memahami konsep dan pengertian risiko, manajemen Pembelajaran risiko dan beberapa kerangka kerja Enterprise Risk Management (ERM), serta mampu melakukan identifikasi, mengukur, menghitung serta mengelola risiko.</a:t>
            </a:r>
          </a:p>
        </p:txBody>
      </p:sp>
      <p:sp>
        <p:nvSpPr>
          <p:cNvPr id="5" name="Footer Placeholder 4">
            <a:extLst>
              <a:ext uri="{FF2B5EF4-FFF2-40B4-BE49-F238E27FC236}">
                <a16:creationId xmlns:a16="http://schemas.microsoft.com/office/drawing/2014/main" id="{D301FDC1-3CDD-406A-8462-74F488C75DAA}"/>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sz="2800" b="1" dirty="0" err="1"/>
              <a:t>Topik</a:t>
            </a:r>
            <a:r>
              <a:rPr lang="en-US" sz="2800" b="1" dirty="0"/>
              <a:t> </a:t>
            </a:r>
            <a:r>
              <a:rPr lang="en-US" sz="2800" b="1" dirty="0" err="1"/>
              <a:t>Perkuliahan</a:t>
            </a:r>
            <a:endParaRPr lang="en-US" sz="2800" b="1" dirty="0"/>
          </a:p>
        </p:txBody>
      </p:sp>
      <p:sp>
        <p:nvSpPr>
          <p:cNvPr id="8" name="Content Placeholder 7"/>
          <p:cNvSpPr>
            <a:spLocks noGrp="1"/>
          </p:cNvSpPr>
          <p:nvPr>
            <p:ph idx="1"/>
          </p:nvPr>
        </p:nvSpPr>
        <p:spPr/>
        <p:txBody>
          <a:bodyPr>
            <a:normAutofit/>
          </a:bodyPr>
          <a:lstStyle/>
          <a:p>
            <a:pPr marL="0" indent="0" algn="just">
              <a:buNone/>
            </a:pPr>
            <a:r>
              <a:rPr lang="en-US" dirty="0" err="1"/>
              <a:t>Penilaian</a:t>
            </a:r>
            <a:r>
              <a:rPr lang="en-US" dirty="0"/>
              <a:t>:</a:t>
            </a:r>
          </a:p>
          <a:p>
            <a:pPr marL="514350" indent="-514350" algn="just">
              <a:buFont typeface="+mj-lt"/>
              <a:buAutoNum type="arabicPeriod"/>
            </a:pPr>
            <a:r>
              <a:rPr lang="en-US" dirty="0" err="1"/>
              <a:t>Absensi</a:t>
            </a:r>
            <a:r>
              <a:rPr lang="en-US" dirty="0"/>
              <a:t> 10% </a:t>
            </a:r>
          </a:p>
          <a:p>
            <a:pPr marL="514350" indent="-514350" algn="just">
              <a:buFont typeface="+mj-lt"/>
              <a:buAutoNum type="arabicPeriod"/>
            </a:pPr>
            <a:r>
              <a:rPr lang="en-US" dirty="0" err="1"/>
              <a:t>Tugas</a:t>
            </a:r>
            <a:r>
              <a:rPr lang="en-US" dirty="0"/>
              <a:t> Online 35%</a:t>
            </a:r>
          </a:p>
          <a:p>
            <a:pPr marL="514350" indent="-514350" algn="just">
              <a:buFont typeface="+mj-lt"/>
              <a:buAutoNum type="arabicPeriod"/>
            </a:pPr>
            <a:r>
              <a:rPr lang="en-US" dirty="0"/>
              <a:t>UTS 25%</a:t>
            </a:r>
          </a:p>
          <a:p>
            <a:pPr marL="514350" indent="-514350" algn="just">
              <a:buFont typeface="+mj-lt"/>
              <a:buAutoNum type="arabicPeriod"/>
            </a:pPr>
            <a:r>
              <a:rPr lang="en-US" dirty="0"/>
              <a:t>UAS 30%</a:t>
            </a:r>
          </a:p>
        </p:txBody>
      </p:sp>
      <p:sp>
        <p:nvSpPr>
          <p:cNvPr id="9" name="Date Placeholder 3">
            <a:extLst>
              <a:ext uri="{FF2B5EF4-FFF2-40B4-BE49-F238E27FC236}">
                <a16:creationId xmlns:a16="http://schemas.microsoft.com/office/drawing/2014/main" id="{E020F601-1A7B-4F5D-ABB2-FE126D757D25}"/>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10" name="Footer Placeholder 4">
            <a:extLst>
              <a:ext uri="{FF2B5EF4-FFF2-40B4-BE49-F238E27FC236}">
                <a16:creationId xmlns:a16="http://schemas.microsoft.com/office/drawing/2014/main" id="{F0712227-EE88-4913-BE86-F50AD561BE94}"/>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4192075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sz="2800" b="1" dirty="0" err="1"/>
              <a:t>Topik</a:t>
            </a:r>
            <a:r>
              <a:rPr lang="en-US" sz="2800" b="1" dirty="0"/>
              <a:t> </a:t>
            </a:r>
            <a:r>
              <a:rPr lang="en-US" sz="2800" b="1" dirty="0" err="1"/>
              <a:t>Perkuliahan</a:t>
            </a:r>
            <a:endParaRPr lang="en-US" sz="2800" b="1" dirty="0"/>
          </a:p>
        </p:txBody>
      </p:sp>
      <p:sp>
        <p:nvSpPr>
          <p:cNvPr id="8" name="Content Placeholder 7"/>
          <p:cNvSpPr>
            <a:spLocks noGrp="1"/>
          </p:cNvSpPr>
          <p:nvPr>
            <p:ph idx="1"/>
          </p:nvPr>
        </p:nvSpPr>
        <p:spPr/>
        <p:txBody>
          <a:bodyPr>
            <a:normAutofit fontScale="47500" lnSpcReduction="20000"/>
          </a:bodyPr>
          <a:lstStyle/>
          <a:p>
            <a:pPr marL="514350" indent="-514350" algn="just">
              <a:buFont typeface="+mj-lt"/>
              <a:buAutoNum type="arabicPeriod"/>
            </a:pPr>
            <a:r>
              <a:rPr lang="en-US" dirty="0" err="1"/>
              <a:t>Pengertian</a:t>
            </a:r>
            <a:r>
              <a:rPr lang="en-ID" dirty="0"/>
              <a:t> </a:t>
            </a:r>
            <a:r>
              <a:rPr lang="en-US" dirty="0"/>
              <a:t>&amp; </a:t>
            </a:r>
            <a:r>
              <a:rPr lang="en-US" dirty="0" err="1"/>
              <a:t>Konsep</a:t>
            </a:r>
            <a:r>
              <a:rPr lang="en-US" dirty="0"/>
              <a:t> </a:t>
            </a:r>
            <a:r>
              <a:rPr lang="en-US" dirty="0" err="1"/>
              <a:t>Risiko</a:t>
            </a:r>
            <a:endParaRPr lang="en-US" dirty="0"/>
          </a:p>
          <a:p>
            <a:pPr marL="514350" indent="-514350" algn="just">
              <a:buFont typeface="+mj-lt"/>
              <a:buAutoNum type="arabicPeriod"/>
            </a:pPr>
            <a:r>
              <a:rPr lang="en-US" dirty="0" err="1"/>
              <a:t>Pengertian</a:t>
            </a:r>
            <a:r>
              <a:rPr lang="en-US" dirty="0"/>
              <a:t>, </a:t>
            </a:r>
            <a:r>
              <a:rPr lang="en-US" dirty="0" err="1"/>
              <a:t>tujuan</a:t>
            </a:r>
            <a:r>
              <a:rPr lang="en-US" dirty="0"/>
              <a:t>, dan </a:t>
            </a:r>
            <a:r>
              <a:rPr lang="en-US" dirty="0" err="1"/>
              <a:t>fungsi</a:t>
            </a:r>
            <a:r>
              <a:rPr lang="en-US" dirty="0"/>
              <a:t> </a:t>
            </a:r>
            <a:r>
              <a:rPr lang="en-US" dirty="0" err="1"/>
              <a:t>Manajemen</a:t>
            </a:r>
            <a:r>
              <a:rPr lang="en-US" dirty="0"/>
              <a:t> </a:t>
            </a:r>
            <a:r>
              <a:rPr lang="en-US" dirty="0" err="1"/>
              <a:t>risiko</a:t>
            </a:r>
            <a:endParaRPr lang="en-US" dirty="0"/>
          </a:p>
          <a:p>
            <a:pPr marL="514350" indent="-514350" algn="just">
              <a:buFont typeface="+mj-lt"/>
              <a:buAutoNum type="arabicPeriod"/>
            </a:pPr>
            <a:r>
              <a:rPr lang="en-US" dirty="0" err="1"/>
              <a:t>Kerangka</a:t>
            </a:r>
            <a:r>
              <a:rPr lang="en-US" dirty="0"/>
              <a:t> </a:t>
            </a:r>
            <a:r>
              <a:rPr lang="en-US" dirty="0" err="1"/>
              <a:t>Kerja</a:t>
            </a:r>
            <a:r>
              <a:rPr lang="en-US" dirty="0"/>
              <a:t> Enterprise Risk Management (ERM)</a:t>
            </a:r>
          </a:p>
          <a:p>
            <a:pPr marL="514350" indent="-514350" algn="just">
              <a:buFont typeface="+mj-lt"/>
              <a:buAutoNum type="arabicPeriod"/>
            </a:pPr>
            <a:r>
              <a:rPr lang="en-US" dirty="0" err="1"/>
              <a:t>Identifikasi</a:t>
            </a:r>
            <a:r>
              <a:rPr lang="en-US" dirty="0"/>
              <a:t> </a:t>
            </a:r>
            <a:r>
              <a:rPr lang="en-US" dirty="0" err="1"/>
              <a:t>Risiko</a:t>
            </a:r>
            <a:r>
              <a:rPr lang="en-US" dirty="0"/>
              <a:t> </a:t>
            </a:r>
            <a:r>
              <a:rPr lang="en-US" i="1" dirty="0"/>
              <a:t>(Risk Identification)</a:t>
            </a:r>
          </a:p>
          <a:p>
            <a:pPr marL="514350" indent="-514350" algn="just">
              <a:buFont typeface="+mj-lt"/>
              <a:buAutoNum type="arabicPeriod"/>
            </a:pPr>
            <a:r>
              <a:rPr lang="en-US" dirty="0" err="1"/>
              <a:t>Penilaian</a:t>
            </a:r>
            <a:r>
              <a:rPr lang="en-US" dirty="0"/>
              <a:t> </a:t>
            </a:r>
            <a:r>
              <a:rPr lang="en-US" dirty="0" err="1"/>
              <a:t>Risiko</a:t>
            </a:r>
            <a:r>
              <a:rPr lang="en-US" dirty="0"/>
              <a:t> </a:t>
            </a:r>
            <a:r>
              <a:rPr lang="en-US" i="1" dirty="0"/>
              <a:t>(Risk Assessment)</a:t>
            </a:r>
          </a:p>
          <a:p>
            <a:pPr marL="514350" indent="-514350" algn="just">
              <a:buFont typeface="+mj-lt"/>
              <a:buAutoNum type="arabicPeriod"/>
            </a:pPr>
            <a:r>
              <a:rPr lang="en-US" dirty="0" err="1"/>
              <a:t>Prinsip-prinsip</a:t>
            </a:r>
            <a:r>
              <a:rPr lang="en-US" dirty="0"/>
              <a:t> </a:t>
            </a:r>
            <a:r>
              <a:rPr lang="en-US" dirty="0" err="1"/>
              <a:t>Pengukuran</a:t>
            </a:r>
            <a:r>
              <a:rPr lang="en-US" dirty="0"/>
              <a:t> </a:t>
            </a:r>
            <a:r>
              <a:rPr lang="en-US" dirty="0" err="1"/>
              <a:t>Risiko</a:t>
            </a:r>
            <a:endParaRPr lang="en-US" dirty="0"/>
          </a:p>
          <a:p>
            <a:pPr marL="514350" indent="-514350" algn="just">
              <a:buFont typeface="+mj-lt"/>
              <a:buAutoNum type="arabicPeriod"/>
            </a:pPr>
            <a:r>
              <a:rPr lang="en-US" dirty="0" err="1"/>
              <a:t>Pengendalian</a:t>
            </a:r>
            <a:r>
              <a:rPr lang="en-US" dirty="0"/>
              <a:t> </a:t>
            </a:r>
            <a:r>
              <a:rPr lang="en-US" dirty="0" err="1"/>
              <a:t>Risiko</a:t>
            </a:r>
            <a:endParaRPr lang="en-US" dirty="0"/>
          </a:p>
          <a:p>
            <a:pPr marL="514350" indent="-514350" algn="just">
              <a:buFont typeface="+mj-lt"/>
              <a:buAutoNum type="arabicPeriod"/>
            </a:pPr>
            <a:r>
              <a:rPr lang="en-US" dirty="0" err="1"/>
              <a:t>Analisis</a:t>
            </a:r>
            <a:r>
              <a:rPr lang="en-US" dirty="0"/>
              <a:t> </a:t>
            </a:r>
            <a:r>
              <a:rPr lang="en-US" dirty="0" err="1"/>
              <a:t>Kerugian</a:t>
            </a:r>
            <a:r>
              <a:rPr lang="en-US" dirty="0"/>
              <a:t>, </a:t>
            </a:r>
            <a:r>
              <a:rPr lang="en-US" dirty="0" err="1"/>
              <a:t>Analisis</a:t>
            </a:r>
            <a:r>
              <a:rPr lang="en-US" dirty="0"/>
              <a:t> Hazard, dan </a:t>
            </a:r>
            <a:r>
              <a:rPr lang="en-US" dirty="0" err="1"/>
              <a:t>Menentukan</a:t>
            </a:r>
            <a:r>
              <a:rPr lang="en-US" dirty="0"/>
              <a:t> </a:t>
            </a:r>
            <a:r>
              <a:rPr lang="en-US" dirty="0" err="1"/>
              <a:t>kelayakan</a:t>
            </a:r>
            <a:r>
              <a:rPr lang="en-US" dirty="0"/>
              <a:t> </a:t>
            </a:r>
            <a:r>
              <a:rPr lang="en-US" dirty="0" err="1"/>
              <a:t>ekonomis</a:t>
            </a:r>
            <a:endParaRPr lang="en-US" dirty="0"/>
          </a:p>
          <a:p>
            <a:pPr marL="514350" indent="-514350" algn="just">
              <a:buFont typeface="+mj-lt"/>
              <a:buAutoNum type="arabicPeriod"/>
            </a:pPr>
            <a:r>
              <a:rPr lang="en-US" dirty="0" err="1"/>
              <a:t>Konsep</a:t>
            </a:r>
            <a:r>
              <a:rPr lang="en-US" dirty="0"/>
              <a:t> </a:t>
            </a:r>
            <a:r>
              <a:rPr lang="en-US" dirty="0" err="1"/>
              <a:t>Diversifikasi</a:t>
            </a:r>
            <a:r>
              <a:rPr lang="en-US" dirty="0"/>
              <a:t>, </a:t>
            </a:r>
            <a:r>
              <a:rPr lang="en-US" dirty="0" err="1"/>
              <a:t>Diversifikasi</a:t>
            </a:r>
            <a:r>
              <a:rPr lang="en-US" dirty="0"/>
              <a:t> </a:t>
            </a:r>
            <a:r>
              <a:rPr lang="en-US" dirty="0" err="1"/>
              <a:t>Bisnis</a:t>
            </a:r>
            <a:r>
              <a:rPr lang="en-US" dirty="0"/>
              <a:t>, </a:t>
            </a:r>
            <a:r>
              <a:rPr lang="en-US" dirty="0" err="1"/>
              <a:t>Fokus</a:t>
            </a:r>
            <a:r>
              <a:rPr lang="en-US" dirty="0"/>
              <a:t> </a:t>
            </a:r>
            <a:r>
              <a:rPr lang="en-US" dirty="0" err="1"/>
              <a:t>Bisnis</a:t>
            </a:r>
            <a:r>
              <a:rPr lang="en-US" dirty="0"/>
              <a:t>, dan </a:t>
            </a:r>
            <a:r>
              <a:rPr lang="en-US" dirty="0" err="1"/>
              <a:t>Kreativitas</a:t>
            </a:r>
            <a:r>
              <a:rPr lang="en-US" dirty="0"/>
              <a:t> </a:t>
            </a:r>
            <a:r>
              <a:rPr lang="en-US" dirty="0" err="1"/>
              <a:t>Bisnis</a:t>
            </a:r>
            <a:endParaRPr lang="en-US" dirty="0"/>
          </a:p>
          <a:p>
            <a:pPr marL="514350" indent="-514350" algn="just">
              <a:buFont typeface="+mj-lt"/>
              <a:buAutoNum type="arabicPeriod"/>
            </a:pPr>
            <a:r>
              <a:rPr lang="en-US" dirty="0" err="1"/>
              <a:t>Matriks</a:t>
            </a:r>
            <a:r>
              <a:rPr lang="en-US" dirty="0"/>
              <a:t> </a:t>
            </a:r>
            <a:r>
              <a:rPr lang="en-US" dirty="0" err="1"/>
              <a:t>Kerugian</a:t>
            </a:r>
            <a:r>
              <a:rPr lang="en-US" dirty="0"/>
              <a:t>, </a:t>
            </a:r>
            <a:r>
              <a:rPr lang="en-US" dirty="0" err="1"/>
              <a:t>Metode</a:t>
            </a:r>
            <a:r>
              <a:rPr lang="en-US" dirty="0"/>
              <a:t> </a:t>
            </a:r>
            <a:r>
              <a:rPr lang="en-US" dirty="0" err="1"/>
              <a:t>kecemasan</a:t>
            </a:r>
            <a:r>
              <a:rPr lang="en-US" dirty="0"/>
              <a:t> dan </a:t>
            </a:r>
            <a:r>
              <a:rPr lang="en-US" dirty="0" err="1"/>
              <a:t>pembelian</a:t>
            </a:r>
            <a:r>
              <a:rPr lang="en-US" dirty="0"/>
              <a:t> </a:t>
            </a:r>
            <a:r>
              <a:rPr lang="en-US" dirty="0" err="1"/>
              <a:t>asuransi</a:t>
            </a:r>
            <a:r>
              <a:rPr lang="en-US" dirty="0"/>
              <a:t>, dan </a:t>
            </a:r>
            <a:r>
              <a:rPr lang="en-US" dirty="0" err="1"/>
              <a:t>Objektif</a:t>
            </a:r>
            <a:r>
              <a:rPr lang="en-US" dirty="0"/>
              <a:t> dan </a:t>
            </a:r>
            <a:r>
              <a:rPr lang="en-US" dirty="0" err="1"/>
              <a:t>aturan</a:t>
            </a:r>
            <a:r>
              <a:rPr lang="en-US" dirty="0"/>
              <a:t> </a:t>
            </a:r>
            <a:r>
              <a:rPr lang="en-US" dirty="0" err="1"/>
              <a:t>pengambilan</a:t>
            </a:r>
            <a:r>
              <a:rPr lang="en-US" dirty="0"/>
              <a:t> </a:t>
            </a:r>
            <a:r>
              <a:rPr lang="en-US" dirty="0" err="1"/>
              <a:t>keputusan</a:t>
            </a:r>
            <a:r>
              <a:rPr lang="en-US" dirty="0"/>
              <a:t>.</a:t>
            </a:r>
          </a:p>
          <a:p>
            <a:pPr marL="514350" indent="-514350" algn="just">
              <a:buFont typeface="+mj-lt"/>
              <a:buAutoNum type="arabicPeriod"/>
            </a:pPr>
            <a:r>
              <a:rPr lang="en-US" dirty="0" err="1"/>
              <a:t>Kerugian</a:t>
            </a:r>
            <a:r>
              <a:rPr lang="en-US" dirty="0"/>
              <a:t> </a:t>
            </a:r>
            <a:r>
              <a:rPr lang="en-US" dirty="0" err="1"/>
              <a:t>Sewa</a:t>
            </a:r>
            <a:r>
              <a:rPr lang="en-US" dirty="0"/>
              <a:t>, </a:t>
            </a:r>
            <a:r>
              <a:rPr lang="en-US" dirty="0" err="1"/>
              <a:t>Biaya</a:t>
            </a:r>
            <a:r>
              <a:rPr lang="en-US" dirty="0"/>
              <a:t> yang </a:t>
            </a:r>
            <a:r>
              <a:rPr lang="en-US" dirty="0" err="1"/>
              <a:t>meningkat</a:t>
            </a:r>
            <a:r>
              <a:rPr lang="en-US" dirty="0"/>
              <a:t>, Bonus </a:t>
            </a:r>
            <a:r>
              <a:rPr lang="en-US" dirty="0" err="1"/>
              <a:t>atau</a:t>
            </a:r>
            <a:r>
              <a:rPr lang="en-US" dirty="0"/>
              <a:t> </a:t>
            </a:r>
            <a:r>
              <a:rPr lang="en-US" dirty="0" err="1"/>
              <a:t>pembayaran</a:t>
            </a:r>
            <a:r>
              <a:rPr lang="en-US" dirty="0"/>
              <a:t> </a:t>
            </a:r>
            <a:r>
              <a:rPr lang="en-US" dirty="0" err="1"/>
              <a:t>sewa</a:t>
            </a:r>
            <a:r>
              <a:rPr lang="en-US" dirty="0"/>
              <a:t> </a:t>
            </a:r>
            <a:r>
              <a:rPr lang="en-US" dirty="0" err="1"/>
              <a:t>dimuka</a:t>
            </a:r>
            <a:r>
              <a:rPr lang="en-US" dirty="0"/>
              <a:t>, dan </a:t>
            </a:r>
            <a:r>
              <a:rPr lang="en-US" dirty="0" err="1"/>
              <a:t>Perbaikan</a:t>
            </a:r>
            <a:r>
              <a:rPr lang="en-US" dirty="0"/>
              <a:t> yang </a:t>
            </a:r>
            <a:r>
              <a:rPr lang="en-US" dirty="0" err="1"/>
              <a:t>tak</a:t>
            </a:r>
            <a:r>
              <a:rPr lang="en-US" dirty="0"/>
              <a:t> </a:t>
            </a:r>
            <a:r>
              <a:rPr lang="en-US" dirty="0" err="1"/>
              <a:t>dapat</a:t>
            </a:r>
            <a:r>
              <a:rPr lang="en-US" dirty="0"/>
              <a:t> </a:t>
            </a:r>
            <a:r>
              <a:rPr lang="en-US" dirty="0" err="1"/>
              <a:t>dipindahkan</a:t>
            </a:r>
            <a:r>
              <a:rPr lang="en-US" dirty="0"/>
              <a:t> dan </a:t>
            </a:r>
            <a:r>
              <a:rPr lang="en-US" dirty="0" err="1"/>
              <a:t>diperbaiki</a:t>
            </a:r>
            <a:r>
              <a:rPr lang="en-US" dirty="0"/>
              <a:t>.</a:t>
            </a:r>
          </a:p>
          <a:p>
            <a:pPr marL="514350" indent="-514350" algn="just">
              <a:buFont typeface="+mj-lt"/>
              <a:buAutoNum type="arabicPeriod"/>
            </a:pPr>
            <a:r>
              <a:rPr lang="en-US" dirty="0" err="1"/>
              <a:t>Pengembangan</a:t>
            </a:r>
            <a:r>
              <a:rPr lang="en-US" dirty="0"/>
              <a:t> </a:t>
            </a:r>
            <a:r>
              <a:rPr lang="en-US" dirty="0" err="1"/>
              <a:t>Peralatan</a:t>
            </a:r>
            <a:r>
              <a:rPr lang="en-US" dirty="0"/>
              <a:t> </a:t>
            </a:r>
            <a:r>
              <a:rPr lang="en-US" i="1" dirty="0"/>
              <a:t>(Tools)</a:t>
            </a:r>
            <a:r>
              <a:rPr lang="en-US" dirty="0"/>
              <a:t> </a:t>
            </a:r>
            <a:r>
              <a:rPr lang="en-US" dirty="0" err="1"/>
              <a:t>Manajemen</a:t>
            </a:r>
            <a:r>
              <a:rPr lang="en-US" dirty="0"/>
              <a:t> </a:t>
            </a:r>
            <a:r>
              <a:rPr lang="en-US" dirty="0" err="1"/>
              <a:t>Risiko</a:t>
            </a:r>
            <a:r>
              <a:rPr lang="en-US" dirty="0"/>
              <a:t>, dan </a:t>
            </a:r>
            <a:r>
              <a:rPr lang="en-US" dirty="0" err="1"/>
              <a:t>Penggunaan</a:t>
            </a:r>
            <a:r>
              <a:rPr lang="en-US" dirty="0"/>
              <a:t> Derivatives </a:t>
            </a:r>
            <a:r>
              <a:rPr lang="en-US" dirty="0" err="1"/>
              <a:t>dalam</a:t>
            </a:r>
            <a:r>
              <a:rPr lang="en-US" dirty="0"/>
              <a:t> </a:t>
            </a:r>
            <a:r>
              <a:rPr lang="en-US" dirty="0" err="1"/>
              <a:t>Manajemen</a:t>
            </a:r>
            <a:r>
              <a:rPr lang="en-US" dirty="0"/>
              <a:t> </a:t>
            </a:r>
            <a:r>
              <a:rPr lang="en-US" dirty="0" err="1"/>
              <a:t>Risiko</a:t>
            </a:r>
            <a:r>
              <a:rPr lang="en-US" dirty="0"/>
              <a:t> </a:t>
            </a:r>
            <a:r>
              <a:rPr lang="en-US" dirty="0" err="1"/>
              <a:t>Finansial</a:t>
            </a:r>
            <a:endParaRPr lang="en-US" dirty="0"/>
          </a:p>
          <a:p>
            <a:pPr marL="514350" indent="-514350" algn="just">
              <a:buFont typeface="+mj-lt"/>
              <a:buAutoNum type="arabicPeriod"/>
            </a:pPr>
            <a:r>
              <a:rPr lang="en-US" dirty="0" err="1"/>
              <a:t>Pengertian</a:t>
            </a:r>
            <a:r>
              <a:rPr lang="en-US" dirty="0"/>
              <a:t> ART, </a:t>
            </a:r>
            <a:r>
              <a:rPr lang="en-US" dirty="0" err="1"/>
              <a:t>Produk</a:t>
            </a:r>
            <a:r>
              <a:rPr lang="en-US" dirty="0"/>
              <a:t> ART, dan </a:t>
            </a:r>
            <a:r>
              <a:rPr lang="en-US" dirty="0" err="1"/>
              <a:t>Manfaat</a:t>
            </a:r>
            <a:r>
              <a:rPr lang="en-US" dirty="0"/>
              <a:t> ERM </a:t>
            </a:r>
            <a:r>
              <a:rPr lang="en-US" dirty="0" err="1"/>
              <a:t>untuk</a:t>
            </a:r>
            <a:r>
              <a:rPr lang="en-US" dirty="0"/>
              <a:t> ART</a:t>
            </a:r>
            <a:endParaRPr lang="en-ID" dirty="0"/>
          </a:p>
          <a:p>
            <a:pPr marL="514350" indent="-514350" algn="just">
              <a:buFont typeface="+mj-lt"/>
              <a:buAutoNum type="arabicPeriod"/>
            </a:pPr>
            <a:r>
              <a:rPr lang="en-US" dirty="0"/>
              <a:t>Expected Value, Standard </a:t>
            </a:r>
            <a:r>
              <a:rPr lang="en-US" dirty="0" err="1"/>
              <a:t>Deviasi</a:t>
            </a:r>
            <a:r>
              <a:rPr lang="en-US" dirty="0"/>
              <a:t>, Beta, Security Market Line, dan CAPM</a:t>
            </a:r>
          </a:p>
        </p:txBody>
      </p:sp>
      <p:sp>
        <p:nvSpPr>
          <p:cNvPr id="9" name="Date Placeholder 3">
            <a:extLst>
              <a:ext uri="{FF2B5EF4-FFF2-40B4-BE49-F238E27FC236}">
                <a16:creationId xmlns:a16="http://schemas.microsoft.com/office/drawing/2014/main" id="{E020F601-1A7B-4F5D-ABB2-FE126D757D25}"/>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10" name="Footer Placeholder 4">
            <a:extLst>
              <a:ext uri="{FF2B5EF4-FFF2-40B4-BE49-F238E27FC236}">
                <a16:creationId xmlns:a16="http://schemas.microsoft.com/office/drawing/2014/main" id="{F0712227-EE88-4913-BE86-F50AD561BE94}"/>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4171329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0" y="1219200"/>
            <a:ext cx="5943600" cy="2133600"/>
          </a:xfrm>
        </p:spPr>
        <p:txBody>
          <a:bodyPr anchor="ctr">
            <a:noAutofit/>
          </a:bodyPr>
          <a:lstStyle/>
          <a:p>
            <a:r>
              <a:rPr lang="en-US" dirty="0" err="1"/>
              <a:t>Pengertian</a:t>
            </a:r>
            <a:r>
              <a:rPr lang="en-US" dirty="0"/>
              <a:t> dan </a:t>
            </a:r>
            <a:r>
              <a:rPr lang="en-US" dirty="0" err="1"/>
              <a:t>Konsep</a:t>
            </a:r>
            <a:r>
              <a:rPr lang="en-US" dirty="0"/>
              <a:t> </a:t>
            </a:r>
            <a:r>
              <a:rPr lang="en-US" dirty="0" err="1"/>
              <a:t>Risiko</a:t>
            </a:r>
            <a:endParaRPr lang="en-US" b="1" dirty="0"/>
          </a:p>
        </p:txBody>
      </p:sp>
      <p:sp>
        <p:nvSpPr>
          <p:cNvPr id="3" name="Subtitle 2"/>
          <p:cNvSpPr>
            <a:spLocks noGrp="1"/>
          </p:cNvSpPr>
          <p:nvPr>
            <p:ph type="subTitle" idx="1"/>
          </p:nvPr>
        </p:nvSpPr>
        <p:spPr>
          <a:xfrm>
            <a:off x="3048000" y="5029199"/>
            <a:ext cx="5943600" cy="1677528"/>
          </a:xfrm>
        </p:spPr>
        <p:txBody>
          <a:bodyPr>
            <a:normAutofit/>
          </a:bodyPr>
          <a:lstStyle/>
          <a:p>
            <a:r>
              <a:rPr lang="en-US" sz="1800" b="1" dirty="0">
                <a:solidFill>
                  <a:schemeClr val="bg1"/>
                </a:solidFill>
                <a:effectLst>
                  <a:outerShdw blurRad="38100" dist="38100" dir="2700000" algn="tl">
                    <a:srgbClr val="000000">
                      <a:alpha val="43137"/>
                    </a:srgbClr>
                  </a:outerShdw>
                </a:effectLst>
              </a:rPr>
              <a:t>FAKULTAS EKONOMI DAN BISNIS </a:t>
            </a:r>
          </a:p>
          <a:p>
            <a:r>
              <a:rPr lang="en-US" sz="1800" b="1" dirty="0">
                <a:solidFill>
                  <a:schemeClr val="bg1"/>
                </a:solidFill>
                <a:effectLst>
                  <a:outerShdw blurRad="38100" dist="38100" dir="2700000" algn="tl">
                    <a:srgbClr val="000000">
                      <a:alpha val="43137"/>
                    </a:srgbClr>
                  </a:outerShdw>
                </a:effectLst>
              </a:rPr>
              <a:t>UNIVERSITAS ESA UNGGUL</a:t>
            </a:r>
          </a:p>
        </p:txBody>
      </p:sp>
      <p:sp>
        <p:nvSpPr>
          <p:cNvPr id="7" name="Date Placeholder 3"/>
          <p:cNvSpPr txBox="1">
            <a:spLocks/>
          </p:cNvSpPr>
          <p:nvPr/>
        </p:nvSpPr>
        <p:spPr>
          <a:xfrm>
            <a:off x="152400" y="5014452"/>
            <a:ext cx="2590800" cy="1692275"/>
          </a:xfrm>
          <a:prstGeom prst="rect">
            <a:avLst/>
          </a:prstGeom>
        </p:spPr>
        <p:txBody>
          <a:bodyPr vert="horz" lIns="91440" tIns="45720" rIns="91440" bIns="45720" rtlCol="0" anchor="b"/>
          <a:lstStyle>
            <a:defPPr>
              <a:defRPr lang="en-US"/>
            </a:defPPr>
            <a:lvl1pPr marL="0" algn="ctr" defTabSz="914400" rtl="0" eaLnBrk="1" latinLnBrk="0" hangingPunct="1">
              <a:defRPr sz="2800" b="1" kern="1200">
                <a:solidFill>
                  <a:schemeClr val="tx1"/>
                </a:solidFill>
                <a:effectLst>
                  <a:outerShdw blurRad="38100" dist="38100" dir="2700000" algn="tl">
                    <a:srgbClr val="000000">
                      <a:alpha val="43137"/>
                    </a:srgbClr>
                  </a:outerShdw>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t>FEB 911</a:t>
            </a:r>
          </a:p>
          <a:p>
            <a:r>
              <a:rPr lang="en-US" sz="2000" dirty="0" err="1"/>
              <a:t>Manajemen</a:t>
            </a:r>
            <a:r>
              <a:rPr lang="en-US" sz="2000" dirty="0"/>
              <a:t> </a:t>
            </a:r>
            <a:r>
              <a:rPr lang="en-US" sz="2000" dirty="0" err="1"/>
              <a:t>Risiko</a:t>
            </a:r>
            <a:endParaRPr lang="en-US" sz="2000" dirty="0"/>
          </a:p>
          <a:p>
            <a:endParaRPr lang="en-US" sz="2000" dirty="0"/>
          </a:p>
          <a:p>
            <a:endParaRPr lang="en-US" sz="2000" dirty="0"/>
          </a:p>
          <a:p>
            <a:r>
              <a:rPr lang="en-US" sz="1500" dirty="0"/>
              <a:t>Muhyiddin, </a:t>
            </a:r>
            <a:r>
              <a:rPr lang="en-US" sz="1500" dirty="0" err="1"/>
              <a:t>S.Ak</a:t>
            </a:r>
            <a:r>
              <a:rPr lang="en-US" sz="1500" dirty="0"/>
              <a:t>., </a:t>
            </a:r>
            <a:r>
              <a:rPr lang="en-US" sz="1500" dirty="0" err="1"/>
              <a:t>M.Ak</a:t>
            </a:r>
            <a:endParaRPr lang="en-US" sz="1500" dirty="0"/>
          </a:p>
        </p:txBody>
      </p:sp>
      <p:sp>
        <p:nvSpPr>
          <p:cNvPr id="5" name="Title 1"/>
          <p:cNvSpPr txBox="1">
            <a:spLocks/>
          </p:cNvSpPr>
          <p:nvPr/>
        </p:nvSpPr>
        <p:spPr>
          <a:xfrm>
            <a:off x="3048000" y="3429000"/>
            <a:ext cx="5943600" cy="1371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r>
              <a:rPr lang="en-US" b="1" dirty="0">
                <a:effectLst>
                  <a:outerShdw blurRad="38100" dist="38100" dir="2700000" algn="tl">
                    <a:srgbClr val="000000">
                      <a:alpha val="43137"/>
                    </a:srgbClr>
                  </a:outerShdw>
                </a:effectLst>
              </a:rPr>
              <a:t>PERTEMUAN #1</a:t>
            </a:r>
          </a:p>
        </p:txBody>
      </p:sp>
    </p:spTree>
    <p:extLst>
      <p:ext uri="{BB962C8B-B14F-4D97-AF65-F5344CB8AC3E}">
        <p14:creationId xmlns:p14="http://schemas.microsoft.com/office/powerpoint/2010/main" val="1855521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sz="2800" b="1" dirty="0"/>
              <a:t>KEMAMPUAN AKHIR YANG DIHARAPKAN</a:t>
            </a:r>
          </a:p>
        </p:txBody>
      </p:sp>
      <p:sp>
        <p:nvSpPr>
          <p:cNvPr id="8" name="Content Placeholder 7"/>
          <p:cNvSpPr>
            <a:spLocks noGrp="1"/>
          </p:cNvSpPr>
          <p:nvPr>
            <p:ph idx="1"/>
          </p:nvPr>
        </p:nvSpPr>
        <p:spPr/>
        <p:txBody>
          <a:bodyPr/>
          <a:lstStyle/>
          <a:p>
            <a:pPr algn="just"/>
            <a:r>
              <a:rPr lang="en-US" dirty="0" err="1"/>
              <a:t>Mahasiswa</a:t>
            </a:r>
            <a:r>
              <a:rPr lang="en-US" dirty="0"/>
              <a:t> </a:t>
            </a:r>
            <a:r>
              <a:rPr lang="en-US" dirty="0" err="1"/>
              <a:t>mampu</a:t>
            </a:r>
            <a:r>
              <a:rPr lang="en-US" dirty="0"/>
              <a:t> </a:t>
            </a:r>
            <a:r>
              <a:rPr lang="en-US" dirty="0" err="1"/>
              <a:t>memahami</a:t>
            </a:r>
            <a:r>
              <a:rPr lang="en-US" dirty="0"/>
              <a:t> </a:t>
            </a:r>
            <a:r>
              <a:rPr lang="en-US" dirty="0" err="1"/>
              <a:t>pengertian</a:t>
            </a:r>
            <a:r>
              <a:rPr lang="en-US" dirty="0"/>
              <a:t> dan </a:t>
            </a:r>
            <a:r>
              <a:rPr lang="en-US" dirty="0" err="1"/>
              <a:t>konsep</a:t>
            </a:r>
            <a:r>
              <a:rPr lang="en-US" dirty="0"/>
              <a:t> </a:t>
            </a:r>
            <a:r>
              <a:rPr lang="en-US" dirty="0" err="1"/>
              <a:t>risiko</a:t>
            </a:r>
            <a:r>
              <a:rPr lang="en-US" dirty="0"/>
              <a:t> </a:t>
            </a:r>
            <a:r>
              <a:rPr lang="en-US" dirty="0" err="1"/>
              <a:t>dalam</a:t>
            </a:r>
            <a:r>
              <a:rPr lang="en-US" dirty="0"/>
              <a:t> </a:t>
            </a:r>
            <a:r>
              <a:rPr lang="en-US" dirty="0" err="1"/>
              <a:t>suatu</a:t>
            </a:r>
            <a:r>
              <a:rPr lang="en-US" dirty="0"/>
              <a:t> </a:t>
            </a:r>
            <a:r>
              <a:rPr lang="en-US" dirty="0" err="1"/>
              <a:t>organisasi</a:t>
            </a:r>
            <a:r>
              <a:rPr lang="en-US" dirty="0"/>
              <a:t> dan </a:t>
            </a:r>
            <a:r>
              <a:rPr lang="en-US" dirty="0" err="1"/>
              <a:t>perusahaan</a:t>
            </a:r>
            <a:r>
              <a:rPr lang="en-US" dirty="0"/>
              <a:t> </a:t>
            </a:r>
          </a:p>
        </p:txBody>
      </p:sp>
      <p:sp>
        <p:nvSpPr>
          <p:cNvPr id="9" name="Date Placeholder 3">
            <a:extLst>
              <a:ext uri="{FF2B5EF4-FFF2-40B4-BE49-F238E27FC236}">
                <a16:creationId xmlns:a16="http://schemas.microsoft.com/office/drawing/2014/main" id="{E020F601-1A7B-4F5D-ABB2-FE126D757D25}"/>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10" name="Footer Placeholder 4">
            <a:extLst>
              <a:ext uri="{FF2B5EF4-FFF2-40B4-BE49-F238E27FC236}">
                <a16:creationId xmlns:a16="http://schemas.microsoft.com/office/drawing/2014/main" id="{F0712227-EE88-4913-BE86-F50AD561BE94}"/>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3743941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0825" y="404813"/>
            <a:ext cx="7772400" cy="1182687"/>
          </a:xfrm>
        </p:spPr>
        <p:txBody>
          <a:bodyPr/>
          <a:lstStyle/>
          <a:p>
            <a:r>
              <a:rPr lang="en-US" sz="3200" b="1" dirty="0" err="1"/>
              <a:t>Pendahuluan</a:t>
            </a:r>
            <a:endParaRPr lang="en-US" sz="3200" b="1" dirty="0">
              <a:solidFill>
                <a:schemeClr val="tx1"/>
              </a:solidFill>
            </a:endParaRPr>
          </a:p>
        </p:txBody>
      </p:sp>
      <p:sp>
        <p:nvSpPr>
          <p:cNvPr id="4099" name="Rectangle 3"/>
          <p:cNvSpPr>
            <a:spLocks noGrp="1" noChangeArrowheads="1"/>
          </p:cNvSpPr>
          <p:nvPr>
            <p:ph type="body" idx="1"/>
          </p:nvPr>
        </p:nvSpPr>
        <p:spPr>
          <a:xfrm>
            <a:off x="611188" y="1844675"/>
            <a:ext cx="8064500" cy="4537075"/>
          </a:xfrm>
        </p:spPr>
        <p:txBody>
          <a:bodyPr>
            <a:normAutofit fontScale="92500"/>
          </a:bodyPr>
          <a:lstStyle/>
          <a:p>
            <a:r>
              <a:rPr lang="en-US" altLang="en-US" dirty="0" err="1"/>
              <a:t>Setiap</a:t>
            </a:r>
            <a:r>
              <a:rPr lang="en-US" altLang="en-US" dirty="0"/>
              <a:t> </a:t>
            </a:r>
            <a:r>
              <a:rPr lang="en-US" altLang="en-US" dirty="0" err="1"/>
              <a:t>aktivitas</a:t>
            </a:r>
            <a:r>
              <a:rPr lang="en-US" altLang="en-US" dirty="0"/>
              <a:t> </a:t>
            </a:r>
            <a:r>
              <a:rPr lang="en-US" altLang="en-US" dirty="0" err="1"/>
              <a:t>bisnis</a:t>
            </a:r>
            <a:r>
              <a:rPr lang="en-US" altLang="en-US" dirty="0"/>
              <a:t> yang </a:t>
            </a:r>
            <a:r>
              <a:rPr lang="en-US" altLang="en-US" dirty="0" err="1"/>
              <a:t>dilakukan</a:t>
            </a:r>
            <a:r>
              <a:rPr lang="en-US" altLang="en-US" dirty="0"/>
              <a:t> </a:t>
            </a:r>
            <a:r>
              <a:rPr lang="en-US" altLang="en-US" dirty="0" err="1"/>
              <a:t>selalu</a:t>
            </a:r>
            <a:r>
              <a:rPr lang="en-US" altLang="en-US" dirty="0"/>
              <a:t> </a:t>
            </a:r>
            <a:r>
              <a:rPr lang="en-US" altLang="en-US" dirty="0" err="1"/>
              <a:t>akan</a:t>
            </a:r>
            <a:r>
              <a:rPr lang="en-US" altLang="en-US" dirty="0"/>
              <a:t> </a:t>
            </a:r>
            <a:r>
              <a:rPr lang="en-US" altLang="en-US" dirty="0" err="1"/>
              <a:t>bertemu</a:t>
            </a:r>
            <a:r>
              <a:rPr lang="en-US" altLang="en-US" dirty="0"/>
              <a:t> </a:t>
            </a:r>
            <a:r>
              <a:rPr lang="en-US" altLang="en-US" dirty="0" err="1"/>
              <a:t>dengan</a:t>
            </a:r>
            <a:r>
              <a:rPr lang="en-US" altLang="en-US" dirty="0"/>
              <a:t> </a:t>
            </a:r>
            <a:r>
              <a:rPr lang="en-US" altLang="en-US" dirty="0" err="1"/>
              <a:t>ketidakpastian</a:t>
            </a:r>
            <a:r>
              <a:rPr lang="en-US" altLang="en-US" dirty="0"/>
              <a:t>.</a:t>
            </a:r>
          </a:p>
          <a:p>
            <a:r>
              <a:rPr lang="en-US" altLang="en-US" dirty="0" err="1"/>
              <a:t>Ketidakpastian</a:t>
            </a:r>
            <a:r>
              <a:rPr lang="en-US" altLang="en-US" dirty="0"/>
              <a:t> </a:t>
            </a:r>
            <a:r>
              <a:rPr lang="en-US" altLang="en-US" dirty="0" err="1"/>
              <a:t>dalam</a:t>
            </a:r>
            <a:r>
              <a:rPr lang="en-US" altLang="en-US" dirty="0"/>
              <a:t> </a:t>
            </a:r>
            <a:r>
              <a:rPr lang="en-US" altLang="en-US" dirty="0" err="1"/>
              <a:t>bisnis</a:t>
            </a:r>
            <a:r>
              <a:rPr lang="en-US" altLang="en-US" dirty="0"/>
              <a:t> </a:t>
            </a:r>
            <a:r>
              <a:rPr lang="en-US" altLang="en-US" dirty="0" err="1"/>
              <a:t>akan</a:t>
            </a:r>
            <a:r>
              <a:rPr lang="en-US" altLang="en-US" dirty="0"/>
              <a:t> </a:t>
            </a:r>
            <a:r>
              <a:rPr lang="en-US" altLang="en-US" dirty="0" err="1"/>
              <a:t>menimbulkan</a:t>
            </a:r>
            <a:r>
              <a:rPr lang="en-US" altLang="en-US" dirty="0"/>
              <a:t> </a:t>
            </a:r>
            <a:r>
              <a:rPr lang="en-US" altLang="en-US" dirty="0" err="1"/>
              <a:t>resiko</a:t>
            </a:r>
            <a:r>
              <a:rPr lang="en-US" altLang="en-US" dirty="0"/>
              <a:t> </a:t>
            </a:r>
            <a:r>
              <a:rPr lang="en-US" altLang="en-US" dirty="0" err="1"/>
              <a:t>dalam</a:t>
            </a:r>
            <a:r>
              <a:rPr lang="en-US" altLang="en-US" dirty="0"/>
              <a:t> </a:t>
            </a:r>
            <a:r>
              <a:rPr lang="en-US" altLang="en-US" dirty="0" err="1"/>
              <a:t>bisnis</a:t>
            </a:r>
            <a:r>
              <a:rPr lang="en-US" altLang="en-US" dirty="0"/>
              <a:t>.</a:t>
            </a:r>
          </a:p>
          <a:p>
            <a:r>
              <a:rPr lang="en-US" altLang="en-US" dirty="0" err="1"/>
              <a:t>Resiko</a:t>
            </a:r>
            <a:r>
              <a:rPr lang="en-US" altLang="en-US" dirty="0"/>
              <a:t> </a:t>
            </a:r>
            <a:r>
              <a:rPr lang="en-US" altLang="en-US" dirty="0" err="1"/>
              <a:t>akan</a:t>
            </a:r>
            <a:r>
              <a:rPr lang="en-US" altLang="en-US" dirty="0"/>
              <a:t> </a:t>
            </a:r>
            <a:r>
              <a:rPr lang="en-US" altLang="en-US" dirty="0" err="1"/>
              <a:t>memberikan</a:t>
            </a:r>
            <a:r>
              <a:rPr lang="en-US" altLang="en-US" dirty="0"/>
              <a:t> </a:t>
            </a:r>
            <a:r>
              <a:rPr lang="en-US" altLang="en-US" dirty="0" err="1"/>
              <a:t>ancaman</a:t>
            </a:r>
            <a:r>
              <a:rPr lang="en-US" altLang="en-US" dirty="0"/>
              <a:t> (</a:t>
            </a:r>
            <a:r>
              <a:rPr lang="en-US" altLang="en-US" dirty="0" err="1"/>
              <a:t>biaya</a:t>
            </a:r>
            <a:r>
              <a:rPr lang="en-US" altLang="en-US" dirty="0"/>
              <a:t>, </a:t>
            </a:r>
            <a:r>
              <a:rPr lang="en-US" altLang="en-US" dirty="0" err="1"/>
              <a:t>kerugian</a:t>
            </a:r>
            <a:r>
              <a:rPr lang="en-US" altLang="en-US" dirty="0"/>
              <a:t>, </a:t>
            </a:r>
            <a:r>
              <a:rPr lang="en-US" altLang="en-US" dirty="0" err="1"/>
              <a:t>dll</a:t>
            </a:r>
            <a:r>
              <a:rPr lang="en-US" altLang="en-US" dirty="0"/>
              <a:t>) </a:t>
            </a:r>
            <a:r>
              <a:rPr lang="en-US" altLang="en-US" dirty="0" err="1"/>
              <a:t>bagi</a:t>
            </a:r>
            <a:r>
              <a:rPr lang="en-US" altLang="en-US" dirty="0"/>
              <a:t> </a:t>
            </a:r>
            <a:r>
              <a:rPr lang="en-US" altLang="en-US" dirty="0" err="1"/>
              <a:t>perusahaan</a:t>
            </a:r>
            <a:endParaRPr lang="en-US" altLang="en-US" dirty="0"/>
          </a:p>
          <a:p>
            <a:r>
              <a:rPr lang="en-US" altLang="en-US" dirty="0" err="1"/>
              <a:t>Setiap</a:t>
            </a:r>
            <a:r>
              <a:rPr lang="en-US" altLang="en-US" dirty="0"/>
              <a:t> </a:t>
            </a:r>
            <a:r>
              <a:rPr lang="en-US" altLang="en-US" dirty="0" err="1"/>
              <a:t>resiko</a:t>
            </a:r>
            <a:r>
              <a:rPr lang="en-US" altLang="en-US" dirty="0"/>
              <a:t> yang </a:t>
            </a:r>
            <a:r>
              <a:rPr lang="en-US" altLang="en-US" dirty="0" err="1"/>
              <a:t>terjadi</a:t>
            </a:r>
            <a:r>
              <a:rPr lang="en-US" altLang="en-US" dirty="0"/>
              <a:t> di </a:t>
            </a:r>
            <a:r>
              <a:rPr lang="en-US" altLang="en-US" dirty="0" err="1"/>
              <a:t>dalam</a:t>
            </a:r>
            <a:r>
              <a:rPr lang="en-US" altLang="en-US" dirty="0"/>
              <a:t> </a:t>
            </a:r>
            <a:r>
              <a:rPr lang="en-US" altLang="en-US" dirty="0" err="1"/>
              <a:t>aktivitas</a:t>
            </a:r>
            <a:r>
              <a:rPr lang="en-US" altLang="en-US" dirty="0"/>
              <a:t> </a:t>
            </a:r>
            <a:r>
              <a:rPr lang="en-US" altLang="en-US" dirty="0" err="1"/>
              <a:t>bisnis</a:t>
            </a:r>
            <a:r>
              <a:rPr lang="en-US" altLang="en-US" dirty="0"/>
              <a:t> </a:t>
            </a:r>
            <a:r>
              <a:rPr lang="en-US" altLang="en-US" dirty="0" err="1"/>
              <a:t>harus</a:t>
            </a:r>
            <a:r>
              <a:rPr lang="en-US" altLang="en-US" dirty="0"/>
              <a:t> </a:t>
            </a:r>
            <a:r>
              <a:rPr lang="en-US" altLang="en-US" dirty="0" err="1"/>
              <a:t>senantiasa</a:t>
            </a:r>
            <a:r>
              <a:rPr lang="en-US" altLang="en-US" dirty="0"/>
              <a:t> </a:t>
            </a:r>
            <a:r>
              <a:rPr lang="en-US" altLang="en-US" dirty="0" err="1"/>
              <a:t>diminimalisasi</a:t>
            </a:r>
            <a:r>
              <a:rPr lang="en-US" altLang="en-US" dirty="0"/>
              <a:t> </a:t>
            </a:r>
          </a:p>
        </p:txBody>
      </p:sp>
      <p:sp>
        <p:nvSpPr>
          <p:cNvPr id="4" name="Date Placeholder 3">
            <a:extLst>
              <a:ext uri="{FF2B5EF4-FFF2-40B4-BE49-F238E27FC236}">
                <a16:creationId xmlns:a16="http://schemas.microsoft.com/office/drawing/2014/main" id="{B50B0372-CEAE-41CC-9518-A02F22A5FB8B}"/>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5" name="Footer Placeholder 4">
            <a:extLst>
              <a:ext uri="{FF2B5EF4-FFF2-40B4-BE49-F238E27FC236}">
                <a16:creationId xmlns:a16="http://schemas.microsoft.com/office/drawing/2014/main" id="{D301FDC1-3CDD-406A-8462-74F488C75DAA}"/>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1E1A0-41DD-4C5B-9487-6FED25FC16BE}"/>
              </a:ext>
            </a:extLst>
          </p:cNvPr>
          <p:cNvSpPr>
            <a:spLocks noGrp="1"/>
          </p:cNvSpPr>
          <p:nvPr>
            <p:ph type="title"/>
          </p:nvPr>
        </p:nvSpPr>
        <p:spPr/>
        <p:txBody>
          <a:bodyPr/>
          <a:lstStyle/>
          <a:p>
            <a:r>
              <a:rPr lang="en-US" dirty="0" err="1"/>
              <a:t>Pengertian</a:t>
            </a:r>
            <a:r>
              <a:rPr lang="en-US" dirty="0"/>
              <a:t> </a:t>
            </a:r>
            <a:r>
              <a:rPr lang="en-US" dirty="0" err="1"/>
              <a:t>Risiko</a:t>
            </a:r>
            <a:endParaRPr lang="en-US" dirty="0"/>
          </a:p>
        </p:txBody>
      </p:sp>
      <p:sp>
        <p:nvSpPr>
          <p:cNvPr id="3" name="Content Placeholder 2">
            <a:extLst>
              <a:ext uri="{FF2B5EF4-FFF2-40B4-BE49-F238E27FC236}">
                <a16:creationId xmlns:a16="http://schemas.microsoft.com/office/drawing/2014/main" id="{F9A035F2-09B2-4907-9EA5-39F7185F35DA}"/>
              </a:ext>
            </a:extLst>
          </p:cNvPr>
          <p:cNvSpPr>
            <a:spLocks noGrp="1"/>
          </p:cNvSpPr>
          <p:nvPr>
            <p:ph idx="1"/>
          </p:nvPr>
        </p:nvSpPr>
        <p:spPr/>
        <p:txBody>
          <a:bodyPr/>
          <a:lstStyle/>
          <a:p>
            <a:r>
              <a:rPr lang="en-US" altLang="en-US" dirty="0"/>
              <a:t>R</a:t>
            </a:r>
            <a:r>
              <a:rPr lang="id-ID" altLang="en-US" dirty="0"/>
              <a:t>i</a:t>
            </a:r>
            <a:r>
              <a:rPr lang="en-US" altLang="en-US" dirty="0" err="1"/>
              <a:t>siko</a:t>
            </a:r>
            <a:r>
              <a:rPr lang="en-US" altLang="en-US" dirty="0"/>
              <a:t> </a:t>
            </a:r>
            <a:r>
              <a:rPr lang="en-US" altLang="en-US" dirty="0" err="1"/>
              <a:t>adalah</a:t>
            </a:r>
            <a:r>
              <a:rPr lang="en-US" altLang="en-US" dirty="0"/>
              <a:t> </a:t>
            </a:r>
            <a:r>
              <a:rPr lang="en-US" altLang="en-US" dirty="0" err="1"/>
              <a:t>peluang</a:t>
            </a:r>
            <a:r>
              <a:rPr lang="en-US" altLang="en-US" dirty="0"/>
              <a:t> </a:t>
            </a:r>
            <a:r>
              <a:rPr lang="en-US" altLang="en-US" dirty="0" err="1"/>
              <a:t>terjadinya</a:t>
            </a:r>
            <a:r>
              <a:rPr lang="en-US" altLang="en-US" dirty="0"/>
              <a:t> </a:t>
            </a:r>
            <a:r>
              <a:rPr lang="en-US" altLang="en-US" dirty="0" err="1"/>
              <a:t>hasil</a:t>
            </a:r>
            <a:r>
              <a:rPr lang="en-US" altLang="en-US" dirty="0"/>
              <a:t> yang </a:t>
            </a:r>
            <a:r>
              <a:rPr lang="en-US" altLang="en-US" dirty="0" err="1"/>
              <a:t>tidak</a:t>
            </a:r>
            <a:r>
              <a:rPr lang="en-US" altLang="en-US" dirty="0"/>
              <a:t> </a:t>
            </a:r>
            <a:r>
              <a:rPr lang="en-US" altLang="en-US" dirty="0" err="1"/>
              <a:t>diinginkan</a:t>
            </a:r>
            <a:r>
              <a:rPr lang="en-US" altLang="en-US" dirty="0"/>
              <a:t>.</a:t>
            </a:r>
          </a:p>
          <a:p>
            <a:r>
              <a:rPr lang="id-ID" altLang="en-US" dirty="0"/>
              <a:t>Ri</a:t>
            </a:r>
            <a:r>
              <a:rPr lang="en-US" altLang="en-US" dirty="0" err="1"/>
              <a:t>siko</a:t>
            </a:r>
            <a:r>
              <a:rPr lang="en-US" altLang="en-US" dirty="0"/>
              <a:t> </a:t>
            </a:r>
            <a:r>
              <a:rPr lang="en-US" altLang="en-US" dirty="0" err="1"/>
              <a:t>adal</a:t>
            </a:r>
            <a:r>
              <a:rPr lang="id-ID" altLang="en-US" dirty="0"/>
              <a:t>ah ketidakpastianm atas terjadinya suatu peristiwa.</a:t>
            </a:r>
          </a:p>
          <a:p>
            <a:r>
              <a:rPr lang="id-ID" altLang="en-US" dirty="0"/>
              <a:t>Risiko adalah penyimpangan hasil aktual dari hasil yang di harapkan.</a:t>
            </a:r>
          </a:p>
          <a:p>
            <a:r>
              <a:rPr lang="id-ID" altLang="en-US" dirty="0"/>
              <a:t>Risiko adalah probabilitas sesuatu hasil yang berbeda</a:t>
            </a:r>
            <a:endParaRPr lang="en-US" altLang="en-US" dirty="0"/>
          </a:p>
        </p:txBody>
      </p:sp>
      <p:sp>
        <p:nvSpPr>
          <p:cNvPr id="7" name="Date Placeholder 3">
            <a:extLst>
              <a:ext uri="{FF2B5EF4-FFF2-40B4-BE49-F238E27FC236}">
                <a16:creationId xmlns:a16="http://schemas.microsoft.com/office/drawing/2014/main" id="{203A1668-3666-4725-A0F1-357484B4A638}"/>
              </a:ext>
            </a:extLst>
          </p:cNvPr>
          <p:cNvSpPr>
            <a:spLocks noGrp="1"/>
          </p:cNvSpPr>
          <p:nvPr>
            <p:ph type="dt" sz="half" idx="10"/>
          </p:nvPr>
        </p:nvSpPr>
        <p:spPr>
          <a:xfrm>
            <a:off x="457200" y="6356350"/>
            <a:ext cx="3474720" cy="365125"/>
          </a:xfrm>
        </p:spPr>
        <p:txBody>
          <a:bodyPr/>
          <a:lstStyle/>
          <a:p>
            <a:r>
              <a:rPr lang="en-US" dirty="0"/>
              <a:t>FEB911 – </a:t>
            </a:r>
            <a:r>
              <a:rPr lang="en-US" dirty="0" err="1"/>
              <a:t>Manajemen</a:t>
            </a:r>
            <a:r>
              <a:rPr lang="en-US" dirty="0"/>
              <a:t> </a:t>
            </a:r>
            <a:r>
              <a:rPr lang="en-US" dirty="0" err="1"/>
              <a:t>Risiko</a:t>
            </a:r>
            <a:endParaRPr lang="en-US" dirty="0"/>
          </a:p>
        </p:txBody>
      </p:sp>
      <p:sp>
        <p:nvSpPr>
          <p:cNvPr id="8" name="Footer Placeholder 4">
            <a:extLst>
              <a:ext uri="{FF2B5EF4-FFF2-40B4-BE49-F238E27FC236}">
                <a16:creationId xmlns:a16="http://schemas.microsoft.com/office/drawing/2014/main" id="{806769AC-2E19-4223-BD00-1839D6A325F1}"/>
              </a:ext>
            </a:extLst>
          </p:cNvPr>
          <p:cNvSpPr>
            <a:spLocks noGrp="1"/>
          </p:cNvSpPr>
          <p:nvPr>
            <p:ph type="ftr" sz="quarter" idx="11"/>
          </p:nvPr>
        </p:nvSpPr>
        <p:spPr>
          <a:xfrm>
            <a:off x="4343400" y="6356350"/>
            <a:ext cx="2895600" cy="365125"/>
          </a:xfrm>
        </p:spPr>
        <p:txBody>
          <a:bodyPr/>
          <a:lstStyle/>
          <a:p>
            <a:r>
              <a:rPr lang="en-US" dirty="0"/>
              <a:t>7565 – Muhyiddin, </a:t>
            </a:r>
            <a:r>
              <a:rPr lang="en-US" dirty="0" err="1"/>
              <a:t>S.Ak</a:t>
            </a:r>
            <a:r>
              <a:rPr lang="en-US" dirty="0"/>
              <a:t>., </a:t>
            </a:r>
            <a:r>
              <a:rPr lang="en-US" dirty="0" err="1"/>
              <a:t>M.Ak</a:t>
            </a:r>
            <a:endParaRPr lang="en-US" dirty="0"/>
          </a:p>
        </p:txBody>
      </p:sp>
    </p:spTree>
    <p:extLst>
      <p:ext uri="{BB962C8B-B14F-4D97-AF65-F5344CB8AC3E}">
        <p14:creationId xmlns:p14="http://schemas.microsoft.com/office/powerpoint/2010/main" val="18259794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300</TotalTime>
  <Words>811</Words>
  <Application>Microsoft Office PowerPoint</Application>
  <PresentationFormat>On-screen Show (4:3)</PresentationFormat>
  <Paragraphs>122</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Book Antiqua</vt:lpstr>
      <vt:lpstr>Calibri</vt:lpstr>
      <vt:lpstr>Wingdings</vt:lpstr>
      <vt:lpstr>Office Theme</vt:lpstr>
      <vt:lpstr>PowerPoint Presentation</vt:lpstr>
      <vt:lpstr>Team Dosen</vt:lpstr>
      <vt:lpstr>Kata Pengantar Perkuliahan</vt:lpstr>
      <vt:lpstr>Topik Perkuliahan</vt:lpstr>
      <vt:lpstr>Topik Perkuliahan</vt:lpstr>
      <vt:lpstr>Pengertian dan Konsep Risiko</vt:lpstr>
      <vt:lpstr>KEMAMPUAN AKHIR YANG DIHARAPKAN</vt:lpstr>
      <vt:lpstr>Pendahuluan</vt:lpstr>
      <vt:lpstr>Pengertian Risiko</vt:lpstr>
      <vt:lpstr>Macam-macam risiko</vt:lpstr>
      <vt:lpstr>Macam-macam risiko</vt:lpstr>
      <vt:lpstr>Upaya Penanggulangan Risiko</vt:lpstr>
      <vt:lpstr>Konsep Resiko</vt:lpstr>
      <vt:lpstr>Manfaat Manajemen Risiko</vt:lpstr>
      <vt:lpstr>Hubungan Manajemen Risiko di dalam Perusahaan </vt:lpstr>
      <vt:lpstr>SEKIAN DAN TERIMA KASIH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Muhyiddin Damia</cp:lastModifiedBy>
  <cp:revision>34</cp:revision>
  <dcterms:created xsi:type="dcterms:W3CDTF">2017-09-09T11:34:57Z</dcterms:created>
  <dcterms:modified xsi:type="dcterms:W3CDTF">2019-08-31T07:29:23Z</dcterms:modified>
</cp:coreProperties>
</file>