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1" r:id="rId2"/>
    <p:sldId id="283" r:id="rId3"/>
    <p:sldId id="284" r:id="rId4"/>
    <p:sldId id="285" r:id="rId5"/>
    <p:sldId id="286" r:id="rId6"/>
    <p:sldId id="287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7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16" y="13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CC60A6-91D2-42BC-8FEC-31E6C54721C8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22DA2-819A-46B0-B513-C5F6A9C3E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739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22DA2-819A-46B0-B513-C5F6A9C3E4E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360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96952" y="1124744"/>
            <a:ext cx="5542384" cy="103797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59832" y="3573016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 dirty="0" smtClean="0"/>
              <a:t>SESI PERKULIHAN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 userDrawn="1"/>
        </p:nvSpPr>
        <p:spPr>
          <a:xfrm>
            <a:off x="2987824" y="5132412"/>
            <a:ext cx="5360640" cy="45682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2969888" y="4916388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635896" y="2204864"/>
            <a:ext cx="4176713" cy="7207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id-ID" dirty="0" smtClean="0"/>
              <a:t>MATA KULIAH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575" y="4149725"/>
            <a:ext cx="5127625" cy="1198563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id-ID" dirty="0" smtClean="0"/>
              <a:t>Topik Perkuliahan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9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26976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1916832"/>
            <a:ext cx="7992888" cy="4176464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Courier New" panose="02070309020205020404" pitchFamily="49" charset="0"/>
              <a:buChar char="o"/>
              <a:defRPr sz="24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0975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405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868144" y="6495420"/>
            <a:ext cx="3097213" cy="33337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382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8313" y="1773238"/>
            <a:ext cx="3959671" cy="41767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643438" y="1773238"/>
            <a:ext cx="3960812" cy="4176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0469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21576B-E1C5-45F0-93D0-4652DD844997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64BF1-00C7-481D-B429-40D01BB6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80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2938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33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3008313" cy="129614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6672"/>
            <a:ext cx="5111750" cy="564949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8510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603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www.esaunggul.ac.id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76256" y="6489371"/>
            <a:ext cx="2177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13"/>
              </a:rPr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2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60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2806" y="2179887"/>
            <a:ext cx="6145657" cy="648072"/>
          </a:xfrm>
        </p:spPr>
        <p:txBody>
          <a:bodyPr/>
          <a:lstStyle/>
          <a:p>
            <a:pPr algn="l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ADHINING P.R, SH,MH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7824" y="3573016"/>
            <a:ext cx="5688632" cy="432048"/>
          </a:xfrm>
        </p:spPr>
        <p:txBody>
          <a:bodyPr/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SESI 4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27784" y="1268760"/>
            <a:ext cx="6151123" cy="720080"/>
          </a:xfrm>
        </p:spPr>
        <p:txBody>
          <a:bodyPr/>
          <a:lstStyle/>
          <a:p>
            <a:pPr algn="l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HUKUM ADMINISTRASI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987824" y="4149080"/>
            <a:ext cx="5616624" cy="1367507"/>
          </a:xfrm>
        </p:spPr>
        <p:txBody>
          <a:bodyPr/>
          <a:lstStyle/>
          <a:p>
            <a:pPr algn="just"/>
            <a:r>
              <a:rPr lang="en-US" sz="2000" dirty="0" err="1" smtClean="0"/>
              <a:t>Kewenangan</a:t>
            </a:r>
            <a:r>
              <a:rPr lang="en-US" sz="2000" dirty="0" smtClean="0"/>
              <a:t> </a:t>
            </a:r>
            <a:r>
              <a:rPr lang="en-US" sz="2000" dirty="0" err="1"/>
              <a:t>P</a:t>
            </a:r>
            <a:r>
              <a:rPr lang="en-US" sz="2000" dirty="0" err="1" smtClean="0"/>
              <a:t>ejabat</a:t>
            </a:r>
            <a:r>
              <a:rPr lang="en-US" sz="2000" dirty="0" smtClean="0"/>
              <a:t>/</a:t>
            </a:r>
            <a:r>
              <a:rPr lang="en-US" sz="2000" dirty="0" err="1" smtClean="0"/>
              <a:t>lembaga</a:t>
            </a:r>
            <a:r>
              <a:rPr lang="en-US" sz="2000" dirty="0" smtClean="0"/>
              <a:t> </a:t>
            </a:r>
            <a:r>
              <a:rPr lang="en-US" sz="2000" dirty="0" err="1" smtClean="0"/>
              <a:t>pemerintah</a:t>
            </a:r>
            <a:r>
              <a:rPr lang="en-US" sz="2000" dirty="0"/>
              <a:t> </a:t>
            </a:r>
            <a:r>
              <a:rPr lang="en-US" sz="2000" dirty="0" err="1" smtClean="0"/>
              <a:t>Administrasi</a:t>
            </a:r>
            <a:r>
              <a:rPr lang="en-US" sz="2000" dirty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/>
              <a:t> </a:t>
            </a:r>
            <a:r>
              <a:rPr lang="en-US" sz="2000" dirty="0" err="1" smtClean="0"/>
              <a:t>konsep</a:t>
            </a:r>
            <a:r>
              <a:rPr lang="en-US" sz="2000" dirty="0" smtClean="0"/>
              <a:t> </a:t>
            </a:r>
            <a:r>
              <a:rPr lang="en-US" sz="2000" dirty="0" err="1" smtClean="0"/>
              <a:t>Tindakan</a:t>
            </a:r>
            <a:r>
              <a:rPr lang="en-US" sz="2000" dirty="0"/>
              <a:t> </a:t>
            </a:r>
            <a:r>
              <a:rPr lang="en-US" sz="2000" dirty="0" err="1" smtClean="0"/>
              <a:t>Pemerintah</a:t>
            </a:r>
            <a:r>
              <a:rPr lang="en-US" sz="2000" dirty="0"/>
              <a:t> </a:t>
            </a:r>
            <a:r>
              <a:rPr lang="en-US" sz="2000" dirty="0" err="1" smtClean="0"/>
              <a:t>berdasarkan</a:t>
            </a:r>
            <a:r>
              <a:rPr lang="en-US" sz="2000" dirty="0"/>
              <a:t> </a:t>
            </a:r>
            <a:r>
              <a:rPr lang="en-US" sz="2000" dirty="0" err="1" smtClean="0"/>
              <a:t>kewenangan</a:t>
            </a:r>
            <a:r>
              <a:rPr lang="en-US" sz="2000" dirty="0"/>
              <a:t> </a:t>
            </a:r>
            <a:r>
              <a:rPr lang="en-US" sz="2000" dirty="0" err="1" smtClean="0"/>
              <a:t>Atribusi</a:t>
            </a:r>
            <a:r>
              <a:rPr lang="en-US" sz="2000" dirty="0"/>
              <a:t>, </a:t>
            </a:r>
            <a:r>
              <a:rPr lang="en-US" sz="2000" dirty="0" err="1" smtClean="0"/>
              <a:t>Delegasi</a:t>
            </a:r>
            <a:r>
              <a:rPr lang="en-US" sz="2000" dirty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iMandat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8808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en-US" sz="2400" dirty="0" err="1"/>
              <a:t>Mandat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kepada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bukan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bawahan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boleh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dilakukan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asalkan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memenuhi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syarat-syarat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sebagai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berikut</a:t>
            </a:r>
            <a:r>
              <a:rPr lang="en-US" altLang="en-US" sz="2400" dirty="0"/>
              <a:t>:</a:t>
            </a:r>
          </a:p>
          <a:p>
            <a:pPr lvl="1" algn="just"/>
            <a:r>
              <a:rPr lang="en-US" altLang="en-US" dirty="0" err="1"/>
              <a:t>Mandaris</a:t>
            </a:r>
            <a:r>
              <a:rPr lang="en-US" altLang="en-US" dirty="0"/>
              <a:t> </a:t>
            </a:r>
            <a:r>
              <a:rPr lang="en-US" altLang="en-US" dirty="0" err="1"/>
              <a:t>mau</a:t>
            </a:r>
            <a:r>
              <a:rPr lang="en-US" altLang="en-US" dirty="0"/>
              <a:t> </a:t>
            </a:r>
            <a:r>
              <a:rPr lang="en-US" altLang="en-US" dirty="0" err="1"/>
              <a:t>menerima</a:t>
            </a:r>
            <a:r>
              <a:rPr lang="en-US" altLang="en-US" dirty="0"/>
              <a:t> </a:t>
            </a:r>
            <a:r>
              <a:rPr lang="en-US" altLang="en-US" dirty="0" err="1"/>
              <a:t>pemberian</a:t>
            </a:r>
            <a:r>
              <a:rPr lang="en-US" altLang="en-US" dirty="0"/>
              <a:t> </a:t>
            </a:r>
            <a:r>
              <a:rPr lang="en-US" altLang="en-US" dirty="0" err="1"/>
              <a:t>mandat</a:t>
            </a:r>
            <a:endParaRPr lang="en-US" altLang="en-US" dirty="0"/>
          </a:p>
          <a:p>
            <a:pPr lvl="1" algn="just"/>
            <a:r>
              <a:rPr lang="en-US" altLang="en-US" dirty="0" err="1"/>
              <a:t>Wewenang</a:t>
            </a:r>
            <a:r>
              <a:rPr lang="en-US" altLang="en-US" dirty="0"/>
              <a:t> yang </a:t>
            </a:r>
            <a:r>
              <a:rPr lang="en-US" altLang="en-US" dirty="0" err="1"/>
              <a:t>dimandatkan</a:t>
            </a:r>
            <a:r>
              <a:rPr lang="en-US" altLang="en-US" dirty="0"/>
              <a:t> </a:t>
            </a:r>
            <a:r>
              <a:rPr lang="en-US" altLang="en-US" dirty="0" err="1"/>
              <a:t>merupakan</a:t>
            </a:r>
            <a:r>
              <a:rPr lang="en-US" altLang="en-US" dirty="0"/>
              <a:t> </a:t>
            </a:r>
            <a:r>
              <a:rPr lang="en-US" altLang="en-US" dirty="0" err="1"/>
              <a:t>wewenang</a:t>
            </a:r>
            <a:r>
              <a:rPr lang="en-US" altLang="en-US" dirty="0"/>
              <a:t> </a:t>
            </a:r>
            <a:r>
              <a:rPr lang="en-US" altLang="en-US" dirty="0" err="1"/>
              <a:t>sehari-hari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mandataris</a:t>
            </a:r>
            <a:endParaRPr lang="en-US" altLang="en-US" dirty="0"/>
          </a:p>
          <a:p>
            <a:pPr lvl="1" algn="just"/>
            <a:r>
              <a:rPr lang="en-US" altLang="en-US" dirty="0" err="1"/>
              <a:t>Ketentuan</a:t>
            </a:r>
            <a:r>
              <a:rPr lang="en-US" altLang="en-US" dirty="0"/>
              <a:t> </a:t>
            </a:r>
            <a:r>
              <a:rPr lang="en-US" altLang="en-US" dirty="0" err="1"/>
              <a:t>undang-undang</a:t>
            </a:r>
            <a:r>
              <a:rPr lang="en-US" altLang="en-US" dirty="0"/>
              <a:t> yang </a:t>
            </a:r>
            <a:r>
              <a:rPr lang="en-US" altLang="en-US" dirty="0" err="1"/>
              <a:t>bersangkutan</a:t>
            </a:r>
            <a:r>
              <a:rPr lang="en-US" altLang="en-US" dirty="0"/>
              <a:t> </a:t>
            </a:r>
            <a:r>
              <a:rPr lang="en-US" altLang="en-US" dirty="0" err="1"/>
              <a:t>tidaka</a:t>
            </a:r>
            <a:r>
              <a:rPr lang="en-US" altLang="en-US" dirty="0"/>
              <a:t> </a:t>
            </a:r>
            <a:r>
              <a:rPr lang="en-US" altLang="en-US" dirty="0" err="1"/>
              <a:t>menentang</a:t>
            </a:r>
            <a:r>
              <a:rPr lang="en-US" altLang="en-US" dirty="0"/>
              <a:t> </a:t>
            </a:r>
            <a:r>
              <a:rPr lang="en-US" altLang="en-US" dirty="0" err="1"/>
              <a:t>atau</a:t>
            </a:r>
            <a:r>
              <a:rPr lang="en-US" altLang="en-US" dirty="0"/>
              <a:t> </a:t>
            </a:r>
            <a:r>
              <a:rPr lang="en-US" altLang="en-US" dirty="0" err="1"/>
              <a:t>melarang</a:t>
            </a:r>
            <a:r>
              <a:rPr lang="en-US" altLang="en-US" dirty="0"/>
              <a:t> </a:t>
            </a:r>
            <a:r>
              <a:rPr lang="en-US" altLang="en-US" dirty="0" err="1"/>
              <a:t>terhadap</a:t>
            </a:r>
            <a:r>
              <a:rPr lang="en-US" altLang="en-US" dirty="0"/>
              <a:t> </a:t>
            </a:r>
            <a:r>
              <a:rPr lang="en-US" altLang="en-US" dirty="0" err="1"/>
              <a:t>pemberian</a:t>
            </a:r>
            <a:r>
              <a:rPr lang="en-US" altLang="en-US" dirty="0"/>
              <a:t> </a:t>
            </a:r>
            <a:r>
              <a:rPr lang="en-US" altLang="en-US" dirty="0" err="1"/>
              <a:t>mandat</a:t>
            </a:r>
            <a:r>
              <a:rPr lang="en-US" altLang="en-US" dirty="0"/>
              <a:t> </a:t>
            </a:r>
            <a:r>
              <a:rPr lang="en-US" altLang="en-US" dirty="0" err="1"/>
              <a:t>tersebut</a:t>
            </a:r>
            <a:endParaRPr lang="en-GB" altLang="en-US" dirty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173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menjalankan</a:t>
            </a:r>
            <a:r>
              <a:rPr lang="en-US" altLang="en-US" dirty="0"/>
              <a:t> </a:t>
            </a:r>
            <a:r>
              <a:rPr lang="en-US" altLang="en-US" dirty="0" err="1"/>
              <a:t>tugasnya</a:t>
            </a:r>
            <a:r>
              <a:rPr lang="en-US" altLang="en-US" dirty="0"/>
              <a:t>, </a:t>
            </a:r>
            <a:r>
              <a:rPr lang="en-US" altLang="en-US" dirty="0" err="1"/>
              <a:t>pejabat</a:t>
            </a:r>
            <a:r>
              <a:rPr lang="en-US" altLang="en-US" dirty="0"/>
              <a:t> </a:t>
            </a:r>
            <a:r>
              <a:rPr lang="en-US" altLang="en-US" dirty="0" err="1"/>
              <a:t>administrasi</a:t>
            </a:r>
            <a:r>
              <a:rPr lang="en-US" altLang="en-US" dirty="0"/>
              <a:t> </a:t>
            </a:r>
            <a:r>
              <a:rPr lang="en-US" altLang="en-US" dirty="0" err="1"/>
              <a:t>negara</a:t>
            </a:r>
            <a:r>
              <a:rPr lang="en-US" altLang="en-US" dirty="0"/>
              <a:t> </a:t>
            </a:r>
            <a:r>
              <a:rPr lang="en-US" altLang="en-US" dirty="0" err="1"/>
              <a:t>dibatasi</a:t>
            </a:r>
            <a:r>
              <a:rPr lang="en-US" altLang="en-US" dirty="0"/>
              <a:t> </a:t>
            </a:r>
            <a:r>
              <a:rPr lang="en-US" altLang="en-US" dirty="0" err="1"/>
              <a:t>oleh</a:t>
            </a:r>
            <a:r>
              <a:rPr lang="en-US" altLang="en-US" dirty="0"/>
              <a:t> </a:t>
            </a:r>
            <a:r>
              <a:rPr lang="en-US" altLang="en-US" dirty="0" err="1"/>
              <a:t>asas-asas</a:t>
            </a:r>
            <a:r>
              <a:rPr lang="en-US" altLang="en-US" dirty="0"/>
              <a:t> </a:t>
            </a:r>
            <a:r>
              <a:rPr lang="en-US" altLang="en-US" dirty="0" err="1"/>
              <a:t>sebagai</a:t>
            </a:r>
            <a:r>
              <a:rPr lang="en-US" altLang="en-US" dirty="0"/>
              <a:t> </a:t>
            </a:r>
            <a:r>
              <a:rPr lang="en-US" altLang="en-US" dirty="0" err="1"/>
              <a:t>berikut</a:t>
            </a:r>
            <a:r>
              <a:rPr lang="en-US" altLang="en-US" dirty="0"/>
              <a:t>:</a:t>
            </a:r>
          </a:p>
          <a:p>
            <a:pPr lvl="1"/>
            <a:r>
              <a:rPr lang="en-US" altLang="en-US" dirty="0" err="1"/>
              <a:t>Asas</a:t>
            </a:r>
            <a:r>
              <a:rPr lang="en-US" altLang="en-US" dirty="0"/>
              <a:t> </a:t>
            </a:r>
            <a:r>
              <a:rPr lang="en-US" altLang="en-US" dirty="0" err="1"/>
              <a:t>yuridikitas</a:t>
            </a:r>
            <a:endParaRPr lang="en-US" altLang="en-US" dirty="0"/>
          </a:p>
          <a:p>
            <a:pPr lvl="1"/>
            <a:r>
              <a:rPr lang="en-US" altLang="en-US" dirty="0" err="1"/>
              <a:t>Asas</a:t>
            </a:r>
            <a:r>
              <a:rPr lang="en-US" altLang="en-US" dirty="0"/>
              <a:t> </a:t>
            </a:r>
            <a:r>
              <a:rPr lang="en-US" altLang="en-US" dirty="0" err="1"/>
              <a:t>legalitas</a:t>
            </a:r>
            <a:endParaRPr lang="en-US" altLang="en-US" dirty="0"/>
          </a:p>
          <a:p>
            <a:pPr lvl="1"/>
            <a:r>
              <a:rPr lang="en-US" altLang="en-US" dirty="0" err="1"/>
              <a:t>Asas</a:t>
            </a:r>
            <a:r>
              <a:rPr lang="en-US" altLang="en-US" dirty="0"/>
              <a:t> </a:t>
            </a:r>
            <a:r>
              <a:rPr lang="en-US" altLang="en-US" dirty="0" err="1"/>
              <a:t>diskresi</a:t>
            </a:r>
            <a:r>
              <a:rPr lang="en-US" altLang="en-US" dirty="0"/>
              <a:t> </a:t>
            </a:r>
            <a:r>
              <a:rPr lang="en-US" altLang="en-US" dirty="0" err="1"/>
              <a:t>freis</a:t>
            </a:r>
            <a:r>
              <a:rPr lang="en-US" altLang="en-US" dirty="0"/>
              <a:t> </a:t>
            </a:r>
            <a:r>
              <a:rPr lang="en-US" altLang="en-US" dirty="0" err="1"/>
              <a:t>ermessen</a:t>
            </a:r>
            <a:endParaRPr lang="en-US" altLang="en-US" dirty="0"/>
          </a:p>
          <a:p>
            <a:pPr lvl="1"/>
            <a:r>
              <a:rPr lang="en-US" altLang="en-US" dirty="0" err="1"/>
              <a:t>Asas-asas</a:t>
            </a:r>
            <a:r>
              <a:rPr lang="en-US" altLang="en-US" dirty="0"/>
              <a:t> </a:t>
            </a:r>
            <a:r>
              <a:rPr lang="en-US" altLang="en-US" dirty="0" err="1"/>
              <a:t>umum</a:t>
            </a:r>
            <a:r>
              <a:rPr lang="en-US" altLang="en-US" dirty="0"/>
              <a:t> </a:t>
            </a:r>
            <a:r>
              <a:rPr lang="en-US" altLang="en-US" dirty="0" err="1"/>
              <a:t>pemerintahan</a:t>
            </a:r>
            <a:r>
              <a:rPr lang="en-US" altLang="en-US" dirty="0"/>
              <a:t> yang </a:t>
            </a:r>
            <a:r>
              <a:rPr lang="en-US" altLang="en-US" dirty="0" err="1"/>
              <a:t>baik</a:t>
            </a:r>
            <a:endParaRPr lang="en-GB" altLang="en-US" dirty="0"/>
          </a:p>
          <a:p>
            <a:pPr algn="l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239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altLang="en-US" sz="2200" dirty="0" err="1"/>
              <a:t>Pejabat</a:t>
            </a:r>
            <a:r>
              <a:rPr lang="en-US" altLang="en-US" sz="2200" dirty="0"/>
              <a:t> </a:t>
            </a:r>
            <a:r>
              <a:rPr lang="en-US" altLang="en-US" sz="2200" dirty="0" err="1"/>
              <a:t>administrasi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negara</a:t>
            </a:r>
            <a:r>
              <a:rPr lang="en-US" altLang="en-US" sz="2200" dirty="0"/>
              <a:t> </a:t>
            </a:r>
            <a:r>
              <a:rPr lang="en-US" altLang="en-US" sz="2200" dirty="0" err="1"/>
              <a:t>dalam</a:t>
            </a:r>
            <a:r>
              <a:rPr lang="en-US" altLang="en-US" sz="2200" dirty="0"/>
              <a:t> </a:t>
            </a:r>
            <a:r>
              <a:rPr lang="en-US" altLang="en-US" sz="2200" dirty="0" err="1"/>
              <a:t>menjalankan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tindakan-tindakan</a:t>
            </a:r>
            <a:r>
              <a:rPr lang="en-US" altLang="en-US" sz="2200" dirty="0"/>
              <a:t> </a:t>
            </a:r>
            <a:r>
              <a:rPr lang="en-US" altLang="en-US" sz="2200" dirty="0" err="1"/>
              <a:t>pemerintahan</a:t>
            </a:r>
            <a:r>
              <a:rPr lang="en-US" altLang="en-US" sz="2200" dirty="0"/>
              <a:t> </a:t>
            </a:r>
            <a:r>
              <a:rPr lang="en-US" altLang="en-US" sz="2200" dirty="0" err="1"/>
              <a:t>menghasilkan</a:t>
            </a:r>
            <a:r>
              <a:rPr lang="en-US" altLang="en-US" sz="2200" dirty="0"/>
              <a:t> </a:t>
            </a:r>
            <a:r>
              <a:rPr lang="en-US" altLang="en-US" sz="2200" dirty="0" err="1"/>
              <a:t>keputusan</a:t>
            </a:r>
            <a:r>
              <a:rPr lang="en-US" altLang="en-US" sz="2200" dirty="0"/>
              <a:t> (</a:t>
            </a:r>
            <a:r>
              <a:rPr lang="en-US" altLang="en-US" sz="2200" dirty="0" err="1"/>
              <a:t>dalam</a:t>
            </a:r>
            <a:r>
              <a:rPr lang="en-US" altLang="en-US" sz="2200" dirty="0"/>
              <a:t> </a:t>
            </a:r>
            <a:r>
              <a:rPr lang="en-US" altLang="en-US" sz="2200" dirty="0" err="1"/>
              <a:t>arti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luas</a:t>
            </a:r>
            <a:r>
              <a:rPr lang="en-US" altLang="en-US" sz="2200" dirty="0"/>
              <a:t>), yang </a:t>
            </a:r>
            <a:r>
              <a:rPr lang="en-US" altLang="en-US" sz="2200" dirty="0" err="1"/>
              <a:t>dapat</a:t>
            </a:r>
            <a:r>
              <a:rPr lang="en-US" altLang="en-US" sz="2200" dirty="0"/>
              <a:t> </a:t>
            </a:r>
            <a:r>
              <a:rPr lang="en-US" altLang="en-US" sz="2200" dirty="0" err="1"/>
              <a:t>berbentuk</a:t>
            </a:r>
            <a:r>
              <a:rPr lang="en-US" altLang="en-US" sz="2200" dirty="0"/>
              <a:t>:</a:t>
            </a:r>
          </a:p>
          <a:p>
            <a:pPr lvl="1" algn="just">
              <a:lnSpc>
                <a:spcPct val="90000"/>
              </a:lnSpc>
            </a:pPr>
            <a:r>
              <a:rPr lang="en-US" altLang="en-US" sz="2200" dirty="0" err="1"/>
              <a:t>Keputusan</a:t>
            </a:r>
            <a:r>
              <a:rPr lang="en-US" altLang="en-US" sz="2200" dirty="0"/>
              <a:t> </a:t>
            </a:r>
            <a:r>
              <a:rPr lang="en-US" altLang="en-US" sz="2200" dirty="0" err="1"/>
              <a:t>Pemerintah</a:t>
            </a:r>
            <a:r>
              <a:rPr lang="en-US" altLang="en-US" sz="2200" dirty="0"/>
              <a:t> (</a:t>
            </a:r>
            <a:r>
              <a:rPr lang="en-US" altLang="en-US" sz="2200" i="1" dirty="0" err="1"/>
              <a:t>regering</a:t>
            </a:r>
            <a:r>
              <a:rPr lang="en-US" altLang="en-US" sz="2200" i="1" dirty="0"/>
              <a:t> </a:t>
            </a:r>
            <a:r>
              <a:rPr lang="en-US" altLang="en-US" sz="2200" i="1" dirty="0" err="1"/>
              <a:t>besluit</a:t>
            </a:r>
            <a:r>
              <a:rPr lang="en-US" altLang="en-US" sz="2200" dirty="0"/>
              <a:t>) yang </a:t>
            </a:r>
            <a:r>
              <a:rPr lang="en-US" altLang="en-US" sz="2200" dirty="0" err="1"/>
              <a:t>bersifat</a:t>
            </a:r>
            <a:r>
              <a:rPr lang="en-US" altLang="en-US" sz="2200" dirty="0"/>
              <a:t> </a:t>
            </a:r>
            <a:r>
              <a:rPr lang="en-US" altLang="en-US" sz="2200" dirty="0" err="1"/>
              <a:t>pengaturan</a:t>
            </a:r>
            <a:r>
              <a:rPr lang="en-US" altLang="en-US" sz="2200" dirty="0"/>
              <a:t>, </a:t>
            </a:r>
            <a:r>
              <a:rPr lang="en-US" altLang="en-US" sz="2200" dirty="0" err="1"/>
              <a:t>dengan</a:t>
            </a:r>
            <a:r>
              <a:rPr lang="en-US" altLang="en-US" sz="2200" dirty="0"/>
              <a:t> </a:t>
            </a:r>
            <a:r>
              <a:rPr lang="en-US" altLang="en-US" sz="2200" dirty="0" err="1"/>
              <a:t>ciri-ciri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sebagai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berikut</a:t>
            </a:r>
            <a:r>
              <a:rPr lang="en-US" altLang="en-US" sz="2200" dirty="0"/>
              <a:t>: </a:t>
            </a:r>
            <a:r>
              <a:rPr lang="en-US" altLang="en-US" sz="2200" dirty="0" err="1"/>
              <a:t>berlaku</a:t>
            </a:r>
            <a:r>
              <a:rPr lang="en-US" altLang="en-US" sz="2200" dirty="0"/>
              <a:t> </a:t>
            </a:r>
            <a:r>
              <a:rPr lang="en-US" altLang="en-US" sz="2200" dirty="0" err="1"/>
              <a:t>umum</a:t>
            </a:r>
            <a:r>
              <a:rPr lang="en-US" altLang="en-US" sz="2200" dirty="0"/>
              <a:t>, </a:t>
            </a:r>
            <a:r>
              <a:rPr lang="en-US" altLang="en-US" sz="2200" dirty="0" err="1"/>
              <a:t>abstrak</a:t>
            </a:r>
            <a:r>
              <a:rPr lang="en-US" altLang="en-US" sz="2200" dirty="0"/>
              <a:t>, impersonal, </a:t>
            </a:r>
            <a:r>
              <a:rPr lang="en-US" altLang="en-US" sz="2200" dirty="0" err="1"/>
              <a:t>dan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terus</a:t>
            </a:r>
            <a:r>
              <a:rPr lang="en-US" altLang="en-US" sz="2200" dirty="0"/>
              <a:t> </a:t>
            </a:r>
            <a:r>
              <a:rPr lang="en-US" altLang="en-US" sz="2200" dirty="0" err="1"/>
              <a:t>menerus</a:t>
            </a:r>
            <a:r>
              <a:rPr lang="en-US" altLang="en-US" sz="2200" dirty="0"/>
              <a:t> (</a:t>
            </a:r>
            <a:r>
              <a:rPr lang="en-US" altLang="en-US" sz="2200" i="1" dirty="0" err="1"/>
              <a:t>dauer</a:t>
            </a:r>
            <a:r>
              <a:rPr lang="en-US" altLang="en-US" sz="2200" i="1" dirty="0"/>
              <a:t> </a:t>
            </a:r>
            <a:r>
              <a:rPr lang="en-US" altLang="en-US" sz="2200" i="1" dirty="0" err="1"/>
              <a:t>haftig</a:t>
            </a:r>
            <a:r>
              <a:rPr lang="en-US" altLang="en-US" sz="2200" dirty="0"/>
              <a:t>)</a:t>
            </a:r>
          </a:p>
          <a:p>
            <a:pPr lvl="1" algn="just">
              <a:lnSpc>
                <a:spcPct val="90000"/>
              </a:lnSpc>
            </a:pPr>
            <a:r>
              <a:rPr lang="en-US" altLang="en-US" sz="2200" dirty="0" err="1"/>
              <a:t>Penetapan</a:t>
            </a:r>
            <a:r>
              <a:rPr lang="en-US" altLang="en-US" sz="2200" dirty="0"/>
              <a:t> </a:t>
            </a:r>
            <a:r>
              <a:rPr lang="en-US" altLang="en-US" sz="2200" dirty="0" err="1"/>
              <a:t>administrasi</a:t>
            </a:r>
            <a:r>
              <a:rPr lang="en-US" altLang="en-US" sz="2200" dirty="0"/>
              <a:t> (</a:t>
            </a:r>
            <a:r>
              <a:rPr lang="en-US" altLang="en-US" sz="2200" i="1" dirty="0" err="1"/>
              <a:t>administratief</a:t>
            </a:r>
            <a:r>
              <a:rPr lang="en-US" altLang="en-US" sz="2200" i="1" dirty="0"/>
              <a:t> </a:t>
            </a:r>
            <a:r>
              <a:rPr lang="en-US" altLang="en-US" sz="2200" i="1" dirty="0" err="1"/>
              <a:t>beschikking</a:t>
            </a:r>
            <a:r>
              <a:rPr lang="en-US" altLang="en-US" sz="2200" dirty="0"/>
              <a:t>) yang </a:t>
            </a:r>
            <a:r>
              <a:rPr lang="en-US" altLang="en-US" sz="2200" dirty="0" err="1"/>
              <a:t>bersifat</a:t>
            </a:r>
            <a:r>
              <a:rPr lang="en-US" altLang="en-US" sz="2200" dirty="0"/>
              <a:t>: individual, </a:t>
            </a:r>
            <a:r>
              <a:rPr lang="en-US" altLang="en-US" sz="2200" dirty="0" err="1"/>
              <a:t>konkrit</a:t>
            </a:r>
            <a:r>
              <a:rPr lang="en-US" altLang="en-US" sz="2200" dirty="0"/>
              <a:t>, </a:t>
            </a:r>
            <a:r>
              <a:rPr lang="en-US" altLang="en-US" sz="2200" dirty="0" err="1"/>
              <a:t>kasualm</a:t>
            </a:r>
            <a:r>
              <a:rPr lang="en-US" altLang="en-US" sz="2200" dirty="0"/>
              <a:t> </a:t>
            </a:r>
            <a:r>
              <a:rPr lang="en-US" altLang="en-US" sz="2200" dirty="0" err="1"/>
              <a:t>dan</a:t>
            </a:r>
            <a:r>
              <a:rPr lang="en-US" altLang="en-US" sz="2200" dirty="0"/>
              <a:t> </a:t>
            </a:r>
            <a:r>
              <a:rPr lang="en-US" altLang="en-US" sz="2200" dirty="0" err="1"/>
              <a:t>sekali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selsesai</a:t>
            </a:r>
            <a:r>
              <a:rPr lang="en-US" altLang="en-US" sz="2200" dirty="0"/>
              <a:t> (</a:t>
            </a:r>
            <a:r>
              <a:rPr lang="en-US" altLang="en-US" sz="2200" i="1" dirty="0" err="1"/>
              <a:t>einmalig</a:t>
            </a:r>
            <a:r>
              <a:rPr lang="en-US" altLang="en-US" sz="2200" dirty="0"/>
              <a:t>)</a:t>
            </a:r>
            <a:endParaRPr lang="en-GB" altLang="en-US" sz="2200" i="1" dirty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021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endParaRPr lang="en-US" dirty="0" smtClean="0"/>
          </a:p>
          <a:p>
            <a:pPr algn="just"/>
            <a:r>
              <a:rPr lang="en-US" altLang="en-US" dirty="0" err="1">
                <a:solidFill>
                  <a:srgbClr val="0070C0"/>
                </a:solidFill>
              </a:rPr>
              <a:t>Pemerintahan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dijalankan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oleh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pejabat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pemerintah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dan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administrasi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negara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dijalankan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oleh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pejabat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administrasi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negara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karena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pejabat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pemerintah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selalu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merangkap</a:t>
            </a:r>
            <a:r>
              <a:rPr lang="en-US" altLang="en-US" dirty="0">
                <a:solidFill>
                  <a:srgbClr val="0070C0"/>
                </a:solidFill>
              </a:rPr>
              <a:t> administrator </a:t>
            </a:r>
            <a:r>
              <a:rPr lang="en-US" altLang="en-US" dirty="0" err="1">
                <a:solidFill>
                  <a:srgbClr val="0070C0"/>
                </a:solidFill>
              </a:rPr>
              <a:t>negara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maka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dapat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dikatakan</a:t>
            </a:r>
            <a:r>
              <a:rPr lang="en-US" altLang="en-US" dirty="0">
                <a:solidFill>
                  <a:srgbClr val="0070C0"/>
                </a:solidFill>
              </a:rPr>
              <a:t> pula </a:t>
            </a:r>
            <a:r>
              <a:rPr lang="en-US" altLang="en-US" dirty="0" err="1">
                <a:solidFill>
                  <a:srgbClr val="0070C0"/>
                </a:solidFill>
              </a:rPr>
              <a:t>bila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seorang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pejabat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berkedudukan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sebagai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pemerintah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bilamana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mempunyai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wewenang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pemerintahan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dan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menjalankan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fungsi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pemerintahan</a:t>
            </a:r>
            <a:endParaRPr lang="en-US" altLang="en-US" dirty="0">
              <a:solidFill>
                <a:srgbClr val="0070C0"/>
              </a:solidFill>
            </a:endParaRPr>
          </a:p>
          <a:p>
            <a:pPr algn="just"/>
            <a:r>
              <a:rPr lang="en-US" altLang="en-US" dirty="0" err="1">
                <a:solidFill>
                  <a:srgbClr val="0070C0"/>
                </a:solidFill>
              </a:rPr>
              <a:t>Fungsi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pemerintahan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adalah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fungsi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politik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oleh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karenanya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pemerintah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sam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dengan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penegakan</a:t>
            </a:r>
            <a:r>
              <a:rPr lang="en-US" altLang="en-US" dirty="0">
                <a:solidFill>
                  <a:srgbClr val="0070C0"/>
                </a:solidFill>
              </a:rPr>
              <a:t> (</a:t>
            </a:r>
            <a:r>
              <a:rPr lang="en-US" altLang="en-US" i="1" dirty="0" err="1">
                <a:solidFill>
                  <a:srgbClr val="0070C0"/>
                </a:solidFill>
              </a:rPr>
              <a:t>handhaving</a:t>
            </a:r>
            <a:r>
              <a:rPr lang="en-US" altLang="en-US" dirty="0">
                <a:solidFill>
                  <a:srgbClr val="0070C0"/>
                </a:solidFill>
              </a:rPr>
              <a:t>) </a:t>
            </a:r>
            <a:r>
              <a:rPr lang="en-US" altLang="en-US" dirty="0" err="1">
                <a:solidFill>
                  <a:srgbClr val="0070C0"/>
                </a:solidFill>
              </a:rPr>
              <a:t>dan</a:t>
            </a:r>
            <a:r>
              <a:rPr lang="en-US" altLang="en-US" dirty="0">
                <a:solidFill>
                  <a:srgbClr val="0070C0"/>
                </a:solidFill>
              </a:rPr>
              <a:t>/</a:t>
            </a:r>
            <a:r>
              <a:rPr lang="en-US" altLang="en-US" dirty="0" err="1">
                <a:solidFill>
                  <a:srgbClr val="0070C0"/>
                </a:solidFill>
              </a:rPr>
              <a:t>atau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penggunaan</a:t>
            </a:r>
            <a:r>
              <a:rPr lang="en-US" altLang="en-US" dirty="0">
                <a:solidFill>
                  <a:srgbClr val="0070C0"/>
                </a:solidFill>
              </a:rPr>
              <a:t> (</a:t>
            </a:r>
            <a:r>
              <a:rPr lang="en-US" altLang="en-US" i="1" dirty="0" err="1">
                <a:solidFill>
                  <a:srgbClr val="0070C0"/>
                </a:solidFill>
              </a:rPr>
              <a:t>aanwending</a:t>
            </a:r>
            <a:r>
              <a:rPr lang="en-US" altLang="en-US" dirty="0">
                <a:solidFill>
                  <a:srgbClr val="0070C0"/>
                </a:solidFill>
              </a:rPr>
              <a:t>) </a:t>
            </a:r>
            <a:r>
              <a:rPr lang="en-US" altLang="en-US" dirty="0" err="1">
                <a:solidFill>
                  <a:srgbClr val="0070C0"/>
                </a:solidFill>
              </a:rPr>
              <a:t>daripada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wibawa</a:t>
            </a:r>
            <a:r>
              <a:rPr lang="en-US" altLang="en-US" dirty="0">
                <a:solidFill>
                  <a:srgbClr val="0070C0"/>
                </a:solidFill>
              </a:rPr>
              <a:t> (</a:t>
            </a:r>
            <a:r>
              <a:rPr lang="en-US" altLang="en-US" i="1" dirty="0" err="1">
                <a:solidFill>
                  <a:srgbClr val="0070C0"/>
                </a:solidFill>
              </a:rPr>
              <a:t>gezag</a:t>
            </a:r>
            <a:r>
              <a:rPr lang="en-US" altLang="en-US" dirty="0">
                <a:solidFill>
                  <a:srgbClr val="0070C0"/>
                </a:solidFill>
              </a:rPr>
              <a:t>) </a:t>
            </a:r>
            <a:r>
              <a:rPr lang="en-US" altLang="en-US" dirty="0" err="1">
                <a:solidFill>
                  <a:srgbClr val="0070C0"/>
                </a:solidFill>
              </a:rPr>
              <a:t>dan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atau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kekuasaan</a:t>
            </a:r>
            <a:r>
              <a:rPr lang="en-US" altLang="en-US" dirty="0">
                <a:solidFill>
                  <a:srgbClr val="0070C0"/>
                </a:solidFill>
              </a:rPr>
              <a:t> (</a:t>
            </a:r>
            <a:r>
              <a:rPr lang="en-US" altLang="en-US" i="1" dirty="0" err="1">
                <a:solidFill>
                  <a:srgbClr val="0070C0"/>
                </a:solidFill>
              </a:rPr>
              <a:t>macht</a:t>
            </a:r>
            <a:r>
              <a:rPr lang="en-US" altLang="en-US" dirty="0">
                <a:solidFill>
                  <a:srgbClr val="0070C0"/>
                </a:solidFill>
              </a:rPr>
              <a:t>) </a:t>
            </a:r>
            <a:r>
              <a:rPr lang="en-US" altLang="en-US" dirty="0" err="1">
                <a:solidFill>
                  <a:srgbClr val="0070C0"/>
                </a:solidFill>
              </a:rPr>
              <a:t>negara</a:t>
            </a:r>
            <a:r>
              <a:rPr lang="en-US" altLang="en-US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en-US" altLang="en-US" dirty="0" err="1">
                <a:solidFill>
                  <a:srgbClr val="0070C0"/>
                </a:solidFill>
              </a:rPr>
              <a:t>Pemerintahan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dijalankan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melalui</a:t>
            </a:r>
            <a:r>
              <a:rPr lang="en-US" altLang="en-US" dirty="0">
                <a:solidFill>
                  <a:srgbClr val="0070C0"/>
                </a:solidFill>
              </a:rPr>
              <a:t> : </a:t>
            </a:r>
            <a:r>
              <a:rPr lang="en-US" altLang="en-US" dirty="0" err="1">
                <a:solidFill>
                  <a:srgbClr val="0070C0"/>
                </a:solidFill>
              </a:rPr>
              <a:t>pengaturan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perundangan</a:t>
            </a:r>
            <a:r>
              <a:rPr lang="en-US" altLang="en-US" dirty="0">
                <a:solidFill>
                  <a:srgbClr val="0070C0"/>
                </a:solidFill>
              </a:rPr>
              <a:t> ; </a:t>
            </a:r>
            <a:r>
              <a:rPr lang="en-US" altLang="en-US" dirty="0" err="1">
                <a:solidFill>
                  <a:srgbClr val="0070C0"/>
                </a:solidFill>
              </a:rPr>
              <a:t>pembinaan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masyarakat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umum</a:t>
            </a:r>
            <a:r>
              <a:rPr lang="en-US" altLang="en-US" dirty="0">
                <a:solidFill>
                  <a:srgbClr val="0070C0"/>
                </a:solidFill>
              </a:rPr>
              <a:t>; </a:t>
            </a:r>
            <a:r>
              <a:rPr lang="en-US" altLang="en-US" dirty="0" err="1">
                <a:solidFill>
                  <a:srgbClr val="0070C0"/>
                </a:solidFill>
              </a:rPr>
              <a:t>kepolisian</a:t>
            </a:r>
            <a:r>
              <a:rPr lang="en-US" altLang="en-US" dirty="0">
                <a:solidFill>
                  <a:srgbClr val="0070C0"/>
                </a:solidFill>
              </a:rPr>
              <a:t> ; </a:t>
            </a:r>
            <a:r>
              <a:rPr lang="en-US" altLang="en-US" dirty="0" err="1">
                <a:solidFill>
                  <a:srgbClr val="0070C0"/>
                </a:solidFill>
              </a:rPr>
              <a:t>peradilan</a:t>
            </a:r>
            <a:r>
              <a:rPr lang="en-US" altLang="en-US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en-US" altLang="en-US" dirty="0" err="1">
                <a:solidFill>
                  <a:srgbClr val="0070C0"/>
                </a:solidFill>
              </a:rPr>
              <a:t>Pemerintah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menjalankan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pemerintahan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melalui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pengambilan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keputusan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pemerintah</a:t>
            </a:r>
            <a:r>
              <a:rPr lang="en-US" altLang="en-US" dirty="0">
                <a:solidFill>
                  <a:srgbClr val="0070C0"/>
                </a:solidFill>
              </a:rPr>
              <a:t> (</a:t>
            </a:r>
            <a:r>
              <a:rPr lang="en-US" altLang="en-US" i="1" dirty="0" err="1">
                <a:solidFill>
                  <a:srgbClr val="0070C0"/>
                </a:solidFill>
              </a:rPr>
              <a:t>regeringbesluit</a:t>
            </a:r>
            <a:r>
              <a:rPr lang="en-US" altLang="en-US" dirty="0">
                <a:solidFill>
                  <a:srgbClr val="0070C0"/>
                </a:solidFill>
              </a:rPr>
              <a:t>) yang </a:t>
            </a:r>
            <a:r>
              <a:rPr lang="en-US" altLang="en-US" dirty="0" err="1">
                <a:solidFill>
                  <a:srgbClr val="0070C0"/>
                </a:solidFill>
              </a:rPr>
              <a:t>bersifat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strategi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u="sng" dirty="0">
                <a:solidFill>
                  <a:srgbClr val="0070C0"/>
                </a:solidFill>
              </a:rPr>
              <a:t>policy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atau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ketentuan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umum</a:t>
            </a:r>
            <a:r>
              <a:rPr lang="en-US" altLang="en-US" dirty="0">
                <a:solidFill>
                  <a:srgbClr val="0070C0"/>
                </a:solidFill>
              </a:rPr>
              <a:t> (</a:t>
            </a:r>
            <a:r>
              <a:rPr lang="en-US" altLang="en-US" dirty="0" err="1">
                <a:solidFill>
                  <a:srgbClr val="0070C0"/>
                </a:solidFill>
              </a:rPr>
              <a:t>algemene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bepalingen</a:t>
            </a:r>
            <a:r>
              <a:rPr lang="en-US" altLang="en-US" dirty="0">
                <a:solidFill>
                  <a:srgbClr val="0070C0"/>
                </a:solidFill>
              </a:rPr>
              <a:t>), </a:t>
            </a:r>
            <a:r>
              <a:rPr lang="en-US" altLang="en-US" dirty="0" err="1">
                <a:solidFill>
                  <a:srgbClr val="0070C0"/>
                </a:solidFill>
              </a:rPr>
              <a:t>dan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melalui</a:t>
            </a:r>
            <a:r>
              <a:rPr lang="en-US" altLang="en-US" dirty="0">
                <a:solidFill>
                  <a:srgbClr val="0070C0"/>
                </a:solidFill>
              </a:rPr>
              <a:t> tindakan2 </a:t>
            </a:r>
            <a:r>
              <a:rPr lang="en-US" altLang="en-US" dirty="0" err="1">
                <a:solidFill>
                  <a:srgbClr val="0070C0"/>
                </a:solidFill>
              </a:rPr>
              <a:t>pemerintahan</a:t>
            </a:r>
            <a:r>
              <a:rPr lang="en-US" altLang="en-US" dirty="0">
                <a:solidFill>
                  <a:srgbClr val="0070C0"/>
                </a:solidFill>
              </a:rPr>
              <a:t> yang </a:t>
            </a:r>
            <a:r>
              <a:rPr lang="en-US" altLang="en-US" dirty="0" err="1">
                <a:solidFill>
                  <a:srgbClr val="0070C0"/>
                </a:solidFill>
              </a:rPr>
              <a:t>bersifat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menegakkan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ketertiban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umum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hukum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wibawa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negara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dan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kekuasaan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negara</a:t>
            </a:r>
            <a:r>
              <a:rPr lang="en-US" altLang="en-US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en-US" altLang="en-US" dirty="0" smtClean="0">
                <a:solidFill>
                  <a:srgbClr val="0070C0"/>
                </a:solidFill>
              </a:rPr>
              <a:t>.</a:t>
            </a:r>
            <a:endParaRPr lang="en-US" altLang="en-US" dirty="0">
              <a:solidFill>
                <a:srgbClr val="0070C0"/>
              </a:solidFill>
            </a:endParaRPr>
          </a:p>
          <a:p>
            <a:pPr algn="l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1413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8229600" cy="460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algn="just"/>
            <a:r>
              <a:rPr lang="en-US" altLang="en-US" dirty="0">
                <a:solidFill>
                  <a:srgbClr val="0070C0"/>
                </a:solidFill>
              </a:rPr>
              <a:t>Keputusan2 </a:t>
            </a:r>
            <a:r>
              <a:rPr lang="en-US" altLang="en-US" dirty="0" err="1">
                <a:solidFill>
                  <a:srgbClr val="0070C0"/>
                </a:solidFill>
              </a:rPr>
              <a:t>pemerintah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diselenggarakan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direalisasikan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oleh</a:t>
            </a:r>
            <a:r>
              <a:rPr lang="en-US" altLang="en-US" dirty="0">
                <a:solidFill>
                  <a:srgbClr val="0070C0"/>
                </a:solidFill>
              </a:rPr>
              <a:t> administrator </a:t>
            </a:r>
            <a:r>
              <a:rPr lang="en-US" altLang="en-US" dirty="0" err="1">
                <a:solidFill>
                  <a:srgbClr val="0070C0"/>
                </a:solidFill>
              </a:rPr>
              <a:t>negara</a:t>
            </a:r>
            <a:r>
              <a:rPr lang="en-US" altLang="en-US" dirty="0">
                <a:solidFill>
                  <a:srgbClr val="0070C0"/>
                </a:solidFill>
              </a:rPr>
              <a:t> (</a:t>
            </a:r>
            <a:r>
              <a:rPr lang="en-US" altLang="en-US" dirty="0" err="1">
                <a:solidFill>
                  <a:srgbClr val="0070C0"/>
                </a:solidFill>
              </a:rPr>
              <a:t>pemerintah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juga</a:t>
            </a:r>
            <a:r>
              <a:rPr lang="en-US" altLang="en-US" dirty="0">
                <a:solidFill>
                  <a:srgbClr val="0070C0"/>
                </a:solidFill>
              </a:rPr>
              <a:t>). </a:t>
            </a:r>
            <a:r>
              <a:rPr lang="en-US" altLang="en-US" dirty="0" err="1">
                <a:solidFill>
                  <a:srgbClr val="0070C0"/>
                </a:solidFill>
              </a:rPr>
              <a:t>Posisi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ini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menjadikan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posisi</a:t>
            </a:r>
            <a:r>
              <a:rPr lang="en-US" altLang="en-US" dirty="0">
                <a:solidFill>
                  <a:srgbClr val="0070C0"/>
                </a:solidFill>
              </a:rPr>
              <a:t> administrator </a:t>
            </a:r>
            <a:r>
              <a:rPr lang="en-US" altLang="en-US" dirty="0" err="1">
                <a:solidFill>
                  <a:srgbClr val="0070C0"/>
                </a:solidFill>
              </a:rPr>
              <a:t>bersikap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melayani</a:t>
            </a:r>
            <a:r>
              <a:rPr lang="en-US" altLang="en-US" dirty="0">
                <a:solidFill>
                  <a:srgbClr val="0070C0"/>
                </a:solidFill>
              </a:rPr>
              <a:t> (</a:t>
            </a:r>
            <a:r>
              <a:rPr lang="en-US" altLang="en-US" i="1" dirty="0">
                <a:solidFill>
                  <a:srgbClr val="0070C0"/>
                </a:solidFill>
              </a:rPr>
              <a:t>service</a:t>
            </a:r>
            <a:r>
              <a:rPr lang="en-US" altLang="en-US" dirty="0">
                <a:solidFill>
                  <a:srgbClr val="0070C0"/>
                </a:solidFill>
              </a:rPr>
              <a:t>) </a:t>
            </a:r>
            <a:r>
              <a:rPr lang="en-US" altLang="en-US" dirty="0" err="1">
                <a:solidFill>
                  <a:srgbClr val="0070C0"/>
                </a:solidFill>
              </a:rPr>
              <a:t>dan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menangani</a:t>
            </a:r>
            <a:r>
              <a:rPr lang="en-US" altLang="en-US" dirty="0">
                <a:solidFill>
                  <a:srgbClr val="0070C0"/>
                </a:solidFill>
              </a:rPr>
              <a:t> (</a:t>
            </a:r>
            <a:r>
              <a:rPr lang="en-US" altLang="en-US" i="1" dirty="0">
                <a:solidFill>
                  <a:srgbClr val="0070C0"/>
                </a:solidFill>
              </a:rPr>
              <a:t>handling</a:t>
            </a:r>
            <a:r>
              <a:rPr lang="en-US" altLang="en-US" dirty="0">
                <a:solidFill>
                  <a:srgbClr val="0070C0"/>
                </a:solidFill>
              </a:rPr>
              <a:t>) orang </a:t>
            </a:r>
            <a:r>
              <a:rPr lang="en-US" altLang="en-US" dirty="0" err="1">
                <a:solidFill>
                  <a:srgbClr val="0070C0"/>
                </a:solidFill>
              </a:rPr>
              <a:t>perorangan</a:t>
            </a:r>
            <a:endParaRPr lang="en-US" altLang="en-US" dirty="0">
              <a:solidFill>
                <a:srgbClr val="0070C0"/>
              </a:solidFill>
            </a:endParaRPr>
          </a:p>
          <a:p>
            <a:pPr algn="just"/>
            <a:r>
              <a:rPr lang="en-US" altLang="en-US" dirty="0" err="1">
                <a:solidFill>
                  <a:srgbClr val="0070C0"/>
                </a:solidFill>
              </a:rPr>
              <a:t>Keputusan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administrasi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negara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dapat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dilawan</a:t>
            </a:r>
            <a:r>
              <a:rPr lang="en-US" altLang="en-US" dirty="0">
                <a:solidFill>
                  <a:srgbClr val="0070C0"/>
                </a:solidFill>
              </a:rPr>
              <a:t>/ </a:t>
            </a:r>
            <a:r>
              <a:rPr lang="en-US" altLang="en-US" dirty="0" err="1">
                <a:solidFill>
                  <a:srgbClr val="0070C0"/>
                </a:solidFill>
              </a:rPr>
              <a:t>diprotes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oleh</a:t>
            </a:r>
            <a:r>
              <a:rPr lang="en-US" altLang="en-US" dirty="0">
                <a:solidFill>
                  <a:srgbClr val="0070C0"/>
                </a:solidFill>
              </a:rPr>
              <a:t> WN </a:t>
            </a:r>
            <a:r>
              <a:rPr lang="en-US" altLang="en-US" dirty="0" err="1">
                <a:solidFill>
                  <a:srgbClr val="0070C0"/>
                </a:solidFill>
              </a:rPr>
              <a:t>bila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diangap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mengandung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kekurangan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kesalahan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atau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 smtClean="0">
                <a:solidFill>
                  <a:srgbClr val="0070C0"/>
                </a:solidFill>
              </a:rPr>
              <a:t>kekeliruan</a:t>
            </a:r>
            <a:endParaRPr lang="en-US" altLang="en-US" dirty="0">
              <a:solidFill>
                <a:srgbClr val="0070C0"/>
              </a:solidFill>
            </a:endParaRPr>
          </a:p>
          <a:p>
            <a:pPr algn="just"/>
            <a:r>
              <a:rPr lang="en-US" altLang="en-US" dirty="0" err="1" smtClean="0">
                <a:solidFill>
                  <a:srgbClr val="0070C0"/>
                </a:solidFill>
              </a:rPr>
              <a:t>Disinilah</a:t>
            </a:r>
            <a:r>
              <a:rPr lang="en-US" altLang="en-US" dirty="0" smtClean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muncul</a:t>
            </a:r>
            <a:r>
              <a:rPr lang="en-US" altLang="en-US" dirty="0">
                <a:solidFill>
                  <a:srgbClr val="0070C0"/>
                </a:solidFill>
              </a:rPr>
              <a:t> HAN yang </a:t>
            </a:r>
            <a:r>
              <a:rPr lang="en-US" altLang="en-US" dirty="0" err="1">
                <a:solidFill>
                  <a:srgbClr val="0070C0"/>
                </a:solidFill>
              </a:rPr>
              <a:t>mengatur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wewenang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tugas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fungsi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dan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tingkah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laku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para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pejabat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negara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dan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meiliki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tujuan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adanya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adminstrasi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negara</a:t>
            </a:r>
            <a:r>
              <a:rPr lang="en-US" altLang="en-US" dirty="0">
                <a:solidFill>
                  <a:srgbClr val="0070C0"/>
                </a:solidFill>
              </a:rPr>
              <a:t> yang </a:t>
            </a:r>
            <a:r>
              <a:rPr lang="en-US" altLang="en-US" dirty="0" err="1">
                <a:solidFill>
                  <a:srgbClr val="0070C0"/>
                </a:solidFill>
              </a:rPr>
              <a:t>bonafide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yaitu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tertib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sopan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berlaku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adil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obyektif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jujur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efisien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dan</a:t>
            </a:r>
            <a:r>
              <a:rPr lang="en-US" altLang="en-US" dirty="0">
                <a:solidFill>
                  <a:srgbClr val="0070C0"/>
                </a:solidFill>
              </a:rPr>
              <a:t> fair (</a:t>
            </a:r>
            <a:r>
              <a:rPr lang="en-US" altLang="en-US" dirty="0" err="1">
                <a:solidFill>
                  <a:srgbClr val="0070C0"/>
                </a:solidFill>
              </a:rPr>
              <a:t>sportif</a:t>
            </a:r>
            <a:r>
              <a:rPr lang="en-US" altLang="en-US" dirty="0">
                <a:solidFill>
                  <a:srgbClr val="0070C0"/>
                </a:solidFill>
              </a:rPr>
              <a:t>).</a:t>
            </a:r>
          </a:p>
          <a:p>
            <a:pPr algn="just"/>
            <a:r>
              <a:rPr lang="en-US" altLang="en-US" dirty="0">
                <a:solidFill>
                  <a:srgbClr val="0070C0"/>
                </a:solidFill>
              </a:rPr>
              <a:t>Administrator </a:t>
            </a:r>
            <a:r>
              <a:rPr lang="en-US" altLang="en-US" dirty="0" err="1">
                <a:solidFill>
                  <a:srgbClr val="0070C0"/>
                </a:solidFill>
              </a:rPr>
              <a:t>negara</a:t>
            </a:r>
            <a:r>
              <a:rPr lang="en-US" altLang="en-US" dirty="0">
                <a:solidFill>
                  <a:srgbClr val="0070C0"/>
                </a:solidFill>
              </a:rPr>
              <a:t> (</a:t>
            </a:r>
            <a:r>
              <a:rPr lang="en-US" altLang="en-US" dirty="0" err="1">
                <a:solidFill>
                  <a:srgbClr val="0070C0"/>
                </a:solidFill>
              </a:rPr>
              <a:t>administrasi</a:t>
            </a:r>
            <a:r>
              <a:rPr lang="en-US" altLang="en-US" dirty="0">
                <a:solidFill>
                  <a:srgbClr val="0070C0"/>
                </a:solidFill>
              </a:rPr>
              <a:t>) </a:t>
            </a:r>
            <a:r>
              <a:rPr lang="en-US" altLang="en-US" dirty="0" err="1">
                <a:solidFill>
                  <a:srgbClr val="0070C0"/>
                </a:solidFill>
              </a:rPr>
              <a:t>menjalankan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administrasi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melalui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pengambilan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keputusan-keputusan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administratif</a:t>
            </a:r>
            <a:r>
              <a:rPr lang="en-US" altLang="en-US" dirty="0">
                <a:solidFill>
                  <a:srgbClr val="0070C0"/>
                </a:solidFill>
              </a:rPr>
              <a:t> (</a:t>
            </a:r>
            <a:r>
              <a:rPr lang="en-US" altLang="en-US" i="1" dirty="0">
                <a:solidFill>
                  <a:srgbClr val="0070C0"/>
                </a:solidFill>
              </a:rPr>
              <a:t>administrative </a:t>
            </a:r>
            <a:r>
              <a:rPr lang="en-US" altLang="en-US" i="1" dirty="0" err="1">
                <a:solidFill>
                  <a:srgbClr val="0070C0"/>
                </a:solidFill>
              </a:rPr>
              <a:t>beschikking</a:t>
            </a:r>
            <a:r>
              <a:rPr lang="en-US" altLang="en-US" dirty="0">
                <a:solidFill>
                  <a:srgbClr val="0070C0"/>
                </a:solidFill>
              </a:rPr>
              <a:t>) yang </a:t>
            </a:r>
            <a:r>
              <a:rPr lang="en-US" altLang="en-US" dirty="0" err="1">
                <a:solidFill>
                  <a:srgbClr val="0070C0"/>
                </a:solidFill>
              </a:rPr>
              <a:t>bersifat</a:t>
            </a:r>
            <a:r>
              <a:rPr lang="en-US" altLang="en-US" dirty="0">
                <a:solidFill>
                  <a:srgbClr val="0070C0"/>
                </a:solidFill>
              </a:rPr>
              <a:t> individual, </a:t>
            </a:r>
            <a:r>
              <a:rPr lang="en-US" altLang="en-US" dirty="0" err="1">
                <a:solidFill>
                  <a:srgbClr val="0070C0"/>
                </a:solidFill>
              </a:rPr>
              <a:t>kasula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faktual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teknis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penyelengaraan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dan</a:t>
            </a:r>
            <a:r>
              <a:rPr lang="en-US" altLang="en-US" dirty="0">
                <a:solidFill>
                  <a:srgbClr val="0070C0"/>
                </a:solidFill>
              </a:rPr>
              <a:t> tindakan2 </a:t>
            </a:r>
            <a:r>
              <a:rPr lang="en-US" altLang="en-US" dirty="0" err="1">
                <a:solidFill>
                  <a:srgbClr val="0070C0"/>
                </a:solidFill>
              </a:rPr>
              <a:t>administratif</a:t>
            </a:r>
            <a:r>
              <a:rPr lang="en-US" altLang="en-US" dirty="0">
                <a:solidFill>
                  <a:srgbClr val="0070C0"/>
                </a:solidFill>
              </a:rPr>
              <a:t> yang </a:t>
            </a:r>
            <a:r>
              <a:rPr lang="en-US" altLang="en-US" dirty="0" err="1">
                <a:solidFill>
                  <a:srgbClr val="0070C0"/>
                </a:solidFill>
              </a:rPr>
              <a:t>bersifat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organisasional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manajerial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informasional</a:t>
            </a:r>
            <a:r>
              <a:rPr lang="en-US" altLang="en-US" dirty="0">
                <a:solidFill>
                  <a:srgbClr val="0070C0"/>
                </a:solidFill>
              </a:rPr>
              <a:t> (</a:t>
            </a:r>
            <a:r>
              <a:rPr lang="en-US" altLang="en-US" dirty="0" err="1">
                <a:solidFill>
                  <a:srgbClr val="0070C0"/>
                </a:solidFill>
              </a:rPr>
              <a:t>tata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usaha</a:t>
            </a:r>
            <a:r>
              <a:rPr lang="en-US" altLang="en-US" dirty="0">
                <a:solidFill>
                  <a:srgbClr val="0070C0"/>
                </a:solidFill>
              </a:rPr>
              <a:t>) </a:t>
            </a:r>
            <a:r>
              <a:rPr lang="en-US" altLang="en-US" dirty="0" err="1">
                <a:solidFill>
                  <a:srgbClr val="0070C0"/>
                </a:solidFill>
              </a:rPr>
              <a:t>atau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operasional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dengan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demikian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setiap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keputusan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maupun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tindakannya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dapat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dilawan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melalui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berbagai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bentuk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peradilan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adm.</a:t>
            </a:r>
            <a:r>
              <a:rPr lang="en-US" altLang="en-US" dirty="0">
                <a:solidFill>
                  <a:srgbClr val="0070C0"/>
                </a:solidFill>
              </a:rPr>
              <a:t> Negara.</a:t>
            </a:r>
          </a:p>
          <a:p>
            <a:pPr algn="just"/>
            <a:r>
              <a:rPr lang="en-US" altLang="en-US" dirty="0" err="1">
                <a:solidFill>
                  <a:srgbClr val="0070C0"/>
                </a:solidFill>
              </a:rPr>
              <a:t>Administrasi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negara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memiliki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pengertian</a:t>
            </a:r>
            <a:r>
              <a:rPr lang="en-US" altLang="en-US" dirty="0">
                <a:solidFill>
                  <a:srgbClr val="0070C0"/>
                </a:solidFill>
              </a:rPr>
              <a:t>:</a:t>
            </a:r>
          </a:p>
          <a:p>
            <a:pPr lvl="1" algn="just"/>
            <a:r>
              <a:rPr lang="en-US" altLang="en-US" sz="2000" dirty="0" err="1">
                <a:solidFill>
                  <a:srgbClr val="0070C0"/>
                </a:solidFill>
              </a:rPr>
              <a:t>Sebagai</a:t>
            </a:r>
            <a:r>
              <a:rPr lang="en-US" altLang="en-US" sz="2000" dirty="0">
                <a:solidFill>
                  <a:srgbClr val="0070C0"/>
                </a:solidFill>
              </a:rPr>
              <a:t> </a:t>
            </a:r>
            <a:r>
              <a:rPr lang="en-US" altLang="en-US" sz="2000" dirty="0" err="1">
                <a:solidFill>
                  <a:srgbClr val="0070C0"/>
                </a:solidFill>
              </a:rPr>
              <a:t>aparatur</a:t>
            </a:r>
            <a:endParaRPr lang="en-US" altLang="en-US" sz="2000" dirty="0">
              <a:solidFill>
                <a:srgbClr val="0070C0"/>
              </a:solidFill>
            </a:endParaRPr>
          </a:p>
          <a:p>
            <a:pPr lvl="1" algn="just"/>
            <a:r>
              <a:rPr lang="en-US" altLang="en-US" sz="2000" dirty="0" err="1">
                <a:solidFill>
                  <a:srgbClr val="0070C0"/>
                </a:solidFill>
              </a:rPr>
              <a:t>Sebagai</a:t>
            </a:r>
            <a:r>
              <a:rPr lang="en-US" altLang="en-US" sz="2000" dirty="0">
                <a:solidFill>
                  <a:srgbClr val="0070C0"/>
                </a:solidFill>
              </a:rPr>
              <a:t> </a:t>
            </a:r>
            <a:r>
              <a:rPr lang="en-US" altLang="en-US" sz="2000" dirty="0" err="1">
                <a:solidFill>
                  <a:srgbClr val="0070C0"/>
                </a:solidFill>
              </a:rPr>
              <a:t>Fungsi</a:t>
            </a:r>
            <a:r>
              <a:rPr lang="en-US" altLang="en-US" sz="2000" dirty="0">
                <a:solidFill>
                  <a:srgbClr val="0070C0"/>
                </a:solidFill>
              </a:rPr>
              <a:t> </a:t>
            </a:r>
            <a:r>
              <a:rPr lang="en-US" altLang="en-US" sz="2000" dirty="0" err="1">
                <a:solidFill>
                  <a:srgbClr val="0070C0"/>
                </a:solidFill>
              </a:rPr>
              <a:t>atau</a:t>
            </a:r>
            <a:r>
              <a:rPr lang="en-US" altLang="en-US" sz="2000" dirty="0">
                <a:solidFill>
                  <a:srgbClr val="0070C0"/>
                </a:solidFill>
              </a:rPr>
              <a:t> </a:t>
            </a:r>
            <a:r>
              <a:rPr lang="en-US" altLang="en-US" sz="2000" dirty="0" err="1">
                <a:solidFill>
                  <a:srgbClr val="0070C0"/>
                </a:solidFill>
              </a:rPr>
              <a:t>aktivitas</a:t>
            </a:r>
            <a:endParaRPr lang="en-US" altLang="en-US" sz="2000" dirty="0">
              <a:solidFill>
                <a:srgbClr val="0070C0"/>
              </a:solidFill>
            </a:endParaRPr>
          </a:p>
          <a:p>
            <a:pPr lvl="1" algn="just"/>
            <a:r>
              <a:rPr lang="en-US" altLang="en-US" sz="2000" dirty="0" err="1">
                <a:solidFill>
                  <a:srgbClr val="0070C0"/>
                </a:solidFill>
              </a:rPr>
              <a:t>Sebagai</a:t>
            </a:r>
            <a:r>
              <a:rPr lang="en-US" altLang="en-US" sz="2000" dirty="0">
                <a:solidFill>
                  <a:srgbClr val="0070C0"/>
                </a:solidFill>
              </a:rPr>
              <a:t> proses </a:t>
            </a:r>
            <a:r>
              <a:rPr lang="en-US" altLang="en-US" sz="2000" dirty="0" err="1">
                <a:solidFill>
                  <a:srgbClr val="0070C0"/>
                </a:solidFill>
              </a:rPr>
              <a:t>tata</a:t>
            </a:r>
            <a:r>
              <a:rPr lang="en-US" altLang="en-US" sz="2000" dirty="0">
                <a:solidFill>
                  <a:srgbClr val="0070C0"/>
                </a:solidFill>
              </a:rPr>
              <a:t> </a:t>
            </a:r>
            <a:r>
              <a:rPr lang="en-US" altLang="en-US" sz="2000" dirty="0" err="1">
                <a:solidFill>
                  <a:srgbClr val="0070C0"/>
                </a:solidFill>
              </a:rPr>
              <a:t>kerja</a:t>
            </a:r>
            <a:r>
              <a:rPr lang="en-US" altLang="en-US" sz="2000" dirty="0">
                <a:solidFill>
                  <a:srgbClr val="0070C0"/>
                </a:solidFill>
              </a:rPr>
              <a:t> </a:t>
            </a:r>
            <a:r>
              <a:rPr lang="en-US" altLang="en-US" sz="2000" dirty="0" err="1">
                <a:solidFill>
                  <a:srgbClr val="0070C0"/>
                </a:solidFill>
              </a:rPr>
              <a:t>penyelenggaraan</a:t>
            </a:r>
            <a:endParaRPr lang="en-US" altLang="en-US" sz="2000" dirty="0">
              <a:solidFill>
                <a:srgbClr val="0070C0"/>
              </a:solidFill>
            </a:endParaRPr>
          </a:p>
          <a:p>
            <a:pPr algn="l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632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2492897"/>
            <a:ext cx="8208912" cy="720079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en-US" sz="2800" dirty="0" err="1" smtClean="0"/>
              <a:t>Terima</a:t>
            </a:r>
            <a:r>
              <a:rPr lang="en-US" sz="2800" dirty="0" smtClean="0"/>
              <a:t> </a:t>
            </a:r>
            <a:r>
              <a:rPr lang="en-US" sz="2800" dirty="0" err="1" smtClean="0"/>
              <a:t>Kasih</a:t>
            </a:r>
            <a:endParaRPr lang="en-US" sz="2800" dirty="0" smtClean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39383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altLang="en-US" sz="3600" dirty="0" err="1"/>
              <a:t>Kewenangan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Pemerintah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altLang="en-US" sz="2200" dirty="0"/>
              <a:t>Hal yang </a:t>
            </a:r>
            <a:r>
              <a:rPr lang="en-US" altLang="en-US" sz="2200" dirty="0" err="1"/>
              <a:t>diatur</a:t>
            </a:r>
            <a:r>
              <a:rPr lang="en-US" altLang="en-US" sz="2200" dirty="0"/>
              <a:t> </a:t>
            </a:r>
            <a:r>
              <a:rPr lang="en-US" altLang="en-US" sz="2200" dirty="0" err="1"/>
              <a:t>dalam</a:t>
            </a:r>
            <a:r>
              <a:rPr lang="en-US" altLang="en-US" sz="2200" dirty="0"/>
              <a:t> HAN: (Prof. </a:t>
            </a:r>
            <a:r>
              <a:rPr lang="en-US" altLang="en-US" sz="2200" dirty="0" err="1"/>
              <a:t>Prajudi</a:t>
            </a:r>
            <a:r>
              <a:rPr lang="en-US" altLang="en-US" sz="2200" dirty="0"/>
              <a:t>)</a:t>
            </a:r>
          </a:p>
          <a:p>
            <a:pPr lvl="1" algn="just">
              <a:lnSpc>
                <a:spcPct val="90000"/>
              </a:lnSpc>
            </a:pPr>
            <a:r>
              <a:rPr lang="en-US" altLang="en-US" sz="2200" dirty="0" err="1"/>
              <a:t>Institusi</a:t>
            </a:r>
            <a:r>
              <a:rPr lang="en-US" altLang="en-US" sz="2200" dirty="0"/>
              <a:t>/</a:t>
            </a:r>
            <a:r>
              <a:rPr lang="en-US" altLang="en-US" sz="2200" dirty="0" err="1"/>
              <a:t>organisasi</a:t>
            </a:r>
            <a:endParaRPr lang="en-US" altLang="en-US" sz="2200" dirty="0"/>
          </a:p>
          <a:p>
            <a:pPr lvl="1" algn="just">
              <a:lnSpc>
                <a:spcPct val="90000"/>
              </a:lnSpc>
            </a:pPr>
            <a:r>
              <a:rPr lang="en-US" altLang="en-US" sz="2200" dirty="0" err="1"/>
              <a:t>Pengisian</a:t>
            </a:r>
            <a:r>
              <a:rPr lang="en-US" altLang="en-US" sz="2200" dirty="0"/>
              <a:t> </a:t>
            </a:r>
            <a:r>
              <a:rPr lang="en-US" altLang="en-US" sz="2200" dirty="0" err="1"/>
              <a:t>jabatan</a:t>
            </a:r>
            <a:endParaRPr lang="en-US" altLang="en-US" sz="2200" dirty="0"/>
          </a:p>
          <a:p>
            <a:pPr lvl="1" algn="just">
              <a:lnSpc>
                <a:spcPct val="90000"/>
              </a:lnSpc>
            </a:pPr>
            <a:r>
              <a:rPr lang="en-US" altLang="en-US" sz="2200" dirty="0" err="1"/>
              <a:t>Pelaksanaan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tugas</a:t>
            </a:r>
            <a:r>
              <a:rPr lang="en-US" altLang="en-US" sz="2200" dirty="0"/>
              <a:t> </a:t>
            </a:r>
            <a:r>
              <a:rPr lang="en-US" altLang="en-US" sz="2200" dirty="0" err="1"/>
              <a:t>jabatan</a:t>
            </a:r>
            <a:endParaRPr lang="en-US" altLang="en-US" sz="2200" dirty="0"/>
          </a:p>
          <a:p>
            <a:pPr lvl="1" algn="just">
              <a:lnSpc>
                <a:spcPct val="90000"/>
              </a:lnSpc>
            </a:pPr>
            <a:r>
              <a:rPr lang="en-US" altLang="en-US" sz="2200" dirty="0" err="1"/>
              <a:t>Pemberian</a:t>
            </a:r>
            <a:r>
              <a:rPr lang="en-US" altLang="en-US" sz="2200" dirty="0"/>
              <a:t> </a:t>
            </a:r>
            <a:r>
              <a:rPr lang="en-US" altLang="en-US" sz="2200" dirty="0" err="1"/>
              <a:t>layanan</a:t>
            </a:r>
            <a:endParaRPr lang="en-US" altLang="en-US" sz="2200" dirty="0"/>
          </a:p>
          <a:p>
            <a:pPr algn="just">
              <a:lnSpc>
                <a:spcPct val="90000"/>
              </a:lnSpc>
            </a:pPr>
            <a:r>
              <a:rPr lang="en-US" altLang="en-US" sz="2200" dirty="0"/>
              <a:t>Hal yang </a:t>
            </a:r>
            <a:r>
              <a:rPr lang="en-US" altLang="en-US" sz="2200" dirty="0" err="1"/>
              <a:t>diatur</a:t>
            </a:r>
            <a:r>
              <a:rPr lang="en-US" altLang="en-US" sz="2200" dirty="0"/>
              <a:t> </a:t>
            </a:r>
            <a:r>
              <a:rPr lang="en-US" altLang="en-US" sz="2200" dirty="0" err="1"/>
              <a:t>dalam</a:t>
            </a:r>
            <a:r>
              <a:rPr lang="en-US" altLang="en-US" sz="2200" dirty="0"/>
              <a:t> HAN (James Hart)</a:t>
            </a:r>
          </a:p>
          <a:p>
            <a:pPr lvl="1" algn="just">
              <a:lnSpc>
                <a:spcPct val="90000"/>
              </a:lnSpc>
            </a:pPr>
            <a:r>
              <a:rPr lang="en-US" altLang="en-US" sz="2200" dirty="0" err="1"/>
              <a:t>Kewenangan</a:t>
            </a:r>
            <a:r>
              <a:rPr lang="en-US" altLang="en-US" sz="2200" dirty="0"/>
              <a:t> </a:t>
            </a:r>
            <a:r>
              <a:rPr lang="en-US" altLang="en-US" sz="2200" dirty="0" err="1"/>
              <a:t>setiap</a:t>
            </a:r>
            <a:r>
              <a:rPr lang="en-US" altLang="en-US" sz="2200" dirty="0"/>
              <a:t> </a:t>
            </a:r>
            <a:r>
              <a:rPr lang="en-US" altLang="en-US" sz="2200" dirty="0" err="1"/>
              <a:t>pejabat</a:t>
            </a:r>
            <a:r>
              <a:rPr lang="en-US" altLang="en-US" sz="2200" dirty="0"/>
              <a:t> HAN</a:t>
            </a:r>
          </a:p>
          <a:p>
            <a:pPr lvl="1" algn="just">
              <a:lnSpc>
                <a:spcPct val="90000"/>
              </a:lnSpc>
            </a:pPr>
            <a:r>
              <a:rPr lang="en-US" altLang="en-US" sz="2200" dirty="0"/>
              <a:t>Batas </a:t>
            </a:r>
            <a:r>
              <a:rPr lang="en-US" altLang="en-US" sz="2200" dirty="0" err="1"/>
              <a:t>kewenangan</a:t>
            </a:r>
            <a:endParaRPr lang="en-US" altLang="en-US" sz="2200" dirty="0"/>
          </a:p>
          <a:p>
            <a:pPr lvl="1" algn="just">
              <a:lnSpc>
                <a:spcPct val="90000"/>
              </a:lnSpc>
            </a:pPr>
            <a:r>
              <a:rPr lang="en-US" altLang="en-US" sz="2200" dirty="0" err="1"/>
              <a:t>Sanksi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bagi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masyarakat</a:t>
            </a:r>
            <a:r>
              <a:rPr lang="en-US" altLang="en-US" sz="2200" dirty="0"/>
              <a:t> yang </a:t>
            </a:r>
            <a:r>
              <a:rPr lang="en-US" altLang="en-US" sz="2200" dirty="0" err="1"/>
              <a:t>melanggar</a:t>
            </a:r>
            <a:r>
              <a:rPr lang="en-US" altLang="en-US" sz="2200" dirty="0"/>
              <a:t> HAN</a:t>
            </a:r>
          </a:p>
          <a:p>
            <a:pPr lvl="1" algn="just">
              <a:lnSpc>
                <a:spcPct val="90000"/>
              </a:lnSpc>
            </a:pPr>
            <a:r>
              <a:rPr lang="en-US" altLang="en-US" sz="2200" dirty="0" err="1"/>
              <a:t>Upaya</a:t>
            </a:r>
            <a:r>
              <a:rPr lang="en-US" altLang="en-US" sz="2200" dirty="0"/>
              <a:t> </a:t>
            </a:r>
            <a:r>
              <a:rPr lang="en-US" altLang="en-US" sz="2200" dirty="0" err="1"/>
              <a:t>hukum</a:t>
            </a:r>
            <a:r>
              <a:rPr lang="en-US" altLang="en-US" sz="2200" dirty="0"/>
              <a:t> yang </a:t>
            </a:r>
            <a:r>
              <a:rPr lang="en-US" altLang="en-US" sz="2200" dirty="0" err="1"/>
              <a:t>dapat</a:t>
            </a:r>
            <a:r>
              <a:rPr lang="en-US" altLang="en-US" sz="2200" dirty="0"/>
              <a:t> </a:t>
            </a:r>
            <a:r>
              <a:rPr lang="en-US" altLang="en-US" sz="2200" dirty="0" err="1"/>
              <a:t>ditempuh</a:t>
            </a:r>
            <a:r>
              <a:rPr lang="en-US" altLang="en-US" sz="2200" dirty="0"/>
              <a:t> </a:t>
            </a:r>
            <a:r>
              <a:rPr lang="en-US" altLang="en-US" sz="2200" dirty="0" err="1"/>
              <a:t>masyarakat</a:t>
            </a:r>
            <a:endParaRPr lang="en-GB" altLang="en-US" sz="2200" dirty="0"/>
          </a:p>
          <a:p>
            <a:pPr algn="l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630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algn="just"/>
            <a:r>
              <a:rPr lang="en-US" altLang="en-US" sz="2800" dirty="0" err="1"/>
              <a:t>Setiap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pejabat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administrasi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negara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dalam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bertindak</a:t>
            </a:r>
            <a:r>
              <a:rPr lang="en-US" altLang="en-US" sz="2800" dirty="0"/>
              <a:t> (</a:t>
            </a:r>
            <a:r>
              <a:rPr lang="en-US" altLang="en-US" sz="2800" dirty="0" err="1"/>
              <a:t>menjalankan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tugas-tugasnya</a:t>
            </a:r>
            <a:r>
              <a:rPr lang="en-US" altLang="en-US" sz="2800" dirty="0"/>
              <a:t>) </a:t>
            </a:r>
            <a:r>
              <a:rPr lang="en-US" altLang="en-US" sz="2800" dirty="0" err="1"/>
              <a:t>harus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dilandasi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oleh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suatu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wewenang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sah</a:t>
            </a:r>
            <a:r>
              <a:rPr lang="en-US" altLang="en-US" sz="2800" dirty="0"/>
              <a:t>, yang </a:t>
            </a:r>
            <a:r>
              <a:rPr lang="en-US" altLang="en-US" sz="2800" dirty="0" err="1"/>
              <a:t>diberikan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oleh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peraturan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perundang-undangan</a:t>
            </a:r>
            <a:r>
              <a:rPr lang="en-US" altLang="en-US" sz="2800" dirty="0"/>
              <a:t>. </a:t>
            </a:r>
            <a:r>
              <a:rPr lang="en-US" altLang="en-US" sz="2800" dirty="0" err="1"/>
              <a:t>Jadi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penyelenggaraan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pemerintahan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harus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berdasarkan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hukum</a:t>
            </a:r>
            <a:r>
              <a:rPr lang="en-US" altLang="en-US" sz="2800" dirty="0"/>
              <a:t> (</a:t>
            </a:r>
            <a:r>
              <a:rPr lang="en-US" altLang="en-US" sz="2800" i="1" dirty="0"/>
              <a:t>wet </a:t>
            </a:r>
            <a:r>
              <a:rPr lang="en-US" altLang="en-US" sz="2800" i="1" dirty="0" err="1"/>
              <a:t>matigheid</a:t>
            </a:r>
            <a:r>
              <a:rPr lang="en-US" altLang="en-US" sz="2800" i="1" dirty="0"/>
              <a:t> van </a:t>
            </a:r>
            <a:r>
              <a:rPr lang="en-US" altLang="en-US" sz="2800" i="1" dirty="0" err="1"/>
              <a:t>bestuur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atau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asas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legalitas</a:t>
            </a:r>
            <a:r>
              <a:rPr lang="en-US" altLang="en-US" sz="2800" dirty="0"/>
              <a:t>). </a:t>
            </a:r>
            <a:r>
              <a:rPr lang="en-US" altLang="en-US" sz="2800" dirty="0" err="1"/>
              <a:t>Oleh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karenanya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setiap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pejabat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administrasi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negara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sebelum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menjalankan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tugasnya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harus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terlebih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dahulu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dilekatkan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dengan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suatu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kewenangan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sah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berdasarkan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peraturan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perundang-undangan</a:t>
            </a:r>
            <a:r>
              <a:rPr lang="en-US" altLang="en-US" sz="2800" dirty="0"/>
              <a:t>. </a:t>
            </a:r>
            <a:r>
              <a:rPr lang="en-US" altLang="en-US" sz="2800" dirty="0" err="1"/>
              <a:t>Jadi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sumber</a:t>
            </a:r>
            <a:r>
              <a:rPr lang="en-US" altLang="en-US" sz="2800" dirty="0"/>
              <a:t> </a:t>
            </a:r>
            <a:r>
              <a:rPr lang="en-US" altLang="en-US" sz="2800" dirty="0" err="1"/>
              <a:t>wewenang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pemerintah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terdapat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dalam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peraturan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perundang-undangan</a:t>
            </a:r>
            <a:endParaRPr lang="en-GB" altLang="en-US" sz="2800" dirty="0"/>
          </a:p>
          <a:p>
            <a:pPr algn="just"/>
            <a:endParaRPr lang="en-US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798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en-US" dirty="0" err="1"/>
              <a:t>Wewenang</a:t>
            </a:r>
            <a:r>
              <a:rPr lang="en-US" altLang="en-US" dirty="0"/>
              <a:t> </a:t>
            </a:r>
            <a:r>
              <a:rPr lang="en-US" altLang="en-US" dirty="0" err="1"/>
              <a:t>pemerintah</a:t>
            </a:r>
            <a:r>
              <a:rPr lang="en-US" altLang="en-US" dirty="0"/>
              <a:t> </a:t>
            </a:r>
            <a:r>
              <a:rPr lang="en-US" altLang="en-US" dirty="0" err="1"/>
              <a:t>adalah</a:t>
            </a:r>
            <a:r>
              <a:rPr lang="en-US" altLang="en-US" dirty="0"/>
              <a:t>:</a:t>
            </a:r>
          </a:p>
          <a:p>
            <a:pPr lvl="1" algn="just"/>
            <a:r>
              <a:rPr lang="en-US" altLang="en-US" dirty="0" err="1"/>
              <a:t>Hak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menjalankan</a:t>
            </a:r>
            <a:r>
              <a:rPr lang="en-US" altLang="en-US" dirty="0"/>
              <a:t> </a:t>
            </a:r>
            <a:r>
              <a:rPr lang="en-US" altLang="en-US" dirty="0" err="1"/>
              <a:t>suatu</a:t>
            </a:r>
            <a:r>
              <a:rPr lang="en-US" altLang="en-US" dirty="0"/>
              <a:t> </a:t>
            </a:r>
            <a:r>
              <a:rPr lang="en-US" altLang="en-US" dirty="0" err="1"/>
              <a:t>urusan</a:t>
            </a:r>
            <a:r>
              <a:rPr lang="en-US" altLang="en-US" dirty="0"/>
              <a:t> </a:t>
            </a:r>
            <a:r>
              <a:rPr lang="en-US" altLang="en-US" dirty="0" err="1"/>
              <a:t>pemerintahan</a:t>
            </a:r>
            <a:r>
              <a:rPr lang="en-US" altLang="en-US" dirty="0"/>
              <a:t> (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arti</a:t>
            </a:r>
            <a:r>
              <a:rPr lang="en-US" altLang="en-US" dirty="0"/>
              <a:t> </a:t>
            </a:r>
            <a:r>
              <a:rPr lang="en-US" altLang="en-US" dirty="0" err="1"/>
              <a:t>sempit</a:t>
            </a:r>
            <a:r>
              <a:rPr lang="en-US" altLang="en-US" dirty="0"/>
              <a:t>)</a:t>
            </a:r>
          </a:p>
          <a:p>
            <a:pPr lvl="1" algn="just"/>
            <a:r>
              <a:rPr lang="en-US" altLang="en-US" dirty="0" err="1"/>
              <a:t>Hak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dapat</a:t>
            </a:r>
            <a:r>
              <a:rPr lang="en-US" altLang="en-US" dirty="0"/>
              <a:t> </a:t>
            </a:r>
            <a:r>
              <a:rPr lang="en-US" altLang="en-US" dirty="0" err="1"/>
              <a:t>secara</a:t>
            </a:r>
            <a:r>
              <a:rPr lang="en-US" altLang="en-US" dirty="0"/>
              <a:t> </a:t>
            </a:r>
            <a:r>
              <a:rPr lang="en-US" altLang="en-US" dirty="0" err="1"/>
              <a:t>nyata</a:t>
            </a:r>
            <a:r>
              <a:rPr lang="en-US" altLang="en-US" dirty="0"/>
              <a:t> </a:t>
            </a:r>
            <a:r>
              <a:rPr lang="en-US" altLang="en-US" dirty="0" err="1"/>
              <a:t>mempengaruhi</a:t>
            </a:r>
            <a:r>
              <a:rPr lang="en-US" altLang="en-US" dirty="0"/>
              <a:t> </a:t>
            </a:r>
            <a:r>
              <a:rPr lang="en-US" altLang="en-US" dirty="0" err="1"/>
              <a:t>keputusan</a:t>
            </a:r>
            <a:r>
              <a:rPr lang="en-US" altLang="en-US" dirty="0"/>
              <a:t> yang </a:t>
            </a:r>
            <a:r>
              <a:rPr lang="en-US" altLang="en-US" dirty="0" err="1"/>
              <a:t>akan</a:t>
            </a:r>
            <a:r>
              <a:rPr lang="en-US" altLang="en-US" dirty="0"/>
              <a:t> </a:t>
            </a:r>
            <a:r>
              <a:rPr lang="en-US" altLang="en-US" dirty="0" err="1"/>
              <a:t>diambil</a:t>
            </a:r>
            <a:r>
              <a:rPr lang="en-US" altLang="en-US" dirty="0"/>
              <a:t> </a:t>
            </a:r>
            <a:r>
              <a:rPr lang="en-US" altLang="en-US" dirty="0" err="1"/>
              <a:t>oleh</a:t>
            </a:r>
            <a:r>
              <a:rPr lang="en-US" altLang="en-US" dirty="0"/>
              <a:t> </a:t>
            </a:r>
            <a:r>
              <a:rPr lang="en-US" altLang="en-US" dirty="0" err="1"/>
              <a:t>instansi</a:t>
            </a:r>
            <a:r>
              <a:rPr lang="en-US" altLang="en-US" dirty="0"/>
              <a:t> </a:t>
            </a:r>
            <a:r>
              <a:rPr lang="en-US" altLang="en-US" dirty="0" err="1"/>
              <a:t>pemerintah</a:t>
            </a:r>
            <a:r>
              <a:rPr lang="en-US" altLang="en-US" dirty="0"/>
              <a:t> </a:t>
            </a:r>
            <a:r>
              <a:rPr lang="en-US" altLang="en-US" dirty="0" err="1"/>
              <a:t>lainnya</a:t>
            </a:r>
            <a:r>
              <a:rPr lang="en-US" altLang="en-US" dirty="0"/>
              <a:t> (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arti</a:t>
            </a:r>
            <a:r>
              <a:rPr lang="en-US" altLang="en-US" dirty="0"/>
              <a:t> </a:t>
            </a:r>
            <a:r>
              <a:rPr lang="en-US" altLang="en-US" dirty="0" err="1"/>
              <a:t>luas</a:t>
            </a:r>
            <a:r>
              <a:rPr lang="en-US" altLang="en-US" dirty="0"/>
              <a:t>)</a:t>
            </a:r>
            <a:endParaRPr lang="en-GB" altLang="en-US" dirty="0"/>
          </a:p>
          <a:p>
            <a:pPr algn="l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301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altLang="en-US" sz="2400" dirty="0" err="1"/>
              <a:t>Keseluruhan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pelaksanaan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wewenang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pemerintah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dijalankan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oleh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organisasi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pemerintah</a:t>
            </a:r>
            <a:r>
              <a:rPr lang="en-US" altLang="en-US" sz="2400" dirty="0"/>
              <a:t>. </a:t>
            </a:r>
            <a:r>
              <a:rPr lang="en-US" altLang="en-US" sz="2400" dirty="0" err="1"/>
              <a:t>Tanpa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wewenang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sah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maka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tidak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mungkin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melahirkan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keputusan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sah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berarti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mengandung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cacat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hukum</a:t>
            </a:r>
            <a:r>
              <a:rPr lang="en-US" altLang="en-US" sz="2400" dirty="0"/>
              <a:t>.</a:t>
            </a:r>
          </a:p>
          <a:p>
            <a:pPr algn="just">
              <a:lnSpc>
                <a:spcPct val="90000"/>
              </a:lnSpc>
            </a:pPr>
            <a:r>
              <a:rPr lang="en-US" altLang="en-US" sz="2400" dirty="0" err="1"/>
              <a:t>Sifat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wewenang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pemerintah</a:t>
            </a:r>
            <a:r>
              <a:rPr lang="en-US" altLang="en-US" sz="2400" dirty="0"/>
              <a:t>:</a:t>
            </a:r>
          </a:p>
          <a:p>
            <a:pPr lvl="1" algn="just">
              <a:lnSpc>
                <a:spcPct val="90000"/>
              </a:lnSpc>
            </a:pPr>
            <a:r>
              <a:rPr lang="en-US" altLang="en-US" sz="2400" dirty="0" err="1"/>
              <a:t>Selalu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terikat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pada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suatu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masa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tertentu</a:t>
            </a:r>
            <a:endParaRPr lang="en-US" altLang="en-US" sz="2400" dirty="0"/>
          </a:p>
          <a:p>
            <a:pPr lvl="1" algn="just">
              <a:lnSpc>
                <a:spcPct val="90000"/>
              </a:lnSpc>
            </a:pPr>
            <a:r>
              <a:rPr lang="en-US" altLang="en-US" sz="2400" dirty="0" err="1"/>
              <a:t>Selalu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tunduk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pada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batas-batas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tertentu</a:t>
            </a:r>
            <a:endParaRPr lang="en-US" altLang="en-US" sz="2400" dirty="0"/>
          </a:p>
          <a:p>
            <a:pPr lvl="1" algn="just">
              <a:lnSpc>
                <a:spcPct val="90000"/>
              </a:lnSpc>
            </a:pPr>
            <a:r>
              <a:rPr lang="en-US" altLang="en-US" sz="2400" dirty="0" err="1"/>
              <a:t>Pelaksanaan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wewenang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pemerintah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terikat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pada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hukum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tertulis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hukum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tidak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tertulis</a:t>
            </a:r>
            <a:r>
              <a:rPr lang="en-US" altLang="en-US" sz="2400" dirty="0"/>
              <a:t> (</a:t>
            </a:r>
            <a:r>
              <a:rPr lang="en-US" altLang="en-US" sz="2400" dirty="0" err="1"/>
              <a:t>asas-asas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pemerintahan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baik</a:t>
            </a:r>
            <a:r>
              <a:rPr lang="en-US" altLang="en-US" sz="2400" dirty="0"/>
              <a:t>)</a:t>
            </a:r>
            <a:endParaRPr lang="en-GB" altLang="en-US" sz="2400" dirty="0"/>
          </a:p>
          <a:p>
            <a:pPr algn="l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169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en-US" sz="4000" b="1" dirty="0">
                <a:solidFill>
                  <a:srgbClr val="00B0F0"/>
                </a:solidFill>
              </a:rPr>
              <a:t>Cara </a:t>
            </a:r>
            <a:r>
              <a:rPr lang="en-US" altLang="en-US" sz="4000" b="1" dirty="0" err="1">
                <a:solidFill>
                  <a:srgbClr val="00B0F0"/>
                </a:solidFill>
              </a:rPr>
              <a:t>memperoleh</a:t>
            </a:r>
            <a:r>
              <a:rPr lang="en-US" altLang="en-US" sz="4000" b="1" dirty="0">
                <a:solidFill>
                  <a:srgbClr val="00B0F0"/>
                </a:solidFill>
              </a:rPr>
              <a:t> </a:t>
            </a:r>
            <a:r>
              <a:rPr lang="en-US" altLang="en-US" sz="4000" b="1" dirty="0" err="1">
                <a:solidFill>
                  <a:srgbClr val="00B0F0"/>
                </a:solidFill>
              </a:rPr>
              <a:t>wewenang</a:t>
            </a:r>
            <a:r>
              <a:rPr lang="en-US" altLang="en-US" sz="4000" b="1" dirty="0">
                <a:solidFill>
                  <a:srgbClr val="00B0F0"/>
                </a:solidFill>
              </a:rPr>
              <a:t> </a:t>
            </a:r>
            <a:r>
              <a:rPr lang="en-US" altLang="en-US" sz="4000" b="1" dirty="0" err="1">
                <a:solidFill>
                  <a:srgbClr val="00B0F0"/>
                </a:solidFill>
              </a:rPr>
              <a:t>pemerintah</a:t>
            </a:r>
            <a:r>
              <a:rPr lang="en-US" altLang="en-US" sz="4000" b="1" dirty="0">
                <a:solidFill>
                  <a:srgbClr val="00B0F0"/>
                </a:solidFill>
              </a:rPr>
              <a:t> </a:t>
            </a:r>
            <a:r>
              <a:rPr lang="en-US" altLang="en-US" sz="4000" b="1" dirty="0" err="1">
                <a:solidFill>
                  <a:srgbClr val="00B0F0"/>
                </a:solidFill>
              </a:rPr>
              <a:t>dilakukan</a:t>
            </a:r>
            <a:r>
              <a:rPr lang="en-US" altLang="en-US" sz="4000" b="1" dirty="0">
                <a:solidFill>
                  <a:srgbClr val="00B0F0"/>
                </a:solidFill>
              </a:rPr>
              <a:t> </a:t>
            </a:r>
            <a:r>
              <a:rPr lang="en-US" altLang="en-US" sz="4000" b="1" dirty="0" err="1">
                <a:solidFill>
                  <a:srgbClr val="00B0F0"/>
                </a:solidFill>
              </a:rPr>
              <a:t>dengan</a:t>
            </a:r>
            <a:r>
              <a:rPr lang="en-US" altLang="en-US" sz="4000" b="1" dirty="0">
                <a:solidFill>
                  <a:srgbClr val="00B0F0"/>
                </a:solidFill>
              </a:rPr>
              <a:t>:</a:t>
            </a:r>
          </a:p>
          <a:p>
            <a:pPr lvl="1" algn="just"/>
            <a:r>
              <a:rPr lang="en-US" altLang="en-US" sz="4000" b="1" dirty="0" err="1">
                <a:solidFill>
                  <a:srgbClr val="00B0F0"/>
                </a:solidFill>
              </a:rPr>
              <a:t>Atribusi</a:t>
            </a:r>
            <a:endParaRPr lang="en-US" altLang="en-US" sz="4000" b="1" dirty="0">
              <a:solidFill>
                <a:srgbClr val="00B0F0"/>
              </a:solidFill>
            </a:endParaRPr>
          </a:p>
          <a:p>
            <a:pPr lvl="1" algn="just"/>
            <a:r>
              <a:rPr lang="en-US" altLang="en-US" sz="4000" b="1" dirty="0" err="1">
                <a:solidFill>
                  <a:srgbClr val="00B0F0"/>
                </a:solidFill>
              </a:rPr>
              <a:t>Delegasi</a:t>
            </a:r>
            <a:endParaRPr lang="en-US" altLang="en-US" sz="4000" b="1" dirty="0">
              <a:solidFill>
                <a:srgbClr val="00B0F0"/>
              </a:solidFill>
            </a:endParaRPr>
          </a:p>
          <a:p>
            <a:pPr lvl="1" algn="just"/>
            <a:r>
              <a:rPr lang="en-US" altLang="en-US" sz="4000" b="1" dirty="0" err="1">
                <a:solidFill>
                  <a:srgbClr val="00B0F0"/>
                </a:solidFill>
              </a:rPr>
              <a:t>mandat</a:t>
            </a:r>
            <a:endParaRPr lang="en-GB" altLang="en-US" sz="4000" b="1" dirty="0">
              <a:solidFill>
                <a:srgbClr val="00B0F0"/>
              </a:solidFill>
            </a:endParaRP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954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altLang="en-US" sz="2400" dirty="0" err="1"/>
              <a:t>Atribusi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yaitu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pemberian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wewenang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pemerintah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baru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oleh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suatu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peraturan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perundang-undangan</a:t>
            </a:r>
            <a:r>
              <a:rPr lang="en-US" altLang="en-US" sz="2400" dirty="0"/>
              <a:t> (</a:t>
            </a:r>
            <a:r>
              <a:rPr lang="en-US" altLang="en-US" sz="2400" dirty="0" err="1"/>
              <a:t>produk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legislatif</a:t>
            </a:r>
            <a:r>
              <a:rPr lang="en-US" altLang="en-US" sz="2400" dirty="0"/>
              <a:t>) </a:t>
            </a:r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melaksanakan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pemerintahan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secara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penuh</a:t>
            </a:r>
            <a:r>
              <a:rPr lang="en-US" altLang="en-US" sz="2400" dirty="0"/>
              <a:t>.(</a:t>
            </a:r>
            <a:r>
              <a:rPr lang="en-US" altLang="en-US" sz="2400" dirty="0" err="1"/>
              <a:t>termasuk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wewenang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pembentukan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berbagai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kebijakan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rangka</a:t>
            </a:r>
            <a:r>
              <a:rPr lang="en-US" altLang="en-US" sz="2400" dirty="0"/>
              <a:t> </a:t>
            </a:r>
            <a:r>
              <a:rPr lang="en-US" altLang="en-US" sz="2400" i="1" dirty="0"/>
              <a:t>rules application</a:t>
            </a:r>
            <a:r>
              <a:rPr lang="en-US" altLang="en-US" sz="2400" dirty="0"/>
              <a:t>)</a:t>
            </a:r>
          </a:p>
          <a:p>
            <a:pPr lvl="1" algn="just">
              <a:lnSpc>
                <a:spcPct val="90000"/>
              </a:lnSpc>
            </a:pPr>
            <a:r>
              <a:rPr lang="en-US" altLang="en-US" sz="2400" dirty="0"/>
              <a:t>Legislator yang </a:t>
            </a:r>
            <a:r>
              <a:rPr lang="en-US" altLang="en-US" sz="2400" dirty="0" err="1"/>
              <a:t>kompeten</a:t>
            </a:r>
            <a:endParaRPr lang="en-US" altLang="en-US" sz="2400" dirty="0"/>
          </a:p>
          <a:p>
            <a:pPr lvl="2" algn="just">
              <a:lnSpc>
                <a:spcPct val="90000"/>
              </a:lnSpc>
            </a:pPr>
            <a:r>
              <a:rPr lang="en-US" altLang="en-US" dirty="0"/>
              <a:t>Original Legislator; </a:t>
            </a:r>
            <a:r>
              <a:rPr lang="en-US" altLang="en-US" dirty="0" err="1"/>
              <a:t>tingkat</a:t>
            </a:r>
            <a:r>
              <a:rPr lang="en-US" altLang="en-US" dirty="0"/>
              <a:t> </a:t>
            </a:r>
            <a:r>
              <a:rPr lang="en-US" altLang="en-US" dirty="0" err="1"/>
              <a:t>pusat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tingkat</a:t>
            </a:r>
            <a:r>
              <a:rPr lang="en-US" altLang="en-US" dirty="0"/>
              <a:t> </a:t>
            </a:r>
            <a:r>
              <a:rPr lang="en-US" altLang="en-US" dirty="0" err="1"/>
              <a:t>daerah</a:t>
            </a:r>
            <a:endParaRPr lang="en-US" altLang="en-US" dirty="0"/>
          </a:p>
          <a:p>
            <a:pPr lvl="2" algn="just">
              <a:lnSpc>
                <a:spcPct val="90000"/>
              </a:lnSpc>
            </a:pPr>
            <a:r>
              <a:rPr lang="en-US" altLang="en-US" dirty="0"/>
              <a:t>Delegated Legislator; </a:t>
            </a:r>
            <a:r>
              <a:rPr lang="en-US" altLang="en-US" dirty="0" err="1"/>
              <a:t>Presiden</a:t>
            </a:r>
            <a:r>
              <a:rPr lang="en-US" altLang="en-US" dirty="0"/>
              <a:t> (</a:t>
            </a:r>
            <a:r>
              <a:rPr lang="en-US" altLang="en-US" dirty="0" err="1"/>
              <a:t>berdasarkan</a:t>
            </a:r>
            <a:r>
              <a:rPr lang="en-US" altLang="en-US" dirty="0"/>
              <a:t> </a:t>
            </a:r>
            <a:r>
              <a:rPr lang="en-US" altLang="en-US" dirty="0" err="1"/>
              <a:t>ketentuan</a:t>
            </a:r>
            <a:r>
              <a:rPr lang="en-US" altLang="en-US" dirty="0"/>
              <a:t> </a:t>
            </a:r>
            <a:r>
              <a:rPr lang="en-US" altLang="en-US" dirty="0" err="1"/>
              <a:t>perundang-undangan</a:t>
            </a:r>
            <a:r>
              <a:rPr lang="en-US" altLang="en-US" dirty="0"/>
              <a:t> </a:t>
            </a:r>
            <a:r>
              <a:rPr lang="en-US" altLang="en-US" dirty="0" err="1"/>
              <a:t>menghasilkan</a:t>
            </a:r>
            <a:r>
              <a:rPr lang="en-US" altLang="en-US" dirty="0"/>
              <a:t> PP)</a:t>
            </a:r>
            <a:endParaRPr lang="en-GB" altLang="en-US" dirty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409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en-US" sz="2400" dirty="0" err="1"/>
              <a:t>Delegasi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yaitu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suatu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pelimpahan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wewenang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telah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berasal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wewenang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atribusi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kepada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pejabat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administrasi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negara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tidak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secara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penuh</a:t>
            </a:r>
            <a:r>
              <a:rPr lang="en-US" altLang="en-US" sz="2400" dirty="0"/>
              <a:t>. </a:t>
            </a:r>
            <a:r>
              <a:rPr lang="en-US" altLang="en-US" sz="2400" dirty="0" err="1"/>
              <a:t>Jadi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suatu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delegasi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harus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selalu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didahului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oleh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atribusi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wewenang</a:t>
            </a:r>
            <a:r>
              <a:rPr lang="en-US" altLang="en-US" sz="2400" dirty="0"/>
              <a:t>. </a:t>
            </a:r>
            <a:r>
              <a:rPr lang="en-US" altLang="en-US" sz="2400" dirty="0" err="1"/>
              <a:t>Bila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tidak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atribusi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wewenang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maka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pendelegasian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tidak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sah</a:t>
            </a:r>
            <a:r>
              <a:rPr lang="en-US" altLang="en-US" sz="2400" dirty="0"/>
              <a:t> (</a:t>
            </a:r>
            <a:r>
              <a:rPr lang="en-US" altLang="en-US" sz="2400" dirty="0" err="1"/>
              <a:t>cacat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hukum</a:t>
            </a:r>
            <a:r>
              <a:rPr lang="en-US" altLang="en-US" sz="2400" dirty="0"/>
              <a:t>), </a:t>
            </a:r>
            <a:r>
              <a:rPr lang="en-US" altLang="en-US" sz="2400" dirty="0" err="1"/>
              <a:t>hal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ini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dijadikan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alasan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bagi</a:t>
            </a:r>
            <a:r>
              <a:rPr lang="en-US" altLang="en-US" sz="2400" dirty="0"/>
              <a:t> hakim </a:t>
            </a:r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mencabut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keputusan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pendelegasian</a:t>
            </a:r>
            <a:r>
              <a:rPr lang="en-US" altLang="en-US" sz="2400" dirty="0"/>
              <a:t>. </a:t>
            </a:r>
            <a:r>
              <a:rPr lang="en-US" altLang="en-US" sz="2400" dirty="0" err="1"/>
              <a:t>Delegasi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merupakan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pelimpahan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tidak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secara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penuh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artinya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tidak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termasuk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wewenang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pembentukan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kebijakan-kebijakan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rangka</a:t>
            </a:r>
            <a:r>
              <a:rPr lang="en-US" altLang="en-US" sz="2400" dirty="0"/>
              <a:t> </a:t>
            </a:r>
            <a:r>
              <a:rPr lang="en-US" altLang="en-US" sz="2400" i="1" dirty="0"/>
              <a:t>rules application</a:t>
            </a:r>
            <a:r>
              <a:rPr lang="en-US" altLang="en-US" sz="2400" dirty="0"/>
              <a:t> </a:t>
            </a:r>
            <a:endParaRPr lang="en-GB" altLang="en-US" sz="2400" dirty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600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en-US" sz="2800" dirty="0" err="1"/>
              <a:t>Mandat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yaitu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pemberian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tugas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antara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mandans</a:t>
            </a:r>
            <a:r>
              <a:rPr lang="en-US" altLang="en-US" sz="2800" dirty="0"/>
              <a:t> (</a:t>
            </a:r>
            <a:r>
              <a:rPr lang="en-US" altLang="en-US" sz="2800" dirty="0" err="1"/>
              <a:t>pemberi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mandat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dalam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hal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menteri</a:t>
            </a:r>
            <a:r>
              <a:rPr lang="en-US" altLang="en-US" sz="2800" dirty="0"/>
              <a:t>) </a:t>
            </a:r>
            <a:r>
              <a:rPr lang="en-US" altLang="en-US" sz="2800" dirty="0" err="1"/>
              <a:t>kepada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mandataris</a:t>
            </a:r>
            <a:r>
              <a:rPr lang="en-US" altLang="en-US" sz="2800" dirty="0"/>
              <a:t> (</a:t>
            </a:r>
            <a:r>
              <a:rPr lang="en-US" altLang="en-US" sz="2800" dirty="0" err="1"/>
              <a:t>penerima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mandat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dalam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hal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dirjen</a:t>
            </a:r>
            <a:r>
              <a:rPr lang="en-US" altLang="en-US" sz="2800" dirty="0"/>
              <a:t>/</a:t>
            </a:r>
            <a:r>
              <a:rPr lang="en-US" altLang="en-US" sz="2800" dirty="0" err="1"/>
              <a:t>sekjen</a:t>
            </a:r>
            <a:r>
              <a:rPr lang="en-US" altLang="en-US" sz="2800" dirty="0"/>
              <a:t>), </a:t>
            </a:r>
            <a:r>
              <a:rPr lang="en-US" altLang="en-US" sz="2800" dirty="0" err="1"/>
              <a:t>untuk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atas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nama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menteri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melakukan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perbuatan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administrasi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negara</a:t>
            </a:r>
            <a:r>
              <a:rPr lang="en-US" altLang="en-US" sz="2800" dirty="0"/>
              <a:t>. </a:t>
            </a:r>
            <a:r>
              <a:rPr lang="en-US" altLang="en-US" sz="2800" dirty="0" err="1"/>
              <a:t>Pada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mandat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wewenang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tetap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ditangan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mandans</a:t>
            </a:r>
            <a:r>
              <a:rPr lang="en-US" altLang="en-US" sz="2800" dirty="0"/>
              <a:t>/</a:t>
            </a:r>
            <a:r>
              <a:rPr lang="en-US" altLang="en-US" sz="2800" dirty="0" err="1"/>
              <a:t>menteri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sedangkan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mandataris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hanya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melaksanakan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wewenang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perintah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secara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atas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nama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saja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tanggung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jawab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tetap</a:t>
            </a:r>
            <a:r>
              <a:rPr lang="en-US" altLang="en-US" sz="2800" dirty="0"/>
              <a:t> di </a:t>
            </a:r>
            <a:r>
              <a:rPr lang="en-US" altLang="en-US" sz="2800" dirty="0" err="1"/>
              <a:t>tangan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menteri</a:t>
            </a:r>
            <a:endParaRPr lang="en-US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74942"/>
      </p:ext>
    </p:extLst>
  </p:cSld>
  <p:clrMapOvr>
    <a:masterClrMapping/>
  </p:clrMapOvr>
</p:sld>
</file>

<file path=ppt/theme/theme1.xml><?xml version="1.0" encoding="utf-8"?>
<a:theme xmlns:a="http://schemas.openxmlformats.org/drawingml/2006/main" name="0-Blanko-PPT-sesi-2-14 baru (1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0-Blanko-PPT-sesi-2-14 baru (1)</Template>
  <TotalTime>87</TotalTime>
  <Words>867</Words>
  <Application>Microsoft Office PowerPoint</Application>
  <PresentationFormat>On-screen Show (4:3)</PresentationFormat>
  <Paragraphs>62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0-Blanko-PPT-sesi-2-14 baru (1)</vt:lpstr>
      <vt:lpstr>ADHINING P.R, SH,MH</vt:lpstr>
      <vt:lpstr>Kewenangan Pemerintah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Mulyo.W</dc:creator>
  <cp:lastModifiedBy>Adhining</cp:lastModifiedBy>
  <cp:revision>13</cp:revision>
  <dcterms:created xsi:type="dcterms:W3CDTF">2019-09-17T08:28:18Z</dcterms:created>
  <dcterms:modified xsi:type="dcterms:W3CDTF">2019-09-29T13:26:33Z</dcterms:modified>
</cp:coreProperties>
</file>