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6" r:id="rId2"/>
    <p:sldId id="275" r:id="rId3"/>
    <p:sldId id="273" r:id="rId4"/>
    <p:sldId id="267" r:id="rId5"/>
    <p:sldId id="268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5176852-459D-433A-BF7E-7823DB8B07F0}" type="datetimeFigureOut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A60FCAF-D499-4A3C-8B56-873DAA244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73797C-8076-494E-879A-B92BB04E7A80}" type="datetimeFigureOut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1D8E203-4986-4B39-812A-D2F6B0C75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ED217E-2EA9-49C4-80E4-8830CFCAD8A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ED217E-2EA9-49C4-80E4-8830CFCAD8A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E9237F7-2797-4822-BC30-3A38C457272B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921475-B225-4A63-841D-F6A679009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2E34-0F01-417C-8E17-B274FA83F382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9A11-82D0-4F30-B85B-F13D1091D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7FC0-9D3F-4848-BD5C-A5A34204FC64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3258-3A14-47A3-937C-8A35365A6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AB1B-7B26-48B6-8E39-75A50B49DE54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D517-D03C-44C3-BB70-F3F00F78E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B6687F31-1220-491C-99AF-40456EEF48E4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802D0-19B2-4939-A3D5-ADD2466F3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C390-B2AB-4BAC-9885-EDE613D28904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77CD-2531-4595-8336-1F262F6D2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79E7A74-AFA7-4CEB-BC4A-562FE7D4050B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BE71E2-C2C9-4057-92D6-5D339ED1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0BDF-46C4-4858-8571-96B074853A64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E14C-A3B8-4377-9673-7A23FD03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C84315DC-76B7-430A-9F43-A929A63D6AC8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B9AC4-580F-4972-B7EF-9EEC3892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48B011F5-F5F2-47A5-9B13-476E27832DD9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F2450C-8D13-4E33-91B6-9DA6446F6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410B6963-B765-4003-96B7-0137162428C0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0DD668-D264-417B-A320-E71FE0D69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7A7DB3-35AD-4416-B8F6-06D4FECC58F6}" type="datetime1">
              <a:rPr lang="en-US"/>
              <a:pPr>
                <a:defRPr/>
              </a:pPr>
              <a:t>12/20/2019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CA50BE8-5BFA-4C46-B83F-CC9587E62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4" r:id="rId2"/>
    <p:sldLayoutId id="2147483820" r:id="rId3"/>
    <p:sldLayoutId id="2147483815" r:id="rId4"/>
    <p:sldLayoutId id="2147483821" r:id="rId5"/>
    <p:sldLayoutId id="2147483816" r:id="rId6"/>
    <p:sldLayoutId id="2147483822" r:id="rId7"/>
    <p:sldLayoutId id="2147483823" r:id="rId8"/>
    <p:sldLayoutId id="2147483824" r:id="rId9"/>
    <p:sldLayoutId id="2147483817" r:id="rId10"/>
    <p:sldLayoutId id="21474838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071563" y="285750"/>
            <a:ext cx="8072437" cy="6572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z="2400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7200" b="1" dirty="0" smtClean="0">
                <a:latin typeface="Arial" charset="0"/>
                <a:cs typeface="Arial" charset="0"/>
              </a:rPr>
              <a:t>ANGGARAN </a:t>
            </a:r>
            <a:r>
              <a:rPr lang="en-US" sz="7200" b="1" dirty="0" smtClean="0">
                <a:latin typeface="Arial" charset="0"/>
                <a:cs typeface="Arial" charset="0"/>
              </a:rPr>
              <a:t>PERUSAHAAN JASA</a:t>
            </a:r>
          </a:p>
          <a:p>
            <a:pPr>
              <a:buFont typeface="Wingdings 2" pitchFamily="18" charset="2"/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0FDE0-34A3-4CDA-B4B5-9B111584E1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71438"/>
            <a:ext cx="8072437" cy="6715125"/>
          </a:xfrm>
        </p:spPr>
        <p:txBody>
          <a:bodyPr/>
          <a:lstStyle/>
          <a:p>
            <a:pPr marL="530225" indent="0" algn="just">
              <a:buFont typeface="Wingdings 2" pitchFamily="18" charset="2"/>
              <a:buNone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Diminta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susunlah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873125" indent="-342900" algn="just">
              <a:buFont typeface="+mj-lt"/>
              <a:buAutoNum type="arabicParenR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diperkirakan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1.200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uit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dijual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873125" indent="-342900" algn="just">
              <a:buFont typeface="+mj-lt"/>
              <a:buAutoNum type="arabicParenR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2015</a:t>
            </a:r>
          </a:p>
          <a:p>
            <a:pPr marL="873125" indent="-342900" algn="just">
              <a:buFont typeface="+mj-lt"/>
              <a:buAutoNum type="arabicParenR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</a:t>
            </a:r>
          </a:p>
          <a:p>
            <a:pPr marL="873125" indent="-342900" algn="just">
              <a:buFont typeface="+mj-lt"/>
              <a:buAutoNum type="arabicParenR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Rudi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 </a:t>
            </a:r>
          </a:p>
          <a:p>
            <a:pPr marL="530225" indent="-176213" algn="just">
              <a:buFont typeface="+mj-lt"/>
              <a:buAutoNum type="arabicPeriod" startAt="4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PD CIPTARASA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perushaan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dagang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menjual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“AA”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dimiliki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2015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50.000.000,-;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Februari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37.500.000,-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Maret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43.750.000,- </a:t>
            </a: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IV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2014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54.000.000,-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kredit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memperkirakan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70%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sisanya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berikutnya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“AA”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2.500,- per unit.</a:t>
            </a: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diperkirakan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10.000.000,- </a:t>
            </a: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75%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dibayar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sisanya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dibayar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berikutnya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“AA”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2.000,- per unit </a:t>
            </a:r>
          </a:p>
          <a:p>
            <a:pPr marL="695325" indent="-165100" algn="just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Kuantitas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dijual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kuantitas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dibeli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695325" indent="-165100" algn="just">
              <a:buFont typeface="Wingdings 2" pitchFamily="18" charset="2"/>
              <a:buNone/>
              <a:defRPr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Sdr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Diminta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bantuannya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873125" indent="-342900" algn="just">
              <a:buFont typeface="+mj-lt"/>
              <a:buAutoNum type="arabicParenR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sementara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 2015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diasumsikan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6.250.000,-;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Februari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15%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Maret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130%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73125" indent="-342900" algn="just">
              <a:buFont typeface="+mj-lt"/>
              <a:buAutoNum type="arabicParenR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 2015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meninginkan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10.625.000,-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defisit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/surplus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ditutup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pinjaman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ybs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530225" indent="-176213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30225" indent="0">
              <a:buFont typeface="Wingdings 2" pitchFamily="18" charset="2"/>
              <a:buNone/>
              <a:defRPr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D8DDD-231C-43A8-93B5-A8B757FFB0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071563" y="285750"/>
            <a:ext cx="8072437" cy="6572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z="2400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ANGGARAN </a:t>
            </a:r>
            <a:r>
              <a:rPr lang="en-US" sz="2400" b="1" dirty="0" smtClean="0">
                <a:latin typeface="Arial" charset="0"/>
                <a:cs typeface="Arial" charset="0"/>
              </a:rPr>
              <a:t>PERUSAHAAN JASA</a:t>
            </a:r>
          </a:p>
          <a:p>
            <a:pPr>
              <a:buFont typeface="Wingdings 2" pitchFamily="18" charset="2"/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latin typeface="Arial" charset="0"/>
                <a:cs typeface="Arial" charset="0"/>
              </a:rPr>
              <a:t>Perusahaan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adalah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perusahaan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smtClean="0">
                <a:latin typeface="Arial" charset="0"/>
                <a:cs typeface="Arial" charset="0"/>
              </a:rPr>
              <a:t>yang </a:t>
            </a:r>
            <a:r>
              <a:rPr lang="en-US" sz="1600" dirty="0" err="1" smtClean="0">
                <a:latin typeface="Arial" charset="0"/>
                <a:cs typeface="Arial" charset="0"/>
              </a:rPr>
              <a:t>kegiatannya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menjual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dalam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bentuk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pelayanan</a:t>
            </a:r>
            <a:r>
              <a:rPr lang="en-US" sz="1600" dirty="0" smtClean="0">
                <a:latin typeface="Arial" charset="0"/>
                <a:cs typeface="Arial" charset="0"/>
              </a:rPr>
              <a:t> (</a:t>
            </a:r>
            <a:r>
              <a:rPr lang="en-US" sz="1600" i="1" dirty="0" smtClean="0">
                <a:latin typeface="Arial" charset="0"/>
                <a:cs typeface="Arial" charset="0"/>
              </a:rPr>
              <a:t>service</a:t>
            </a:r>
            <a:r>
              <a:rPr lang="en-US" sz="1600" dirty="0" smtClean="0">
                <a:latin typeface="Arial" charset="0"/>
                <a:cs typeface="Arial" charset="0"/>
              </a:rPr>
              <a:t>) </a:t>
            </a:r>
            <a:r>
              <a:rPr lang="en-US" sz="1600" dirty="0" err="1" smtClean="0">
                <a:latin typeface="Arial" charset="0"/>
                <a:cs typeface="Arial" charset="0"/>
              </a:rPr>
              <a:t>dalam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rangka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memberikan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kemudahan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kenyamanan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bagi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konsumen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Perusahaan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adalah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disusun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dengan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rinci</a:t>
            </a:r>
            <a:r>
              <a:rPr lang="en-US" sz="1600" dirty="0" smtClean="0">
                <a:latin typeface="Arial" charset="0"/>
                <a:cs typeface="Arial" charset="0"/>
              </a:rPr>
              <a:t>  </a:t>
            </a:r>
            <a:r>
              <a:rPr lang="en-US" sz="1600" dirty="0" err="1" smtClean="0">
                <a:latin typeface="Arial" charset="0"/>
                <a:cs typeface="Arial" charset="0"/>
              </a:rPr>
              <a:t>mengenai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segala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aktivitas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behubungan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dengan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penyampaian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pendukung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lainnya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untuk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suatu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periode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waktu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tertentu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masa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akan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datang</a:t>
            </a:r>
            <a:r>
              <a:rPr lang="en-US" sz="1600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i="1" dirty="0" smtClean="0">
                <a:latin typeface="Arial" charset="0"/>
                <a:cs typeface="Arial" charset="0"/>
              </a:rPr>
              <a:t>Master Budget </a:t>
            </a:r>
            <a:r>
              <a:rPr lang="en-US" sz="1600" dirty="0" smtClean="0">
                <a:latin typeface="Arial" charset="0"/>
                <a:cs typeface="Arial" charset="0"/>
              </a:rPr>
              <a:t>Perusahaan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merupakan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kumpulan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perusahaan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disusun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secara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komprehensif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membentuk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suatu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jaringan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kerja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dari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berbagai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jenis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saling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berhubungan</a:t>
            </a:r>
            <a:r>
              <a:rPr lang="en-US" sz="1600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err="1" smtClean="0">
                <a:latin typeface="Arial" charset="0"/>
                <a:cs typeface="Arial" charset="0"/>
              </a:rPr>
              <a:t>Penyusunan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induk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perusahaan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dimulai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dari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penyusunan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pendapatan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didasarkan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atas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taksiran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diberikan</a:t>
            </a:r>
            <a:r>
              <a:rPr lang="en-US" sz="1600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err="1" smtClean="0">
                <a:latin typeface="Arial" charset="0"/>
                <a:cs typeface="Arial" charset="0"/>
              </a:rPr>
              <a:t>Anggaran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induk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perusahaan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terdiri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dari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i="1" dirty="0" smtClean="0">
                <a:latin typeface="Arial" charset="0"/>
                <a:cs typeface="Arial" charset="0"/>
              </a:rPr>
              <a:t>Operational Budget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i="1" dirty="0" smtClean="0">
                <a:latin typeface="Arial" charset="0"/>
                <a:cs typeface="Arial" charset="0"/>
              </a:rPr>
              <a:t>Financial Budget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err="1" smtClean="0">
                <a:latin typeface="Arial" charset="0"/>
                <a:cs typeface="Arial" charset="0"/>
              </a:rPr>
              <a:t>Struktur</a:t>
            </a:r>
            <a:r>
              <a:rPr lang="en-US" sz="1600" i="1" dirty="0" smtClean="0">
                <a:latin typeface="Arial" charset="0"/>
                <a:cs typeface="Arial" charset="0"/>
              </a:rPr>
              <a:t> Master Budget </a:t>
            </a:r>
            <a:r>
              <a:rPr lang="en-US" sz="1600" dirty="0" smtClean="0">
                <a:latin typeface="Arial" charset="0"/>
                <a:cs typeface="Arial" charset="0"/>
              </a:rPr>
              <a:t>Perusahaan </a:t>
            </a:r>
            <a:r>
              <a:rPr lang="en-US" sz="1600" dirty="0" err="1" smtClean="0">
                <a:latin typeface="Arial" charset="0"/>
                <a:cs typeface="Arial" charset="0"/>
              </a:rPr>
              <a:t>Jasa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0FDE0-34A3-4CDA-B4B5-9B111584E1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071563" y="142875"/>
            <a:ext cx="8072437" cy="6500813"/>
          </a:xfrm>
        </p:spPr>
        <p:txBody>
          <a:bodyPr/>
          <a:lstStyle/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88900" indent="-6350"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   Gambar : </a:t>
            </a:r>
            <a:r>
              <a:rPr lang="en-US" sz="1400" i="1" smtClean="0">
                <a:latin typeface="Arial" charset="0"/>
                <a:cs typeface="Arial" charset="0"/>
              </a:rPr>
              <a:t>Master Budget </a:t>
            </a:r>
            <a:r>
              <a:rPr lang="en-US" sz="1400" smtClean="0">
                <a:latin typeface="Arial" charset="0"/>
                <a:cs typeface="Arial" charset="0"/>
              </a:rPr>
              <a:t>Perusahaan Jasa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1428750" y="2214563"/>
            <a:ext cx="1785938" cy="1500187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/>
              <a:t>Anggaran</a:t>
            </a:r>
            <a:r>
              <a:rPr lang="en-US" sz="1600" dirty="0"/>
              <a:t> TK  </a:t>
            </a:r>
            <a:r>
              <a:rPr lang="en-US" sz="1600" dirty="0" err="1"/>
              <a:t>Profesional</a:t>
            </a:r>
            <a:r>
              <a:rPr lang="en-US" sz="1600" dirty="0"/>
              <a:t>  </a:t>
            </a:r>
            <a:r>
              <a:rPr lang="en-US" sz="1600" dirty="0" err="1"/>
              <a:t>dan</a:t>
            </a:r>
            <a:r>
              <a:rPr lang="en-US" sz="1600" dirty="0"/>
              <a:t> TK </a:t>
            </a:r>
            <a:r>
              <a:rPr lang="en-US" sz="1600" dirty="0" err="1"/>
              <a:t>Pendukung</a:t>
            </a:r>
            <a:endParaRPr lang="en-US" sz="1600" dirty="0"/>
          </a:p>
        </p:txBody>
      </p:sp>
      <p:sp>
        <p:nvSpPr>
          <p:cNvPr id="5" name="Flowchart: Predefined Process 4"/>
          <p:cNvSpPr/>
          <p:nvPr/>
        </p:nvSpPr>
        <p:spPr>
          <a:xfrm>
            <a:off x="3643313" y="785813"/>
            <a:ext cx="2571750" cy="7143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Jasa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4000500" y="2214563"/>
            <a:ext cx="1857375" cy="157162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6572250" y="2214563"/>
            <a:ext cx="1928813" cy="1500187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Adm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3357563" y="4286250"/>
            <a:ext cx="3214687" cy="5715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L/R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1285875" y="5500688"/>
            <a:ext cx="3071813" cy="5715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</a:p>
        </p:txBody>
      </p:sp>
      <p:sp>
        <p:nvSpPr>
          <p:cNvPr id="10" name="Flowchart: Predefined Process 9"/>
          <p:cNvSpPr/>
          <p:nvPr/>
        </p:nvSpPr>
        <p:spPr>
          <a:xfrm>
            <a:off x="5429250" y="5500688"/>
            <a:ext cx="3214688" cy="5715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Posisi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Keuangan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642644" y="1856581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1785938"/>
            <a:ext cx="5357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070894" y="199945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7430294" y="199945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86000" y="4071938"/>
            <a:ext cx="5429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142332" y="3929856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573169" y="3929856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</p:cNvCxnSpPr>
          <p:nvPr/>
        </p:nvCxnSpPr>
        <p:spPr>
          <a:xfrm rot="5400000">
            <a:off x="4679950" y="403701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0" idx="1"/>
          </p:cNvCxnSpPr>
          <p:nvPr/>
        </p:nvCxnSpPr>
        <p:spPr>
          <a:xfrm>
            <a:off x="4357688" y="5786438"/>
            <a:ext cx="10715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14625" y="5213350"/>
            <a:ext cx="4500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2606675" y="532288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7108825" y="532288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750594" y="5036344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315E4-17B5-4348-88CF-636E2E62D5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42875"/>
            <a:ext cx="8072437" cy="6572250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Penyusunan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Perusahaan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Frans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akuntan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membuka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konsultasi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diberi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FRANS KONSULTAMA 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Desember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2014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mengantisipasi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2015,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Frans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memperkirakan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0225" indent="-176213" algn="just">
              <a:buFont typeface="+mj-lt"/>
              <a:buAutoNum type="alphaLcPeriod"/>
              <a:defRPr/>
            </a:pP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minimal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8%</a:t>
            </a:r>
          </a:p>
          <a:p>
            <a:pPr marL="530225" indent="-176213" algn="just">
              <a:buFont typeface="+mj-lt"/>
              <a:buAutoNum type="alphaLcPeriod"/>
              <a:defRPr/>
            </a:pP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10%</a:t>
            </a:r>
          </a:p>
          <a:p>
            <a:pPr marL="530225" indent="-176213" algn="just">
              <a:buFont typeface="+mj-lt"/>
              <a:buAutoNum type="alphaLcPeriod"/>
              <a:defRPr/>
            </a:pP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pendukungakan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6%</a:t>
            </a:r>
          </a:p>
          <a:p>
            <a:pPr marL="530225" indent="-176213" algn="just">
              <a:buFont typeface="+mj-lt"/>
              <a:buAutoNum type="alphaLcPeriod"/>
              <a:defRPr/>
            </a:pP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perlengkapan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utilitas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5%</a:t>
            </a:r>
          </a:p>
          <a:p>
            <a:pPr marL="530225" indent="-176213" algn="just">
              <a:buFont typeface="+mj-lt"/>
              <a:buAutoNum type="alphaLcPeriod"/>
              <a:defRPr/>
            </a:pP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transportasi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akomodasi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6% </a:t>
            </a:r>
          </a:p>
          <a:p>
            <a:pPr marL="530225" indent="-176213" algn="just">
              <a:buFont typeface="+mj-lt"/>
              <a:buAutoNum type="alphaLcPeriod"/>
              <a:defRPr/>
            </a:pP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sewa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penyusutan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perubahan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530225" indent="-176213" algn="just">
              <a:buFont typeface="Wingdings 2" pitchFamily="18" charset="2"/>
              <a:buNone/>
              <a:defRPr/>
            </a:pP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Susunlah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L/R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Frans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Konsultama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2015  !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071563"/>
          <a:ext cx="5738810" cy="289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877"/>
                <a:gridCol w="17709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Keterangan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Jumlah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Rp</a:t>
                      </a:r>
                      <a:r>
                        <a:rPr lang="en-US" sz="1600" dirty="0" smtClean="0"/>
                        <a:t>.)</a:t>
                      </a:r>
                      <a:endParaRPr lang="en-US" sz="1600" dirty="0"/>
                    </a:p>
                  </a:txBody>
                  <a:tcPr/>
                </a:tc>
              </a:tr>
              <a:tr h="27210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400.000.000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305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160.000.000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pendukung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80.000.000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perlengkapan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kantor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25.000.000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70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transportasi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akomodasi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35.000.000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90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utilitas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20.000.000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287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sewa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22.000.000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penyusutan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aktiva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12.000.000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ADE1-D6EA-42E4-B1F5-6A49655AD7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071563" y="142875"/>
            <a:ext cx="8072437" cy="6500813"/>
          </a:xfrm>
        </p:spPr>
        <p:txBody>
          <a:bodyPr/>
          <a:lstStyle/>
          <a:p>
            <a:pPr indent="-11113"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</a:t>
            </a:r>
            <a:r>
              <a:rPr lang="en-US" sz="1400" b="1" smtClean="0">
                <a:latin typeface="Arial" charset="0"/>
                <a:cs typeface="Arial" charset="0"/>
              </a:rPr>
              <a:t>Penyelesaian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25" y="528638"/>
          <a:ext cx="6786609" cy="282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2143140"/>
                <a:gridCol w="1643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Perhitungan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Rp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747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= 1,08 x 400.000.000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432.000.000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986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= 1,10 x 160.000.000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176.000.000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pendukung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= 1,06 x   80.000.000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84.800.000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70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perlengkapan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kantor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= 1,05 x   25.000.000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26.250.000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909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transportasi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akamodasi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= 0,94 x   35.000.000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32.900.000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utilitas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= 1,05 x   20.000.000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21.000.000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70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sewa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 22.000.000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22.000.000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621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penyusutan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aktiva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 12.000.000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12.000.000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41486-2854-4616-9456-053EB565F1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071563" y="142875"/>
            <a:ext cx="8072437" cy="65008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FRANS KONSULTAMA</a:t>
            </a:r>
          </a:p>
          <a:p>
            <a:pPr algn="ctr"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Anggaran Laporan Laba Rugi</a:t>
            </a:r>
          </a:p>
          <a:p>
            <a:pPr algn="ctr"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1 Januari s.d. 31 Desember 2015</a:t>
            </a:r>
          </a:p>
          <a:p>
            <a:pPr>
              <a:buFont typeface="Wingdings 2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Pendapatan jasa						Rp. 432.000.000,-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Biaya-biaya :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tenaga kerja profesional	Rp.  176.000.000,-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tenaga kerja pendukung	Rp.    84.800.000,-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perlengkapankantor		Rp.    26.250.000,-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transportasi dan akomodasi	Rp.    32.900.000,-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utilitas			Rp.    21.000.000,-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sewa			Rp.    22.000.000,-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Biaya penyusutan aktiva tetap		</a:t>
            </a:r>
            <a:r>
              <a:rPr lang="en-US" sz="1400" u="sng" smtClean="0">
                <a:latin typeface="Arial" charset="0"/>
                <a:cs typeface="Arial" charset="0"/>
              </a:rPr>
              <a:t>Rp.    12.000.000,-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		Total Biaya					</a:t>
            </a:r>
            <a:r>
              <a:rPr lang="en-US" sz="1400" u="sng" smtClean="0">
                <a:latin typeface="Arial" charset="0"/>
                <a:cs typeface="Arial" charset="0"/>
              </a:rPr>
              <a:t>Rp. 374.950.000,-</a:t>
            </a:r>
          </a:p>
          <a:p>
            <a:pPr>
              <a:buFont typeface="Wingdings 2" pitchFamily="18" charset="2"/>
              <a:buNone/>
            </a:pPr>
            <a:r>
              <a:rPr lang="en-US" sz="1400" smtClean="0">
                <a:latin typeface="Arial" charset="0"/>
                <a:cs typeface="Arial" charset="0"/>
              </a:rPr>
              <a:t>			Laba					</a:t>
            </a:r>
            <a:r>
              <a:rPr lang="en-US" sz="1400" u="sng" smtClean="0">
                <a:latin typeface="Arial" charset="0"/>
                <a:cs typeface="Arial" charset="0"/>
              </a:rPr>
              <a:t>Rp.   37.050.000,-</a:t>
            </a:r>
            <a:r>
              <a:rPr lang="en-US" sz="1400" i="1" smtClean="0">
                <a:latin typeface="Arial" charset="0"/>
                <a:cs typeface="Arial" charset="0"/>
              </a:rPr>
              <a:t>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533D-D1BC-4381-BFFA-0533673CDA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214313"/>
            <a:ext cx="8072437" cy="6500812"/>
          </a:xfrm>
        </p:spPr>
        <p:txBody>
          <a:bodyPr/>
          <a:lstStyle/>
          <a:p>
            <a:pPr marL="354013" indent="-265113">
              <a:buFont typeface="Wingdings" pitchFamily="2" charset="2"/>
              <a:buChar char="v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:</a:t>
            </a:r>
          </a:p>
          <a:p>
            <a:pPr marL="530225" indent="-176213" algn="just">
              <a:buFont typeface="+mj-lt"/>
              <a:buAutoNum type="arabicPeriod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JJ TRAVEL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III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2015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105.000.000,-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IV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memperkirakan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40%.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Kotor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diperkirakan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55%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IV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2015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22313" indent="-192088">
              <a:buFont typeface="Wingdings" pitchFamily="2" charset="2"/>
              <a:buChar char="§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19.350.000,- per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triwulan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Wingdings" pitchFamily="2" charset="2"/>
              <a:buChar char="§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10%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penjualan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Wingdings" pitchFamily="2" charset="2"/>
              <a:buChar char="§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15.750.000,-</a:t>
            </a:r>
          </a:p>
          <a:p>
            <a:pPr marL="722313" indent="-192088">
              <a:buFont typeface="Wingdings" pitchFamily="2" charset="2"/>
              <a:buChar char="§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5%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penjualan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530225" indent="0">
              <a:buFont typeface="Wingdings 2" pitchFamily="18" charset="2"/>
              <a:buNone/>
              <a:defRPr/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Susunlah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Rugi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JJ TRAVEL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Triwulan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2015  !!</a:t>
            </a:r>
          </a:p>
          <a:p>
            <a:pPr marL="530225" indent="0">
              <a:buFont typeface="Wingdings 2" pitchFamily="18" charset="2"/>
              <a:buNone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530225" indent="-176213" algn="just">
              <a:buFont typeface="+mj-lt"/>
              <a:buAutoNum type="arabicPeriod" startAt="2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JAYA TEKNIK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konsultan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arsitek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2014,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0225" indent="-176213" algn="just">
              <a:buFont typeface="Wingdings 2" pitchFamily="18" charset="2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30225" indent="-176213">
              <a:buFont typeface="Wingdings 2" pitchFamily="18" charset="2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210B6-5E0B-4084-BD3B-6529AEB071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00250" y="714375"/>
          <a:ext cx="685804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2357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Pendapatan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92.500.000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Iklan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13.400.000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8.850.000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gambar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teknik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22.700.000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Honor </a:t>
                      </a:r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gambar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4.600.000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transportas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3.000.000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2.500.000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gambar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6.200.000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kantor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keanggotaan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asosiasi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arsitek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1.500.000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utilitas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3.900.000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2.100.000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1.700.000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1.000.000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6A725-3E68-4A42-BC56-8A959085DA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42875"/>
            <a:ext cx="8072437" cy="6572250"/>
          </a:xfrm>
        </p:spPr>
        <p:txBody>
          <a:bodyPr/>
          <a:lstStyle/>
          <a:p>
            <a:pPr marL="530225" indent="0">
              <a:buFont typeface="Wingdings 2" pitchFamily="18" charset="2"/>
              <a:buNone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2015 ,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JAYA TEKNIK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memperkirakan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22313" indent="-1920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6%</a:t>
            </a:r>
          </a:p>
          <a:p>
            <a:pPr marL="722313" indent="-1920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10%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jasa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Bebanpiutang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ragu-ragu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1%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jasa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sewa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10%</a:t>
            </a:r>
          </a:p>
          <a:p>
            <a:pPr marL="722313" indent="-1920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bunga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berkurang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15%</a:t>
            </a:r>
          </a:p>
          <a:p>
            <a:pPr marL="722313" indent="-1920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5%</a:t>
            </a:r>
          </a:p>
          <a:p>
            <a:pPr marL="722313" indent="-192088">
              <a:buFont typeface="Wingdings 2" pitchFamily="18" charset="2"/>
              <a:buNone/>
              <a:defRPr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Susunlah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Rugi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Jaya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2015 !!</a:t>
            </a:r>
          </a:p>
          <a:p>
            <a:pPr marL="354013" indent="0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PD RAJAWALI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2015 :</a:t>
            </a:r>
          </a:p>
          <a:p>
            <a:pPr marL="696913" indent="-1666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sebesar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       9.000,- per unit </a:t>
            </a:r>
          </a:p>
          <a:p>
            <a:pPr marL="696913" indent="-166688">
              <a:buFont typeface="+mj-lt"/>
              <a:buAutoNum type="alphaLcPeriod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696913" indent="-166688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Total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2.400.000,-</a:t>
            </a:r>
          </a:p>
          <a:p>
            <a:pPr marL="696913" indent="-166688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       1.800,- per unit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jual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+mj-lt"/>
              <a:buAutoNum type="alphaLcPeriod" startAt="3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22313" indent="-192088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Total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1.275.000,-</a:t>
            </a:r>
          </a:p>
          <a:p>
            <a:pPr marL="722313" indent="-192088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10%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+mj-lt"/>
              <a:buAutoNum type="alphaLcPeriod" startAt="4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696913" indent="-166688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Total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   900.000,-</a:t>
            </a:r>
          </a:p>
          <a:p>
            <a:pPr marL="722313" indent="-192088">
              <a:buFont typeface="Wingdings 2" pitchFamily="18" charset="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8%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+mj-lt"/>
              <a:buAutoNum type="alphaLcPeriod" startAt="5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total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   375.000,-</a:t>
            </a:r>
          </a:p>
          <a:p>
            <a:pPr marL="722313" indent="-192088">
              <a:buFont typeface="+mj-lt"/>
              <a:buAutoNum type="alphaLcPeriod" startAt="5"/>
              <a:defRPr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722313" indent="-192088">
              <a:buFont typeface="Wingdings 2" pitchFamily="18" charset="2"/>
              <a:buNone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Pendapatanpenjualan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aktiva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   1.050.000,-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B3D48-A00A-45B1-8E46-43FC7E0C67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1410</TotalTime>
  <Words>826</Words>
  <Application>Microsoft Office PowerPoint</Application>
  <PresentationFormat>On-screen Show (4:3)</PresentationFormat>
  <Paragraphs>223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Gill Sans MT</vt:lpstr>
      <vt:lpstr>Wingdings 2</vt:lpstr>
      <vt:lpstr>Verdana</vt:lpstr>
      <vt:lpstr>Calibri</vt:lpstr>
      <vt:lpstr>Wingdings</vt:lpstr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060087667</cp:lastModifiedBy>
  <cp:revision>88</cp:revision>
  <dcterms:created xsi:type="dcterms:W3CDTF">2014-12-06T15:26:38Z</dcterms:created>
  <dcterms:modified xsi:type="dcterms:W3CDTF">2019-12-20T02:19:50Z</dcterms:modified>
</cp:coreProperties>
</file>