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59" r:id="rId4"/>
    <p:sldId id="283" r:id="rId5"/>
    <p:sldId id="267" r:id="rId6"/>
    <p:sldId id="268" r:id="rId7"/>
    <p:sldId id="269" r:id="rId8"/>
    <p:sldId id="285" r:id="rId9"/>
    <p:sldId id="271" r:id="rId10"/>
    <p:sldId id="284" r:id="rId11"/>
    <p:sldId id="294" r:id="rId12"/>
    <p:sldId id="272" r:id="rId13"/>
    <p:sldId id="273" r:id="rId14"/>
    <p:sldId id="274" r:id="rId15"/>
    <p:sldId id="275" r:id="rId16"/>
    <p:sldId id="278" r:id="rId17"/>
    <p:sldId id="286" r:id="rId18"/>
    <p:sldId id="287" r:id="rId19"/>
    <p:sldId id="264" r:id="rId20"/>
    <p:sldId id="263" r:id="rId21"/>
    <p:sldId id="265" r:id="rId22"/>
    <p:sldId id="288" r:id="rId23"/>
    <p:sldId id="289" r:id="rId24"/>
    <p:sldId id="290" r:id="rId25"/>
    <p:sldId id="291" r:id="rId26"/>
    <p:sldId id="292" r:id="rId27"/>
    <p:sldId id="293"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019BA3-AA3C-40A7-A60B-5B19F75928F1}" type="datetimeFigureOut">
              <a:rPr lang="id-ID" smtClean="0"/>
              <a:pPr/>
              <a:t>03/09/2018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612087-3BCE-49BF-B7CE-B6C70EA830BD}"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19BA3-AA3C-40A7-A60B-5B19F75928F1}" type="datetimeFigureOut">
              <a:rPr lang="id-ID" smtClean="0"/>
              <a:pPr/>
              <a:t>03/09/2018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12087-3BCE-49BF-B7CE-B6C70EA830BD}"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234888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a:spcBef>
                <a:spcPct val="0"/>
              </a:spcBef>
              <a:defRPr/>
            </a:pPr>
            <a:r>
              <a:rPr lang="en-US" sz="3600" b="1" dirty="0" smtClean="0">
                <a:solidFill>
                  <a:schemeClr val="tx1"/>
                </a:solidFill>
                <a:latin typeface="Times New Roman" pitchFamily="18" charset="0"/>
              </a:rPr>
              <a:t>STATISTIK???</a:t>
            </a:r>
            <a:endParaRPr lang="en-US" sz="3600" b="1" dirty="0">
              <a:solidFill>
                <a:schemeClr val="tx1"/>
              </a:solidFill>
              <a:latin typeface="Times New Roman" pitchFamily="18" charset="0"/>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cxnSp>
        <p:nvCxnSpPr>
          <p:cNvPr id="43" name="AutoShape 4"/>
          <p:cNvCxnSpPr>
            <a:cxnSpLocks noChangeShapeType="1"/>
          </p:cNvCxnSpPr>
          <p:nvPr/>
        </p:nvCxnSpPr>
        <p:spPr bwMode="auto">
          <a:xfrm>
            <a:off x="3178175" y="2117725"/>
            <a:ext cx="0" cy="0"/>
          </a:xfrm>
          <a:prstGeom prst="straightConnector1">
            <a:avLst/>
          </a:prstGeom>
          <a:noFill/>
          <a:ln w="9525">
            <a:solidFill>
              <a:schemeClr val="tx1"/>
            </a:solidFill>
            <a:round/>
            <a:headEnd/>
            <a:tailEnd/>
          </a:ln>
          <a:effectLst/>
        </p:spPr>
      </p:cxnSp>
      <p:sp>
        <p:nvSpPr>
          <p:cNvPr id="44" name="Text Box 6"/>
          <p:cNvSpPr txBox="1">
            <a:spLocks noChangeArrowheads="1"/>
          </p:cNvSpPr>
          <p:nvPr/>
        </p:nvSpPr>
        <p:spPr bwMode="auto">
          <a:xfrm>
            <a:off x="0" y="1143000"/>
            <a:ext cx="9144000" cy="457200"/>
          </a:xfrm>
          <a:prstGeom prst="rect">
            <a:avLst/>
          </a:prstGeom>
          <a:noFill/>
          <a:ln w="9525">
            <a:noFill/>
            <a:miter lim="800000"/>
            <a:headEnd/>
            <a:tailEnd/>
          </a:ln>
          <a:effectLst/>
        </p:spPr>
        <p:txBody>
          <a:bodyPr>
            <a:spAutoFit/>
          </a:bodyPr>
          <a:lstStyle/>
          <a:p>
            <a:pPr eaLnBrk="0" hangingPunct="0">
              <a:spcBef>
                <a:spcPct val="50000"/>
              </a:spcBef>
            </a:pPr>
            <a:r>
              <a:rPr lang="en-US" sz="2400">
                <a:latin typeface="PosterBodoni BT" pitchFamily="18" charset="0"/>
              </a:rPr>
              <a:t> </a:t>
            </a:r>
            <a:endParaRPr lang="en-US" sz="2000">
              <a:latin typeface="Tahoma" pitchFamily="34" charset="0"/>
            </a:endParaRPr>
          </a:p>
        </p:txBody>
      </p:sp>
      <p:sp>
        <p:nvSpPr>
          <p:cNvPr id="45" name="Rectangle 7"/>
          <p:cNvSpPr>
            <a:spLocks noChangeArrowheads="1"/>
          </p:cNvSpPr>
          <p:nvPr/>
        </p:nvSpPr>
        <p:spPr bwMode="auto">
          <a:xfrm>
            <a:off x="3810000" y="1295400"/>
            <a:ext cx="1905000" cy="533400"/>
          </a:xfrm>
          <a:prstGeom prst="rect">
            <a:avLst/>
          </a:prstGeom>
          <a:solidFill>
            <a:schemeClr val="accent1"/>
          </a:solidFill>
          <a:ln w="9525">
            <a:solidFill>
              <a:schemeClr val="tx1"/>
            </a:solidFill>
            <a:miter lim="800000"/>
            <a:headEnd/>
            <a:tailEnd/>
          </a:ln>
          <a:effectLst/>
        </p:spPr>
        <p:txBody>
          <a:bodyPr wrap="none" anchor="ctr"/>
          <a:lstStyle/>
          <a:p>
            <a:pPr algn="ctr" eaLnBrk="0" hangingPunct="0"/>
            <a:r>
              <a:rPr lang="en-US" sz="2400" b="1">
                <a:solidFill>
                  <a:srgbClr val="FF0000"/>
                </a:solidFill>
                <a:latin typeface="Times New Roman" pitchFamily="18" charset="0"/>
              </a:rPr>
              <a:t>Data</a:t>
            </a:r>
          </a:p>
        </p:txBody>
      </p:sp>
      <p:sp>
        <p:nvSpPr>
          <p:cNvPr id="46" name="Rectangle 8"/>
          <p:cNvSpPr>
            <a:spLocks noChangeArrowheads="1"/>
          </p:cNvSpPr>
          <p:nvPr/>
        </p:nvSpPr>
        <p:spPr bwMode="auto">
          <a:xfrm>
            <a:off x="228600" y="22098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b="1" dirty="0" err="1">
                <a:solidFill>
                  <a:srgbClr val="0000FF"/>
                </a:solidFill>
                <a:latin typeface="Times New Roman" pitchFamily="18" charset="0"/>
              </a:rPr>
              <a:t>Menurut</a:t>
            </a:r>
            <a:r>
              <a:rPr lang="en-US" b="1" dirty="0">
                <a:solidFill>
                  <a:srgbClr val="0000FF"/>
                </a:solidFill>
                <a:latin typeface="Times New Roman" pitchFamily="18" charset="0"/>
              </a:rPr>
              <a:t> </a:t>
            </a:r>
            <a:r>
              <a:rPr lang="en-US" b="1" dirty="0" err="1">
                <a:solidFill>
                  <a:srgbClr val="0000FF"/>
                </a:solidFill>
                <a:latin typeface="Times New Roman" pitchFamily="18" charset="0"/>
              </a:rPr>
              <a:t>S</a:t>
            </a:r>
            <a:r>
              <a:rPr lang="en-US" b="1" dirty="0" err="1" smtClean="0">
                <a:solidFill>
                  <a:srgbClr val="0000FF"/>
                </a:solidFill>
                <a:latin typeface="Times New Roman" pitchFamily="18" charset="0"/>
              </a:rPr>
              <a:t>ifat</a:t>
            </a:r>
            <a:endParaRPr lang="en-US" b="1" dirty="0">
              <a:solidFill>
                <a:srgbClr val="0000FF"/>
              </a:solidFill>
              <a:latin typeface="Times New Roman" pitchFamily="18" charset="0"/>
            </a:endParaRPr>
          </a:p>
        </p:txBody>
      </p:sp>
      <p:sp>
        <p:nvSpPr>
          <p:cNvPr id="47" name="Rectangle 9"/>
          <p:cNvSpPr>
            <a:spLocks noChangeArrowheads="1"/>
          </p:cNvSpPr>
          <p:nvPr/>
        </p:nvSpPr>
        <p:spPr bwMode="auto">
          <a:xfrm>
            <a:off x="2514600" y="22098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b="1">
                <a:solidFill>
                  <a:srgbClr val="0000FF"/>
                </a:solidFill>
                <a:latin typeface="Times New Roman" pitchFamily="18" charset="0"/>
              </a:rPr>
              <a:t>Menurut Sumber</a:t>
            </a:r>
          </a:p>
        </p:txBody>
      </p:sp>
      <p:sp>
        <p:nvSpPr>
          <p:cNvPr id="48" name="Rectangle 10"/>
          <p:cNvSpPr>
            <a:spLocks noChangeArrowheads="1"/>
          </p:cNvSpPr>
          <p:nvPr/>
        </p:nvSpPr>
        <p:spPr bwMode="auto">
          <a:xfrm>
            <a:off x="4648200" y="22098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dirty="0" err="1">
                <a:solidFill>
                  <a:srgbClr val="0000FF"/>
                </a:solidFill>
                <a:latin typeface="Times New Roman" pitchFamily="18" charset="0"/>
              </a:rPr>
              <a:t>Menurut</a:t>
            </a:r>
            <a:r>
              <a:rPr lang="en-US" dirty="0">
                <a:solidFill>
                  <a:srgbClr val="0000FF"/>
                </a:solidFill>
                <a:latin typeface="Times New Roman" pitchFamily="18" charset="0"/>
              </a:rPr>
              <a:t> Cara </a:t>
            </a:r>
          </a:p>
          <a:p>
            <a:pPr algn="ctr" eaLnBrk="0" hangingPunct="0"/>
            <a:r>
              <a:rPr lang="en-US" dirty="0" err="1">
                <a:solidFill>
                  <a:srgbClr val="0000FF"/>
                </a:solidFill>
                <a:latin typeface="Times New Roman" pitchFamily="18" charset="0"/>
              </a:rPr>
              <a:t>memperoleh</a:t>
            </a:r>
            <a:endParaRPr lang="en-US" dirty="0">
              <a:solidFill>
                <a:srgbClr val="0000FF"/>
              </a:solidFill>
              <a:latin typeface="Times New Roman" pitchFamily="18" charset="0"/>
            </a:endParaRPr>
          </a:p>
        </p:txBody>
      </p:sp>
      <p:sp>
        <p:nvSpPr>
          <p:cNvPr id="49" name="Rectangle 11"/>
          <p:cNvSpPr>
            <a:spLocks noChangeArrowheads="1"/>
          </p:cNvSpPr>
          <p:nvPr/>
        </p:nvSpPr>
        <p:spPr bwMode="auto">
          <a:xfrm>
            <a:off x="6934200" y="2209800"/>
            <a:ext cx="1905000" cy="5334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eaLnBrk="0" hangingPunct="0"/>
            <a:r>
              <a:rPr lang="en-US" dirty="0" err="1">
                <a:solidFill>
                  <a:srgbClr val="0000FF"/>
                </a:solidFill>
                <a:latin typeface="Times New Roman" pitchFamily="18" charset="0"/>
              </a:rPr>
              <a:t>Menurut</a:t>
            </a:r>
            <a:r>
              <a:rPr lang="en-US" dirty="0">
                <a:solidFill>
                  <a:srgbClr val="0000FF"/>
                </a:solidFill>
                <a:latin typeface="Times New Roman" pitchFamily="18" charset="0"/>
              </a:rPr>
              <a:t> </a:t>
            </a:r>
            <a:r>
              <a:rPr lang="en-US" dirty="0" err="1">
                <a:solidFill>
                  <a:srgbClr val="0000FF"/>
                </a:solidFill>
                <a:latin typeface="Times New Roman" pitchFamily="18" charset="0"/>
              </a:rPr>
              <a:t>waktu</a:t>
            </a:r>
            <a:endParaRPr lang="en-US" dirty="0">
              <a:solidFill>
                <a:srgbClr val="0000FF"/>
              </a:solidFill>
              <a:latin typeface="Times New Roman" pitchFamily="18" charset="0"/>
            </a:endParaRPr>
          </a:p>
          <a:p>
            <a:pPr algn="ctr" eaLnBrk="0" hangingPunct="0"/>
            <a:r>
              <a:rPr lang="en-US" dirty="0" err="1">
                <a:solidFill>
                  <a:srgbClr val="0000FF"/>
                </a:solidFill>
                <a:latin typeface="Times New Roman" pitchFamily="18" charset="0"/>
              </a:rPr>
              <a:t>Pengumpulannya</a:t>
            </a:r>
            <a:endParaRPr lang="en-US" dirty="0">
              <a:solidFill>
                <a:srgbClr val="0000FF"/>
              </a:solidFill>
              <a:latin typeface="Times New Roman" pitchFamily="18" charset="0"/>
            </a:endParaRPr>
          </a:p>
        </p:txBody>
      </p:sp>
      <p:sp>
        <p:nvSpPr>
          <p:cNvPr id="50" name="Rectangle 12"/>
          <p:cNvSpPr>
            <a:spLocks noChangeArrowheads="1"/>
          </p:cNvSpPr>
          <p:nvPr/>
        </p:nvSpPr>
        <p:spPr bwMode="auto">
          <a:xfrm>
            <a:off x="0" y="33528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b="1" dirty="0" err="1">
                <a:solidFill>
                  <a:srgbClr val="996600"/>
                </a:solidFill>
                <a:latin typeface="Times New Roman" pitchFamily="18" charset="0"/>
              </a:rPr>
              <a:t>Kuantitatif</a:t>
            </a:r>
            <a:endParaRPr lang="en-US" b="1" dirty="0">
              <a:solidFill>
                <a:srgbClr val="996600"/>
              </a:solidFill>
              <a:latin typeface="Times New Roman" pitchFamily="18" charset="0"/>
            </a:endParaRPr>
          </a:p>
        </p:txBody>
      </p:sp>
      <p:sp>
        <p:nvSpPr>
          <p:cNvPr id="51" name="Rectangle 13"/>
          <p:cNvSpPr>
            <a:spLocks noChangeArrowheads="1"/>
          </p:cNvSpPr>
          <p:nvPr/>
        </p:nvSpPr>
        <p:spPr bwMode="auto">
          <a:xfrm>
            <a:off x="0" y="41910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endParaRPr lang="en-US">
              <a:latin typeface="Times New Roman" pitchFamily="18" charset="0"/>
            </a:endParaRPr>
          </a:p>
        </p:txBody>
      </p:sp>
      <p:sp>
        <p:nvSpPr>
          <p:cNvPr id="52" name="Rectangle 14"/>
          <p:cNvSpPr>
            <a:spLocks noChangeArrowheads="1"/>
          </p:cNvSpPr>
          <p:nvPr/>
        </p:nvSpPr>
        <p:spPr bwMode="auto">
          <a:xfrm>
            <a:off x="914400" y="5943600"/>
            <a:ext cx="1905000" cy="5334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b="1">
                <a:solidFill>
                  <a:srgbClr val="008000"/>
                </a:solidFill>
                <a:latin typeface="Times New Roman" pitchFamily="18" charset="0"/>
              </a:rPr>
              <a:t>Internal</a:t>
            </a:r>
          </a:p>
        </p:txBody>
      </p:sp>
      <p:sp>
        <p:nvSpPr>
          <p:cNvPr id="53" name="Rectangle 15"/>
          <p:cNvSpPr>
            <a:spLocks noChangeArrowheads="1"/>
          </p:cNvSpPr>
          <p:nvPr/>
        </p:nvSpPr>
        <p:spPr bwMode="auto">
          <a:xfrm>
            <a:off x="4191000" y="5943600"/>
            <a:ext cx="1905000" cy="5334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eaLnBrk="0" hangingPunct="0"/>
            <a:r>
              <a:rPr lang="en-US" b="1">
                <a:solidFill>
                  <a:schemeClr val="accent2"/>
                </a:solidFill>
                <a:latin typeface="Times New Roman" pitchFamily="18" charset="0"/>
              </a:rPr>
              <a:t>Eksternal</a:t>
            </a:r>
          </a:p>
        </p:txBody>
      </p:sp>
      <p:sp>
        <p:nvSpPr>
          <p:cNvPr id="54" name="Rectangle 16"/>
          <p:cNvSpPr>
            <a:spLocks noChangeArrowheads="1"/>
          </p:cNvSpPr>
          <p:nvPr/>
        </p:nvSpPr>
        <p:spPr bwMode="auto">
          <a:xfrm>
            <a:off x="4343400" y="3429000"/>
            <a:ext cx="1905000" cy="5334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b="1">
                <a:solidFill>
                  <a:srgbClr val="996600"/>
                </a:solidFill>
                <a:latin typeface="Times New Roman" pitchFamily="18" charset="0"/>
              </a:rPr>
              <a:t>Primer</a:t>
            </a:r>
          </a:p>
        </p:txBody>
      </p:sp>
      <p:sp>
        <p:nvSpPr>
          <p:cNvPr id="55" name="Rectangle 17"/>
          <p:cNvSpPr>
            <a:spLocks noChangeArrowheads="1"/>
          </p:cNvSpPr>
          <p:nvPr/>
        </p:nvSpPr>
        <p:spPr bwMode="auto">
          <a:xfrm>
            <a:off x="6934200" y="35052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b="1">
                <a:solidFill>
                  <a:srgbClr val="996600"/>
                </a:solidFill>
                <a:latin typeface="Times New Roman" pitchFamily="18" charset="0"/>
              </a:rPr>
              <a:t>Time series</a:t>
            </a:r>
          </a:p>
        </p:txBody>
      </p:sp>
      <p:sp>
        <p:nvSpPr>
          <p:cNvPr id="56" name="Rectangle 18"/>
          <p:cNvSpPr>
            <a:spLocks noChangeArrowheads="1"/>
          </p:cNvSpPr>
          <p:nvPr/>
        </p:nvSpPr>
        <p:spPr bwMode="auto">
          <a:xfrm>
            <a:off x="4343400" y="4267200"/>
            <a:ext cx="1905000" cy="5334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eaLnBrk="0" hangingPunct="0"/>
            <a:r>
              <a:rPr lang="en-US" b="1">
                <a:solidFill>
                  <a:srgbClr val="9900FF"/>
                </a:solidFill>
                <a:latin typeface="Times New Roman" pitchFamily="18" charset="0"/>
              </a:rPr>
              <a:t>Sekunder</a:t>
            </a:r>
          </a:p>
        </p:txBody>
      </p:sp>
      <p:sp>
        <p:nvSpPr>
          <p:cNvPr id="57" name="Rectangle 19"/>
          <p:cNvSpPr>
            <a:spLocks noChangeArrowheads="1"/>
          </p:cNvSpPr>
          <p:nvPr/>
        </p:nvSpPr>
        <p:spPr bwMode="auto">
          <a:xfrm>
            <a:off x="6934200" y="4343400"/>
            <a:ext cx="1905000" cy="5334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p>
            <a:pPr algn="ctr" eaLnBrk="0" hangingPunct="0"/>
            <a:r>
              <a:rPr lang="en-US" b="1">
                <a:solidFill>
                  <a:srgbClr val="9900FF"/>
                </a:solidFill>
                <a:latin typeface="Times New Roman" pitchFamily="18" charset="0"/>
              </a:rPr>
              <a:t>Cross section</a:t>
            </a:r>
          </a:p>
        </p:txBody>
      </p:sp>
      <p:sp>
        <p:nvSpPr>
          <p:cNvPr id="58" name="Line 20"/>
          <p:cNvSpPr>
            <a:spLocks noChangeShapeType="1"/>
          </p:cNvSpPr>
          <p:nvPr/>
        </p:nvSpPr>
        <p:spPr bwMode="auto">
          <a:xfrm>
            <a:off x="4724400" y="1828800"/>
            <a:ext cx="0" cy="152400"/>
          </a:xfrm>
          <a:prstGeom prst="line">
            <a:avLst/>
          </a:prstGeom>
          <a:noFill/>
          <a:ln w="28575">
            <a:solidFill>
              <a:schemeClr val="tx1"/>
            </a:solidFill>
            <a:round/>
            <a:headEnd/>
            <a:tailEnd/>
          </a:ln>
          <a:effectLst/>
        </p:spPr>
        <p:txBody>
          <a:bodyPr/>
          <a:lstStyle/>
          <a:p>
            <a:endParaRPr lang="en-US"/>
          </a:p>
        </p:txBody>
      </p:sp>
      <p:sp>
        <p:nvSpPr>
          <p:cNvPr id="59" name="Line 21"/>
          <p:cNvSpPr>
            <a:spLocks noChangeShapeType="1"/>
          </p:cNvSpPr>
          <p:nvPr/>
        </p:nvSpPr>
        <p:spPr bwMode="auto">
          <a:xfrm>
            <a:off x="1371600" y="1981200"/>
            <a:ext cx="6781800" cy="0"/>
          </a:xfrm>
          <a:prstGeom prst="line">
            <a:avLst/>
          </a:prstGeom>
          <a:noFill/>
          <a:ln w="19050">
            <a:solidFill>
              <a:schemeClr val="tx1"/>
            </a:solidFill>
            <a:round/>
            <a:headEnd/>
            <a:tailEnd/>
          </a:ln>
          <a:effectLst/>
        </p:spPr>
        <p:txBody>
          <a:bodyPr/>
          <a:lstStyle/>
          <a:p>
            <a:endParaRPr lang="en-US"/>
          </a:p>
        </p:txBody>
      </p:sp>
      <p:sp>
        <p:nvSpPr>
          <p:cNvPr id="60" name="Line 22"/>
          <p:cNvSpPr>
            <a:spLocks noChangeShapeType="1"/>
          </p:cNvSpPr>
          <p:nvPr/>
        </p:nvSpPr>
        <p:spPr bwMode="auto">
          <a:xfrm>
            <a:off x="1371600" y="1981200"/>
            <a:ext cx="0" cy="228600"/>
          </a:xfrm>
          <a:prstGeom prst="line">
            <a:avLst/>
          </a:prstGeom>
          <a:noFill/>
          <a:ln w="28575">
            <a:solidFill>
              <a:schemeClr val="tx1"/>
            </a:solidFill>
            <a:round/>
            <a:headEnd/>
            <a:tailEnd type="triangle" w="med" len="med"/>
          </a:ln>
          <a:effectLst/>
        </p:spPr>
        <p:txBody>
          <a:bodyPr/>
          <a:lstStyle/>
          <a:p>
            <a:endParaRPr lang="en-US"/>
          </a:p>
        </p:txBody>
      </p:sp>
      <p:sp>
        <p:nvSpPr>
          <p:cNvPr id="61" name="Line 23"/>
          <p:cNvSpPr>
            <a:spLocks noChangeShapeType="1"/>
          </p:cNvSpPr>
          <p:nvPr/>
        </p:nvSpPr>
        <p:spPr bwMode="auto">
          <a:xfrm>
            <a:off x="3352800" y="1981200"/>
            <a:ext cx="0" cy="228600"/>
          </a:xfrm>
          <a:prstGeom prst="line">
            <a:avLst/>
          </a:prstGeom>
          <a:noFill/>
          <a:ln w="28575">
            <a:solidFill>
              <a:schemeClr val="tx1"/>
            </a:solidFill>
            <a:round/>
            <a:headEnd/>
            <a:tailEnd type="triangle" w="med" len="med"/>
          </a:ln>
          <a:effectLst/>
        </p:spPr>
        <p:txBody>
          <a:bodyPr/>
          <a:lstStyle/>
          <a:p>
            <a:endParaRPr lang="en-US"/>
          </a:p>
        </p:txBody>
      </p:sp>
      <p:sp>
        <p:nvSpPr>
          <p:cNvPr id="62" name="Line 24"/>
          <p:cNvSpPr>
            <a:spLocks noChangeShapeType="1"/>
          </p:cNvSpPr>
          <p:nvPr/>
        </p:nvSpPr>
        <p:spPr bwMode="auto">
          <a:xfrm>
            <a:off x="5715000" y="1981200"/>
            <a:ext cx="0" cy="228600"/>
          </a:xfrm>
          <a:prstGeom prst="line">
            <a:avLst/>
          </a:prstGeom>
          <a:noFill/>
          <a:ln w="28575">
            <a:solidFill>
              <a:schemeClr val="tx1"/>
            </a:solidFill>
            <a:round/>
            <a:headEnd/>
            <a:tailEnd type="triangle" w="med" len="med"/>
          </a:ln>
          <a:effectLst/>
        </p:spPr>
        <p:txBody>
          <a:bodyPr/>
          <a:lstStyle/>
          <a:p>
            <a:endParaRPr lang="en-US"/>
          </a:p>
        </p:txBody>
      </p:sp>
      <p:sp>
        <p:nvSpPr>
          <p:cNvPr id="63" name="Line 25"/>
          <p:cNvSpPr>
            <a:spLocks noChangeShapeType="1"/>
          </p:cNvSpPr>
          <p:nvPr/>
        </p:nvSpPr>
        <p:spPr bwMode="auto">
          <a:xfrm>
            <a:off x="8153400" y="1981200"/>
            <a:ext cx="0" cy="228600"/>
          </a:xfrm>
          <a:prstGeom prst="line">
            <a:avLst/>
          </a:prstGeom>
          <a:noFill/>
          <a:ln w="28575">
            <a:solidFill>
              <a:schemeClr val="tx1"/>
            </a:solidFill>
            <a:round/>
            <a:headEnd/>
            <a:tailEnd type="triangle" w="med" len="med"/>
          </a:ln>
          <a:effectLst/>
        </p:spPr>
        <p:txBody>
          <a:bodyPr/>
          <a:lstStyle/>
          <a:p>
            <a:endParaRPr lang="en-US"/>
          </a:p>
        </p:txBody>
      </p:sp>
      <p:sp>
        <p:nvSpPr>
          <p:cNvPr id="64" name="Text Box 26"/>
          <p:cNvSpPr txBox="1">
            <a:spLocks noChangeArrowheads="1"/>
          </p:cNvSpPr>
          <p:nvPr/>
        </p:nvSpPr>
        <p:spPr bwMode="auto">
          <a:xfrm>
            <a:off x="1" y="4229100"/>
            <a:ext cx="1763688" cy="366713"/>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eaLnBrk="0" hangingPunct="0"/>
            <a:r>
              <a:rPr lang="en-US" b="1">
                <a:solidFill>
                  <a:srgbClr val="9900FF"/>
                </a:solidFill>
                <a:latin typeface="Times New Roman" pitchFamily="18" charset="0"/>
              </a:rPr>
              <a:t>Kualitatif</a:t>
            </a:r>
          </a:p>
        </p:txBody>
      </p:sp>
      <p:sp>
        <p:nvSpPr>
          <p:cNvPr id="65" name="Line 27"/>
          <p:cNvSpPr>
            <a:spLocks noChangeShapeType="1"/>
          </p:cNvSpPr>
          <p:nvPr/>
        </p:nvSpPr>
        <p:spPr bwMode="auto">
          <a:xfrm>
            <a:off x="2133600" y="2514600"/>
            <a:ext cx="228600" cy="0"/>
          </a:xfrm>
          <a:prstGeom prst="line">
            <a:avLst/>
          </a:prstGeom>
          <a:noFill/>
          <a:ln w="28575">
            <a:solidFill>
              <a:schemeClr val="tx1"/>
            </a:solidFill>
            <a:round/>
            <a:headEnd/>
            <a:tailEnd/>
          </a:ln>
          <a:effectLst/>
        </p:spPr>
        <p:txBody>
          <a:bodyPr/>
          <a:lstStyle/>
          <a:p>
            <a:endParaRPr lang="en-US"/>
          </a:p>
        </p:txBody>
      </p:sp>
      <p:sp>
        <p:nvSpPr>
          <p:cNvPr id="66" name="Line 28"/>
          <p:cNvSpPr>
            <a:spLocks noChangeShapeType="1"/>
          </p:cNvSpPr>
          <p:nvPr/>
        </p:nvSpPr>
        <p:spPr bwMode="auto">
          <a:xfrm flipH="1">
            <a:off x="2362200" y="2514600"/>
            <a:ext cx="0" cy="1981200"/>
          </a:xfrm>
          <a:prstGeom prst="line">
            <a:avLst/>
          </a:prstGeom>
          <a:noFill/>
          <a:ln w="28575">
            <a:solidFill>
              <a:schemeClr val="tx1"/>
            </a:solidFill>
            <a:round/>
            <a:headEnd/>
            <a:tailEnd/>
          </a:ln>
          <a:effectLst/>
        </p:spPr>
        <p:txBody>
          <a:bodyPr/>
          <a:lstStyle/>
          <a:p>
            <a:endParaRPr lang="en-US"/>
          </a:p>
        </p:txBody>
      </p:sp>
      <p:sp>
        <p:nvSpPr>
          <p:cNvPr id="67" name="Line 29"/>
          <p:cNvSpPr>
            <a:spLocks noChangeShapeType="1"/>
          </p:cNvSpPr>
          <p:nvPr/>
        </p:nvSpPr>
        <p:spPr bwMode="auto">
          <a:xfrm>
            <a:off x="1905000" y="3581400"/>
            <a:ext cx="457200" cy="0"/>
          </a:xfrm>
          <a:prstGeom prst="line">
            <a:avLst/>
          </a:prstGeom>
          <a:noFill/>
          <a:ln w="28575">
            <a:solidFill>
              <a:schemeClr val="tx1"/>
            </a:solidFill>
            <a:round/>
            <a:headEnd type="triangle" w="med" len="med"/>
            <a:tailEnd/>
          </a:ln>
          <a:effectLst/>
        </p:spPr>
        <p:txBody>
          <a:bodyPr/>
          <a:lstStyle/>
          <a:p>
            <a:endParaRPr lang="en-US"/>
          </a:p>
        </p:txBody>
      </p:sp>
      <p:sp>
        <p:nvSpPr>
          <p:cNvPr id="68" name="Line 30"/>
          <p:cNvSpPr>
            <a:spLocks noChangeShapeType="1"/>
          </p:cNvSpPr>
          <p:nvPr/>
        </p:nvSpPr>
        <p:spPr bwMode="auto">
          <a:xfrm>
            <a:off x="1905000" y="4495800"/>
            <a:ext cx="457200" cy="0"/>
          </a:xfrm>
          <a:prstGeom prst="line">
            <a:avLst/>
          </a:prstGeom>
          <a:noFill/>
          <a:ln w="28575">
            <a:solidFill>
              <a:schemeClr val="tx1"/>
            </a:solidFill>
            <a:round/>
            <a:headEnd type="triangle" w="med" len="med"/>
            <a:tailEnd/>
          </a:ln>
          <a:effectLst/>
        </p:spPr>
        <p:txBody>
          <a:bodyPr/>
          <a:lstStyle/>
          <a:p>
            <a:endParaRPr lang="en-US"/>
          </a:p>
        </p:txBody>
      </p:sp>
      <p:sp>
        <p:nvSpPr>
          <p:cNvPr id="69" name="Line 31"/>
          <p:cNvSpPr>
            <a:spLocks noChangeShapeType="1"/>
          </p:cNvSpPr>
          <p:nvPr/>
        </p:nvSpPr>
        <p:spPr bwMode="auto">
          <a:xfrm>
            <a:off x="3352800" y="2743200"/>
            <a:ext cx="0" cy="2895600"/>
          </a:xfrm>
          <a:prstGeom prst="line">
            <a:avLst/>
          </a:prstGeom>
          <a:noFill/>
          <a:ln w="28575">
            <a:solidFill>
              <a:schemeClr val="tx1"/>
            </a:solidFill>
            <a:round/>
            <a:headEnd/>
            <a:tailEnd/>
          </a:ln>
          <a:effectLst/>
        </p:spPr>
        <p:txBody>
          <a:bodyPr/>
          <a:lstStyle/>
          <a:p>
            <a:endParaRPr lang="en-US"/>
          </a:p>
        </p:txBody>
      </p:sp>
      <p:sp>
        <p:nvSpPr>
          <p:cNvPr id="70" name="Line 32"/>
          <p:cNvSpPr>
            <a:spLocks noChangeShapeType="1"/>
          </p:cNvSpPr>
          <p:nvPr/>
        </p:nvSpPr>
        <p:spPr bwMode="auto">
          <a:xfrm>
            <a:off x="1752600" y="5638800"/>
            <a:ext cx="3429000" cy="0"/>
          </a:xfrm>
          <a:prstGeom prst="line">
            <a:avLst/>
          </a:prstGeom>
          <a:noFill/>
          <a:ln w="9525">
            <a:solidFill>
              <a:schemeClr val="tx1"/>
            </a:solidFill>
            <a:round/>
            <a:headEnd/>
            <a:tailEnd/>
          </a:ln>
          <a:effectLst/>
        </p:spPr>
        <p:txBody>
          <a:bodyPr/>
          <a:lstStyle/>
          <a:p>
            <a:endParaRPr lang="en-US"/>
          </a:p>
        </p:txBody>
      </p:sp>
      <p:sp>
        <p:nvSpPr>
          <p:cNvPr id="71" name="Line 33"/>
          <p:cNvSpPr>
            <a:spLocks noChangeShapeType="1"/>
          </p:cNvSpPr>
          <p:nvPr/>
        </p:nvSpPr>
        <p:spPr bwMode="auto">
          <a:xfrm>
            <a:off x="1752600" y="5638800"/>
            <a:ext cx="0" cy="304800"/>
          </a:xfrm>
          <a:prstGeom prst="line">
            <a:avLst/>
          </a:prstGeom>
          <a:noFill/>
          <a:ln w="28575">
            <a:solidFill>
              <a:schemeClr val="tx1"/>
            </a:solidFill>
            <a:round/>
            <a:headEnd/>
            <a:tailEnd type="triangle" w="med" len="med"/>
          </a:ln>
          <a:effectLst/>
        </p:spPr>
        <p:txBody>
          <a:bodyPr/>
          <a:lstStyle/>
          <a:p>
            <a:endParaRPr lang="en-US"/>
          </a:p>
        </p:txBody>
      </p:sp>
      <p:sp>
        <p:nvSpPr>
          <p:cNvPr id="72" name="Line 34"/>
          <p:cNvSpPr>
            <a:spLocks noChangeShapeType="1"/>
          </p:cNvSpPr>
          <p:nvPr/>
        </p:nvSpPr>
        <p:spPr bwMode="auto">
          <a:xfrm>
            <a:off x="5181600" y="5638800"/>
            <a:ext cx="0" cy="304800"/>
          </a:xfrm>
          <a:prstGeom prst="line">
            <a:avLst/>
          </a:prstGeom>
          <a:noFill/>
          <a:ln w="28575">
            <a:solidFill>
              <a:schemeClr val="tx1"/>
            </a:solidFill>
            <a:round/>
            <a:headEnd/>
            <a:tailEnd type="triangle" w="med" len="med"/>
          </a:ln>
          <a:effectLst/>
        </p:spPr>
        <p:txBody>
          <a:bodyPr/>
          <a:lstStyle/>
          <a:p>
            <a:endParaRPr lang="en-US"/>
          </a:p>
        </p:txBody>
      </p:sp>
      <p:sp>
        <p:nvSpPr>
          <p:cNvPr id="73" name="Line 35"/>
          <p:cNvSpPr>
            <a:spLocks noChangeShapeType="1"/>
          </p:cNvSpPr>
          <p:nvPr/>
        </p:nvSpPr>
        <p:spPr bwMode="auto">
          <a:xfrm>
            <a:off x="6553200" y="2514600"/>
            <a:ext cx="228600" cy="0"/>
          </a:xfrm>
          <a:prstGeom prst="line">
            <a:avLst/>
          </a:prstGeom>
          <a:noFill/>
          <a:ln w="28575">
            <a:solidFill>
              <a:schemeClr val="tx1"/>
            </a:solidFill>
            <a:round/>
            <a:headEnd/>
            <a:tailEnd/>
          </a:ln>
          <a:effectLst/>
        </p:spPr>
        <p:txBody>
          <a:bodyPr/>
          <a:lstStyle/>
          <a:p>
            <a:endParaRPr lang="en-US"/>
          </a:p>
        </p:txBody>
      </p:sp>
      <p:sp>
        <p:nvSpPr>
          <p:cNvPr id="74" name="Line 36"/>
          <p:cNvSpPr>
            <a:spLocks noChangeShapeType="1"/>
          </p:cNvSpPr>
          <p:nvPr/>
        </p:nvSpPr>
        <p:spPr bwMode="auto">
          <a:xfrm>
            <a:off x="6781800" y="2514600"/>
            <a:ext cx="0" cy="2057400"/>
          </a:xfrm>
          <a:prstGeom prst="line">
            <a:avLst/>
          </a:prstGeom>
          <a:noFill/>
          <a:ln w="28575">
            <a:solidFill>
              <a:schemeClr val="tx1"/>
            </a:solidFill>
            <a:round/>
            <a:headEnd/>
            <a:tailEnd/>
          </a:ln>
          <a:effectLst/>
        </p:spPr>
        <p:txBody>
          <a:bodyPr/>
          <a:lstStyle/>
          <a:p>
            <a:endParaRPr lang="en-US"/>
          </a:p>
        </p:txBody>
      </p:sp>
      <p:sp>
        <p:nvSpPr>
          <p:cNvPr id="75" name="Line 37"/>
          <p:cNvSpPr>
            <a:spLocks noChangeShapeType="1"/>
          </p:cNvSpPr>
          <p:nvPr/>
        </p:nvSpPr>
        <p:spPr bwMode="auto">
          <a:xfrm>
            <a:off x="6248400" y="3733800"/>
            <a:ext cx="533400" cy="0"/>
          </a:xfrm>
          <a:prstGeom prst="line">
            <a:avLst/>
          </a:prstGeom>
          <a:noFill/>
          <a:ln w="19050">
            <a:solidFill>
              <a:schemeClr val="tx1"/>
            </a:solidFill>
            <a:round/>
            <a:headEnd type="triangle" w="med" len="med"/>
            <a:tailEnd/>
          </a:ln>
          <a:effectLst/>
        </p:spPr>
        <p:txBody>
          <a:bodyPr/>
          <a:lstStyle/>
          <a:p>
            <a:endParaRPr lang="en-US"/>
          </a:p>
        </p:txBody>
      </p:sp>
      <p:sp>
        <p:nvSpPr>
          <p:cNvPr id="76" name="Line 38"/>
          <p:cNvSpPr>
            <a:spLocks noChangeShapeType="1"/>
          </p:cNvSpPr>
          <p:nvPr/>
        </p:nvSpPr>
        <p:spPr bwMode="auto">
          <a:xfrm>
            <a:off x="6248400" y="4572000"/>
            <a:ext cx="533400" cy="0"/>
          </a:xfrm>
          <a:prstGeom prst="line">
            <a:avLst/>
          </a:prstGeom>
          <a:noFill/>
          <a:ln w="19050">
            <a:solidFill>
              <a:schemeClr val="tx1"/>
            </a:solidFill>
            <a:round/>
            <a:headEnd type="triangle" w="med" len="med"/>
            <a:tailEnd/>
          </a:ln>
          <a:effectLst/>
        </p:spPr>
        <p:txBody>
          <a:bodyPr/>
          <a:lstStyle/>
          <a:p>
            <a:endParaRPr lang="en-US"/>
          </a:p>
        </p:txBody>
      </p:sp>
      <p:sp>
        <p:nvSpPr>
          <p:cNvPr id="77" name="Line 39"/>
          <p:cNvSpPr>
            <a:spLocks noChangeShapeType="1"/>
          </p:cNvSpPr>
          <p:nvPr/>
        </p:nvSpPr>
        <p:spPr bwMode="auto">
          <a:xfrm>
            <a:off x="8839200" y="2438400"/>
            <a:ext cx="228600" cy="0"/>
          </a:xfrm>
          <a:prstGeom prst="line">
            <a:avLst/>
          </a:prstGeom>
          <a:noFill/>
          <a:ln w="9525">
            <a:solidFill>
              <a:schemeClr val="tx1"/>
            </a:solidFill>
            <a:round/>
            <a:headEnd/>
            <a:tailEnd/>
          </a:ln>
          <a:effectLst/>
        </p:spPr>
        <p:txBody>
          <a:bodyPr/>
          <a:lstStyle/>
          <a:p>
            <a:endParaRPr lang="en-US"/>
          </a:p>
        </p:txBody>
      </p:sp>
      <p:sp>
        <p:nvSpPr>
          <p:cNvPr id="78" name="Line 40"/>
          <p:cNvSpPr>
            <a:spLocks noChangeShapeType="1"/>
          </p:cNvSpPr>
          <p:nvPr/>
        </p:nvSpPr>
        <p:spPr bwMode="auto">
          <a:xfrm>
            <a:off x="9067800" y="2438400"/>
            <a:ext cx="0" cy="2133600"/>
          </a:xfrm>
          <a:prstGeom prst="line">
            <a:avLst/>
          </a:prstGeom>
          <a:noFill/>
          <a:ln w="28575">
            <a:solidFill>
              <a:schemeClr val="tx1"/>
            </a:solidFill>
            <a:round/>
            <a:headEnd/>
            <a:tailEnd/>
          </a:ln>
          <a:effectLst/>
        </p:spPr>
        <p:txBody>
          <a:bodyPr/>
          <a:lstStyle/>
          <a:p>
            <a:endParaRPr lang="en-US"/>
          </a:p>
        </p:txBody>
      </p:sp>
      <p:sp>
        <p:nvSpPr>
          <p:cNvPr id="79" name="Line 41"/>
          <p:cNvSpPr>
            <a:spLocks noChangeShapeType="1"/>
          </p:cNvSpPr>
          <p:nvPr/>
        </p:nvSpPr>
        <p:spPr bwMode="auto">
          <a:xfrm>
            <a:off x="8839200" y="3733800"/>
            <a:ext cx="228600" cy="0"/>
          </a:xfrm>
          <a:prstGeom prst="line">
            <a:avLst/>
          </a:prstGeom>
          <a:noFill/>
          <a:ln w="28575">
            <a:solidFill>
              <a:schemeClr val="tx1"/>
            </a:solidFill>
            <a:round/>
            <a:headEnd type="triangle" w="med" len="med"/>
            <a:tailEnd/>
          </a:ln>
          <a:effectLst/>
        </p:spPr>
        <p:txBody>
          <a:bodyPr/>
          <a:lstStyle/>
          <a:p>
            <a:endParaRPr lang="en-US"/>
          </a:p>
        </p:txBody>
      </p:sp>
      <p:sp>
        <p:nvSpPr>
          <p:cNvPr id="80" name="Line 42"/>
          <p:cNvSpPr>
            <a:spLocks noChangeShapeType="1"/>
          </p:cNvSpPr>
          <p:nvPr/>
        </p:nvSpPr>
        <p:spPr bwMode="auto">
          <a:xfrm>
            <a:off x="8839200" y="4572000"/>
            <a:ext cx="228600" cy="0"/>
          </a:xfrm>
          <a:prstGeom prst="line">
            <a:avLst/>
          </a:prstGeom>
          <a:noFill/>
          <a:ln w="28575">
            <a:solidFill>
              <a:schemeClr val="tx1"/>
            </a:solidFill>
            <a:round/>
            <a:headEnd type="triangle" w="med" len="med"/>
            <a:tailEnd/>
          </a:ln>
          <a:effec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4209" y="-27384"/>
            <a:ext cx="9144000" cy="6858000"/>
          </a:xfrm>
          <a:prstGeom prst="rect">
            <a:avLst/>
          </a:prstGeom>
          <a:noFill/>
          <a:ln w="9525">
            <a:noFill/>
            <a:miter lim="800000"/>
            <a:headEnd/>
            <a:tailEnd/>
          </a:ln>
        </p:spPr>
      </p:pic>
      <p:sp>
        <p:nvSpPr>
          <p:cNvPr id="6" name="TextBox 5"/>
          <p:cNvSpPr txBox="1"/>
          <p:nvPr/>
        </p:nvSpPr>
        <p:spPr>
          <a:xfrm>
            <a:off x="286619" y="896034"/>
            <a:ext cx="8610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JENIS </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DATA MENURUT SIFATNYA</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1522537" y="1700808"/>
            <a:ext cx="6400800" cy="4247317"/>
          </a:xfrm>
          <a:prstGeom prst="rect">
            <a:avLst/>
          </a:prstGeom>
          <a:noFill/>
        </p:spPr>
        <p:txBody>
          <a:bodyPr wrap="square" rtlCol="0">
            <a:spAutoFit/>
          </a:bodyPr>
          <a:lstStyle/>
          <a:p>
            <a:pPr marL="609600" indent="-609600">
              <a:buFontTx/>
              <a:buNone/>
            </a:pPr>
            <a:endParaRPr lang="en-US" sz="2800" dirty="0" smtClean="0"/>
          </a:p>
          <a:p>
            <a:pPr>
              <a:buFontTx/>
              <a:buNone/>
            </a:pPr>
            <a:r>
              <a:rPr lang="en-US" sz="2800" b="1" dirty="0" smtClean="0"/>
              <a:t>Data </a:t>
            </a:r>
            <a:r>
              <a:rPr lang="en-US" sz="2800" b="1" dirty="0" err="1" smtClean="0"/>
              <a:t>Kualitatif</a:t>
            </a:r>
            <a:r>
              <a:rPr lang="en-US" sz="2800" b="1" dirty="0" smtClean="0"/>
              <a:t> </a:t>
            </a:r>
            <a:r>
              <a:rPr lang="en-US" sz="2800" dirty="0" smtClean="0"/>
              <a:t>: </a:t>
            </a:r>
            <a:r>
              <a:rPr lang="en-US" sz="2800" dirty="0" err="1" smtClean="0"/>
              <a:t>informasi</a:t>
            </a:r>
            <a:r>
              <a:rPr lang="en-US" sz="2800" dirty="0" smtClean="0"/>
              <a:t>  yang </a:t>
            </a:r>
            <a:r>
              <a:rPr lang="en-US" sz="2800" dirty="0" err="1" smtClean="0"/>
              <a:t>tidak</a:t>
            </a:r>
            <a:r>
              <a:rPr lang="en-US" sz="2800" dirty="0" smtClean="0"/>
              <a:t> </a:t>
            </a:r>
            <a:r>
              <a:rPr lang="en-US" sz="2800" dirty="0" err="1" smtClean="0"/>
              <a:t>berbentuk</a:t>
            </a:r>
            <a:r>
              <a:rPr lang="en-US" sz="2800" dirty="0" smtClean="0"/>
              <a:t> </a:t>
            </a:r>
            <a:r>
              <a:rPr lang="en-US" sz="2800" dirty="0" err="1" smtClean="0"/>
              <a:t>angka</a:t>
            </a:r>
            <a:r>
              <a:rPr lang="en-US" sz="2800" dirty="0" smtClean="0"/>
              <a:t> </a:t>
            </a:r>
            <a:r>
              <a:rPr lang="en-US" sz="2800" dirty="0" err="1" smtClean="0"/>
              <a:t>dinyatakan</a:t>
            </a:r>
            <a:r>
              <a:rPr lang="en-US" sz="2800" dirty="0" smtClean="0"/>
              <a:t> </a:t>
            </a:r>
            <a:r>
              <a:rPr lang="en-US" sz="2800" dirty="0" err="1" smtClean="0"/>
              <a:t>dalam</a:t>
            </a:r>
            <a:r>
              <a:rPr lang="en-US" sz="2800" dirty="0" smtClean="0"/>
              <a:t> </a:t>
            </a:r>
            <a:r>
              <a:rPr lang="en-US" sz="2800" dirty="0" err="1" smtClean="0"/>
              <a:t>kalimat</a:t>
            </a:r>
            <a:r>
              <a:rPr lang="en-US" sz="2800" dirty="0" smtClean="0"/>
              <a:t>  </a:t>
            </a:r>
            <a:r>
              <a:rPr lang="en-US" sz="2800" dirty="0" err="1" smtClean="0"/>
              <a:t>atau</a:t>
            </a:r>
            <a:r>
              <a:rPr lang="en-US" sz="2800" dirty="0" smtClean="0"/>
              <a:t> </a:t>
            </a:r>
            <a:r>
              <a:rPr lang="en-US" sz="2800" dirty="0" err="1" smtClean="0"/>
              <a:t>keterangan</a:t>
            </a:r>
            <a:endParaRPr lang="en-US" sz="2800" dirty="0" smtClean="0"/>
          </a:p>
          <a:p>
            <a:pPr>
              <a:buFontTx/>
              <a:buNone/>
            </a:pPr>
            <a:endParaRPr lang="en-US" sz="2800" dirty="0" smtClean="0"/>
          </a:p>
          <a:p>
            <a:pPr>
              <a:buFontTx/>
              <a:buNone/>
            </a:pPr>
            <a:r>
              <a:rPr lang="en-US" sz="2800" b="1" dirty="0" smtClean="0"/>
              <a:t>Data </a:t>
            </a:r>
            <a:r>
              <a:rPr lang="en-US" sz="2800" b="1" dirty="0" err="1" smtClean="0"/>
              <a:t>kuantitatif</a:t>
            </a:r>
            <a:r>
              <a:rPr lang="en-US" sz="2800" dirty="0" smtClean="0"/>
              <a:t>: </a:t>
            </a:r>
            <a:r>
              <a:rPr lang="en-US" sz="2800" dirty="0" err="1" smtClean="0"/>
              <a:t>informasi</a:t>
            </a:r>
            <a:r>
              <a:rPr lang="en-US" sz="2800" dirty="0" smtClean="0"/>
              <a:t> yang </a:t>
            </a:r>
            <a:r>
              <a:rPr lang="en-US" sz="2800" dirty="0" err="1" smtClean="0"/>
              <a:t>disusun</a:t>
            </a:r>
            <a:r>
              <a:rPr lang="en-US" sz="2800" dirty="0" smtClean="0"/>
              <a:t> </a:t>
            </a:r>
            <a:r>
              <a:rPr lang="en-US" sz="2800" dirty="0" err="1" smtClean="0"/>
              <a:t>dalam</a:t>
            </a:r>
            <a:r>
              <a:rPr lang="en-US" sz="2800" dirty="0" smtClean="0"/>
              <a:t> </a:t>
            </a:r>
            <a:r>
              <a:rPr lang="en-US" sz="2800" dirty="0" err="1" smtClean="0"/>
              <a:t>bentuk</a:t>
            </a:r>
            <a:r>
              <a:rPr lang="en-US" sz="2800" dirty="0" smtClean="0"/>
              <a:t> </a:t>
            </a:r>
            <a:r>
              <a:rPr lang="en-US" sz="2800" dirty="0" err="1" smtClean="0"/>
              <a:t>angka</a:t>
            </a:r>
            <a:endParaRPr lang="it-IT" sz="2800" dirty="0" smtClean="0"/>
          </a:p>
          <a:p>
            <a:r>
              <a:rPr lang="it-IT" sz="2800" dirty="0" smtClean="0"/>
              <a:t>Contoh: sepertiga  penduduk Jakarta adalah  nelayan</a:t>
            </a:r>
            <a:endParaRPr lang="en-US" sz="2800" dirty="0" smtClean="0"/>
          </a:p>
          <a:p>
            <a:endParaRPr lang="en-US" dirty="0"/>
          </a:p>
        </p:txBody>
      </p:sp>
    </p:spTree>
    <p:extLst>
      <p:ext uri="{BB962C8B-B14F-4D97-AF65-F5344CB8AC3E}">
        <p14:creationId xmlns:p14="http://schemas.microsoft.com/office/powerpoint/2010/main" val="194825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188640"/>
            <a:ext cx="9144000" cy="6858000"/>
          </a:xfrm>
          <a:prstGeom prst="rect">
            <a:avLst/>
          </a:prstGeom>
          <a:noFill/>
          <a:ln w="9525">
            <a:noFill/>
            <a:miter lim="800000"/>
            <a:headEnd/>
            <a:tailEnd/>
          </a:ln>
        </p:spPr>
      </p:pic>
      <p:sp>
        <p:nvSpPr>
          <p:cNvPr id="6" name="TextBox 5"/>
          <p:cNvSpPr txBox="1"/>
          <p:nvPr/>
        </p:nvSpPr>
        <p:spPr>
          <a:xfrm>
            <a:off x="0" y="914400"/>
            <a:ext cx="8229600" cy="147732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MENURUT CARA MEMPEROLEHNYA</a:t>
            </a: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685800" y="2276872"/>
            <a:ext cx="7924800" cy="3637919"/>
          </a:xfrm>
          <a:prstGeom prst="rect">
            <a:avLst/>
          </a:prstGeom>
          <a:noFill/>
        </p:spPr>
        <p:txBody>
          <a:bodyPr wrap="square" rtlCol="0">
            <a:spAutoFit/>
          </a:bodyPr>
          <a:lstStyle/>
          <a:p>
            <a:pPr marL="461963" lvl="1" indent="-4763">
              <a:lnSpc>
                <a:spcPct val="90000"/>
              </a:lnSpc>
              <a:buFontTx/>
              <a:buNone/>
            </a:pPr>
            <a:r>
              <a:rPr lang="it-IT" sz="2400" dirty="0" smtClean="0"/>
              <a:t>Data Primer yaitu informasi  yang dikumpulkan dari </a:t>
            </a:r>
            <a:r>
              <a:rPr lang="it-IT" sz="2400" dirty="0" smtClean="0"/>
              <a:t>tangan pertama </a:t>
            </a:r>
            <a:r>
              <a:rPr lang="it-IT" sz="2400" dirty="0" smtClean="0"/>
              <a:t>(firsthand) </a:t>
            </a:r>
          </a:p>
          <a:p>
            <a:pPr marL="461963" lvl="1" indent="-4763">
              <a:lnSpc>
                <a:spcPct val="90000"/>
              </a:lnSpc>
            </a:pPr>
            <a:r>
              <a:rPr lang="it-IT" sz="2000" dirty="0" smtClean="0"/>
              <a:t>Contoh:  data yang berasal dari hasil jawaban kuesionoer, misalnya data tanggapan kepuasan konsumen, dan data yang dicatat dari hasil pengamatan peneliti.</a:t>
            </a:r>
          </a:p>
          <a:p>
            <a:pPr marL="990600" lvl="1" indent="-533400">
              <a:lnSpc>
                <a:spcPct val="90000"/>
              </a:lnSpc>
            </a:pPr>
            <a:endParaRPr lang="it-IT" sz="2000" dirty="0" smtClean="0"/>
          </a:p>
          <a:p>
            <a:pPr marL="990600" lvl="1" indent="-533400">
              <a:lnSpc>
                <a:spcPct val="90000"/>
              </a:lnSpc>
              <a:buFontTx/>
              <a:buNone/>
            </a:pPr>
            <a:endParaRPr lang="en-US" sz="2000" dirty="0" smtClean="0"/>
          </a:p>
          <a:p>
            <a:pPr marL="461963" lvl="1" indent="-4763">
              <a:lnSpc>
                <a:spcPct val="90000"/>
              </a:lnSpc>
              <a:buFontTx/>
              <a:buNone/>
            </a:pPr>
            <a:r>
              <a:rPr lang="en-US" sz="2400" dirty="0" smtClean="0"/>
              <a:t>Data </a:t>
            </a:r>
            <a:r>
              <a:rPr lang="en-US" sz="2400" dirty="0" err="1" smtClean="0"/>
              <a:t>sekunder</a:t>
            </a:r>
            <a:r>
              <a:rPr lang="en-US" sz="2400" dirty="0" smtClean="0"/>
              <a:t> : </a:t>
            </a:r>
            <a:r>
              <a:rPr lang="en-US" sz="2400" dirty="0" err="1" smtClean="0"/>
              <a:t>informasi</a:t>
            </a:r>
            <a:r>
              <a:rPr lang="en-US" sz="2400" dirty="0" smtClean="0"/>
              <a:t> yang </a:t>
            </a:r>
            <a:r>
              <a:rPr lang="en-US" sz="2400" dirty="0" err="1" smtClean="0"/>
              <a:t>diperoleh</a:t>
            </a:r>
            <a:r>
              <a:rPr lang="en-US" sz="2400" dirty="0" smtClean="0"/>
              <a:t> </a:t>
            </a:r>
            <a:r>
              <a:rPr lang="en-US" sz="2400" dirty="0" err="1" smtClean="0"/>
              <a:t>dari</a:t>
            </a:r>
            <a:r>
              <a:rPr lang="en-US" sz="2400" dirty="0" smtClean="0"/>
              <a:t> </a:t>
            </a:r>
            <a:r>
              <a:rPr lang="en-US" sz="2400" dirty="0" err="1" smtClean="0"/>
              <a:t>publikasi</a:t>
            </a:r>
            <a:r>
              <a:rPr lang="en-US" sz="2400" dirty="0" smtClean="0"/>
              <a:t> yang </a:t>
            </a:r>
            <a:r>
              <a:rPr lang="en-US" sz="2400" dirty="0" err="1" smtClean="0"/>
              <a:t>telah</a:t>
            </a:r>
            <a:r>
              <a:rPr lang="en-US" sz="2400" dirty="0" smtClean="0"/>
              <a:t> </a:t>
            </a:r>
            <a:r>
              <a:rPr lang="en-US" sz="2400" dirty="0" err="1" smtClean="0"/>
              <a:t>dilakukan</a:t>
            </a:r>
            <a:r>
              <a:rPr lang="en-US" sz="2400" dirty="0" smtClean="0"/>
              <a:t> </a:t>
            </a:r>
            <a:r>
              <a:rPr lang="en-US" sz="2400" dirty="0" err="1" smtClean="0"/>
              <a:t>oleh</a:t>
            </a:r>
            <a:r>
              <a:rPr lang="en-US" sz="2400" dirty="0" smtClean="0"/>
              <a:t> </a:t>
            </a:r>
            <a:r>
              <a:rPr lang="en-US" sz="2400" dirty="0" err="1" smtClean="0"/>
              <a:t>pihak</a:t>
            </a:r>
            <a:r>
              <a:rPr lang="en-US" sz="2400" dirty="0" smtClean="0"/>
              <a:t> lain  </a:t>
            </a:r>
          </a:p>
          <a:p>
            <a:pPr marL="461963" lvl="1" indent="-4763">
              <a:lnSpc>
                <a:spcPct val="90000"/>
              </a:lnSpc>
            </a:pPr>
            <a:r>
              <a:rPr lang="en-US" sz="2000" dirty="0" err="1" smtClean="0"/>
              <a:t>Contoh</a:t>
            </a:r>
            <a:r>
              <a:rPr lang="en-US" sz="2000" dirty="0" smtClean="0"/>
              <a:t>:  Data </a:t>
            </a:r>
            <a:r>
              <a:rPr lang="en-US" sz="2000" dirty="0" err="1" smtClean="0"/>
              <a:t>nilai</a:t>
            </a:r>
            <a:r>
              <a:rPr lang="en-US" sz="2000" dirty="0" smtClean="0"/>
              <a:t> </a:t>
            </a:r>
            <a:r>
              <a:rPr lang="en-US" sz="2000" dirty="0" err="1" smtClean="0"/>
              <a:t>penjualan</a:t>
            </a:r>
            <a:r>
              <a:rPr lang="en-US" sz="2000" dirty="0" smtClean="0"/>
              <a:t> yang </a:t>
            </a:r>
            <a:r>
              <a:rPr lang="en-US" sz="2000" dirty="0" err="1" smtClean="0"/>
              <a:t>diambil</a:t>
            </a:r>
            <a:r>
              <a:rPr lang="en-US" sz="2000" dirty="0" smtClean="0"/>
              <a:t> </a:t>
            </a:r>
            <a:r>
              <a:rPr lang="en-US" sz="2000" dirty="0" err="1" smtClean="0"/>
              <a:t>dari</a:t>
            </a:r>
            <a:r>
              <a:rPr lang="en-US" sz="2000" dirty="0" smtClean="0"/>
              <a:t> </a:t>
            </a:r>
            <a:r>
              <a:rPr lang="en-US" sz="2000" dirty="0" err="1" smtClean="0"/>
              <a:t>laporan</a:t>
            </a:r>
            <a:r>
              <a:rPr lang="en-US" sz="2000" dirty="0" smtClean="0"/>
              <a:t> </a:t>
            </a:r>
            <a:r>
              <a:rPr lang="en-US" sz="2000" dirty="0" err="1" smtClean="0"/>
              <a:t>keuangan</a:t>
            </a:r>
            <a:r>
              <a:rPr lang="en-US" sz="2000" dirty="0" smtClean="0"/>
              <a:t>, data </a:t>
            </a:r>
            <a:r>
              <a:rPr lang="en-US" sz="2000" dirty="0" err="1" smtClean="0"/>
              <a:t>tingkat</a:t>
            </a:r>
            <a:r>
              <a:rPr lang="en-US" sz="2000" dirty="0" smtClean="0"/>
              <a:t> </a:t>
            </a:r>
            <a:r>
              <a:rPr lang="en-US" sz="2000" dirty="0" err="1" smtClean="0"/>
              <a:t>suku</a:t>
            </a:r>
            <a:r>
              <a:rPr lang="en-US" sz="2000" dirty="0" smtClean="0"/>
              <a:t> </a:t>
            </a:r>
            <a:r>
              <a:rPr lang="en-US" sz="2000" dirty="0" err="1" smtClean="0"/>
              <a:t>bunnga</a:t>
            </a:r>
            <a:r>
              <a:rPr lang="en-US" sz="2000" dirty="0" smtClean="0"/>
              <a:t> SBI, </a:t>
            </a:r>
            <a:r>
              <a:rPr lang="en-US" sz="2000" dirty="0" err="1" smtClean="0"/>
              <a:t>inflasi</a:t>
            </a:r>
            <a:r>
              <a:rPr lang="en-US" sz="2000" dirty="0" smtClean="0"/>
              <a:t>, volume </a:t>
            </a:r>
            <a:r>
              <a:rPr lang="en-US" sz="2000" dirty="0" err="1" smtClean="0"/>
              <a:t>penjualan</a:t>
            </a:r>
            <a:r>
              <a:rPr lang="en-US" sz="2000" dirty="0" smtClean="0"/>
              <a:t>, </a:t>
            </a:r>
            <a:r>
              <a:rPr lang="en-US" sz="2000" dirty="0" err="1" smtClean="0"/>
              <a:t>dsb</a:t>
            </a:r>
            <a:r>
              <a:rPr lang="en-US" sz="2000"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0" y="914400"/>
            <a:ext cx="8229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Data primer</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Content Placeholder 3"/>
          <p:cNvSpPr txBox="1">
            <a:spLocks/>
          </p:cNvSpPr>
          <p:nvPr/>
        </p:nvSpPr>
        <p:spPr bwMode="auto">
          <a:xfrm>
            <a:off x="762000" y="1600200"/>
            <a:ext cx="352044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62500" lnSpcReduction="2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Data Primer</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	Merupakan sumber data penelitian yang diperoleh secara langsung dari sumber asli (tidak melalui media perantara.</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Data primer secara khusus dikumpulkan oleh peneliti untuk menjawab pertanyaan penelitian.</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id-ID" sz="3200" b="0" i="0" u="none" strike="noStrike" kern="1200" cap="none" spc="0" normalizeH="0" baseline="0" noProof="0" dirty="0" smtClean="0">
                <a:ln>
                  <a:noFill/>
                </a:ln>
                <a:solidFill>
                  <a:schemeClr val="tx1"/>
                </a:solidFill>
                <a:effectLst/>
                <a:uLnTx/>
                <a:uFillTx/>
                <a:latin typeface="+mn-lt"/>
                <a:ea typeface="+mn-ea"/>
                <a:cs typeface="+mn-cs"/>
              </a:rPr>
              <a:t>Data Primer dapat berupa opini subyek (orang) secara individual atau kelompok, hasil observasi suatu benda (fisik), kejadian atau kegiatan dan hasil pengujian</a:t>
            </a:r>
          </a:p>
        </p:txBody>
      </p:sp>
      <p:sp>
        <p:nvSpPr>
          <p:cNvPr id="9" name="Content Placeholder 4"/>
          <p:cNvSpPr txBox="1">
            <a:spLocks/>
          </p:cNvSpPr>
          <p:nvPr/>
        </p:nvSpPr>
        <p:spPr>
          <a:xfrm>
            <a:off x="4800600" y="1600200"/>
            <a:ext cx="3520440" cy="4525963"/>
          </a:xfrm>
          <a:prstGeom prst="rect">
            <a:avLst/>
          </a:prstGeom>
        </p:spPr>
        <p:txBody>
          <a:bodyPr>
            <a:normAutofit fontScale="77500" lnSpcReduction="2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Metode yang bisa dipergunakan untuk mengumpulan data primer adalah dengan studi lapangan.</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Teknik yang pada umumnya dipergunakan adalah dengan:</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(1) Observasi</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(2) Wawancara</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(3) Kuesioner</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(4) Dokumenter </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0" y="914400"/>
            <a:ext cx="8229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Data </a:t>
            </a:r>
            <a:r>
              <a:rPr lang="en-US"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sekunder</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0" name="Content Placeholder 2"/>
          <p:cNvSpPr txBox="1">
            <a:spLocks/>
          </p:cNvSpPr>
          <p:nvPr/>
        </p:nvSpPr>
        <p:spPr bwMode="auto">
          <a:xfrm>
            <a:off x="838200" y="1600200"/>
            <a:ext cx="352044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70000" lnSpcReduction="2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Merupakan sumber data penelitian yang diperoleh peneliti secara tidak langsung melaui media perantara (diperoleh dan dicatat oleh pihak lain)</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Data sekunder umumnya berupa bukti, catatan atau laporan historis yang telah disusun dalam arsip (data dokumenter) yang dipublikasikan dan yang tidak dipublikasikan.</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Content Placeholder 3"/>
          <p:cNvSpPr txBox="1">
            <a:spLocks/>
          </p:cNvSpPr>
          <p:nvPr/>
        </p:nvSpPr>
        <p:spPr>
          <a:xfrm>
            <a:off x="4178808" y="1600200"/>
            <a:ext cx="3520440" cy="4525963"/>
          </a:xfrm>
          <a:prstGeom prst="rect">
            <a:avLst/>
          </a:prstGeom>
        </p:spPr>
        <p:txBody>
          <a:bodyPr>
            <a:normAutofit fontScale="77500" lnSpcReduction="2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Metode yang dipergunakan untuk pengumpulan data sekunder ini adalah dengan studi kepustakaan.</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Teknik yang pada umumnya dipergunakan adalah dengan pengkajian metode atau teknik arsip (archival research) atau teknik dokumenter.</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0" y="914400"/>
            <a:ext cx="8229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Tipe</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Data </a:t>
            </a:r>
            <a:r>
              <a:rPr lang="en-US"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sekunder</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Content Placeholder 2"/>
          <p:cNvSpPr txBox="1">
            <a:spLocks/>
          </p:cNvSpPr>
          <p:nvPr/>
        </p:nvSpPr>
        <p:spPr bwMode="auto">
          <a:xfrm>
            <a:off x="457200" y="1600200"/>
            <a:ext cx="352044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Data Internal</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	Dokumen-dokumen yang dikumpulkan, dicatat dan disimpan di dalam suatu organisasi baik yang sudah berbentuk laporan maupun catatan.</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3"/>
          <p:cNvSpPr txBox="1">
            <a:spLocks/>
          </p:cNvSpPr>
          <p:nvPr/>
        </p:nvSpPr>
        <p:spPr>
          <a:xfrm>
            <a:off x="4178808" y="1600200"/>
            <a:ext cx="3520440" cy="4525963"/>
          </a:xfrm>
          <a:prstGeom prst="rect">
            <a:avLst/>
          </a:prstGeom>
        </p:spPr>
        <p:txBody>
          <a:bodyPr>
            <a:normAutofit fontScale="70000" lnSpcReduction="20000"/>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Data Eksternal</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None/>
              <a:tabLst/>
              <a:defRPr/>
            </a:pPr>
            <a:r>
              <a:rPr kumimoji="0" lang="id-ID" sz="3200" b="0" i="0" u="none" strike="noStrike" kern="1200" cap="none" spc="0" normalizeH="0" baseline="0" noProof="0" smtClean="0">
                <a:ln>
                  <a:noFill/>
                </a:ln>
                <a:solidFill>
                  <a:schemeClr val="tx1"/>
                </a:solidFill>
                <a:effectLst/>
                <a:uLnTx/>
                <a:uFillTx/>
                <a:latin typeface="+mn-lt"/>
                <a:ea typeface="+mn-ea"/>
                <a:cs typeface="+mn-cs"/>
              </a:rPr>
              <a:t>	Umumnya disusun oleh suatu instansi atau entitas tertentu selain peneliti dan organisasi yang diteliti. Data eksternal ini bisa berupa buku, jurnal, majalah, buletin dan atau  berbagai macam bentuk terbitan secara periodik yang diterbitkan oleh organisasi atau instansi tertentu.</a:t>
            </a: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04800" y="121920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JENIS Data </a:t>
            </a: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MENURUT WAKTUNYA</a:t>
            </a: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1524000" y="2438400"/>
            <a:ext cx="6400800" cy="3816429"/>
          </a:xfrm>
          <a:prstGeom prst="rect">
            <a:avLst/>
          </a:prstGeom>
          <a:noFill/>
        </p:spPr>
        <p:txBody>
          <a:bodyPr wrap="square" rtlCol="0">
            <a:spAutoFit/>
          </a:bodyPr>
          <a:lstStyle/>
          <a:p>
            <a:pPr marL="609600" indent="-609600"/>
            <a:r>
              <a:rPr lang="en-US" sz="2800" dirty="0" smtClean="0"/>
              <a:t>Data cross section </a:t>
            </a:r>
            <a:r>
              <a:rPr lang="en-US" sz="2800" dirty="0" err="1" smtClean="0"/>
              <a:t>yaitu</a:t>
            </a:r>
            <a:r>
              <a:rPr lang="en-US" sz="2800" dirty="0" smtClean="0"/>
              <a:t> </a:t>
            </a:r>
            <a:r>
              <a:rPr lang="en-US" sz="2800" dirty="0" err="1" smtClean="0"/>
              <a:t>kumpulan</a:t>
            </a:r>
            <a:r>
              <a:rPr lang="en-US" sz="2800" dirty="0" smtClean="0"/>
              <a:t> </a:t>
            </a:r>
            <a:r>
              <a:rPr lang="en-US" sz="2800" dirty="0" err="1" smtClean="0"/>
              <a:t>informasi</a:t>
            </a:r>
            <a:r>
              <a:rPr lang="en-US" sz="2800" dirty="0" smtClean="0"/>
              <a:t> yang </a:t>
            </a:r>
            <a:r>
              <a:rPr lang="en-US" sz="2800" dirty="0" err="1" smtClean="0"/>
              <a:t>berasal</a:t>
            </a:r>
            <a:r>
              <a:rPr lang="en-US" sz="2800" dirty="0" smtClean="0"/>
              <a:t> </a:t>
            </a:r>
            <a:r>
              <a:rPr lang="en-US" sz="2800" dirty="0" err="1" smtClean="0"/>
              <a:t>dari</a:t>
            </a:r>
            <a:r>
              <a:rPr lang="en-US" sz="2800" dirty="0" smtClean="0"/>
              <a:t> </a:t>
            </a:r>
            <a:r>
              <a:rPr lang="en-US" sz="2800" dirty="0" err="1" smtClean="0"/>
              <a:t>satu</a:t>
            </a:r>
            <a:r>
              <a:rPr lang="en-US" sz="2800" dirty="0" smtClean="0"/>
              <a:t> </a:t>
            </a:r>
            <a:r>
              <a:rPr lang="en-US" sz="2800" dirty="0" err="1" smtClean="0"/>
              <a:t>waktu</a:t>
            </a:r>
            <a:r>
              <a:rPr lang="en-US" sz="2800" dirty="0" smtClean="0"/>
              <a:t> </a:t>
            </a:r>
          </a:p>
          <a:p>
            <a:pPr marL="609600" indent="-609600"/>
            <a:endParaRPr lang="en-US" sz="2800" dirty="0" smtClean="0"/>
          </a:p>
          <a:p>
            <a:pPr marL="609600" indent="-609600"/>
            <a:r>
              <a:rPr lang="en-US" sz="2800" dirty="0" smtClean="0"/>
              <a:t>Data time series : </a:t>
            </a:r>
            <a:r>
              <a:rPr lang="en-US" sz="2800" dirty="0" err="1" smtClean="0"/>
              <a:t>kumpulan</a:t>
            </a:r>
            <a:r>
              <a:rPr lang="en-US" sz="2800" dirty="0" smtClean="0"/>
              <a:t> </a:t>
            </a:r>
            <a:r>
              <a:rPr lang="en-US" sz="2800" dirty="0" err="1" smtClean="0"/>
              <a:t>informasi</a:t>
            </a:r>
            <a:r>
              <a:rPr lang="en-US" sz="2800" dirty="0" smtClean="0"/>
              <a:t> yang </a:t>
            </a:r>
            <a:r>
              <a:rPr lang="en-US" sz="2800" dirty="0" err="1" smtClean="0"/>
              <a:t>berasal</a:t>
            </a:r>
            <a:r>
              <a:rPr lang="en-US" sz="2800" dirty="0" smtClean="0"/>
              <a:t> </a:t>
            </a:r>
            <a:r>
              <a:rPr lang="en-US" sz="2800" dirty="0" err="1" smtClean="0"/>
              <a:t>dari</a:t>
            </a:r>
            <a:r>
              <a:rPr lang="en-US" sz="2800" dirty="0" smtClean="0"/>
              <a:t> </a:t>
            </a:r>
            <a:r>
              <a:rPr lang="en-US" sz="2800" dirty="0" err="1" smtClean="0"/>
              <a:t>deretan</a:t>
            </a:r>
            <a:r>
              <a:rPr lang="en-US" sz="2800" dirty="0" smtClean="0"/>
              <a:t> </a:t>
            </a:r>
            <a:r>
              <a:rPr lang="en-US" sz="2800" dirty="0" err="1" smtClean="0"/>
              <a:t>waktu</a:t>
            </a:r>
            <a:r>
              <a:rPr lang="en-US" sz="2800" dirty="0" smtClean="0"/>
              <a:t>. </a:t>
            </a:r>
            <a:r>
              <a:rPr lang="en-US" sz="2800" dirty="0" err="1" smtClean="0"/>
              <a:t>Periode</a:t>
            </a:r>
            <a:r>
              <a:rPr lang="en-US" sz="2800" dirty="0" smtClean="0"/>
              <a:t> </a:t>
            </a:r>
            <a:r>
              <a:rPr lang="en-US" sz="2800" dirty="0" err="1" smtClean="0"/>
              <a:t>waktu</a:t>
            </a:r>
            <a:r>
              <a:rPr lang="en-US" sz="2800" dirty="0" smtClean="0"/>
              <a:t> </a:t>
            </a:r>
            <a:r>
              <a:rPr lang="en-US" sz="2800" dirty="0" err="1" smtClean="0"/>
              <a:t>dapat</a:t>
            </a:r>
            <a:r>
              <a:rPr lang="en-US" sz="2800" dirty="0" smtClean="0"/>
              <a:t> </a:t>
            </a:r>
            <a:r>
              <a:rPr lang="en-US" sz="2800" dirty="0" err="1" smtClean="0"/>
              <a:t>berupa</a:t>
            </a:r>
            <a:r>
              <a:rPr lang="en-US" sz="2800" dirty="0" smtClean="0"/>
              <a:t> </a:t>
            </a:r>
            <a:r>
              <a:rPr lang="en-US" sz="2800" dirty="0" err="1" smtClean="0"/>
              <a:t>harian</a:t>
            </a:r>
            <a:r>
              <a:rPr lang="en-US" sz="2800" dirty="0" smtClean="0"/>
              <a:t>, </a:t>
            </a:r>
            <a:r>
              <a:rPr lang="en-US" sz="2800" dirty="0" err="1" smtClean="0"/>
              <a:t>mingguan</a:t>
            </a:r>
            <a:r>
              <a:rPr lang="en-US" sz="2800" dirty="0" smtClean="0"/>
              <a:t>, </a:t>
            </a:r>
            <a:r>
              <a:rPr lang="en-US" sz="2800" dirty="0" err="1" smtClean="0"/>
              <a:t>bulanan</a:t>
            </a:r>
            <a:r>
              <a:rPr lang="en-US" sz="2800" dirty="0" smtClean="0"/>
              <a:t>, </a:t>
            </a:r>
            <a:r>
              <a:rPr lang="en-US" sz="2800" dirty="0" err="1" smtClean="0"/>
              <a:t>kuartalan</a:t>
            </a:r>
            <a:r>
              <a:rPr lang="en-US" sz="2800" dirty="0" smtClean="0"/>
              <a:t>, </a:t>
            </a:r>
            <a:r>
              <a:rPr lang="en-US" sz="2800" dirty="0" err="1" smtClean="0"/>
              <a:t>semesterean</a:t>
            </a:r>
            <a:r>
              <a:rPr lang="en-US" sz="2800" dirty="0" smtClean="0"/>
              <a:t> </a:t>
            </a:r>
            <a:r>
              <a:rPr lang="en-US" sz="2800" dirty="0" err="1" smtClean="0"/>
              <a:t>dan</a:t>
            </a:r>
            <a:r>
              <a:rPr lang="en-US" sz="2800" dirty="0" smtClean="0"/>
              <a:t> </a:t>
            </a:r>
            <a:r>
              <a:rPr lang="en-US" sz="2800" dirty="0" err="1" smtClean="0"/>
              <a:t>tahunan</a:t>
            </a:r>
            <a:r>
              <a:rPr lang="en-US" sz="2800"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04800" y="121920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Definisi statistik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3"/>
          <p:cNvSpPr txBox="1">
            <a:spLocks noChangeArrowheads="1"/>
          </p:cNvSpPr>
          <p:nvPr/>
        </p:nvSpPr>
        <p:spPr>
          <a:xfrm>
            <a:off x="1187624" y="1988840"/>
            <a:ext cx="7391400" cy="3657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Berasal</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dari</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bahasa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latin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“Status” :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negara</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Berkaitan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dengan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penyajian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data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atau</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fakta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fakta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tentang</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perekonomian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kependudukan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politik</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suatu</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negara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anim calcmode="lin" valueType="num">
                                      <p:cBhvr>
                                        <p:cTn id="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8">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500"/>
                                        <p:tgtEl>
                                          <p:spTgt spid="8">
                                            <p:txEl>
                                              <p:pRg st="1" end="1"/>
                                            </p:txEl>
                                          </p:spTgt>
                                        </p:tgtEl>
                                      </p:cBhvr>
                                    </p:animEffect>
                                    <p:anim calcmode="lin" valueType="num">
                                      <p:cBhvr>
                                        <p:cTn id="15"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8">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Definisi statistik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3"/>
          <p:cNvSpPr txBox="1">
            <a:spLocks noChangeArrowheads="1"/>
          </p:cNvSpPr>
          <p:nvPr/>
        </p:nvSpPr>
        <p:spPr>
          <a:xfrm>
            <a:off x="685800" y="1752600"/>
            <a:ext cx="73152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Keterangan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berupa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angka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angka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yang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memberikan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gambaran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yang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wajar</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dari</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seluruh</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ciri</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ciri</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kegiatan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keadaan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masyarakat</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Indonesia.                         (UU RI No. 7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tahun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1960)</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anim calcmode="lin" valueType="num">
                                      <p:cBhvr>
                                        <p:cTn id="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7">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Rectangle 3"/>
          <p:cNvSpPr>
            <a:spLocks noGrp="1" noChangeArrowheads="1"/>
          </p:cNvSpPr>
          <p:nvPr>
            <p:ph idx="1"/>
          </p:nvPr>
        </p:nvSpPr>
        <p:spPr/>
        <p:txBody>
          <a:bodyPr/>
          <a:lstStyle/>
          <a:p>
            <a:pPr>
              <a:lnSpc>
                <a:spcPct val="90000"/>
              </a:lnSpc>
              <a:buFontTx/>
              <a:buNone/>
            </a:pPr>
            <a:r>
              <a:rPr lang="en-US" sz="2400" b="1" dirty="0">
                <a:solidFill>
                  <a:srgbClr val="9900FF"/>
                </a:solidFill>
              </a:rPr>
              <a:t>      </a:t>
            </a:r>
            <a:r>
              <a:rPr lang="id-ID" sz="2400" b="1" dirty="0" smtClean="0">
                <a:solidFill>
                  <a:srgbClr val="9900FF"/>
                </a:solidFill>
              </a:rPr>
              <a:t>D</a:t>
            </a:r>
            <a:r>
              <a:rPr lang="en-US" sz="2400" b="1" dirty="0" err="1" smtClean="0">
                <a:solidFill>
                  <a:srgbClr val="9900FF"/>
                </a:solidFill>
              </a:rPr>
              <a:t>alam</a:t>
            </a:r>
            <a:r>
              <a:rPr lang="en-US" sz="2400" b="1" dirty="0" smtClean="0">
                <a:solidFill>
                  <a:srgbClr val="9900FF"/>
                </a:solidFill>
              </a:rPr>
              <a:t> </a:t>
            </a:r>
            <a:r>
              <a:rPr lang="en-US" sz="2400" b="1" dirty="0" err="1">
                <a:solidFill>
                  <a:srgbClr val="9900FF"/>
                </a:solidFill>
              </a:rPr>
              <a:t>arti</a:t>
            </a:r>
            <a:r>
              <a:rPr lang="en-US" sz="2400" b="1" dirty="0">
                <a:solidFill>
                  <a:srgbClr val="9900FF"/>
                </a:solidFill>
              </a:rPr>
              <a:t> </a:t>
            </a:r>
            <a:r>
              <a:rPr lang="en-US" sz="2400" b="1" dirty="0" err="1">
                <a:solidFill>
                  <a:srgbClr val="9900FF"/>
                </a:solidFill>
              </a:rPr>
              <a:t>sempit</a:t>
            </a:r>
            <a:r>
              <a:rPr lang="en-US" sz="2400" b="1" dirty="0">
                <a:solidFill>
                  <a:srgbClr val="9900FF"/>
                </a:solidFill>
              </a:rPr>
              <a:t>,</a:t>
            </a:r>
          </a:p>
          <a:p>
            <a:pPr>
              <a:lnSpc>
                <a:spcPct val="90000"/>
              </a:lnSpc>
              <a:buFontTx/>
              <a:buNone/>
            </a:pPr>
            <a:r>
              <a:rPr lang="en-US" sz="2400" dirty="0" smtClean="0">
                <a:solidFill>
                  <a:srgbClr val="008000"/>
                </a:solidFill>
              </a:rPr>
              <a:t>	Data </a:t>
            </a:r>
            <a:r>
              <a:rPr lang="en-US" sz="2400" dirty="0" err="1">
                <a:solidFill>
                  <a:srgbClr val="008000"/>
                </a:solidFill>
              </a:rPr>
              <a:t>ringkasan</a:t>
            </a:r>
            <a:r>
              <a:rPr lang="en-US" sz="2400" dirty="0">
                <a:solidFill>
                  <a:srgbClr val="008000"/>
                </a:solidFill>
              </a:rPr>
              <a:t> yang </a:t>
            </a:r>
            <a:r>
              <a:rPr lang="en-US" sz="2400" dirty="0" err="1">
                <a:solidFill>
                  <a:srgbClr val="008000"/>
                </a:solidFill>
              </a:rPr>
              <a:t>berbentuk</a:t>
            </a:r>
            <a:r>
              <a:rPr lang="en-US" sz="2400" dirty="0">
                <a:solidFill>
                  <a:srgbClr val="008000"/>
                </a:solidFill>
              </a:rPr>
              <a:t> </a:t>
            </a:r>
            <a:r>
              <a:rPr lang="en-US" sz="2400" dirty="0" err="1">
                <a:solidFill>
                  <a:srgbClr val="008000"/>
                </a:solidFill>
              </a:rPr>
              <a:t>angka</a:t>
            </a:r>
            <a:r>
              <a:rPr lang="en-US" sz="2400" dirty="0">
                <a:solidFill>
                  <a:srgbClr val="008000"/>
                </a:solidFill>
              </a:rPr>
              <a:t> (</a:t>
            </a:r>
            <a:r>
              <a:rPr lang="en-US" sz="2400" i="1" dirty="0" err="1">
                <a:solidFill>
                  <a:srgbClr val="008000"/>
                </a:solidFill>
              </a:rPr>
              <a:t>kuantitatif</a:t>
            </a:r>
            <a:r>
              <a:rPr lang="en-US" sz="2400" dirty="0">
                <a:solidFill>
                  <a:srgbClr val="008000"/>
                </a:solidFill>
              </a:rPr>
              <a:t>), </a:t>
            </a:r>
            <a:r>
              <a:rPr lang="en-US" sz="2400" dirty="0" err="1">
                <a:solidFill>
                  <a:srgbClr val="008000"/>
                </a:solidFill>
              </a:rPr>
              <a:t>misal</a:t>
            </a:r>
            <a:r>
              <a:rPr lang="en-US" sz="2400" dirty="0">
                <a:solidFill>
                  <a:srgbClr val="008000"/>
                </a:solidFill>
              </a:rPr>
              <a:t> </a:t>
            </a:r>
            <a:r>
              <a:rPr lang="en-US" sz="2400" dirty="0" err="1">
                <a:solidFill>
                  <a:srgbClr val="008000"/>
                </a:solidFill>
              </a:rPr>
              <a:t>statistik</a:t>
            </a:r>
            <a:r>
              <a:rPr lang="en-US" sz="2400" dirty="0">
                <a:solidFill>
                  <a:srgbClr val="008000"/>
                </a:solidFill>
              </a:rPr>
              <a:t> </a:t>
            </a:r>
            <a:r>
              <a:rPr lang="en-US" sz="2400" dirty="0" err="1">
                <a:solidFill>
                  <a:srgbClr val="008000"/>
                </a:solidFill>
              </a:rPr>
              <a:t>penduduk</a:t>
            </a:r>
            <a:r>
              <a:rPr lang="en-US" sz="2400" dirty="0">
                <a:solidFill>
                  <a:srgbClr val="008000"/>
                </a:solidFill>
              </a:rPr>
              <a:t>, </a:t>
            </a:r>
            <a:r>
              <a:rPr lang="en-US" sz="2400" dirty="0" err="1">
                <a:solidFill>
                  <a:srgbClr val="008000"/>
                </a:solidFill>
              </a:rPr>
              <a:t>adalah</a:t>
            </a:r>
            <a:r>
              <a:rPr lang="en-US" sz="2400" dirty="0">
                <a:solidFill>
                  <a:srgbClr val="008000"/>
                </a:solidFill>
              </a:rPr>
              <a:t> data </a:t>
            </a:r>
            <a:r>
              <a:rPr lang="en-US" sz="2400" dirty="0" err="1">
                <a:solidFill>
                  <a:srgbClr val="008000"/>
                </a:solidFill>
              </a:rPr>
              <a:t>atau</a:t>
            </a:r>
            <a:r>
              <a:rPr lang="en-US" sz="2400" dirty="0">
                <a:solidFill>
                  <a:srgbClr val="008000"/>
                </a:solidFill>
              </a:rPr>
              <a:t> </a:t>
            </a:r>
            <a:r>
              <a:rPr lang="en-US" sz="2400" dirty="0" err="1">
                <a:solidFill>
                  <a:srgbClr val="008000"/>
                </a:solidFill>
              </a:rPr>
              <a:t>keterangan</a:t>
            </a:r>
            <a:r>
              <a:rPr lang="en-US" sz="2400" dirty="0">
                <a:solidFill>
                  <a:srgbClr val="008000"/>
                </a:solidFill>
              </a:rPr>
              <a:t> </a:t>
            </a:r>
            <a:r>
              <a:rPr lang="en-US" sz="2400" dirty="0" err="1">
                <a:solidFill>
                  <a:srgbClr val="008000"/>
                </a:solidFill>
              </a:rPr>
              <a:t>berbentuk</a:t>
            </a:r>
            <a:r>
              <a:rPr lang="en-US" sz="2400" dirty="0">
                <a:solidFill>
                  <a:srgbClr val="008000"/>
                </a:solidFill>
              </a:rPr>
              <a:t> </a:t>
            </a:r>
            <a:r>
              <a:rPr lang="en-US" sz="2400" dirty="0" err="1">
                <a:solidFill>
                  <a:srgbClr val="008000"/>
                </a:solidFill>
              </a:rPr>
              <a:t>angka</a:t>
            </a:r>
            <a:r>
              <a:rPr lang="en-US" sz="2400" dirty="0">
                <a:solidFill>
                  <a:srgbClr val="008000"/>
                </a:solidFill>
              </a:rPr>
              <a:t> </a:t>
            </a:r>
            <a:r>
              <a:rPr lang="en-US" sz="2400" dirty="0" err="1">
                <a:solidFill>
                  <a:srgbClr val="008000"/>
                </a:solidFill>
              </a:rPr>
              <a:t>ringkasan</a:t>
            </a:r>
            <a:r>
              <a:rPr lang="en-US" sz="2400" dirty="0">
                <a:solidFill>
                  <a:srgbClr val="008000"/>
                </a:solidFill>
              </a:rPr>
              <a:t> </a:t>
            </a:r>
            <a:r>
              <a:rPr lang="en-US" sz="2400" dirty="0" err="1">
                <a:solidFill>
                  <a:srgbClr val="008000"/>
                </a:solidFill>
              </a:rPr>
              <a:t>mengenai</a:t>
            </a:r>
            <a:r>
              <a:rPr lang="en-US" sz="2400" dirty="0">
                <a:solidFill>
                  <a:srgbClr val="008000"/>
                </a:solidFill>
              </a:rPr>
              <a:t> </a:t>
            </a:r>
            <a:r>
              <a:rPr lang="en-US" sz="2400" dirty="0" err="1">
                <a:solidFill>
                  <a:srgbClr val="008000"/>
                </a:solidFill>
              </a:rPr>
              <a:t>penduduk</a:t>
            </a:r>
            <a:r>
              <a:rPr lang="en-US" sz="2400" dirty="0">
                <a:solidFill>
                  <a:srgbClr val="008000"/>
                </a:solidFill>
              </a:rPr>
              <a:t> (</a:t>
            </a:r>
            <a:r>
              <a:rPr lang="en-US" sz="2400" dirty="0" err="1">
                <a:solidFill>
                  <a:srgbClr val="008000"/>
                </a:solidFill>
              </a:rPr>
              <a:t>jumlah</a:t>
            </a:r>
            <a:r>
              <a:rPr lang="en-US" sz="2400" dirty="0">
                <a:solidFill>
                  <a:srgbClr val="008000"/>
                </a:solidFill>
              </a:rPr>
              <a:t>, rata-rata masa </a:t>
            </a:r>
            <a:r>
              <a:rPr lang="en-US" sz="2400" dirty="0" err="1">
                <a:solidFill>
                  <a:srgbClr val="008000"/>
                </a:solidFill>
              </a:rPr>
              <a:t>kerja</a:t>
            </a:r>
            <a:r>
              <a:rPr lang="en-US" sz="2400" dirty="0">
                <a:solidFill>
                  <a:srgbClr val="008000"/>
                </a:solidFill>
              </a:rPr>
              <a:t>, rata-rata </a:t>
            </a:r>
            <a:r>
              <a:rPr lang="en-US" sz="2400" dirty="0" err="1">
                <a:solidFill>
                  <a:srgbClr val="008000"/>
                </a:solidFill>
              </a:rPr>
              <a:t>jumlah</a:t>
            </a:r>
            <a:r>
              <a:rPr lang="en-US" sz="2400" dirty="0">
                <a:solidFill>
                  <a:srgbClr val="008000"/>
                </a:solidFill>
              </a:rPr>
              <a:t> </a:t>
            </a:r>
            <a:r>
              <a:rPr lang="en-US" sz="2400" dirty="0" err="1">
                <a:solidFill>
                  <a:srgbClr val="008000"/>
                </a:solidFill>
              </a:rPr>
              <a:t>anggota</a:t>
            </a:r>
            <a:r>
              <a:rPr lang="en-US" sz="2400" dirty="0">
                <a:solidFill>
                  <a:srgbClr val="008000"/>
                </a:solidFill>
              </a:rPr>
              <a:t> </a:t>
            </a:r>
            <a:r>
              <a:rPr lang="en-US" sz="2400" dirty="0" err="1">
                <a:solidFill>
                  <a:srgbClr val="008000"/>
                </a:solidFill>
              </a:rPr>
              <a:t>keluarga</a:t>
            </a:r>
            <a:r>
              <a:rPr lang="en-US" sz="2400" dirty="0">
                <a:solidFill>
                  <a:srgbClr val="008000"/>
                </a:solidFill>
              </a:rPr>
              <a:t>, </a:t>
            </a:r>
            <a:r>
              <a:rPr lang="en-US" sz="2400" dirty="0" err="1">
                <a:solidFill>
                  <a:srgbClr val="008000"/>
                </a:solidFill>
              </a:rPr>
              <a:t>persentase</a:t>
            </a:r>
            <a:r>
              <a:rPr lang="en-US" sz="2400" dirty="0">
                <a:solidFill>
                  <a:srgbClr val="008000"/>
                </a:solidFill>
              </a:rPr>
              <a:t> yang </a:t>
            </a:r>
            <a:r>
              <a:rPr lang="en-US" sz="2400" dirty="0" err="1">
                <a:solidFill>
                  <a:srgbClr val="008000"/>
                </a:solidFill>
              </a:rPr>
              <a:t>sarjana</a:t>
            </a:r>
            <a:r>
              <a:rPr lang="en-US" sz="2400" dirty="0">
                <a:solidFill>
                  <a:srgbClr val="008000"/>
                </a:solidFill>
              </a:rPr>
              <a:t>) </a:t>
            </a:r>
            <a:r>
              <a:rPr lang="en-US" sz="2400" dirty="0" err="1">
                <a:solidFill>
                  <a:srgbClr val="008000"/>
                </a:solidFill>
              </a:rPr>
              <a:t>dan</a:t>
            </a:r>
            <a:r>
              <a:rPr lang="en-US" sz="2400" dirty="0">
                <a:solidFill>
                  <a:srgbClr val="008000"/>
                </a:solidFill>
              </a:rPr>
              <a:t> </a:t>
            </a:r>
            <a:r>
              <a:rPr lang="en-US" sz="2400" dirty="0" err="1">
                <a:solidFill>
                  <a:srgbClr val="008000"/>
                </a:solidFill>
              </a:rPr>
              <a:t>sebagainya</a:t>
            </a:r>
            <a:r>
              <a:rPr lang="en-US" sz="2400" dirty="0"/>
              <a:t>.</a:t>
            </a:r>
          </a:p>
          <a:p>
            <a:pPr>
              <a:lnSpc>
                <a:spcPct val="90000"/>
              </a:lnSpc>
              <a:buFontTx/>
              <a:buNone/>
            </a:pPr>
            <a:endParaRPr lang="en-US" sz="2400" dirty="0"/>
          </a:p>
          <a:p>
            <a:pPr>
              <a:lnSpc>
                <a:spcPct val="90000"/>
              </a:lnSpc>
              <a:buFontTx/>
              <a:buNone/>
            </a:pPr>
            <a:r>
              <a:rPr lang="en-US" sz="2400" dirty="0"/>
              <a:t> </a:t>
            </a:r>
            <a:r>
              <a:rPr lang="en-US" sz="2400" dirty="0" smtClean="0"/>
              <a:t>	</a:t>
            </a:r>
            <a:r>
              <a:rPr lang="id-ID" sz="2400" b="1" dirty="0" smtClean="0">
                <a:solidFill>
                  <a:srgbClr val="9900FF"/>
                </a:solidFill>
              </a:rPr>
              <a:t>D</a:t>
            </a:r>
            <a:r>
              <a:rPr lang="en-US" sz="2400" b="1" dirty="0" err="1">
                <a:solidFill>
                  <a:srgbClr val="9900FF"/>
                </a:solidFill>
              </a:rPr>
              <a:t>alam</a:t>
            </a:r>
            <a:r>
              <a:rPr lang="en-US" sz="2400" b="1" dirty="0">
                <a:solidFill>
                  <a:srgbClr val="9900FF"/>
                </a:solidFill>
              </a:rPr>
              <a:t> </a:t>
            </a:r>
            <a:r>
              <a:rPr lang="en-US" sz="2400" b="1" dirty="0" err="1">
                <a:solidFill>
                  <a:srgbClr val="9900FF"/>
                </a:solidFill>
              </a:rPr>
              <a:t>arti</a:t>
            </a:r>
            <a:r>
              <a:rPr lang="en-US" sz="2400" b="1" dirty="0">
                <a:solidFill>
                  <a:srgbClr val="9900FF"/>
                </a:solidFill>
              </a:rPr>
              <a:t> </a:t>
            </a:r>
            <a:r>
              <a:rPr lang="en-US" sz="2400" b="1" dirty="0" err="1" smtClean="0">
                <a:solidFill>
                  <a:srgbClr val="9900FF"/>
                </a:solidFill>
              </a:rPr>
              <a:t>luas</a:t>
            </a:r>
            <a:r>
              <a:rPr lang="en-US" sz="2400" b="1" dirty="0" smtClean="0">
                <a:solidFill>
                  <a:srgbClr val="9900FF"/>
                </a:solidFill>
              </a:rPr>
              <a:t>,</a:t>
            </a:r>
            <a:endParaRPr lang="en-US" sz="2400" b="1" dirty="0">
              <a:solidFill>
                <a:srgbClr val="9900FF"/>
              </a:solidFill>
            </a:endParaRPr>
          </a:p>
          <a:p>
            <a:pPr>
              <a:lnSpc>
                <a:spcPct val="90000"/>
              </a:lnSpc>
              <a:buFontTx/>
              <a:buNone/>
            </a:pPr>
            <a:r>
              <a:rPr lang="en-US" sz="2400" dirty="0" smtClean="0">
                <a:solidFill>
                  <a:schemeClr val="accent2"/>
                </a:solidFill>
              </a:rPr>
              <a:t>	</a:t>
            </a:r>
            <a:r>
              <a:rPr lang="en-US" sz="2400" dirty="0" err="1" smtClean="0">
                <a:solidFill>
                  <a:schemeClr val="accent2"/>
                </a:solidFill>
              </a:rPr>
              <a:t>Ilmu</a:t>
            </a:r>
            <a:r>
              <a:rPr lang="en-US" sz="2400" dirty="0" smtClean="0">
                <a:solidFill>
                  <a:schemeClr val="accent2"/>
                </a:solidFill>
              </a:rPr>
              <a:t> </a:t>
            </a:r>
            <a:r>
              <a:rPr lang="en-US" sz="2400" dirty="0">
                <a:solidFill>
                  <a:schemeClr val="accent2"/>
                </a:solidFill>
              </a:rPr>
              <a:t>yang </a:t>
            </a:r>
            <a:r>
              <a:rPr lang="en-US" sz="2400" dirty="0" err="1">
                <a:solidFill>
                  <a:schemeClr val="accent2"/>
                </a:solidFill>
              </a:rPr>
              <a:t>mempelajari</a:t>
            </a:r>
            <a:r>
              <a:rPr lang="en-US" sz="2400" dirty="0">
                <a:solidFill>
                  <a:schemeClr val="accent2"/>
                </a:solidFill>
              </a:rPr>
              <a:t> </a:t>
            </a:r>
            <a:r>
              <a:rPr lang="en-US" sz="2400" dirty="0" err="1">
                <a:solidFill>
                  <a:schemeClr val="accent2"/>
                </a:solidFill>
              </a:rPr>
              <a:t>cara</a:t>
            </a:r>
            <a:r>
              <a:rPr lang="en-US" sz="2400" dirty="0">
                <a:solidFill>
                  <a:schemeClr val="accent2"/>
                </a:solidFill>
              </a:rPr>
              <a:t> </a:t>
            </a:r>
            <a:r>
              <a:rPr lang="en-US" sz="2400" dirty="0" err="1">
                <a:solidFill>
                  <a:schemeClr val="accent2"/>
                </a:solidFill>
              </a:rPr>
              <a:t>pengumpulan</a:t>
            </a:r>
            <a:r>
              <a:rPr lang="en-US" sz="2400" dirty="0">
                <a:solidFill>
                  <a:schemeClr val="accent2"/>
                </a:solidFill>
              </a:rPr>
              <a:t>, </a:t>
            </a:r>
            <a:r>
              <a:rPr lang="en-US" sz="2400" dirty="0" err="1">
                <a:solidFill>
                  <a:schemeClr val="accent2"/>
                </a:solidFill>
              </a:rPr>
              <a:t>pengolahan</a:t>
            </a:r>
            <a:r>
              <a:rPr lang="en-US" sz="2400" dirty="0">
                <a:solidFill>
                  <a:schemeClr val="accent2"/>
                </a:solidFill>
              </a:rPr>
              <a:t> /</a:t>
            </a:r>
            <a:r>
              <a:rPr lang="en-US" sz="2400" dirty="0" err="1">
                <a:solidFill>
                  <a:schemeClr val="accent2"/>
                </a:solidFill>
              </a:rPr>
              <a:t>pengelompokan</a:t>
            </a:r>
            <a:r>
              <a:rPr lang="en-US" sz="2400" dirty="0">
                <a:solidFill>
                  <a:schemeClr val="accent2"/>
                </a:solidFill>
              </a:rPr>
              <a:t>, </a:t>
            </a:r>
            <a:r>
              <a:rPr lang="en-US" sz="2400" dirty="0" err="1">
                <a:solidFill>
                  <a:schemeClr val="accent2"/>
                </a:solidFill>
              </a:rPr>
              <a:t>penyajian</a:t>
            </a:r>
            <a:r>
              <a:rPr lang="en-US" sz="2400" dirty="0">
                <a:solidFill>
                  <a:schemeClr val="accent2"/>
                </a:solidFill>
              </a:rPr>
              <a:t> </a:t>
            </a:r>
            <a:r>
              <a:rPr lang="en-US" sz="2400" dirty="0" err="1">
                <a:solidFill>
                  <a:schemeClr val="accent2"/>
                </a:solidFill>
              </a:rPr>
              <a:t>dan</a:t>
            </a:r>
            <a:r>
              <a:rPr lang="en-US" sz="2400" dirty="0">
                <a:solidFill>
                  <a:schemeClr val="accent2"/>
                </a:solidFill>
              </a:rPr>
              <a:t> </a:t>
            </a:r>
            <a:r>
              <a:rPr lang="en-US" sz="2400" dirty="0" err="1">
                <a:solidFill>
                  <a:schemeClr val="accent2"/>
                </a:solidFill>
              </a:rPr>
              <a:t>analisis</a:t>
            </a:r>
            <a:r>
              <a:rPr lang="en-US" sz="2400" dirty="0">
                <a:solidFill>
                  <a:schemeClr val="accent2"/>
                </a:solidFill>
              </a:rPr>
              <a:t> data </a:t>
            </a:r>
            <a:r>
              <a:rPr lang="en-US" sz="2400" dirty="0" err="1">
                <a:solidFill>
                  <a:schemeClr val="accent2"/>
                </a:solidFill>
              </a:rPr>
              <a:t>serta</a:t>
            </a:r>
            <a:r>
              <a:rPr lang="en-US" sz="2400" dirty="0">
                <a:solidFill>
                  <a:schemeClr val="accent2"/>
                </a:solidFill>
              </a:rPr>
              <a:t> </a:t>
            </a:r>
            <a:r>
              <a:rPr lang="en-US" sz="2400" dirty="0" err="1">
                <a:solidFill>
                  <a:schemeClr val="accent2"/>
                </a:solidFill>
              </a:rPr>
              <a:t>cara</a:t>
            </a:r>
            <a:r>
              <a:rPr lang="en-US" sz="2400" dirty="0">
                <a:solidFill>
                  <a:schemeClr val="accent2"/>
                </a:solidFill>
              </a:rPr>
              <a:t> </a:t>
            </a:r>
            <a:r>
              <a:rPr lang="en-US" sz="2400" dirty="0" err="1">
                <a:solidFill>
                  <a:schemeClr val="accent2"/>
                </a:solidFill>
              </a:rPr>
              <a:t>pengambilan</a:t>
            </a:r>
            <a:r>
              <a:rPr lang="en-US" sz="2400" dirty="0">
                <a:solidFill>
                  <a:schemeClr val="accent2"/>
                </a:solidFill>
              </a:rPr>
              <a:t> </a:t>
            </a:r>
            <a:r>
              <a:rPr lang="en-US" sz="2400" dirty="0" err="1">
                <a:solidFill>
                  <a:schemeClr val="accent2"/>
                </a:solidFill>
              </a:rPr>
              <a:t>simpulan</a:t>
            </a:r>
            <a:r>
              <a:rPr lang="en-US" sz="2400" dirty="0">
                <a:solidFill>
                  <a:schemeClr val="accent2"/>
                </a:solidFill>
              </a:rPr>
              <a:t> </a:t>
            </a:r>
            <a:r>
              <a:rPr lang="en-US" sz="2400" dirty="0" err="1">
                <a:solidFill>
                  <a:schemeClr val="accent2"/>
                </a:solidFill>
              </a:rPr>
              <a:t>secara</a:t>
            </a:r>
            <a:r>
              <a:rPr lang="en-US" sz="2400" dirty="0">
                <a:solidFill>
                  <a:schemeClr val="accent2"/>
                </a:solidFill>
              </a:rPr>
              <a:t> </a:t>
            </a:r>
            <a:r>
              <a:rPr lang="en-US" sz="2400" dirty="0" err="1">
                <a:solidFill>
                  <a:schemeClr val="accent2"/>
                </a:solidFill>
              </a:rPr>
              <a:t>umum</a:t>
            </a:r>
            <a:r>
              <a:rPr lang="en-US" sz="2400" dirty="0">
                <a:solidFill>
                  <a:schemeClr val="accent2"/>
                </a:solidFill>
              </a:rPr>
              <a:t> </a:t>
            </a:r>
            <a:r>
              <a:rPr lang="en-US" sz="2400" dirty="0" err="1">
                <a:solidFill>
                  <a:schemeClr val="accent2"/>
                </a:solidFill>
              </a:rPr>
              <a:t>berdasarkan</a:t>
            </a:r>
            <a:r>
              <a:rPr lang="en-US" sz="2400" dirty="0">
                <a:solidFill>
                  <a:schemeClr val="accent2"/>
                </a:solidFill>
              </a:rPr>
              <a:t> </a:t>
            </a:r>
            <a:r>
              <a:rPr lang="en-US" sz="2400" dirty="0" err="1">
                <a:solidFill>
                  <a:schemeClr val="accent2"/>
                </a:solidFill>
              </a:rPr>
              <a:t>hasil</a:t>
            </a:r>
            <a:r>
              <a:rPr lang="en-US" sz="2400" dirty="0">
                <a:solidFill>
                  <a:schemeClr val="accent2"/>
                </a:solidFill>
              </a:rPr>
              <a:t> </a:t>
            </a:r>
            <a:r>
              <a:rPr lang="en-US" sz="2400" dirty="0" err="1">
                <a:solidFill>
                  <a:schemeClr val="accent2"/>
                </a:solidFill>
              </a:rPr>
              <a:t>penelitian</a:t>
            </a:r>
            <a:r>
              <a:rPr lang="en-US" sz="2400" dirty="0">
                <a:solidFill>
                  <a:schemeClr val="accent2"/>
                </a:solidFill>
              </a:rPr>
              <a:t> yang </a:t>
            </a:r>
            <a:r>
              <a:rPr lang="en-US" sz="2400" dirty="0" err="1">
                <a:solidFill>
                  <a:schemeClr val="accent2"/>
                </a:solidFill>
              </a:rPr>
              <a:t>tidak</a:t>
            </a:r>
            <a:r>
              <a:rPr lang="en-US" sz="2400" dirty="0">
                <a:solidFill>
                  <a:schemeClr val="accent2"/>
                </a:solidFill>
              </a:rPr>
              <a:t> </a:t>
            </a:r>
            <a:r>
              <a:rPr lang="en-US" sz="2400" dirty="0" err="1">
                <a:solidFill>
                  <a:schemeClr val="accent2"/>
                </a:solidFill>
              </a:rPr>
              <a:t>menyeluruh</a:t>
            </a:r>
            <a:r>
              <a:rPr lang="en-US" sz="2400" dirty="0">
                <a:solidFill>
                  <a:schemeClr val="accent2"/>
                </a:solidFill>
              </a:rPr>
              <a:t>.</a:t>
            </a:r>
          </a:p>
          <a:p>
            <a:pPr>
              <a:lnSpc>
                <a:spcPct val="90000"/>
              </a:lnSpc>
            </a:pPr>
            <a:endParaRPr lang="en-US" sz="2400" dirty="0">
              <a:solidFill>
                <a:schemeClr val="accent2"/>
              </a:solidFill>
            </a:endParaRPr>
          </a:p>
          <a:p>
            <a:pPr>
              <a:lnSpc>
                <a:spcPct val="90000"/>
              </a:lnSpc>
            </a:pPr>
            <a:endParaRPr lang="en-US" sz="2400" dirty="0">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Rectangle 3"/>
          <p:cNvSpPr txBox="1">
            <a:spLocks noChangeArrowheads="1"/>
          </p:cNvSpPr>
          <p:nvPr/>
        </p:nvSpPr>
        <p:spPr>
          <a:xfrm>
            <a:off x="457200" y="1752600"/>
            <a:ext cx="82296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Statistik</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berkaitan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dengan</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angka</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angka</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data</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err="1">
                <a:latin typeface="Times New Roman" pitchFamily="18" charset="0"/>
              </a:rPr>
              <a:t>i</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nformasi</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Data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vs</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Informasi</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anim calcmode="lin" valueType="num">
                                      <p:cBhvr>
                                        <p:cTn id="8"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7">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anim calcmode="lin" valueType="num">
                                      <p:cBhvr>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7">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anim calcmode="lin" valueType="num">
                                      <p:cBhvr>
                                        <p:cTn id="1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
                                            <p:txEl>
                                              <p:pRg st="2" end="2"/>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anim calcmode="lin" valueType="num">
                                      <p:cBhvr>
                                        <p:cTn id="2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4" presetClass="entr" presetSubtype="0" fill="hold" grpId="0"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Effect transition="in" filter="fade">
                                      <p:cBhvr>
                                        <p:cTn id="29" dur="500"/>
                                        <p:tgtEl>
                                          <p:spTgt spid="7">
                                            <p:txEl>
                                              <p:pRg st="5" end="5"/>
                                            </p:txEl>
                                          </p:spTgt>
                                        </p:tgtEl>
                                      </p:cBhvr>
                                    </p:animEffect>
                                    <p:anim calcmode="lin" valueType="num">
                                      <p:cBhvr>
                                        <p:cTn id="30"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Rectangle 3"/>
          <p:cNvSpPr>
            <a:spLocks noGrp="1" noChangeArrowheads="1"/>
          </p:cNvSpPr>
          <p:nvPr>
            <p:ph idx="1"/>
          </p:nvPr>
        </p:nvSpPr>
        <p:spPr/>
        <p:txBody>
          <a:bodyPr/>
          <a:lstStyle/>
          <a:p>
            <a:r>
              <a:rPr lang="sv-SE" dirty="0" smtClean="0">
                <a:latin typeface="Times New Roman" pitchFamily="18" charset="0"/>
              </a:rPr>
              <a:t>Statistik </a:t>
            </a:r>
            <a:r>
              <a:rPr lang="sv-SE" dirty="0">
                <a:latin typeface="Times New Roman" pitchFamily="18" charset="0"/>
              </a:rPr>
              <a:t>banyak diterapkan dalam berbagai disiplin ilmu</a:t>
            </a:r>
          </a:p>
          <a:p>
            <a:pPr lvl="1"/>
            <a:r>
              <a:rPr lang="sv-SE" sz="3000" dirty="0">
                <a:latin typeface="Times New Roman" pitchFamily="18" charset="0"/>
              </a:rPr>
              <a:t>Ilmu – ilmu alam    </a:t>
            </a:r>
          </a:p>
          <a:p>
            <a:pPr lvl="1"/>
            <a:r>
              <a:rPr lang="sv-SE" sz="3000" dirty="0">
                <a:latin typeface="Times New Roman" pitchFamily="18" charset="0"/>
              </a:rPr>
              <a:t>Ilmu – ilmu sosial  </a:t>
            </a:r>
          </a:p>
          <a:p>
            <a:pPr lvl="1"/>
            <a:r>
              <a:rPr lang="sv-SE" sz="3000" dirty="0">
                <a:latin typeface="Times New Roman" pitchFamily="18" charset="0"/>
              </a:rPr>
              <a:t>Ekonomi</a:t>
            </a:r>
          </a:p>
          <a:p>
            <a:pPr lvl="1"/>
            <a:r>
              <a:rPr lang="sv-SE" sz="3000" dirty="0">
                <a:latin typeface="Times New Roman" pitchFamily="18" charset="0"/>
              </a:rPr>
              <a:t>Pemerintahan </a:t>
            </a:r>
          </a:p>
          <a:p>
            <a:pPr lvl="1"/>
            <a:r>
              <a:rPr lang="sv-SE" sz="3000" dirty="0">
                <a:latin typeface="Times New Roman" pitchFamily="18" charset="0"/>
              </a:rPr>
              <a:t>Komputasi, dll</a:t>
            </a:r>
            <a:endParaRPr lang="en-US" sz="30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05"/>
                                          </p:val>
                                        </p:tav>
                                        <p:tav tm="100000">
                                          <p:val>
                                            <p:strVal val="#ppt_y"/>
                                          </p:val>
                                        </p:tav>
                                      </p:tavLst>
                                    </p:anim>
                                  </p:childTnLst>
                                </p:cTn>
                              </p:par>
                              <p:par>
                                <p:cTn id="10" presetID="44" presetClass="entr" presetSubtype="0" fill="hold" grpId="0"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anim calcmode="lin" valueType="num">
                                      <p:cBhvr>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1" end="1"/>
                                            </p:txEl>
                                          </p:spTgt>
                                        </p:tgtEl>
                                        <p:attrNameLst>
                                          <p:attrName>ppt_y</p:attrName>
                                        </p:attrNameLst>
                                      </p:cBhvr>
                                      <p:tavLst>
                                        <p:tav tm="0">
                                          <p:val>
                                            <p:strVal val="#ppt_y+.05"/>
                                          </p:val>
                                        </p:tav>
                                        <p:tav tm="100000">
                                          <p:val>
                                            <p:strVal val="#ppt_y"/>
                                          </p:val>
                                        </p:tav>
                                      </p:tavLst>
                                    </p:anim>
                                  </p:childTnLst>
                                </p:cTn>
                              </p:par>
                              <p:par>
                                <p:cTn id="15" presetID="44" presetClass="entr" presetSubtype="0"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anim calcmode="lin" valueType="num">
                                      <p:cBhvr>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
                                            <p:txEl>
                                              <p:pRg st="2" end="2"/>
                                            </p:txEl>
                                          </p:spTgt>
                                        </p:tgtEl>
                                        <p:attrNameLst>
                                          <p:attrName>ppt_y</p:attrName>
                                        </p:attrNameLst>
                                      </p:cBhvr>
                                      <p:tavLst>
                                        <p:tav tm="0">
                                          <p:val>
                                            <p:strVal val="#ppt_y+.05"/>
                                          </p:val>
                                        </p:tav>
                                        <p:tav tm="100000">
                                          <p:val>
                                            <p:strVal val="#ppt_y"/>
                                          </p:val>
                                        </p:tav>
                                      </p:tavLst>
                                    </p:anim>
                                  </p:childTnLst>
                                </p:cTn>
                              </p:par>
                              <p:par>
                                <p:cTn id="20" presetID="44" presetClass="entr" presetSubtype="0" fill="hold" grpId="0"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anim calcmode="lin" valueType="num">
                                      <p:cBhvr>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4">
                                            <p:txEl>
                                              <p:pRg st="3" end="3"/>
                                            </p:txEl>
                                          </p:spTgt>
                                        </p:tgtEl>
                                        <p:attrNameLst>
                                          <p:attrName>ppt_y</p:attrName>
                                        </p:attrNameLst>
                                      </p:cBhvr>
                                      <p:tavLst>
                                        <p:tav tm="0">
                                          <p:val>
                                            <p:strVal val="#ppt_y+.05"/>
                                          </p:val>
                                        </p:tav>
                                        <p:tav tm="100000">
                                          <p:val>
                                            <p:strVal val="#ppt_y"/>
                                          </p:val>
                                        </p:tav>
                                      </p:tavLst>
                                    </p:anim>
                                  </p:childTnLst>
                                </p:cTn>
                              </p:par>
                              <p:par>
                                <p:cTn id="25" presetID="44"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anim calcmode="lin" valueType="num">
                                      <p:cBhvr>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4">
                                            <p:txEl>
                                              <p:pRg st="4" end="4"/>
                                            </p:txEl>
                                          </p:spTgt>
                                        </p:tgtEl>
                                        <p:attrNameLst>
                                          <p:attrName>ppt_y</p:attrName>
                                        </p:attrNameLst>
                                      </p:cBhvr>
                                      <p:tavLst>
                                        <p:tav tm="0">
                                          <p:val>
                                            <p:strVal val="#ppt_y+.05"/>
                                          </p:val>
                                        </p:tav>
                                        <p:tav tm="100000">
                                          <p:val>
                                            <p:strVal val="#ppt_y"/>
                                          </p:val>
                                        </p:tav>
                                      </p:tavLst>
                                    </p:anim>
                                  </p:childTnLst>
                                </p:cTn>
                              </p:par>
                              <p:par>
                                <p:cTn id="30" presetID="44" presetClass="entr" presetSubtype="0" fill="hold" grpId="0"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anim calcmode="lin" valueType="num">
                                      <p:cBhvr>
                                        <p:cTn id="3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Peran Komputer (Software) dalam Statistik</a:t>
            </a:r>
            <a:endParaRPr lang="id-ID" dirty="0"/>
          </a:p>
        </p:txBody>
      </p:sp>
      <p:sp>
        <p:nvSpPr>
          <p:cNvPr id="4" name="Text Box 6"/>
          <p:cNvSpPr txBox="1">
            <a:spLocks noGrp="1" noChangeArrowheads="1"/>
          </p:cNvSpPr>
          <p:nvPr>
            <p:ph idx="1"/>
          </p:nvPr>
        </p:nvSpPr>
        <p:spPr bwMode="auto">
          <a:prstGeom prst="rect">
            <a:avLst/>
          </a:prstGeom>
          <a:noFill/>
          <a:ln w="9525">
            <a:noFill/>
            <a:miter lim="800000"/>
            <a:headEnd/>
            <a:tailEnd/>
          </a:ln>
          <a:effectLst/>
        </p:spPr>
        <p:txBody>
          <a:bodyPr>
            <a:spAutoFit/>
          </a:bodyPr>
          <a:lstStyle/>
          <a:p>
            <a:pPr marL="342900" indent="-342900" eaLnBrk="0" hangingPunct="0">
              <a:spcBef>
                <a:spcPct val="50000"/>
              </a:spcBef>
              <a:buFontTx/>
              <a:buAutoNum type="arabicPeriod"/>
            </a:pPr>
            <a:r>
              <a:rPr lang="en-US" sz="2400" dirty="0" err="1">
                <a:solidFill>
                  <a:srgbClr val="0000FF"/>
                </a:solidFill>
                <a:latin typeface="Tahoma" pitchFamily="34" charset="0"/>
              </a:rPr>
              <a:t>Jumlah</a:t>
            </a:r>
            <a:r>
              <a:rPr lang="en-US" sz="2400" dirty="0">
                <a:solidFill>
                  <a:srgbClr val="0000FF"/>
                </a:solidFill>
                <a:latin typeface="Tahoma" pitchFamily="34" charset="0"/>
              </a:rPr>
              <a:t> </a:t>
            </a:r>
            <a:r>
              <a:rPr lang="en-US" sz="2400" dirty="0" err="1">
                <a:solidFill>
                  <a:srgbClr val="0000FF"/>
                </a:solidFill>
                <a:latin typeface="Tahoma" pitchFamily="34" charset="0"/>
              </a:rPr>
              <a:t>masukan</a:t>
            </a:r>
            <a:r>
              <a:rPr lang="en-US" sz="2400" dirty="0">
                <a:solidFill>
                  <a:srgbClr val="0000FF"/>
                </a:solidFill>
                <a:latin typeface="Tahoma" pitchFamily="34" charset="0"/>
              </a:rPr>
              <a:t> (input) yang </a:t>
            </a:r>
            <a:r>
              <a:rPr lang="en-US" sz="2400" dirty="0" err="1">
                <a:solidFill>
                  <a:srgbClr val="0000FF"/>
                </a:solidFill>
                <a:latin typeface="Tahoma" pitchFamily="34" charset="0"/>
              </a:rPr>
              <a:t>besar</a:t>
            </a:r>
            <a:endParaRPr lang="en-US" sz="2400" dirty="0">
              <a:solidFill>
                <a:srgbClr val="0000FF"/>
              </a:solidFill>
              <a:latin typeface="Tahoma" pitchFamily="34" charset="0"/>
            </a:endParaRPr>
          </a:p>
          <a:p>
            <a:pPr marL="342900" indent="-342900" eaLnBrk="0" hangingPunct="0">
              <a:spcBef>
                <a:spcPct val="50000"/>
              </a:spcBef>
              <a:buFontTx/>
              <a:buAutoNum type="arabicPeriod"/>
            </a:pPr>
            <a:r>
              <a:rPr lang="en-US" sz="2400" dirty="0" err="1">
                <a:solidFill>
                  <a:srgbClr val="008000"/>
                </a:solidFill>
                <a:latin typeface="Tahoma" pitchFamily="34" charset="0"/>
              </a:rPr>
              <a:t>Proyek</a:t>
            </a:r>
            <a:r>
              <a:rPr lang="en-US" sz="2400" dirty="0">
                <a:solidFill>
                  <a:srgbClr val="008000"/>
                </a:solidFill>
                <a:latin typeface="Tahoma" pitchFamily="34" charset="0"/>
              </a:rPr>
              <a:t> yang </a:t>
            </a:r>
            <a:r>
              <a:rPr lang="en-US" sz="2400" dirty="0" err="1">
                <a:solidFill>
                  <a:srgbClr val="008000"/>
                </a:solidFill>
                <a:latin typeface="Tahoma" pitchFamily="34" charset="0"/>
              </a:rPr>
              <a:t>repetitif</a:t>
            </a:r>
            <a:endParaRPr lang="en-US" sz="2400" dirty="0">
              <a:solidFill>
                <a:srgbClr val="008000"/>
              </a:solidFill>
              <a:latin typeface="Tahoma" pitchFamily="34" charset="0"/>
            </a:endParaRPr>
          </a:p>
          <a:p>
            <a:pPr marL="342900" indent="-342900" eaLnBrk="0" hangingPunct="0">
              <a:spcBef>
                <a:spcPct val="50000"/>
              </a:spcBef>
              <a:buFontTx/>
              <a:buAutoNum type="arabicPeriod"/>
            </a:pPr>
            <a:r>
              <a:rPr lang="en-US" sz="2400" dirty="0" err="1">
                <a:solidFill>
                  <a:srgbClr val="0000FF"/>
                </a:solidFill>
                <a:latin typeface="Tahoma" pitchFamily="34" charset="0"/>
              </a:rPr>
              <a:t>Diinginkan</a:t>
            </a:r>
            <a:r>
              <a:rPr lang="en-US" sz="2400" dirty="0">
                <a:solidFill>
                  <a:srgbClr val="0000FF"/>
                </a:solidFill>
                <a:latin typeface="Tahoma" pitchFamily="34" charset="0"/>
              </a:rPr>
              <a:t> </a:t>
            </a:r>
            <a:r>
              <a:rPr lang="en-US" sz="2400" dirty="0" err="1">
                <a:solidFill>
                  <a:srgbClr val="0000FF"/>
                </a:solidFill>
                <a:latin typeface="Tahoma" pitchFamily="34" charset="0"/>
              </a:rPr>
              <a:t>dan</a:t>
            </a:r>
            <a:r>
              <a:rPr lang="en-US" sz="2400" dirty="0">
                <a:solidFill>
                  <a:srgbClr val="0000FF"/>
                </a:solidFill>
                <a:latin typeface="Tahoma" pitchFamily="34" charset="0"/>
              </a:rPr>
              <a:t> </a:t>
            </a:r>
            <a:r>
              <a:rPr lang="en-US" sz="2400" dirty="0" err="1">
                <a:solidFill>
                  <a:srgbClr val="0000FF"/>
                </a:solidFill>
                <a:latin typeface="Tahoma" pitchFamily="34" charset="0"/>
              </a:rPr>
              <a:t>diperlukan</a:t>
            </a:r>
            <a:r>
              <a:rPr lang="en-US" sz="2400" dirty="0">
                <a:solidFill>
                  <a:srgbClr val="0000FF"/>
                </a:solidFill>
                <a:latin typeface="Tahoma" pitchFamily="34" charset="0"/>
              </a:rPr>
              <a:t> </a:t>
            </a:r>
            <a:r>
              <a:rPr lang="en-US" sz="2400" dirty="0" err="1">
                <a:solidFill>
                  <a:srgbClr val="0000FF"/>
                </a:solidFill>
                <a:latin typeface="Tahoma" pitchFamily="34" charset="0"/>
              </a:rPr>
              <a:t>kecepatan</a:t>
            </a:r>
            <a:r>
              <a:rPr lang="en-US" sz="2400" dirty="0">
                <a:solidFill>
                  <a:srgbClr val="0000FF"/>
                </a:solidFill>
                <a:latin typeface="Tahoma" pitchFamily="34" charset="0"/>
              </a:rPr>
              <a:t> yang </a:t>
            </a:r>
            <a:r>
              <a:rPr lang="en-US" sz="2400" dirty="0" err="1">
                <a:solidFill>
                  <a:srgbClr val="0000FF"/>
                </a:solidFill>
                <a:latin typeface="Tahoma" pitchFamily="34" charset="0"/>
              </a:rPr>
              <a:t>tinggi</a:t>
            </a:r>
            <a:r>
              <a:rPr lang="en-US" sz="2400" dirty="0">
                <a:solidFill>
                  <a:srgbClr val="0000FF"/>
                </a:solidFill>
                <a:latin typeface="Tahoma" pitchFamily="34" charset="0"/>
              </a:rPr>
              <a:t> </a:t>
            </a:r>
            <a:r>
              <a:rPr lang="en-US" sz="2400" dirty="0" err="1">
                <a:solidFill>
                  <a:srgbClr val="0000FF"/>
                </a:solidFill>
                <a:latin typeface="Tahoma" pitchFamily="34" charset="0"/>
              </a:rPr>
              <a:t>dalam</a:t>
            </a:r>
            <a:r>
              <a:rPr lang="en-US" sz="2400" dirty="0">
                <a:solidFill>
                  <a:srgbClr val="0000FF"/>
                </a:solidFill>
                <a:latin typeface="Tahoma" pitchFamily="34" charset="0"/>
              </a:rPr>
              <a:t> </a:t>
            </a:r>
            <a:r>
              <a:rPr lang="en-US" sz="2400" dirty="0" err="1">
                <a:solidFill>
                  <a:srgbClr val="0000FF"/>
                </a:solidFill>
                <a:latin typeface="Tahoma" pitchFamily="34" charset="0"/>
              </a:rPr>
              <a:t>pengolahannya</a:t>
            </a:r>
            <a:endParaRPr lang="en-US" sz="2400" dirty="0">
              <a:solidFill>
                <a:srgbClr val="0000FF"/>
              </a:solidFill>
              <a:latin typeface="Tahoma" pitchFamily="34" charset="0"/>
            </a:endParaRPr>
          </a:p>
          <a:p>
            <a:pPr marL="342900" indent="-342900" eaLnBrk="0" hangingPunct="0">
              <a:spcBef>
                <a:spcPct val="50000"/>
              </a:spcBef>
              <a:buFontTx/>
              <a:buAutoNum type="arabicPeriod"/>
            </a:pPr>
            <a:r>
              <a:rPr lang="en-US" sz="2400" dirty="0" err="1">
                <a:solidFill>
                  <a:srgbClr val="008000"/>
                </a:solidFill>
                <a:latin typeface="Tahoma" pitchFamily="34" charset="0"/>
              </a:rPr>
              <a:t>Diinginkan</a:t>
            </a:r>
            <a:r>
              <a:rPr lang="en-US" sz="2400" dirty="0">
                <a:solidFill>
                  <a:srgbClr val="008000"/>
                </a:solidFill>
                <a:latin typeface="Tahoma" pitchFamily="34" charset="0"/>
              </a:rPr>
              <a:t> </a:t>
            </a:r>
            <a:r>
              <a:rPr lang="en-US" sz="2400" dirty="0" err="1">
                <a:solidFill>
                  <a:srgbClr val="008000"/>
                </a:solidFill>
                <a:latin typeface="Tahoma" pitchFamily="34" charset="0"/>
              </a:rPr>
              <a:t>dan</a:t>
            </a:r>
            <a:r>
              <a:rPr lang="en-US" sz="2400" dirty="0">
                <a:solidFill>
                  <a:srgbClr val="008000"/>
                </a:solidFill>
                <a:latin typeface="Tahoma" pitchFamily="34" charset="0"/>
              </a:rPr>
              <a:t> </a:t>
            </a:r>
            <a:r>
              <a:rPr lang="en-US" sz="2400" dirty="0" err="1">
                <a:solidFill>
                  <a:srgbClr val="008000"/>
                </a:solidFill>
                <a:latin typeface="Tahoma" pitchFamily="34" charset="0"/>
              </a:rPr>
              <a:t>diperlukan</a:t>
            </a:r>
            <a:r>
              <a:rPr lang="en-US" sz="2400" dirty="0">
                <a:solidFill>
                  <a:srgbClr val="008000"/>
                </a:solidFill>
                <a:latin typeface="Tahoma" pitchFamily="34" charset="0"/>
              </a:rPr>
              <a:t> </a:t>
            </a:r>
            <a:r>
              <a:rPr lang="en-US" sz="2400" dirty="0" err="1">
                <a:solidFill>
                  <a:srgbClr val="008000"/>
                </a:solidFill>
                <a:latin typeface="Tahoma" pitchFamily="34" charset="0"/>
              </a:rPr>
              <a:t>ketepatan</a:t>
            </a:r>
            <a:r>
              <a:rPr lang="en-US" sz="2400" dirty="0">
                <a:solidFill>
                  <a:srgbClr val="008000"/>
                </a:solidFill>
                <a:latin typeface="Tahoma" pitchFamily="34" charset="0"/>
              </a:rPr>
              <a:t> yang </a:t>
            </a:r>
            <a:r>
              <a:rPr lang="en-US" sz="2400" dirty="0" err="1">
                <a:solidFill>
                  <a:srgbClr val="008000"/>
                </a:solidFill>
                <a:latin typeface="Tahoma" pitchFamily="34" charset="0"/>
              </a:rPr>
              <a:t>lebih</a:t>
            </a:r>
            <a:r>
              <a:rPr lang="en-US" sz="2400" dirty="0">
                <a:solidFill>
                  <a:srgbClr val="008000"/>
                </a:solidFill>
                <a:latin typeface="Tahoma" pitchFamily="34" charset="0"/>
              </a:rPr>
              <a:t> </a:t>
            </a:r>
            <a:r>
              <a:rPr lang="en-US" sz="2400" dirty="0" err="1">
                <a:solidFill>
                  <a:srgbClr val="008000"/>
                </a:solidFill>
                <a:latin typeface="Tahoma" pitchFamily="34" charset="0"/>
              </a:rPr>
              <a:t>besar</a:t>
            </a:r>
            <a:endParaRPr lang="en-US" sz="2400" dirty="0">
              <a:solidFill>
                <a:srgbClr val="008000"/>
              </a:solidFill>
              <a:latin typeface="Tahoma" pitchFamily="34" charset="0"/>
            </a:endParaRPr>
          </a:p>
          <a:p>
            <a:pPr marL="342900" indent="-342900" eaLnBrk="0" hangingPunct="0">
              <a:spcBef>
                <a:spcPct val="50000"/>
              </a:spcBef>
              <a:buFontTx/>
              <a:buAutoNum type="arabicPeriod"/>
            </a:pPr>
            <a:r>
              <a:rPr lang="en-US" sz="2400" dirty="0" err="1">
                <a:solidFill>
                  <a:srgbClr val="0000FF"/>
                </a:solidFill>
                <a:latin typeface="Tahoma" pitchFamily="34" charset="0"/>
              </a:rPr>
              <a:t>Mengolah</a:t>
            </a:r>
            <a:r>
              <a:rPr lang="en-US" sz="2400" dirty="0">
                <a:solidFill>
                  <a:srgbClr val="0000FF"/>
                </a:solidFill>
                <a:latin typeface="Tahoma" pitchFamily="34" charset="0"/>
              </a:rPr>
              <a:t> </a:t>
            </a:r>
            <a:r>
              <a:rPr lang="en-US" sz="2400" dirty="0" err="1">
                <a:solidFill>
                  <a:srgbClr val="0000FF"/>
                </a:solidFill>
                <a:latin typeface="Tahoma" pitchFamily="34" charset="0"/>
              </a:rPr>
              <a:t>hal-hal</a:t>
            </a:r>
            <a:r>
              <a:rPr lang="en-US" sz="2400" dirty="0">
                <a:solidFill>
                  <a:srgbClr val="0000FF"/>
                </a:solidFill>
                <a:latin typeface="Tahoma" pitchFamily="34" charset="0"/>
              </a:rPr>
              <a:t> </a:t>
            </a:r>
            <a:r>
              <a:rPr lang="en-US" sz="2400" dirty="0" err="1">
                <a:solidFill>
                  <a:srgbClr val="0000FF"/>
                </a:solidFill>
                <a:latin typeface="Tahoma" pitchFamily="34" charset="0"/>
              </a:rPr>
              <a:t>kompleks</a:t>
            </a:r>
            <a:r>
              <a:rPr lang="en-US" sz="2400" dirty="0">
                <a:solidFill>
                  <a:srgbClr val="0000FF"/>
                </a:solidFill>
                <a:latin typeface="Tahoma" pitchFamily="34" charset="0"/>
              </a:rPr>
              <a:t> yang </a:t>
            </a:r>
            <a:r>
              <a:rPr lang="en-US" sz="2400" dirty="0" err="1">
                <a:solidFill>
                  <a:srgbClr val="0000FF"/>
                </a:solidFill>
                <a:latin typeface="Tahoma" pitchFamily="34" charset="0"/>
              </a:rPr>
              <a:t>memerlukan</a:t>
            </a:r>
            <a:r>
              <a:rPr lang="en-US" sz="2400" dirty="0">
                <a:solidFill>
                  <a:srgbClr val="0000FF"/>
                </a:solidFill>
                <a:latin typeface="Tahoma" pitchFamily="34" charset="0"/>
              </a:rPr>
              <a:t> </a:t>
            </a:r>
            <a:r>
              <a:rPr lang="en-US" sz="2400" dirty="0" err="1">
                <a:solidFill>
                  <a:srgbClr val="0000FF"/>
                </a:solidFill>
                <a:latin typeface="Tahoma" pitchFamily="34" charset="0"/>
              </a:rPr>
              <a:t>bantuan</a:t>
            </a:r>
            <a:r>
              <a:rPr lang="en-US" sz="2400" dirty="0">
                <a:solidFill>
                  <a:srgbClr val="0000FF"/>
                </a:solidFill>
                <a:latin typeface="Tahoma" pitchFamily="34" charset="0"/>
              </a:rPr>
              <a:t> </a:t>
            </a:r>
            <a:r>
              <a:rPr lang="en-US" sz="2400" dirty="0" err="1">
                <a:solidFill>
                  <a:srgbClr val="0000FF"/>
                </a:solidFill>
                <a:latin typeface="Tahoma" pitchFamily="34" charset="0"/>
              </a:rPr>
              <a:t>elekrtonik</a:t>
            </a:r>
            <a:endParaRPr lang="en-US" sz="2400" dirty="0">
              <a:solidFill>
                <a:srgbClr val="0000FF"/>
              </a:solidFill>
              <a:latin typeface="Tahoma" pitchFamily="34" charset="0"/>
            </a:endParaRPr>
          </a:p>
          <a:p>
            <a:pPr marL="342900" indent="-342900" eaLnBrk="0" hangingPunct="0">
              <a:spcBef>
                <a:spcPct val="50000"/>
              </a:spcBef>
            </a:pPr>
            <a:r>
              <a:rPr lang="en-US" sz="4400" b="1" dirty="0">
                <a:solidFill>
                  <a:srgbClr val="FF0000"/>
                </a:solidFill>
                <a:latin typeface="Arial Black" pitchFamily="34" charset="0"/>
                <a:cs typeface="Arial" charset="0"/>
              </a:rPr>
              <a:t>►</a:t>
            </a:r>
            <a:r>
              <a:rPr lang="en-US" sz="2400" dirty="0" err="1">
                <a:solidFill>
                  <a:srgbClr val="9900FF"/>
                </a:solidFill>
                <a:latin typeface="Tahoma" pitchFamily="34" charset="0"/>
              </a:rPr>
              <a:t>Paket</a:t>
            </a:r>
            <a:r>
              <a:rPr lang="en-US" sz="2400" dirty="0">
                <a:solidFill>
                  <a:srgbClr val="9900FF"/>
                </a:solidFill>
                <a:latin typeface="Tahoma" pitchFamily="34" charset="0"/>
              </a:rPr>
              <a:t> program </a:t>
            </a:r>
            <a:r>
              <a:rPr lang="en-US" sz="2400" dirty="0" err="1">
                <a:solidFill>
                  <a:srgbClr val="9900FF"/>
                </a:solidFill>
                <a:latin typeface="Tahoma" pitchFamily="34" charset="0"/>
              </a:rPr>
              <a:t>statistik</a:t>
            </a:r>
            <a:r>
              <a:rPr lang="en-US" sz="2000" b="1" dirty="0">
                <a:solidFill>
                  <a:srgbClr val="9900FF"/>
                </a:solidFill>
                <a:latin typeface="Tahoma" pitchFamily="34" charset="0"/>
              </a:rPr>
              <a:t> : </a:t>
            </a:r>
            <a:r>
              <a:rPr lang="en-US" sz="2400" b="1" dirty="0">
                <a:solidFill>
                  <a:srgbClr val="9900FF"/>
                </a:solidFill>
                <a:latin typeface="Tahoma" pitchFamily="34" charset="0"/>
              </a:rPr>
              <a:t>Minitab, SAS, SPSS</a:t>
            </a:r>
            <a:r>
              <a:rPr lang="en-US" sz="2000" b="1" dirty="0">
                <a:solidFill>
                  <a:srgbClr val="9900FF"/>
                </a:solidFill>
                <a:latin typeface="Tahoma" pitchFamily="34" charset="0"/>
              </a:rPr>
              <a:t> </a:t>
            </a:r>
            <a:r>
              <a:rPr lang="en-US" sz="2400" dirty="0">
                <a:solidFill>
                  <a:srgbClr val="9900FF"/>
                </a:solidFill>
                <a:latin typeface="Tahoma" pitchFamily="34" charset="0"/>
              </a:rPr>
              <a:t>(</a:t>
            </a:r>
            <a:r>
              <a:rPr lang="en-US" sz="2400" dirty="0" err="1">
                <a:solidFill>
                  <a:srgbClr val="9900FF"/>
                </a:solidFill>
                <a:latin typeface="Tahoma" pitchFamily="34" charset="0"/>
              </a:rPr>
              <a:t>sering</a:t>
            </a:r>
            <a:r>
              <a:rPr lang="en-US" sz="2400" dirty="0">
                <a:solidFill>
                  <a:srgbClr val="9900FF"/>
                </a:solidFill>
                <a:latin typeface="Tahoma" pitchFamily="34" charset="0"/>
              </a:rPr>
              <a:t> </a:t>
            </a:r>
            <a:r>
              <a:rPr lang="en-US" sz="2400" dirty="0" err="1">
                <a:solidFill>
                  <a:srgbClr val="9900FF"/>
                </a:solidFill>
                <a:latin typeface="Tahoma" pitchFamily="34" charset="0"/>
              </a:rPr>
              <a:t>dipakai</a:t>
            </a:r>
            <a:r>
              <a:rPr lang="en-US" sz="2400" dirty="0">
                <a:solidFill>
                  <a:srgbClr val="9900FF"/>
                </a:solidFill>
                <a:latin typeface="Tahoma" pitchFamily="34" charset="0"/>
              </a:rPr>
              <a:t> </a:t>
            </a:r>
            <a:r>
              <a:rPr lang="en-US" sz="2400" dirty="0" err="1">
                <a:solidFill>
                  <a:srgbClr val="9900FF"/>
                </a:solidFill>
                <a:latin typeface="Tahoma" pitchFamily="34" charset="0"/>
              </a:rPr>
              <a:t>mahasiswa</a:t>
            </a:r>
            <a:r>
              <a:rPr lang="en-US" sz="2400" dirty="0">
                <a:solidFill>
                  <a:srgbClr val="9900FF"/>
                </a:solidFill>
                <a:latin typeface="Tahoma" pitchFamily="34" charset="0"/>
              </a:rPr>
              <a:t> </a:t>
            </a:r>
            <a:r>
              <a:rPr lang="en-US" sz="2400" dirty="0" err="1">
                <a:solidFill>
                  <a:srgbClr val="9900FF"/>
                </a:solidFill>
                <a:latin typeface="Tahoma" pitchFamily="34" charset="0"/>
              </a:rPr>
              <a:t>khususnya</a:t>
            </a:r>
            <a:r>
              <a:rPr lang="en-US" sz="2400" dirty="0">
                <a:solidFill>
                  <a:srgbClr val="9900FF"/>
                </a:solidFill>
                <a:latin typeface="Tahoma" pitchFamily="34" charset="0"/>
              </a:rPr>
              <a:t> </a:t>
            </a:r>
            <a:r>
              <a:rPr lang="en-US" sz="2400" dirty="0" err="1">
                <a:solidFill>
                  <a:srgbClr val="9900FF"/>
                </a:solidFill>
                <a:latin typeface="Tahoma" pitchFamily="34" charset="0"/>
              </a:rPr>
              <a:t>untuk</a:t>
            </a:r>
            <a:r>
              <a:rPr lang="en-US" sz="2400" dirty="0">
                <a:solidFill>
                  <a:srgbClr val="9900FF"/>
                </a:solidFill>
                <a:latin typeface="Tahoma" pitchFamily="34" charset="0"/>
              </a:rPr>
              <a:t> </a:t>
            </a:r>
            <a:r>
              <a:rPr lang="en-US" sz="2400" dirty="0" err="1">
                <a:solidFill>
                  <a:srgbClr val="9900FF"/>
                </a:solidFill>
                <a:latin typeface="Tahoma" pitchFamily="34" charset="0"/>
              </a:rPr>
              <a:t>Skripsi</a:t>
            </a:r>
            <a:r>
              <a:rPr lang="en-US" sz="2400" dirty="0">
                <a:solidFill>
                  <a:srgbClr val="9900FF"/>
                </a:solidFill>
                <a:latin typeface="Tahoma" pitchFamily="34" charset="0"/>
              </a:rPr>
              <a:t>) </a:t>
            </a:r>
            <a:r>
              <a:rPr lang="en-US" sz="2400" dirty="0" err="1">
                <a:solidFill>
                  <a:srgbClr val="9900FF"/>
                </a:solidFill>
                <a:latin typeface="Tahoma" pitchFamily="34" charset="0"/>
              </a:rPr>
              <a:t>dan</a:t>
            </a:r>
            <a:r>
              <a:rPr lang="en-US" sz="2000" b="1" dirty="0">
                <a:solidFill>
                  <a:srgbClr val="9900FF"/>
                </a:solidFill>
                <a:latin typeface="Tahoma" pitchFamily="34" charset="0"/>
              </a:rPr>
              <a:t> </a:t>
            </a:r>
            <a:r>
              <a:rPr lang="en-US" sz="2400" b="1" dirty="0">
                <a:solidFill>
                  <a:srgbClr val="9900FF"/>
                </a:solidFill>
                <a:latin typeface="Tahoma" pitchFamily="34" charset="0"/>
              </a:rPr>
              <a:t>SYSTAT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peran statistik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3"/>
          <p:cNvSpPr txBox="1">
            <a:spLocks noChangeArrowheads="1"/>
          </p:cNvSpPr>
          <p:nvPr/>
        </p:nvSpPr>
        <p:spPr>
          <a:xfrm>
            <a:off x="533400" y="1600200"/>
            <a:ext cx="7542213"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rPr>
              <a:t>Menyediakan informasi dalam bentuk      yang luas dan formal  </a:t>
            </a:r>
          </a:p>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rPr>
              <a:t>Mengukur banyak hal dalam berbagai bidang dalam bentuk angka/numerik (indikator) </a:t>
            </a:r>
          </a:p>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rPr>
              <a:t>Mengukur banyak variasi dalam proses biologi</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peran statistik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3"/>
          <p:cNvSpPr txBox="1">
            <a:spLocks noChangeArrowheads="1"/>
          </p:cNvSpPr>
          <p:nvPr/>
        </p:nvSpPr>
        <p:spPr>
          <a:xfrm>
            <a:off x="533400" y="1600200"/>
            <a:ext cx="7542213"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Menyediakan</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informasi</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dalam</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bentuk</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yang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luas</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dan</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formal  </a:t>
            </a:r>
          </a:p>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Mengukur</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banyak</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hal</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dalam</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berbagai</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bidang</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dalam</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bentuk</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angka</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numerik</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indikator</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p>
          <a:p>
            <a:pPr marL="342900" marR="0" lvl="0" indent="-342900" algn="l" defTabSz="914400" rtl="0" eaLnBrk="1" fontAlgn="auto" latinLnBrk="0" hangingPunct="1">
              <a:lnSpc>
                <a:spcPct val="110000"/>
              </a:lnSpc>
              <a:spcBef>
                <a:spcPct val="20000"/>
              </a:spcBef>
              <a:spcAft>
                <a:spcPts val="0"/>
              </a:spcAft>
              <a:buClrTx/>
              <a:buSzTx/>
              <a:buFont typeface="Arial" pitchFamily="34" charset="0"/>
              <a:buChar char="•"/>
              <a:tabLst/>
              <a:defRPr/>
            </a:pP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Mengukur</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banyak</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variasi</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dalam</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proses</a:t>
            </a:r>
            <a:r>
              <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30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biologi</a:t>
            </a:r>
            <a:endPar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Ruang lingkup statistik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3"/>
          <p:cNvSpPr txBox="1">
            <a:spLocks noChangeArrowheads="1"/>
          </p:cNvSpPr>
          <p:nvPr/>
        </p:nvSpPr>
        <p:spPr>
          <a:xfrm>
            <a:off x="457200" y="1828800"/>
            <a:ext cx="82296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mn-cs"/>
              </a:rPr>
              <a:t>Statistik Deskriptif </a:t>
            </a:r>
          </a:p>
          <a:p>
            <a:pPr marL="342900" marR="0" lvl="0" indent="-342900" algn="l" defTabSz="914400" rtl="0" eaLnBrk="1" fontAlgn="auto" latinLnBrk="0" hangingPunct="1">
              <a:lnSpc>
                <a:spcPct val="12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mn-cs"/>
              </a:rPr>
              <a:t>Statistik Inferensial</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Statistik deskriptif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3"/>
          <p:cNvSpPr txBox="1">
            <a:spLocks noChangeArrowheads="1"/>
          </p:cNvSpPr>
          <p:nvPr/>
        </p:nvSpPr>
        <p:spPr>
          <a:xfrm>
            <a:off x="609600" y="1600200"/>
            <a:ext cx="72390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3000" b="0" i="0" u="sng" strike="noStrike" kern="1200" cap="none" spc="0" normalizeH="0" baseline="0" noProof="0" smtClean="0">
                <a:ln>
                  <a:noFill/>
                </a:ln>
                <a:solidFill>
                  <a:schemeClr val="tx1"/>
                </a:solidFill>
                <a:effectLst/>
                <a:uLnTx/>
                <a:uFillTx/>
                <a:latin typeface="Times New Roman" pitchFamily="18" charset="0"/>
                <a:ea typeface="+mn-ea"/>
                <a:cs typeface="+mn-cs"/>
              </a:rPr>
              <a:t>Contoh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Menghitung rata – rata dan varians dari               data mentah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Mendeksripsikan menggunakan tabel – tabel atau grafik sehingga data mentah lebih mudah “dibaca” dan lebih bermakna. </a:t>
            </a:r>
            <a:r>
              <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rPr>
              <a:t> </a:t>
            </a:r>
            <a:endParaRPr kumimoji="0" lang="en-US" sz="30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Statistik inferensial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3"/>
          <p:cNvSpPr txBox="1">
            <a:spLocks noChangeArrowheads="1"/>
          </p:cNvSpPr>
          <p:nvPr/>
        </p:nvSpPr>
        <p:spPr>
          <a:xfrm>
            <a:off x="685800" y="1600200"/>
            <a:ext cx="79248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sv-SE" sz="3000" b="0" i="0" u="sng" strike="noStrike" kern="1200" cap="none" spc="0" normalizeH="0" baseline="0" noProof="0" smtClean="0">
                <a:ln>
                  <a:noFill/>
                </a:ln>
                <a:solidFill>
                  <a:schemeClr val="tx1"/>
                </a:solidFill>
                <a:effectLst/>
                <a:uLnTx/>
                <a:uFillTx/>
                <a:latin typeface="Times New Roman" pitchFamily="18" charset="0"/>
                <a:ea typeface="+mn-ea"/>
                <a:cs typeface="+mn-cs"/>
              </a:rPr>
              <a:t>Contoh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Pengujian hipotesis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Melakukan estimasi pengamatan masa mendatang (estimasi atau prediksi)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Membuat permodelan hubungan           (korelasi, regresi, ANOVA, deret waktu),      dsb </a:t>
            </a:r>
            <a:endPar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23528"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Statistik inferensial </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Rectangle 3"/>
          <p:cNvSpPr txBox="1">
            <a:spLocks noChangeArrowheads="1"/>
          </p:cNvSpPr>
          <p:nvPr/>
        </p:nvSpPr>
        <p:spPr>
          <a:xfrm>
            <a:off x="685800" y="1600200"/>
            <a:ext cx="7924800" cy="449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sv-SE" sz="3000" b="0" i="0" u="sng" strike="noStrike" kern="1200" cap="none" spc="0" normalizeH="0" baseline="0" noProof="0" smtClean="0">
                <a:ln>
                  <a:noFill/>
                </a:ln>
                <a:solidFill>
                  <a:schemeClr val="tx1"/>
                </a:solidFill>
                <a:effectLst/>
                <a:uLnTx/>
                <a:uFillTx/>
                <a:latin typeface="Times New Roman" pitchFamily="18" charset="0"/>
                <a:ea typeface="+mn-ea"/>
                <a:cs typeface="+mn-cs"/>
              </a:rPr>
              <a:t>Contoh</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Pengujian hipotesis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Melakukan estimasi pengamatan masa mendatang (estimasi atau prediksi)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sv-SE" sz="3000" b="0" i="0" u="none" strike="noStrike" kern="1200" cap="none" spc="0" normalizeH="0" baseline="0" noProof="0" smtClean="0">
                <a:ln>
                  <a:noFill/>
                </a:ln>
                <a:solidFill>
                  <a:schemeClr val="tx1"/>
                </a:solidFill>
                <a:effectLst/>
                <a:uLnTx/>
                <a:uFillTx/>
                <a:latin typeface="Times New Roman" pitchFamily="18" charset="0"/>
                <a:ea typeface="+mn-ea"/>
                <a:cs typeface="+mn-cs"/>
              </a:rPr>
              <a:t>Membuat permodelan hubungan           (korelasi, regresi, ANOVA, deret waktu),      dsb </a:t>
            </a:r>
            <a:endParaRPr kumimoji="0" lang="en-US" sz="3000" b="0" i="0" u="none" strike="noStrike" kern="1200" cap="none" spc="0" normalizeH="0" baseline="0" noProof="0" smtClean="0">
              <a:ln>
                <a:noFill/>
              </a:ln>
              <a:solidFill>
                <a:schemeClr val="tx1"/>
              </a:solidFill>
              <a:effectLst/>
              <a:uLnTx/>
              <a:uFillTx/>
              <a:latin typeface="Times New Roman" pitchFamily="18"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0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4" name="Rectangle 2"/>
          <p:cNvSpPr>
            <a:spLocks noChangeArrowheads="1"/>
          </p:cNvSpPr>
          <p:nvPr/>
        </p:nvSpPr>
        <p:spPr bwMode="auto">
          <a:xfrm>
            <a:off x="323850" y="1916113"/>
            <a:ext cx="8569325" cy="4033837"/>
          </a:xfrm>
          <a:prstGeom prst="rect">
            <a:avLst/>
          </a:prstGeom>
          <a:gradFill rotWithShape="1">
            <a:gsLst>
              <a:gs pos="0">
                <a:srgbClr val="B0ACFC">
                  <a:gamma/>
                  <a:tint val="33725"/>
                  <a:invGamma/>
                </a:srgbClr>
              </a:gs>
              <a:gs pos="100000">
                <a:srgbClr val="B0ACFC">
                  <a:alpha val="14000"/>
                </a:srgbClr>
              </a:gs>
            </a:gsLst>
            <a:lin ang="0" scaled="1"/>
          </a:gradFill>
          <a:ln w="9525">
            <a:solidFill>
              <a:schemeClr val="tx1"/>
            </a:solidFill>
            <a:miter lim="800000"/>
            <a:headEnd/>
            <a:tailEnd/>
          </a:ln>
          <a:effectLst/>
        </p:spPr>
        <p:txBody>
          <a:bodyPr wrap="none" anchor="ctr"/>
          <a:lstStyle/>
          <a:p>
            <a:endParaRPr lang="en-US"/>
          </a:p>
        </p:txBody>
      </p:sp>
      <p:grpSp>
        <p:nvGrpSpPr>
          <p:cNvPr id="5" name="Group 4"/>
          <p:cNvGrpSpPr/>
          <p:nvPr/>
        </p:nvGrpSpPr>
        <p:grpSpPr>
          <a:xfrm>
            <a:off x="476250" y="2068513"/>
            <a:ext cx="8569325" cy="4033837"/>
            <a:chOff x="323850" y="1916113"/>
            <a:chExt cx="8569325" cy="4033837"/>
          </a:xfrm>
        </p:grpSpPr>
        <p:sp>
          <p:nvSpPr>
            <p:cNvPr id="6" name="Rectangle 2"/>
            <p:cNvSpPr>
              <a:spLocks noChangeArrowheads="1"/>
            </p:cNvSpPr>
            <p:nvPr/>
          </p:nvSpPr>
          <p:spPr bwMode="auto">
            <a:xfrm>
              <a:off x="323850" y="1916113"/>
              <a:ext cx="8569325" cy="4033837"/>
            </a:xfrm>
            <a:prstGeom prst="rect">
              <a:avLst/>
            </a:prstGeom>
            <a:gradFill rotWithShape="1">
              <a:gsLst>
                <a:gs pos="0">
                  <a:srgbClr val="B0ACFC">
                    <a:gamma/>
                    <a:tint val="33725"/>
                    <a:invGamma/>
                  </a:srgbClr>
                </a:gs>
                <a:gs pos="100000">
                  <a:srgbClr val="B0ACFC">
                    <a:alpha val="14000"/>
                  </a:srgbClr>
                </a:gs>
              </a:gsLst>
              <a:lin ang="0" scaled="1"/>
            </a:gradFill>
            <a:ln w="9525">
              <a:solidFill>
                <a:schemeClr val="tx1"/>
              </a:solidFill>
              <a:miter lim="800000"/>
              <a:headEnd/>
              <a:tailEnd/>
            </a:ln>
            <a:effectLst/>
          </p:spPr>
          <p:txBody>
            <a:bodyPr wrap="none" anchor="ctr"/>
            <a:lstStyle/>
            <a:p>
              <a:endParaRPr lang="en-US"/>
            </a:p>
          </p:txBody>
        </p:sp>
        <p:sp>
          <p:nvSpPr>
            <p:cNvPr id="7" name="AutoShape 4"/>
            <p:cNvSpPr>
              <a:spLocks noChangeArrowheads="1"/>
            </p:cNvSpPr>
            <p:nvPr/>
          </p:nvSpPr>
          <p:spPr bwMode="auto">
            <a:xfrm>
              <a:off x="2124075" y="2997200"/>
              <a:ext cx="647700" cy="137001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8" name="AutoShape 5"/>
            <p:cNvSpPr>
              <a:spLocks noChangeArrowheads="1"/>
            </p:cNvSpPr>
            <p:nvPr/>
          </p:nvSpPr>
          <p:spPr bwMode="auto">
            <a:xfrm>
              <a:off x="2916238" y="2420938"/>
              <a:ext cx="2303462" cy="2592387"/>
            </a:xfrm>
            <a:prstGeom prst="flowChartMultidocument">
              <a:avLst/>
            </a:prstGeom>
            <a:gradFill rotWithShape="1">
              <a:gsLst>
                <a:gs pos="0">
                  <a:srgbClr val="0000FF"/>
                </a:gs>
                <a:gs pos="100000">
                  <a:srgbClr val="0000FF">
                    <a:gamma/>
                    <a:tint val="33725"/>
                    <a:invGamma/>
                  </a:srgbClr>
                </a:gs>
              </a:gsLst>
              <a:lin ang="0" scaled="1"/>
            </a:gradFill>
            <a:ln w="9525">
              <a:solidFill>
                <a:schemeClr val="tx1"/>
              </a:solidFill>
              <a:miter lim="800000"/>
              <a:headEnd/>
              <a:tailEnd/>
            </a:ln>
            <a:effectLst/>
          </p:spPr>
          <p:txBody>
            <a:bodyPr wrap="none" anchor="ctr"/>
            <a:lstStyle/>
            <a:p>
              <a:pPr algn="ctr" eaLnBrk="1" hangingPunct="1"/>
              <a:r>
                <a:rPr lang="en-US" b="1">
                  <a:solidFill>
                    <a:schemeClr val="bg1"/>
                  </a:solidFill>
                  <a:latin typeface="Times New Roman" pitchFamily="18" charset="0"/>
                  <a:cs typeface="Arial" charset="0"/>
                </a:rPr>
                <a:t>INFORMASI</a:t>
              </a:r>
            </a:p>
          </p:txBody>
        </p:sp>
        <p:sp>
          <p:nvSpPr>
            <p:cNvPr id="9" name="AutoShape 6"/>
            <p:cNvSpPr>
              <a:spLocks noChangeArrowheads="1"/>
            </p:cNvSpPr>
            <p:nvPr/>
          </p:nvSpPr>
          <p:spPr bwMode="auto">
            <a:xfrm>
              <a:off x="6372225" y="2420938"/>
              <a:ext cx="2374900" cy="2376487"/>
            </a:xfrm>
            <a:prstGeom prst="foldedCorner">
              <a:avLst>
                <a:gd name="adj" fmla="val 12500"/>
              </a:avLst>
            </a:prstGeom>
            <a:gradFill rotWithShape="1">
              <a:gsLst>
                <a:gs pos="0">
                  <a:srgbClr val="000066"/>
                </a:gs>
                <a:gs pos="100000">
                  <a:srgbClr val="000066">
                    <a:gamma/>
                    <a:tint val="33725"/>
                    <a:invGamma/>
                  </a:srgbClr>
                </a:gs>
              </a:gsLst>
              <a:lin ang="0" scaled="1"/>
            </a:gradFill>
            <a:ln w="9525">
              <a:solidFill>
                <a:schemeClr val="tx1"/>
              </a:solidFill>
              <a:round/>
              <a:headEnd/>
              <a:tailEnd/>
            </a:ln>
            <a:effectLst/>
          </p:spPr>
          <p:txBody>
            <a:bodyPr wrap="none" anchor="ctr"/>
            <a:lstStyle/>
            <a:p>
              <a:pPr algn="ctr" eaLnBrk="1" hangingPunct="1"/>
              <a:r>
                <a:rPr lang="en-US" b="1">
                  <a:solidFill>
                    <a:schemeClr val="bg1"/>
                  </a:solidFill>
                  <a:latin typeface="Times New Roman" pitchFamily="18" charset="0"/>
                  <a:cs typeface="Arial" charset="0"/>
                </a:rPr>
                <a:t>PENGETAHUAN</a:t>
              </a:r>
            </a:p>
          </p:txBody>
        </p:sp>
        <p:sp>
          <p:nvSpPr>
            <p:cNvPr id="10" name="AutoShape 7"/>
            <p:cNvSpPr>
              <a:spLocks noChangeArrowheads="1"/>
            </p:cNvSpPr>
            <p:nvPr/>
          </p:nvSpPr>
          <p:spPr bwMode="auto">
            <a:xfrm>
              <a:off x="5508625" y="2924175"/>
              <a:ext cx="647700" cy="137001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11" name="AutoShape 8"/>
            <p:cNvSpPr>
              <a:spLocks noChangeArrowheads="1"/>
            </p:cNvSpPr>
            <p:nvPr/>
          </p:nvSpPr>
          <p:spPr bwMode="auto">
            <a:xfrm>
              <a:off x="611188" y="2924175"/>
              <a:ext cx="1223962" cy="1584325"/>
            </a:xfrm>
            <a:prstGeom prst="flowChartMagneticDisk">
              <a:avLst/>
            </a:prstGeom>
            <a:gradFill rotWithShape="1">
              <a:gsLst>
                <a:gs pos="0">
                  <a:srgbClr val="6699FF"/>
                </a:gs>
                <a:gs pos="100000">
                  <a:srgbClr val="6699FF">
                    <a:gamma/>
                    <a:tint val="41176"/>
                    <a:invGamma/>
                  </a:srgbClr>
                </a:gs>
              </a:gsLst>
              <a:lin ang="0" scaled="1"/>
            </a:gradFill>
            <a:ln w="9525">
              <a:solidFill>
                <a:schemeClr val="tx1"/>
              </a:solidFill>
              <a:round/>
              <a:headEnd/>
              <a:tailEnd/>
            </a:ln>
            <a:effectLst/>
          </p:spPr>
          <p:txBody>
            <a:bodyPr wrap="none" anchor="ctr"/>
            <a:lstStyle/>
            <a:p>
              <a:pPr algn="ctr" eaLnBrk="1" hangingPunct="1"/>
              <a:r>
                <a:rPr lang="en-US" b="1">
                  <a:solidFill>
                    <a:schemeClr val="bg1"/>
                  </a:solidFill>
                  <a:latin typeface="Times New Roman" pitchFamily="18" charset="0"/>
                  <a:cs typeface="Arial" charset="0"/>
                </a:rPr>
                <a:t>DATA</a:t>
              </a:r>
            </a:p>
          </p:txBody>
        </p:sp>
        <p:sp>
          <p:nvSpPr>
            <p:cNvPr id="12" name="Text Box 9"/>
            <p:cNvSpPr txBox="1">
              <a:spLocks noChangeArrowheads="1"/>
            </p:cNvSpPr>
            <p:nvPr/>
          </p:nvSpPr>
          <p:spPr bwMode="auto">
            <a:xfrm>
              <a:off x="1619250" y="4652963"/>
              <a:ext cx="1152525" cy="396875"/>
            </a:xfrm>
            <a:prstGeom prst="rect">
              <a:avLst/>
            </a:prstGeom>
            <a:noFill/>
            <a:ln w="9525">
              <a:noFill/>
              <a:miter lim="800000"/>
              <a:headEnd/>
              <a:tailEnd/>
            </a:ln>
            <a:effectLst/>
          </p:spPr>
          <p:txBody>
            <a:bodyPr>
              <a:spAutoFit/>
            </a:bodyPr>
            <a:lstStyle/>
            <a:p>
              <a:pPr algn="ctr" eaLnBrk="1" hangingPunct="1">
                <a:spcBef>
                  <a:spcPct val="50000"/>
                </a:spcBef>
              </a:pPr>
              <a:r>
                <a:rPr lang="en-US" sz="2000" b="1">
                  <a:solidFill>
                    <a:schemeClr val="bg1"/>
                  </a:solidFill>
                  <a:latin typeface="Times New Roman" pitchFamily="18" charset="0"/>
                  <a:cs typeface="Arial" charset="0"/>
                </a:rPr>
                <a:t>Analisa</a:t>
              </a:r>
            </a:p>
          </p:txBody>
        </p:sp>
        <p:sp>
          <p:nvSpPr>
            <p:cNvPr id="13" name="Text Box 10"/>
            <p:cNvSpPr txBox="1">
              <a:spLocks noChangeArrowheads="1"/>
            </p:cNvSpPr>
            <p:nvPr/>
          </p:nvSpPr>
          <p:spPr bwMode="auto">
            <a:xfrm>
              <a:off x="5148263" y="4652963"/>
              <a:ext cx="1152525" cy="396875"/>
            </a:xfrm>
            <a:prstGeom prst="rect">
              <a:avLst/>
            </a:prstGeom>
            <a:noFill/>
            <a:ln w="9525">
              <a:noFill/>
              <a:miter lim="800000"/>
              <a:headEnd/>
              <a:tailEnd/>
            </a:ln>
            <a:effectLst/>
          </p:spPr>
          <p:txBody>
            <a:bodyPr>
              <a:spAutoFit/>
            </a:bodyPr>
            <a:lstStyle/>
            <a:p>
              <a:pPr algn="ctr" eaLnBrk="1" hangingPunct="1">
                <a:spcBef>
                  <a:spcPct val="50000"/>
                </a:spcBef>
              </a:pPr>
              <a:r>
                <a:rPr lang="en-US" sz="2000" b="1">
                  <a:solidFill>
                    <a:schemeClr val="bg1"/>
                  </a:solidFill>
                  <a:latin typeface="Times New Roman" pitchFamily="18" charset="0"/>
                  <a:cs typeface="Arial" charset="0"/>
                </a:rPr>
                <a:t>Analisa</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Rectangle 3"/>
          <p:cNvSpPr txBox="1">
            <a:spLocks noChangeArrowheads="1"/>
          </p:cNvSpPr>
          <p:nvPr/>
        </p:nvSpPr>
        <p:spPr>
          <a:xfrm>
            <a:off x="539552" y="1844824"/>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id-ID" sz="2800" b="1" i="0" u="none" strike="noStrike" kern="1200" cap="none" spc="0" normalizeH="0" baseline="0" noProof="0" dirty="0" smtClean="0">
                <a:ln>
                  <a:noFill/>
                </a:ln>
                <a:solidFill>
                  <a:srgbClr val="996600"/>
                </a:solidFill>
                <a:effectLst/>
                <a:uLnTx/>
                <a:uFillTx/>
                <a:latin typeface="+mn-lt"/>
                <a:ea typeface="+mn-ea"/>
                <a:cs typeface="+mn-cs"/>
              </a:rPr>
              <a:t>P</a:t>
            </a:r>
            <a:r>
              <a:rPr kumimoji="0" lang="en-US" sz="2800" b="1" i="0" u="none" strike="noStrike" kern="1200" cap="none" spc="0" normalizeH="0" baseline="0" noProof="0" dirty="0" err="1" smtClean="0">
                <a:ln>
                  <a:noFill/>
                </a:ln>
                <a:solidFill>
                  <a:srgbClr val="996600"/>
                </a:solidFill>
                <a:effectLst/>
                <a:uLnTx/>
                <a:uFillTx/>
                <a:latin typeface="+mn-lt"/>
                <a:ea typeface="+mn-ea"/>
                <a:cs typeface="+mn-cs"/>
              </a:rPr>
              <a:t>engertian</a:t>
            </a:r>
            <a:r>
              <a:rPr kumimoji="0" lang="en-US" sz="2800" b="1" i="0" u="none" strike="noStrike" kern="1200" cap="none" spc="0" normalizeH="0" baseline="0" noProof="0" dirty="0" smtClean="0">
                <a:ln>
                  <a:noFill/>
                </a:ln>
                <a:solidFill>
                  <a:srgbClr val="996600"/>
                </a:solidFill>
                <a:effectLst/>
                <a:uLnTx/>
                <a:uFillTx/>
                <a:latin typeface="+mn-lt"/>
                <a:ea typeface="+mn-ea"/>
                <a:cs typeface="+mn-cs"/>
              </a:rPr>
              <a:t> Data :</a:t>
            </a:r>
          </a:p>
          <a:p>
            <a:pPr marL="342900" marR="0" lvl="0" indent="-342900" algn="l" defTabSz="914400" rtl="0" eaLnBrk="1" fontAlgn="auto" latinLnBrk="0" hangingPunct="1">
              <a:lnSpc>
                <a:spcPct val="90000"/>
              </a:lnSpc>
              <a:spcBef>
                <a:spcPct val="20000"/>
              </a:spcBef>
              <a:spcAft>
                <a:spcPts val="0"/>
              </a:spcAft>
              <a:buClr>
                <a:schemeClr val="accent2"/>
              </a:buClr>
              <a:buSzTx/>
              <a:buFont typeface="Wingdings" pitchFamily="2" charset="2"/>
              <a:buChar char="q"/>
              <a:tabLst/>
              <a:defRPr/>
            </a:pP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Berarti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sesuatu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400" b="0" i="1" u="none" strike="noStrike" kern="1200" cap="none" spc="0" normalizeH="0" baseline="0" noProof="0" dirty="0" err="1" smtClean="0">
                <a:ln>
                  <a:noFill/>
                </a:ln>
                <a:solidFill>
                  <a:srgbClr val="0000FF"/>
                </a:solidFill>
                <a:effectLst/>
                <a:uLnTx/>
                <a:uFillTx/>
                <a:latin typeface="+mn-lt"/>
                <a:ea typeface="+mn-ea"/>
                <a:cs typeface="+mn-cs"/>
              </a:rPr>
              <a:t>diketahui</a:t>
            </a:r>
            <a:r>
              <a:rPr kumimoji="0" lang="en-US" sz="2400" b="0" i="0" u="none" strike="noStrike" kern="1200" cap="none" spc="0" normalizeH="0" baseline="0" noProof="0" dirty="0" smtClean="0">
                <a:ln>
                  <a:noFill/>
                </a:ln>
                <a:solidFill>
                  <a:srgbClr val="00FF00"/>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1" u="none" strike="noStrike" kern="1200" cap="none" spc="0" normalizeH="0" baseline="0" noProof="0" dirty="0" err="1" smtClean="0">
                <a:ln>
                  <a:noFill/>
                </a:ln>
                <a:solidFill>
                  <a:srgbClr val="0000FF"/>
                </a:solidFill>
                <a:effectLst/>
                <a:uLnTx/>
                <a:uFillTx/>
                <a:latin typeface="+mn-lt"/>
                <a:ea typeface="+mn-ea"/>
                <a:cs typeface="+mn-cs"/>
              </a:rPr>
              <a:t>dianggap</a:t>
            </a:r>
            <a:r>
              <a:rPr kumimoji="0" lang="en-US" sz="2400" b="0" i="1" u="none" strike="noStrike" kern="1200" cap="none" spc="0" normalizeH="0" baseline="0" noProof="0" dirty="0" smtClean="0">
                <a:ln>
                  <a:noFill/>
                </a:ln>
                <a:solidFill>
                  <a:srgbClr val="0000FF"/>
                </a:solidFill>
                <a:effectLst/>
                <a:uLnTx/>
                <a:uFillTx/>
                <a:latin typeface="+mn-lt"/>
                <a:ea typeface="+mn-ea"/>
                <a:cs typeface="+mn-cs"/>
              </a:rPr>
              <a:t>,</a:t>
            </a:r>
            <a:r>
              <a:rPr kumimoji="0" lang="en-US" sz="2400" b="0" i="1" u="none" strike="noStrike" kern="1200" cap="none" spc="0" normalizeH="0" baseline="0" noProof="0" dirty="0" smtClean="0">
                <a:ln>
                  <a:noFill/>
                </a:ln>
                <a:solidFill>
                  <a:srgbClr val="00FF00"/>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dengan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demikian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data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dapat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memberikan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gambaran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tentang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suatu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keadaan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persoalan</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Tx/>
              <a:buNone/>
              <a:tabLst/>
              <a:defRPr/>
            </a:pPr>
            <a:r>
              <a:rPr lang="en-US" sz="2800" b="1" dirty="0">
                <a:solidFill>
                  <a:srgbClr val="996600"/>
                </a:solidFill>
              </a:rPr>
              <a:t>G</a:t>
            </a:r>
            <a:r>
              <a:rPr kumimoji="0" lang="en-US" sz="2800" b="1" i="0" u="none" strike="noStrike" kern="1200" cap="none" spc="0" normalizeH="0" baseline="0" noProof="0" dirty="0" err="1" smtClean="0">
                <a:ln>
                  <a:noFill/>
                </a:ln>
                <a:solidFill>
                  <a:srgbClr val="996600"/>
                </a:solidFill>
                <a:effectLst/>
                <a:uLnTx/>
                <a:uFillTx/>
              </a:rPr>
              <a:t>una</a:t>
            </a:r>
            <a:r>
              <a:rPr kumimoji="0" lang="en-US" sz="2800" b="1" i="0" u="none" strike="noStrike" kern="1200" cap="none" spc="0" normalizeH="0" baseline="0" noProof="0" dirty="0" smtClean="0">
                <a:ln>
                  <a:noFill/>
                </a:ln>
                <a:solidFill>
                  <a:srgbClr val="996600"/>
                </a:solidFill>
                <a:effectLst/>
                <a:uLnTx/>
                <a:uFillTx/>
              </a:rPr>
              <a:t>  </a:t>
            </a:r>
            <a:r>
              <a:rPr kumimoji="0" lang="en-US" sz="2800" b="1" i="0" u="none" strike="noStrike" kern="1200" cap="none" spc="0" normalizeH="0" baseline="0" noProof="0" dirty="0" smtClean="0">
                <a:ln>
                  <a:noFill/>
                </a:ln>
                <a:solidFill>
                  <a:srgbClr val="996600"/>
                </a:solidFill>
                <a:effectLst/>
                <a:uLnTx/>
                <a:uFillTx/>
              </a:rPr>
              <a:t>Data </a:t>
            </a:r>
            <a:r>
              <a:rPr kumimoji="0" lang="en-US" sz="2800" b="1" i="0" u="none" strike="noStrike" kern="1200" cap="none" spc="0" normalizeH="0" baseline="0" noProof="0" dirty="0" smtClean="0">
                <a:ln>
                  <a:noFill/>
                </a:ln>
                <a:solidFill>
                  <a:srgbClr val="996600"/>
                </a:solidFill>
                <a:effectLst/>
                <a:uLnTx/>
                <a:uFillTx/>
              </a:rPr>
              <a:t>:</a:t>
            </a:r>
            <a:endParaRPr kumimoji="0" lang="en-US" sz="2800" b="1" i="0" u="none" strike="noStrike" kern="1200" cap="none" spc="0" normalizeH="0" baseline="0" noProof="0" dirty="0" smtClean="0">
              <a:ln>
                <a:noFill/>
              </a:ln>
              <a:solidFill>
                <a:srgbClr val="996600"/>
              </a:solidFill>
              <a:effectLst/>
              <a:uLnTx/>
              <a:uFillTx/>
            </a:endParaRPr>
          </a:p>
          <a:p>
            <a:pPr marL="342900" marR="0" lvl="0" indent="-342900" algn="l" defTabSz="914400" rtl="0" eaLnBrk="1" fontAlgn="auto" latinLnBrk="0" hangingPunct="1">
              <a:lnSpc>
                <a:spcPct val="90000"/>
              </a:lnSpc>
              <a:spcBef>
                <a:spcPct val="20000"/>
              </a:spcBef>
              <a:spcAft>
                <a:spcPts val="0"/>
              </a:spcAft>
              <a:buClr>
                <a:schemeClr val="hlink"/>
              </a:buClr>
              <a:buSzTx/>
              <a:buFont typeface="Wingdings" pitchFamily="2" charset="2"/>
              <a:buChar char="q"/>
              <a:tabLst/>
              <a:defRPr/>
            </a:pPr>
            <a:r>
              <a:rPr kumimoji="0" lang="en-US" sz="3200" b="1" i="0" u="none" strike="noStrike" kern="1200" cap="none" spc="0" normalizeH="0" baseline="0" noProof="0" dirty="0" smtClean="0">
                <a:ln>
                  <a:noFill/>
                </a:ln>
                <a:solidFill>
                  <a:srgbClr val="996600"/>
                </a:solidFill>
                <a:effectLst/>
                <a:uLnTx/>
                <a:uFillTx/>
                <a:latin typeface="+mn-lt"/>
                <a:ea typeface="+mn-ea"/>
                <a:cs typeface="+mn-cs"/>
              </a:rPr>
              <a:t> </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Sebagai</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dasar</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membuat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keputusan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1" u="none" strike="noStrike" kern="1200" cap="none" spc="0" normalizeH="0" baseline="0" noProof="0" dirty="0" smtClean="0">
                <a:ln>
                  <a:noFill/>
                </a:ln>
                <a:solidFill>
                  <a:srgbClr val="0000FF"/>
                </a:solidFill>
                <a:effectLst/>
                <a:uLnTx/>
                <a:uFillTx/>
                <a:latin typeface="+mn-lt"/>
                <a:ea typeface="+mn-ea"/>
                <a:cs typeface="+mn-cs"/>
              </a:rPr>
              <a:t>decision</a:t>
            </a:r>
            <a:r>
              <a:rPr kumimoji="0" lang="en-US" sz="2400" b="0" i="1" u="none" strike="noStrike" kern="1200" cap="none" spc="0" normalizeH="0" baseline="0" noProof="0" dirty="0" smtClean="0">
                <a:ln>
                  <a:noFill/>
                </a:ln>
                <a:solidFill>
                  <a:srgbClr val="00FF00"/>
                </a:solidFill>
                <a:effectLst/>
                <a:uLnTx/>
                <a:uFillTx/>
                <a:latin typeface="+mn-lt"/>
                <a:ea typeface="+mn-ea"/>
                <a:cs typeface="+mn-cs"/>
              </a:rPr>
              <a:t> </a:t>
            </a:r>
            <a:r>
              <a:rPr kumimoji="0" lang="en-US" sz="2400" b="0" i="1" u="none" strike="noStrike" kern="1200" cap="none" spc="0" normalizeH="0" baseline="0" noProof="0" dirty="0" smtClean="0">
                <a:ln>
                  <a:noFill/>
                </a:ln>
                <a:solidFill>
                  <a:srgbClr val="0000FF"/>
                </a:solidFill>
                <a:effectLst/>
                <a:uLnTx/>
                <a:uFillTx/>
                <a:latin typeface="+mn-lt"/>
                <a:ea typeface="+mn-ea"/>
                <a:cs typeface="+mn-cs"/>
              </a:rPr>
              <a:t>making</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
                <a:schemeClr val="accent2"/>
              </a:buClr>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rgbClr val="008000"/>
                </a:solidFill>
                <a:effectLst/>
                <a:uLnTx/>
                <a:uFillTx/>
                <a:latin typeface="+mn-lt"/>
                <a:ea typeface="+mn-ea"/>
                <a:cs typeface="+mn-cs"/>
              </a:rPr>
              <a:t>Dasar</a:t>
            </a:r>
            <a:r>
              <a:rPr kumimoji="0" lang="en-US" sz="2400" b="0" i="0" u="none" strike="noStrike" kern="1200" cap="none" spc="0" normalizeH="0" baseline="0" noProof="0" dirty="0" smtClean="0">
                <a:ln>
                  <a:noFill/>
                </a:ln>
                <a:solidFill>
                  <a:srgbClr val="008000"/>
                </a:solidFill>
                <a:effectLst/>
                <a:uLnTx/>
                <a:uFillTx/>
                <a:latin typeface="+mn-lt"/>
                <a:ea typeface="+mn-ea"/>
                <a:cs typeface="+mn-cs"/>
              </a:rPr>
              <a:t> </a:t>
            </a:r>
            <a:r>
              <a:rPr kumimoji="0" lang="en-US" sz="2400" b="0" i="0" u="none" strike="noStrike" kern="1200" cap="none" spc="0" normalizeH="0" baseline="0" noProof="0" dirty="0" err="1" smtClean="0">
                <a:ln>
                  <a:noFill/>
                </a:ln>
                <a:solidFill>
                  <a:srgbClr val="008000"/>
                </a:solidFill>
                <a:effectLst/>
                <a:uLnTx/>
                <a:uFillTx/>
                <a:latin typeface="+mn-lt"/>
                <a:ea typeface="+mn-ea"/>
                <a:cs typeface="+mn-cs"/>
              </a:rPr>
              <a:t>perencanaan</a:t>
            </a:r>
            <a:endParaRPr kumimoji="0" lang="en-US" sz="2400" b="0" i="0" u="none" strike="noStrike" kern="1200" cap="none" spc="0" normalizeH="0" baseline="0" noProof="0" dirty="0" smtClean="0">
              <a:ln>
                <a:noFill/>
              </a:ln>
              <a:solidFill>
                <a:srgbClr val="008000"/>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
                <a:schemeClr val="hlink"/>
              </a:buClr>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Alat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pengendalian</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
                <a:schemeClr val="accent2"/>
              </a:buClr>
              <a:buSzTx/>
              <a:buFont typeface="Wingdings" pitchFamily="2" charset="2"/>
              <a:buChar char="q"/>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err="1" smtClean="0">
                <a:ln>
                  <a:noFill/>
                </a:ln>
                <a:solidFill>
                  <a:srgbClr val="008000"/>
                </a:solidFill>
                <a:effectLst/>
                <a:uLnTx/>
                <a:uFillTx/>
                <a:latin typeface="+mn-lt"/>
                <a:ea typeface="+mn-ea"/>
                <a:cs typeface="+mn-cs"/>
              </a:rPr>
              <a:t>Dasar</a:t>
            </a:r>
            <a:r>
              <a:rPr kumimoji="0" lang="en-US" sz="2400" b="0" i="0" u="none" strike="noStrike" kern="1200" cap="none" spc="0" normalizeH="0" baseline="0" noProof="0" dirty="0" smtClean="0">
                <a:ln>
                  <a:noFill/>
                </a:ln>
                <a:solidFill>
                  <a:srgbClr val="008000"/>
                </a:solidFill>
                <a:effectLst/>
                <a:uLnTx/>
                <a:uFillTx/>
                <a:latin typeface="+mn-lt"/>
                <a:ea typeface="+mn-ea"/>
                <a:cs typeface="+mn-cs"/>
              </a:rPr>
              <a:t> </a:t>
            </a:r>
            <a:r>
              <a:rPr kumimoji="0" lang="en-US" sz="2400" b="0" i="0" u="none" strike="noStrike" kern="1200" cap="none" spc="0" normalizeH="0" baseline="0" noProof="0" dirty="0" err="1" smtClean="0">
                <a:ln>
                  <a:noFill/>
                </a:ln>
                <a:solidFill>
                  <a:srgbClr val="008000"/>
                </a:solidFill>
                <a:effectLst/>
                <a:uLnTx/>
                <a:uFillTx/>
                <a:latin typeface="+mn-lt"/>
                <a:ea typeface="+mn-ea"/>
                <a:cs typeface="+mn-cs"/>
              </a:rPr>
              <a:t>evaluasi</a:t>
            </a:r>
            <a:endParaRPr kumimoji="0" lang="en-US" sz="2400" b="0" i="0" u="none" strike="noStrike" kern="1200" cap="none" spc="0" normalizeH="0" baseline="0" noProof="0" dirty="0" smtClean="0">
              <a:ln>
                <a:noFill/>
              </a:ln>
              <a:solidFill>
                <a:srgbClr val="008000"/>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008000"/>
              </a:solidFill>
              <a:effectLst/>
              <a:uLnTx/>
              <a:uFillTx/>
              <a:latin typeface="+mn-lt"/>
              <a:ea typeface="+mn-ea"/>
              <a:cs typeface="+mn-cs"/>
            </a:endParaRPr>
          </a:p>
        </p:txBody>
      </p:sp>
      <p:sp>
        <p:nvSpPr>
          <p:cNvPr id="8" name="TextBox 7"/>
          <p:cNvSpPr txBox="1"/>
          <p:nvPr/>
        </p:nvSpPr>
        <p:spPr>
          <a:xfrm>
            <a:off x="251520" y="836712"/>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DATA</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04800" y="99060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pENGERTIAN</a:t>
            </a:r>
            <a:endPar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0" name="TextBox 9"/>
          <p:cNvSpPr txBox="1"/>
          <p:nvPr/>
        </p:nvSpPr>
        <p:spPr>
          <a:xfrm>
            <a:off x="762000" y="2057400"/>
            <a:ext cx="7848600" cy="3914918"/>
          </a:xfrm>
          <a:prstGeom prst="rect">
            <a:avLst/>
          </a:prstGeom>
          <a:noFill/>
        </p:spPr>
        <p:txBody>
          <a:bodyPr wrap="square" rtlCol="0">
            <a:spAutoFit/>
          </a:bodyPr>
          <a:lstStyle/>
          <a:p>
            <a:pPr>
              <a:lnSpc>
                <a:spcPct val="90000"/>
              </a:lnSpc>
            </a:pPr>
            <a:r>
              <a:rPr lang="en-US" sz="3200" dirty="0" smtClean="0"/>
              <a:t>Data </a:t>
            </a:r>
            <a:r>
              <a:rPr lang="en-US" sz="3200" dirty="0" err="1" smtClean="0"/>
              <a:t>adalah</a:t>
            </a:r>
            <a:r>
              <a:rPr lang="en-US" sz="3200" dirty="0" smtClean="0"/>
              <a:t>  </a:t>
            </a:r>
            <a:r>
              <a:rPr lang="en-US" sz="3200" dirty="0" err="1" smtClean="0"/>
              <a:t>catatan</a:t>
            </a:r>
            <a:r>
              <a:rPr lang="en-US" sz="3200" dirty="0" smtClean="0"/>
              <a:t> </a:t>
            </a:r>
            <a:r>
              <a:rPr lang="en-US" sz="3200" dirty="0" err="1" smtClean="0"/>
              <a:t>atau</a:t>
            </a:r>
            <a:r>
              <a:rPr lang="en-US" sz="3200" dirty="0" smtClean="0"/>
              <a:t> </a:t>
            </a:r>
            <a:r>
              <a:rPr lang="en-US" sz="3200" dirty="0" err="1" smtClean="0"/>
              <a:t>kumpulan</a:t>
            </a:r>
            <a:r>
              <a:rPr lang="en-US" sz="3200" dirty="0" smtClean="0"/>
              <a:t> </a:t>
            </a:r>
            <a:r>
              <a:rPr lang="en-US" sz="3200" dirty="0" err="1" smtClean="0"/>
              <a:t>fakta-fakta</a:t>
            </a:r>
            <a:r>
              <a:rPr lang="en-US" sz="3200" dirty="0" smtClean="0"/>
              <a:t> </a:t>
            </a:r>
            <a:r>
              <a:rPr lang="en-US" sz="3200" dirty="0" err="1" smtClean="0"/>
              <a:t>atau</a:t>
            </a:r>
            <a:r>
              <a:rPr lang="en-US" sz="3200" dirty="0" smtClean="0"/>
              <a:t> </a:t>
            </a:r>
            <a:r>
              <a:rPr lang="en-US" sz="3200" dirty="0" err="1" smtClean="0"/>
              <a:t>serangkaian</a:t>
            </a:r>
            <a:r>
              <a:rPr lang="en-US" sz="3200" dirty="0" smtClean="0"/>
              <a:t>  </a:t>
            </a:r>
            <a:r>
              <a:rPr lang="en-US" sz="3200" dirty="0" err="1" smtClean="0"/>
              <a:t>bukti</a:t>
            </a:r>
            <a:r>
              <a:rPr lang="en-US" sz="3200" dirty="0" err="1" smtClean="0"/>
              <a:t>-bukti</a:t>
            </a:r>
            <a:r>
              <a:rPr lang="en-US" sz="3200" dirty="0" smtClean="0"/>
              <a:t>.</a:t>
            </a:r>
            <a:endParaRPr lang="en-US" sz="3200" dirty="0" smtClean="0"/>
          </a:p>
          <a:p>
            <a:pPr>
              <a:lnSpc>
                <a:spcPct val="90000"/>
              </a:lnSpc>
            </a:pPr>
            <a:endParaRPr lang="en-US" sz="3200" dirty="0"/>
          </a:p>
          <a:p>
            <a:pPr>
              <a:lnSpc>
                <a:spcPct val="90000"/>
              </a:lnSpc>
            </a:pPr>
            <a:r>
              <a:rPr lang="it-IT" sz="3200" dirty="0" smtClean="0"/>
              <a:t>Misalnya</a:t>
            </a:r>
            <a:r>
              <a:rPr lang="it-IT" sz="3200" dirty="0"/>
              <a:t>:</a:t>
            </a:r>
            <a:r>
              <a:rPr lang="it-IT" sz="3200" dirty="0" smtClean="0"/>
              <a:t> </a:t>
            </a:r>
          </a:p>
          <a:p>
            <a:pPr>
              <a:lnSpc>
                <a:spcPct val="90000"/>
              </a:lnSpc>
            </a:pPr>
            <a:r>
              <a:rPr lang="it-IT" sz="3200" dirty="0" smtClean="0"/>
              <a:t>data </a:t>
            </a:r>
            <a:r>
              <a:rPr lang="it-IT" sz="3200" dirty="0" smtClean="0"/>
              <a:t>mahasiswa : sesuatu yang dapat memberikan </a:t>
            </a:r>
            <a:r>
              <a:rPr lang="it-IT" sz="3200" dirty="0" smtClean="0"/>
              <a:t>fakta </a:t>
            </a:r>
            <a:r>
              <a:rPr lang="it-IT" sz="3200" dirty="0" smtClean="0"/>
              <a:t>tentang mahasiswa: jenis kelamin, usia, IPK rata-rata, fakultas, jurusan dsb. </a:t>
            </a:r>
            <a:endParaRPr lang="en-US" sz="3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04800" y="121920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MANFAAT DATA</a:t>
            </a: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1524000" y="2438400"/>
            <a:ext cx="6400800" cy="2954655"/>
          </a:xfrm>
          <a:prstGeom prst="rect">
            <a:avLst/>
          </a:prstGeom>
          <a:noFill/>
        </p:spPr>
        <p:txBody>
          <a:bodyPr wrap="square" rtlCol="0">
            <a:spAutoFit/>
          </a:bodyPr>
          <a:lstStyle/>
          <a:p>
            <a:pPr marL="609600" indent="-609600"/>
            <a:r>
              <a:rPr lang="en-US" sz="2800" b="1" dirty="0" err="1" smtClean="0"/>
              <a:t>Memberikan</a:t>
            </a:r>
            <a:r>
              <a:rPr lang="en-US" sz="2800" b="1" dirty="0" smtClean="0"/>
              <a:t> </a:t>
            </a:r>
            <a:r>
              <a:rPr lang="en-US" sz="2800" b="1" dirty="0" err="1" smtClean="0"/>
              <a:t>gambaran</a:t>
            </a:r>
            <a:r>
              <a:rPr lang="en-US" sz="2800" b="1" dirty="0" smtClean="0"/>
              <a:t> </a:t>
            </a:r>
            <a:r>
              <a:rPr lang="en-US" sz="2800" b="1" dirty="0" err="1" smtClean="0"/>
              <a:t>tentang</a:t>
            </a:r>
            <a:r>
              <a:rPr lang="en-US" sz="2800" b="1" dirty="0" smtClean="0"/>
              <a:t> </a:t>
            </a:r>
            <a:r>
              <a:rPr lang="en-US" sz="2800" b="1" dirty="0" err="1" smtClean="0"/>
              <a:t>suatu</a:t>
            </a:r>
            <a:endParaRPr lang="en-US" sz="2800" b="1" dirty="0"/>
          </a:p>
          <a:p>
            <a:pPr marL="609600" indent="-609600"/>
            <a:r>
              <a:rPr lang="en-US" sz="2800" b="1" dirty="0" err="1"/>
              <a:t>k</a:t>
            </a:r>
            <a:r>
              <a:rPr lang="en-US" sz="2800" b="1" dirty="0" err="1" smtClean="0"/>
              <a:t>eadaan</a:t>
            </a:r>
            <a:endParaRPr lang="en-US" sz="2800" b="1" dirty="0" smtClean="0"/>
          </a:p>
          <a:p>
            <a:pPr marL="609600" indent="-609600"/>
            <a:endParaRPr lang="en-US" sz="2800" b="1" dirty="0" smtClean="0"/>
          </a:p>
          <a:p>
            <a:r>
              <a:rPr lang="en-US" sz="2800" b="1" dirty="0" err="1" smtClean="0"/>
              <a:t>Sebagai</a:t>
            </a:r>
            <a:r>
              <a:rPr lang="en-US" sz="2800" b="1" dirty="0" smtClean="0"/>
              <a:t>  </a:t>
            </a:r>
            <a:r>
              <a:rPr lang="en-US" sz="2800" b="1" dirty="0" err="1" smtClean="0"/>
              <a:t>dasar</a:t>
            </a:r>
            <a:r>
              <a:rPr lang="en-US" sz="2800" b="1" dirty="0" smtClean="0"/>
              <a:t> </a:t>
            </a:r>
            <a:r>
              <a:rPr lang="en-US" sz="2800" b="1" dirty="0" err="1" smtClean="0"/>
              <a:t>objektif</a:t>
            </a:r>
            <a:r>
              <a:rPr lang="en-US" sz="2800" b="1" dirty="0" smtClean="0"/>
              <a:t>  </a:t>
            </a:r>
            <a:r>
              <a:rPr lang="en-US" sz="2800" b="1" dirty="0" err="1" smtClean="0"/>
              <a:t>dalam</a:t>
            </a:r>
            <a:r>
              <a:rPr lang="en-US" sz="2800" b="1" dirty="0"/>
              <a:t> </a:t>
            </a:r>
            <a:r>
              <a:rPr lang="en-US" sz="2800" b="1" dirty="0" smtClean="0"/>
              <a:t>proses </a:t>
            </a:r>
            <a:r>
              <a:rPr lang="en-US" sz="2800" b="1" dirty="0" err="1" smtClean="0"/>
              <a:t>pemuatan</a:t>
            </a:r>
            <a:r>
              <a:rPr lang="en-US" sz="2800" b="1" dirty="0" smtClean="0"/>
              <a:t> </a:t>
            </a:r>
            <a:r>
              <a:rPr lang="en-US" sz="2800" b="1" dirty="0" err="1" smtClean="0"/>
              <a:t>keputusan</a:t>
            </a:r>
            <a:r>
              <a:rPr lang="en-US" sz="2800" b="1" dirty="0" smtClean="0"/>
              <a:t>/</a:t>
            </a:r>
            <a:r>
              <a:rPr lang="en-US" sz="2800" b="1" dirty="0" err="1" smtClean="0"/>
              <a:t>kebijakan</a:t>
            </a:r>
            <a:r>
              <a:rPr lang="en-US" sz="2800" b="1" dirty="0" smtClean="0"/>
              <a:t> </a:t>
            </a:r>
            <a:r>
              <a:rPr lang="en-US" sz="2800" b="1" dirty="0" err="1" smtClean="0"/>
              <a:t>dalam</a:t>
            </a:r>
            <a:r>
              <a:rPr lang="en-US" sz="2800" b="1" dirty="0" smtClean="0"/>
              <a:t> </a:t>
            </a:r>
            <a:r>
              <a:rPr lang="en-US" sz="2800" b="1" dirty="0" err="1" smtClean="0"/>
              <a:t>rangka</a:t>
            </a:r>
            <a:r>
              <a:rPr lang="en-US" sz="2800" b="1" dirty="0" smtClean="0"/>
              <a:t>  </a:t>
            </a:r>
            <a:r>
              <a:rPr lang="en-US" sz="2800" b="1" dirty="0" err="1" smtClean="0"/>
              <a:t>pemecahan</a:t>
            </a:r>
            <a:r>
              <a:rPr lang="en-US" sz="2800" b="1" dirty="0" smtClean="0"/>
              <a:t> </a:t>
            </a:r>
            <a:r>
              <a:rPr lang="en-US" sz="2800" b="1" dirty="0" err="1" smtClean="0"/>
              <a:t>masalah</a:t>
            </a:r>
            <a:r>
              <a:rPr lang="en-US" sz="2800" b="1" dirty="0" smtClean="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304800" y="1219200"/>
            <a:ext cx="8610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KRITERIA DATA</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1524000" y="2438400"/>
            <a:ext cx="6400800" cy="4247317"/>
          </a:xfrm>
          <a:prstGeom prst="rect">
            <a:avLst/>
          </a:prstGeom>
          <a:noFill/>
        </p:spPr>
        <p:txBody>
          <a:bodyPr wrap="square" rtlCol="0">
            <a:spAutoFit/>
          </a:bodyPr>
          <a:lstStyle/>
          <a:p>
            <a:r>
              <a:rPr lang="en-US" sz="2800" dirty="0" smtClean="0"/>
              <a:t>Valid: </a:t>
            </a:r>
            <a:r>
              <a:rPr lang="en-US" sz="2800" dirty="0" err="1" smtClean="0"/>
              <a:t>menunjukkan</a:t>
            </a:r>
            <a:r>
              <a:rPr lang="en-US" sz="2800" dirty="0" smtClean="0"/>
              <a:t> </a:t>
            </a:r>
            <a:r>
              <a:rPr lang="en-US" sz="2800" dirty="0" err="1" smtClean="0"/>
              <a:t>derajat</a:t>
            </a:r>
            <a:r>
              <a:rPr lang="en-US" sz="2800" dirty="0" smtClean="0"/>
              <a:t> </a:t>
            </a:r>
            <a:r>
              <a:rPr lang="en-US" sz="2800" dirty="0" err="1" smtClean="0"/>
              <a:t>ketepatan</a:t>
            </a:r>
            <a:r>
              <a:rPr lang="en-US" sz="2800" dirty="0" smtClean="0"/>
              <a:t> </a:t>
            </a:r>
            <a:r>
              <a:rPr lang="en-US" sz="2800" dirty="0" err="1" smtClean="0"/>
              <a:t>antara</a:t>
            </a:r>
            <a:r>
              <a:rPr lang="en-US" sz="2800" dirty="0" smtClean="0"/>
              <a:t> data yang </a:t>
            </a:r>
            <a:r>
              <a:rPr lang="en-US" sz="2800" dirty="0" err="1" smtClean="0"/>
              <a:t>sesungguhnya</a:t>
            </a:r>
            <a:r>
              <a:rPr lang="en-US" sz="2800" dirty="0" smtClean="0"/>
              <a:t> </a:t>
            </a:r>
            <a:r>
              <a:rPr lang="en-US" sz="2800" dirty="0" err="1" smtClean="0"/>
              <a:t>terjadi</a:t>
            </a:r>
            <a:r>
              <a:rPr lang="en-US" sz="2800" dirty="0" smtClean="0"/>
              <a:t> </a:t>
            </a:r>
            <a:r>
              <a:rPr lang="en-US" sz="2800" dirty="0" err="1" smtClean="0"/>
              <a:t>pada</a:t>
            </a:r>
            <a:r>
              <a:rPr lang="en-US" sz="2800" dirty="0" smtClean="0"/>
              <a:t> </a:t>
            </a:r>
            <a:r>
              <a:rPr lang="en-US" sz="2800" dirty="0" err="1" smtClean="0"/>
              <a:t>objek</a:t>
            </a:r>
            <a:r>
              <a:rPr lang="en-US" sz="2800" dirty="0" smtClean="0"/>
              <a:t> </a:t>
            </a:r>
            <a:r>
              <a:rPr lang="en-US" sz="2800" dirty="0" err="1" smtClean="0"/>
              <a:t>dengan</a:t>
            </a:r>
            <a:r>
              <a:rPr lang="en-US" sz="2800" dirty="0" smtClean="0"/>
              <a:t> data yang </a:t>
            </a:r>
            <a:r>
              <a:rPr lang="en-US" sz="2800" dirty="0" err="1" smtClean="0"/>
              <a:t>dikumpulkan</a:t>
            </a:r>
            <a:r>
              <a:rPr lang="en-US" sz="2800" dirty="0" smtClean="0"/>
              <a:t> </a:t>
            </a:r>
            <a:r>
              <a:rPr lang="en-US" sz="2800" dirty="0" err="1" smtClean="0"/>
              <a:t>peneliti</a:t>
            </a:r>
            <a:r>
              <a:rPr lang="en-US" sz="2800" dirty="0" smtClean="0"/>
              <a:t>.</a:t>
            </a:r>
          </a:p>
          <a:p>
            <a:endParaRPr lang="en-US" sz="2800" dirty="0" smtClean="0"/>
          </a:p>
          <a:p>
            <a:r>
              <a:rPr lang="en-US" sz="2800" dirty="0" err="1" smtClean="0"/>
              <a:t>Reliabel</a:t>
            </a:r>
            <a:r>
              <a:rPr lang="en-US" sz="2800" dirty="0" smtClean="0"/>
              <a:t>: </a:t>
            </a:r>
            <a:r>
              <a:rPr lang="en-US" sz="2800" dirty="0" err="1" smtClean="0"/>
              <a:t>berkenaan</a:t>
            </a:r>
            <a:r>
              <a:rPr lang="en-US" sz="2800" dirty="0" smtClean="0"/>
              <a:t> </a:t>
            </a:r>
            <a:r>
              <a:rPr lang="en-US" sz="2800" dirty="0" err="1" smtClean="0"/>
              <a:t>dengan</a:t>
            </a:r>
            <a:r>
              <a:rPr lang="en-US" sz="2800" dirty="0" smtClean="0"/>
              <a:t> </a:t>
            </a:r>
            <a:r>
              <a:rPr lang="en-US" sz="2800" dirty="0" err="1" smtClean="0"/>
              <a:t>derajat</a:t>
            </a:r>
            <a:r>
              <a:rPr lang="en-US" sz="2800" dirty="0" smtClean="0"/>
              <a:t> </a:t>
            </a:r>
            <a:r>
              <a:rPr lang="en-US" sz="2800" dirty="0" err="1" smtClean="0"/>
              <a:t>konsistensi</a:t>
            </a:r>
            <a:r>
              <a:rPr lang="en-US" sz="2800" dirty="0" smtClean="0"/>
              <a:t> </a:t>
            </a:r>
            <a:r>
              <a:rPr lang="en-US" sz="2800" dirty="0" smtClean="0"/>
              <a:t>data </a:t>
            </a:r>
            <a:r>
              <a:rPr lang="en-US" sz="2800" dirty="0" err="1" smtClean="0"/>
              <a:t>dalam</a:t>
            </a:r>
            <a:r>
              <a:rPr lang="en-US" sz="2800" dirty="0" smtClean="0"/>
              <a:t> interval </a:t>
            </a:r>
            <a:r>
              <a:rPr lang="en-US" sz="2800" dirty="0" err="1" smtClean="0"/>
              <a:t>waktu</a:t>
            </a:r>
            <a:r>
              <a:rPr lang="en-US" sz="2800" dirty="0" smtClean="0"/>
              <a:t> </a:t>
            </a:r>
            <a:r>
              <a:rPr lang="en-US" sz="2800" dirty="0" err="1" smtClean="0"/>
              <a:t>tertentu</a:t>
            </a:r>
            <a:endParaRPr lang="en-US" sz="2800" dirty="0" smtClean="0"/>
          </a:p>
          <a:p>
            <a:pPr marL="609600" indent="-609600"/>
            <a:endParaRPr lang="en-US" sz="2800"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extBox 5"/>
          <p:cNvSpPr txBox="1"/>
          <p:nvPr/>
        </p:nvSpPr>
        <p:spPr>
          <a:xfrm>
            <a:off x="0" y="1052736"/>
            <a:ext cx="86106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KRITERIA DATA</a:t>
            </a:r>
            <a:r>
              <a:rPr lang="id-ID"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yang baik</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Rectangle 3"/>
          <p:cNvSpPr txBox="1">
            <a:spLocks noChangeArrowheads="1"/>
          </p:cNvSpPr>
          <p:nvPr/>
        </p:nvSpPr>
        <p:spPr>
          <a:xfrm>
            <a:off x="395536" y="1844824"/>
            <a:ext cx="83820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smtClean="0">
                <a:ln>
                  <a:noFill/>
                </a:ln>
                <a:solidFill>
                  <a:srgbClr val="CCCC00"/>
                </a:solidFill>
                <a:effectLst/>
                <a:uLnTx/>
                <a:uFillTx/>
                <a:latin typeface="+mn-lt"/>
                <a:ea typeface="+mn-ea"/>
                <a:cs typeface="+mn-cs"/>
              </a:rPr>
              <a:t>Objektif</a:t>
            </a:r>
            <a:r>
              <a:rPr kumimoji="0" lang="en-US" sz="2400" b="1" i="0" u="none" strike="noStrike" kern="1200" cap="none" spc="0" normalizeH="0" baseline="0" noProof="0" smtClean="0">
                <a:ln>
                  <a:noFill/>
                </a:ln>
                <a:solidFill>
                  <a:schemeClr val="tx1"/>
                </a:solidFill>
                <a:effectLst/>
                <a:uLnTx/>
                <a:uFillTx/>
                <a:latin typeface="+mn-lt"/>
                <a:ea typeface="+mn-ea"/>
                <a:cs typeface="+mn-cs"/>
              </a:rPr>
              <a:t>, </a:t>
            </a:r>
            <a:r>
              <a:rPr kumimoji="0" lang="en-US" sz="2400" b="0" i="0" u="none" strike="noStrike" kern="1200" cap="none" spc="0" normalizeH="0" baseline="0" noProof="0" smtClean="0">
                <a:ln>
                  <a:noFill/>
                </a:ln>
                <a:solidFill>
                  <a:srgbClr val="0000FF"/>
                </a:solidFill>
                <a:effectLst/>
                <a:uLnTx/>
                <a:uFillTx/>
                <a:latin typeface="+mn-lt"/>
                <a:ea typeface="+mn-ea"/>
                <a:cs typeface="+mn-cs"/>
              </a:rPr>
              <a:t>berarti data harus sesuai dengan keadaan yang sebenarnya</a:t>
            </a:r>
            <a:r>
              <a:rPr kumimoji="0" lang="en-US" sz="2400" b="0" i="0" u="none" strike="noStrike" kern="1200" cap="none" spc="0" normalizeH="0" baseline="0" noProof="0" smtClean="0">
                <a:ln>
                  <a:noFill/>
                </a:ln>
                <a:solidFill>
                  <a:schemeClr val="tx1"/>
                </a:solidFill>
                <a:effectLst/>
                <a:uLnTx/>
                <a:uFillTx/>
                <a:latin typeface="+mn-lt"/>
                <a:ea typeface="+mn-ea"/>
                <a:cs typeface="+mn-cs"/>
              </a:rPr>
              <a:t> (</a:t>
            </a:r>
            <a:r>
              <a:rPr kumimoji="0" lang="en-US" sz="2400" b="0" i="1" u="none" strike="noStrike" kern="1200" cap="none" spc="0" normalizeH="0" baseline="0" noProof="0" smtClean="0">
                <a:ln>
                  <a:noFill/>
                </a:ln>
                <a:solidFill>
                  <a:schemeClr val="tx1"/>
                </a:solidFill>
                <a:effectLst/>
                <a:uLnTx/>
                <a:uFillTx/>
                <a:latin typeface="+mn-lt"/>
                <a:ea typeface="+mn-ea"/>
                <a:cs typeface="+mn-cs"/>
              </a:rPr>
              <a:t>as it is</a:t>
            </a:r>
            <a:r>
              <a:rPr kumimoji="0" lang="en-US" sz="2400" b="0" i="0" u="none" strike="noStrike" kern="1200" cap="none" spc="0" normalizeH="0" baseline="0" noProof="0" smtClean="0">
                <a:ln>
                  <a:noFill/>
                </a:ln>
                <a:solidFill>
                  <a:schemeClr val="tx1"/>
                </a:solidFill>
                <a:effectLst/>
                <a:uLnTx/>
                <a:uFillTx/>
                <a:latin typeface="+mn-lt"/>
                <a:ea typeface="+mn-ea"/>
                <a:cs typeface="+mn-cs"/>
              </a:rPr>
              <a:t>)</a:t>
            </a:r>
            <a:endParaRPr kumimoji="0" lang="en-US" sz="2400" b="1"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smtClean="0">
                <a:ln>
                  <a:noFill/>
                </a:ln>
                <a:solidFill>
                  <a:srgbClr val="CCCC00"/>
                </a:solidFill>
                <a:effectLst/>
                <a:uLnTx/>
                <a:uFillTx/>
                <a:latin typeface="+mn-lt"/>
                <a:ea typeface="+mn-ea"/>
                <a:cs typeface="+mn-cs"/>
              </a:rPr>
              <a:t>Representatif (mewakili)</a:t>
            </a:r>
            <a:r>
              <a:rPr kumimoji="0" lang="en-US" sz="2400" b="1" i="0" u="none" strike="noStrike" kern="1200" cap="none" spc="0" normalizeH="0" baseline="0" noProof="0" smtClean="0">
                <a:ln>
                  <a:noFill/>
                </a:ln>
                <a:solidFill>
                  <a:schemeClr val="tx1"/>
                </a:solidFill>
                <a:effectLst/>
                <a:uLnTx/>
                <a:uFillTx/>
                <a:latin typeface="+mn-lt"/>
                <a:ea typeface="+mn-ea"/>
                <a:cs typeface="+mn-cs"/>
              </a:rPr>
              <a:t>,</a:t>
            </a:r>
            <a:r>
              <a:rPr kumimoji="0" lang="en-US" sz="2400" b="0" i="0" u="none" strike="noStrike" kern="1200" cap="none" spc="0" normalizeH="0" baseline="0" noProof="0" smtClean="0">
                <a:ln>
                  <a:noFill/>
                </a:ln>
                <a:solidFill>
                  <a:schemeClr val="tx1"/>
                </a:solidFill>
                <a:effectLst/>
                <a:uLnTx/>
                <a:uFillTx/>
                <a:latin typeface="+mn-lt"/>
                <a:ea typeface="+mn-ea"/>
                <a:cs typeface="+mn-cs"/>
              </a:rPr>
              <a:t> </a:t>
            </a:r>
            <a:r>
              <a:rPr kumimoji="0" lang="en-US" sz="2400" b="0" i="0" u="none" strike="noStrike" kern="1200" cap="none" spc="0" normalizeH="0" baseline="0" noProof="0" smtClean="0">
                <a:ln>
                  <a:noFill/>
                </a:ln>
                <a:solidFill>
                  <a:srgbClr val="008000"/>
                </a:solidFill>
                <a:effectLst/>
                <a:uLnTx/>
                <a:uFillTx/>
                <a:latin typeface="+mn-lt"/>
                <a:ea typeface="+mn-ea"/>
                <a:cs typeface="+mn-cs"/>
              </a:rPr>
              <a:t>data harus mewakili objek yang diamati</a:t>
            </a:r>
            <a:endParaRPr kumimoji="0" lang="en-US" sz="2400" b="1" i="0" u="none" strike="noStrike" kern="1200" cap="none" spc="0" normalizeH="0" baseline="0" noProof="0" smtClean="0">
              <a:ln>
                <a:noFill/>
              </a:ln>
              <a:solidFill>
                <a:srgbClr val="008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smtClean="0">
                <a:ln>
                  <a:noFill/>
                </a:ln>
                <a:solidFill>
                  <a:srgbClr val="CCCC00"/>
                </a:solidFill>
                <a:effectLst/>
                <a:uLnTx/>
                <a:uFillTx/>
                <a:latin typeface="+mn-lt"/>
                <a:ea typeface="+mn-ea"/>
                <a:cs typeface="+mn-cs"/>
              </a:rPr>
              <a:t>Kesalahan baku (</a:t>
            </a:r>
            <a:r>
              <a:rPr kumimoji="0" lang="en-US" sz="2400" b="1" i="1" u="none" strike="noStrike" kern="1200" cap="none" spc="0" normalizeH="0" baseline="0" noProof="0" smtClean="0">
                <a:ln>
                  <a:noFill/>
                </a:ln>
                <a:solidFill>
                  <a:srgbClr val="CCCC00"/>
                </a:solidFill>
                <a:effectLst/>
                <a:uLnTx/>
                <a:uFillTx/>
                <a:latin typeface="+mn-lt"/>
                <a:ea typeface="+mn-ea"/>
                <a:cs typeface="+mn-cs"/>
              </a:rPr>
              <a:t>standard error</a:t>
            </a:r>
            <a:r>
              <a:rPr kumimoji="0" lang="en-US" sz="2400" b="1" i="0" u="none" strike="noStrike" kern="1200" cap="none" spc="0" normalizeH="0" baseline="0" noProof="0" smtClean="0">
                <a:ln>
                  <a:noFill/>
                </a:ln>
                <a:solidFill>
                  <a:srgbClr val="CCCC00"/>
                </a:solidFill>
                <a:effectLst/>
                <a:uLnTx/>
                <a:uFillTx/>
                <a:latin typeface="+mn-lt"/>
                <a:ea typeface="+mn-ea"/>
                <a:cs typeface="+mn-cs"/>
              </a:rPr>
              <a:t>) yang kecil</a:t>
            </a:r>
            <a:r>
              <a:rPr kumimoji="0" lang="en-US" sz="2400" b="1" i="0" u="none" strike="noStrike" kern="1200" cap="none" spc="0" normalizeH="0" baseline="0" noProof="0" smtClean="0">
                <a:ln>
                  <a:noFill/>
                </a:ln>
                <a:solidFill>
                  <a:schemeClr val="tx1"/>
                </a:solidFill>
                <a:effectLst/>
                <a:uLnTx/>
                <a:uFillTx/>
                <a:latin typeface="+mn-lt"/>
                <a:ea typeface="+mn-ea"/>
                <a:cs typeface="+mn-cs"/>
              </a:rPr>
              <a:t>,</a:t>
            </a:r>
            <a:r>
              <a:rPr kumimoji="0" lang="en-US" sz="2400" b="0" i="0" u="none" strike="noStrike" kern="1200" cap="none" spc="0" normalizeH="0" baseline="0" noProof="0" smtClean="0">
                <a:ln>
                  <a:noFill/>
                </a:ln>
                <a:solidFill>
                  <a:schemeClr val="tx1"/>
                </a:solidFill>
                <a:effectLst/>
                <a:uLnTx/>
                <a:uFillTx/>
                <a:latin typeface="+mn-lt"/>
                <a:ea typeface="+mn-ea"/>
                <a:cs typeface="+mn-cs"/>
              </a:rPr>
              <a:t> </a:t>
            </a:r>
            <a:r>
              <a:rPr kumimoji="0" lang="en-US" sz="2400" b="0" i="0" u="none" strike="noStrike" kern="1200" cap="none" spc="0" normalizeH="0" baseline="0" noProof="0" smtClean="0">
                <a:ln>
                  <a:noFill/>
                </a:ln>
                <a:solidFill>
                  <a:srgbClr val="0000FF"/>
                </a:solidFill>
                <a:effectLst/>
                <a:uLnTx/>
                <a:uFillTx/>
                <a:latin typeface="+mn-lt"/>
                <a:ea typeface="+mn-ea"/>
                <a:cs typeface="+mn-cs"/>
              </a:rPr>
              <a:t>suatu perkiraan (estimate) dikatakan baik apabila kesalahan bakunya kecil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smtClean="0">
                <a:ln>
                  <a:noFill/>
                </a:ln>
                <a:solidFill>
                  <a:srgbClr val="CCCC00"/>
                </a:solidFill>
                <a:effectLst/>
                <a:uLnTx/>
                <a:uFillTx/>
                <a:latin typeface="+mn-lt"/>
                <a:ea typeface="+mn-ea"/>
                <a:cs typeface="+mn-cs"/>
              </a:rPr>
              <a:t>Tepat waktu, </a:t>
            </a:r>
            <a:r>
              <a:rPr kumimoji="0" lang="en-US" sz="2400" b="0" i="0" u="none" strike="noStrike" kern="1200" cap="none" spc="0" normalizeH="0" baseline="0" noProof="0" smtClean="0">
                <a:ln>
                  <a:noFill/>
                </a:ln>
                <a:solidFill>
                  <a:srgbClr val="008000"/>
                </a:solidFill>
                <a:effectLst/>
                <a:uLnTx/>
                <a:uFillTx/>
                <a:latin typeface="+mn-lt"/>
                <a:ea typeface="+mn-ea"/>
                <a:cs typeface="+mn-cs"/>
              </a:rPr>
              <a:t>agar dapat dilakukan koreksi</a:t>
            </a:r>
            <a:endParaRPr kumimoji="0" lang="en-US" sz="2400" b="1" i="0" u="none" strike="noStrike" kern="1200" cap="none" spc="0" normalizeH="0" baseline="0" noProof="0" smtClean="0">
              <a:ln>
                <a:noFill/>
              </a:ln>
              <a:solidFill>
                <a:srgbClr val="008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smtClean="0">
                <a:ln>
                  <a:noFill/>
                </a:ln>
                <a:solidFill>
                  <a:srgbClr val="CCCC00"/>
                </a:solidFill>
                <a:effectLst/>
                <a:uLnTx/>
                <a:uFillTx/>
                <a:latin typeface="+mn-lt"/>
                <a:ea typeface="+mn-ea"/>
                <a:cs typeface="+mn-cs"/>
              </a:rPr>
              <a:t>Relevan</a:t>
            </a:r>
            <a:r>
              <a:rPr kumimoji="0" lang="en-US" sz="2400" b="1" i="0" u="none" strike="noStrike" kern="1200" cap="none" spc="0" normalizeH="0" baseline="0" noProof="0" smtClean="0">
                <a:ln>
                  <a:noFill/>
                </a:ln>
                <a:solidFill>
                  <a:schemeClr val="tx1"/>
                </a:solidFill>
                <a:effectLst/>
                <a:uLnTx/>
                <a:uFillTx/>
                <a:latin typeface="+mn-lt"/>
                <a:ea typeface="+mn-ea"/>
                <a:cs typeface="+mn-cs"/>
              </a:rPr>
              <a:t>, </a:t>
            </a:r>
            <a:r>
              <a:rPr kumimoji="0" lang="en-US" sz="2400" b="0" i="0" u="none" strike="noStrike" kern="1200" cap="none" spc="0" normalizeH="0" baseline="0" noProof="0" smtClean="0">
                <a:ln>
                  <a:noFill/>
                </a:ln>
                <a:solidFill>
                  <a:srgbClr val="0000FF"/>
                </a:solidFill>
                <a:effectLst/>
                <a:uLnTx/>
                <a:uFillTx/>
                <a:latin typeface="+mn-lt"/>
                <a:ea typeface="+mn-ea"/>
                <a:cs typeface="+mn-cs"/>
              </a:rPr>
              <a:t>data yang dikumpulkan harus ada hubungannya dengan masalah yang akan diteliti (dipecahkan)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1" i="0" u="none" strike="noStrike" kern="1200" cap="none" spc="0" normalizeH="0" baseline="0" noProof="0" smtClean="0">
              <a:ln>
                <a:noFill/>
              </a:ln>
              <a:solidFill>
                <a:srgbClr val="0000FF"/>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cstate="print"/>
          <a:srcRect/>
          <a:stretch>
            <a:fillRect/>
          </a:stretch>
        </p:blipFill>
        <p:spPr bwMode="auto">
          <a:xfrm>
            <a:off x="0" y="-27384"/>
            <a:ext cx="9144000" cy="6858000"/>
          </a:xfrm>
          <a:prstGeom prst="rect">
            <a:avLst/>
          </a:prstGeom>
          <a:noFill/>
          <a:ln w="9525">
            <a:noFill/>
            <a:miter lim="800000"/>
            <a:headEnd/>
            <a:tailEnd/>
          </a:ln>
        </p:spPr>
      </p:pic>
      <p:sp>
        <p:nvSpPr>
          <p:cNvPr id="6" name="TextBox 5"/>
          <p:cNvSpPr txBox="1"/>
          <p:nvPr/>
        </p:nvSpPr>
        <p:spPr>
          <a:xfrm>
            <a:off x="304800" y="1219200"/>
            <a:ext cx="8610600" cy="92333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JENIS  DATA</a:t>
            </a:r>
          </a:p>
          <a:p>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1043608" y="1978356"/>
            <a:ext cx="7391400" cy="4247317"/>
          </a:xfrm>
          <a:prstGeom prst="rect">
            <a:avLst/>
          </a:prstGeom>
          <a:noFill/>
        </p:spPr>
        <p:txBody>
          <a:bodyPr wrap="square" rtlCol="0">
            <a:spAutoFit/>
          </a:bodyPr>
          <a:lstStyle/>
          <a:p>
            <a:pPr>
              <a:lnSpc>
                <a:spcPct val="90000"/>
              </a:lnSpc>
              <a:buFontTx/>
              <a:buNone/>
            </a:pPr>
            <a:r>
              <a:rPr lang="it-IT" sz="2800" dirty="0" smtClean="0"/>
              <a:t>Diskrit : data  yang selalu memiliki nilai bulat dalam bilangan asli, tidak pecahan. </a:t>
            </a:r>
            <a:r>
              <a:rPr lang="it-IT" sz="2800" dirty="0" smtClean="0"/>
              <a:t>Atau data yang tidak mengambil seluruh nilai dalam sebuah interval (selang)</a:t>
            </a:r>
          </a:p>
          <a:p>
            <a:pPr>
              <a:lnSpc>
                <a:spcPct val="90000"/>
              </a:lnSpc>
              <a:buFontTx/>
              <a:buNone/>
            </a:pPr>
            <a:endParaRPr lang="it-IT" sz="2800" dirty="0" smtClean="0"/>
          </a:p>
          <a:p>
            <a:pPr>
              <a:lnSpc>
                <a:spcPct val="90000"/>
              </a:lnSpc>
              <a:buFontTx/>
              <a:buNone/>
            </a:pPr>
            <a:r>
              <a:rPr lang="it-IT" sz="2800" dirty="0" smtClean="0"/>
              <a:t>Kontinum </a:t>
            </a:r>
            <a:r>
              <a:rPr lang="it-IT" sz="2800" dirty="0" smtClean="0"/>
              <a:t>: data yang memiliki nilai sembarang baik bulat maupun pecahan. data yang mengambil seluruh nilai dari selang, </a:t>
            </a:r>
            <a:endParaRPr lang="sv-SE" sz="2800" dirty="0" smtClean="0"/>
          </a:p>
          <a:p>
            <a:pPr>
              <a:lnSpc>
                <a:spcPct val="90000"/>
              </a:lnSpc>
              <a:buFontTx/>
              <a:buNone/>
            </a:pPr>
            <a:r>
              <a:rPr lang="sv-SE" sz="2800" dirty="0" smtClean="0"/>
              <a:t>contoh</a:t>
            </a:r>
            <a:r>
              <a:rPr lang="sv-SE" sz="2800" dirty="0" smtClean="0"/>
              <a:t>: tinggi badannya 167,40 cm,  berat badan 50,5 kg</a:t>
            </a:r>
            <a:endParaRPr lang="en-US" sz="28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884</Words>
  <Application>Microsoft Office PowerPoint</Application>
  <PresentationFormat>On-screen Show (4:3)</PresentationFormat>
  <Paragraphs>148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Peran Komputer (Software) dalam Statistik</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BPISTI2008</cp:lastModifiedBy>
  <cp:revision>6</cp:revision>
  <dcterms:created xsi:type="dcterms:W3CDTF">2012-09-21T11:14:55Z</dcterms:created>
  <dcterms:modified xsi:type="dcterms:W3CDTF">2018-09-03T12:43:22Z</dcterms:modified>
</cp:coreProperties>
</file>