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16" r:id="rId2"/>
    <p:sldId id="335" r:id="rId3"/>
    <p:sldId id="414" r:id="rId4"/>
    <p:sldId id="581" r:id="rId5"/>
    <p:sldId id="542" r:id="rId6"/>
    <p:sldId id="539" r:id="rId7"/>
    <p:sldId id="540" r:id="rId8"/>
    <p:sldId id="541" r:id="rId9"/>
    <p:sldId id="566" r:id="rId10"/>
    <p:sldId id="567" r:id="rId11"/>
    <p:sldId id="572" r:id="rId12"/>
    <p:sldId id="563" r:id="rId13"/>
    <p:sldId id="574" r:id="rId14"/>
    <p:sldId id="573" r:id="rId15"/>
    <p:sldId id="568" r:id="rId16"/>
    <p:sldId id="569" r:id="rId17"/>
    <p:sldId id="576" r:id="rId18"/>
    <p:sldId id="570" r:id="rId19"/>
    <p:sldId id="571" r:id="rId20"/>
    <p:sldId id="577" r:id="rId21"/>
    <p:sldId id="543" r:id="rId22"/>
    <p:sldId id="578" r:id="rId23"/>
    <p:sldId id="558" r:id="rId24"/>
    <p:sldId id="579" r:id="rId25"/>
    <p:sldId id="5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23674" autoAdjust="0"/>
    <p:restoredTop sz="93190" autoAdjust="0"/>
  </p:normalViewPr>
  <p:slideViewPr>
    <p:cSldViewPr>
      <p:cViewPr>
        <p:scale>
          <a:sx n="80" d="100"/>
          <a:sy n="80" d="100"/>
        </p:scale>
        <p:origin x="-85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27/05/2020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8583A-1F26-4519-8CB0-19D429CAFE8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8583A-1F26-4519-8CB0-19D429CAFE8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8583A-1F26-4519-8CB0-19D429CAFE8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8583A-1F26-4519-8CB0-19D429CAFE8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8583A-1F26-4519-8CB0-19D429CAFE8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4D04-C2AB-42A4-99DA-A1AC8F5C1B7F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EBED-5599-424C-B394-9F35EE5499D6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0D7-AF7C-49A6-9103-4B4256388549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F6CD-0766-499B-A632-0E53E3D65048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63FB-3BA3-457D-AD60-6409B7C85123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8902-6D88-4B1C-B304-6CE032F41736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4E90-41B4-4429-A708-0B9B3B4D133E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2157-BD5A-4F44-9436-EEB4E3F6DBBA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59C8-953A-4C21-B1B7-93D9F517A33F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EA1C-E715-4796-B22D-B3500347F994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2F83-A9AC-4579-8453-9AE24D747DC5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BB05D-7667-46C9-BD55-8ED13BDDCC01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1524000"/>
            <a:ext cx="54102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12</a:t>
            </a:r>
            <a:endParaRPr lang="en-US" sz="4400" b="1" dirty="0" smtClean="0">
              <a:solidFill>
                <a:schemeClr val="bg1"/>
              </a:solidFill>
            </a:endParaRPr>
          </a:p>
          <a:p>
            <a:r>
              <a:rPr lang="en-SG" sz="2400" b="1" dirty="0" smtClean="0">
                <a:solidFill>
                  <a:schemeClr val="bg1"/>
                </a:solidFill>
              </a:rPr>
              <a:t>MENGHITUNG KEBUTUHAN SUMBER DAYA MANUSIA BERDASARKAN </a:t>
            </a:r>
          </a:p>
          <a:p>
            <a:r>
              <a:rPr lang="en-SG" sz="2400" b="1" dirty="0" smtClean="0">
                <a:solidFill>
                  <a:schemeClr val="bg1"/>
                </a:solidFill>
              </a:rPr>
              <a:t>BEBAN KERJA</a:t>
            </a:r>
            <a:endParaRPr lang="en-SG" sz="2400" b="1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  <a:solidFill>
            <a:srgbClr val="FFFF00"/>
          </a:solidFill>
          <a:ln>
            <a:solidFill>
              <a:srgbClr val="FF0000"/>
            </a:solidFill>
            <a:prstDash val="sysDot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1. MENETAPKAN FASKES DAN JENIS SDMK</a:t>
            </a:r>
            <a:endParaRPr lang="en-US" sz="32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66800" y="2093655"/>
            <a:ext cx="6934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diperoleh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Struktur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tata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institusi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(SOTK)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Data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jabatan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peta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jabatan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jabatan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752600" y="990600"/>
            <a:ext cx="5334000" cy="6858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2. MENETAPKAN WKT</a:t>
            </a:r>
            <a:endParaRPr lang="en-US" sz="32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66800" y="1938278"/>
            <a:ext cx="7162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err="1" smtClean="0">
                <a:latin typeface="+mn-lt"/>
                <a:cs typeface="Tahoma" pitchFamily="34" charset="0"/>
              </a:rPr>
              <a:t>Waktu</a:t>
            </a:r>
            <a:r>
              <a:rPr lang="en-US" sz="3600" dirty="0" smtClean="0">
                <a:latin typeface="+mn-lt"/>
                <a:cs typeface="Tahoma" pitchFamily="34" charset="0"/>
              </a:rPr>
              <a:t> yang </a:t>
            </a:r>
            <a:r>
              <a:rPr lang="en-US" sz="3600" dirty="0" err="1" smtClean="0">
                <a:latin typeface="+mn-lt"/>
                <a:cs typeface="Tahoma" pitchFamily="34" charset="0"/>
              </a:rPr>
              <a:t>dipergunakan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oleh</a:t>
            </a:r>
            <a:r>
              <a:rPr lang="en-US" sz="3600" dirty="0" smtClean="0">
                <a:latin typeface="+mn-lt"/>
                <a:cs typeface="Tahoma" pitchFamily="34" charset="0"/>
              </a:rPr>
              <a:t> SDMK </a:t>
            </a:r>
            <a:r>
              <a:rPr lang="en-US" sz="3600" dirty="0" err="1" smtClean="0">
                <a:latin typeface="+mn-lt"/>
                <a:cs typeface="Tahoma" pitchFamily="34" charset="0"/>
              </a:rPr>
              <a:t>untuk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melaksanakan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tugas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dan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kegiatannya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dalam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kurun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waktu</a:t>
            </a:r>
            <a:r>
              <a:rPr lang="en-US" sz="3600" dirty="0" smtClean="0">
                <a:latin typeface="+mn-lt"/>
                <a:cs typeface="Tahoma" pitchFamily="34" charset="0"/>
              </a:rPr>
              <a:t> 1 </a:t>
            </a:r>
            <a:r>
              <a:rPr lang="en-US" sz="3600" dirty="0" err="1" smtClean="0">
                <a:latin typeface="+mn-lt"/>
                <a:cs typeface="Tahoma" pitchFamily="34" charset="0"/>
              </a:rPr>
              <a:t>th</a:t>
            </a:r>
            <a:r>
              <a:rPr lang="en-US" sz="3600" dirty="0" smtClean="0">
                <a:latin typeface="+mn-lt"/>
                <a:cs typeface="Tahoma" pitchFamily="34" charset="0"/>
              </a:rPr>
              <a:t>.</a:t>
            </a:r>
            <a:endParaRPr lang="en-US" sz="3600" dirty="0">
              <a:latin typeface="+mn-lt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2" y="685800"/>
          <a:ext cx="8153398" cy="5638796"/>
        </p:xfrm>
        <a:graphic>
          <a:graphicData uri="http://schemas.openxmlformats.org/drawingml/2006/table">
            <a:tbl>
              <a:tblPr/>
              <a:tblGrid>
                <a:gridCol w="467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97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90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224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136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859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504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9845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MENETAPKAN WAKTU KERJA TERSEDIA DALAM 1 TAHUN</a:t>
                      </a: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KODE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KOMPONEN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KETERANGAN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RUMUS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JUMLAH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SATUAN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Hari Kerja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 hr kerja/mg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52 (mg)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260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hr/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 hr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kerja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52 (mg)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312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hr/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Cuti pegawai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Per.Kepegawaian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hr/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Libur nasional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Dlm 1 th kalender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hr/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Pelatihan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Rata-rata dlm 1 th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hr/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Absen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sakit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Rata-rata dlm 1 th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hr/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Waktu kerja (minggu)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Kepres No.68/1995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37,5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Jam/mg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Jam kerja efektif (JKE)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PermenPAN-RB 26/2011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70 % x 37.5 jam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26,25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Jam/mg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WK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Waktu kerja (hari)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 hr kerja/mg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E8/5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5,25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Jam/hr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 hr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kerja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E8/6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4,375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Jam/hr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Waktu kerja tersedia 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 hr kerja/mg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E1-(E3+E4+E5+E6)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212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Hari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WKT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(hari)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 hr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kerja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E2-(E3+E4+E5+E6)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264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Hari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Waktu kerja tersedia 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 hr kerja/mg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E1-(E3+E4+E5+E6)x E9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1.113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Jam/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(Jam)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 hr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kerja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E2-(E3+E4+E5+E6)x E10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1.155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Jam/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79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          WAKTU KERJA TERSEDIA (WKT) DIBULATKAN DLM JAM </a:t>
                      </a:r>
                    </a:p>
                  </a:txBody>
                  <a:tcPr marL="9036" marR="9036" marT="90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1.200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JAM/TH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       WAKTU KERJA TERSEDIA (WKT) DIBULATKAN DLM MENIT</a:t>
                      </a:r>
                    </a:p>
                  </a:txBody>
                  <a:tcPr marL="9036" marR="9036" marT="90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72.000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MENIT/TH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3. MENETAPKAN KOMPONEN BEBAN KERJA </a:t>
            </a:r>
            <a:b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DAN NORMA WAKTU</a:t>
            </a:r>
            <a:endParaRPr lang="en-US" sz="28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2319278"/>
            <a:ext cx="7772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/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+mn-lt"/>
                <a:cs typeface="Tahoma" pitchFamily="34" charset="0"/>
              </a:rPr>
              <a:t>	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+mn-lt"/>
                <a:cs typeface="Tahoma" pitchFamily="34" charset="0"/>
              </a:rPr>
              <a:t>Beban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+mn-lt"/>
                <a:cs typeface="Tahoma" pitchFamily="34" charset="0"/>
              </a:rPr>
              <a:t>kerja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+mn-lt"/>
                <a:cs typeface="Tahoma" pitchFamily="34" charset="0"/>
              </a:rPr>
              <a:t>:</a:t>
            </a:r>
            <a:r>
              <a:rPr lang="en-US" sz="3600" dirty="0" smtClean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jenis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tugas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dan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uraian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tugas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yg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secara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nyata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dilaksanakan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oleh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jenis</a:t>
            </a:r>
            <a:r>
              <a:rPr lang="en-US" sz="3600" dirty="0" smtClean="0">
                <a:latin typeface="+mn-lt"/>
                <a:cs typeface="Tahoma" pitchFamily="34" charset="0"/>
              </a:rPr>
              <a:t> SDMK </a:t>
            </a:r>
            <a:r>
              <a:rPr lang="en-US" sz="3600" dirty="0" err="1" smtClean="0">
                <a:latin typeface="+mn-lt"/>
                <a:cs typeface="Tahoma" pitchFamily="34" charset="0"/>
              </a:rPr>
              <a:t>tertentu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sesuai</a:t>
            </a:r>
            <a:r>
              <a:rPr lang="en-US" sz="3600" dirty="0" smtClean="0">
                <a:latin typeface="+mn-lt"/>
                <a:cs typeface="Tahoma" pitchFamily="34" charset="0"/>
              </a:rPr>
              <a:t> dg </a:t>
            </a:r>
            <a:r>
              <a:rPr lang="en-US" sz="3600" dirty="0" err="1" smtClean="0">
                <a:latin typeface="+mn-lt"/>
                <a:cs typeface="Tahoma" pitchFamily="34" charset="0"/>
              </a:rPr>
              <a:t>tugas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pokok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dan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fungsi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yg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ditetapkan</a:t>
            </a:r>
            <a:endParaRPr lang="en-SG" sz="360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3. MENETAPKAN KOMPONEN BEBAN KERJA DAN NORMA WAKTU</a:t>
            </a:r>
            <a:endParaRPr lang="en-US" sz="28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2070080"/>
            <a:ext cx="8153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/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+mn-lt"/>
                <a:cs typeface="Tahoma" pitchFamily="34" charset="0"/>
              </a:rPr>
              <a:t>Norma </a:t>
            </a:r>
            <a:r>
              <a:rPr lang="en-US" sz="36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+mn-lt"/>
                <a:cs typeface="Tahoma" pitchFamily="34" charset="0"/>
              </a:rPr>
              <a:t>waktu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+mn-lt"/>
                <a:cs typeface="Tahoma" pitchFamily="34" charset="0"/>
              </a:rPr>
              <a:t>:</a:t>
            </a:r>
            <a:r>
              <a:rPr lang="en-US" sz="3600" b="1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smtClean="0">
                <a:latin typeface="+mn-lt"/>
                <a:cs typeface="Tahoma" pitchFamily="34" charset="0"/>
              </a:rPr>
              <a:t>rata-rata </a:t>
            </a:r>
            <a:r>
              <a:rPr lang="en-US" sz="3600" dirty="0" err="1" smtClean="0">
                <a:latin typeface="+mn-lt"/>
                <a:cs typeface="Tahoma" pitchFamily="34" charset="0"/>
              </a:rPr>
              <a:t>waktu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yg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dibutuhkan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oleh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seorang</a:t>
            </a:r>
            <a:r>
              <a:rPr lang="en-US" sz="3600" dirty="0" smtClean="0">
                <a:latin typeface="+mn-lt"/>
                <a:cs typeface="Tahoma" pitchFamily="34" charset="0"/>
              </a:rPr>
              <a:t> SDMK </a:t>
            </a:r>
            <a:r>
              <a:rPr lang="en-US" sz="3600" dirty="0" err="1" smtClean="0">
                <a:latin typeface="+mn-lt"/>
                <a:cs typeface="Tahoma" pitchFamily="34" charset="0"/>
              </a:rPr>
              <a:t>yg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terdidik</a:t>
            </a:r>
            <a:r>
              <a:rPr lang="en-US" sz="3600" dirty="0" smtClean="0">
                <a:latin typeface="+mn-lt"/>
                <a:cs typeface="Tahoma" pitchFamily="34" charset="0"/>
              </a:rPr>
              <a:t>, </a:t>
            </a:r>
            <a:r>
              <a:rPr lang="en-US" sz="3600" dirty="0" err="1" smtClean="0">
                <a:latin typeface="+mn-lt"/>
                <a:cs typeface="Tahoma" pitchFamily="34" charset="0"/>
              </a:rPr>
              <a:t>terampil</a:t>
            </a:r>
            <a:r>
              <a:rPr lang="en-US" sz="3600" dirty="0" smtClean="0">
                <a:latin typeface="+mn-lt"/>
                <a:cs typeface="Tahoma" pitchFamily="34" charset="0"/>
              </a:rPr>
              <a:t>, </a:t>
            </a:r>
            <a:r>
              <a:rPr lang="en-US" sz="3600" dirty="0" err="1" smtClean="0">
                <a:latin typeface="+mn-lt"/>
                <a:cs typeface="Tahoma" pitchFamily="34" charset="0"/>
              </a:rPr>
              <a:t>terlatih</a:t>
            </a:r>
            <a:r>
              <a:rPr lang="en-US" sz="3600" dirty="0" smtClean="0">
                <a:latin typeface="+mn-lt"/>
                <a:cs typeface="Tahoma" pitchFamily="34" charset="0"/>
              </a:rPr>
              <a:t>, </a:t>
            </a:r>
            <a:r>
              <a:rPr lang="en-US" sz="3600" dirty="0" err="1" smtClean="0">
                <a:latin typeface="+mn-lt"/>
                <a:cs typeface="Tahoma" pitchFamily="34" charset="0"/>
              </a:rPr>
              <a:t>berdedikasi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utk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melaksanakan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suatu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kegiatan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secara</a:t>
            </a:r>
            <a:r>
              <a:rPr lang="en-US" sz="3600" dirty="0" smtClean="0">
                <a:latin typeface="+mn-lt"/>
                <a:cs typeface="Tahoma" pitchFamily="34" charset="0"/>
              </a:rPr>
              <a:t> normal </a:t>
            </a:r>
            <a:r>
              <a:rPr lang="en-US" sz="3600" dirty="0" err="1" smtClean="0">
                <a:latin typeface="+mn-lt"/>
                <a:cs typeface="Tahoma" pitchFamily="34" charset="0"/>
              </a:rPr>
              <a:t>sesuai</a:t>
            </a:r>
            <a:r>
              <a:rPr lang="en-US" sz="3600" dirty="0" smtClean="0">
                <a:latin typeface="+mn-lt"/>
                <a:cs typeface="Tahoma" pitchFamily="34" charset="0"/>
              </a:rPr>
              <a:t> dg </a:t>
            </a:r>
            <a:r>
              <a:rPr lang="en-US" sz="3600" dirty="0" err="1" smtClean="0">
                <a:latin typeface="+mn-lt"/>
                <a:cs typeface="Tahoma" pitchFamily="34" charset="0"/>
              </a:rPr>
              <a:t>standar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pelayanan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yg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berlaku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di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fasyankes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ybs</a:t>
            </a:r>
            <a:endParaRPr lang="en-SG" sz="360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RATA-RATA WAKTU</a:t>
            </a:r>
            <a:endParaRPr lang="en-US" sz="36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1676400"/>
            <a:ext cx="8305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3600" dirty="0" err="1" smtClean="0">
                <a:latin typeface="+mn-lt"/>
                <a:cs typeface="Tahoma" pitchFamily="34" charset="0"/>
              </a:rPr>
              <a:t>Suatu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waktu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yg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dibutuhkan</a:t>
            </a:r>
            <a:r>
              <a:rPr lang="en-US" sz="3600" dirty="0" err="1" smtClean="0">
                <a:latin typeface="+mn-lt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+mn-lt"/>
                <a:cs typeface="Tahoma" pitchFamily="34" charset="0"/>
              </a:rPr>
              <a:t>kegiatan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pokok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oleh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masing-masing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tenaga</a:t>
            </a:r>
            <a:endParaRPr lang="en-US" sz="3600" dirty="0" smtClean="0">
              <a:latin typeface="+mn-lt"/>
              <a:cs typeface="Tahoma" pitchFamily="34" charset="0"/>
            </a:endParaRP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z="3600" dirty="0" err="1" smtClean="0">
                <a:latin typeface="+mn-lt"/>
                <a:cs typeface="Tahoma" pitchFamily="34" charset="0"/>
              </a:rPr>
              <a:t>Kebth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waktu</a:t>
            </a:r>
            <a:r>
              <a:rPr lang="en-US" sz="3600" dirty="0" smtClean="0">
                <a:latin typeface="+mn-lt"/>
                <a:cs typeface="Tahoma" pitchFamily="34" charset="0"/>
                <a:sym typeface="Wingdings" pitchFamily="2" charset="2"/>
              </a:rPr>
              <a:t> </a:t>
            </a:r>
            <a:r>
              <a:rPr lang="en-US" sz="3600" dirty="0" err="1" smtClean="0">
                <a:latin typeface="+mn-lt"/>
                <a:cs typeface="Tahoma" pitchFamily="34" charset="0"/>
              </a:rPr>
              <a:t>sangat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bervariasi</a:t>
            </a:r>
            <a:r>
              <a:rPr lang="en-US" sz="3600" dirty="0" smtClean="0">
                <a:latin typeface="+mn-lt"/>
                <a:cs typeface="Tahoma" pitchFamily="34" charset="0"/>
              </a:rPr>
              <a:t> &amp; </a:t>
            </a:r>
            <a:r>
              <a:rPr lang="en-US" sz="3600" dirty="0" err="1" smtClean="0">
                <a:latin typeface="+mn-lt"/>
                <a:cs typeface="Tahoma" pitchFamily="34" charset="0"/>
              </a:rPr>
              <a:t>dipengaruhi</a:t>
            </a:r>
            <a:r>
              <a:rPr lang="en-US" sz="3600" dirty="0" smtClean="0">
                <a:latin typeface="+mn-lt"/>
                <a:cs typeface="Tahoma" pitchFamily="34" charset="0"/>
              </a:rPr>
              <a:t>: std </a:t>
            </a:r>
            <a:r>
              <a:rPr lang="en-US" sz="3600" dirty="0" err="1" smtClean="0">
                <a:latin typeface="+mn-lt"/>
                <a:cs typeface="Tahoma" pitchFamily="34" charset="0"/>
              </a:rPr>
              <a:t>pelayanan</a:t>
            </a:r>
            <a:r>
              <a:rPr lang="en-US" sz="3600" dirty="0" smtClean="0">
                <a:latin typeface="+mn-lt"/>
                <a:cs typeface="Tahoma" pitchFamily="34" charset="0"/>
              </a:rPr>
              <a:t>, SPO, </a:t>
            </a:r>
            <a:r>
              <a:rPr lang="en-US" sz="3600" dirty="0" err="1" smtClean="0">
                <a:latin typeface="+mn-lt"/>
                <a:cs typeface="Tahoma" pitchFamily="34" charset="0"/>
              </a:rPr>
              <a:t>sarana</a:t>
            </a:r>
            <a:r>
              <a:rPr lang="en-US" sz="3600" dirty="0" smtClean="0">
                <a:latin typeface="+mn-lt"/>
                <a:cs typeface="Tahoma" pitchFamily="34" charset="0"/>
              </a:rPr>
              <a:t> &amp; </a:t>
            </a:r>
            <a:r>
              <a:rPr lang="en-US" sz="3600" dirty="0" err="1" smtClean="0">
                <a:latin typeface="+mn-lt"/>
                <a:cs typeface="Tahoma" pitchFamily="34" charset="0"/>
              </a:rPr>
              <a:t>prasarana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yg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tersedia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dan</a:t>
            </a:r>
            <a:r>
              <a:rPr lang="en-US" sz="3600" dirty="0" smtClean="0"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cs typeface="Tahoma" pitchFamily="34" charset="0"/>
              </a:rPr>
              <a:t>kompetensi</a:t>
            </a:r>
            <a:r>
              <a:rPr lang="en-US" sz="3600" dirty="0" smtClean="0">
                <a:latin typeface="+mn-lt"/>
                <a:cs typeface="Tahoma" pitchFamily="34" charset="0"/>
              </a:rPr>
              <a:t> SDM</a:t>
            </a:r>
            <a:endParaRPr lang="en-US" sz="3600" dirty="0">
              <a:latin typeface="+mn-lt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RATA-RATA WAKTU</a:t>
            </a:r>
            <a:endParaRPr lang="en-US" sz="36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2070080"/>
            <a:ext cx="8153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 startAt="3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Berdasarkan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pengamatan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pengalaman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&amp;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kesepakatan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bersama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Tahoma" pitchFamily="34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 startAt="3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Sebaiknya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ditetapkan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berdasarkan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: SDM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memiliki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kompetensi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pelaksanaan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, std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pelayanan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, SPO &amp;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memiliki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etos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kerja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baik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04800" y="152400"/>
            <a:ext cx="1447800" cy="40011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CONTOH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1" y="762001"/>
          <a:ext cx="7848600" cy="5344809"/>
        </p:xfrm>
        <a:graphic>
          <a:graphicData uri="http://schemas.openxmlformats.org/drawingml/2006/table">
            <a:tbl>
              <a:tblPr/>
              <a:tblGrid>
                <a:gridCol w="5253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99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287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945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99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65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PENETAPAN KOMPONEN BEBAN KERJA DAN NORMA WAKTU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5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PEREKAM MEDIS DAN INFORMASI KESEHATAN RS"A"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4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JENIS TUGAS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KOMPONEN BEBAN KERJA (Kegiatan)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 WAKTU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SATUAN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Pendaftaran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menit/pasien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Pembuatan rekam medis baru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menit/RM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Distribusi rekam medis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menit/RM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Asembling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menit/RM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Tugas Pokok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Analisis rekam  medis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menit/RM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Klasifikasi penyakit/tindakan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menit/RM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Pelaporan dan statistik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menit/hari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Suveilans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menit/RM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Penyimpanan rekam medis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menit/RM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Pengecekan rekam medis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menit/RM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Pengambilan rekam medis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menit/RM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Mengikuti pelatihan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menit/bulan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Tugas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Mengikuti rapat mingguan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menit/minggu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Penunjang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Mengikuti seminar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menit/tahun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Membimbing mahasiswa PKL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menit/minggu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menit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minggu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5279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Uraian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tugas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pokok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penunjang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didasarkan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pada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pedoman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/SPO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yg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berlaku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4. MENGHITUNG STANDAR BEBAN KERJA (SBK)</a:t>
            </a:r>
            <a:endParaRPr lang="en-US" sz="28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62000" y="1600200"/>
            <a:ext cx="7620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Kuantitas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selama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1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tahun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tiap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SDMK. SBK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pokok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disusun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berdasarkan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dibutuhkan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menyelesaikan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setiap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(rata-rata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)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tersedia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+mn-lt"/>
                <a:ea typeface="Tahoma" pitchFamily="34" charset="0"/>
                <a:cs typeface="Tahoma" pitchFamily="34" charset="0"/>
              </a:rPr>
              <a:t>ditetapkan</a:t>
            </a:r>
            <a:r>
              <a:rPr lang="en-US" sz="3600" dirty="0" smtClean="0">
                <a:latin typeface="+mn-lt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sz="2000" dirty="0" smtClean="0">
                <a:latin typeface="+mn-lt"/>
                <a:ea typeface="Tahoma" pitchFamily="34" charset="0"/>
                <a:cs typeface="Tahoma" pitchFamily="34" charset="0"/>
              </a:rPr>
              <a:t>(Manual </a:t>
            </a:r>
            <a:r>
              <a:rPr lang="en-US" sz="2000" dirty="0" err="1" smtClean="0">
                <a:latin typeface="+mn-lt"/>
                <a:ea typeface="Tahoma" pitchFamily="34" charset="0"/>
                <a:cs typeface="Tahoma" pitchFamily="34" charset="0"/>
              </a:rPr>
              <a:t>Perencanaan</a:t>
            </a:r>
            <a:r>
              <a:rPr lang="en-US" sz="2000" dirty="0" smtClean="0">
                <a:latin typeface="+mn-lt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+mn-lt"/>
                <a:ea typeface="Tahoma" pitchFamily="34" charset="0"/>
                <a:cs typeface="Tahoma" pitchFamily="34" charset="0"/>
              </a:rPr>
              <a:t>Kebutuhan</a:t>
            </a:r>
            <a:r>
              <a:rPr lang="en-US" sz="2000" dirty="0" smtClean="0">
                <a:latin typeface="+mn-lt"/>
                <a:ea typeface="Tahoma" pitchFamily="34" charset="0"/>
                <a:cs typeface="Tahoma" pitchFamily="34" charset="0"/>
              </a:rPr>
              <a:t> SDMK, 2015)</a:t>
            </a:r>
            <a:endParaRPr lang="en-SG" sz="360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KEGIATAN POKOK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38200" y="1785878"/>
            <a:ext cx="7620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000099"/>
              </a:buClr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Kumpulan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berbagai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jenis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sesuai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standar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pelayanan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&amp; SPO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utk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menghasilkan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pelayanan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yang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dilaksanakan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oleh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PMIK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dengan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kompetensi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tertentu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ahoma" pitchFamily="34" charset="0"/>
              </a:rPr>
              <a:t>.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648200"/>
          </a:xfrm>
        </p:spPr>
        <p:txBody>
          <a:bodyPr/>
          <a:lstStyle/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menjelaskan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langkah-langkah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unit RMIK  </a:t>
            </a:r>
          </a:p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sz="28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Komponen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norma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Cara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Cara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tenaga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04800" y="152400"/>
            <a:ext cx="1447800" cy="40011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CONTOH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571005"/>
          <a:ext cx="7848600" cy="5677395"/>
        </p:xfrm>
        <a:graphic>
          <a:graphicData uri="http://schemas.openxmlformats.org/drawingml/2006/table">
            <a:tbl>
              <a:tblPr/>
              <a:tblGrid>
                <a:gridCol w="5216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55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541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20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858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7458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2200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0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PENETAPAN STANDAR BEBAN KERJA (SBK)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PEREKAM MEDIS DAN INFORMASI KESEHATAN   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RS"A"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52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218" marR="9218" marT="92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JENIS TUGAS</a:t>
                      </a:r>
                    </a:p>
                  </a:txBody>
                  <a:tcPr marL="9218" marR="9218" marT="92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KOMPONEN BEBAN KERJA (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Kegiatan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</a:t>
                      </a: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NORMA WAKTU</a:t>
                      </a: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SATUAN</a:t>
                      </a:r>
                    </a:p>
                  </a:txBody>
                  <a:tcPr marL="9218" marR="9218" marT="92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WKT (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menit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SBK</a:t>
                      </a:r>
                    </a:p>
                  </a:txBody>
                  <a:tcPr marL="9218" marR="9218" marT="92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72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Pendaftaran 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menit/pasien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Pembuatan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rekam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baru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menit/RM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Distribusi rekam medis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menit/RM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Asembling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menit/RM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Tugas Pokok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Analisis rekam  medis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menit/RM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Klasifikasi penyakit/tindakan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menit/RM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Pelaporan dan statistik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menit/hari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Suveilans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menit/RM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Penyimpanan rekam medis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menit/RM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0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Pengecekan rekam medis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menit/RM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02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Pengambilan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rekam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menit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/RM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36.000</a:t>
                      </a:r>
                    </a:p>
                  </a:txBody>
                  <a:tcPr marL="9218" marR="9218" marT="92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838200" y="990600"/>
            <a:ext cx="7467600" cy="9144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5. MENGHITUNG STP DAN FAKTOR TUGAS PENUNJANG (FTP)</a:t>
            </a:r>
            <a:endParaRPr lang="en-US" sz="28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09800"/>
            <a:ext cx="7391400" cy="2590800"/>
          </a:xfrm>
        </p:spPr>
        <p:txBody>
          <a:bodyPr>
            <a:normAutofit lnSpcReduction="10000"/>
          </a:bodyPr>
          <a:lstStyle/>
          <a:p>
            <a:pPr>
              <a:buClr>
                <a:srgbClr val="000099"/>
              </a:buClr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Tugas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Penunjang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: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tugas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utk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menyelesaikan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kegiatan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yg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tidak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terkait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langsung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dg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tugas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pokok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fungsinya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dilakukan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oleh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seluruh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jenis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ahoma" pitchFamily="34" charset="0"/>
              </a:rPr>
              <a:t> SDMK.</a:t>
            </a:r>
          </a:p>
          <a:p>
            <a:pPr lvl="0">
              <a:buNone/>
            </a:pPr>
            <a:endParaRPr lang="en-SG" dirty="0" smtClean="0"/>
          </a:p>
          <a:p>
            <a:pPr marL="742950" lvl="0" indent="-742950">
              <a:buNone/>
            </a:pPr>
            <a:endParaRPr lang="en-SG" sz="36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04800" y="152400"/>
            <a:ext cx="1447800" cy="40011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CONTOH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707368"/>
          <a:ext cx="8000997" cy="4876800"/>
        </p:xfrm>
        <a:graphic>
          <a:graphicData uri="http://schemas.openxmlformats.org/drawingml/2006/table">
            <a:tbl>
              <a:tblPr/>
              <a:tblGrid>
                <a:gridCol w="4364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5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021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794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40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821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8334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4826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23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PENETAPAN STANDAR BEBAN KERJA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PEREKAM MEDIS DAN INFORMASI KESEHATAN 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   RS"A"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7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6964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912" marR="8912" marT="8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JENIS TUGAS</a:t>
                      </a:r>
                    </a:p>
                  </a:txBody>
                  <a:tcPr marL="8912" marR="8912" marT="8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KOMPONEN BEBAN KERJA (Kegiatan) </a:t>
                      </a:r>
                    </a:p>
                  </a:txBody>
                  <a:tcPr marL="8912" marR="8912" marT="8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 WAKTU</a:t>
                      </a:r>
                    </a:p>
                  </a:txBody>
                  <a:tcPr marL="8912" marR="8912" marT="8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SATUAN</a:t>
                      </a:r>
                    </a:p>
                  </a:txBody>
                  <a:tcPr marL="8912" marR="8912" marT="8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WAKTU KEGIATAN (menit/th)</a:t>
                      </a:r>
                    </a:p>
                  </a:txBody>
                  <a:tcPr marL="8912" marR="8912" marT="8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WKT (menit)</a:t>
                      </a:r>
                    </a:p>
                  </a:txBody>
                  <a:tcPr marL="8912" marR="8912" marT="8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FTP % (6/7 x 100)</a:t>
                      </a:r>
                    </a:p>
                  </a:txBody>
                  <a:tcPr marL="8912" marR="8912" marT="8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7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Mengikuti pelatihan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menit/bulan 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4.320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78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Tugas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Mengikuti rapat mingguan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menit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mgu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9.360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7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Penunjang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Mengikuti seminar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menit/tahun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78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Membimbing mahasiswa PKL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menit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mgu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6.240</a:t>
                      </a:r>
                    </a:p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8.6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028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Faktor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tugas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penunjang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dalam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%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Standar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tugas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penunjang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(STP)= 1/(1-FTP/100) 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1.39</a:t>
                      </a: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762000" y="838200"/>
            <a:ext cx="7620000" cy="8382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6. DATA YANG DIBUTHKAN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MENGHITUNG KEBUTUHAN SDMK</a:t>
            </a:r>
            <a:endParaRPr lang="en-US" sz="28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382000" cy="411480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000099"/>
              </a:buClr>
              <a:buNone/>
            </a:pPr>
            <a:r>
              <a:rPr lang="en-US" dirty="0" smtClean="0">
                <a:cs typeface="Tahoma" pitchFamily="34" charset="0"/>
              </a:rPr>
              <a:t>1.  Data </a:t>
            </a:r>
            <a:r>
              <a:rPr lang="en-US" dirty="0" err="1" smtClean="0">
                <a:cs typeface="Tahoma" pitchFamily="34" charset="0"/>
              </a:rPr>
              <a:t>hasil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 err="1" smtClean="0">
                <a:cs typeface="Tahoma" pitchFamily="34" charset="0"/>
              </a:rPr>
              <a:t>sebelumnya</a:t>
            </a:r>
            <a:r>
              <a:rPr lang="en-US" dirty="0" smtClean="0">
                <a:cs typeface="Tahoma" pitchFamily="34" charset="0"/>
              </a:rPr>
              <a:t>:</a:t>
            </a:r>
          </a:p>
          <a:p>
            <a:pPr marL="1543050" lvl="2" indent="-742950">
              <a:buFont typeface="+mj-lt"/>
              <a:buAutoNum type="alphaLcPeriod"/>
            </a:pPr>
            <a:r>
              <a:rPr lang="en-US" sz="3200" dirty="0" err="1" smtClean="0">
                <a:cs typeface="Tahoma" pitchFamily="34" charset="0"/>
              </a:rPr>
              <a:t>Waktu</a:t>
            </a:r>
            <a:r>
              <a:rPr lang="en-US" sz="3200" dirty="0" smtClean="0">
                <a:cs typeface="Tahoma" pitchFamily="34" charset="0"/>
              </a:rPr>
              <a:t> </a:t>
            </a:r>
            <a:r>
              <a:rPr lang="en-US" sz="3200" dirty="0" err="1" smtClean="0">
                <a:cs typeface="Tahoma" pitchFamily="34" charset="0"/>
              </a:rPr>
              <a:t>kerja</a:t>
            </a:r>
            <a:r>
              <a:rPr lang="en-US" sz="3200" dirty="0" smtClean="0">
                <a:cs typeface="Tahoma" pitchFamily="34" charset="0"/>
              </a:rPr>
              <a:t> </a:t>
            </a:r>
            <a:r>
              <a:rPr lang="en-US" sz="3200" dirty="0" err="1" smtClean="0">
                <a:cs typeface="Tahoma" pitchFamily="34" charset="0"/>
              </a:rPr>
              <a:t>tersedia</a:t>
            </a:r>
            <a:r>
              <a:rPr lang="en-US" sz="3200" dirty="0" smtClean="0">
                <a:cs typeface="Tahoma" pitchFamily="34" charset="0"/>
              </a:rPr>
              <a:t> (WKT)</a:t>
            </a:r>
          </a:p>
          <a:p>
            <a:pPr marL="1543050" lvl="2" indent="-742950">
              <a:buFont typeface="+mj-lt"/>
              <a:buAutoNum type="alphaLcPeriod"/>
            </a:pPr>
            <a:r>
              <a:rPr lang="en-US" sz="3200" dirty="0" err="1" smtClean="0">
                <a:cs typeface="Tahoma" pitchFamily="34" charset="0"/>
              </a:rPr>
              <a:t>Standar</a:t>
            </a:r>
            <a:r>
              <a:rPr lang="en-US" sz="3200" dirty="0" smtClean="0">
                <a:cs typeface="Tahoma" pitchFamily="34" charset="0"/>
              </a:rPr>
              <a:t> </a:t>
            </a:r>
            <a:r>
              <a:rPr lang="en-US" sz="3200" dirty="0" err="1" smtClean="0">
                <a:cs typeface="Tahoma" pitchFamily="34" charset="0"/>
              </a:rPr>
              <a:t>beban</a:t>
            </a:r>
            <a:r>
              <a:rPr lang="en-US" sz="3200" dirty="0" smtClean="0">
                <a:cs typeface="Tahoma" pitchFamily="34" charset="0"/>
              </a:rPr>
              <a:t> </a:t>
            </a:r>
            <a:r>
              <a:rPr lang="en-US" sz="3200" dirty="0" err="1" smtClean="0">
                <a:cs typeface="Tahoma" pitchFamily="34" charset="0"/>
              </a:rPr>
              <a:t>kerja</a:t>
            </a:r>
            <a:r>
              <a:rPr lang="en-US" sz="3200" dirty="0" smtClean="0">
                <a:cs typeface="Tahoma" pitchFamily="34" charset="0"/>
              </a:rPr>
              <a:t> (SBK)</a:t>
            </a:r>
          </a:p>
          <a:p>
            <a:pPr marL="1543050" lvl="2" indent="-742950">
              <a:buFont typeface="+mj-lt"/>
              <a:buAutoNum type="alphaLcPeriod"/>
            </a:pPr>
            <a:r>
              <a:rPr lang="en-US" sz="3200" dirty="0" err="1" smtClean="0">
                <a:cs typeface="Tahoma" pitchFamily="34" charset="0"/>
              </a:rPr>
              <a:t>Standar</a:t>
            </a:r>
            <a:r>
              <a:rPr lang="en-US" sz="3200" dirty="0" smtClean="0">
                <a:cs typeface="Tahoma" pitchFamily="34" charset="0"/>
              </a:rPr>
              <a:t> </a:t>
            </a:r>
            <a:r>
              <a:rPr lang="en-US" sz="3200" dirty="0" err="1" smtClean="0">
                <a:cs typeface="Tahoma" pitchFamily="34" charset="0"/>
              </a:rPr>
              <a:t>tugas</a:t>
            </a:r>
            <a:r>
              <a:rPr lang="en-US" sz="3200" dirty="0" smtClean="0">
                <a:cs typeface="Tahoma" pitchFamily="34" charset="0"/>
              </a:rPr>
              <a:t> </a:t>
            </a:r>
            <a:r>
              <a:rPr lang="en-US" sz="3200" dirty="0" err="1" smtClean="0">
                <a:cs typeface="Tahoma" pitchFamily="34" charset="0"/>
              </a:rPr>
              <a:t>penunjang</a:t>
            </a:r>
            <a:r>
              <a:rPr lang="en-US" sz="3200" dirty="0" smtClean="0">
                <a:cs typeface="Tahoma" pitchFamily="34" charset="0"/>
              </a:rPr>
              <a:t> (STP)</a:t>
            </a:r>
          </a:p>
          <a:p>
            <a:pPr marL="514350" indent="-514350">
              <a:buNone/>
            </a:pPr>
            <a:r>
              <a:rPr lang="en-US" dirty="0" smtClean="0">
                <a:cs typeface="Tahoma" pitchFamily="34" charset="0"/>
              </a:rPr>
              <a:t>2.	Data </a:t>
            </a:r>
            <a:r>
              <a:rPr lang="en-US" dirty="0" err="1" smtClean="0">
                <a:cs typeface="Tahoma" pitchFamily="34" charset="0"/>
              </a:rPr>
              <a:t>capaian</a:t>
            </a:r>
            <a:r>
              <a:rPr lang="en-US" dirty="0" smtClean="0">
                <a:cs typeface="Tahoma" pitchFamily="34" charset="0"/>
              </a:rPr>
              <a:t> (</a:t>
            </a:r>
            <a:r>
              <a:rPr lang="en-US" dirty="0" err="1" smtClean="0">
                <a:cs typeface="Tahoma" pitchFamily="34" charset="0"/>
              </a:rPr>
              <a:t>cakupan</a:t>
            </a:r>
            <a:r>
              <a:rPr lang="en-US" dirty="0" smtClean="0">
                <a:cs typeface="Tahoma" pitchFamily="34" charset="0"/>
              </a:rPr>
              <a:t>) </a:t>
            </a:r>
            <a:r>
              <a:rPr lang="en-US" dirty="0" err="1" smtClean="0">
                <a:cs typeface="Tahoma" pitchFamily="34" charset="0"/>
              </a:rPr>
              <a:t>tugas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 err="1" smtClean="0">
                <a:cs typeface="Tahoma" pitchFamily="34" charset="0"/>
              </a:rPr>
              <a:t>pokok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 err="1" smtClean="0">
                <a:cs typeface="Tahoma" pitchFamily="34" charset="0"/>
              </a:rPr>
              <a:t>selama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 err="1" smtClean="0">
                <a:cs typeface="Tahoma" pitchFamily="34" charset="0"/>
              </a:rPr>
              <a:t>kurun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 err="1" smtClean="0">
                <a:cs typeface="Tahoma" pitchFamily="34" charset="0"/>
              </a:rPr>
              <a:t>waktu</a:t>
            </a:r>
            <a:r>
              <a:rPr lang="en-US" dirty="0" smtClean="0">
                <a:cs typeface="Tahoma" pitchFamily="34" charset="0"/>
              </a:rPr>
              <a:t> 1 </a:t>
            </a:r>
            <a:r>
              <a:rPr lang="en-US" dirty="0" err="1" smtClean="0">
                <a:cs typeface="Tahoma" pitchFamily="34" charset="0"/>
              </a:rPr>
              <a:t>tahun</a:t>
            </a:r>
            <a:r>
              <a:rPr lang="en-US" dirty="0" smtClean="0">
                <a:cs typeface="Tahoma" pitchFamily="34" charset="0"/>
              </a:rPr>
              <a:t> </a:t>
            </a:r>
          </a:p>
          <a:p>
            <a:pPr marL="742950" lvl="0" indent="-742950">
              <a:buNone/>
            </a:pPr>
            <a:endParaRPr lang="en-SG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1" y="762007"/>
          <a:ext cx="7772400" cy="5548700"/>
        </p:xfrm>
        <a:graphic>
          <a:graphicData uri="http://schemas.openxmlformats.org/drawingml/2006/table">
            <a:tbl>
              <a:tblPr/>
              <a:tblGrid>
                <a:gridCol w="17637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478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71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88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48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PERHITUNGAN KEBUTUHAN SDMK PMIK </a:t>
                      </a:r>
                    </a:p>
                  </a:txBody>
                  <a:tcPr marL="9211" marR="9211" marT="9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RUMAH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SAKIT “A”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TAHUN 2020</a:t>
                      </a:r>
                    </a:p>
                  </a:txBody>
                  <a:tcPr marL="9211" marR="9211" marT="9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1" marR="9211" marT="9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66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JENIS TUGAS</a:t>
                      </a:r>
                    </a:p>
                  </a:txBody>
                  <a:tcPr marL="9211" marR="9211" marT="92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KEGIATAN 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CAPAIAN (1 TH)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SBK</a:t>
                      </a:r>
                    </a:p>
                  </a:txBody>
                  <a:tcPr marL="9211" marR="9211" marT="92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KEBUTUHAN SDMK (PMIK)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3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(3)/(4)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Pendaftaran 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58.800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36.000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Pembuatan rekam medis baru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14.700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Distribusi rekam medis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58.800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72.000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0.81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Asembling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58.800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24.000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2.45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Tugas Pokok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Analisis rekam  medis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58.800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24.000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2.45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Klasifikasi penyakit/tindakan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58.800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18.000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3.26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Pelaporan dan statistik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0.73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Suveilans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36.000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0.41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Penyimpanan rekam medis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58.800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36.000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1.63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Pengecekan rekam medis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44.100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36.000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1.22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33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Pengambilan rekam medis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58.800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36.000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1.63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97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Jumlah Kebutuhan Tenaga Tugas Pokok (PMIK)</a:t>
                      </a:r>
                    </a:p>
                  </a:txBody>
                  <a:tcPr marL="9211" marR="9211" marT="92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16.42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Tugas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Penunjang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1" marR="9211" marT="92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Standar Tugas Penunjang (hasil langkah 5)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1.39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233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Kebutuhan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SDMK (PMIK)</a:t>
                      </a:r>
                    </a:p>
                  </a:txBody>
                  <a:tcPr marL="9211" marR="9211" marT="92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(JKT x STP)</a:t>
                      </a:r>
                    </a:p>
                  </a:txBody>
                  <a:tcPr marL="9211" marR="9211" marT="9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22.82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12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    PEMBULATAN</a:t>
                      </a:r>
                    </a:p>
                  </a:txBody>
                  <a:tcPr marL="9211" marR="9211" marT="92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211" marR="9211" marT="92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211" marR="9211" marT="92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" name="Right Brace 2"/>
          <p:cNvSpPr/>
          <p:nvPr/>
        </p:nvSpPr>
        <p:spPr>
          <a:xfrm>
            <a:off x="8001000" y="2514600"/>
            <a:ext cx="762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Right Brace 3"/>
          <p:cNvSpPr/>
          <p:nvPr/>
        </p:nvSpPr>
        <p:spPr>
          <a:xfrm>
            <a:off x="8001000" y="3810000"/>
            <a:ext cx="45719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04800" y="152400"/>
            <a:ext cx="1447800" cy="40011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CONTOH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6064846"/>
              </p:ext>
            </p:extLst>
          </p:nvPr>
        </p:nvGraphicFramePr>
        <p:xfrm>
          <a:off x="609600" y="609598"/>
          <a:ext cx="7924800" cy="5257801"/>
        </p:xfrm>
        <a:graphic>
          <a:graphicData uri="http://schemas.openxmlformats.org/drawingml/2006/table">
            <a:tbl>
              <a:tblPr/>
              <a:tblGrid>
                <a:gridCol w="5828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858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43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00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15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7007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89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REKAPITULASI HASIL PERHITUNGAN KEBUTUHAN PMIK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       RUMAH SAKIT "A" TAHUN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83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KEGIATAN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JMLH PMIK SAAT INI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KEBUTUHAN PMIK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KESENJANGAN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KEADAAN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1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Pendaftaran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Pembuatan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RM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baru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Distribusi rekam medis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Asembling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KURANG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KURANG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Analisis rekam  medis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KURANG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KURANG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Klasifikasi penyakit/tindakan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KURANG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KURANG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Pelaporan dan statistik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Suveilans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KURANG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KURANG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Penyimpanan rekam medis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Pengecekan rekam medis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KURANG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KURANG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Pengambilan rekam medis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SESUAI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89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JUMLAH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KURANG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 KEBUTUHAN SDMK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343400" y="22098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4E673-8ED8-46FC-B9B0-B7A06B04BA99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90600" y="2590801"/>
            <a:ext cx="7239000" cy="3581399"/>
          </a:xfrm>
        </p:spPr>
        <p:txBody>
          <a:bodyPr/>
          <a:lstStyle/>
          <a:p>
            <a:pPr lvl="0">
              <a:buClrTx/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sistematis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upaya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menetapkan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jumlah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u="sng" dirty="0" err="1" smtClean="0">
                <a:latin typeface="Tahoma" pitchFamily="34" charset="0"/>
                <a:cs typeface="Tahoma" pitchFamily="34" charset="0"/>
              </a:rPr>
              <a:t>kualifikasi</a:t>
            </a:r>
            <a:r>
              <a:rPr lang="en-US" u="sng" dirty="0" smtClean="0">
                <a:latin typeface="Tahoma" pitchFamily="34" charset="0"/>
                <a:cs typeface="Tahoma" pitchFamily="34" charset="0"/>
              </a:rPr>
              <a:t> SDMK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dibutuhkan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kondisi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wilayah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rangka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mencapai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pembangunan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0">
              <a:buClrTx/>
              <a:buNone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	(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Permenkes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No.33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2015)</a:t>
            </a:r>
            <a:endParaRPr lang="en-S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 KEBUTUHAN SDMK DI TINGKAT INSTITUSI 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343400" y="27432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4E673-8ED8-46FC-B9B0-B7A06B04BA99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90600" y="3200401"/>
            <a:ext cx="7239000" cy="2057399"/>
          </a:xfrm>
        </p:spPr>
        <p:txBody>
          <a:bodyPr/>
          <a:lstStyle/>
          <a:p>
            <a:pPr lvl="0">
              <a:buClrTx/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Perencanaan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SDMK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dilakukan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lingkup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institusi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0">
              <a:buClrTx/>
              <a:buNone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	(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Permenkes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No.33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2015)</a:t>
            </a:r>
            <a:endParaRPr lang="en-S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MANFAAT PERENCANAAN 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SDMK</a:t>
            </a:r>
            <a:endParaRPr lang="en-US" sz="36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Bahan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penyempurnaan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struktur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organisasi</a:t>
            </a:r>
            <a:endParaRPr lang="en-US" sz="3600" dirty="0" smtClean="0">
              <a:ea typeface="Tahoma" pitchFamily="34" charset="0"/>
              <a:cs typeface="Tahoma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Bahan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penilaian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prestasi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jabatan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prestasi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unit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Bahan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penyempurnaan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prosedur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kerja</a:t>
            </a:r>
            <a:endParaRPr lang="en-US" sz="3600" dirty="0" smtClean="0">
              <a:ea typeface="Tahoma" pitchFamily="34" charset="0"/>
              <a:cs typeface="Tahoma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Bahan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sarana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peningkatan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kinerja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kelembagaan</a:t>
            </a:r>
            <a:endParaRPr lang="en-US" sz="3600" dirty="0" smtClean="0">
              <a:ea typeface="Tahoma" pitchFamily="34" charset="0"/>
              <a:cs typeface="Tahoma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Bahan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penyusunan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jabatan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ea typeface="Tahoma" pitchFamily="34" charset="0"/>
                <a:cs typeface="Tahoma" pitchFamily="34" charset="0"/>
              </a:rPr>
              <a:t>kelembagaan</a:t>
            </a:r>
            <a:endParaRPr lang="en-US" sz="3600" dirty="0"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MANFAAT PERENCANAAN SDM</a:t>
            </a:r>
            <a:endParaRPr lang="en-US" sz="32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7772400" cy="39624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en-US" dirty="0" err="1" smtClean="0">
                <a:ea typeface="Tahoma" pitchFamily="34" charset="0"/>
                <a:cs typeface="Tahoma" pitchFamily="34" charset="0"/>
              </a:rPr>
              <a:t>Penyusunan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rencana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pegawai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riil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sesuai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beban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organisasi</a:t>
            </a:r>
            <a:endParaRPr lang="en-US" dirty="0" smtClean="0">
              <a:ea typeface="Tahoma" pitchFamily="34" charset="0"/>
              <a:cs typeface="Tahoma" pitchFamily="34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en-US" dirty="0" err="1" smtClean="0">
                <a:ea typeface="Tahoma" pitchFamily="34" charset="0"/>
                <a:cs typeface="Tahoma" pitchFamily="34" charset="0"/>
              </a:rPr>
              <a:t>Bahan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perencanaan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mutasi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pegawai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unit yang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berlebihan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ke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unit yang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kekurangan</a:t>
            </a:r>
            <a:endParaRPr lang="en-US" dirty="0" smtClean="0">
              <a:ea typeface="Tahoma" pitchFamily="34" charset="0"/>
              <a:cs typeface="Tahoma" pitchFamily="34" charset="0"/>
            </a:endParaRPr>
          </a:p>
          <a:p>
            <a:pPr marL="742950" indent="-742950">
              <a:buFont typeface="+mj-lt"/>
              <a:buAutoNum type="arabicPeriod" startAt="6"/>
            </a:pPr>
            <a:r>
              <a:rPr lang="en-US" dirty="0" err="1" smtClean="0">
                <a:ea typeface="Tahoma" pitchFamily="34" charset="0"/>
                <a:cs typeface="Tahoma" pitchFamily="34" charset="0"/>
              </a:rPr>
              <a:t>Bahan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penetapan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kebijakan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rangka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peningkatan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a typeface="Tahoma" pitchFamily="34" charset="0"/>
                <a:cs typeface="Tahoma" pitchFamily="34" charset="0"/>
              </a:rPr>
              <a:t>pendayagunaan</a:t>
            </a:r>
            <a:r>
              <a:rPr lang="en-US" dirty="0" smtClean="0">
                <a:ea typeface="Tahoma" pitchFamily="34" charset="0"/>
                <a:cs typeface="Tahoma" pitchFamily="34" charset="0"/>
              </a:rPr>
              <a:t> SDM</a:t>
            </a:r>
            <a:endParaRPr lang="id-ID" dirty="0" smtClean="0">
              <a:ea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None/>
            </a:pP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METODE PERENCANAAN KEBUTUHAN SDMK</a:t>
            </a:r>
            <a:endParaRPr lang="en-US" sz="32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7924800" cy="3581400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/>
            <a:r>
              <a:rPr lang="en-US" sz="3600" dirty="0" err="1" smtClean="0">
                <a:cs typeface="Tahoma" pitchFamily="34" charset="0"/>
              </a:rPr>
              <a:t>Tujuan</a:t>
            </a:r>
            <a:r>
              <a:rPr lang="en-US" sz="3600" dirty="0" smtClean="0">
                <a:cs typeface="Tahoma" pitchFamily="34" charset="0"/>
              </a:rPr>
              <a:t>:</a:t>
            </a:r>
          </a:p>
          <a:p>
            <a:pPr lvl="1"/>
            <a:r>
              <a:rPr lang="en-US" sz="3600" dirty="0" err="1" smtClean="0">
                <a:cs typeface="Tahoma" pitchFamily="34" charset="0"/>
              </a:rPr>
              <a:t>Merencanakan</a:t>
            </a:r>
            <a:r>
              <a:rPr lang="en-US" sz="3600" dirty="0" smtClean="0">
                <a:cs typeface="Tahoma" pitchFamily="34" charset="0"/>
              </a:rPr>
              <a:t> </a:t>
            </a:r>
            <a:r>
              <a:rPr lang="en-US" sz="3600" dirty="0" err="1" smtClean="0">
                <a:cs typeface="Tahoma" pitchFamily="34" charset="0"/>
              </a:rPr>
              <a:t>kebutuhan</a:t>
            </a:r>
            <a:r>
              <a:rPr lang="en-US" sz="3600" dirty="0" smtClean="0">
                <a:cs typeface="Tahoma" pitchFamily="34" charset="0"/>
              </a:rPr>
              <a:t> SDMK </a:t>
            </a:r>
            <a:r>
              <a:rPr lang="en-US" sz="3600" dirty="0" err="1" smtClean="0">
                <a:cs typeface="Tahoma" pitchFamily="34" charset="0"/>
              </a:rPr>
              <a:t>di</a:t>
            </a:r>
            <a:r>
              <a:rPr lang="en-US" sz="3600" dirty="0" smtClean="0">
                <a:cs typeface="Tahoma" pitchFamily="34" charset="0"/>
              </a:rPr>
              <a:t> </a:t>
            </a:r>
            <a:r>
              <a:rPr lang="en-US" sz="3600" dirty="0" err="1" smtClean="0">
                <a:cs typeface="Tahoma" pitchFamily="34" charset="0"/>
              </a:rPr>
              <a:t>tingkat</a:t>
            </a:r>
            <a:r>
              <a:rPr lang="en-US" sz="3600" dirty="0" smtClean="0">
                <a:cs typeface="Tahoma" pitchFamily="34" charset="0"/>
              </a:rPr>
              <a:t> </a:t>
            </a:r>
            <a:r>
              <a:rPr lang="en-US" sz="3600" dirty="0" err="1" smtClean="0">
                <a:cs typeface="Tahoma" pitchFamily="34" charset="0"/>
              </a:rPr>
              <a:t>manajerial</a:t>
            </a:r>
            <a:r>
              <a:rPr lang="en-US" sz="3600" dirty="0" smtClean="0">
                <a:cs typeface="Tahoma" pitchFamily="34" charset="0"/>
              </a:rPr>
              <a:t> </a:t>
            </a:r>
            <a:r>
              <a:rPr lang="en-US" sz="3600" dirty="0" err="1" smtClean="0">
                <a:cs typeface="Tahoma" pitchFamily="34" charset="0"/>
              </a:rPr>
              <a:t>maupun</a:t>
            </a:r>
            <a:r>
              <a:rPr lang="en-US" sz="3600" dirty="0" smtClean="0">
                <a:cs typeface="Tahoma" pitchFamily="34" charset="0"/>
              </a:rPr>
              <a:t> </a:t>
            </a:r>
            <a:r>
              <a:rPr lang="en-US" sz="3600" dirty="0" err="1" smtClean="0">
                <a:cs typeface="Tahoma" pitchFamily="34" charset="0"/>
              </a:rPr>
              <a:t>pelayanan</a:t>
            </a:r>
            <a:r>
              <a:rPr lang="en-US" sz="3600" dirty="0" smtClean="0">
                <a:cs typeface="Tahoma" pitchFamily="34" charset="0"/>
              </a:rPr>
              <a:t> </a:t>
            </a:r>
            <a:r>
              <a:rPr lang="en-US" sz="3600" dirty="0" err="1" smtClean="0">
                <a:cs typeface="Tahoma" pitchFamily="34" charset="0"/>
              </a:rPr>
              <a:t>sesuai</a:t>
            </a:r>
            <a:r>
              <a:rPr lang="en-US" sz="3600" dirty="0" smtClean="0">
                <a:cs typeface="Tahoma" pitchFamily="34" charset="0"/>
              </a:rPr>
              <a:t> </a:t>
            </a:r>
            <a:r>
              <a:rPr lang="en-US" sz="3600" dirty="0" err="1" smtClean="0">
                <a:cs typeface="Tahoma" pitchFamily="34" charset="0"/>
              </a:rPr>
              <a:t>beban</a:t>
            </a:r>
            <a:r>
              <a:rPr lang="en-US" sz="3600" dirty="0" smtClean="0">
                <a:cs typeface="Tahoma" pitchFamily="34" charset="0"/>
              </a:rPr>
              <a:t> </a:t>
            </a:r>
            <a:r>
              <a:rPr lang="en-US" sz="3600" dirty="0" err="1" smtClean="0">
                <a:cs typeface="Tahoma" pitchFamily="34" charset="0"/>
              </a:rPr>
              <a:t>kerja</a:t>
            </a:r>
            <a:r>
              <a:rPr lang="en-US" sz="3600" dirty="0" err="1" smtClean="0">
                <a:cs typeface="Tahoma" pitchFamily="34" charset="0"/>
                <a:sym typeface="Wingdings" pitchFamily="2" charset="2"/>
              </a:rPr>
              <a:t>diperoleh</a:t>
            </a:r>
            <a:r>
              <a:rPr lang="en-US" sz="3600" dirty="0" smtClean="0"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cs typeface="Tahoma" pitchFamily="34" charset="0"/>
                <a:sym typeface="Wingdings" pitchFamily="2" charset="2"/>
              </a:rPr>
              <a:t>informasi</a:t>
            </a:r>
            <a:r>
              <a:rPr lang="en-US" sz="3600" dirty="0" smtClean="0"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cs typeface="Tahoma" pitchFamily="34" charset="0"/>
                <a:sym typeface="Wingdings" pitchFamily="2" charset="2"/>
              </a:rPr>
              <a:t>kebutuhan</a:t>
            </a:r>
            <a:r>
              <a:rPr lang="en-US" sz="3600" dirty="0" smtClean="0"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cs typeface="Tahoma" pitchFamily="34" charset="0"/>
                <a:sym typeface="Wingdings" pitchFamily="2" charset="2"/>
              </a:rPr>
              <a:t>jumlah</a:t>
            </a:r>
            <a:r>
              <a:rPr lang="en-US" sz="3600" dirty="0" smtClean="0"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cs typeface="Tahoma" pitchFamily="34" charset="0"/>
                <a:sym typeface="Wingdings" pitchFamily="2" charset="2"/>
              </a:rPr>
              <a:t>pegawai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MINIMAL YANG DIPERLUKAN</a:t>
            </a:r>
            <a:endParaRPr lang="en-US" sz="32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8001000" cy="4572000"/>
          </a:xfrm>
        </p:spPr>
        <p:txBody>
          <a:bodyPr>
            <a:noAutofit/>
          </a:bodyPr>
          <a:lstStyle/>
          <a:p>
            <a:pPr lvl="1"/>
            <a:r>
              <a:rPr lang="en-US" sz="3200" dirty="0" err="1" smtClean="0">
                <a:cs typeface="Tahoma" pitchFamily="34" charset="0"/>
              </a:rPr>
              <a:t>Struktur</a:t>
            </a:r>
            <a:r>
              <a:rPr lang="en-US" sz="3200" dirty="0" smtClean="0">
                <a:cs typeface="Tahoma" pitchFamily="34" charset="0"/>
              </a:rPr>
              <a:t> </a:t>
            </a:r>
            <a:r>
              <a:rPr lang="en-US" sz="3200" dirty="0" err="1" smtClean="0">
                <a:cs typeface="Tahoma" pitchFamily="34" charset="0"/>
              </a:rPr>
              <a:t>Organisasi</a:t>
            </a:r>
            <a:r>
              <a:rPr lang="en-US" sz="3200" dirty="0" smtClean="0">
                <a:cs typeface="Tahoma" pitchFamily="34" charset="0"/>
              </a:rPr>
              <a:t> Tata </a:t>
            </a:r>
            <a:r>
              <a:rPr lang="en-US" sz="3200" dirty="0" err="1" smtClean="0">
                <a:cs typeface="Tahoma" pitchFamily="34" charset="0"/>
              </a:rPr>
              <a:t>Kerja</a:t>
            </a:r>
            <a:endParaRPr lang="en-US" sz="3200" dirty="0" smtClean="0">
              <a:cs typeface="Tahoma" pitchFamily="34" charset="0"/>
            </a:endParaRPr>
          </a:p>
          <a:p>
            <a:pPr lvl="1"/>
            <a:r>
              <a:rPr lang="en-US" sz="3200" dirty="0" err="1" smtClean="0">
                <a:cs typeface="Tahoma" pitchFamily="34" charset="0"/>
              </a:rPr>
              <a:t>Institusi</a:t>
            </a:r>
            <a:r>
              <a:rPr lang="en-US" sz="3200" dirty="0" smtClean="0">
                <a:cs typeface="Tahoma" pitchFamily="34" charset="0"/>
              </a:rPr>
              <a:t> </a:t>
            </a:r>
            <a:r>
              <a:rPr lang="en-US" sz="3200" dirty="0" err="1" smtClean="0">
                <a:cs typeface="Tahoma" pitchFamily="34" charset="0"/>
              </a:rPr>
              <a:t>fasyankes</a:t>
            </a:r>
            <a:endParaRPr lang="en-US" sz="3200" dirty="0" smtClean="0">
              <a:cs typeface="Tahoma" pitchFamily="34" charset="0"/>
            </a:endParaRPr>
          </a:p>
          <a:p>
            <a:pPr lvl="1"/>
            <a:r>
              <a:rPr lang="en-US" sz="3200" dirty="0" err="1" smtClean="0">
                <a:cs typeface="Tahoma" pitchFamily="34" charset="0"/>
              </a:rPr>
              <a:t>Jenis</a:t>
            </a:r>
            <a:r>
              <a:rPr lang="en-US" sz="3200" dirty="0" smtClean="0">
                <a:cs typeface="Tahoma" pitchFamily="34" charset="0"/>
              </a:rPr>
              <a:t> </a:t>
            </a:r>
            <a:r>
              <a:rPr lang="en-US" sz="3200" dirty="0" err="1" smtClean="0">
                <a:cs typeface="Tahoma" pitchFamily="34" charset="0"/>
              </a:rPr>
              <a:t>tugas</a:t>
            </a:r>
            <a:r>
              <a:rPr lang="en-US" sz="3200" dirty="0" smtClean="0">
                <a:cs typeface="Tahoma" pitchFamily="34" charset="0"/>
              </a:rPr>
              <a:t> &amp; </a:t>
            </a:r>
            <a:r>
              <a:rPr lang="en-US" sz="3200" dirty="0" err="1" smtClean="0">
                <a:cs typeface="Tahoma" pitchFamily="34" charset="0"/>
              </a:rPr>
              <a:t>uraian</a:t>
            </a:r>
            <a:r>
              <a:rPr lang="en-US" sz="3200" dirty="0" smtClean="0">
                <a:cs typeface="Tahoma" pitchFamily="34" charset="0"/>
              </a:rPr>
              <a:t> </a:t>
            </a:r>
            <a:r>
              <a:rPr lang="en-US" sz="3200" dirty="0" err="1" smtClean="0">
                <a:cs typeface="Tahoma" pitchFamily="34" charset="0"/>
              </a:rPr>
              <a:t>pekerjaan</a:t>
            </a:r>
            <a:r>
              <a:rPr lang="en-US" sz="3200" dirty="0" smtClean="0">
                <a:cs typeface="Tahoma" pitchFamily="34" charset="0"/>
              </a:rPr>
              <a:t> per </a:t>
            </a:r>
            <a:r>
              <a:rPr lang="en-US" sz="3200" dirty="0" err="1" smtClean="0">
                <a:cs typeface="Tahoma" pitchFamily="34" charset="0"/>
              </a:rPr>
              <a:t>jabatan</a:t>
            </a:r>
            <a:endParaRPr lang="en-US" sz="3200" dirty="0" smtClean="0">
              <a:cs typeface="Tahoma" pitchFamily="34" charset="0"/>
            </a:endParaRPr>
          </a:p>
          <a:p>
            <a:pPr lvl="1"/>
            <a:r>
              <a:rPr lang="en-US" sz="3200" dirty="0" err="1" smtClean="0">
                <a:cs typeface="Tahoma" pitchFamily="34" charset="0"/>
              </a:rPr>
              <a:t>Hasil</a:t>
            </a:r>
            <a:r>
              <a:rPr lang="en-US" sz="3200" dirty="0" smtClean="0">
                <a:cs typeface="Tahoma" pitchFamily="34" charset="0"/>
              </a:rPr>
              <a:t> </a:t>
            </a:r>
            <a:r>
              <a:rPr lang="en-US" sz="3200" dirty="0" err="1" smtClean="0">
                <a:cs typeface="Tahoma" pitchFamily="34" charset="0"/>
              </a:rPr>
              <a:t>kerja</a:t>
            </a:r>
            <a:r>
              <a:rPr lang="en-US" sz="3200" dirty="0" smtClean="0">
                <a:cs typeface="Tahoma" pitchFamily="34" charset="0"/>
              </a:rPr>
              <a:t>/</a:t>
            </a:r>
            <a:r>
              <a:rPr lang="en-US" sz="3200" dirty="0" err="1" smtClean="0">
                <a:cs typeface="Tahoma" pitchFamily="34" charset="0"/>
              </a:rPr>
              <a:t>cakupan</a:t>
            </a:r>
            <a:r>
              <a:rPr lang="en-US" sz="3200" dirty="0" smtClean="0">
                <a:cs typeface="Tahoma" pitchFamily="34" charset="0"/>
              </a:rPr>
              <a:t> per </a:t>
            </a:r>
            <a:r>
              <a:rPr lang="en-US" sz="3200" dirty="0" err="1" smtClean="0">
                <a:cs typeface="Tahoma" pitchFamily="34" charset="0"/>
              </a:rPr>
              <a:t>jabatan</a:t>
            </a:r>
            <a:endParaRPr lang="en-US" sz="3200" dirty="0" smtClean="0">
              <a:cs typeface="Tahoma" pitchFamily="34" charset="0"/>
            </a:endParaRPr>
          </a:p>
          <a:p>
            <a:pPr lvl="1"/>
            <a:r>
              <a:rPr lang="en-US" sz="3200" dirty="0" smtClean="0">
                <a:cs typeface="Tahoma" pitchFamily="34" charset="0"/>
              </a:rPr>
              <a:t>Norma </a:t>
            </a:r>
            <a:r>
              <a:rPr lang="en-US" sz="3200" dirty="0" err="1" smtClean="0">
                <a:cs typeface="Tahoma" pitchFamily="34" charset="0"/>
              </a:rPr>
              <a:t>waktu</a:t>
            </a:r>
            <a:endParaRPr lang="en-US" sz="3200" dirty="0" smtClean="0">
              <a:cs typeface="Tahoma" pitchFamily="34" charset="0"/>
            </a:endParaRPr>
          </a:p>
          <a:p>
            <a:pPr lvl="1"/>
            <a:r>
              <a:rPr lang="en-US" sz="3200" dirty="0" smtClean="0">
                <a:cs typeface="Tahoma" pitchFamily="34" charset="0"/>
              </a:rPr>
              <a:t>Jam </a:t>
            </a:r>
            <a:r>
              <a:rPr lang="en-US" sz="3200" dirty="0" err="1" smtClean="0">
                <a:cs typeface="Tahoma" pitchFamily="34" charset="0"/>
              </a:rPr>
              <a:t>kerja</a:t>
            </a:r>
            <a:r>
              <a:rPr lang="en-US" sz="3200" dirty="0" smtClean="0">
                <a:cs typeface="Tahoma" pitchFamily="34" charset="0"/>
              </a:rPr>
              <a:t> </a:t>
            </a:r>
            <a:r>
              <a:rPr lang="en-US" sz="3200" dirty="0" err="1" smtClean="0">
                <a:cs typeface="Tahoma" pitchFamily="34" charset="0"/>
              </a:rPr>
              <a:t>efektif</a:t>
            </a:r>
            <a:endParaRPr lang="en-US" sz="3200" dirty="0" smtClean="0">
              <a:cs typeface="Tahoma" pitchFamily="34" charset="0"/>
            </a:endParaRPr>
          </a:p>
          <a:p>
            <a:pPr lvl="1"/>
            <a:r>
              <a:rPr lang="en-US" sz="3200" dirty="0" err="1" smtClean="0">
                <a:cs typeface="Tahoma" pitchFamily="34" charset="0"/>
              </a:rPr>
              <a:t>Waktu</a:t>
            </a:r>
            <a:r>
              <a:rPr lang="en-US" sz="3200" dirty="0" smtClean="0">
                <a:cs typeface="Tahoma" pitchFamily="34" charset="0"/>
              </a:rPr>
              <a:t> </a:t>
            </a:r>
            <a:r>
              <a:rPr lang="en-US" sz="3200" dirty="0" err="1" smtClean="0">
                <a:cs typeface="Tahoma" pitchFamily="34" charset="0"/>
              </a:rPr>
              <a:t>kerja</a:t>
            </a:r>
            <a:endParaRPr lang="en-SG" sz="3200" dirty="0" smtClean="0"/>
          </a:p>
          <a:p>
            <a:pPr>
              <a:buNone/>
            </a:pPr>
            <a:endParaRPr lang="en-S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/>
          <a:lstStyle/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Langkah-langkah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metode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abk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924800" cy="41148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Menetapkan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faskes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jenis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SDMK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Menetapkan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waktu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tersedia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Menetapkan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komponen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beban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norma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waktu</a:t>
            </a:r>
            <a:endParaRPr lang="en-US" sz="28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beban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kerja</a:t>
            </a:r>
            <a:endParaRPr lang="en-US" sz="28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penunjang</a:t>
            </a:r>
            <a:endParaRPr lang="en-US" sz="28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SDMK/unit</a:t>
            </a:r>
            <a:endParaRPr lang="en-US" sz="2800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>
              <a:buNone/>
            </a:pPr>
            <a:endParaRPr lang="en-US" sz="1100" dirty="0" smtClean="0">
              <a:solidFill>
                <a:srgbClr val="000000"/>
              </a:solidFill>
              <a:ea typeface="Times New Roman" pitchFamily="18" charset="0"/>
              <a:cs typeface="Calibri" pitchFamily="34" charset="0"/>
            </a:endParaRPr>
          </a:p>
          <a:p>
            <a:pPr marL="742950" indent="-742950">
              <a:buNone/>
            </a:pPr>
            <a:r>
              <a:rPr lang="en-US" sz="1600" dirty="0" smtClean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Buku</a:t>
            </a:r>
            <a:r>
              <a:rPr lang="en-US" sz="1600" dirty="0" smtClean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 Manual </a:t>
            </a:r>
            <a:r>
              <a:rPr lang="en-US" sz="1600" dirty="0" err="1" smtClean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Perencanaan</a:t>
            </a:r>
            <a:r>
              <a:rPr lang="en-US" sz="1600" dirty="0" smtClean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Kebutuhan</a:t>
            </a:r>
            <a:r>
              <a:rPr lang="en-US" sz="1600" dirty="0" smtClean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 SDM </a:t>
            </a:r>
            <a:r>
              <a:rPr lang="en-US" sz="1600" dirty="0" err="1" smtClean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Kes</a:t>
            </a:r>
            <a:r>
              <a:rPr lang="en-US" sz="1600" dirty="0" smtClean="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, 2015)</a:t>
            </a:r>
            <a:endParaRPr lang="en-SG" sz="4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1336</Words>
  <Application>Microsoft Office PowerPoint</Application>
  <PresentationFormat>On-screen Show (4:3)</PresentationFormat>
  <Paragraphs>739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KEMAMPUAN YANG DIHARAPKAN</vt:lpstr>
      <vt:lpstr>PERENCANAAN KEBUTUHAN SDMK </vt:lpstr>
      <vt:lpstr>PERENCANAAN KEBUTUHAN SDMK DI TINGKAT INSTITUSI  </vt:lpstr>
      <vt:lpstr>MANFAAT PERENCANAAN SDMK</vt:lpstr>
      <vt:lpstr>MANFAAT PERENCANAAN SDM</vt:lpstr>
      <vt:lpstr>METODE PERENCANAAN KEBUTUHAN SDMK</vt:lpstr>
      <vt:lpstr>DATA MINIMAL YANG DIPERLUKAN</vt:lpstr>
      <vt:lpstr>Langkah-langkah metode abk kesehatan </vt:lpstr>
      <vt:lpstr>1. MENETAPKAN FASKES DAN JENIS SDMK</vt:lpstr>
      <vt:lpstr>2. MENETAPKAN WKT</vt:lpstr>
      <vt:lpstr>Slide 12</vt:lpstr>
      <vt:lpstr>3. MENETAPKAN KOMPONEN BEBAN KERJA  DAN NORMA WAKTU</vt:lpstr>
      <vt:lpstr>3. MENETAPKAN KOMPONEN BEBAN KERJA DAN NORMA WAKTU</vt:lpstr>
      <vt:lpstr>RATA-RATA WAKTU</vt:lpstr>
      <vt:lpstr>RATA-RATA WAKTU</vt:lpstr>
      <vt:lpstr>Slide 17</vt:lpstr>
      <vt:lpstr>4. MENGHITUNG STANDAR BEBAN KERJA (SBK)</vt:lpstr>
      <vt:lpstr>KEGIATAN POKOK</vt:lpstr>
      <vt:lpstr>Slide 20</vt:lpstr>
      <vt:lpstr>5. MENGHITUNG STP DAN FAKTOR TUGAS PENUNJANG (FTP)</vt:lpstr>
      <vt:lpstr>Slide 22</vt:lpstr>
      <vt:lpstr>6. DATA YANG DIBUTHKAN MENGHITUNG KEBUTUHAN SDMK</vt:lpstr>
      <vt:lpstr>Slide 24</vt:lpstr>
      <vt:lpstr>Slide 25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siswati</cp:lastModifiedBy>
  <cp:revision>352</cp:revision>
  <dcterms:created xsi:type="dcterms:W3CDTF">2010-08-24T06:47:44Z</dcterms:created>
  <dcterms:modified xsi:type="dcterms:W3CDTF">2020-05-27T04:06:36Z</dcterms:modified>
</cp:coreProperties>
</file>