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8"/>
  </p:notesMasterIdLst>
  <p:sldIdLst>
    <p:sldId id="256" r:id="rId2"/>
    <p:sldId id="257" r:id="rId3"/>
    <p:sldId id="258" r:id="rId4"/>
    <p:sldId id="266" r:id="rId5"/>
    <p:sldId id="265" r:id="rId6"/>
    <p:sldId id="259" r:id="rId7"/>
    <p:sldId id="264" r:id="rId8"/>
    <p:sldId id="260" r:id="rId9"/>
    <p:sldId id="261" r:id="rId10"/>
    <p:sldId id="262" r:id="rId11"/>
    <p:sldId id="269" r:id="rId12"/>
    <p:sldId id="268" r:id="rId13"/>
    <p:sldId id="267" r:id="rId14"/>
    <p:sldId id="263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C0CC34B-6705-47E8-A43B-0FBA1D2B1A6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winsr-rev2008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619F35E-B0BA-43FA-9BB3-07BA9FF65D3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6871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winsr-rev2008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582923-EDE7-4EFB-824C-D73DEDB068D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winsr-rev2008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2FAB8E-6FED-4271-A0D7-D1E15DA8451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winsr-rev2008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31EFA6-D947-40D9-8BD6-7EAB52FF087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winsr-rev2008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93B0DB-6A6F-46FA-A85B-0AC39AB3DB7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winsr-rev2008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795936-C631-4AC1-91CB-8AF8A9BE20E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winsr-rev2008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137E76-89D7-4A52-8B8E-80D6DCAA6EE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winsr-rev2008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16B1A-701D-4037-A518-70EBB482B23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winsr-rev2008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6970DD-0CED-4684-8B46-A65F0B8BB93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winsr-rev2008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78721A-4DDC-4C90-85BE-73BF7C6106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winsr-rev2008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88E9F7-0AD8-4522-91F2-6B606880A46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r>
              <a:rPr lang="en-US" altLang="en-US"/>
              <a:t>winsr-rev2008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A8D400A4-71A3-4558-9177-1F1460CD916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5847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Underachievement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Langkah-langkah penanganan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Identifikasi / mengenali gejalanya</a:t>
            </a:r>
          </a:p>
          <a:p>
            <a:r>
              <a:rPr lang="en-US"/>
              <a:t>Perbaikan pada sikap orang tua</a:t>
            </a:r>
          </a:p>
          <a:p>
            <a:r>
              <a:rPr lang="en-US"/>
              <a:t>Perbaikan pd faktor-faktor sekolah</a:t>
            </a:r>
          </a:p>
          <a:p>
            <a:r>
              <a:rPr lang="en-US"/>
              <a:t>Memperbaiki diri anak.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Identifikasi / mengenali gejalanya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Mengenali gejala-gejala underachievement. </a:t>
            </a:r>
          </a:p>
          <a:p>
            <a:r>
              <a:rPr lang="en-US"/>
              <a:t>Dapat dikenali dari :</a:t>
            </a:r>
          </a:p>
          <a:p>
            <a:pPr lvl="1"/>
            <a:r>
              <a:rPr lang="en-US"/>
              <a:t>Tingkat kecerdasan yang tinggi tetapi prestasi secara umum rendah.</a:t>
            </a:r>
          </a:p>
          <a:p>
            <a:pPr lvl="1"/>
            <a:r>
              <a:rPr lang="en-US"/>
              <a:t>Prestasi yang tidak merata pada berbagai tugas di sekolah.</a:t>
            </a:r>
          </a:p>
          <a:p>
            <a:pPr lvl="1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4825"/>
            <a:ext cx="8229600" cy="912813"/>
          </a:xfrm>
        </p:spPr>
        <p:txBody>
          <a:bodyPr/>
          <a:lstStyle/>
          <a:p>
            <a:r>
              <a:rPr lang="en-US"/>
              <a:t>Perbaikan pada sikap orang tua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z="2200"/>
              <a:t>Apakah orangtua menghargai prestasi anak?</a:t>
            </a:r>
          </a:p>
          <a:p>
            <a:pPr lvl="1"/>
            <a:r>
              <a:rPr lang="en-US" sz="2200"/>
              <a:t>Apakah orangtua memperhatikan &amp; mengikuti perkembangan anak?</a:t>
            </a:r>
          </a:p>
          <a:p>
            <a:pPr lvl="1"/>
            <a:r>
              <a:rPr lang="en-US" sz="2200"/>
              <a:t>Tahukah orangtua tentang jadwal tes / ujian anaknya?</a:t>
            </a:r>
          </a:p>
          <a:p>
            <a:pPr lvl="1"/>
            <a:r>
              <a:rPr lang="en-US" sz="2200"/>
              <a:t>Tahukah orangtua bagaimana anaknya menyelesaikan PRnya?</a:t>
            </a:r>
          </a:p>
          <a:p>
            <a:pPr lvl="1"/>
            <a:r>
              <a:rPr lang="en-US" sz="2200"/>
              <a:t>Bagaimana sikap orangtua jika prestasi anaknya rendah?</a:t>
            </a:r>
          </a:p>
          <a:p>
            <a:pPr lvl="1"/>
            <a:r>
              <a:rPr lang="en-US" sz="2200"/>
              <a:t>Apakah orangtua telah menyediakan sarana-sarana utk belajar?</a:t>
            </a:r>
          </a:p>
          <a:p>
            <a:pPr lvl="1"/>
            <a:r>
              <a:rPr lang="en-US" sz="2200"/>
              <a:t>Apakah orangtua selalu memotivasi anak?</a:t>
            </a:r>
          </a:p>
          <a:p>
            <a:endParaRPr lang="en-US" sz="2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4825"/>
            <a:ext cx="8229600" cy="912813"/>
          </a:xfrm>
        </p:spPr>
        <p:txBody>
          <a:bodyPr/>
          <a:lstStyle/>
          <a:p>
            <a:r>
              <a:rPr lang="en-US"/>
              <a:t>Perbaikan pd faktor-faktor sekolah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Bagaimana kemampuan guru-guru yang mengajar?</a:t>
            </a:r>
          </a:p>
          <a:p>
            <a:pPr lvl="1"/>
            <a:r>
              <a:rPr lang="en-US"/>
              <a:t>Bagaimana hubungan guru – murid ?</a:t>
            </a:r>
          </a:p>
          <a:p>
            <a:pPr lvl="1"/>
            <a:r>
              <a:rPr lang="en-US"/>
              <a:t>Bagaimana hubungan murid – murid ?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2613"/>
            <a:ext cx="8229600" cy="835025"/>
          </a:xfrm>
        </p:spPr>
        <p:txBody>
          <a:bodyPr/>
          <a:lstStyle/>
          <a:p>
            <a:r>
              <a:rPr lang="en-US"/>
              <a:t>Memperbaiki diri anak.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Meningkatkan motivasi anak </a:t>
            </a:r>
            <a:r>
              <a:rPr lang="en-US">
                <a:sym typeface="Wingdings" pitchFamily="2" charset="2"/>
              </a:rPr>
              <a:t> dpt dilakukan dg program AMT (achievement Motivation Training)</a:t>
            </a:r>
          </a:p>
          <a:p>
            <a:pPr lvl="1"/>
            <a:r>
              <a:rPr lang="en-US">
                <a:sym typeface="Wingdings" pitchFamily="2" charset="2"/>
              </a:rPr>
              <a:t>Membentuk konsep diri yg positif  dpt dilakukan dg program self development.</a:t>
            </a:r>
          </a:p>
          <a:p>
            <a:pPr lvl="1"/>
            <a:r>
              <a:rPr lang="en-US">
                <a:sym typeface="Wingdings" pitchFamily="2" charset="2"/>
              </a:rPr>
              <a:t>Menjadikan anak memiliki internal locus of control (kontrol dari dlm diri)</a:t>
            </a:r>
          </a:p>
          <a:p>
            <a:pPr lvl="1"/>
            <a:r>
              <a:rPr lang="en-US">
                <a:sym typeface="Wingdings" pitchFamily="2" charset="2"/>
              </a:rPr>
              <a:t>Menciptakan pola belajar yg benar.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87425"/>
          </a:xfrm>
        </p:spPr>
        <p:txBody>
          <a:bodyPr/>
          <a:lstStyle/>
          <a:p>
            <a:r>
              <a:rPr lang="en-US">
                <a:sym typeface="Wingdings" pitchFamily="2" charset="2"/>
              </a:rPr>
              <a:t>Menciptakan pola belajar yg benar.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/>
            <a:r>
              <a:rPr lang="en-US"/>
              <a:t>Mengetahui tujuan materi pelajaran</a:t>
            </a:r>
          </a:p>
          <a:p>
            <a:pPr lvl="2"/>
            <a:r>
              <a:rPr lang="en-US"/>
              <a:t>Belajar dg berurutan (step by step)</a:t>
            </a:r>
          </a:p>
          <a:p>
            <a:pPr lvl="2"/>
            <a:r>
              <a:rPr lang="en-US"/>
              <a:t>Suasana belajar yg mendukung</a:t>
            </a:r>
          </a:p>
          <a:p>
            <a:pPr lvl="2"/>
            <a:r>
              <a:rPr lang="en-US"/>
              <a:t>Kesehatan / kondisi fisik sehat</a:t>
            </a:r>
          </a:p>
          <a:p>
            <a:pPr lvl="2"/>
            <a:r>
              <a:rPr lang="en-US"/>
              <a:t>Mengingat materi pelajaran dg baik, dg cara-cara a.l : (pengulangan, asosiasi, metode mnemonic, elaborasi, mengenali cara mengingat yg paling mudah).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LATIHAN SOAL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4413250"/>
          </a:xfrm>
        </p:spPr>
        <p:txBody>
          <a:bodyPr/>
          <a:lstStyle/>
          <a:p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underachievement ?</a:t>
            </a:r>
          </a:p>
          <a:p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 yang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penyebab</a:t>
            </a:r>
            <a:r>
              <a:rPr lang="en-US" dirty="0"/>
              <a:t> underachievement ?</a:t>
            </a:r>
          </a:p>
          <a:p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mencegah</a:t>
            </a:r>
            <a:r>
              <a:rPr lang="en-US" dirty="0"/>
              <a:t> agar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 underachievement ?</a:t>
            </a:r>
          </a:p>
          <a:p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menangani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underachievement 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Pengertian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Kemampuan berprestasi yang rendah dibandingkan tingkat kecerdasan yang dimilikinya.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Penyebab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Biasanya berkaitan dengan :</a:t>
            </a:r>
          </a:p>
          <a:p>
            <a:pPr>
              <a:lnSpc>
                <a:spcPct val="90000"/>
              </a:lnSpc>
            </a:pPr>
            <a:r>
              <a:rPr lang="en-US"/>
              <a:t>Lingkungan sekolah</a:t>
            </a:r>
          </a:p>
          <a:p>
            <a:pPr>
              <a:lnSpc>
                <a:spcPct val="90000"/>
              </a:lnSpc>
            </a:pPr>
            <a:r>
              <a:rPr lang="en-US"/>
              <a:t>Faktor guru</a:t>
            </a:r>
          </a:p>
          <a:p>
            <a:pPr>
              <a:lnSpc>
                <a:spcPct val="90000"/>
              </a:lnSpc>
            </a:pPr>
            <a:r>
              <a:rPr lang="en-US"/>
              <a:t>Keluarga &amp; lingkungan rumah</a:t>
            </a:r>
          </a:p>
          <a:p>
            <a:pPr>
              <a:lnSpc>
                <a:spcPct val="90000"/>
              </a:lnSpc>
            </a:pPr>
            <a:r>
              <a:rPr lang="en-US"/>
              <a:t>Faktor dalam diri individu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Lingkungan sekolah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Cara &amp; metode pengajaran</a:t>
            </a:r>
          </a:p>
          <a:p>
            <a:pPr lvl="1"/>
            <a:r>
              <a:rPr lang="en-US"/>
              <a:t>Materi-materi yang diajarkan</a:t>
            </a:r>
          </a:p>
          <a:p>
            <a:pPr lvl="1"/>
            <a:r>
              <a:rPr lang="en-US"/>
              <a:t>Ukuran keberhasilan yang kurang jelas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Faktor guru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Perlakuan guru yang kurang menyenangkan</a:t>
            </a:r>
          </a:p>
          <a:p>
            <a:pPr lvl="1"/>
            <a:r>
              <a:rPr lang="en-US"/>
              <a:t>Kriteria dalam menilai sesuatu yg bersifat subyektif.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Keluarga &amp; lingkungan rumah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Perlakuan orang-orang terdekat/orangtua</a:t>
            </a:r>
          </a:p>
          <a:p>
            <a:pPr lvl="2"/>
            <a:r>
              <a:rPr lang="en-US"/>
              <a:t>Kurang menghargai prestasi</a:t>
            </a:r>
          </a:p>
          <a:p>
            <a:pPr lvl="2"/>
            <a:r>
              <a:rPr lang="en-US"/>
              <a:t>Terlalu menuntut</a:t>
            </a:r>
          </a:p>
          <a:p>
            <a:pPr lvl="1"/>
            <a:r>
              <a:rPr lang="en-US"/>
              <a:t>Pola relasi orang tua</a:t>
            </a:r>
          </a:p>
          <a:p>
            <a:pPr lvl="1"/>
            <a:r>
              <a:rPr lang="en-US"/>
              <a:t>Suasana rumah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Faktor dalam diri individu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/>
              <a:t>Persepsi diri </a:t>
            </a:r>
            <a:r>
              <a:rPr lang="en-US">
                <a:sym typeface="Wingdings" pitchFamily="2" charset="2"/>
              </a:rPr>
              <a:t> berkaitan dg self esteem</a:t>
            </a:r>
            <a:endParaRPr lang="en-US"/>
          </a:p>
          <a:p>
            <a:pPr lvl="1"/>
            <a:r>
              <a:rPr lang="en-US"/>
              <a:t>Hasrat berprestasi </a:t>
            </a:r>
            <a:r>
              <a:rPr lang="en-US">
                <a:sym typeface="Wingdings" pitchFamily="2" charset="2"/>
              </a:rPr>
              <a:t> need for achievement</a:t>
            </a:r>
          </a:p>
          <a:p>
            <a:pPr lvl="2"/>
            <a:r>
              <a:rPr lang="en-US"/>
              <a:t>Intrinsic motivation</a:t>
            </a:r>
          </a:p>
          <a:p>
            <a:pPr lvl="2"/>
            <a:r>
              <a:rPr lang="en-US"/>
              <a:t>Extrinsic motivation</a:t>
            </a:r>
          </a:p>
          <a:p>
            <a:pPr lvl="1"/>
            <a:r>
              <a:rPr lang="en-US"/>
              <a:t>Locus of control </a:t>
            </a:r>
            <a:r>
              <a:rPr lang="en-US">
                <a:sym typeface="Wingdings" pitchFamily="2" charset="2"/>
              </a:rPr>
              <a:t> bagaimana individu menilai kegagalannya</a:t>
            </a:r>
          </a:p>
          <a:p>
            <a:pPr lvl="2"/>
            <a:r>
              <a:rPr lang="en-US"/>
              <a:t>Internal control</a:t>
            </a:r>
          </a:p>
          <a:p>
            <a:pPr lvl="2"/>
            <a:r>
              <a:rPr lang="en-US"/>
              <a:t>External control</a:t>
            </a:r>
          </a:p>
          <a:p>
            <a:pPr lvl="1"/>
            <a:r>
              <a:rPr lang="en-US"/>
              <a:t>Pola belajar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Pencegahan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600"/>
              <a:t>Peran orangtua sangat besar dalam membantu mencegah faktor-faktor penyebabnya.</a:t>
            </a:r>
          </a:p>
          <a:p>
            <a:pPr>
              <a:lnSpc>
                <a:spcPct val="90000"/>
              </a:lnSpc>
            </a:pPr>
            <a:r>
              <a:rPr lang="en-US" sz="2600"/>
              <a:t>Macam-macam pencegahannya :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Memilih sekolah yang tepat.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Perhatikan kualitas pengajar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Standar prestasi yang tinggi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Tugas-tugas yg menantang </a:t>
            </a:r>
            <a:r>
              <a:rPr lang="en-US" sz="2000">
                <a:sym typeface="Wingdings" pitchFamily="2" charset="2"/>
              </a:rPr>
              <a:t> disiplin yg tepat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Kelas kecil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Kesesuaian dg karakteristik anak.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Metode pengajaran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Sikap orangtua &amp; lingkungan rumah yang mendukung keberhasilan anak.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Penanganan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Menurut Benyamin Bloom (1985) keberhasilan anak-anak mengatasi permasalahan yg berkaitan dg underachievement sangat ditentukan oleh :</a:t>
            </a:r>
          </a:p>
          <a:p>
            <a:pPr lvl="1"/>
            <a:r>
              <a:rPr lang="en-US"/>
              <a:t>Bantuan</a:t>
            </a:r>
          </a:p>
          <a:p>
            <a:pPr lvl="1"/>
            <a:r>
              <a:rPr lang="en-US"/>
              <a:t>Semangat</a:t>
            </a:r>
          </a:p>
          <a:p>
            <a:pPr lvl="1"/>
            <a:r>
              <a:rPr lang="en-US"/>
              <a:t>Dukungan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Dari orang tua, guru, lingkungan.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46</TotalTime>
  <Words>455</Words>
  <Application>Microsoft Office PowerPoint</Application>
  <PresentationFormat>On-screen Show (4:3)</PresentationFormat>
  <Paragraphs>86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Edge</vt:lpstr>
      <vt:lpstr>Underachievement</vt:lpstr>
      <vt:lpstr>Pengertian</vt:lpstr>
      <vt:lpstr>Penyebab</vt:lpstr>
      <vt:lpstr>Lingkungan sekolah</vt:lpstr>
      <vt:lpstr>Faktor guru</vt:lpstr>
      <vt:lpstr>Keluarga &amp; lingkungan rumah</vt:lpstr>
      <vt:lpstr>Faktor dalam diri individu</vt:lpstr>
      <vt:lpstr>Pencegahan</vt:lpstr>
      <vt:lpstr>Penanganan</vt:lpstr>
      <vt:lpstr>Langkah-langkah penanganan</vt:lpstr>
      <vt:lpstr>Identifikasi / mengenali gejalanya</vt:lpstr>
      <vt:lpstr>Perbaikan pada sikap orang tua</vt:lpstr>
      <vt:lpstr>Perbaikan pd faktor-faktor sekolah</vt:lpstr>
      <vt:lpstr>Memperbaiki diri anak.</vt:lpstr>
      <vt:lpstr>Menciptakan pola belajar yg benar.</vt:lpstr>
      <vt:lpstr>LATIHAN SOAL</vt:lpstr>
    </vt:vector>
  </TitlesOfParts>
  <Company>Univ. INDONUSA Esa Unggul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Underachievement</dc:title>
  <dc:creator>wien</dc:creator>
  <cp:lastModifiedBy>Sulis psikolog</cp:lastModifiedBy>
  <cp:revision>8</cp:revision>
  <dcterms:created xsi:type="dcterms:W3CDTF">2006-06-07T19:37:49Z</dcterms:created>
  <dcterms:modified xsi:type="dcterms:W3CDTF">2015-04-14T23:12:11Z</dcterms:modified>
</cp:coreProperties>
</file>