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 err="1" smtClean="0"/>
              <a:t>Studi</a:t>
            </a:r>
            <a:r>
              <a:rPr lang="en-US" sz="3600" dirty="0" smtClean="0"/>
              <a:t> </a:t>
            </a:r>
            <a:r>
              <a:rPr lang="en-US" sz="3600" dirty="0" err="1" smtClean="0"/>
              <a:t>Kelayakan</a:t>
            </a:r>
            <a:r>
              <a:rPr lang="en-US" sz="3600" dirty="0" smtClean="0"/>
              <a:t> </a:t>
            </a:r>
            <a:r>
              <a:rPr lang="en-US" sz="3600" dirty="0" err="1" smtClean="0"/>
              <a:t>Bisnis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 602</a:t>
            </a:r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STUDI KELAYAKAN BISNIS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474699" y="1803276"/>
            <a:ext cx="6566189" cy="2718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89979" y="701248"/>
            <a:ext cx="7005822" cy="922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767">
              <a:lnSpc>
                <a:spcPts val="1245"/>
              </a:lnSpc>
              <a:spcBef>
                <a:spcPts val="62"/>
              </a:spcBef>
            </a:pPr>
            <a:r>
              <a:rPr sz="1100" spc="0" dirty="0" smtClean="0">
                <a:latin typeface="Times New Roman"/>
                <a:cs typeface="Times New Roman"/>
              </a:rPr>
              <a:t>•  </a:t>
            </a:r>
            <a:r>
              <a:rPr sz="1100" spc="2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Pem</a:t>
            </a:r>
            <a:r>
              <a:rPr sz="1100" spc="4" dirty="0" smtClean="0">
                <a:latin typeface="Verdana"/>
                <a:cs typeface="Verdana"/>
              </a:rPr>
              <a:t>b</a:t>
            </a:r>
            <a:r>
              <a:rPr sz="1100" spc="0" dirty="0" smtClean="0">
                <a:latin typeface="Verdana"/>
                <a:cs typeface="Verdana"/>
              </a:rPr>
              <a:t>eli</a:t>
            </a:r>
            <a:r>
              <a:rPr sz="1100" spc="-43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embeli</a:t>
            </a:r>
            <a:r>
              <a:rPr sz="1100" spc="-4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lam</a:t>
            </a:r>
            <a:r>
              <a:rPr sz="1100" spc="-3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ju</a:t>
            </a:r>
            <a:r>
              <a:rPr sz="1100" spc="4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lah</a:t>
            </a:r>
            <a:r>
              <a:rPr sz="1100" spc="-3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bes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r.</a:t>
            </a:r>
            <a:endParaRPr sz="1100">
              <a:latin typeface="Verdana"/>
              <a:cs typeface="Verdana"/>
            </a:endParaRPr>
          </a:p>
          <a:p>
            <a:pPr marL="12700" marR="12767">
              <a:lnSpc>
                <a:spcPct val="101277"/>
              </a:lnSpc>
              <a:spcBef>
                <a:spcPts val="59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•  </a:t>
            </a:r>
            <a:r>
              <a:rPr sz="1100" spc="2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Prod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k</a:t>
            </a:r>
            <a:r>
              <a:rPr sz="1100" spc="-3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ng</a:t>
            </a:r>
            <a:r>
              <a:rPr sz="1100" spc="-2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di</a:t>
            </a:r>
            <a:r>
              <a:rPr sz="1100" spc="4" dirty="0" smtClean="0">
                <a:latin typeface="Verdana"/>
                <a:cs typeface="Verdana"/>
              </a:rPr>
              <a:t>b</a:t>
            </a:r>
            <a:r>
              <a:rPr sz="1100" spc="0" dirty="0" smtClean="0">
                <a:latin typeface="Verdana"/>
                <a:cs typeface="Verdana"/>
              </a:rPr>
              <a:t>eli</a:t>
            </a:r>
            <a:r>
              <a:rPr sz="1100" spc="-29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dalah</a:t>
            </a:r>
            <a:r>
              <a:rPr sz="1100" spc="-36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p</a:t>
            </a:r>
            <a:r>
              <a:rPr sz="1100" spc="0" dirty="0" smtClean="0">
                <a:latin typeface="Verdana"/>
                <a:cs typeface="Verdana"/>
              </a:rPr>
              <a:t>ro</a:t>
            </a:r>
            <a:r>
              <a:rPr sz="1100" spc="4" dirty="0" smtClean="0">
                <a:latin typeface="Verdana"/>
                <a:cs typeface="Verdana"/>
              </a:rPr>
              <a:t>d</a:t>
            </a:r>
            <a:r>
              <a:rPr sz="1100" spc="0" dirty="0" smtClean="0">
                <a:latin typeface="Verdana"/>
                <a:cs typeface="Verdana"/>
              </a:rPr>
              <a:t>uk</a:t>
            </a:r>
            <a:r>
              <a:rPr sz="1100" spc="-3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standar</a:t>
            </a:r>
            <a:r>
              <a:rPr sz="1100" spc="-4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dan</a:t>
            </a:r>
            <a:r>
              <a:rPr sz="1100" spc="-2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tid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k</a:t>
            </a:r>
            <a:r>
              <a:rPr sz="1100" spc="-2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terdifere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siasi.</a:t>
            </a:r>
            <a:endParaRPr sz="1100">
              <a:latin typeface="Verdana"/>
              <a:cs typeface="Verdana"/>
            </a:endParaRPr>
          </a:p>
          <a:p>
            <a:pPr marL="12700" marR="12767">
              <a:lnSpc>
                <a:spcPct val="101277"/>
              </a:lnSpc>
              <a:spcBef>
                <a:spcPts val="6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•  </a:t>
            </a:r>
            <a:r>
              <a:rPr sz="1100" spc="2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Pem</a:t>
            </a:r>
            <a:r>
              <a:rPr sz="1100" spc="4" dirty="0" smtClean="0">
                <a:latin typeface="Verdana"/>
                <a:cs typeface="Verdana"/>
              </a:rPr>
              <a:t>b</a:t>
            </a:r>
            <a:r>
              <a:rPr sz="1100" spc="0" dirty="0" smtClean="0">
                <a:latin typeface="Verdana"/>
                <a:cs typeface="Verdana"/>
              </a:rPr>
              <a:t>eli</a:t>
            </a:r>
            <a:r>
              <a:rPr sz="1100" spc="-43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emper</a:t>
            </a:r>
            <a:r>
              <a:rPr sz="1100" spc="4" dirty="0" smtClean="0">
                <a:latin typeface="Verdana"/>
                <a:cs typeface="Verdana"/>
              </a:rPr>
              <a:t>o</a:t>
            </a:r>
            <a:r>
              <a:rPr sz="1100" spc="0" dirty="0" smtClean="0">
                <a:latin typeface="Verdana"/>
                <a:cs typeface="Verdana"/>
              </a:rPr>
              <a:t>leh</a:t>
            </a:r>
            <a:r>
              <a:rPr sz="1100" spc="-6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laba</a:t>
            </a:r>
            <a:r>
              <a:rPr sz="1100" spc="-1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yang</a:t>
            </a:r>
            <a:r>
              <a:rPr sz="1100" spc="-2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rendah.</a:t>
            </a:r>
            <a:endParaRPr sz="1100">
              <a:latin typeface="Verdana"/>
              <a:cs typeface="Verdana"/>
            </a:endParaRPr>
          </a:p>
          <a:p>
            <a:pPr marL="12700" marR="12767">
              <a:lnSpc>
                <a:spcPct val="101277"/>
              </a:lnSpc>
              <a:spcBef>
                <a:spcPts val="6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•  </a:t>
            </a:r>
            <a:r>
              <a:rPr sz="1100" spc="2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Prod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k</a:t>
            </a:r>
            <a:r>
              <a:rPr sz="1100" spc="-3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in</a:t>
            </a:r>
            <a:r>
              <a:rPr sz="1100" spc="4" dirty="0" smtClean="0">
                <a:latin typeface="Verdana"/>
                <a:cs typeface="Verdana"/>
              </a:rPr>
              <a:t>d</a:t>
            </a:r>
            <a:r>
              <a:rPr sz="1100" spc="0" dirty="0" smtClean="0">
                <a:latin typeface="Verdana"/>
                <a:cs typeface="Verdana"/>
              </a:rPr>
              <a:t>ustri</a:t>
            </a:r>
            <a:r>
              <a:rPr sz="1100" spc="-4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tidak</a:t>
            </a:r>
            <a:r>
              <a:rPr sz="1100" spc="-2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penting</a:t>
            </a:r>
            <a:r>
              <a:rPr sz="1100" spc="-3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u</a:t>
            </a:r>
            <a:r>
              <a:rPr sz="1100" spc="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tuk</a:t>
            </a:r>
            <a:r>
              <a:rPr sz="1100" spc="-31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p</a:t>
            </a:r>
            <a:r>
              <a:rPr sz="1100" spc="0" dirty="0" smtClean="0">
                <a:latin typeface="Verdana"/>
                <a:cs typeface="Verdana"/>
              </a:rPr>
              <a:t>rod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k</a:t>
            </a:r>
            <a:r>
              <a:rPr sz="1100" spc="-3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atau</a:t>
            </a:r>
            <a:r>
              <a:rPr sz="1100" spc="-24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j</a:t>
            </a:r>
            <a:r>
              <a:rPr sz="1100" spc="0" dirty="0" smtClean="0">
                <a:latin typeface="Verdana"/>
                <a:cs typeface="Verdana"/>
              </a:rPr>
              <a:t>asa</a:t>
            </a:r>
            <a:r>
              <a:rPr sz="1100" spc="-1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pembeli.</a:t>
            </a:r>
            <a:endParaRPr sz="1100">
              <a:latin typeface="Verdana"/>
              <a:cs typeface="Verdana"/>
            </a:endParaRPr>
          </a:p>
          <a:p>
            <a:pPr marL="241251" indent="-228551">
              <a:lnSpc>
                <a:spcPct val="151515"/>
              </a:lnSpc>
              <a:spcBef>
                <a:spcPts val="299"/>
              </a:spcBef>
              <a:tabLst>
                <a:tab pos="228600" algn="l"/>
              </a:tabLst>
            </a:pPr>
            <a:r>
              <a:rPr sz="1100" spc="0" dirty="0" smtClean="0">
                <a:latin typeface="Times New Roman"/>
                <a:cs typeface="Times New Roman"/>
              </a:rPr>
              <a:t>•	</a:t>
            </a:r>
            <a:r>
              <a:rPr sz="1100" spc="0" dirty="0" smtClean="0">
                <a:latin typeface="Verdana"/>
                <a:cs typeface="Verdana"/>
              </a:rPr>
              <a:t>Pem</a:t>
            </a:r>
            <a:r>
              <a:rPr sz="1100" spc="4" dirty="0" smtClean="0">
                <a:latin typeface="Verdana"/>
                <a:cs typeface="Verdana"/>
              </a:rPr>
              <a:t>b</a:t>
            </a:r>
            <a:r>
              <a:rPr sz="1100" spc="0" dirty="0" smtClean="0">
                <a:latin typeface="Verdana"/>
                <a:cs typeface="Verdana"/>
              </a:rPr>
              <a:t>eli</a:t>
            </a:r>
            <a:r>
              <a:rPr sz="1100" spc="36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menemp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4" dirty="0" smtClean="0">
                <a:latin typeface="Verdana"/>
                <a:cs typeface="Verdana"/>
              </a:rPr>
              <a:t>t</a:t>
            </a:r>
            <a:r>
              <a:rPr sz="1100" spc="0" dirty="0" smtClean="0">
                <a:latin typeface="Verdana"/>
                <a:cs typeface="Verdana"/>
              </a:rPr>
              <a:t>kan</a:t>
            </a:r>
            <a:r>
              <a:rPr sz="1100" spc="32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suatu</a:t>
            </a:r>
            <a:r>
              <a:rPr sz="1100" spc="38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ancaman</a:t>
            </a:r>
            <a:r>
              <a:rPr sz="1100" spc="35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melak</a:t>
            </a:r>
            <a:r>
              <a:rPr sz="1100" spc="9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kan</a:t>
            </a:r>
            <a:r>
              <a:rPr sz="1100" spc="34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integrasi</a:t>
            </a:r>
            <a:r>
              <a:rPr sz="1100" spc="35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kehulu</a:t>
            </a:r>
            <a:r>
              <a:rPr sz="1100" spc="37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untuk membuat</a:t>
            </a:r>
            <a:r>
              <a:rPr sz="1100" spc="-4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produk</a:t>
            </a:r>
            <a:r>
              <a:rPr sz="1100" spc="-3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in</a:t>
            </a:r>
            <a:r>
              <a:rPr sz="1100" spc="4" dirty="0" smtClean="0">
                <a:latin typeface="Verdana"/>
                <a:cs typeface="Verdana"/>
              </a:rPr>
              <a:t>d</a:t>
            </a:r>
            <a:r>
              <a:rPr sz="1100" spc="0" dirty="0" smtClean="0">
                <a:latin typeface="Verdana"/>
                <a:cs typeface="Verdana"/>
              </a:rPr>
              <a:t>ustri.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4342" y="4527748"/>
            <a:ext cx="5303658" cy="196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7764">
              <a:lnSpc>
                <a:spcPts val="1140"/>
              </a:lnSpc>
              <a:spcBef>
                <a:spcPts val="57"/>
              </a:spcBef>
            </a:pPr>
            <a:r>
              <a:rPr sz="1000" b="1" spc="0" dirty="0" smtClean="0">
                <a:latin typeface="Verdana"/>
                <a:cs typeface="Verdana"/>
              </a:rPr>
              <a:t>Gbr 11.6.</a:t>
            </a:r>
            <a:r>
              <a:rPr sz="1000" b="1" spc="-4" dirty="0" smtClean="0">
                <a:latin typeface="Verdana"/>
                <a:cs typeface="Verdana"/>
              </a:rPr>
              <a:t> </a:t>
            </a:r>
            <a:r>
              <a:rPr sz="1000" b="1" spc="0" dirty="0" smtClean="0">
                <a:latin typeface="Verdana"/>
                <a:cs typeface="Verdana"/>
              </a:rPr>
              <a:t>Bargain</a:t>
            </a:r>
            <a:r>
              <a:rPr sz="1000" b="1" spc="-4" dirty="0" smtClean="0">
                <a:latin typeface="Verdana"/>
                <a:cs typeface="Verdana"/>
              </a:rPr>
              <a:t>i</a:t>
            </a:r>
            <a:r>
              <a:rPr sz="1000" b="1" spc="0" dirty="0" smtClean="0">
                <a:latin typeface="Verdana"/>
                <a:cs typeface="Verdana"/>
              </a:rPr>
              <a:t>ng Power Dari Pembeli</a:t>
            </a:r>
            <a:endParaRPr sz="1000" dirty="0">
              <a:latin typeface="Verdana"/>
              <a:cs typeface="Verdana"/>
            </a:endParaRPr>
          </a:p>
          <a:p>
            <a:pPr marL="12700" marR="19088">
              <a:lnSpc>
                <a:spcPts val="1210"/>
              </a:lnSpc>
              <a:spcBef>
                <a:spcPts val="3"/>
              </a:spcBef>
            </a:pPr>
            <a:r>
              <a:rPr sz="1500" spc="0" baseline="-2742" dirty="0" smtClean="0">
                <a:latin typeface="Verdana"/>
                <a:cs typeface="Verdana"/>
              </a:rPr>
              <a:t>Thompson </a:t>
            </a:r>
            <a:r>
              <a:rPr sz="1500" spc="350" baseline="-2742" dirty="0" smtClean="0">
                <a:latin typeface="Verdana"/>
                <a:cs typeface="Verdana"/>
              </a:rPr>
              <a:t> </a:t>
            </a:r>
            <a:r>
              <a:rPr sz="1500" spc="0" baseline="-2742" dirty="0" smtClean="0">
                <a:latin typeface="Verdana"/>
                <a:cs typeface="Verdana"/>
              </a:rPr>
              <a:t>Jr,   </a:t>
            </a:r>
            <a:r>
              <a:rPr sz="1500" spc="-4" baseline="-2742" dirty="0" smtClean="0">
                <a:latin typeface="Verdana"/>
                <a:cs typeface="Verdana"/>
              </a:rPr>
              <a:t>S</a:t>
            </a:r>
            <a:r>
              <a:rPr sz="1500" spc="0" baseline="-2742" dirty="0" smtClean="0">
                <a:latin typeface="Verdana"/>
                <a:cs typeface="Verdana"/>
              </a:rPr>
              <a:t>trickland </a:t>
            </a:r>
            <a:r>
              <a:rPr sz="1500" spc="350" baseline="-2742" dirty="0" smtClean="0">
                <a:latin typeface="Verdana"/>
                <a:cs typeface="Verdana"/>
              </a:rPr>
              <a:t> </a:t>
            </a:r>
            <a:r>
              <a:rPr sz="1500" spc="0" baseline="-2742" dirty="0" smtClean="0">
                <a:latin typeface="Verdana"/>
                <a:cs typeface="Verdana"/>
              </a:rPr>
              <a:t>and </a:t>
            </a:r>
            <a:r>
              <a:rPr sz="1500" spc="350" baseline="-2742" dirty="0" smtClean="0">
                <a:latin typeface="Verdana"/>
                <a:cs typeface="Verdana"/>
              </a:rPr>
              <a:t> </a:t>
            </a:r>
            <a:r>
              <a:rPr sz="1500" spc="0" baseline="-2742" dirty="0" smtClean="0">
                <a:latin typeface="Verdana"/>
                <a:cs typeface="Verdana"/>
              </a:rPr>
              <a:t>Gamble, </a:t>
            </a:r>
            <a:r>
              <a:rPr sz="1500" spc="350" baseline="-2742" dirty="0" smtClean="0">
                <a:latin typeface="Verdana"/>
                <a:cs typeface="Verdana"/>
              </a:rPr>
              <a:t> </a:t>
            </a:r>
            <a:r>
              <a:rPr sz="1500" spc="0" baseline="-2742" dirty="0" smtClean="0">
                <a:latin typeface="Verdana"/>
                <a:cs typeface="Verdana"/>
              </a:rPr>
              <a:t>2005, </a:t>
            </a:r>
            <a:r>
              <a:rPr sz="1500" spc="341" baseline="-2742" dirty="0" smtClean="0">
                <a:latin typeface="Verdana"/>
                <a:cs typeface="Verdana"/>
              </a:rPr>
              <a:t> </a:t>
            </a:r>
            <a:r>
              <a:rPr sz="1500" spc="0" baseline="-2742" dirty="0" smtClean="0">
                <a:latin typeface="Verdana"/>
                <a:cs typeface="Verdana"/>
              </a:rPr>
              <a:t>C</a:t>
            </a:r>
            <a:r>
              <a:rPr sz="1500" spc="-4" baseline="-2742" dirty="0" smtClean="0">
                <a:latin typeface="Verdana"/>
                <a:cs typeface="Verdana"/>
              </a:rPr>
              <a:t>r</a:t>
            </a:r>
            <a:r>
              <a:rPr sz="1500" spc="0" baseline="-2742" dirty="0" smtClean="0">
                <a:latin typeface="Verdana"/>
                <a:cs typeface="Verdana"/>
              </a:rPr>
              <a:t>afting  </a:t>
            </a:r>
            <a:r>
              <a:rPr sz="1500" spc="4" baseline="-2742" dirty="0" smtClean="0">
                <a:latin typeface="Verdana"/>
                <a:cs typeface="Verdana"/>
              </a:rPr>
              <a:t> </a:t>
            </a:r>
            <a:r>
              <a:rPr sz="1500" spc="0" baseline="-2742" dirty="0" smtClean="0">
                <a:latin typeface="Verdana"/>
                <a:cs typeface="Verdana"/>
              </a:rPr>
              <a:t>and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19673" y="4768304"/>
            <a:ext cx="1683592" cy="979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40"/>
              </a:lnSpc>
              <a:spcBef>
                <a:spcPts val="57"/>
              </a:spcBef>
            </a:pPr>
            <a:r>
              <a:rPr sz="1000" spc="0" dirty="0" smtClean="0">
                <a:latin typeface="Verdana"/>
                <a:cs typeface="Verdana"/>
              </a:rPr>
              <a:t>Exe</a:t>
            </a:r>
            <a:r>
              <a:rPr sz="1000" spc="-9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uting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Strategy,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2400" y="4867544"/>
            <a:ext cx="4959529" cy="979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40"/>
              </a:lnSpc>
              <a:spcBef>
                <a:spcPts val="57"/>
              </a:spcBef>
            </a:pPr>
            <a:r>
              <a:rPr sz="1000" spc="4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onc</a:t>
            </a:r>
            <a:r>
              <a:rPr sz="1000" spc="-4" dirty="0" smtClean="0">
                <a:latin typeface="Verdana"/>
                <a:cs typeface="Verdana"/>
              </a:rPr>
              <a:t>ep</a:t>
            </a:r>
            <a:r>
              <a:rPr sz="1000" spc="0" dirty="0" smtClean="0">
                <a:latin typeface="Verdana"/>
                <a:cs typeface="Verdana"/>
              </a:rPr>
              <a:t>t &amp;</a:t>
            </a:r>
            <a:r>
              <a:rPr sz="1000" spc="-4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4" dirty="0" smtClean="0">
                <a:latin typeface="Verdana"/>
                <a:cs typeface="Verdana"/>
              </a:rPr>
              <a:t>ses</a:t>
            </a:r>
            <a:r>
              <a:rPr sz="1000" spc="0" dirty="0" smtClean="0">
                <a:latin typeface="Verdana"/>
                <a:cs typeface="Verdana"/>
              </a:rPr>
              <a:t>, Mc</a:t>
            </a:r>
            <a:r>
              <a:rPr sz="1000" spc="-9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Gra</a:t>
            </a:r>
            <a:r>
              <a:rPr sz="1000" spc="0" dirty="0" smtClean="0">
                <a:latin typeface="Verdana"/>
                <a:cs typeface="Verdana"/>
              </a:rPr>
              <a:t>w-</a:t>
            </a:r>
            <a:r>
              <a:rPr sz="1000" spc="-4" dirty="0" smtClean="0">
                <a:latin typeface="Verdana"/>
                <a:cs typeface="Verdana"/>
              </a:rPr>
              <a:t>Hi</a:t>
            </a:r>
            <a:r>
              <a:rPr sz="1000" spc="0" dirty="0" smtClean="0">
                <a:latin typeface="Verdana"/>
                <a:cs typeface="Verdana"/>
              </a:rPr>
              <a:t>ll </a:t>
            </a:r>
            <a:r>
              <a:rPr sz="1000" spc="-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nt</a:t>
            </a:r>
            <a:r>
              <a:rPr sz="1000" spc="-4" dirty="0" smtClean="0">
                <a:latin typeface="Verdana"/>
                <a:cs typeface="Verdana"/>
              </a:rPr>
              <a:t>er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-4" dirty="0" smtClean="0">
                <a:latin typeface="Verdana"/>
                <a:cs typeface="Verdana"/>
              </a:rPr>
              <a:t>a</a:t>
            </a:r>
            <a:r>
              <a:rPr sz="1000" spc="0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io</a:t>
            </a:r>
            <a:r>
              <a:rPr sz="1000" spc="0" dirty="0" smtClean="0">
                <a:latin typeface="Verdana"/>
                <a:cs typeface="Verdana"/>
              </a:rPr>
              <a:t>nal Ed</a:t>
            </a:r>
            <a:r>
              <a:rPr sz="1000" spc="-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io</a:t>
            </a:r>
            <a:r>
              <a:rPr sz="1000" spc="0" dirty="0" smtClean="0">
                <a:latin typeface="Verdana"/>
                <a:cs typeface="Verdana"/>
              </a:rPr>
              <a:t>n,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-9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w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Yo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k.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9978" y="5132219"/>
            <a:ext cx="7006541" cy="92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767">
              <a:lnSpc>
                <a:spcPts val="1240"/>
              </a:lnSpc>
              <a:spcBef>
                <a:spcPts val="62"/>
              </a:spcBef>
            </a:pPr>
            <a:r>
              <a:rPr sz="1100" b="1" spc="0" dirty="0" smtClean="0">
                <a:latin typeface="Verdana"/>
                <a:cs typeface="Verdana"/>
              </a:rPr>
              <a:t>e)</a:t>
            </a:r>
            <a:r>
              <a:rPr sz="1100" b="1" spc="-8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Kekuatan</a:t>
            </a:r>
            <a:r>
              <a:rPr sz="1100" b="1" spc="-53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Tawar-Menawar</a:t>
            </a:r>
            <a:r>
              <a:rPr sz="1100" b="1" spc="-95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Pemasok</a:t>
            </a:r>
            <a:endParaRPr sz="1100">
              <a:latin typeface="Verdana"/>
              <a:cs typeface="Verdana"/>
            </a:endParaRPr>
          </a:p>
          <a:p>
            <a:pPr marL="12700" indent="240823" algn="just">
              <a:lnSpc>
                <a:spcPts val="1336"/>
              </a:lnSpc>
              <a:spcBef>
                <a:spcPts val="604"/>
              </a:spcBef>
            </a:pPr>
            <a:r>
              <a:rPr sz="1100" spc="0" dirty="0" smtClean="0">
                <a:latin typeface="Verdana"/>
                <a:cs typeface="Verdana"/>
              </a:rPr>
              <a:t>Pemasok</a:t>
            </a:r>
            <a:r>
              <a:rPr sz="1100" spc="1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</a:t>
            </a:r>
            <a:r>
              <a:rPr sz="1100" spc="4" dirty="0" smtClean="0">
                <a:latin typeface="Verdana"/>
                <a:cs typeface="Verdana"/>
              </a:rPr>
              <a:t>p</a:t>
            </a:r>
            <a:r>
              <a:rPr sz="1100" spc="0" dirty="0" smtClean="0">
                <a:latin typeface="Verdana"/>
                <a:cs typeface="Verdana"/>
              </a:rPr>
              <a:t>at</a:t>
            </a:r>
            <a:r>
              <a:rPr sz="1100" spc="3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menekan</a:t>
            </a:r>
            <a:r>
              <a:rPr sz="1100" spc="2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perusah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 yang</a:t>
            </a:r>
            <a:r>
              <a:rPr sz="1100" spc="37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ad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4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dalam</a:t>
            </a:r>
            <a:r>
              <a:rPr sz="1100" spc="3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suatu</a:t>
            </a:r>
            <a:r>
              <a:rPr sz="1100" spc="3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ind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stri</a:t>
            </a:r>
            <a:r>
              <a:rPr sz="1100" spc="1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de</a:t>
            </a:r>
            <a:r>
              <a:rPr sz="1100" spc="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gan </a:t>
            </a:r>
            <a:endParaRPr sz="1100">
              <a:latin typeface="Verdana"/>
              <a:cs typeface="Verdana"/>
            </a:endParaRPr>
          </a:p>
          <a:p>
            <a:pPr marL="12700" algn="just">
              <a:lnSpc>
                <a:spcPts val="1336"/>
              </a:lnSpc>
              <a:spcBef>
                <a:spcPts val="667"/>
              </a:spcBef>
            </a:pPr>
            <a:r>
              <a:rPr sz="1100" spc="0" dirty="0" smtClean="0">
                <a:latin typeface="Verdana"/>
                <a:cs typeface="Verdana"/>
              </a:rPr>
              <a:t>cara</a:t>
            </a:r>
            <a:r>
              <a:rPr sz="1100" spc="6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aikkan</a:t>
            </a:r>
            <a:r>
              <a:rPr sz="1100" spc="2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harga</a:t>
            </a:r>
            <a:r>
              <a:rPr sz="1100" spc="5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serta</a:t>
            </a:r>
            <a:r>
              <a:rPr sz="1100" spc="5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menuru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kan kualitas</a:t>
            </a:r>
            <a:r>
              <a:rPr sz="1100" spc="4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barang</a:t>
            </a:r>
            <a:r>
              <a:rPr sz="1100" spc="4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yang</a:t>
            </a:r>
            <a:r>
              <a:rPr sz="1100" spc="6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dijualnya. </a:t>
            </a:r>
            <a:endParaRPr sz="1100">
              <a:latin typeface="Verdana"/>
              <a:cs typeface="Verdana"/>
            </a:endParaRPr>
          </a:p>
          <a:p>
            <a:pPr marL="12700" algn="just">
              <a:lnSpc>
                <a:spcPts val="1336"/>
              </a:lnSpc>
              <a:spcBef>
                <a:spcPts val="667"/>
              </a:spcBef>
            </a:pPr>
            <a:r>
              <a:rPr sz="1100" spc="0" dirty="0" smtClean="0">
                <a:latin typeface="Verdana"/>
                <a:cs typeface="Verdana"/>
              </a:rPr>
              <a:t>Pem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sok</a:t>
            </a:r>
            <a:r>
              <a:rPr sz="1100" spc="-4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memiliki</a:t>
            </a:r>
            <a:r>
              <a:rPr sz="1100" spc="-4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war</a:t>
            </a:r>
            <a:r>
              <a:rPr sz="1100" spc="-3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men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war</a:t>
            </a:r>
            <a:r>
              <a:rPr sz="1100" spc="-5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jika</a:t>
            </a:r>
            <a:r>
              <a:rPr sz="1100" spc="-1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:</a:t>
            </a:r>
            <a:endParaRPr sz="1100">
              <a:latin typeface="Verdana"/>
              <a:cs typeface="Verdana"/>
            </a:endParaRPr>
          </a:p>
          <a:p>
            <a:pPr marL="12700" marR="12767">
              <a:lnSpc>
                <a:spcPct val="101277"/>
              </a:lnSpc>
              <a:spcBef>
                <a:spcPts val="672"/>
              </a:spcBef>
            </a:pPr>
            <a:r>
              <a:rPr sz="1100" spc="0" dirty="0" smtClean="0">
                <a:latin typeface="Times New Roman"/>
                <a:cs typeface="Times New Roman"/>
              </a:rPr>
              <a:t>•  </a:t>
            </a:r>
            <a:r>
              <a:rPr sz="1100" spc="2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Didi</a:t>
            </a:r>
            <a:r>
              <a:rPr sz="1100" spc="4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inasi</a:t>
            </a:r>
            <a:r>
              <a:rPr sz="1100" spc="-5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oleh</a:t>
            </a:r>
            <a:r>
              <a:rPr sz="1100" spc="-1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sedikit</a:t>
            </a:r>
            <a:r>
              <a:rPr sz="1100" spc="-3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per</a:t>
            </a:r>
            <a:r>
              <a:rPr sz="1100" spc="9" dirty="0" smtClean="0">
                <a:latin typeface="Verdana"/>
                <a:cs typeface="Verdana"/>
              </a:rPr>
              <a:t>u</a:t>
            </a:r>
            <a:r>
              <a:rPr sz="1100" spc="-4" dirty="0" smtClean="0">
                <a:latin typeface="Verdana"/>
                <a:cs typeface="Verdana"/>
              </a:rPr>
              <a:t>s</a:t>
            </a:r>
            <a:r>
              <a:rPr sz="1100" spc="0" dirty="0" smtClean="0">
                <a:latin typeface="Verdana"/>
                <a:cs typeface="Verdana"/>
              </a:rPr>
              <a:t>ah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an.</a:t>
            </a:r>
            <a:endParaRPr sz="1100">
              <a:latin typeface="Verdana"/>
              <a:cs typeface="Verdana"/>
            </a:endParaRPr>
          </a:p>
          <a:p>
            <a:pPr marL="12700" marR="12767">
              <a:lnSpc>
                <a:spcPct val="101277"/>
              </a:lnSpc>
              <a:spcBef>
                <a:spcPts val="6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•  </a:t>
            </a:r>
            <a:r>
              <a:rPr sz="1100" spc="2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Prod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knya</a:t>
            </a:r>
            <a:r>
              <a:rPr sz="1100" spc="-5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adalah</a:t>
            </a:r>
            <a:r>
              <a:rPr sz="1100" spc="-3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unik</a:t>
            </a:r>
            <a:r>
              <a:rPr sz="1100" spc="-2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dan</a:t>
            </a:r>
            <a:r>
              <a:rPr sz="1100" spc="-1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istimewa.</a:t>
            </a:r>
            <a:endParaRPr sz="11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7880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478383" y="1255452"/>
            <a:ext cx="6290028" cy="3124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89979" y="701247"/>
            <a:ext cx="6123233" cy="2695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054">
              <a:lnSpc>
                <a:spcPts val="1245"/>
              </a:lnSpc>
              <a:spcBef>
                <a:spcPts val="62"/>
              </a:spcBef>
            </a:pPr>
            <a:r>
              <a:rPr sz="1100" spc="0" dirty="0" smtClean="0">
                <a:latin typeface="Times New Roman"/>
                <a:cs typeface="Times New Roman"/>
              </a:rPr>
              <a:t>•  </a:t>
            </a:r>
            <a:r>
              <a:rPr sz="1100" spc="2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Industri</a:t>
            </a:r>
            <a:r>
              <a:rPr sz="1100" spc="-4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rsebut</a:t>
            </a:r>
            <a:r>
              <a:rPr sz="1100" spc="-4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kanlah</a:t>
            </a:r>
            <a:r>
              <a:rPr sz="1100" spc="-5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l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nggan</a:t>
            </a:r>
            <a:r>
              <a:rPr sz="1100" spc="-5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g</a:t>
            </a:r>
            <a:r>
              <a:rPr sz="1100" spc="-2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penting</a:t>
            </a:r>
            <a:r>
              <a:rPr sz="1100" spc="-3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dari</a:t>
            </a:r>
            <a:r>
              <a:rPr sz="1100" spc="-1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pem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-4" dirty="0" smtClean="0">
                <a:latin typeface="Verdana"/>
                <a:cs typeface="Verdana"/>
              </a:rPr>
              <a:t>s</a:t>
            </a:r>
            <a:r>
              <a:rPr sz="1100" spc="0" dirty="0" smtClean="0">
                <a:latin typeface="Verdana"/>
                <a:cs typeface="Verdana"/>
              </a:rPr>
              <a:t>ok.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1277"/>
              </a:lnSpc>
              <a:spcBef>
                <a:spcPts val="59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•  </a:t>
            </a:r>
            <a:r>
              <a:rPr sz="1100" spc="2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Pem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sok</a:t>
            </a:r>
            <a:r>
              <a:rPr sz="1100" spc="-4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memperli</a:t>
            </a:r>
            <a:r>
              <a:rPr sz="1100" spc="9" dirty="0" smtClean="0">
                <a:latin typeface="Verdana"/>
                <a:cs typeface="Verdana"/>
              </a:rPr>
              <a:t>h</a:t>
            </a:r>
            <a:r>
              <a:rPr sz="1100" spc="0" dirty="0" smtClean="0">
                <a:latin typeface="Verdana"/>
                <a:cs typeface="Verdana"/>
              </a:rPr>
              <a:t>atkan</a:t>
            </a:r>
            <a:r>
              <a:rPr sz="1100" spc="-8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anc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man</a:t>
            </a:r>
            <a:r>
              <a:rPr sz="1100" spc="-5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un</a:t>
            </a:r>
            <a:r>
              <a:rPr sz="1100" spc="-9" dirty="0" smtClean="0">
                <a:latin typeface="Verdana"/>
                <a:cs typeface="Verdana"/>
              </a:rPr>
              <a:t>t</a:t>
            </a:r>
            <a:r>
              <a:rPr sz="1100" spc="9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k</a:t>
            </a:r>
            <a:r>
              <a:rPr sz="1100" spc="-3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mel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kuk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-6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inte</a:t>
            </a:r>
            <a:r>
              <a:rPr sz="1100" spc="4" dirty="0" smtClean="0">
                <a:latin typeface="Verdana"/>
                <a:cs typeface="Verdana"/>
              </a:rPr>
              <a:t>g</a:t>
            </a:r>
            <a:r>
              <a:rPr sz="1100" spc="0" dirty="0" smtClean="0">
                <a:latin typeface="Verdana"/>
                <a:cs typeface="Verdana"/>
              </a:rPr>
              <a:t>rasi</a:t>
            </a:r>
            <a:r>
              <a:rPr sz="1100" spc="-4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hil</a:t>
            </a:r>
            <a:r>
              <a:rPr sz="1100" spc="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r.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90009" y="4542005"/>
            <a:ext cx="7002889" cy="295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99514" marR="10452">
              <a:lnSpc>
                <a:spcPts val="1140"/>
              </a:lnSpc>
              <a:spcBef>
                <a:spcPts val="57"/>
              </a:spcBef>
            </a:pPr>
            <a:r>
              <a:rPr sz="1000" b="1" spc="0" dirty="0" smtClean="0">
                <a:latin typeface="Verdana"/>
                <a:cs typeface="Verdana"/>
              </a:rPr>
              <a:t>Gbr 11.7.</a:t>
            </a:r>
            <a:r>
              <a:rPr sz="1000" b="1" spc="-4" dirty="0" smtClean="0">
                <a:latin typeface="Verdana"/>
                <a:cs typeface="Verdana"/>
              </a:rPr>
              <a:t> </a:t>
            </a:r>
            <a:r>
              <a:rPr sz="1000" b="1" spc="0" dirty="0" smtClean="0">
                <a:latin typeface="Verdana"/>
                <a:cs typeface="Verdana"/>
              </a:rPr>
              <a:t>Bargaining Power d</a:t>
            </a:r>
            <a:r>
              <a:rPr sz="1000" b="1" spc="4" dirty="0" smtClean="0">
                <a:latin typeface="Verdana"/>
                <a:cs typeface="Verdana"/>
              </a:rPr>
              <a:t>a</a:t>
            </a:r>
            <a:r>
              <a:rPr sz="1000" b="1" spc="0" dirty="0" smtClean="0">
                <a:latin typeface="Verdana"/>
                <a:cs typeface="Verdana"/>
              </a:rPr>
              <a:t>ri Pem</a:t>
            </a:r>
            <a:r>
              <a:rPr sz="1000" b="1" spc="4" dirty="0" smtClean="0">
                <a:latin typeface="Verdana"/>
                <a:cs typeface="Verdana"/>
              </a:rPr>
              <a:t>a</a:t>
            </a:r>
            <a:r>
              <a:rPr sz="1000" b="1" spc="0" dirty="0" smtClean="0">
                <a:latin typeface="Verdana"/>
                <a:cs typeface="Verdana"/>
              </a:rPr>
              <a:t>sok</a:t>
            </a:r>
            <a:endParaRPr sz="1000">
              <a:latin typeface="Verdana"/>
              <a:cs typeface="Verdana"/>
            </a:endParaRPr>
          </a:p>
          <a:p>
            <a:pPr marL="470012" indent="-457312">
              <a:lnSpc>
                <a:spcPts val="1220"/>
              </a:lnSpc>
              <a:spcBef>
                <a:spcPts val="28"/>
              </a:spcBef>
              <a:tabLst>
                <a:tab pos="800100" algn="l"/>
              </a:tabLst>
            </a:pPr>
            <a:r>
              <a:rPr sz="1000" spc="0" dirty="0" smtClean="0">
                <a:latin typeface="Verdana"/>
                <a:cs typeface="Verdana"/>
              </a:rPr>
              <a:t>Thompson	Jr,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S</a:t>
            </a:r>
            <a:r>
              <a:rPr sz="1000" spc="0" dirty="0" smtClean="0">
                <a:latin typeface="Verdana"/>
                <a:cs typeface="Verdana"/>
              </a:rPr>
              <a:t>trickland   and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Gamble,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2005, </a:t>
            </a:r>
            <a:r>
              <a:rPr sz="1000" spc="341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afting  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and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Exe</a:t>
            </a:r>
            <a:r>
              <a:rPr sz="1000" spc="-9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uting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Strategy, </a:t>
            </a:r>
            <a:r>
              <a:rPr sz="1000" spc="4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onc</a:t>
            </a:r>
            <a:r>
              <a:rPr sz="1000" spc="-4" dirty="0" smtClean="0">
                <a:latin typeface="Verdana"/>
                <a:cs typeface="Verdana"/>
              </a:rPr>
              <a:t>ep</a:t>
            </a:r>
            <a:r>
              <a:rPr sz="1000" spc="0" dirty="0" smtClean="0">
                <a:latin typeface="Verdana"/>
                <a:cs typeface="Verdana"/>
              </a:rPr>
              <a:t>t &amp;</a:t>
            </a:r>
            <a:r>
              <a:rPr sz="1000" spc="-4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4" dirty="0" smtClean="0">
                <a:latin typeface="Verdana"/>
                <a:cs typeface="Verdana"/>
              </a:rPr>
              <a:t>ses</a:t>
            </a:r>
            <a:r>
              <a:rPr sz="1000" spc="0" dirty="0" smtClean="0">
                <a:latin typeface="Verdana"/>
                <a:cs typeface="Verdana"/>
              </a:rPr>
              <a:t>, Mc</a:t>
            </a:r>
            <a:r>
              <a:rPr sz="1000" spc="-9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Gra</a:t>
            </a:r>
            <a:r>
              <a:rPr sz="1000" spc="0" dirty="0" smtClean="0">
                <a:latin typeface="Verdana"/>
                <a:cs typeface="Verdana"/>
              </a:rPr>
              <a:t>w-</a:t>
            </a:r>
            <a:r>
              <a:rPr sz="1000" spc="-4" dirty="0" smtClean="0">
                <a:latin typeface="Verdana"/>
                <a:cs typeface="Verdana"/>
              </a:rPr>
              <a:t>Hi</a:t>
            </a:r>
            <a:r>
              <a:rPr sz="1000" spc="0" dirty="0" smtClean="0">
                <a:latin typeface="Verdana"/>
                <a:cs typeface="Verdana"/>
              </a:rPr>
              <a:t>ll </a:t>
            </a:r>
            <a:r>
              <a:rPr sz="1000" spc="-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nt</a:t>
            </a:r>
            <a:r>
              <a:rPr sz="1000" spc="-4" dirty="0" smtClean="0">
                <a:latin typeface="Verdana"/>
                <a:cs typeface="Verdana"/>
              </a:rPr>
              <a:t>er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-4" dirty="0" smtClean="0">
                <a:latin typeface="Verdana"/>
                <a:cs typeface="Verdana"/>
              </a:rPr>
              <a:t>a</a:t>
            </a:r>
            <a:r>
              <a:rPr sz="1000" spc="0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io</a:t>
            </a:r>
            <a:r>
              <a:rPr sz="1000" spc="0" dirty="0" smtClean="0">
                <a:latin typeface="Verdana"/>
                <a:cs typeface="Verdana"/>
              </a:rPr>
              <a:t>nal Ed</a:t>
            </a:r>
            <a:r>
              <a:rPr sz="1000" spc="-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io</a:t>
            </a:r>
            <a:r>
              <a:rPr sz="1000" spc="0" dirty="0" smtClean="0">
                <a:latin typeface="Verdana"/>
                <a:cs typeface="Verdana"/>
              </a:rPr>
              <a:t>n,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-9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w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Yo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k.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89935" y="5004719"/>
            <a:ext cx="7006812" cy="595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767">
              <a:lnSpc>
                <a:spcPts val="1240"/>
              </a:lnSpc>
              <a:spcBef>
                <a:spcPts val="62"/>
              </a:spcBef>
            </a:pPr>
            <a:r>
              <a:rPr sz="1100" b="1" spc="0" dirty="0" smtClean="0">
                <a:latin typeface="Verdana"/>
                <a:cs typeface="Verdana"/>
              </a:rPr>
              <a:t>11.2</a:t>
            </a:r>
            <a:r>
              <a:rPr sz="1100" b="1" spc="4" dirty="0" smtClean="0">
                <a:latin typeface="Verdana"/>
                <a:cs typeface="Verdana"/>
              </a:rPr>
              <a:t>.</a:t>
            </a:r>
            <a:r>
              <a:rPr sz="1100" b="1" spc="0" dirty="0" smtClean="0">
                <a:latin typeface="Verdana"/>
                <a:cs typeface="Verdana"/>
              </a:rPr>
              <a:t>2.</a:t>
            </a:r>
            <a:r>
              <a:rPr sz="1100" b="1" spc="-43" dirty="0" smtClean="0">
                <a:latin typeface="Verdana"/>
                <a:cs typeface="Verdana"/>
              </a:rPr>
              <a:t> </a:t>
            </a:r>
            <a:r>
              <a:rPr sz="1100" b="1" i="1" spc="0" dirty="0" smtClean="0">
                <a:latin typeface="Verdana"/>
                <a:cs typeface="Verdana"/>
              </a:rPr>
              <a:t>Lingk</a:t>
            </a:r>
            <a:r>
              <a:rPr sz="1100" b="1" i="1" spc="4" dirty="0" smtClean="0">
                <a:latin typeface="Verdana"/>
                <a:cs typeface="Verdana"/>
              </a:rPr>
              <a:t>u</a:t>
            </a:r>
            <a:r>
              <a:rPr sz="1100" b="1" i="1" spc="0" dirty="0" smtClean="0">
                <a:latin typeface="Verdana"/>
                <a:cs typeface="Verdana"/>
              </a:rPr>
              <a:t>n</a:t>
            </a:r>
            <a:r>
              <a:rPr sz="1100" b="1" i="1" spc="4" dirty="0" smtClean="0">
                <a:latin typeface="Verdana"/>
                <a:cs typeface="Verdana"/>
              </a:rPr>
              <a:t>ga</a:t>
            </a:r>
            <a:r>
              <a:rPr sz="1100" b="1" i="1" spc="0" dirty="0" smtClean="0">
                <a:latin typeface="Verdana"/>
                <a:cs typeface="Verdana"/>
              </a:rPr>
              <a:t>n</a:t>
            </a:r>
            <a:r>
              <a:rPr sz="1100" b="1" i="1" spc="-72" dirty="0" smtClean="0">
                <a:latin typeface="Verdana"/>
                <a:cs typeface="Verdana"/>
              </a:rPr>
              <a:t> </a:t>
            </a:r>
            <a:r>
              <a:rPr sz="1100" b="1" i="1" spc="0" dirty="0" smtClean="0">
                <a:latin typeface="Verdana"/>
                <a:cs typeface="Verdana"/>
              </a:rPr>
              <a:t>Inte</a:t>
            </a:r>
            <a:r>
              <a:rPr sz="1100" b="1" i="1" spc="4" dirty="0" smtClean="0">
                <a:latin typeface="Verdana"/>
                <a:cs typeface="Verdana"/>
              </a:rPr>
              <a:t>r</a:t>
            </a:r>
            <a:r>
              <a:rPr sz="1100" b="1" i="1" spc="0" dirty="0" smtClean="0">
                <a:latin typeface="Verdana"/>
                <a:cs typeface="Verdana"/>
              </a:rPr>
              <a:t>n</a:t>
            </a:r>
            <a:r>
              <a:rPr sz="1100" b="1" i="1" spc="4" dirty="0" smtClean="0">
                <a:latin typeface="Verdana"/>
                <a:cs typeface="Verdana"/>
              </a:rPr>
              <a:t>a</a:t>
            </a:r>
            <a:r>
              <a:rPr sz="1100" b="1" i="1" spc="0" dirty="0" smtClean="0">
                <a:latin typeface="Verdana"/>
                <a:cs typeface="Verdana"/>
              </a:rPr>
              <a:t>l</a:t>
            </a:r>
            <a:endParaRPr sz="1100" dirty="0">
              <a:latin typeface="Verdana"/>
              <a:cs typeface="Verdana"/>
            </a:endParaRPr>
          </a:p>
          <a:p>
            <a:pPr marL="12700" indent="196033" algn="just">
              <a:lnSpc>
                <a:spcPts val="2000"/>
              </a:lnSpc>
              <a:spcBef>
                <a:spcPts val="208"/>
              </a:spcBef>
            </a:pPr>
            <a:r>
              <a:rPr sz="1100" spc="0" dirty="0" smtClean="0">
                <a:latin typeface="Verdana"/>
                <a:cs typeface="Verdana"/>
              </a:rPr>
              <a:t>Lingku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gan internal</a:t>
            </a:r>
            <a:r>
              <a:rPr sz="1100" spc="2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adal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h</a:t>
            </a:r>
            <a:r>
              <a:rPr sz="1100" spc="2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lingku</a:t>
            </a:r>
            <a:r>
              <a:rPr sz="1100" spc="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gan</a:t>
            </a:r>
            <a:r>
              <a:rPr sz="1100" spc="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orga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isasi</a:t>
            </a:r>
            <a:r>
              <a:rPr sz="1100" spc="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yang</a:t>
            </a:r>
            <a:r>
              <a:rPr sz="1100" spc="3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berada</a:t>
            </a:r>
            <a:r>
              <a:rPr sz="1100" spc="3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di</a:t>
            </a:r>
            <a:r>
              <a:rPr sz="1100" spc="5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dal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m organisasi tersebut</a:t>
            </a:r>
            <a:r>
              <a:rPr sz="1100" spc="1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dan</a:t>
            </a:r>
            <a:r>
              <a:rPr sz="1100" spc="3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cara</a:t>
            </a:r>
            <a:r>
              <a:rPr sz="1100" spc="1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norm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l</a:t>
            </a:r>
            <a:r>
              <a:rPr sz="1100" spc="1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memiliki</a:t>
            </a:r>
            <a:r>
              <a:rPr sz="1100" spc="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implikasi</a:t>
            </a:r>
            <a:r>
              <a:rPr sz="1100" spc="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yang</a:t>
            </a:r>
            <a:r>
              <a:rPr sz="1100" spc="2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langsung</a:t>
            </a:r>
            <a:r>
              <a:rPr sz="1100" spc="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dan khus</a:t>
            </a:r>
            <a:r>
              <a:rPr sz="1100" spc="9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20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da</a:t>
            </a:r>
            <a:r>
              <a:rPr sz="1100" spc="21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per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haan.</a:t>
            </a:r>
            <a:r>
              <a:rPr sz="1100" spc="18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An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lisis</a:t>
            </a:r>
            <a:r>
              <a:rPr sz="1100" spc="20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lin</a:t>
            </a:r>
            <a:r>
              <a:rPr sz="1100" spc="4" dirty="0" smtClean="0">
                <a:latin typeface="Verdana"/>
                <a:cs typeface="Verdana"/>
              </a:rPr>
              <a:t>g</a:t>
            </a:r>
            <a:r>
              <a:rPr sz="1100" spc="0" dirty="0" smtClean="0">
                <a:latin typeface="Verdana"/>
                <a:cs typeface="Verdana"/>
              </a:rPr>
              <a:t>k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-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gan</a:t>
            </a:r>
            <a:r>
              <a:rPr sz="1100" spc="18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internal</a:t>
            </a:r>
            <a:r>
              <a:rPr sz="1100" spc="20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akan</a:t>
            </a:r>
            <a:r>
              <a:rPr sz="1100" spc="22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menc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kup</a:t>
            </a:r>
            <a:r>
              <a:rPr sz="1100" spc="18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analisis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9935" y="5658101"/>
            <a:ext cx="886339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mengenai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27722" y="5658101"/>
            <a:ext cx="1161878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sumb</a:t>
            </a:r>
            <a:r>
              <a:rPr sz="1100" spc="4" dirty="0" smtClean="0">
                <a:latin typeface="Verdana"/>
                <a:cs typeface="Verdana"/>
              </a:rPr>
              <a:t>er</a:t>
            </a:r>
            <a:r>
              <a:rPr sz="1100" spc="0" dirty="0" smtClean="0">
                <a:latin typeface="Verdana"/>
                <a:cs typeface="Verdana"/>
              </a:rPr>
              <a:t>daya,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1039" y="5658101"/>
            <a:ext cx="963395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k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pabilitas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56418" y="5658101"/>
            <a:ext cx="368787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dan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6532" y="5658101"/>
            <a:ext cx="1036500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k</a:t>
            </a:r>
            <a:r>
              <a:rPr sz="1100" spc="4" dirty="0" smtClean="0">
                <a:latin typeface="Verdana"/>
                <a:cs typeface="Verdana"/>
              </a:rPr>
              <a:t>om</a:t>
            </a:r>
            <a:r>
              <a:rPr sz="1100" spc="0" dirty="0" smtClean="0">
                <a:latin typeface="Verdana"/>
                <a:cs typeface="Verdana"/>
              </a:rPr>
              <a:t>petensi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64314" y="5658101"/>
            <a:ext cx="468515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yang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4191" y="5658101"/>
            <a:ext cx="656446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di</a:t>
            </a:r>
            <a:r>
              <a:rPr sz="1100" spc="4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iliki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2537" y="5658101"/>
            <a:ext cx="412311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ol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h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9935" y="5979468"/>
            <a:ext cx="2592153" cy="268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916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perusah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n.</a:t>
            </a:r>
            <a:endParaRPr sz="1100" dirty="0">
              <a:latin typeface="Verdana"/>
              <a:cs typeface="Verdana"/>
            </a:endParaRPr>
          </a:p>
          <a:p>
            <a:pPr marL="12700">
              <a:lnSpc>
                <a:spcPct val="101277"/>
              </a:lnSpc>
              <a:spcBef>
                <a:spcPts val="604"/>
              </a:spcBef>
            </a:pPr>
            <a:r>
              <a:rPr sz="1100" b="1" spc="0" dirty="0" smtClean="0">
                <a:latin typeface="Verdana"/>
                <a:cs typeface="Verdana"/>
              </a:rPr>
              <a:t>1.</a:t>
            </a:r>
            <a:r>
              <a:rPr sz="1100" b="1" spc="238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Sumber</a:t>
            </a:r>
            <a:r>
              <a:rPr sz="1100" b="1" spc="4" dirty="0" smtClean="0">
                <a:latin typeface="Verdana"/>
                <a:cs typeface="Verdana"/>
              </a:rPr>
              <a:t>d</a:t>
            </a:r>
            <a:r>
              <a:rPr sz="1100" b="1" spc="0" dirty="0" smtClean="0">
                <a:latin typeface="Verdana"/>
                <a:cs typeface="Verdana"/>
              </a:rPr>
              <a:t>aya</a:t>
            </a:r>
            <a:r>
              <a:rPr sz="1100" b="1" spc="-7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(Res</a:t>
            </a:r>
            <a:r>
              <a:rPr sz="1100" spc="4" dirty="0" smtClean="0">
                <a:latin typeface="Verdana"/>
                <a:cs typeface="Verdana"/>
              </a:rPr>
              <a:t>o</a:t>
            </a:r>
            <a:r>
              <a:rPr sz="1100" spc="0" dirty="0" smtClean="0">
                <a:latin typeface="Verdana"/>
                <a:cs typeface="Verdana"/>
              </a:rPr>
              <a:t>urces)</a:t>
            </a:r>
            <a:endParaRPr sz="11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1582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586634" y="701247"/>
            <a:ext cx="6857356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Sumber</a:t>
            </a:r>
            <a:r>
              <a:rPr sz="1100" spc="14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daya</a:t>
            </a:r>
            <a:r>
              <a:rPr sz="1100" spc="15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manusia</a:t>
            </a:r>
            <a:r>
              <a:rPr sz="1100" spc="14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sengaja</a:t>
            </a:r>
            <a:r>
              <a:rPr sz="1100" spc="14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dip</a:t>
            </a:r>
            <a:r>
              <a:rPr sz="1100" spc="-9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sah</a:t>
            </a:r>
            <a:r>
              <a:rPr sz="1100" spc="14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karena</a:t>
            </a:r>
            <a:r>
              <a:rPr sz="1100" spc="15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sifatnya</a:t>
            </a:r>
            <a:r>
              <a:rPr sz="1100" spc="14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yang</a:t>
            </a:r>
            <a:r>
              <a:rPr sz="1100" spc="15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spesifik.</a:t>
            </a:r>
            <a:r>
              <a:rPr sz="1100" spc="13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Nam</a:t>
            </a:r>
            <a:r>
              <a:rPr sz="1100" spc="9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6081" y="864458"/>
            <a:ext cx="1100121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sumberd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ya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56220" y="864458"/>
            <a:ext cx="468581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yang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4841" y="864458"/>
            <a:ext cx="693568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mereka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99634" y="864458"/>
            <a:ext cx="1141033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sumba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gkan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30708" y="864458"/>
            <a:ext cx="668562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kepada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89389" y="864458"/>
            <a:ext cx="1044751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perusahaan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25452" y="864458"/>
            <a:ext cx="618656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adal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h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9980" y="1027670"/>
            <a:ext cx="7146588" cy="157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1251" marR="437115" algn="just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ketr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mpil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n,</a:t>
            </a:r>
            <a:r>
              <a:rPr sz="1100" spc="-6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penget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huan</a:t>
            </a:r>
            <a:r>
              <a:rPr sz="1100" spc="-7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dan</a:t>
            </a:r>
            <a:r>
              <a:rPr sz="1100" spc="-1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kema</a:t>
            </a:r>
            <a:r>
              <a:rPr sz="1100" spc="9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p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an</a:t>
            </a:r>
            <a:r>
              <a:rPr sz="1100" spc="-6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dal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m</a:t>
            </a:r>
            <a:r>
              <a:rPr sz="1100" spc="-2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mengam</a:t>
            </a:r>
            <a:r>
              <a:rPr sz="1100" spc="4" dirty="0" smtClean="0">
                <a:latin typeface="Verdana"/>
                <a:cs typeface="Verdana"/>
              </a:rPr>
              <a:t>b</a:t>
            </a:r>
            <a:r>
              <a:rPr sz="1100" spc="0" dirty="0" smtClean="0">
                <a:latin typeface="Verdana"/>
                <a:cs typeface="Verdana"/>
              </a:rPr>
              <a:t>il</a:t>
            </a:r>
            <a:r>
              <a:rPr sz="1100" spc="-6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kep</a:t>
            </a:r>
            <a:r>
              <a:rPr sz="1100" spc="9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tusa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marL="12700" marR="12767">
              <a:lnSpc>
                <a:spcPct val="101277"/>
              </a:lnSpc>
              <a:spcBef>
                <a:spcPts val="604"/>
              </a:spcBef>
            </a:pPr>
            <a:r>
              <a:rPr sz="1100" b="1" spc="0" dirty="0" smtClean="0">
                <a:latin typeface="Verdana"/>
                <a:cs typeface="Verdana"/>
              </a:rPr>
              <a:t>2.</a:t>
            </a:r>
            <a:r>
              <a:rPr sz="1100" b="1" spc="373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Kapabilitas</a:t>
            </a:r>
            <a:r>
              <a:rPr sz="1100" b="1" spc="-6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(Capabili</a:t>
            </a:r>
            <a:r>
              <a:rPr sz="1100" spc="4" dirty="0" smtClean="0">
                <a:latin typeface="Verdana"/>
                <a:cs typeface="Verdana"/>
              </a:rPr>
              <a:t>t</a:t>
            </a:r>
            <a:r>
              <a:rPr sz="1100" spc="0" dirty="0" smtClean="0">
                <a:latin typeface="Verdana"/>
                <a:cs typeface="Verdana"/>
              </a:rPr>
              <a:t>y)</a:t>
            </a:r>
            <a:endParaRPr sz="1100">
              <a:latin typeface="Verdana"/>
              <a:cs typeface="Verdana"/>
            </a:endParaRPr>
          </a:p>
          <a:p>
            <a:pPr marL="241251" algn="just">
              <a:lnSpc>
                <a:spcPts val="1336"/>
              </a:lnSpc>
              <a:spcBef>
                <a:spcPts val="666"/>
              </a:spcBef>
            </a:pPr>
            <a:r>
              <a:rPr sz="1100" spc="0" dirty="0" smtClean="0">
                <a:latin typeface="Verdana"/>
                <a:cs typeface="Verdana"/>
              </a:rPr>
              <a:t>Kapabilitas</a:t>
            </a:r>
            <a:r>
              <a:rPr sz="1100" spc="-4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adalah</a:t>
            </a:r>
            <a:r>
              <a:rPr sz="1100" spc="-1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suatu</a:t>
            </a:r>
            <a:r>
              <a:rPr sz="1100" spc="-1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kump</a:t>
            </a:r>
            <a:r>
              <a:rPr sz="1100" spc="9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lan</a:t>
            </a:r>
            <a:r>
              <a:rPr sz="1100" spc="-3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sumberdaya</a:t>
            </a:r>
            <a:r>
              <a:rPr sz="1100" spc="-4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g</a:t>
            </a:r>
            <a:r>
              <a:rPr sz="1100" spc="-1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menampilkan</a:t>
            </a:r>
            <a:r>
              <a:rPr sz="1100" spc="-5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tu</a:t>
            </a:r>
            <a:r>
              <a:rPr sz="1100" spc="-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tug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s </a:t>
            </a:r>
            <a:endParaRPr sz="1100">
              <a:latin typeface="Verdana"/>
              <a:cs typeface="Verdana"/>
            </a:endParaRPr>
          </a:p>
          <a:p>
            <a:pPr marL="241251" algn="just">
              <a:lnSpc>
                <a:spcPts val="1336"/>
              </a:lnSpc>
              <a:spcBef>
                <a:spcPts val="669"/>
              </a:spcBef>
            </a:pPr>
            <a:r>
              <a:rPr sz="1100" spc="0" dirty="0" smtClean="0">
                <a:latin typeface="Verdana"/>
                <a:cs typeface="Verdana"/>
              </a:rPr>
              <a:t>atau</a:t>
            </a:r>
            <a:r>
              <a:rPr sz="1100" spc="3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aktivit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2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tertentu</a:t>
            </a:r>
            <a:r>
              <a:rPr sz="1100" spc="1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sec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ra</a:t>
            </a:r>
            <a:r>
              <a:rPr sz="1100" spc="2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integratif.</a:t>
            </a:r>
            <a:r>
              <a:rPr sz="1100" spc="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entukan kapabilit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1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suatu </a:t>
            </a:r>
            <a:endParaRPr sz="1100">
              <a:latin typeface="Verdana"/>
              <a:cs typeface="Verdana"/>
            </a:endParaRPr>
          </a:p>
          <a:p>
            <a:pPr marL="241251" algn="just">
              <a:lnSpc>
                <a:spcPts val="1336"/>
              </a:lnSpc>
              <a:spcBef>
                <a:spcPts val="669"/>
              </a:spcBef>
            </a:pPr>
            <a:r>
              <a:rPr sz="1100" spc="0" dirty="0" smtClean="0">
                <a:latin typeface="Verdana"/>
                <a:cs typeface="Verdana"/>
              </a:rPr>
              <a:t>perusah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 didasarkan</a:t>
            </a:r>
            <a:r>
              <a:rPr sz="1100" spc="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dua</a:t>
            </a:r>
            <a:r>
              <a:rPr sz="1100" spc="4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pendek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t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 yaitu</a:t>
            </a:r>
            <a:r>
              <a:rPr sz="1100" spc="37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p</a:t>
            </a:r>
            <a:r>
              <a:rPr sz="1100" spc="0" dirty="0" smtClean="0">
                <a:latin typeface="Verdana"/>
                <a:cs typeface="Verdana"/>
              </a:rPr>
              <a:t>endekatan</a:t>
            </a:r>
            <a:r>
              <a:rPr sz="1100" spc="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fungsio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al</a:t>
            </a:r>
            <a:r>
              <a:rPr sz="1100" spc="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dan </a:t>
            </a:r>
            <a:endParaRPr sz="1100">
              <a:latin typeface="Verdana"/>
              <a:cs typeface="Verdana"/>
            </a:endParaRPr>
          </a:p>
          <a:p>
            <a:pPr marL="241251" algn="just">
              <a:lnSpc>
                <a:spcPts val="1336"/>
              </a:lnSpc>
              <a:spcBef>
                <a:spcPts val="669"/>
              </a:spcBef>
            </a:pPr>
            <a:r>
              <a:rPr sz="1100" spc="0" dirty="0" smtClean="0">
                <a:latin typeface="Verdana"/>
                <a:cs typeface="Verdana"/>
              </a:rPr>
              <a:t>pendekatan</a:t>
            </a:r>
            <a:r>
              <a:rPr sz="1100" spc="-6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rantai</a:t>
            </a:r>
            <a:r>
              <a:rPr sz="1100" spc="-3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nilai</a:t>
            </a:r>
            <a:r>
              <a:rPr sz="1100" spc="-2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(value</a:t>
            </a:r>
            <a:r>
              <a:rPr sz="1100" spc="-3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chain).</a:t>
            </a:r>
            <a:endParaRPr sz="1100">
              <a:latin typeface="Verdana"/>
              <a:cs typeface="Verdana"/>
            </a:endParaRPr>
          </a:p>
          <a:p>
            <a:pPr marL="12700" marR="12767">
              <a:lnSpc>
                <a:spcPts val="1335"/>
              </a:lnSpc>
              <a:spcBef>
                <a:spcPts val="736"/>
              </a:spcBef>
            </a:pPr>
            <a:r>
              <a:rPr sz="1650" b="1" spc="0" baseline="-2493" dirty="0" smtClean="0">
                <a:latin typeface="Verdana"/>
                <a:cs typeface="Verdana"/>
              </a:rPr>
              <a:t>3.</a:t>
            </a:r>
            <a:r>
              <a:rPr sz="1650" b="1" spc="368" baseline="-2493" dirty="0" smtClean="0">
                <a:latin typeface="Verdana"/>
                <a:cs typeface="Verdana"/>
              </a:rPr>
              <a:t> </a:t>
            </a:r>
            <a:r>
              <a:rPr sz="1650" b="1" spc="0" baseline="-2493" dirty="0" smtClean="0">
                <a:latin typeface="Verdana"/>
                <a:cs typeface="Verdana"/>
              </a:rPr>
              <a:t>Kompetisi</a:t>
            </a:r>
            <a:r>
              <a:rPr sz="1650" b="1" spc="-56" baseline="-2493" dirty="0" smtClean="0">
                <a:latin typeface="Verdana"/>
                <a:cs typeface="Verdana"/>
              </a:rPr>
              <a:t> </a:t>
            </a:r>
            <a:r>
              <a:rPr sz="1650" b="1" spc="0" baseline="-2493" dirty="0" smtClean="0">
                <a:latin typeface="Verdana"/>
                <a:cs typeface="Verdana"/>
              </a:rPr>
              <a:t>Inti</a:t>
            </a:r>
            <a:r>
              <a:rPr sz="1650" b="1" spc="-22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(Core</a:t>
            </a:r>
            <a:r>
              <a:rPr sz="1650" spc="-30" baseline="-2493" dirty="0" smtClean="0">
                <a:latin typeface="Verdana"/>
                <a:cs typeface="Verdana"/>
              </a:rPr>
              <a:t> </a:t>
            </a:r>
            <a:r>
              <a:rPr sz="1650" spc="9" baseline="-2493" dirty="0" smtClean="0">
                <a:latin typeface="Verdana"/>
                <a:cs typeface="Verdana"/>
              </a:rPr>
              <a:t>C</a:t>
            </a:r>
            <a:r>
              <a:rPr sz="1650" spc="0" baseline="-2493" dirty="0" smtClean="0">
                <a:latin typeface="Verdana"/>
                <a:cs typeface="Verdana"/>
              </a:rPr>
              <a:t>o</a:t>
            </a:r>
            <a:r>
              <a:rPr sz="1650" spc="4" baseline="-2493" dirty="0" smtClean="0">
                <a:latin typeface="Verdana"/>
                <a:cs typeface="Verdana"/>
              </a:rPr>
              <a:t>m</a:t>
            </a:r>
            <a:r>
              <a:rPr sz="1650" spc="0" baseline="-2493" dirty="0" smtClean="0">
                <a:latin typeface="Verdana"/>
                <a:cs typeface="Verdana"/>
              </a:rPr>
              <a:t>petence)</a:t>
            </a:r>
            <a:endParaRPr sz="1100">
              <a:latin typeface="Verdana"/>
              <a:cs typeface="Verdana"/>
            </a:endParaRPr>
          </a:p>
          <a:p>
            <a:pPr marL="241251" marR="1597" indent="10737" algn="just">
              <a:lnSpc>
                <a:spcPts val="1336"/>
              </a:lnSpc>
              <a:spcBef>
                <a:spcPts val="600"/>
              </a:spcBef>
            </a:pPr>
            <a:r>
              <a:rPr sz="1100" spc="0" dirty="0" smtClean="0">
                <a:latin typeface="Verdana"/>
                <a:cs typeface="Verdana"/>
              </a:rPr>
              <a:t>Kompetensi</a:t>
            </a:r>
            <a:r>
              <a:rPr sz="1100" spc="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</a:t>
            </a:r>
            <a:r>
              <a:rPr sz="1100" spc="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ti</a:t>
            </a:r>
            <a:r>
              <a:rPr sz="1100" spc="4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merup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kan</a:t>
            </a:r>
            <a:r>
              <a:rPr sz="1100" spc="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sek</a:t>
            </a:r>
            <a:r>
              <a:rPr sz="1100" spc="9" dirty="0" smtClean="0">
                <a:latin typeface="Verdana"/>
                <a:cs typeface="Verdana"/>
              </a:rPr>
              <a:t>u</a:t>
            </a:r>
            <a:r>
              <a:rPr sz="1100" spc="4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pulan k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trampilan</a:t>
            </a:r>
            <a:r>
              <a:rPr sz="1100" spc="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dan</a:t>
            </a:r>
            <a:r>
              <a:rPr sz="1100" spc="4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tekn</a:t>
            </a:r>
            <a:r>
              <a:rPr sz="1100" spc="4" dirty="0" smtClean="0">
                <a:latin typeface="Verdana"/>
                <a:cs typeface="Verdana"/>
              </a:rPr>
              <a:t>o</a:t>
            </a:r>
            <a:r>
              <a:rPr sz="1100" spc="0" dirty="0" smtClean="0">
                <a:latin typeface="Verdana"/>
                <a:cs typeface="Verdana"/>
              </a:rPr>
              <a:t>logi</a:t>
            </a:r>
            <a:r>
              <a:rPr sz="1100" spc="2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yang </a:t>
            </a:r>
            <a:endParaRPr sz="1100">
              <a:latin typeface="Verdana"/>
              <a:cs typeface="Verdana"/>
            </a:endParaRPr>
          </a:p>
          <a:p>
            <a:pPr marL="241251" marR="1597" algn="just">
              <a:lnSpc>
                <a:spcPts val="1336"/>
              </a:lnSpc>
              <a:spcBef>
                <a:spcPts val="673"/>
              </a:spcBef>
            </a:pPr>
            <a:r>
              <a:rPr sz="1100" spc="0" dirty="0" smtClean="0">
                <a:latin typeface="Verdana"/>
                <a:cs typeface="Verdana"/>
              </a:rPr>
              <a:t>memungkinkan </a:t>
            </a:r>
            <a:r>
              <a:rPr sz="1100" spc="14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suatu </a:t>
            </a:r>
            <a:r>
              <a:rPr sz="1100" spc="20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perusa</a:t>
            </a:r>
            <a:r>
              <a:rPr sz="1100" spc="9" dirty="0" smtClean="0">
                <a:latin typeface="Verdana"/>
                <a:cs typeface="Verdana"/>
              </a:rPr>
              <a:t>h</a:t>
            </a:r>
            <a:r>
              <a:rPr sz="1100" spc="0" dirty="0" smtClean="0">
                <a:latin typeface="Verdana"/>
                <a:cs typeface="Verdana"/>
              </a:rPr>
              <a:t>aan </a:t>
            </a:r>
            <a:r>
              <a:rPr sz="1100" spc="16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men</a:t>
            </a:r>
            <a:r>
              <a:rPr sz="1100" spc="-4" dirty="0" smtClean="0">
                <a:latin typeface="Verdana"/>
                <a:cs typeface="Verdana"/>
              </a:rPr>
              <a:t>y</a:t>
            </a:r>
            <a:r>
              <a:rPr sz="1100" spc="0" dirty="0" smtClean="0">
                <a:latin typeface="Verdana"/>
                <a:cs typeface="Verdana"/>
              </a:rPr>
              <a:t>ediakan </a:t>
            </a:r>
            <a:r>
              <a:rPr sz="1100" spc="16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manfaat </a:t>
            </a:r>
            <a:r>
              <a:rPr sz="1100" spc="18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tertentu </a:t>
            </a:r>
            <a:r>
              <a:rPr sz="1100" spc="18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kepada</a:t>
            </a:r>
            <a:endParaRPr sz="1100">
              <a:latin typeface="Verdana"/>
              <a:cs typeface="Verdana"/>
            </a:endParaRPr>
          </a:p>
          <a:p>
            <a:pPr marL="241251" marR="4876510" algn="just">
              <a:lnSpc>
                <a:spcPts val="1330"/>
              </a:lnSpc>
              <a:spcBef>
                <a:spcPts val="740"/>
              </a:spcBef>
            </a:pPr>
            <a:r>
              <a:rPr sz="1650" spc="0" baseline="-2493" dirty="0" smtClean="0">
                <a:latin typeface="Verdana"/>
                <a:cs typeface="Verdana"/>
              </a:rPr>
              <a:t>pelanggan.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9200" y="3657600"/>
            <a:ext cx="7145264" cy="838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767">
              <a:lnSpc>
                <a:spcPts val="1240"/>
              </a:lnSpc>
              <a:spcBef>
                <a:spcPts val="62"/>
              </a:spcBef>
            </a:pPr>
            <a:endParaRPr sz="11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0147" y="3640664"/>
            <a:ext cx="7147000" cy="595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767">
              <a:lnSpc>
                <a:spcPts val="1240"/>
              </a:lnSpc>
              <a:spcBef>
                <a:spcPts val="62"/>
              </a:spcBef>
            </a:pPr>
            <a:endParaRPr sz="11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0147" y="4784217"/>
            <a:ext cx="7160079" cy="12487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078">
              <a:lnSpc>
                <a:spcPts val="1240"/>
              </a:lnSpc>
              <a:spcBef>
                <a:spcPts val="62"/>
              </a:spcBef>
            </a:pPr>
            <a:endParaRPr sz="11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90956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3429000"/>
            <a:ext cx="5943600" cy="1371600"/>
          </a:xfrm>
        </p:spPr>
        <p:txBody>
          <a:bodyPr>
            <a:normAutofit/>
          </a:bodyPr>
          <a:lstStyle/>
          <a:p>
            <a:pPr>
              <a:lnSpc>
                <a:spcPct val="101277"/>
              </a:lnSpc>
            </a:pPr>
            <a:r>
              <a:rPr lang="en-US" sz="3600" b="1" spc="0" dirty="0" smtClean="0">
                <a:latin typeface="Verdana"/>
                <a:cs typeface="Verdana"/>
              </a:rPr>
              <a:t>ANALISIS</a:t>
            </a:r>
            <a:r>
              <a:rPr lang="en-US" sz="3600" b="1" spc="-55" dirty="0" smtClean="0">
                <a:latin typeface="Verdana"/>
                <a:cs typeface="Verdana"/>
              </a:rPr>
              <a:t> </a:t>
            </a:r>
            <a:r>
              <a:rPr lang="en-US" sz="3600" b="1" spc="0" dirty="0" smtClean="0">
                <a:latin typeface="Verdana"/>
                <a:cs typeface="Verdana"/>
              </a:rPr>
              <a:t>INDUSTRI</a:t>
            </a:r>
            <a:r>
              <a:rPr lang="en-US" sz="3600" b="1" spc="-58" dirty="0" smtClean="0">
                <a:latin typeface="Verdana"/>
                <a:cs typeface="Verdana"/>
              </a:rPr>
              <a:t> </a:t>
            </a:r>
            <a:r>
              <a:rPr lang="en-US" sz="3600" b="1" spc="0" dirty="0" smtClean="0">
                <a:latin typeface="Verdana"/>
                <a:cs typeface="Verdana"/>
              </a:rPr>
              <a:t>DAN</a:t>
            </a:r>
            <a:r>
              <a:rPr lang="en-US" sz="3600" b="1" spc="-21" dirty="0" smtClean="0">
                <a:latin typeface="Verdana"/>
                <a:cs typeface="Verdana"/>
              </a:rPr>
              <a:t> </a:t>
            </a:r>
            <a:r>
              <a:rPr lang="en-US" sz="3600" b="1" spc="0" dirty="0" smtClean="0">
                <a:latin typeface="Verdana"/>
                <a:cs typeface="Verdana"/>
              </a:rPr>
              <a:t>PERSAI</a:t>
            </a:r>
            <a:r>
              <a:rPr lang="en-US" sz="3600" b="1" spc="4" dirty="0" smtClean="0">
                <a:latin typeface="Verdana"/>
                <a:cs typeface="Verdana"/>
              </a:rPr>
              <a:t>N</a:t>
            </a:r>
            <a:r>
              <a:rPr lang="en-US" sz="3600" b="1" spc="0" dirty="0" smtClean="0">
                <a:latin typeface="Verdana"/>
                <a:cs typeface="Verdana"/>
              </a:rPr>
              <a:t>GAN</a:t>
            </a:r>
            <a:endParaRPr lang="en-US" sz="3600" dirty="0">
              <a:latin typeface="Verdana"/>
              <a:cs typeface="Verda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6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4" dirty="0" err="1" smtClean="0">
                <a:latin typeface="Verdana"/>
                <a:cs typeface="Verdana"/>
              </a:rPr>
              <a:t>Ana</a:t>
            </a:r>
            <a:r>
              <a:rPr lang="en-US" b="1" spc="0" dirty="0" err="1" smtClean="0">
                <a:latin typeface="Verdana"/>
                <a:cs typeface="Verdana"/>
              </a:rPr>
              <a:t>lisis</a:t>
            </a:r>
            <a:r>
              <a:rPr lang="en-US" b="1" spc="-47" dirty="0" smtClean="0">
                <a:latin typeface="Verdana"/>
                <a:cs typeface="Verdana"/>
              </a:rPr>
              <a:t> </a:t>
            </a:r>
            <a:r>
              <a:rPr lang="en-US" b="1" spc="0" dirty="0" err="1" smtClean="0">
                <a:latin typeface="Verdana"/>
                <a:cs typeface="Verdana"/>
              </a:rPr>
              <a:t>Situ</a:t>
            </a:r>
            <a:r>
              <a:rPr lang="en-US" b="1" spc="4" dirty="0" err="1" smtClean="0">
                <a:latin typeface="Verdana"/>
                <a:cs typeface="Verdana"/>
              </a:rPr>
              <a:t>a</a:t>
            </a:r>
            <a:r>
              <a:rPr lang="en-US" b="1" spc="0" dirty="0" err="1" smtClean="0">
                <a:latin typeface="Verdana"/>
                <a:cs typeface="Verdana"/>
              </a:rPr>
              <a:t>si</a:t>
            </a:r>
            <a:r>
              <a:rPr lang="en-US" b="1" spc="-41" dirty="0" smtClean="0">
                <a:latin typeface="Verdana"/>
                <a:cs typeface="Verdana"/>
              </a:rPr>
              <a:t> </a:t>
            </a:r>
            <a:r>
              <a:rPr lang="en-US" b="1" spc="0" dirty="0" err="1" smtClean="0">
                <a:latin typeface="Verdana"/>
                <a:cs typeface="Verdana"/>
              </a:rPr>
              <a:t>Untuk</a:t>
            </a:r>
            <a:r>
              <a:rPr lang="en-US" b="1" spc="-36" dirty="0" smtClean="0">
                <a:latin typeface="Verdana"/>
                <a:cs typeface="Verdana"/>
              </a:rPr>
              <a:t> </a:t>
            </a:r>
            <a:r>
              <a:rPr lang="en-US" b="1" spc="0" dirty="0" err="1" smtClean="0">
                <a:latin typeface="Verdana"/>
                <a:cs typeface="Verdana"/>
              </a:rPr>
              <a:t>Pembu</a:t>
            </a:r>
            <a:r>
              <a:rPr lang="en-US" b="1" spc="4" dirty="0" err="1" smtClean="0">
                <a:latin typeface="Verdana"/>
                <a:cs typeface="Verdana"/>
              </a:rPr>
              <a:t>at</a:t>
            </a:r>
            <a:r>
              <a:rPr lang="en-US" b="1" spc="0" dirty="0" err="1" smtClean="0">
                <a:latin typeface="Verdana"/>
                <a:cs typeface="Verdana"/>
              </a:rPr>
              <a:t>an</a:t>
            </a:r>
            <a:r>
              <a:rPr lang="en-US" b="1" spc="-64" dirty="0" smtClean="0">
                <a:latin typeface="Verdana"/>
                <a:cs typeface="Verdana"/>
              </a:rPr>
              <a:t> </a:t>
            </a:r>
            <a:r>
              <a:rPr lang="en-US" b="1" spc="0" dirty="0" err="1" smtClean="0">
                <a:latin typeface="Verdana"/>
                <a:cs typeface="Verdana"/>
              </a:rPr>
              <a:t>S</a:t>
            </a:r>
            <a:r>
              <a:rPr lang="en-US" b="1" spc="4" dirty="0" err="1" smtClean="0">
                <a:latin typeface="Verdana"/>
                <a:cs typeface="Verdana"/>
              </a:rPr>
              <a:t>t</a:t>
            </a:r>
            <a:r>
              <a:rPr lang="en-US" b="1" spc="0" dirty="0" err="1" smtClean="0">
                <a:latin typeface="Verdana"/>
                <a:cs typeface="Verdana"/>
              </a:rPr>
              <a:t>r</a:t>
            </a:r>
            <a:r>
              <a:rPr lang="en-US" b="1" spc="4" dirty="0" err="1" smtClean="0">
                <a:latin typeface="Verdana"/>
                <a:cs typeface="Verdana"/>
              </a:rPr>
              <a:t>a</a:t>
            </a:r>
            <a:r>
              <a:rPr lang="en-US" b="1" spc="0" dirty="0" err="1" smtClean="0">
                <a:latin typeface="Verdana"/>
                <a:cs typeface="Verdana"/>
              </a:rPr>
              <a:t>tegi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0" dirty="0" err="1" smtClean="0">
                <a:latin typeface="Verdana"/>
                <a:cs typeface="Verdana"/>
              </a:rPr>
              <a:t>Analisis</a:t>
            </a:r>
            <a:r>
              <a:rPr lang="en-US" spc="128" dirty="0" smtClean="0">
                <a:latin typeface="Verdana"/>
                <a:cs typeface="Verdana"/>
              </a:rPr>
              <a:t> </a:t>
            </a:r>
            <a:r>
              <a:rPr lang="en-US" spc="0" dirty="0" err="1" smtClean="0">
                <a:latin typeface="Verdana"/>
                <a:cs typeface="Verdana"/>
              </a:rPr>
              <a:t>situasi</a:t>
            </a:r>
            <a:r>
              <a:rPr lang="en-US" spc="129" dirty="0" smtClean="0">
                <a:latin typeface="Verdana"/>
                <a:cs typeface="Verdana"/>
              </a:rPr>
              <a:t> </a:t>
            </a:r>
            <a:r>
              <a:rPr lang="en-US" spc="0" dirty="0" err="1" smtClean="0">
                <a:latin typeface="Verdana"/>
                <a:cs typeface="Verdana"/>
              </a:rPr>
              <a:t>bertujuan</a:t>
            </a:r>
            <a:r>
              <a:rPr lang="en-US" spc="116" dirty="0" smtClean="0">
                <a:latin typeface="Verdana"/>
                <a:cs typeface="Verdana"/>
              </a:rPr>
              <a:t> </a:t>
            </a:r>
            <a:r>
              <a:rPr lang="en-US" spc="0" dirty="0" err="1" smtClean="0">
                <a:latin typeface="Verdana"/>
                <a:cs typeface="Verdana"/>
              </a:rPr>
              <a:t>untuk</a:t>
            </a:r>
            <a:r>
              <a:rPr lang="en-US" spc="138" dirty="0" smtClean="0">
                <a:latin typeface="Verdana"/>
                <a:cs typeface="Verdana"/>
              </a:rPr>
              <a:t> </a:t>
            </a:r>
            <a:r>
              <a:rPr lang="en-US" spc="0" dirty="0" err="1" smtClean="0">
                <a:latin typeface="Verdana"/>
                <a:cs typeface="Verdana"/>
              </a:rPr>
              <a:t>me</a:t>
            </a:r>
            <a:r>
              <a:rPr lang="en-US" spc="-4" dirty="0" err="1" smtClean="0">
                <a:latin typeface="Verdana"/>
                <a:cs typeface="Verdana"/>
              </a:rPr>
              <a:t>m</a:t>
            </a:r>
            <a:r>
              <a:rPr lang="en-US" spc="0" dirty="0" err="1" smtClean="0">
                <a:latin typeface="Verdana"/>
                <a:cs typeface="Verdana"/>
              </a:rPr>
              <a:t>pertimbangkan</a:t>
            </a:r>
            <a:r>
              <a:rPr lang="en-US" spc="63" dirty="0" smtClean="0">
                <a:latin typeface="Verdana"/>
                <a:cs typeface="Verdana"/>
              </a:rPr>
              <a:t> </a:t>
            </a:r>
            <a:r>
              <a:rPr lang="en-US" spc="0" dirty="0" err="1" smtClean="0">
                <a:latin typeface="Verdana"/>
                <a:cs typeface="Verdana"/>
              </a:rPr>
              <a:t>keadaan</a:t>
            </a:r>
            <a:r>
              <a:rPr lang="en-US" spc="128" dirty="0" smtClean="0">
                <a:latin typeface="Verdana"/>
                <a:cs typeface="Verdana"/>
              </a:rPr>
              <a:t> </a:t>
            </a:r>
            <a:r>
              <a:rPr lang="en-US" spc="0" dirty="0" err="1" smtClean="0">
                <a:latin typeface="Verdana"/>
                <a:cs typeface="Verdana"/>
              </a:rPr>
              <a:t>baik</a:t>
            </a:r>
            <a:r>
              <a:rPr lang="en-US" spc="151" dirty="0" smtClean="0">
                <a:latin typeface="Verdana"/>
                <a:cs typeface="Verdana"/>
              </a:rPr>
              <a:t> </a:t>
            </a:r>
            <a:r>
              <a:rPr lang="en-US" spc="0" dirty="0" err="1" smtClean="0">
                <a:latin typeface="Verdana"/>
                <a:cs typeface="Verdana"/>
              </a:rPr>
              <a:t>situ</a:t>
            </a:r>
            <a:r>
              <a:rPr lang="en-US" spc="4" dirty="0" err="1" smtClean="0">
                <a:latin typeface="Verdana"/>
                <a:cs typeface="Verdana"/>
              </a:rPr>
              <a:t>as</a:t>
            </a:r>
            <a:r>
              <a:rPr lang="en-US" spc="0" dirty="0" err="1" smtClean="0">
                <a:latin typeface="Verdana"/>
                <a:cs typeface="Verdana"/>
              </a:rPr>
              <a:t>i</a:t>
            </a:r>
            <a:r>
              <a:rPr lang="en-US" spc="0" dirty="0" smtClean="0">
                <a:latin typeface="Verdana"/>
                <a:cs typeface="Verdana"/>
              </a:rPr>
              <a:t> internal </a:t>
            </a:r>
            <a:r>
              <a:rPr lang="en-US" spc="0" dirty="0" err="1" smtClean="0">
                <a:latin typeface="Verdana"/>
                <a:cs typeface="Verdana"/>
              </a:rPr>
              <a:t>perusahaan</a:t>
            </a:r>
            <a:r>
              <a:rPr lang="en-US" spc="0" dirty="0" smtClean="0">
                <a:latin typeface="Verdana"/>
                <a:cs typeface="Verdana"/>
              </a:rPr>
              <a:t> </a:t>
            </a:r>
            <a:r>
              <a:rPr lang="en-US" spc="0" dirty="0" err="1" smtClean="0">
                <a:latin typeface="Verdana"/>
                <a:cs typeface="Verdana"/>
              </a:rPr>
              <a:t>maupun</a:t>
            </a:r>
            <a:r>
              <a:rPr lang="en-US" spc="0" dirty="0" smtClean="0">
                <a:latin typeface="Verdana"/>
                <a:cs typeface="Verdana"/>
              </a:rPr>
              <a:t> </a:t>
            </a:r>
            <a:r>
              <a:rPr lang="en-US" spc="0" dirty="0" err="1" smtClean="0">
                <a:latin typeface="Verdana"/>
                <a:cs typeface="Verdana"/>
              </a:rPr>
              <a:t>lingkungan</a:t>
            </a:r>
            <a:r>
              <a:rPr lang="en-US" spc="0" dirty="0" smtClean="0">
                <a:latin typeface="Verdana"/>
                <a:cs typeface="Verdana"/>
              </a:rPr>
              <a:t> </a:t>
            </a:r>
            <a:r>
              <a:rPr lang="en-US" spc="0" dirty="0" err="1" smtClean="0">
                <a:latin typeface="Verdana"/>
                <a:cs typeface="Verdana"/>
              </a:rPr>
              <a:t>eksternal</a:t>
            </a:r>
            <a:r>
              <a:rPr lang="en-US" dirty="0" smtClean="0">
                <a:latin typeface="Verdana"/>
                <a:cs typeface="Verdana"/>
              </a:rPr>
              <a:t>, yang </a:t>
            </a:r>
            <a:r>
              <a:rPr lang="en-US" dirty="0" err="1" smtClean="0">
                <a:latin typeface="Verdana"/>
                <a:cs typeface="Verdana"/>
              </a:rPr>
              <a:t>langsung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 err="1" smtClean="0">
                <a:latin typeface="Verdana"/>
                <a:cs typeface="Verdana"/>
              </a:rPr>
              <a:t>mempengarugi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 err="1" smtClean="0">
                <a:latin typeface="Verdana"/>
                <a:cs typeface="Verdana"/>
              </a:rPr>
              <a:t>peluang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 err="1" smtClean="0">
                <a:latin typeface="Verdana"/>
                <a:cs typeface="Verdana"/>
              </a:rPr>
              <a:t>dan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 err="1" smtClean="0">
                <a:latin typeface="Verdana"/>
                <a:cs typeface="Verdana"/>
              </a:rPr>
              <a:t>pilihan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 err="1" smtClean="0">
                <a:latin typeface="Verdana"/>
                <a:cs typeface="Verdana"/>
              </a:rPr>
              <a:t>strategi</a:t>
            </a:r>
            <a:r>
              <a:rPr lang="en-US" dirty="0" smtClean="0">
                <a:latin typeface="Verdana"/>
                <a:cs typeface="Verdana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9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1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Menurut</a:t>
            </a:r>
            <a:r>
              <a:rPr lang="en-US" sz="3600" dirty="0" smtClean="0"/>
              <a:t> </a:t>
            </a:r>
            <a:r>
              <a:rPr lang="en-US" sz="3600" dirty="0" err="1" smtClean="0"/>
              <a:t>Certo</a:t>
            </a:r>
            <a:r>
              <a:rPr lang="en-US" sz="3600" dirty="0" smtClean="0"/>
              <a:t> &amp; Peter, </a:t>
            </a:r>
            <a:r>
              <a:rPr lang="en-US" sz="3600" dirty="0" err="1" smtClean="0"/>
              <a:t>terdapat</a:t>
            </a:r>
            <a:r>
              <a:rPr lang="en-US" sz="3600" dirty="0" smtClean="0"/>
              <a:t> </a:t>
            </a:r>
            <a:r>
              <a:rPr lang="en-US" sz="3600" dirty="0" err="1" smtClean="0"/>
              <a:t>tiga</a:t>
            </a:r>
            <a:r>
              <a:rPr lang="en-US" sz="3600" dirty="0" smtClean="0"/>
              <a:t> </a:t>
            </a:r>
            <a:r>
              <a:rPr lang="en-US" sz="3600" dirty="0" err="1" smtClean="0"/>
              <a:t>peran</a:t>
            </a:r>
            <a:r>
              <a:rPr lang="en-US" sz="3600" dirty="0" smtClean="0"/>
              <a:t> </a:t>
            </a:r>
            <a:r>
              <a:rPr lang="en-US" sz="3600" dirty="0" err="1" smtClean="0"/>
              <a:t>utama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analisis</a:t>
            </a:r>
            <a:r>
              <a:rPr lang="en-US" sz="3600" dirty="0" smtClean="0"/>
              <a:t> </a:t>
            </a:r>
            <a:r>
              <a:rPr lang="en-US" sz="3600" dirty="0" err="1" smtClean="0"/>
              <a:t>lingkungan</a:t>
            </a:r>
            <a:r>
              <a:rPr lang="en-US" sz="3600" dirty="0" smtClean="0"/>
              <a:t> 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Policy-Oriented Role : </a:t>
            </a:r>
            <a:r>
              <a:rPr lang="en-US" dirty="0" err="1" smtClean="0"/>
              <a:t>Peran</a:t>
            </a:r>
            <a:r>
              <a:rPr lang="en-US" dirty="0" smtClean="0"/>
              <a:t> yang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disini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yang </a:t>
            </a:r>
            <a:r>
              <a:rPr lang="en-US" dirty="0" err="1" smtClean="0"/>
              <a:t>berorientasi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 </a:t>
            </a:r>
            <a:r>
              <a:rPr lang="en-US" dirty="0" err="1" smtClean="0"/>
              <a:t>manajemen</a:t>
            </a:r>
            <a:r>
              <a:rPr lang="en-US" dirty="0" smtClean="0"/>
              <a:t>  </a:t>
            </a:r>
            <a:r>
              <a:rPr lang="en-US" dirty="0" err="1" smtClean="0"/>
              <a:t>tingkatan</a:t>
            </a:r>
            <a:r>
              <a:rPr lang="en-US" dirty="0" smtClean="0"/>
              <a:t>  </a:t>
            </a:r>
            <a:r>
              <a:rPr lang="en-US" dirty="0" err="1" smtClean="0"/>
              <a:t>atas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bartujuan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yang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Integrated Strategic Planning Role :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bartujuan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divisi</a:t>
            </a:r>
            <a:r>
              <a:rPr lang="en-US" dirty="0" smtClean="0"/>
              <a:t> </a:t>
            </a:r>
            <a:r>
              <a:rPr lang="en-US" dirty="0" err="1" smtClean="0"/>
              <a:t>menyadari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 di 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implikasi</a:t>
            </a:r>
            <a:r>
              <a:rPr lang="en-US" dirty="0" smtClean="0"/>
              <a:t> 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 proses </a:t>
            </a:r>
            <a:r>
              <a:rPr lang="en-US" dirty="0" err="1" smtClean="0"/>
              <a:t>perencanaan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Function-</a:t>
            </a:r>
            <a:r>
              <a:rPr lang="en-US" dirty="0" err="1" smtClean="0"/>
              <a:t>Orinted</a:t>
            </a:r>
            <a:r>
              <a:rPr lang="en-US" dirty="0" smtClean="0"/>
              <a:t> Role :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efektifitas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4" dirty="0" err="1" smtClean="0">
                <a:latin typeface="Verdana"/>
                <a:cs typeface="Verdana"/>
              </a:rPr>
              <a:t>S</a:t>
            </a:r>
            <a:r>
              <a:rPr lang="en-US" b="1" spc="0" dirty="0" err="1" smtClean="0">
                <a:latin typeface="Verdana"/>
                <a:cs typeface="Verdana"/>
              </a:rPr>
              <a:t>t</a:t>
            </a:r>
            <a:r>
              <a:rPr lang="en-US" b="1" spc="4" dirty="0" err="1" smtClean="0">
                <a:latin typeface="Verdana"/>
                <a:cs typeface="Verdana"/>
              </a:rPr>
              <a:t>r</a:t>
            </a:r>
            <a:r>
              <a:rPr lang="en-US" b="1" spc="0" dirty="0" err="1" smtClean="0">
                <a:latin typeface="Verdana"/>
                <a:cs typeface="Verdana"/>
              </a:rPr>
              <a:t>uktur</a:t>
            </a:r>
            <a:r>
              <a:rPr lang="en-US" b="1" spc="-41" dirty="0" smtClean="0">
                <a:latin typeface="Verdana"/>
                <a:cs typeface="Verdana"/>
              </a:rPr>
              <a:t> </a:t>
            </a:r>
            <a:r>
              <a:rPr lang="en-US" b="1" spc="0" dirty="0" err="1" smtClean="0">
                <a:latin typeface="Verdana"/>
                <a:cs typeface="Verdana"/>
              </a:rPr>
              <a:t>Lingkungan</a:t>
            </a:r>
            <a:r>
              <a:rPr lang="en-US" dirty="0" smtClean="0">
                <a:latin typeface="Verdana"/>
                <a:cs typeface="Verdana"/>
              </a:rPr>
              <a:t/>
            </a:r>
            <a:br>
              <a:rPr lang="en-US" dirty="0" smtClean="0">
                <a:latin typeface="Verdana"/>
                <a:cs typeface="Verdana"/>
              </a:rPr>
            </a:br>
            <a:endParaRPr lang="en-US" dirty="0"/>
          </a:p>
        </p:txBody>
      </p:sp>
      <p:sp>
        <p:nvSpPr>
          <p:cNvPr id="4" name="object 1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8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474699" y="855212"/>
            <a:ext cx="6566189" cy="3393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89937" y="4418854"/>
            <a:ext cx="7002889" cy="295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38792" marR="10452">
              <a:lnSpc>
                <a:spcPts val="1140"/>
              </a:lnSpc>
              <a:spcBef>
                <a:spcPts val="57"/>
              </a:spcBef>
            </a:pPr>
            <a:r>
              <a:rPr sz="1000" b="1" spc="0" dirty="0" smtClean="0">
                <a:latin typeface="Verdana"/>
                <a:cs typeface="Verdana"/>
              </a:rPr>
              <a:t>Gbr 11.3.</a:t>
            </a:r>
            <a:r>
              <a:rPr sz="1000" b="1" spc="-4" dirty="0" smtClean="0">
                <a:latin typeface="Verdana"/>
                <a:cs typeface="Verdana"/>
              </a:rPr>
              <a:t> </a:t>
            </a:r>
            <a:r>
              <a:rPr sz="1000" b="1" spc="0" dirty="0" smtClean="0">
                <a:latin typeface="Verdana"/>
                <a:cs typeface="Verdana"/>
              </a:rPr>
              <a:t>Ancaman</a:t>
            </a:r>
            <a:r>
              <a:rPr sz="1000" b="1" spc="-4" dirty="0" smtClean="0">
                <a:latin typeface="Verdana"/>
                <a:cs typeface="Verdana"/>
              </a:rPr>
              <a:t> </a:t>
            </a:r>
            <a:r>
              <a:rPr sz="1000" b="1" spc="0" dirty="0" smtClean="0">
                <a:latin typeface="Verdana"/>
                <a:cs typeface="Verdana"/>
              </a:rPr>
              <a:t>mas</a:t>
            </a:r>
            <a:r>
              <a:rPr sz="1000" b="1" spc="4" dirty="0" smtClean="0">
                <a:latin typeface="Verdana"/>
                <a:cs typeface="Verdana"/>
              </a:rPr>
              <a:t>u</a:t>
            </a:r>
            <a:r>
              <a:rPr sz="1000" b="1" spc="0" dirty="0" smtClean="0">
                <a:latin typeface="Verdana"/>
                <a:cs typeface="Verdana"/>
              </a:rPr>
              <a:t>k</a:t>
            </a:r>
            <a:r>
              <a:rPr sz="1000" b="1" spc="-4" dirty="0" smtClean="0">
                <a:latin typeface="Verdana"/>
                <a:cs typeface="Verdana"/>
              </a:rPr>
              <a:t>n</a:t>
            </a:r>
            <a:r>
              <a:rPr sz="1000" b="1" spc="0" dirty="0" smtClean="0">
                <a:latin typeface="Verdana"/>
                <a:cs typeface="Verdana"/>
              </a:rPr>
              <a:t>ya pe</a:t>
            </a:r>
            <a:r>
              <a:rPr sz="1000" b="1" spc="-4" dirty="0" smtClean="0">
                <a:latin typeface="Verdana"/>
                <a:cs typeface="Verdana"/>
              </a:rPr>
              <a:t>n</a:t>
            </a:r>
            <a:r>
              <a:rPr sz="1000" b="1" spc="0" dirty="0" smtClean="0">
                <a:latin typeface="Verdana"/>
                <a:cs typeface="Verdana"/>
              </a:rPr>
              <a:t>da</a:t>
            </a:r>
            <a:r>
              <a:rPr sz="1000" b="1" spc="-4" dirty="0" smtClean="0">
                <a:latin typeface="Verdana"/>
                <a:cs typeface="Verdana"/>
              </a:rPr>
              <a:t>t</a:t>
            </a:r>
            <a:r>
              <a:rPr sz="1000" b="1" spc="0" dirty="0" smtClean="0">
                <a:latin typeface="Verdana"/>
                <a:cs typeface="Verdana"/>
              </a:rPr>
              <a:t>a</a:t>
            </a:r>
            <a:r>
              <a:rPr sz="1000" b="1" spc="-4" dirty="0" smtClean="0">
                <a:latin typeface="Verdana"/>
                <a:cs typeface="Verdana"/>
              </a:rPr>
              <a:t>n</a:t>
            </a:r>
            <a:r>
              <a:rPr sz="1000" b="1" spc="0" dirty="0" smtClean="0">
                <a:latin typeface="Verdana"/>
                <a:cs typeface="Verdana"/>
              </a:rPr>
              <a:t>g ba</a:t>
            </a:r>
            <a:r>
              <a:rPr sz="1000" b="1" spc="-4" dirty="0" smtClean="0">
                <a:latin typeface="Verdana"/>
                <a:cs typeface="Verdana"/>
              </a:rPr>
              <a:t>r</a:t>
            </a:r>
            <a:r>
              <a:rPr sz="1000" b="1" spc="0" dirty="0" smtClean="0">
                <a:latin typeface="Verdana"/>
                <a:cs typeface="Verdana"/>
              </a:rPr>
              <a:t>u</a:t>
            </a:r>
            <a:endParaRPr sz="1000">
              <a:latin typeface="Verdana"/>
              <a:cs typeface="Verdana"/>
            </a:endParaRPr>
          </a:p>
          <a:p>
            <a:pPr marL="470012" indent="-457312">
              <a:lnSpc>
                <a:spcPts val="1220"/>
              </a:lnSpc>
              <a:spcBef>
                <a:spcPts val="28"/>
              </a:spcBef>
              <a:tabLst>
                <a:tab pos="800100" algn="l"/>
              </a:tabLst>
            </a:pPr>
            <a:r>
              <a:rPr sz="1000" spc="0" dirty="0" smtClean="0">
                <a:latin typeface="Verdana"/>
                <a:cs typeface="Verdana"/>
              </a:rPr>
              <a:t>Thompson	Jr,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S</a:t>
            </a:r>
            <a:r>
              <a:rPr sz="1000" spc="0" dirty="0" smtClean="0">
                <a:latin typeface="Verdana"/>
                <a:cs typeface="Verdana"/>
              </a:rPr>
              <a:t>trickland   and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Gamble,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2005, </a:t>
            </a:r>
            <a:r>
              <a:rPr sz="1000" spc="341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afting  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and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Exe</a:t>
            </a:r>
            <a:r>
              <a:rPr sz="1000" spc="-9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uting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Strategy, </a:t>
            </a:r>
            <a:r>
              <a:rPr sz="1000" spc="4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onc</a:t>
            </a:r>
            <a:r>
              <a:rPr sz="1000" spc="-4" dirty="0" smtClean="0">
                <a:latin typeface="Verdana"/>
                <a:cs typeface="Verdana"/>
              </a:rPr>
              <a:t>ep</a:t>
            </a:r>
            <a:r>
              <a:rPr sz="1000" spc="0" dirty="0" smtClean="0">
                <a:latin typeface="Verdana"/>
                <a:cs typeface="Verdana"/>
              </a:rPr>
              <a:t>t &amp;</a:t>
            </a:r>
            <a:r>
              <a:rPr sz="1000" spc="-4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4" dirty="0" smtClean="0">
                <a:latin typeface="Verdana"/>
                <a:cs typeface="Verdana"/>
              </a:rPr>
              <a:t>ses</a:t>
            </a:r>
            <a:r>
              <a:rPr sz="1000" spc="0" dirty="0" smtClean="0">
                <a:latin typeface="Verdana"/>
                <a:cs typeface="Verdana"/>
              </a:rPr>
              <a:t>, Mc</a:t>
            </a:r>
            <a:r>
              <a:rPr sz="1000" spc="-9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Gra</a:t>
            </a:r>
            <a:r>
              <a:rPr sz="1000" spc="0" dirty="0" smtClean="0">
                <a:latin typeface="Verdana"/>
                <a:cs typeface="Verdana"/>
              </a:rPr>
              <a:t>w-</a:t>
            </a:r>
            <a:r>
              <a:rPr sz="1000" spc="-4" dirty="0" smtClean="0">
                <a:latin typeface="Verdana"/>
                <a:cs typeface="Verdana"/>
              </a:rPr>
              <a:t>Hi</a:t>
            </a:r>
            <a:r>
              <a:rPr sz="1000" spc="0" dirty="0" smtClean="0">
                <a:latin typeface="Verdana"/>
                <a:cs typeface="Verdana"/>
              </a:rPr>
              <a:t>ll </a:t>
            </a:r>
            <a:r>
              <a:rPr sz="1000" spc="-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nt</a:t>
            </a:r>
            <a:r>
              <a:rPr sz="1000" spc="-4" dirty="0" smtClean="0">
                <a:latin typeface="Verdana"/>
                <a:cs typeface="Verdana"/>
              </a:rPr>
              <a:t>er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-4" dirty="0" smtClean="0">
                <a:latin typeface="Verdana"/>
                <a:cs typeface="Verdana"/>
              </a:rPr>
              <a:t>a</a:t>
            </a:r>
            <a:r>
              <a:rPr sz="1000" spc="0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io</a:t>
            </a:r>
            <a:r>
              <a:rPr sz="1000" spc="0" dirty="0" smtClean="0">
                <a:latin typeface="Verdana"/>
                <a:cs typeface="Verdana"/>
              </a:rPr>
              <a:t>nal Ed</a:t>
            </a:r>
            <a:r>
              <a:rPr sz="1000" spc="-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io</a:t>
            </a:r>
            <a:r>
              <a:rPr sz="1000" spc="0" dirty="0" smtClean="0">
                <a:latin typeface="Verdana"/>
                <a:cs typeface="Verdana"/>
              </a:rPr>
              <a:t>n,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-9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w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Yo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k.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9935" y="5044779"/>
            <a:ext cx="7014614" cy="1085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690">
              <a:lnSpc>
                <a:spcPts val="1240"/>
              </a:lnSpc>
              <a:spcBef>
                <a:spcPts val="62"/>
              </a:spcBef>
            </a:pPr>
            <a:r>
              <a:rPr sz="1100" b="1" spc="0" dirty="0" smtClean="0">
                <a:latin typeface="Verdana"/>
                <a:cs typeface="Verdana"/>
              </a:rPr>
              <a:t>b)</a:t>
            </a:r>
            <a:r>
              <a:rPr sz="1100" b="1" spc="-13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Tingk</a:t>
            </a:r>
            <a:r>
              <a:rPr sz="1100" b="1" spc="4" dirty="0" smtClean="0">
                <a:latin typeface="Verdana"/>
                <a:cs typeface="Verdana"/>
              </a:rPr>
              <a:t>a</a:t>
            </a:r>
            <a:r>
              <a:rPr sz="1100" b="1" spc="0" dirty="0" smtClean="0">
                <a:latin typeface="Verdana"/>
                <a:cs typeface="Verdana"/>
              </a:rPr>
              <a:t>t</a:t>
            </a:r>
            <a:r>
              <a:rPr sz="1100" b="1" spc="-41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Rivalit</a:t>
            </a:r>
            <a:r>
              <a:rPr sz="1100" b="1" spc="4" dirty="0" smtClean="0">
                <a:latin typeface="Verdana"/>
                <a:cs typeface="Verdana"/>
              </a:rPr>
              <a:t>a</a:t>
            </a:r>
            <a:r>
              <a:rPr sz="1100" b="1" spc="0" dirty="0" smtClean="0">
                <a:latin typeface="Verdana"/>
                <a:cs typeface="Verdana"/>
              </a:rPr>
              <a:t>s</a:t>
            </a:r>
            <a:r>
              <a:rPr sz="1100" b="1" spc="-48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Di</a:t>
            </a:r>
            <a:r>
              <a:rPr sz="1100" b="1" spc="-12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ant</a:t>
            </a:r>
            <a:r>
              <a:rPr sz="1100" b="1" spc="-4" dirty="0" smtClean="0">
                <a:latin typeface="Verdana"/>
                <a:cs typeface="Verdana"/>
              </a:rPr>
              <a:t>a</a:t>
            </a:r>
            <a:r>
              <a:rPr sz="1100" b="1" spc="0" dirty="0" smtClean="0">
                <a:latin typeface="Verdana"/>
                <a:cs typeface="Verdana"/>
              </a:rPr>
              <a:t>ra</a:t>
            </a:r>
            <a:r>
              <a:rPr sz="1100" b="1" spc="-35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Para</a:t>
            </a:r>
            <a:r>
              <a:rPr sz="1100" b="1" spc="-23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Pesaing</a:t>
            </a:r>
            <a:r>
              <a:rPr sz="1100" b="1" spc="-43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Yang</a:t>
            </a:r>
            <a:r>
              <a:rPr sz="1100" b="1" spc="-25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ada</a:t>
            </a:r>
            <a:endParaRPr sz="1100">
              <a:latin typeface="Verdana"/>
              <a:cs typeface="Verdana"/>
            </a:endParaRPr>
          </a:p>
          <a:p>
            <a:pPr marL="12700" marR="6923" indent="239289" algn="just">
              <a:lnSpc>
                <a:spcPts val="1336"/>
              </a:lnSpc>
              <a:spcBef>
                <a:spcPts val="604"/>
              </a:spcBef>
            </a:pPr>
            <a:r>
              <a:rPr sz="1100" spc="0" dirty="0" smtClean="0">
                <a:latin typeface="Verdana"/>
                <a:cs typeface="Verdana"/>
              </a:rPr>
              <a:t>Rivalit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1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(riv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lry)</a:t>
            </a:r>
            <a:r>
              <a:rPr sz="1100" spc="1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di</a:t>
            </a:r>
            <a:r>
              <a:rPr sz="1100" spc="5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kalang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pes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ing</a:t>
            </a:r>
            <a:r>
              <a:rPr sz="1100" spc="2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yang</a:t>
            </a:r>
            <a:r>
              <a:rPr sz="1100" spc="33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da</a:t>
            </a:r>
            <a:r>
              <a:rPr sz="1100" spc="4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berbent</a:t>
            </a:r>
            <a:r>
              <a:rPr sz="1100" spc="9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k</a:t>
            </a:r>
            <a:r>
              <a:rPr sz="1100" spc="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perl</a:t>
            </a:r>
            <a:r>
              <a:rPr sz="1100" spc="4" dirty="0" smtClean="0">
                <a:latin typeface="Verdana"/>
                <a:cs typeface="Verdana"/>
              </a:rPr>
              <a:t>o</a:t>
            </a:r>
            <a:r>
              <a:rPr sz="1100" spc="0" dirty="0" smtClean="0">
                <a:latin typeface="Verdana"/>
                <a:cs typeface="Verdana"/>
              </a:rPr>
              <a:t>mba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-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untuk </a:t>
            </a:r>
            <a:endParaRPr sz="1100">
              <a:latin typeface="Verdana"/>
              <a:cs typeface="Verdana"/>
            </a:endParaRPr>
          </a:p>
          <a:p>
            <a:pPr marL="12700" marR="6923" algn="just">
              <a:lnSpc>
                <a:spcPts val="1336"/>
              </a:lnSpc>
              <a:spcBef>
                <a:spcPts val="669"/>
              </a:spcBef>
            </a:pPr>
            <a:r>
              <a:rPr sz="1100" spc="0" dirty="0" smtClean="0">
                <a:latin typeface="Verdana"/>
                <a:cs typeface="Verdana"/>
              </a:rPr>
              <a:t>mendapatkan </a:t>
            </a:r>
            <a:r>
              <a:rPr sz="1100" spc="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posisi </a:t>
            </a:r>
            <a:r>
              <a:rPr sz="1100" spc="4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dengan </a:t>
            </a:r>
            <a:r>
              <a:rPr sz="1100" spc="3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menggunakan  taktik-taktik </a:t>
            </a:r>
            <a:r>
              <a:rPr sz="1100" spc="1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perti </a:t>
            </a:r>
            <a:r>
              <a:rPr sz="1100" spc="4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rsaong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 </a:t>
            </a:r>
            <a:endParaRPr sz="1100">
              <a:latin typeface="Verdana"/>
              <a:cs typeface="Verdana"/>
            </a:endParaRPr>
          </a:p>
          <a:p>
            <a:pPr marL="12700" marR="6923" algn="just">
              <a:lnSpc>
                <a:spcPts val="1336"/>
              </a:lnSpc>
              <a:spcBef>
                <a:spcPts val="669"/>
              </a:spcBef>
            </a:pPr>
            <a:r>
              <a:rPr sz="1100" spc="0" dirty="0" smtClean="0">
                <a:latin typeface="Verdana"/>
                <a:cs typeface="Verdana"/>
              </a:rPr>
              <a:t>harga,</a:t>
            </a:r>
            <a:r>
              <a:rPr sz="1100" spc="3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rang</a:t>
            </a:r>
            <a:r>
              <a:rPr sz="1100" spc="3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ikla</a:t>
            </a:r>
            <a:r>
              <a:rPr sz="1100" spc="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,</a:t>
            </a:r>
            <a:r>
              <a:rPr sz="1100" spc="4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introd</a:t>
            </a:r>
            <a:r>
              <a:rPr sz="1100" spc="4" dirty="0" smtClean="0">
                <a:latin typeface="Verdana"/>
                <a:cs typeface="Verdana"/>
              </a:rPr>
              <a:t>uk</a:t>
            </a:r>
            <a:r>
              <a:rPr sz="1100" spc="0" dirty="0" smtClean="0">
                <a:latin typeface="Verdana"/>
                <a:cs typeface="Verdana"/>
              </a:rPr>
              <a:t>si</a:t>
            </a:r>
            <a:r>
              <a:rPr sz="1100" spc="1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prod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k,</a:t>
            </a:r>
            <a:r>
              <a:rPr sz="1100" spc="3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dan</a:t>
            </a:r>
            <a:r>
              <a:rPr sz="1100" spc="5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meningkatkan pelayanan</a:t>
            </a:r>
            <a:r>
              <a:rPr sz="1100" spc="1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atau </a:t>
            </a:r>
            <a:endParaRPr sz="1100">
              <a:latin typeface="Verdana"/>
              <a:cs typeface="Verdana"/>
            </a:endParaRPr>
          </a:p>
          <a:p>
            <a:pPr marL="12700" marR="6923" algn="just">
              <a:lnSpc>
                <a:spcPts val="1336"/>
              </a:lnSpc>
              <a:spcBef>
                <a:spcPts val="669"/>
              </a:spcBef>
            </a:pPr>
            <a:r>
              <a:rPr sz="1100" spc="0" dirty="0" smtClean="0">
                <a:latin typeface="Verdana"/>
                <a:cs typeface="Verdana"/>
              </a:rPr>
              <a:t>jaminan</a:t>
            </a:r>
            <a:r>
              <a:rPr sz="1100" spc="-3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kepada</a:t>
            </a:r>
            <a:r>
              <a:rPr sz="1100" spc="-3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pel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nggan.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ts val="1335"/>
              </a:lnSpc>
              <a:spcBef>
                <a:spcPts val="736"/>
              </a:spcBef>
            </a:pPr>
            <a:r>
              <a:rPr sz="1650" spc="0" baseline="-2493" dirty="0" smtClean="0">
                <a:latin typeface="Verdana"/>
                <a:cs typeface="Verdana"/>
              </a:rPr>
              <a:t>Intensitas</a:t>
            </a:r>
            <a:r>
              <a:rPr sz="1650" spc="100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pers</a:t>
            </a:r>
            <a:r>
              <a:rPr sz="1650" spc="9" baseline="-2493" dirty="0" smtClean="0">
                <a:latin typeface="Verdana"/>
                <a:cs typeface="Verdana"/>
              </a:rPr>
              <a:t>a</a:t>
            </a:r>
            <a:r>
              <a:rPr sz="1650" spc="0" baseline="-2493" dirty="0" smtClean="0">
                <a:latin typeface="Verdana"/>
                <a:cs typeface="Verdana"/>
              </a:rPr>
              <a:t>ingan</a:t>
            </a:r>
            <a:r>
              <a:rPr sz="1650" spc="94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antar</a:t>
            </a:r>
            <a:r>
              <a:rPr sz="1650" spc="125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perusahaan</a:t>
            </a:r>
            <a:r>
              <a:rPr sz="1650" spc="90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merup</a:t>
            </a:r>
            <a:r>
              <a:rPr sz="1650" spc="9" baseline="-2493" dirty="0" smtClean="0">
                <a:latin typeface="Verdana"/>
                <a:cs typeface="Verdana"/>
              </a:rPr>
              <a:t>a</a:t>
            </a:r>
            <a:r>
              <a:rPr sz="1650" spc="0" baseline="-2493" dirty="0" smtClean="0">
                <a:latin typeface="Verdana"/>
                <a:cs typeface="Verdana"/>
              </a:rPr>
              <a:t>k</a:t>
            </a:r>
            <a:r>
              <a:rPr sz="1650" spc="4" baseline="-2493" dirty="0" smtClean="0">
                <a:latin typeface="Verdana"/>
                <a:cs typeface="Verdana"/>
              </a:rPr>
              <a:t>a</a:t>
            </a:r>
            <a:r>
              <a:rPr sz="1650" spc="0" baseline="-2493" dirty="0" smtClean="0">
                <a:latin typeface="Verdana"/>
                <a:cs typeface="Verdana"/>
              </a:rPr>
              <a:t>n</a:t>
            </a:r>
            <a:r>
              <a:rPr sz="1650" spc="87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fun</a:t>
            </a:r>
            <a:r>
              <a:rPr sz="1650" spc="4" baseline="-2493" dirty="0" smtClean="0">
                <a:latin typeface="Verdana"/>
                <a:cs typeface="Verdana"/>
              </a:rPr>
              <a:t>g</a:t>
            </a:r>
            <a:r>
              <a:rPr sz="1650" spc="0" baseline="-2493" dirty="0" smtClean="0">
                <a:latin typeface="Verdana"/>
                <a:cs typeface="Verdana"/>
              </a:rPr>
              <a:t>si</a:t>
            </a:r>
            <a:r>
              <a:rPr sz="1650" spc="116" baseline="-2493" dirty="0" smtClean="0">
                <a:latin typeface="Verdana"/>
                <a:cs typeface="Verdana"/>
              </a:rPr>
              <a:t> </a:t>
            </a:r>
            <a:r>
              <a:rPr sz="1650" spc="4" baseline="-2493" dirty="0" smtClean="0">
                <a:latin typeface="Verdana"/>
                <a:cs typeface="Verdana"/>
              </a:rPr>
              <a:t>d</a:t>
            </a:r>
            <a:r>
              <a:rPr sz="1650" spc="0" baseline="-2493" dirty="0" smtClean="0">
                <a:latin typeface="Verdana"/>
                <a:cs typeface="Verdana"/>
              </a:rPr>
              <a:t>ari</a:t>
            </a:r>
            <a:r>
              <a:rPr sz="1650" spc="128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b</a:t>
            </a:r>
            <a:r>
              <a:rPr sz="1650" spc="4" baseline="-2493" dirty="0" smtClean="0">
                <a:latin typeface="Verdana"/>
                <a:cs typeface="Verdana"/>
              </a:rPr>
              <a:t>e</a:t>
            </a:r>
            <a:r>
              <a:rPr sz="1650" spc="0" baseline="-2493" dirty="0" smtClean="0">
                <a:latin typeface="Verdana"/>
                <a:cs typeface="Verdana"/>
              </a:rPr>
              <a:t>ber</a:t>
            </a:r>
            <a:r>
              <a:rPr sz="1650" spc="9" baseline="-2493" dirty="0" smtClean="0">
                <a:latin typeface="Verdana"/>
                <a:cs typeface="Verdana"/>
              </a:rPr>
              <a:t>a</a:t>
            </a:r>
            <a:r>
              <a:rPr sz="1650" spc="0" baseline="-2493" dirty="0" smtClean="0">
                <a:latin typeface="Verdana"/>
                <a:cs typeface="Verdana"/>
              </a:rPr>
              <a:t>pa</a:t>
            </a:r>
            <a:r>
              <a:rPr sz="1650" spc="98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f</a:t>
            </a:r>
            <a:r>
              <a:rPr sz="1650" spc="9" baseline="-2493" dirty="0" smtClean="0">
                <a:latin typeface="Verdana"/>
                <a:cs typeface="Verdana"/>
              </a:rPr>
              <a:t>a</a:t>
            </a:r>
            <a:r>
              <a:rPr sz="1650" spc="0" baseline="-2493" dirty="0" smtClean="0">
                <a:latin typeface="Verdana"/>
                <a:cs typeface="Verdana"/>
              </a:rPr>
              <a:t>ktor</a:t>
            </a:r>
            <a:endParaRPr sz="1100">
              <a:latin typeface="Verdana"/>
              <a:cs typeface="Verdana"/>
            </a:endParaRPr>
          </a:p>
          <a:p>
            <a:pPr marL="12700" marR="19690">
              <a:lnSpc>
                <a:spcPct val="101277"/>
              </a:lnSpc>
              <a:spcBef>
                <a:spcPts val="600"/>
              </a:spcBef>
            </a:pPr>
            <a:r>
              <a:rPr sz="1100" spc="0" dirty="0" smtClean="0">
                <a:latin typeface="Verdana"/>
                <a:cs typeface="Verdana"/>
              </a:rPr>
              <a:t>seperti</a:t>
            </a:r>
            <a:r>
              <a:rPr sz="1100" spc="-3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:</a:t>
            </a:r>
            <a:endParaRPr sz="11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8066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470098" y="1944997"/>
            <a:ext cx="6314882" cy="3069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89979" y="700758"/>
            <a:ext cx="3957574" cy="650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054">
              <a:lnSpc>
                <a:spcPts val="1245"/>
              </a:lnSpc>
              <a:spcBef>
                <a:spcPts val="62"/>
              </a:spcBef>
            </a:pPr>
            <a:r>
              <a:rPr sz="1100" spc="0" dirty="0" smtClean="0">
                <a:latin typeface="Times New Roman"/>
                <a:cs typeface="Times New Roman"/>
              </a:rPr>
              <a:t>•  </a:t>
            </a:r>
            <a:r>
              <a:rPr sz="1100" spc="2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Adanya</a:t>
            </a:r>
            <a:r>
              <a:rPr sz="1100" spc="-3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berapa</a:t>
            </a:r>
            <a:r>
              <a:rPr sz="1100" spc="-4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pesaing</a:t>
            </a:r>
            <a:r>
              <a:rPr sz="1100" spc="-3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yang</a:t>
            </a:r>
            <a:r>
              <a:rPr sz="1100" spc="-2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sei</a:t>
            </a:r>
            <a:r>
              <a:rPr sz="1100" spc="4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bang</a:t>
            </a:r>
            <a:endParaRPr sz="1100">
              <a:latin typeface="Verdana"/>
              <a:cs typeface="Verdana"/>
            </a:endParaRPr>
          </a:p>
          <a:p>
            <a:pPr marL="12700" marR="21054">
              <a:lnSpc>
                <a:spcPts val="1330"/>
              </a:lnSpc>
              <a:spcBef>
                <a:spcPts val="4"/>
              </a:spcBef>
            </a:pPr>
            <a:r>
              <a:rPr sz="1650" spc="0" baseline="-2635" dirty="0" smtClean="0">
                <a:latin typeface="Times New Roman"/>
                <a:cs typeface="Times New Roman"/>
              </a:rPr>
              <a:t>•  </a:t>
            </a:r>
            <a:r>
              <a:rPr sz="1650" spc="222" baseline="-2635" dirty="0" smtClean="0">
                <a:latin typeface="Times New Roman"/>
                <a:cs typeface="Times New Roman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Pert</a:t>
            </a:r>
            <a:r>
              <a:rPr sz="1650" spc="4" baseline="-2493" dirty="0" smtClean="0">
                <a:latin typeface="Verdana"/>
                <a:cs typeface="Verdana"/>
              </a:rPr>
              <a:t>u</a:t>
            </a:r>
            <a:r>
              <a:rPr sz="1650" spc="0" baseline="-2493" dirty="0" smtClean="0">
                <a:latin typeface="Verdana"/>
                <a:cs typeface="Verdana"/>
              </a:rPr>
              <a:t>mbu</a:t>
            </a:r>
            <a:r>
              <a:rPr sz="1650" spc="4" baseline="-2493" dirty="0" smtClean="0">
                <a:latin typeface="Verdana"/>
                <a:cs typeface="Verdana"/>
              </a:rPr>
              <a:t>h</a:t>
            </a:r>
            <a:r>
              <a:rPr sz="1650" spc="0" baseline="-2493" dirty="0" smtClean="0">
                <a:latin typeface="Verdana"/>
                <a:cs typeface="Verdana"/>
              </a:rPr>
              <a:t>an</a:t>
            </a:r>
            <a:r>
              <a:rPr sz="1650" spc="-74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ind</a:t>
            </a:r>
            <a:r>
              <a:rPr sz="1650" spc="4" baseline="-2493" dirty="0" smtClean="0">
                <a:latin typeface="Verdana"/>
                <a:cs typeface="Verdana"/>
              </a:rPr>
              <a:t>u</a:t>
            </a:r>
            <a:r>
              <a:rPr sz="1650" spc="0" baseline="-2493" dirty="0" smtClean="0">
                <a:latin typeface="Verdana"/>
                <a:cs typeface="Verdana"/>
              </a:rPr>
              <a:t>stri</a:t>
            </a:r>
            <a:r>
              <a:rPr sz="1650" spc="-41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yang</a:t>
            </a:r>
            <a:r>
              <a:rPr sz="1650" spc="-21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la</a:t>
            </a:r>
            <a:r>
              <a:rPr sz="1650" spc="4" baseline="-2493" dirty="0" smtClean="0">
                <a:latin typeface="Verdana"/>
                <a:cs typeface="Verdana"/>
              </a:rPr>
              <a:t>m</a:t>
            </a:r>
            <a:r>
              <a:rPr sz="1650" spc="0" baseline="-2493" dirty="0" smtClean="0">
                <a:latin typeface="Verdana"/>
                <a:cs typeface="Verdana"/>
              </a:rPr>
              <a:t>bat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ts val="1340"/>
              </a:lnSpc>
              <a:spcBef>
                <a:spcPts val="0"/>
              </a:spcBef>
            </a:pPr>
            <a:r>
              <a:rPr sz="1650" spc="0" baseline="-2635" dirty="0" smtClean="0">
                <a:latin typeface="Times New Roman"/>
                <a:cs typeface="Times New Roman"/>
              </a:rPr>
              <a:t>•  </a:t>
            </a:r>
            <a:r>
              <a:rPr sz="1650" spc="222" baseline="-2635" dirty="0" smtClean="0">
                <a:latin typeface="Times New Roman"/>
                <a:cs typeface="Times New Roman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Kurangnya</a:t>
            </a:r>
            <a:r>
              <a:rPr sz="1650" spc="-54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di</a:t>
            </a:r>
            <a:r>
              <a:rPr sz="1650" spc="4" baseline="-2493" dirty="0" smtClean="0">
                <a:latin typeface="Verdana"/>
                <a:cs typeface="Verdana"/>
              </a:rPr>
              <a:t>f</a:t>
            </a:r>
            <a:r>
              <a:rPr sz="1650" spc="0" baseline="-2493" dirty="0" smtClean="0">
                <a:latin typeface="Verdana"/>
                <a:cs typeface="Verdana"/>
              </a:rPr>
              <a:t>ere</a:t>
            </a:r>
            <a:r>
              <a:rPr sz="1650" spc="9" baseline="-2493" dirty="0" smtClean="0">
                <a:latin typeface="Verdana"/>
                <a:cs typeface="Verdana"/>
              </a:rPr>
              <a:t>n</a:t>
            </a:r>
            <a:r>
              <a:rPr sz="1650" spc="0" baseline="-2493" dirty="0" smtClean="0">
                <a:latin typeface="Verdana"/>
                <a:cs typeface="Verdana"/>
              </a:rPr>
              <a:t>si</a:t>
            </a:r>
            <a:r>
              <a:rPr sz="1650" spc="4" baseline="-2493" dirty="0" smtClean="0">
                <a:latin typeface="Verdana"/>
                <a:cs typeface="Verdana"/>
              </a:rPr>
              <a:t>a</a:t>
            </a:r>
            <a:r>
              <a:rPr sz="1650" spc="0" baseline="-2493" dirty="0" smtClean="0">
                <a:latin typeface="Verdana"/>
                <a:cs typeface="Verdana"/>
              </a:rPr>
              <a:t>si</a:t>
            </a:r>
            <a:r>
              <a:rPr sz="1650" spc="-56" baseline="-2493" dirty="0" smtClean="0">
                <a:latin typeface="Verdana"/>
                <a:cs typeface="Verdana"/>
              </a:rPr>
              <a:t> </a:t>
            </a:r>
            <a:r>
              <a:rPr sz="1650" spc="4" baseline="-2493" dirty="0" smtClean="0">
                <a:latin typeface="Verdana"/>
                <a:cs typeface="Verdana"/>
              </a:rPr>
              <a:t>a</a:t>
            </a:r>
            <a:r>
              <a:rPr sz="1650" spc="0" baseline="-2493" dirty="0" smtClean="0">
                <a:latin typeface="Verdana"/>
                <a:cs typeface="Verdana"/>
              </a:rPr>
              <a:t>tau</a:t>
            </a:r>
            <a:r>
              <a:rPr sz="1650" spc="-19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sw</a:t>
            </a:r>
            <a:r>
              <a:rPr sz="1650" spc="4" baseline="-2493" dirty="0" smtClean="0">
                <a:latin typeface="Verdana"/>
                <a:cs typeface="Verdana"/>
              </a:rPr>
              <a:t>i</a:t>
            </a:r>
            <a:r>
              <a:rPr sz="1650" spc="0" baseline="-2493" dirty="0" smtClean="0">
                <a:latin typeface="Verdana"/>
                <a:cs typeface="Verdana"/>
              </a:rPr>
              <a:t>tching</a:t>
            </a:r>
            <a:r>
              <a:rPr sz="1650" spc="-46" baseline="-2493" dirty="0" smtClean="0">
                <a:latin typeface="Verdana"/>
                <a:cs typeface="Verdana"/>
              </a:rPr>
              <a:t> </a:t>
            </a:r>
            <a:r>
              <a:rPr sz="1650" spc="4" baseline="-2493" dirty="0" smtClean="0">
                <a:latin typeface="Verdana"/>
                <a:cs typeface="Verdana"/>
              </a:rPr>
              <a:t>c</a:t>
            </a:r>
            <a:r>
              <a:rPr sz="1650" spc="0" baseline="-2493" dirty="0" smtClean="0">
                <a:latin typeface="Verdana"/>
                <a:cs typeface="Verdana"/>
              </a:rPr>
              <a:t>ost</a:t>
            </a:r>
            <a:endParaRPr sz="1100">
              <a:latin typeface="Verdana"/>
              <a:cs typeface="Verdana"/>
            </a:endParaRPr>
          </a:p>
          <a:p>
            <a:pPr marL="12700" marR="21054">
              <a:lnSpc>
                <a:spcPts val="1340"/>
              </a:lnSpc>
            </a:pPr>
            <a:r>
              <a:rPr sz="1650" spc="0" baseline="-2635" dirty="0" smtClean="0">
                <a:latin typeface="Times New Roman"/>
                <a:cs typeface="Times New Roman"/>
              </a:rPr>
              <a:t>•  </a:t>
            </a:r>
            <a:r>
              <a:rPr sz="1650" spc="222" baseline="-2635" dirty="0" smtClean="0">
                <a:latin typeface="Times New Roman"/>
                <a:cs typeface="Times New Roman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Pert</a:t>
            </a:r>
            <a:r>
              <a:rPr sz="1650" spc="9" baseline="-2493" dirty="0" smtClean="0">
                <a:latin typeface="Verdana"/>
                <a:cs typeface="Verdana"/>
              </a:rPr>
              <a:t>a</a:t>
            </a:r>
            <a:r>
              <a:rPr sz="1650" spc="0" baseline="-2493" dirty="0" smtClean="0">
                <a:latin typeface="Verdana"/>
                <a:cs typeface="Verdana"/>
              </a:rPr>
              <a:t>mba</a:t>
            </a:r>
            <a:r>
              <a:rPr sz="1650" spc="9" baseline="-2493" dirty="0" smtClean="0">
                <a:latin typeface="Verdana"/>
                <a:cs typeface="Verdana"/>
              </a:rPr>
              <a:t>h</a:t>
            </a:r>
            <a:r>
              <a:rPr sz="1650" spc="0" baseline="-2493" dirty="0" smtClean="0">
                <a:latin typeface="Verdana"/>
                <a:cs typeface="Verdana"/>
              </a:rPr>
              <a:t>an</a:t>
            </a:r>
            <a:r>
              <a:rPr sz="1650" spc="-73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kap</a:t>
            </a:r>
            <a:r>
              <a:rPr sz="1650" spc="9" baseline="-2493" dirty="0" smtClean="0">
                <a:latin typeface="Verdana"/>
                <a:cs typeface="Verdana"/>
              </a:rPr>
              <a:t>a</a:t>
            </a:r>
            <a:r>
              <a:rPr sz="1650" spc="0" baseline="-2493" dirty="0" smtClean="0">
                <a:latin typeface="Verdana"/>
                <a:cs typeface="Verdana"/>
              </a:rPr>
              <a:t>sitas</a:t>
            </a:r>
            <a:r>
              <a:rPr sz="1650" spc="-46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yang</a:t>
            </a:r>
            <a:r>
              <a:rPr sz="1650" spc="-21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ti</a:t>
            </a:r>
            <a:r>
              <a:rPr sz="1650" spc="4" baseline="-2493" dirty="0" smtClean="0">
                <a:latin typeface="Verdana"/>
                <a:cs typeface="Verdana"/>
              </a:rPr>
              <a:t>n</a:t>
            </a:r>
            <a:r>
              <a:rPr sz="1650" spc="0" baseline="-2493" dirty="0" smtClean="0">
                <a:latin typeface="Verdana"/>
                <a:cs typeface="Verdana"/>
              </a:rPr>
              <a:t>ggi</a:t>
            </a:r>
            <a:endParaRPr sz="1100">
              <a:latin typeface="Verdana"/>
              <a:cs typeface="Verdana"/>
            </a:endParaRPr>
          </a:p>
          <a:p>
            <a:pPr marL="12700" marR="21054">
              <a:lnSpc>
                <a:spcPts val="1340"/>
              </a:lnSpc>
            </a:pPr>
            <a:r>
              <a:rPr sz="1650" spc="0" baseline="-2635" dirty="0" smtClean="0">
                <a:latin typeface="Times New Roman"/>
                <a:cs typeface="Times New Roman"/>
              </a:rPr>
              <a:t>•  </a:t>
            </a:r>
            <a:r>
              <a:rPr sz="1650" spc="222" baseline="-2635" dirty="0" smtClean="0">
                <a:latin typeface="Times New Roman"/>
                <a:cs typeface="Times New Roman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Pes</a:t>
            </a:r>
            <a:r>
              <a:rPr sz="1650" spc="4" baseline="-2493" dirty="0" smtClean="0">
                <a:latin typeface="Verdana"/>
                <a:cs typeface="Verdana"/>
              </a:rPr>
              <a:t>a</a:t>
            </a:r>
            <a:r>
              <a:rPr sz="1650" spc="0" baseline="-2493" dirty="0" smtClean="0">
                <a:latin typeface="Verdana"/>
                <a:cs typeface="Verdana"/>
              </a:rPr>
              <a:t>ing</a:t>
            </a:r>
            <a:r>
              <a:rPr sz="1650" spc="-42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y</a:t>
            </a:r>
            <a:r>
              <a:rPr sz="1650" spc="4" baseline="-2493" dirty="0" smtClean="0">
                <a:latin typeface="Verdana"/>
                <a:cs typeface="Verdana"/>
              </a:rPr>
              <a:t>a</a:t>
            </a:r>
            <a:r>
              <a:rPr sz="1650" spc="0" baseline="-2493" dirty="0" smtClean="0">
                <a:latin typeface="Verdana"/>
                <a:cs typeface="Verdana"/>
              </a:rPr>
              <a:t>ng</a:t>
            </a:r>
            <a:r>
              <a:rPr sz="1650" spc="-26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berbe</a:t>
            </a:r>
            <a:r>
              <a:rPr sz="1650" spc="4" baseline="-2493" dirty="0" smtClean="0">
                <a:latin typeface="Verdana"/>
                <a:cs typeface="Verdana"/>
              </a:rPr>
              <a:t>d</a:t>
            </a:r>
            <a:r>
              <a:rPr sz="1650" spc="0" baseline="-2493" dirty="0" smtClean="0">
                <a:latin typeface="Verdana"/>
                <a:cs typeface="Verdana"/>
              </a:rPr>
              <a:t>a-beda</a:t>
            </a:r>
            <a:endParaRPr sz="1100">
              <a:latin typeface="Verdana"/>
              <a:cs typeface="Verdana"/>
            </a:endParaRPr>
          </a:p>
          <a:p>
            <a:pPr marL="12700" marR="21054">
              <a:lnSpc>
                <a:spcPts val="1340"/>
              </a:lnSpc>
            </a:pPr>
            <a:r>
              <a:rPr sz="1650" spc="0" baseline="-2635" dirty="0" smtClean="0">
                <a:latin typeface="Times New Roman"/>
                <a:cs typeface="Times New Roman"/>
              </a:rPr>
              <a:t>•  </a:t>
            </a:r>
            <a:r>
              <a:rPr sz="1650" spc="222" baseline="-2635" dirty="0" smtClean="0">
                <a:latin typeface="Times New Roman"/>
                <a:cs typeface="Times New Roman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Hambatan</a:t>
            </a:r>
            <a:r>
              <a:rPr sz="1650" spc="-51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pengunduran</a:t>
            </a:r>
            <a:r>
              <a:rPr sz="1650" spc="-73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diri</a:t>
            </a:r>
            <a:r>
              <a:rPr sz="1650" spc="-12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ya</a:t>
            </a:r>
            <a:r>
              <a:rPr sz="1650" spc="9" baseline="-2493" dirty="0" smtClean="0">
                <a:latin typeface="Verdana"/>
                <a:cs typeface="Verdana"/>
              </a:rPr>
              <a:t>n</a:t>
            </a:r>
            <a:r>
              <a:rPr sz="1650" spc="0" baseline="-2493" dirty="0" smtClean="0">
                <a:latin typeface="Verdana"/>
                <a:cs typeface="Verdana"/>
              </a:rPr>
              <a:t>g</a:t>
            </a:r>
            <a:r>
              <a:rPr sz="1650" spc="-26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tin</a:t>
            </a:r>
            <a:r>
              <a:rPr sz="1650" spc="4" baseline="-2493" dirty="0" smtClean="0">
                <a:latin typeface="Verdana"/>
                <a:cs typeface="Verdana"/>
              </a:rPr>
              <a:t>g</a:t>
            </a:r>
            <a:r>
              <a:rPr sz="1650" spc="0" baseline="-2493" dirty="0" smtClean="0">
                <a:latin typeface="Verdana"/>
                <a:cs typeface="Verdana"/>
              </a:rPr>
              <a:t>gi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13" y="5179750"/>
            <a:ext cx="7002889" cy="295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30480" marR="10452">
              <a:lnSpc>
                <a:spcPts val="1140"/>
              </a:lnSpc>
              <a:spcBef>
                <a:spcPts val="57"/>
              </a:spcBef>
            </a:pPr>
            <a:r>
              <a:rPr sz="1000" b="1" spc="0" dirty="0" smtClean="0">
                <a:latin typeface="Verdana"/>
                <a:cs typeface="Verdana"/>
              </a:rPr>
              <a:t>Gbr 11.4. </a:t>
            </a:r>
            <a:r>
              <a:rPr sz="1000" b="1" spc="-4" dirty="0" smtClean="0">
                <a:latin typeface="Verdana"/>
                <a:cs typeface="Verdana"/>
              </a:rPr>
              <a:t>r</a:t>
            </a:r>
            <a:r>
              <a:rPr sz="1000" b="1" spc="0" dirty="0" smtClean="0">
                <a:latin typeface="Verdana"/>
                <a:cs typeface="Verdana"/>
              </a:rPr>
              <a:t>ival</a:t>
            </a:r>
            <a:r>
              <a:rPr sz="1000" b="1" spc="-4" dirty="0" smtClean="0">
                <a:latin typeface="Verdana"/>
                <a:cs typeface="Verdana"/>
              </a:rPr>
              <a:t>i</a:t>
            </a:r>
            <a:r>
              <a:rPr sz="1000" b="1" spc="0" dirty="0" smtClean="0">
                <a:latin typeface="Verdana"/>
                <a:cs typeface="Verdana"/>
              </a:rPr>
              <a:t>tas</a:t>
            </a:r>
            <a:r>
              <a:rPr sz="1000" b="1" spc="-4" dirty="0" smtClean="0">
                <a:latin typeface="Verdana"/>
                <a:cs typeface="Verdana"/>
              </a:rPr>
              <a:t> </a:t>
            </a:r>
            <a:r>
              <a:rPr sz="1000" b="1" spc="0" dirty="0" smtClean="0">
                <a:latin typeface="Verdana"/>
                <a:cs typeface="Verdana"/>
              </a:rPr>
              <a:t>d</a:t>
            </a:r>
            <a:r>
              <a:rPr sz="1000" b="1" spc="-4" dirty="0" smtClean="0">
                <a:latin typeface="Verdana"/>
                <a:cs typeface="Verdana"/>
              </a:rPr>
              <a:t>i</a:t>
            </a:r>
            <a:r>
              <a:rPr sz="1000" b="1" spc="0" dirty="0" smtClean="0">
                <a:latin typeface="Verdana"/>
                <a:cs typeface="Verdana"/>
              </a:rPr>
              <a:t>anta</a:t>
            </a:r>
            <a:r>
              <a:rPr sz="1000" b="1" spc="-4" dirty="0" smtClean="0">
                <a:latin typeface="Verdana"/>
                <a:cs typeface="Verdana"/>
              </a:rPr>
              <a:t>r</a:t>
            </a:r>
            <a:r>
              <a:rPr sz="1000" b="1" spc="0" dirty="0" smtClean="0">
                <a:latin typeface="Verdana"/>
                <a:cs typeface="Verdana"/>
              </a:rPr>
              <a:t>a</a:t>
            </a:r>
            <a:r>
              <a:rPr sz="1000" b="1" spc="4" dirty="0" smtClean="0">
                <a:latin typeface="Verdana"/>
                <a:cs typeface="Verdana"/>
              </a:rPr>
              <a:t> </a:t>
            </a:r>
            <a:r>
              <a:rPr sz="1000" b="1" spc="0" dirty="0" smtClean="0">
                <a:latin typeface="Verdana"/>
                <a:cs typeface="Verdana"/>
              </a:rPr>
              <a:t>pesaing</a:t>
            </a:r>
            <a:endParaRPr sz="1000">
              <a:latin typeface="Verdana"/>
              <a:cs typeface="Verdana"/>
            </a:endParaRPr>
          </a:p>
          <a:p>
            <a:pPr marL="470012" indent="-457312">
              <a:lnSpc>
                <a:spcPts val="1210"/>
              </a:lnSpc>
              <a:spcBef>
                <a:spcPts val="43"/>
              </a:spcBef>
              <a:tabLst>
                <a:tab pos="800100" algn="l"/>
              </a:tabLst>
            </a:pPr>
            <a:r>
              <a:rPr sz="1000" spc="0" dirty="0" smtClean="0">
                <a:latin typeface="Verdana"/>
                <a:cs typeface="Verdana"/>
              </a:rPr>
              <a:t>Thompson	Jr,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S</a:t>
            </a:r>
            <a:r>
              <a:rPr sz="1000" spc="0" dirty="0" smtClean="0">
                <a:latin typeface="Verdana"/>
                <a:cs typeface="Verdana"/>
              </a:rPr>
              <a:t>trickland   and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Gamble,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2005, </a:t>
            </a:r>
            <a:r>
              <a:rPr sz="1000" spc="341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afting  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and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Exe</a:t>
            </a:r>
            <a:r>
              <a:rPr sz="1000" spc="-9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uting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Strategy, </a:t>
            </a:r>
            <a:r>
              <a:rPr sz="1000" spc="4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onc</a:t>
            </a:r>
            <a:r>
              <a:rPr sz="1000" spc="-4" dirty="0" smtClean="0">
                <a:latin typeface="Verdana"/>
                <a:cs typeface="Verdana"/>
              </a:rPr>
              <a:t>ep</a:t>
            </a:r>
            <a:r>
              <a:rPr sz="1000" spc="0" dirty="0" smtClean="0">
                <a:latin typeface="Verdana"/>
                <a:cs typeface="Verdana"/>
              </a:rPr>
              <a:t>t &amp;</a:t>
            </a:r>
            <a:r>
              <a:rPr sz="1000" spc="-4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4" dirty="0" smtClean="0">
                <a:latin typeface="Verdana"/>
                <a:cs typeface="Verdana"/>
              </a:rPr>
              <a:t>ses</a:t>
            </a:r>
            <a:r>
              <a:rPr sz="1000" spc="0" dirty="0" smtClean="0">
                <a:latin typeface="Verdana"/>
                <a:cs typeface="Verdana"/>
              </a:rPr>
              <a:t>, Mc</a:t>
            </a:r>
            <a:r>
              <a:rPr sz="1000" spc="-9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Gra</a:t>
            </a:r>
            <a:r>
              <a:rPr sz="1000" spc="0" dirty="0" smtClean="0">
                <a:latin typeface="Verdana"/>
                <a:cs typeface="Verdana"/>
              </a:rPr>
              <a:t>w-</a:t>
            </a:r>
            <a:r>
              <a:rPr sz="1000" spc="-4" dirty="0" smtClean="0">
                <a:latin typeface="Verdana"/>
                <a:cs typeface="Verdana"/>
              </a:rPr>
              <a:t>Hi</a:t>
            </a:r>
            <a:r>
              <a:rPr sz="1000" spc="0" dirty="0" smtClean="0">
                <a:latin typeface="Verdana"/>
                <a:cs typeface="Verdana"/>
              </a:rPr>
              <a:t>ll </a:t>
            </a:r>
            <a:r>
              <a:rPr sz="1000" spc="-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nt</a:t>
            </a:r>
            <a:r>
              <a:rPr sz="1000" spc="-4" dirty="0" smtClean="0">
                <a:latin typeface="Verdana"/>
                <a:cs typeface="Verdana"/>
              </a:rPr>
              <a:t>er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-4" dirty="0" smtClean="0">
                <a:latin typeface="Verdana"/>
                <a:cs typeface="Verdana"/>
              </a:rPr>
              <a:t>a</a:t>
            </a:r>
            <a:r>
              <a:rPr sz="1000" spc="0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io</a:t>
            </a:r>
            <a:r>
              <a:rPr sz="1000" spc="0" dirty="0" smtClean="0">
                <a:latin typeface="Verdana"/>
                <a:cs typeface="Verdana"/>
              </a:rPr>
              <a:t>nal Ed</a:t>
            </a:r>
            <a:r>
              <a:rPr sz="1000" spc="-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io</a:t>
            </a:r>
            <a:r>
              <a:rPr sz="1000" spc="0" dirty="0" smtClean="0">
                <a:latin typeface="Verdana"/>
                <a:cs typeface="Verdana"/>
              </a:rPr>
              <a:t>n,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-9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w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Yo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k.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9935" y="5642416"/>
            <a:ext cx="7005792" cy="432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767">
              <a:lnSpc>
                <a:spcPts val="1240"/>
              </a:lnSpc>
              <a:spcBef>
                <a:spcPts val="62"/>
              </a:spcBef>
            </a:pPr>
            <a:r>
              <a:rPr sz="1100" b="1" spc="0" dirty="0" smtClean="0">
                <a:latin typeface="Verdana"/>
                <a:cs typeface="Verdana"/>
              </a:rPr>
              <a:t>C.</a:t>
            </a:r>
            <a:r>
              <a:rPr sz="1100" b="1" spc="-6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Tekanan</a:t>
            </a:r>
            <a:r>
              <a:rPr sz="1100" b="1" spc="-47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Dari</a:t>
            </a:r>
            <a:r>
              <a:rPr sz="1100" b="1" spc="-20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P</a:t>
            </a:r>
            <a:r>
              <a:rPr sz="1100" b="1" spc="4" dirty="0" smtClean="0">
                <a:latin typeface="Verdana"/>
                <a:cs typeface="Verdana"/>
              </a:rPr>
              <a:t>r</a:t>
            </a:r>
            <a:r>
              <a:rPr sz="1100" b="1" spc="0" dirty="0" smtClean="0">
                <a:latin typeface="Verdana"/>
                <a:cs typeface="Verdana"/>
              </a:rPr>
              <a:t>oduk</a:t>
            </a:r>
            <a:r>
              <a:rPr sz="1100" b="1" spc="-38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Pengganti</a:t>
            </a:r>
            <a:endParaRPr sz="1100">
              <a:latin typeface="Verdana"/>
              <a:cs typeface="Verdana"/>
            </a:endParaRPr>
          </a:p>
          <a:p>
            <a:pPr marL="12700" indent="245564">
              <a:lnSpc>
                <a:spcPts val="2010"/>
              </a:lnSpc>
              <a:spcBef>
                <a:spcPts val="203"/>
              </a:spcBef>
            </a:pPr>
            <a:r>
              <a:rPr sz="1100" spc="0" dirty="0" smtClean="0">
                <a:latin typeface="Verdana"/>
                <a:cs typeface="Verdana"/>
              </a:rPr>
              <a:t>Pr</a:t>
            </a:r>
            <a:r>
              <a:rPr sz="1100" spc="4" dirty="0" smtClean="0">
                <a:latin typeface="Verdana"/>
                <a:cs typeface="Verdana"/>
              </a:rPr>
              <a:t>o</a:t>
            </a:r>
            <a:r>
              <a:rPr sz="1100" spc="0" dirty="0" smtClean="0">
                <a:latin typeface="Verdana"/>
                <a:cs typeface="Verdana"/>
              </a:rPr>
              <a:t>duk</a:t>
            </a:r>
            <a:r>
              <a:rPr sz="1100" spc="17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pengga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ti/</a:t>
            </a:r>
            <a:r>
              <a:rPr sz="1100" spc="14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barang</a:t>
            </a:r>
            <a:r>
              <a:rPr sz="1100" spc="17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substitusi</a:t>
            </a:r>
            <a:r>
              <a:rPr sz="1100" spc="16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merup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k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14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salah</a:t>
            </a:r>
            <a:r>
              <a:rPr sz="1100" spc="18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tu</a:t>
            </a:r>
            <a:r>
              <a:rPr sz="1100" spc="18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persai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gan</a:t>
            </a:r>
            <a:r>
              <a:rPr sz="1100" spc="15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dari perusah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n-perusa</a:t>
            </a:r>
            <a:r>
              <a:rPr sz="1100" spc="9" dirty="0" smtClean="0">
                <a:latin typeface="Verdana"/>
                <a:cs typeface="Verdana"/>
              </a:rPr>
              <a:t>h</a:t>
            </a:r>
            <a:r>
              <a:rPr sz="1100" spc="0" dirty="0" smtClean="0">
                <a:latin typeface="Verdana"/>
                <a:cs typeface="Verdana"/>
              </a:rPr>
              <a:t>aan.Anc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man</a:t>
            </a:r>
            <a:r>
              <a:rPr sz="1100" spc="-3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dari</a:t>
            </a:r>
            <a:r>
              <a:rPr sz="1100" spc="13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produk</a:t>
            </a:r>
            <a:r>
              <a:rPr sz="1100" spc="10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bst</a:t>
            </a:r>
            <a:r>
              <a:rPr sz="1100" spc="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tusi</a:t>
            </a:r>
            <a:r>
              <a:rPr sz="1100" spc="10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</a:t>
            </a:r>
            <a:r>
              <a:rPr sz="1100" spc="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i</a:t>
            </a:r>
            <a:r>
              <a:rPr sz="1100" spc="14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kuat</a:t>
            </a:r>
            <a:r>
              <a:rPr sz="1100" spc="13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jika</a:t>
            </a:r>
            <a:r>
              <a:rPr sz="1100" spc="14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kons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men</a:t>
            </a:r>
            <a:endParaRPr sz="11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2839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908272" y="1619528"/>
            <a:ext cx="5788335" cy="3091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89980" y="701247"/>
            <a:ext cx="7015512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dihada</a:t>
            </a:r>
            <a:r>
              <a:rPr sz="1100" spc="4" dirty="0" smtClean="0">
                <a:latin typeface="Verdana"/>
                <a:cs typeface="Verdana"/>
              </a:rPr>
              <a:t>p</a:t>
            </a:r>
            <a:r>
              <a:rPr sz="1100" spc="0" dirty="0" smtClean="0">
                <a:latin typeface="Verdana"/>
                <a:cs typeface="Verdana"/>
              </a:rPr>
              <a:t>k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16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pada</a:t>
            </a:r>
            <a:r>
              <a:rPr sz="1100" spc="19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dikitnya</a:t>
            </a:r>
            <a:r>
              <a:rPr sz="1100" spc="17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switchi</a:t>
            </a:r>
            <a:r>
              <a:rPr sz="1100" spc="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g</a:t>
            </a:r>
            <a:r>
              <a:rPr sz="1100" spc="17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cost</a:t>
            </a:r>
            <a:r>
              <a:rPr sz="1100" spc="20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dan</a:t>
            </a:r>
            <a:r>
              <a:rPr sz="1100" spc="205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ji</a:t>
            </a:r>
            <a:r>
              <a:rPr sz="1100" spc="0" dirty="0" smtClean="0">
                <a:latin typeface="Verdana"/>
                <a:cs typeface="Verdana"/>
              </a:rPr>
              <a:t>ka</a:t>
            </a:r>
            <a:r>
              <a:rPr sz="1100" spc="20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pr</a:t>
            </a:r>
            <a:r>
              <a:rPr sz="1100" spc="4" dirty="0" smtClean="0">
                <a:latin typeface="Verdana"/>
                <a:cs typeface="Verdana"/>
              </a:rPr>
              <a:t>o</a:t>
            </a:r>
            <a:r>
              <a:rPr sz="1100" spc="0" dirty="0" smtClean="0">
                <a:latin typeface="Verdana"/>
                <a:cs typeface="Verdana"/>
              </a:rPr>
              <a:t>duk</a:t>
            </a:r>
            <a:r>
              <a:rPr sz="1100" spc="18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substit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si</a:t>
            </a:r>
            <a:r>
              <a:rPr sz="1100" spc="17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ters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but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89978" y="864458"/>
            <a:ext cx="3232339" cy="268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mempu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yai</a:t>
            </a:r>
            <a:r>
              <a:rPr sz="1100" spc="8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harga</a:t>
            </a:r>
            <a:r>
              <a:rPr sz="1100" spc="11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yang</a:t>
            </a:r>
            <a:r>
              <a:rPr sz="1100" spc="11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lebih</a:t>
            </a:r>
            <a:r>
              <a:rPr sz="1100" spc="12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murah</a:t>
            </a:r>
            <a:endParaRPr sz="1100">
              <a:latin typeface="Verdana"/>
              <a:cs typeface="Verdana"/>
            </a:endParaRPr>
          </a:p>
          <a:p>
            <a:pPr marL="12700" marR="20916">
              <a:lnSpc>
                <a:spcPct val="101277"/>
              </a:lnSpc>
              <a:spcBef>
                <a:spcPts val="604"/>
              </a:spcBef>
            </a:pPr>
            <a:r>
              <a:rPr sz="1100" spc="0" dirty="0" smtClean="0">
                <a:latin typeface="Verdana"/>
                <a:cs typeface="Verdana"/>
              </a:rPr>
              <a:t>dari</a:t>
            </a:r>
            <a:r>
              <a:rPr sz="1100" spc="-1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prod</a:t>
            </a:r>
            <a:r>
              <a:rPr sz="1100" spc="9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k-pr</a:t>
            </a:r>
            <a:r>
              <a:rPr sz="1100" spc="4" dirty="0" smtClean="0">
                <a:latin typeface="Verdana"/>
                <a:cs typeface="Verdana"/>
              </a:rPr>
              <a:t>o</a:t>
            </a:r>
            <a:r>
              <a:rPr sz="1100" spc="0" dirty="0" smtClean="0">
                <a:latin typeface="Verdana"/>
                <a:cs typeface="Verdana"/>
              </a:rPr>
              <a:t>duk</a:t>
            </a:r>
            <a:r>
              <a:rPr sz="1100" spc="-8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suatu</a:t>
            </a:r>
            <a:r>
              <a:rPr sz="1100" spc="-3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ind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stri.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47675" y="864458"/>
            <a:ext cx="431687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atau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03472" y="864458"/>
            <a:ext cx="1019036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kualitasnya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7830" y="864458"/>
            <a:ext cx="1213953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ma</a:t>
            </a:r>
            <a:r>
              <a:rPr sz="1100" spc="12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bahkan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87076" y="864458"/>
            <a:ext cx="461077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lebih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3212" y="864458"/>
            <a:ext cx="532214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tinggi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83" y="4881647"/>
            <a:ext cx="7002889" cy="295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10966" marR="10452">
              <a:lnSpc>
                <a:spcPts val="1140"/>
              </a:lnSpc>
              <a:spcBef>
                <a:spcPts val="57"/>
              </a:spcBef>
            </a:pPr>
            <a:r>
              <a:rPr sz="1000" b="1" spc="0" dirty="0" smtClean="0">
                <a:latin typeface="Verdana"/>
                <a:cs typeface="Verdana"/>
              </a:rPr>
              <a:t>Gbr 11.5.</a:t>
            </a:r>
            <a:r>
              <a:rPr sz="1000" b="1" spc="-4" dirty="0" smtClean="0">
                <a:latin typeface="Verdana"/>
                <a:cs typeface="Verdana"/>
              </a:rPr>
              <a:t> </a:t>
            </a:r>
            <a:r>
              <a:rPr sz="1000" b="1" spc="0" dirty="0" smtClean="0">
                <a:latin typeface="Verdana"/>
                <a:cs typeface="Verdana"/>
              </a:rPr>
              <a:t>Te</a:t>
            </a:r>
            <a:r>
              <a:rPr sz="1000" b="1" spc="-4" dirty="0" smtClean="0">
                <a:latin typeface="Verdana"/>
                <a:cs typeface="Verdana"/>
              </a:rPr>
              <a:t>k</a:t>
            </a:r>
            <a:r>
              <a:rPr sz="1000" b="1" spc="4" dirty="0" smtClean="0">
                <a:latin typeface="Verdana"/>
                <a:cs typeface="Verdana"/>
              </a:rPr>
              <a:t>a</a:t>
            </a:r>
            <a:r>
              <a:rPr sz="1000" b="1" spc="-4" dirty="0" smtClean="0">
                <a:latin typeface="Verdana"/>
                <a:cs typeface="Verdana"/>
              </a:rPr>
              <a:t>n</a:t>
            </a:r>
            <a:r>
              <a:rPr sz="1000" b="1" spc="4" dirty="0" smtClean="0">
                <a:latin typeface="Verdana"/>
                <a:cs typeface="Verdana"/>
              </a:rPr>
              <a:t>a</a:t>
            </a:r>
            <a:r>
              <a:rPr sz="1000" b="1" spc="0" dirty="0" smtClean="0">
                <a:latin typeface="Verdana"/>
                <a:cs typeface="Verdana"/>
              </a:rPr>
              <a:t>n</a:t>
            </a:r>
            <a:r>
              <a:rPr sz="1000" b="1" spc="-4" dirty="0" smtClean="0">
                <a:latin typeface="Verdana"/>
                <a:cs typeface="Verdana"/>
              </a:rPr>
              <a:t> </a:t>
            </a:r>
            <a:r>
              <a:rPr sz="1000" b="1" spc="0" dirty="0" smtClean="0">
                <a:latin typeface="Verdana"/>
                <a:cs typeface="Verdana"/>
              </a:rPr>
              <a:t>Dari produk</a:t>
            </a:r>
            <a:r>
              <a:rPr sz="1000" b="1" spc="-4" dirty="0" smtClean="0">
                <a:latin typeface="Verdana"/>
                <a:cs typeface="Verdana"/>
              </a:rPr>
              <a:t> </a:t>
            </a:r>
            <a:r>
              <a:rPr sz="1000" b="1" spc="0" dirty="0" smtClean="0">
                <a:latin typeface="Verdana"/>
                <a:cs typeface="Verdana"/>
              </a:rPr>
              <a:t>Pengganti</a:t>
            </a:r>
            <a:endParaRPr sz="1000">
              <a:latin typeface="Verdana"/>
              <a:cs typeface="Verdana"/>
            </a:endParaRPr>
          </a:p>
          <a:p>
            <a:pPr marL="470012" indent="-457312">
              <a:lnSpc>
                <a:spcPts val="1210"/>
              </a:lnSpc>
              <a:spcBef>
                <a:spcPts val="43"/>
              </a:spcBef>
              <a:tabLst>
                <a:tab pos="800100" algn="l"/>
              </a:tabLst>
            </a:pPr>
            <a:r>
              <a:rPr sz="1000" spc="0" dirty="0" smtClean="0">
                <a:latin typeface="Verdana"/>
                <a:cs typeface="Verdana"/>
              </a:rPr>
              <a:t>Thompson	Jr,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S</a:t>
            </a:r>
            <a:r>
              <a:rPr sz="1000" spc="0" dirty="0" smtClean="0">
                <a:latin typeface="Verdana"/>
                <a:cs typeface="Verdana"/>
              </a:rPr>
              <a:t>trickland   and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Gamble,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2005, </a:t>
            </a:r>
            <a:r>
              <a:rPr sz="1000" spc="341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afting  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and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Exe</a:t>
            </a:r>
            <a:r>
              <a:rPr sz="1000" spc="-9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uting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Strategy, </a:t>
            </a:r>
            <a:r>
              <a:rPr sz="1000" spc="4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onc</a:t>
            </a:r>
            <a:r>
              <a:rPr sz="1000" spc="-4" dirty="0" smtClean="0">
                <a:latin typeface="Verdana"/>
                <a:cs typeface="Verdana"/>
              </a:rPr>
              <a:t>ep</a:t>
            </a:r>
            <a:r>
              <a:rPr sz="1000" spc="0" dirty="0" smtClean="0">
                <a:latin typeface="Verdana"/>
                <a:cs typeface="Verdana"/>
              </a:rPr>
              <a:t>t &amp;</a:t>
            </a:r>
            <a:r>
              <a:rPr sz="1000" spc="-4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4" dirty="0" smtClean="0">
                <a:latin typeface="Verdana"/>
                <a:cs typeface="Verdana"/>
              </a:rPr>
              <a:t>ses</a:t>
            </a:r>
            <a:r>
              <a:rPr sz="1000" spc="0" dirty="0" smtClean="0">
                <a:latin typeface="Verdana"/>
                <a:cs typeface="Verdana"/>
              </a:rPr>
              <a:t>, Mc</a:t>
            </a:r>
            <a:r>
              <a:rPr sz="1000" spc="-9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Gra</a:t>
            </a:r>
            <a:r>
              <a:rPr sz="1000" spc="0" dirty="0" smtClean="0">
                <a:latin typeface="Verdana"/>
                <a:cs typeface="Verdana"/>
              </a:rPr>
              <a:t>w-</a:t>
            </a:r>
            <a:r>
              <a:rPr sz="1000" spc="-4" dirty="0" smtClean="0">
                <a:latin typeface="Verdana"/>
                <a:cs typeface="Verdana"/>
              </a:rPr>
              <a:t>Hi</a:t>
            </a:r>
            <a:r>
              <a:rPr sz="1000" spc="0" dirty="0" smtClean="0">
                <a:latin typeface="Verdana"/>
                <a:cs typeface="Verdana"/>
              </a:rPr>
              <a:t>ll </a:t>
            </a:r>
            <a:r>
              <a:rPr sz="1000" spc="-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nt</a:t>
            </a:r>
            <a:r>
              <a:rPr sz="1000" spc="-4" dirty="0" smtClean="0">
                <a:latin typeface="Verdana"/>
                <a:cs typeface="Verdana"/>
              </a:rPr>
              <a:t>er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-4" dirty="0" smtClean="0">
                <a:latin typeface="Verdana"/>
                <a:cs typeface="Verdana"/>
              </a:rPr>
              <a:t>a</a:t>
            </a:r>
            <a:r>
              <a:rPr sz="1000" spc="0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io</a:t>
            </a:r>
            <a:r>
              <a:rPr sz="1000" spc="0" dirty="0" smtClean="0">
                <a:latin typeface="Verdana"/>
                <a:cs typeface="Verdana"/>
              </a:rPr>
              <a:t>nal Ed</a:t>
            </a:r>
            <a:r>
              <a:rPr sz="1000" spc="-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io</a:t>
            </a:r>
            <a:r>
              <a:rPr sz="1000" spc="0" dirty="0" smtClean="0">
                <a:latin typeface="Verdana"/>
                <a:cs typeface="Verdana"/>
              </a:rPr>
              <a:t>n,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-9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w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Yo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k.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9980" y="5344313"/>
            <a:ext cx="7006768" cy="759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767">
              <a:lnSpc>
                <a:spcPts val="1240"/>
              </a:lnSpc>
              <a:spcBef>
                <a:spcPts val="62"/>
              </a:spcBef>
            </a:pPr>
            <a:r>
              <a:rPr sz="1100" b="1" spc="0" dirty="0" smtClean="0">
                <a:latin typeface="Verdana"/>
                <a:cs typeface="Verdana"/>
              </a:rPr>
              <a:t>D)</a:t>
            </a:r>
            <a:r>
              <a:rPr sz="1100" b="1" spc="-15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Kekuatan</a:t>
            </a:r>
            <a:r>
              <a:rPr sz="1100" b="1" spc="-58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Tawar</a:t>
            </a:r>
            <a:r>
              <a:rPr sz="1100" b="1" spc="-33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M</a:t>
            </a:r>
            <a:r>
              <a:rPr sz="1100" b="1" spc="4" dirty="0" smtClean="0">
                <a:latin typeface="Verdana"/>
                <a:cs typeface="Verdana"/>
              </a:rPr>
              <a:t>e</a:t>
            </a:r>
            <a:r>
              <a:rPr sz="1100" b="1" spc="0" dirty="0" smtClean="0">
                <a:latin typeface="Verdana"/>
                <a:cs typeface="Verdana"/>
              </a:rPr>
              <a:t>n</a:t>
            </a:r>
            <a:r>
              <a:rPr sz="1100" b="1" spc="4" dirty="0" smtClean="0">
                <a:latin typeface="Verdana"/>
                <a:cs typeface="Verdana"/>
              </a:rPr>
              <a:t>a</a:t>
            </a:r>
            <a:r>
              <a:rPr sz="1100" b="1" spc="0" dirty="0" smtClean="0">
                <a:latin typeface="Verdana"/>
                <a:cs typeface="Verdana"/>
              </a:rPr>
              <a:t>w</a:t>
            </a:r>
            <a:r>
              <a:rPr sz="1100" b="1" spc="4" dirty="0" smtClean="0">
                <a:latin typeface="Verdana"/>
                <a:cs typeface="Verdana"/>
              </a:rPr>
              <a:t>a</a:t>
            </a:r>
            <a:r>
              <a:rPr sz="1100" b="1" spc="0" dirty="0" smtClean="0">
                <a:latin typeface="Verdana"/>
                <a:cs typeface="Verdana"/>
              </a:rPr>
              <a:t>r</a:t>
            </a:r>
            <a:r>
              <a:rPr sz="1100" b="1" spc="-51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Pembeli</a:t>
            </a:r>
            <a:endParaRPr sz="1100">
              <a:latin typeface="Verdana"/>
              <a:cs typeface="Verdana"/>
            </a:endParaRPr>
          </a:p>
          <a:p>
            <a:pPr marL="12700" indent="245494" algn="just">
              <a:lnSpc>
                <a:spcPts val="1336"/>
              </a:lnSpc>
              <a:spcBef>
                <a:spcPts val="604"/>
              </a:spcBef>
            </a:pPr>
            <a:r>
              <a:rPr sz="1100" spc="0" dirty="0" smtClean="0">
                <a:latin typeface="Verdana"/>
                <a:cs typeface="Verdana"/>
              </a:rPr>
              <a:t>Pe</a:t>
            </a:r>
            <a:r>
              <a:rPr sz="1100" spc="4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beli</a:t>
            </a:r>
            <a:r>
              <a:rPr sz="1100" spc="37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biasanya</a:t>
            </a:r>
            <a:r>
              <a:rPr sz="1100" spc="37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memb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li</a:t>
            </a:r>
            <a:r>
              <a:rPr sz="1100" spc="36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barang  dengan</a:t>
            </a:r>
            <a:r>
              <a:rPr sz="1100" spc="378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h</a:t>
            </a:r>
            <a:r>
              <a:rPr sz="1100" spc="0" dirty="0" smtClean="0">
                <a:latin typeface="Verdana"/>
                <a:cs typeface="Verdana"/>
              </a:rPr>
              <a:t>arga </a:t>
            </a:r>
            <a:r>
              <a:rPr sz="1100" spc="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g </a:t>
            </a:r>
            <a:r>
              <a:rPr sz="1100" spc="1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termurah</a:t>
            </a:r>
            <a:r>
              <a:rPr sz="1100" spc="37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dengan </a:t>
            </a:r>
            <a:endParaRPr sz="1100">
              <a:latin typeface="Verdana"/>
              <a:cs typeface="Verdana"/>
            </a:endParaRPr>
          </a:p>
          <a:p>
            <a:pPr marL="12700" algn="just">
              <a:lnSpc>
                <a:spcPts val="1336"/>
              </a:lnSpc>
              <a:spcBef>
                <a:spcPts val="669"/>
              </a:spcBef>
            </a:pPr>
            <a:r>
              <a:rPr sz="1100" spc="0" dirty="0" smtClean="0">
                <a:latin typeface="Verdana"/>
                <a:cs typeface="Verdana"/>
              </a:rPr>
              <a:t>meminta</a:t>
            </a:r>
            <a:r>
              <a:rPr sz="1100" spc="1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kualit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1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ng</a:t>
            </a:r>
            <a:r>
              <a:rPr sz="1100" spc="2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tin</a:t>
            </a:r>
            <a:r>
              <a:rPr sz="1100" spc="4" dirty="0" smtClean="0">
                <a:latin typeface="Verdana"/>
                <a:cs typeface="Verdana"/>
              </a:rPr>
              <a:t>g</a:t>
            </a:r>
            <a:r>
              <a:rPr sz="1100" spc="0" dirty="0" smtClean="0">
                <a:latin typeface="Verdana"/>
                <a:cs typeface="Verdana"/>
              </a:rPr>
              <a:t>gi</a:t>
            </a:r>
            <a:r>
              <a:rPr sz="1100" spc="3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dan</a:t>
            </a:r>
            <a:r>
              <a:rPr sz="1100" spc="3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pelayanan yang</a:t>
            </a:r>
            <a:r>
              <a:rPr sz="1100" spc="3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lebih</a:t>
            </a:r>
            <a:r>
              <a:rPr sz="1100" spc="3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baik.</a:t>
            </a:r>
            <a:r>
              <a:rPr sz="1100" spc="2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Hal</a:t>
            </a:r>
            <a:r>
              <a:rPr sz="1100" spc="3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ini</a:t>
            </a:r>
            <a:r>
              <a:rPr sz="1100" spc="4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membuat </a:t>
            </a:r>
            <a:endParaRPr sz="1100">
              <a:latin typeface="Verdana"/>
              <a:cs typeface="Verdana"/>
            </a:endParaRPr>
          </a:p>
          <a:p>
            <a:pPr marL="12700" algn="just">
              <a:lnSpc>
                <a:spcPts val="1336"/>
              </a:lnSpc>
              <a:spcBef>
                <a:spcPts val="669"/>
              </a:spcBef>
            </a:pPr>
            <a:r>
              <a:rPr sz="1100" spc="0" dirty="0" smtClean="0">
                <a:latin typeface="Verdana"/>
                <a:cs typeface="Verdana"/>
              </a:rPr>
              <a:t>pers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ingan</a:t>
            </a:r>
            <a:r>
              <a:rPr sz="1100" spc="25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antara</a:t>
            </a:r>
            <a:r>
              <a:rPr sz="1100" spc="285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p</a:t>
            </a:r>
            <a:r>
              <a:rPr sz="1100" spc="0" dirty="0" smtClean="0">
                <a:latin typeface="Verdana"/>
                <a:cs typeface="Verdana"/>
              </a:rPr>
              <a:t>erusahaan</a:t>
            </a:r>
            <a:r>
              <a:rPr sz="1100" spc="25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dalam</a:t>
            </a:r>
            <a:r>
              <a:rPr sz="1100" spc="28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</a:t>
            </a:r>
            <a:r>
              <a:rPr sz="1100" spc="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dustri</a:t>
            </a:r>
            <a:r>
              <a:rPr sz="1100" spc="26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</a:t>
            </a:r>
            <a:r>
              <a:rPr sz="1100" spc="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g</a:t>
            </a:r>
            <a:r>
              <a:rPr sz="1100" spc="28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ma.</a:t>
            </a:r>
            <a:r>
              <a:rPr sz="1100" spc="28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Bi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sanya</a:t>
            </a:r>
            <a:r>
              <a:rPr sz="1100" spc="28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keku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tan</a:t>
            </a:r>
            <a:endParaRPr sz="1100">
              <a:latin typeface="Verdana"/>
              <a:cs typeface="Verdana"/>
            </a:endParaRPr>
          </a:p>
          <a:p>
            <a:pPr marL="12700" marR="12767">
              <a:lnSpc>
                <a:spcPts val="1335"/>
              </a:lnSpc>
              <a:spcBef>
                <a:spcPts val="736"/>
              </a:spcBef>
            </a:pPr>
            <a:r>
              <a:rPr sz="1650" spc="0" baseline="-2493" dirty="0" smtClean="0">
                <a:latin typeface="Verdana"/>
                <a:cs typeface="Verdana"/>
              </a:rPr>
              <a:t>tawar</a:t>
            </a:r>
            <a:r>
              <a:rPr sz="1650" spc="-31" baseline="-2493" dirty="0" smtClean="0">
                <a:latin typeface="Verdana"/>
                <a:cs typeface="Verdana"/>
              </a:rPr>
              <a:t> </a:t>
            </a:r>
            <a:r>
              <a:rPr sz="1650" spc="4" baseline="-2493" dirty="0" smtClean="0">
                <a:latin typeface="Verdana"/>
                <a:cs typeface="Verdana"/>
              </a:rPr>
              <a:t>m</a:t>
            </a:r>
            <a:r>
              <a:rPr sz="1650" spc="0" baseline="-2493" dirty="0" smtClean="0">
                <a:latin typeface="Verdana"/>
                <a:cs typeface="Verdana"/>
              </a:rPr>
              <a:t>e</a:t>
            </a:r>
            <a:r>
              <a:rPr sz="1650" spc="9" baseline="-2493" dirty="0" smtClean="0">
                <a:latin typeface="Verdana"/>
                <a:cs typeface="Verdana"/>
              </a:rPr>
              <a:t>n</a:t>
            </a:r>
            <a:r>
              <a:rPr sz="1650" spc="0" baseline="-2493" dirty="0" smtClean="0">
                <a:latin typeface="Verdana"/>
                <a:cs typeface="Verdana"/>
              </a:rPr>
              <a:t>awar</a:t>
            </a:r>
            <a:r>
              <a:rPr sz="1650" spc="-50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p</a:t>
            </a:r>
            <a:r>
              <a:rPr sz="1650" spc="4" baseline="-2493" dirty="0" smtClean="0">
                <a:latin typeface="Verdana"/>
                <a:cs typeface="Verdana"/>
              </a:rPr>
              <a:t>em</a:t>
            </a:r>
            <a:r>
              <a:rPr sz="1650" spc="0" baseline="-2493" dirty="0" smtClean="0">
                <a:latin typeface="Verdana"/>
                <a:cs typeface="Verdana"/>
              </a:rPr>
              <a:t>beli</a:t>
            </a:r>
            <a:r>
              <a:rPr sz="1650" spc="-38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meni</a:t>
            </a:r>
            <a:r>
              <a:rPr sz="1650" spc="9" baseline="-2493" dirty="0" smtClean="0">
                <a:latin typeface="Verdana"/>
                <a:cs typeface="Verdana"/>
              </a:rPr>
              <a:t>n</a:t>
            </a:r>
            <a:r>
              <a:rPr sz="1650" spc="0" baseline="-2493" dirty="0" smtClean="0">
                <a:latin typeface="Verdana"/>
                <a:cs typeface="Verdana"/>
              </a:rPr>
              <a:t>gkat</a:t>
            </a:r>
            <a:r>
              <a:rPr sz="1650" spc="-58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jika</a:t>
            </a:r>
            <a:r>
              <a:rPr sz="1650" spc="-19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situasi</a:t>
            </a:r>
            <a:r>
              <a:rPr sz="1650" spc="-35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berikut</a:t>
            </a:r>
            <a:r>
              <a:rPr sz="1650" spc="-38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ter</a:t>
            </a:r>
            <a:r>
              <a:rPr sz="1650" spc="4" baseline="-2493" dirty="0" smtClean="0">
                <a:latin typeface="Verdana"/>
                <a:cs typeface="Verdana"/>
              </a:rPr>
              <a:t>j</a:t>
            </a:r>
            <a:r>
              <a:rPr sz="1650" spc="0" baseline="-2493" dirty="0" smtClean="0">
                <a:latin typeface="Verdana"/>
                <a:cs typeface="Verdana"/>
              </a:rPr>
              <a:t>adi</a:t>
            </a:r>
            <a:r>
              <a:rPr sz="1650" spc="-35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:</a:t>
            </a:r>
            <a:endParaRPr sz="11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39095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652</Words>
  <Application>Microsoft Office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Studi Kelayakan Bisnis</vt:lpstr>
      <vt:lpstr>ANALISIS INDUSTRI DAN PERSAINGAN</vt:lpstr>
      <vt:lpstr>Analisis Situasi Untuk Pembuatan Strategi</vt:lpstr>
      <vt:lpstr>PowerPoint Presentation</vt:lpstr>
      <vt:lpstr>Menurut Certo &amp; Peter, terdapat tiga peran utama dalam analisis lingkungan : </vt:lpstr>
      <vt:lpstr>Struktur Lingkungan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19</cp:revision>
  <dcterms:created xsi:type="dcterms:W3CDTF">2017-09-09T11:34:57Z</dcterms:created>
  <dcterms:modified xsi:type="dcterms:W3CDTF">2017-09-27T02:25:50Z</dcterms:modified>
</cp:coreProperties>
</file>