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70" r:id="rId11"/>
    <p:sldId id="271" r:id="rId12"/>
    <p:sldId id="261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D217-BF3C-475A-89A2-B499A922B38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A7-D8A8-414A-85D2-60DF0704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2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D217-BF3C-475A-89A2-B499A922B38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A7-D8A8-414A-85D2-60DF0704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9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D217-BF3C-475A-89A2-B499A922B38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A7-D8A8-414A-85D2-60DF0704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7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D217-BF3C-475A-89A2-B499A922B38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A7-D8A8-414A-85D2-60DF0704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D217-BF3C-475A-89A2-B499A922B38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A7-D8A8-414A-85D2-60DF0704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9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D217-BF3C-475A-89A2-B499A922B38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A7-D8A8-414A-85D2-60DF0704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2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D217-BF3C-475A-89A2-B499A922B38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A7-D8A8-414A-85D2-60DF0704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42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D217-BF3C-475A-89A2-B499A922B38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A7-D8A8-414A-85D2-60DF0704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4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D217-BF3C-475A-89A2-B499A922B38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A7-D8A8-414A-85D2-60DF0704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1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D217-BF3C-475A-89A2-B499A922B38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A7-D8A8-414A-85D2-60DF0704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1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D217-BF3C-475A-89A2-B499A922B38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A7-D8A8-414A-85D2-60DF0704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4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FD217-BF3C-475A-89A2-B499A922B38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5D9A7-D8A8-414A-85D2-60DF0704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4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id-ID" dirty="0" smtClean="0">
                <a:solidFill>
                  <a:srgbClr val="002060"/>
                </a:solidFill>
                <a:effectLst/>
                <a:latin typeface="Tahoma"/>
                <a:ea typeface="Times New Roman"/>
              </a:rPr>
              <a:t>INTERNATIONAL CAPITAL BUDGETING</a:t>
            </a:r>
            <a:r>
              <a:rPr lang="en-US" dirty="0" smtClean="0">
                <a:solidFill>
                  <a:srgbClr val="002060"/>
                </a:solidFill>
                <a:effectLst/>
                <a:latin typeface="Tahoma"/>
                <a:ea typeface="Times New Roman"/>
              </a:rPr>
              <a:t>, &amp;</a:t>
            </a:r>
            <a:r>
              <a:rPr lang="id-ID" dirty="0" smtClean="0">
                <a:effectLst/>
                <a:latin typeface="Tahoma"/>
                <a:ea typeface="Times New Roman"/>
              </a:rPr>
              <a:t> </a:t>
            </a:r>
            <a:r>
              <a:rPr lang="en-US" dirty="0" smtClean="0">
                <a:effectLst/>
                <a:latin typeface="Tahoma"/>
                <a:ea typeface="Times New Roman"/>
              </a:rPr>
              <a:t/>
            </a:r>
            <a:br>
              <a:rPr lang="en-US" dirty="0" smtClean="0">
                <a:effectLst/>
                <a:latin typeface="Tahoma"/>
                <a:ea typeface="Times New Roman"/>
              </a:rPr>
            </a:br>
            <a:r>
              <a:rPr lang="id-ID" b="1" dirty="0" smtClean="0">
                <a:solidFill>
                  <a:srgbClr val="C00000"/>
                </a:solidFill>
                <a:effectLst/>
                <a:latin typeface="Tahoma"/>
                <a:ea typeface="Times New Roman"/>
              </a:rPr>
              <a:t>FOREIGN DIRECT INVESTMENT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Tim-MKI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613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IRR-Formula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7924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3498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Modified IRR-Formula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086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0135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Contoh</a:t>
            </a:r>
            <a:r>
              <a:rPr lang="en-US" dirty="0" smtClean="0">
                <a:solidFill>
                  <a:srgbClr val="C00000"/>
                </a:solidFill>
              </a:rPr>
              <a:t>  PBP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2689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Contoh</a:t>
            </a:r>
            <a:r>
              <a:rPr lang="en-US" dirty="0" smtClean="0">
                <a:solidFill>
                  <a:srgbClr val="C00000"/>
                </a:solidFill>
              </a:rPr>
              <a:t> NPV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077199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329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Home Currency Approach-NPV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543800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894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Foreign Currency </a:t>
            </a:r>
            <a:r>
              <a:rPr lang="en-US" dirty="0">
                <a:solidFill>
                  <a:srgbClr val="C00000"/>
                </a:solidFill>
              </a:rPr>
              <a:t>Approach-NPV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086601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3904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SALAM KEBAJIKAN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000" dirty="0">
                <a:solidFill>
                  <a:srgbClr val="C00000"/>
                </a:solidFill>
                <a:latin typeface="Tahoma"/>
                <a:ea typeface="+mn-ea"/>
                <a:cs typeface="+mn-cs"/>
              </a:rPr>
              <a:t>Motivifikasi </a:t>
            </a:r>
            <a:r>
              <a:rPr lang="en-US" sz="3000" dirty="0" smtClean="0">
                <a:solidFill>
                  <a:srgbClr val="C00000"/>
                </a:solidFill>
                <a:latin typeface="Tahoma"/>
                <a:ea typeface="+mn-ea"/>
                <a:cs typeface="+mn-cs"/>
              </a:rPr>
              <a:t>FDI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228600" algn="just">
              <a:spcBef>
                <a:spcPts val="0"/>
              </a:spcBef>
              <a:spcAft>
                <a:spcPts val="0"/>
              </a:spcAft>
              <a:tabLst>
                <a:tab pos="342900" algn="l"/>
                <a:tab pos="457200" algn="l"/>
              </a:tabLst>
            </a:pPr>
            <a:r>
              <a:rPr lang="id-ID" b="0" dirty="0" smtClean="0">
                <a:effectLst/>
                <a:latin typeface="Tahoma"/>
              </a:rPr>
              <a:t>terdiri dari :</a:t>
            </a:r>
            <a:endParaRPr lang="en-US" b="1" dirty="0" smtClean="0">
              <a:effectLst/>
              <a:latin typeface="Tahoma"/>
            </a:endParaRPr>
          </a:p>
          <a:p>
            <a:pPr lvl="1"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id-ID" dirty="0" smtClean="0">
                <a:effectLst/>
                <a:latin typeface="Tahoma"/>
                <a:ea typeface="Times New Roman"/>
              </a:rPr>
              <a:t>Menarik sumber permintaan baru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id-ID" dirty="0" smtClean="0">
                <a:effectLst/>
                <a:latin typeface="Tahoma"/>
                <a:ea typeface="Times New Roman"/>
              </a:rPr>
              <a:t>Memasuki pasar yang menguntungkan 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id-ID" dirty="0" smtClean="0">
                <a:effectLst/>
                <a:latin typeface="Tahoma"/>
                <a:ea typeface="Times New Roman"/>
              </a:rPr>
              <a:t>Mengeksploitasi keunggulan monopolistik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id-ID" dirty="0" smtClean="0">
                <a:effectLst/>
                <a:latin typeface="Tahoma"/>
                <a:ea typeface="Times New Roman"/>
              </a:rPr>
              <a:t>Sebagai reaksi terhadap pembatasan perdagangan 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id-ID" dirty="0" smtClean="0">
                <a:effectLst/>
                <a:latin typeface="Tahoma"/>
                <a:ea typeface="Times New Roman"/>
              </a:rPr>
              <a:t>Diversifikasi resiko cara internasional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id-ID" dirty="0" smtClean="0">
                <a:effectLst/>
                <a:latin typeface="Tahoma"/>
                <a:ea typeface="Times New Roman"/>
              </a:rPr>
              <a:t>Memanfaatkan skala ekonomi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id-ID" dirty="0" smtClean="0">
                <a:effectLst/>
                <a:latin typeface="Tahoma"/>
                <a:ea typeface="Times New Roman"/>
              </a:rPr>
              <a:t>Menggunakan faktor produksi luar negeri yang menguntungkan</a:t>
            </a:r>
            <a:r>
              <a:rPr lang="en-US" dirty="0" smtClean="0">
                <a:latin typeface="Tahoma"/>
                <a:ea typeface="Times New Roman"/>
              </a:rPr>
              <a:t>, s</a:t>
            </a:r>
            <a:r>
              <a:rPr lang="id-ID" dirty="0" smtClean="0">
                <a:effectLst/>
                <a:latin typeface="Tahoma"/>
                <a:ea typeface="Times New Roman"/>
              </a:rPr>
              <a:t>eperti : raw material, teknologi atau SDM.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id-ID" dirty="0" smtClean="0">
                <a:effectLst/>
                <a:latin typeface="Tahoma"/>
                <a:ea typeface="Times New Roman"/>
              </a:rPr>
              <a:t>Sebagai reaksi terhadap pergerakan nilai tukar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C00000"/>
                </a:solidFill>
                <a:effectLst/>
                <a:latin typeface="Tahoma"/>
                <a:ea typeface="Times New Roman"/>
              </a:rPr>
              <a:t>International Capital Budgeting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ahoma"/>
                <a:ea typeface="Times New Roman"/>
              </a:rPr>
              <a:t>2 </a:t>
            </a:r>
            <a:r>
              <a:rPr lang="id-ID" sz="2400" dirty="0" smtClean="0">
                <a:effectLst/>
                <a:latin typeface="Tahoma"/>
                <a:ea typeface="Times New Roman"/>
              </a:rPr>
              <a:t>pendekatan (</a:t>
            </a:r>
            <a:r>
              <a:rPr lang="id-ID" sz="2400" i="1" dirty="0" smtClean="0">
                <a:effectLst/>
                <a:latin typeface="Tahoma"/>
                <a:ea typeface="Times New Roman"/>
              </a:rPr>
              <a:t>approach</a:t>
            </a:r>
            <a:r>
              <a:rPr lang="id-ID" sz="2400" dirty="0" smtClean="0">
                <a:effectLst/>
                <a:latin typeface="Tahoma"/>
                <a:ea typeface="Times New Roman"/>
              </a:rPr>
              <a:t>) untuk menentukan kelayakan investasinya dengan cara sebagai berikut  :</a:t>
            </a:r>
            <a:endParaRPr lang="en-US" sz="2400" dirty="0" smtClean="0">
              <a:effectLst/>
              <a:latin typeface="Tahoma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id-ID" dirty="0" smtClean="0">
                <a:effectLst/>
                <a:latin typeface="Tahoma"/>
                <a:ea typeface="Times New Roman"/>
              </a:rPr>
              <a:t>Pendekatan Mata Uang Domestik </a:t>
            </a:r>
            <a:endParaRPr lang="en-US" dirty="0" smtClean="0">
              <a:effectLst/>
              <a:latin typeface="Tahoma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dirty="0" smtClean="0">
                <a:latin typeface="Tahoma"/>
                <a:ea typeface="Times New Roman"/>
              </a:rPr>
              <a:t>  </a:t>
            </a:r>
            <a:r>
              <a:rPr lang="id-ID" dirty="0" smtClean="0">
                <a:effectLst/>
                <a:latin typeface="Tahoma"/>
                <a:ea typeface="Times New Roman"/>
              </a:rPr>
              <a:t>(</a:t>
            </a:r>
            <a:r>
              <a:rPr lang="id-ID" i="1" dirty="0" smtClean="0">
                <a:solidFill>
                  <a:srgbClr val="C00000"/>
                </a:solidFill>
                <a:effectLst/>
                <a:latin typeface="Tahoma"/>
                <a:ea typeface="Times New Roman"/>
              </a:rPr>
              <a:t>Home Currency Approach</a:t>
            </a:r>
            <a:r>
              <a:rPr lang="id-ID" dirty="0" smtClean="0">
                <a:effectLst/>
                <a:latin typeface="Tahoma"/>
                <a:ea typeface="Times New Roman"/>
              </a:rPr>
              <a:t>)</a:t>
            </a:r>
            <a:endParaRPr lang="en-US" dirty="0" smtClean="0">
              <a:effectLst/>
              <a:latin typeface="Tahoma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228600" algn="l"/>
              </a:tabLst>
            </a:pPr>
            <a:endParaRPr lang="en-US" dirty="0" smtClean="0">
              <a:effectLst/>
              <a:latin typeface="Tahoma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dirty="0" smtClean="0">
                <a:latin typeface="Tahoma"/>
                <a:ea typeface="Times New Roman"/>
              </a:rPr>
              <a:t>2.</a:t>
            </a:r>
            <a:r>
              <a:rPr lang="id-ID" dirty="0" smtClean="0">
                <a:effectLst/>
                <a:latin typeface="Tahoma"/>
                <a:ea typeface="Times New Roman"/>
              </a:rPr>
              <a:t>Pendekatan Mata Uang Luar Negeri</a:t>
            </a:r>
            <a:endParaRPr lang="en-US" dirty="0" smtClean="0">
              <a:effectLst/>
              <a:latin typeface="Tahoma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dirty="0" smtClean="0">
                <a:latin typeface="Tahoma"/>
                <a:ea typeface="Times New Roman"/>
              </a:rPr>
              <a:t> </a:t>
            </a:r>
            <a:r>
              <a:rPr lang="id-ID" dirty="0" smtClean="0">
                <a:effectLst/>
                <a:latin typeface="Tahoma"/>
                <a:ea typeface="Times New Roman"/>
              </a:rPr>
              <a:t> (</a:t>
            </a:r>
            <a:r>
              <a:rPr lang="id-ID" i="1" dirty="0" smtClean="0">
                <a:solidFill>
                  <a:srgbClr val="C00000"/>
                </a:solidFill>
                <a:effectLst/>
                <a:latin typeface="Tahoma"/>
                <a:ea typeface="Times New Roman"/>
              </a:rPr>
              <a:t>Foreign Currency Approach</a:t>
            </a:r>
            <a:r>
              <a:rPr lang="en-US" i="1" dirty="0" smtClean="0">
                <a:solidFill>
                  <a:srgbClr val="C00000"/>
                </a:solidFill>
                <a:effectLst/>
                <a:latin typeface="Tahoma"/>
                <a:ea typeface="Times New Roman"/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28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indent="228600">
              <a:spcBef>
                <a:spcPts val="0"/>
              </a:spcBef>
            </a:pPr>
            <a:r>
              <a:rPr lang="id-ID" sz="3200" b="1" dirty="0" smtClean="0">
                <a:solidFill>
                  <a:srgbClr val="C00000"/>
                </a:solidFill>
                <a:latin typeface="Tahoma"/>
                <a:ea typeface="Times New Roman"/>
                <a:cs typeface="+mn-cs"/>
              </a:rPr>
              <a:t>faktor di </a:t>
            </a:r>
            <a:r>
              <a:rPr lang="id-ID" sz="3200" b="1" dirty="0">
                <a:solidFill>
                  <a:srgbClr val="C00000"/>
                </a:solidFill>
                <a:latin typeface="Tahoma"/>
                <a:ea typeface="Times New Roman"/>
                <a:cs typeface="+mn-cs"/>
              </a:rPr>
              <a:t>pertimbangan </a:t>
            </a:r>
            <a:r>
              <a:rPr lang="id-ID" sz="3200" b="1" dirty="0" smtClean="0">
                <a:solidFill>
                  <a:srgbClr val="C00000"/>
                </a:solidFill>
                <a:latin typeface="Tahoma"/>
                <a:ea typeface="Times New Roman"/>
                <a:cs typeface="+mn-cs"/>
              </a:rPr>
              <a:t>antara </a:t>
            </a:r>
            <a:r>
              <a:rPr lang="id-ID" sz="3200" b="1" dirty="0">
                <a:solidFill>
                  <a:srgbClr val="C00000"/>
                </a:solidFill>
                <a:latin typeface="Tahoma"/>
                <a:ea typeface="Times New Roman"/>
                <a:cs typeface="+mn-cs"/>
              </a:rPr>
              <a:t>lain :</a:t>
            </a:r>
            <a:endParaRPr lang="en-US" sz="2000" b="1" dirty="0">
              <a:solidFill>
                <a:srgbClr val="C00000"/>
              </a:solidFill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0"/>
              </a:spcBef>
              <a:buClr>
                <a:srgbClr val="FF0000"/>
              </a:buClr>
              <a:buFont typeface="Symbol"/>
              <a:buChar char=""/>
              <a:tabLst>
                <a:tab pos="228600" algn="l"/>
              </a:tabLst>
            </a:pPr>
            <a:r>
              <a:rPr lang="id-ID" dirty="0" smtClean="0">
                <a:effectLst/>
                <a:latin typeface="Tahoma"/>
                <a:ea typeface="Times New Roman"/>
                <a:cs typeface="Times New Roman"/>
              </a:rPr>
              <a:t>Nilai Investasi Awal (</a:t>
            </a:r>
            <a:r>
              <a:rPr lang="id-ID" i="1" dirty="0" smtClean="0">
                <a:effectLst/>
                <a:latin typeface="Tahoma"/>
                <a:ea typeface="Times New Roman"/>
                <a:cs typeface="Times New Roman"/>
              </a:rPr>
              <a:t>Initial Investment</a:t>
            </a:r>
            <a:r>
              <a:rPr lang="id-ID" dirty="0" smtClean="0">
                <a:effectLst/>
                <a:latin typeface="Tahoma"/>
                <a:ea typeface="Times New Roman"/>
                <a:cs typeface="Times New Roman"/>
              </a:rPr>
              <a:t>)</a:t>
            </a:r>
            <a:endParaRPr lang="en-US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lvl="0" algn="just">
              <a:spcBef>
                <a:spcPts val="0"/>
              </a:spcBef>
              <a:buClr>
                <a:srgbClr val="FF0000"/>
              </a:buClr>
              <a:buFont typeface="Symbol"/>
              <a:buChar char=""/>
              <a:tabLst>
                <a:tab pos="228600" algn="l"/>
              </a:tabLst>
            </a:pPr>
            <a:r>
              <a:rPr lang="id-ID" dirty="0" smtClean="0">
                <a:effectLst/>
                <a:latin typeface="Tahoma"/>
                <a:ea typeface="Times New Roman"/>
                <a:cs typeface="Times New Roman"/>
              </a:rPr>
              <a:t>Usia proyek</a:t>
            </a:r>
            <a:endParaRPr lang="en-US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lvl="0" algn="just">
              <a:spcBef>
                <a:spcPts val="0"/>
              </a:spcBef>
              <a:buClr>
                <a:srgbClr val="FF0000"/>
              </a:buClr>
              <a:buFont typeface="Symbol"/>
              <a:buChar char=""/>
              <a:tabLst>
                <a:tab pos="228600" algn="l"/>
              </a:tabLst>
            </a:pPr>
            <a:r>
              <a:rPr lang="id-ID" dirty="0" smtClean="0">
                <a:effectLst/>
                <a:latin typeface="Tahoma"/>
                <a:ea typeface="Times New Roman"/>
                <a:cs typeface="Times New Roman"/>
              </a:rPr>
              <a:t>Arus cash flow per tahun yang diharapkan</a:t>
            </a:r>
            <a:endParaRPr lang="en-US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lvl="0" algn="just">
              <a:spcBef>
                <a:spcPts val="0"/>
              </a:spcBef>
              <a:buClr>
                <a:srgbClr val="FF0000"/>
              </a:buClr>
              <a:buFont typeface="Symbol"/>
              <a:buChar char=""/>
              <a:tabLst>
                <a:tab pos="228600" algn="l"/>
              </a:tabLst>
            </a:pPr>
            <a:r>
              <a:rPr lang="id-ID" dirty="0" smtClean="0">
                <a:effectLst/>
                <a:latin typeface="Tahoma"/>
                <a:ea typeface="Times New Roman"/>
                <a:cs typeface="Times New Roman"/>
              </a:rPr>
              <a:t>Risk Free rate di dalam dan luar negeri</a:t>
            </a:r>
            <a:endParaRPr lang="en-US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lvl="0" algn="just">
              <a:spcBef>
                <a:spcPts val="0"/>
              </a:spcBef>
              <a:buClr>
                <a:srgbClr val="FF0000"/>
              </a:buClr>
              <a:buFont typeface="Symbol"/>
              <a:buChar char=""/>
              <a:tabLst>
                <a:tab pos="228600" algn="l"/>
              </a:tabLst>
            </a:pPr>
            <a:r>
              <a:rPr lang="id-ID" dirty="0" smtClean="0">
                <a:effectLst/>
                <a:latin typeface="Tahoma"/>
                <a:ea typeface="Times New Roman"/>
                <a:cs typeface="Times New Roman"/>
              </a:rPr>
              <a:t>Required Return yang diperlukan</a:t>
            </a:r>
            <a:endParaRPr lang="en-US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lvl="0" algn="just">
              <a:spcBef>
                <a:spcPts val="0"/>
              </a:spcBef>
              <a:buClr>
                <a:srgbClr val="FF0000"/>
              </a:buClr>
              <a:buFont typeface="Symbol"/>
              <a:buChar char=""/>
              <a:tabLst>
                <a:tab pos="228600" algn="l"/>
              </a:tabLst>
            </a:pPr>
            <a:r>
              <a:rPr lang="id-ID" dirty="0" smtClean="0">
                <a:effectLst/>
                <a:latin typeface="Tahoma"/>
                <a:ea typeface="Times New Roman"/>
                <a:cs typeface="Times New Roman"/>
              </a:rPr>
              <a:t>Nilai tukar atau current exchange rate </a:t>
            </a:r>
            <a:endParaRPr lang="en-US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456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Kriteria</a:t>
            </a:r>
            <a:r>
              <a:rPr lang="en-US" dirty="0" smtClean="0">
                <a:solidFill>
                  <a:srgbClr val="C00000"/>
                </a:solidFill>
              </a:rPr>
              <a:t> – </a:t>
            </a:r>
            <a:r>
              <a:rPr lang="en-US" dirty="0" err="1" smtClean="0">
                <a:solidFill>
                  <a:srgbClr val="C00000"/>
                </a:solidFill>
              </a:rPr>
              <a:t>kriteria</a:t>
            </a:r>
            <a:r>
              <a:rPr lang="en-US" dirty="0" smtClean="0">
                <a:solidFill>
                  <a:srgbClr val="C00000"/>
                </a:solidFill>
              </a:rPr>
              <a:t> capital budgeting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1.a. </a:t>
            </a:r>
            <a:r>
              <a:rPr lang="en-US" sz="4000" b="1" dirty="0" smtClean="0">
                <a:solidFill>
                  <a:srgbClr val="C00000"/>
                </a:solidFill>
              </a:rPr>
              <a:t>Payback period </a:t>
            </a:r>
            <a:r>
              <a:rPr lang="en-US" sz="4000" dirty="0" smtClean="0"/>
              <a:t>/ </a:t>
            </a:r>
          </a:p>
          <a:p>
            <a:pPr marL="0" indent="0">
              <a:buNone/>
            </a:pPr>
            <a:r>
              <a:rPr lang="en-US" sz="4000" dirty="0" smtClean="0"/>
              <a:t>      </a:t>
            </a:r>
            <a:r>
              <a:rPr lang="en-US" sz="4000" dirty="0" err="1" smtClean="0"/>
              <a:t>Periode</a:t>
            </a:r>
            <a:r>
              <a:rPr lang="en-US" sz="4000" dirty="0" smtClean="0"/>
              <a:t> </a:t>
            </a:r>
            <a:r>
              <a:rPr lang="en-US" sz="4000" dirty="0" err="1" smtClean="0"/>
              <a:t>pengembalian</a:t>
            </a:r>
            <a:r>
              <a:rPr lang="en-US" sz="4000" dirty="0" smtClean="0"/>
              <a:t> = </a:t>
            </a:r>
            <a:r>
              <a:rPr lang="en-US" sz="4000" dirty="0" err="1" smtClean="0"/>
              <a:t>jumlah</a:t>
            </a:r>
            <a:r>
              <a:rPr lang="en-US" sz="4000" dirty="0" smtClean="0"/>
              <a:t> </a:t>
            </a:r>
            <a:r>
              <a:rPr lang="en-US" sz="4000" dirty="0" err="1" smtClean="0"/>
              <a:t>tahun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diperlukan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mengembalikan</a:t>
            </a:r>
            <a:r>
              <a:rPr lang="en-US" sz="4000" dirty="0" smtClean="0"/>
              <a:t> </a:t>
            </a:r>
            <a:r>
              <a:rPr lang="en-US" sz="4000" dirty="0" err="1" smtClean="0"/>
              <a:t>investasi</a:t>
            </a:r>
            <a:r>
              <a:rPr lang="en-US" sz="4000" dirty="0" smtClean="0"/>
              <a:t> </a:t>
            </a:r>
            <a:r>
              <a:rPr lang="en-US" sz="4000" dirty="0" err="1" smtClean="0"/>
              <a:t>awal</a:t>
            </a:r>
            <a:r>
              <a:rPr lang="en-US" sz="4000" dirty="0" smtClean="0"/>
              <a:t> (initial investment)</a:t>
            </a:r>
          </a:p>
          <a:p>
            <a:pPr marL="0" indent="0">
              <a:buNone/>
            </a:pPr>
            <a:r>
              <a:rPr lang="en-US" sz="4000" dirty="0" smtClean="0"/>
              <a:t>1.b. </a:t>
            </a:r>
            <a:r>
              <a:rPr lang="en-US" sz="4000" b="1" dirty="0" smtClean="0">
                <a:solidFill>
                  <a:srgbClr val="C00000"/>
                </a:solidFill>
              </a:rPr>
              <a:t>Discounted payback period </a:t>
            </a:r>
            <a:r>
              <a:rPr lang="en-US" sz="4000" dirty="0" smtClean="0"/>
              <a:t>= </a:t>
            </a:r>
          </a:p>
          <a:p>
            <a:pPr marL="0" indent="0">
              <a:buNone/>
            </a:pPr>
            <a:r>
              <a:rPr lang="en-US" sz="4000" dirty="0" smtClean="0"/>
              <a:t>       </a:t>
            </a:r>
            <a:r>
              <a:rPr lang="en-US" sz="4000" dirty="0" err="1" smtClean="0"/>
              <a:t>jumlah</a:t>
            </a:r>
            <a:r>
              <a:rPr lang="en-US" sz="4000" dirty="0" smtClean="0"/>
              <a:t> </a:t>
            </a:r>
            <a:r>
              <a:rPr lang="en-US" sz="4000" dirty="0" err="1" smtClean="0"/>
              <a:t>tahun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diperlukan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mengembalikan</a:t>
            </a:r>
            <a:r>
              <a:rPr lang="en-US" sz="4000" dirty="0" smtClean="0"/>
              <a:t> </a:t>
            </a:r>
            <a:r>
              <a:rPr lang="en-US" sz="4000" dirty="0" err="1" smtClean="0"/>
              <a:t>investasi</a:t>
            </a:r>
            <a:r>
              <a:rPr lang="en-US" sz="4000" dirty="0" smtClean="0"/>
              <a:t> </a:t>
            </a:r>
            <a:r>
              <a:rPr lang="en-US" sz="4000" dirty="0" err="1" smtClean="0"/>
              <a:t>awal</a:t>
            </a:r>
            <a:r>
              <a:rPr lang="en-US" sz="4000" dirty="0" smtClean="0"/>
              <a:t> (initial investment)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cara</a:t>
            </a:r>
            <a:r>
              <a:rPr lang="en-US" sz="4000" dirty="0" smtClean="0"/>
              <a:t> </a:t>
            </a:r>
            <a:r>
              <a:rPr lang="en-US" sz="4000" dirty="0" err="1" smtClean="0"/>
              <a:t>memperhitungkan</a:t>
            </a:r>
            <a:r>
              <a:rPr lang="en-US" sz="4000" dirty="0" smtClean="0"/>
              <a:t>  </a:t>
            </a:r>
            <a:r>
              <a:rPr lang="en-US" sz="4000" b="1" i="1" dirty="0" smtClean="0"/>
              <a:t>discounted net cash flows</a:t>
            </a:r>
          </a:p>
          <a:p>
            <a:pPr marL="0" indent="0">
              <a:buNone/>
            </a:pPr>
            <a:r>
              <a:rPr lang="en-US" sz="4000" dirty="0" smtClean="0"/>
              <a:t>2. </a:t>
            </a:r>
            <a:r>
              <a:rPr lang="en-US" sz="4000" b="1" dirty="0" smtClean="0">
                <a:solidFill>
                  <a:srgbClr val="C00000"/>
                </a:solidFill>
              </a:rPr>
              <a:t>Net Present value </a:t>
            </a:r>
            <a:r>
              <a:rPr lang="en-US" sz="4000" dirty="0" smtClean="0"/>
              <a:t>/ </a:t>
            </a:r>
          </a:p>
          <a:p>
            <a:pPr marL="0" indent="0">
              <a:buNone/>
            </a:pPr>
            <a:r>
              <a:rPr lang="en-US" sz="4000" dirty="0" smtClean="0"/>
              <a:t>     </a:t>
            </a:r>
            <a:r>
              <a:rPr lang="en-US" sz="4000" dirty="0" err="1" smtClean="0"/>
              <a:t>Nilai</a:t>
            </a:r>
            <a:r>
              <a:rPr lang="en-US" sz="4000" dirty="0" smtClean="0"/>
              <a:t> </a:t>
            </a:r>
            <a:r>
              <a:rPr lang="en-US" sz="4000" dirty="0" err="1" smtClean="0"/>
              <a:t>bersih</a:t>
            </a:r>
            <a:r>
              <a:rPr lang="en-US" sz="4000" dirty="0" smtClean="0"/>
              <a:t> </a:t>
            </a:r>
            <a:r>
              <a:rPr lang="en-US" sz="4000" dirty="0" err="1" smtClean="0"/>
              <a:t>sekarang</a:t>
            </a:r>
            <a:r>
              <a:rPr lang="en-US" sz="4000" dirty="0" smtClean="0"/>
              <a:t>  = </a:t>
            </a:r>
            <a:r>
              <a:rPr lang="en-US" sz="4000" dirty="0" err="1" smtClean="0"/>
              <a:t>nilai</a:t>
            </a:r>
            <a:r>
              <a:rPr lang="en-US" sz="4000" dirty="0" smtClean="0"/>
              <a:t> </a:t>
            </a:r>
            <a:r>
              <a:rPr lang="en-US" sz="4000" dirty="0" err="1" smtClean="0"/>
              <a:t>sekarang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arus</a:t>
            </a:r>
            <a:r>
              <a:rPr lang="en-US" sz="4000" dirty="0" smtClean="0"/>
              <a:t> </a:t>
            </a:r>
            <a:r>
              <a:rPr lang="en-US" sz="4000" dirty="0" err="1" smtClean="0"/>
              <a:t>kas</a:t>
            </a:r>
            <a:r>
              <a:rPr lang="en-US" sz="4000" dirty="0" smtClean="0"/>
              <a:t> </a:t>
            </a:r>
            <a:r>
              <a:rPr lang="en-US" sz="4000" dirty="0" err="1" smtClean="0"/>
              <a:t>tahunan</a:t>
            </a:r>
            <a:r>
              <a:rPr lang="en-US" sz="4000" dirty="0" smtClean="0"/>
              <a:t> </a:t>
            </a:r>
            <a:r>
              <a:rPr lang="en-US" sz="4000" dirty="0" err="1" smtClean="0"/>
              <a:t>dikurangi</a:t>
            </a:r>
            <a:r>
              <a:rPr lang="en-US" sz="4000" dirty="0" smtClean="0"/>
              <a:t> </a:t>
            </a:r>
            <a:r>
              <a:rPr lang="en-US" sz="4000" dirty="0" err="1" smtClean="0"/>
              <a:t>investasi</a:t>
            </a:r>
            <a:r>
              <a:rPr lang="en-US" sz="4000" dirty="0" smtClean="0"/>
              <a:t> </a:t>
            </a:r>
            <a:r>
              <a:rPr lang="en-US" sz="4000" dirty="0" err="1" smtClean="0"/>
              <a:t>awal</a:t>
            </a:r>
            <a:r>
              <a:rPr lang="en-US" sz="4000" dirty="0" smtClean="0"/>
              <a:t> </a:t>
            </a:r>
            <a:r>
              <a:rPr lang="en-US" sz="4000" dirty="0" err="1" smtClean="0"/>
              <a:t>sehingga</a:t>
            </a:r>
            <a:r>
              <a:rPr lang="en-US" sz="4000" dirty="0" smtClean="0"/>
              <a:t> NPV </a:t>
            </a:r>
            <a:r>
              <a:rPr lang="en-US" sz="4000" dirty="0" err="1" smtClean="0"/>
              <a:t>menjadi</a:t>
            </a:r>
            <a:r>
              <a:rPr lang="en-US" sz="4000" dirty="0" smtClean="0"/>
              <a:t> </a:t>
            </a:r>
            <a:r>
              <a:rPr lang="en-US" sz="4000" dirty="0" err="1" smtClean="0"/>
              <a:t>positif</a:t>
            </a:r>
            <a:r>
              <a:rPr lang="en-US" sz="4000" dirty="0" smtClean="0"/>
              <a:t> (NPV ≥ 0)</a:t>
            </a:r>
          </a:p>
          <a:p>
            <a:pPr marL="0" indent="0">
              <a:buNone/>
            </a:pPr>
            <a:r>
              <a:rPr lang="en-US" sz="4000" dirty="0" smtClean="0"/>
              <a:t>3. </a:t>
            </a:r>
            <a:r>
              <a:rPr lang="en-US" sz="4000" b="1" i="1" dirty="0" smtClean="0">
                <a:solidFill>
                  <a:srgbClr val="C00000"/>
                </a:solidFill>
              </a:rPr>
              <a:t>Profitability index </a:t>
            </a:r>
            <a:r>
              <a:rPr lang="en-US" sz="4000" dirty="0" smtClean="0"/>
              <a:t>/</a:t>
            </a:r>
          </a:p>
          <a:p>
            <a:pPr marL="0" indent="0">
              <a:buNone/>
            </a:pPr>
            <a:r>
              <a:rPr lang="en-US" sz="4000" dirty="0" smtClean="0"/>
              <a:t>     Index </a:t>
            </a:r>
            <a:r>
              <a:rPr lang="en-US" sz="4000" dirty="0" err="1" smtClean="0"/>
              <a:t>keuntungan</a:t>
            </a:r>
            <a:r>
              <a:rPr lang="en-US" sz="4000" dirty="0" smtClean="0"/>
              <a:t> = ratio </a:t>
            </a:r>
            <a:r>
              <a:rPr lang="en-US" sz="4000" dirty="0" err="1" smtClean="0"/>
              <a:t>nilai</a:t>
            </a:r>
            <a:r>
              <a:rPr lang="en-US" sz="4000" dirty="0" smtClean="0"/>
              <a:t> </a:t>
            </a:r>
            <a:r>
              <a:rPr lang="en-US" sz="4000" dirty="0" err="1" smtClean="0"/>
              <a:t>sekarang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arus</a:t>
            </a:r>
            <a:r>
              <a:rPr lang="en-US" sz="4000" dirty="0" smtClean="0"/>
              <a:t> </a:t>
            </a:r>
            <a:r>
              <a:rPr lang="en-US" sz="4000" dirty="0" err="1" smtClean="0"/>
              <a:t>kas</a:t>
            </a:r>
            <a:r>
              <a:rPr lang="en-US" sz="4000" dirty="0" smtClean="0"/>
              <a:t> net </a:t>
            </a:r>
            <a:r>
              <a:rPr lang="en-US" sz="4000" dirty="0" err="1" smtClean="0"/>
              <a:t>terhadap</a:t>
            </a:r>
            <a:r>
              <a:rPr lang="en-US" sz="4000" dirty="0" smtClean="0"/>
              <a:t> </a:t>
            </a:r>
            <a:r>
              <a:rPr lang="en-US" sz="4000" dirty="0" err="1" smtClean="0"/>
              <a:t>investasi</a:t>
            </a:r>
            <a:r>
              <a:rPr lang="en-US" sz="4000" dirty="0" smtClean="0"/>
              <a:t> </a:t>
            </a:r>
            <a:r>
              <a:rPr lang="en-US" sz="4000" dirty="0" err="1" smtClean="0"/>
              <a:t>awal</a:t>
            </a:r>
            <a:r>
              <a:rPr lang="en-US" sz="4000" dirty="0" smtClean="0"/>
              <a:t>  </a:t>
            </a:r>
          </a:p>
          <a:p>
            <a:pPr marL="0" indent="0">
              <a:buNone/>
            </a:pPr>
            <a:r>
              <a:rPr lang="en-US" sz="4000" dirty="0" smtClean="0"/>
              <a:t>4.a. </a:t>
            </a:r>
            <a:r>
              <a:rPr lang="en-US" sz="4000" b="1" dirty="0" smtClean="0">
                <a:solidFill>
                  <a:srgbClr val="C00000"/>
                </a:solidFill>
              </a:rPr>
              <a:t>Internal rate of return </a:t>
            </a:r>
            <a:r>
              <a:rPr lang="en-US" sz="4000" dirty="0" smtClean="0"/>
              <a:t>/ </a:t>
            </a:r>
          </a:p>
          <a:p>
            <a:pPr marL="0" indent="0">
              <a:buNone/>
            </a:pPr>
            <a:r>
              <a:rPr lang="en-US" sz="4000" dirty="0" smtClean="0"/>
              <a:t>     Tingkat </a:t>
            </a:r>
            <a:r>
              <a:rPr lang="en-US" sz="4000" dirty="0" err="1" smtClean="0"/>
              <a:t>pengembalian</a:t>
            </a:r>
            <a:r>
              <a:rPr lang="en-US" sz="4000" dirty="0" smtClean="0"/>
              <a:t> internal =  </a:t>
            </a:r>
            <a:r>
              <a:rPr lang="en-US" sz="4000" dirty="0" err="1" smtClean="0"/>
              <a:t>tingkat</a:t>
            </a:r>
            <a:r>
              <a:rPr lang="en-US" sz="4000" dirty="0" smtClean="0"/>
              <a:t> discount yang </a:t>
            </a:r>
            <a:r>
              <a:rPr lang="en-US" sz="4000" dirty="0" err="1" smtClean="0"/>
              <a:t>menyamakan</a:t>
            </a:r>
            <a:r>
              <a:rPr lang="en-US" sz="4000" dirty="0" smtClean="0"/>
              <a:t> </a:t>
            </a:r>
            <a:r>
              <a:rPr lang="en-US" sz="4000" dirty="0" err="1" smtClean="0"/>
              <a:t>nilai</a:t>
            </a:r>
            <a:r>
              <a:rPr lang="en-US" sz="4000" dirty="0" smtClean="0"/>
              <a:t> </a:t>
            </a:r>
            <a:r>
              <a:rPr lang="en-US" sz="4000" dirty="0" err="1" smtClean="0"/>
              <a:t>sekarang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nilai</a:t>
            </a:r>
            <a:r>
              <a:rPr lang="en-US" sz="4000" dirty="0" smtClean="0"/>
              <a:t> </a:t>
            </a:r>
            <a:r>
              <a:rPr lang="en-US" sz="4000" dirty="0" err="1" smtClean="0"/>
              <a:t>arus</a:t>
            </a:r>
            <a:r>
              <a:rPr lang="en-US" sz="4000" dirty="0" smtClean="0"/>
              <a:t> </a:t>
            </a:r>
            <a:r>
              <a:rPr lang="en-US" sz="4000" dirty="0" err="1" smtClean="0"/>
              <a:t>kas</a:t>
            </a:r>
            <a:r>
              <a:rPr lang="en-US" sz="4000" dirty="0" smtClean="0"/>
              <a:t> yang </a:t>
            </a:r>
            <a:r>
              <a:rPr lang="en-US" sz="4000" dirty="0" err="1" smtClean="0"/>
              <a:t>akan</a:t>
            </a:r>
            <a:r>
              <a:rPr lang="en-US" sz="4000" dirty="0" smtClean="0"/>
              <a:t> </a:t>
            </a:r>
            <a:r>
              <a:rPr lang="en-US" sz="4000" dirty="0" err="1" smtClean="0"/>
              <a:t>datang</a:t>
            </a:r>
            <a:r>
              <a:rPr lang="en-US" sz="4000" dirty="0" smtClean="0"/>
              <a:t> 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investasi</a:t>
            </a:r>
            <a:r>
              <a:rPr lang="en-US" sz="4000" dirty="0" smtClean="0"/>
              <a:t> </a:t>
            </a:r>
            <a:r>
              <a:rPr lang="en-US" sz="4000" dirty="0" err="1" smtClean="0"/>
              <a:t>awal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 smtClean="0"/>
              <a:t>4.b. </a:t>
            </a:r>
            <a:r>
              <a:rPr lang="en-US" sz="4000" b="1" i="1" dirty="0" smtClean="0">
                <a:solidFill>
                  <a:srgbClr val="C00000"/>
                </a:solidFill>
              </a:rPr>
              <a:t>Modified internal rate of return </a:t>
            </a:r>
            <a:r>
              <a:rPr lang="en-US" sz="4000" dirty="0" smtClean="0"/>
              <a:t>=</a:t>
            </a:r>
          </a:p>
          <a:p>
            <a:pPr marL="0" indent="0">
              <a:buNone/>
            </a:pPr>
            <a:r>
              <a:rPr lang="en-US" sz="4000" dirty="0" smtClean="0"/>
              <a:t>    </a:t>
            </a:r>
            <a:r>
              <a:rPr lang="en-US" sz="4000" dirty="0" err="1" smtClean="0"/>
              <a:t>tingkat</a:t>
            </a:r>
            <a:r>
              <a:rPr lang="en-US" sz="4000" dirty="0" smtClean="0"/>
              <a:t> discount yang </a:t>
            </a:r>
            <a:r>
              <a:rPr lang="en-US" sz="4000" dirty="0" err="1" smtClean="0"/>
              <a:t>menyamakan</a:t>
            </a:r>
            <a:r>
              <a:rPr lang="en-US" sz="4000" dirty="0" smtClean="0"/>
              <a:t> </a:t>
            </a:r>
            <a:r>
              <a:rPr lang="en-US" sz="4000" dirty="0" err="1" smtClean="0"/>
              <a:t>nilai</a:t>
            </a:r>
            <a:r>
              <a:rPr lang="en-US" sz="4000" dirty="0" smtClean="0"/>
              <a:t> </a:t>
            </a:r>
            <a:r>
              <a:rPr lang="en-US" sz="4000" dirty="0" err="1" smtClean="0"/>
              <a:t>sekarang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arus</a:t>
            </a:r>
            <a:r>
              <a:rPr lang="en-US" sz="4000" dirty="0" smtClean="0"/>
              <a:t> </a:t>
            </a:r>
            <a:r>
              <a:rPr lang="en-US" sz="4000" dirty="0" err="1" smtClean="0"/>
              <a:t>kas</a:t>
            </a:r>
            <a:r>
              <a:rPr lang="en-US" sz="4000" dirty="0" smtClean="0"/>
              <a:t> </a:t>
            </a:r>
            <a:r>
              <a:rPr lang="en-US" sz="4000" dirty="0" err="1" smtClean="0"/>
              <a:t>keluar</a:t>
            </a:r>
            <a:r>
              <a:rPr lang="en-US" sz="4000" dirty="0" smtClean="0"/>
              <a:t> (cash outflow)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nilai</a:t>
            </a:r>
            <a:r>
              <a:rPr lang="en-US" sz="4000" dirty="0" smtClean="0"/>
              <a:t> </a:t>
            </a:r>
            <a:r>
              <a:rPr lang="en-US" sz="4000" dirty="0" err="1" smtClean="0"/>
              <a:t>sekarang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nilai</a:t>
            </a:r>
            <a:r>
              <a:rPr lang="en-US" sz="4000" dirty="0" smtClean="0"/>
              <a:t> </a:t>
            </a:r>
            <a:r>
              <a:rPr lang="en-US" sz="4000" dirty="0" err="1" smtClean="0"/>
              <a:t>akhir</a:t>
            </a:r>
            <a:r>
              <a:rPr lang="en-US" sz="4000" dirty="0" smtClean="0"/>
              <a:t> </a:t>
            </a:r>
            <a:r>
              <a:rPr lang="en-US" sz="4000" dirty="0" err="1" smtClean="0"/>
              <a:t>proyek</a:t>
            </a:r>
            <a:r>
              <a:rPr lang="en-US" sz="4000" dirty="0" smtClean="0"/>
              <a:t> (project’s terminal value)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120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FORMULA PBP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7010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9192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FORMULA </a:t>
            </a:r>
            <a:r>
              <a:rPr lang="en-US" dirty="0" smtClean="0">
                <a:solidFill>
                  <a:srgbClr val="C00000"/>
                </a:solidFill>
              </a:rPr>
              <a:t>PBP DISCOUNTED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524000"/>
            <a:ext cx="7010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604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FORMULA _NPV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7467599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254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Formula PI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7848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81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327</Words>
  <Application>Microsoft Office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INTERNATIONAL CAPITAL BUDGETING, &amp;  FOREIGN DIRECT INVESTMENT</vt:lpstr>
      <vt:lpstr>Motivifikasi FDI</vt:lpstr>
      <vt:lpstr>International Capital Budgeting</vt:lpstr>
      <vt:lpstr>faktor di pertimbangan antara lain :</vt:lpstr>
      <vt:lpstr>Kriteria – kriteria capital budgeting :</vt:lpstr>
      <vt:lpstr>FORMULA PBP</vt:lpstr>
      <vt:lpstr>FORMULA PBP DISCOUNTED</vt:lpstr>
      <vt:lpstr>FORMULA _NPV</vt:lpstr>
      <vt:lpstr>Formula PI</vt:lpstr>
      <vt:lpstr>IRR-Formula</vt:lpstr>
      <vt:lpstr>Modified IRR-Formula</vt:lpstr>
      <vt:lpstr>Contoh  PBP</vt:lpstr>
      <vt:lpstr>Contoh NPV</vt:lpstr>
      <vt:lpstr>Home Currency Approach-NPV</vt:lpstr>
      <vt:lpstr>Foreign Currency Approach-NPV</vt:lpstr>
      <vt:lpstr>SALAM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CAPITAL BUDGETING, DAN  FOREIGN DIRECT INVESTMENT</dc:title>
  <dc:creator>STAFF</dc:creator>
  <cp:lastModifiedBy>STAFF</cp:lastModifiedBy>
  <cp:revision>5</cp:revision>
  <dcterms:created xsi:type="dcterms:W3CDTF">2019-12-02T04:58:57Z</dcterms:created>
  <dcterms:modified xsi:type="dcterms:W3CDTF">2019-12-02T05:56:47Z</dcterms:modified>
</cp:coreProperties>
</file>