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4" r:id="rId2"/>
  </p:sldMasterIdLst>
  <p:notesMasterIdLst>
    <p:notesMasterId r:id="rId42"/>
  </p:notesMasterIdLst>
  <p:handoutMasterIdLst>
    <p:handoutMasterId r:id="rId43"/>
  </p:handoutMasterIdLst>
  <p:sldIdLst>
    <p:sldId id="269" r:id="rId3"/>
    <p:sldId id="270" r:id="rId4"/>
    <p:sldId id="271" r:id="rId5"/>
    <p:sldId id="272" r:id="rId6"/>
    <p:sldId id="273" r:id="rId7"/>
    <p:sldId id="274" r:id="rId8"/>
    <p:sldId id="275" r:id="rId9"/>
    <p:sldId id="276" r:id="rId10"/>
    <p:sldId id="278" r:id="rId11"/>
    <p:sldId id="277" r:id="rId12"/>
    <p:sldId id="279" r:id="rId13"/>
    <p:sldId id="289" r:id="rId14"/>
    <p:sldId id="280" r:id="rId15"/>
    <p:sldId id="281" r:id="rId16"/>
    <p:sldId id="282" r:id="rId17"/>
    <p:sldId id="288" r:id="rId18"/>
    <p:sldId id="283" r:id="rId19"/>
    <p:sldId id="285" r:id="rId20"/>
    <p:sldId id="284" r:id="rId21"/>
    <p:sldId id="286" r:id="rId22"/>
    <p:sldId id="287" r:id="rId23"/>
    <p:sldId id="292" r:id="rId24"/>
    <p:sldId id="293" r:id="rId25"/>
    <p:sldId id="295" r:id="rId26"/>
    <p:sldId id="296" r:id="rId27"/>
    <p:sldId id="297" r:id="rId28"/>
    <p:sldId id="298" r:id="rId29"/>
    <p:sldId id="299" r:id="rId30"/>
    <p:sldId id="302" r:id="rId31"/>
    <p:sldId id="301" r:id="rId32"/>
    <p:sldId id="303" r:id="rId33"/>
    <p:sldId id="306" r:id="rId34"/>
    <p:sldId id="305" r:id="rId35"/>
    <p:sldId id="308" r:id="rId36"/>
    <p:sldId id="309" r:id="rId37"/>
    <p:sldId id="307" r:id="rId38"/>
    <p:sldId id="310" r:id="rId39"/>
    <p:sldId id="311" r:id="rId40"/>
    <p:sldId id="300" r:id="rId41"/>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4" pos="3839">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81" d="100"/>
          <a:sy n="81" d="100"/>
        </p:scale>
        <p:origin x="-78" y="-690"/>
      </p:cViewPr>
      <p:guideLst>
        <p:guide orient="horz" pos="2160"/>
        <p:guide pos="3839"/>
      </p:guideLst>
    </p:cSldViewPr>
  </p:slideViewPr>
  <p:notesTextViewPr>
    <p:cViewPr>
      <p:scale>
        <a:sx n="100" d="100"/>
        <a:sy n="100" d="100"/>
      </p:scale>
      <p:origin x="0" y="0"/>
    </p:cViewPr>
  </p:notesTextViewPr>
  <p:notesViewPr>
    <p:cSldViewPr showGuides="1">
      <p:cViewPr varScale="1">
        <p:scale>
          <a:sx n="63" d="100"/>
          <a:sy n="63" d="100"/>
        </p:scale>
        <p:origin x="198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DCA0844-C266-46EC-A036-E1634F64C44A}" type="datetimeFigureOut">
              <a:rPr lang="en-US"/>
              <a:pPr/>
              <a:t>10/7/2019</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CB088AA-226D-4237-A99F-5C4B97F43BA8}" type="slidenum">
              <a:rPr/>
              <a:pPr/>
              <a:t>‹#›</a:t>
            </a:fld>
            <a:endParaRPr/>
          </a:p>
        </p:txBody>
      </p:sp>
    </p:spTree>
    <p:extLst>
      <p:ext uri="{BB962C8B-B14F-4D97-AF65-F5344CB8AC3E}">
        <p14:creationId xmlns:p14="http://schemas.microsoft.com/office/powerpoint/2010/main" xmlns="" val="5631361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C08BCD-7B2F-4BCE-87AF-5D67EFFE4D17}" type="datetimeFigureOut">
              <a:rPr lang="en-US"/>
              <a:pPr/>
              <a:t>10/7/2019</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6A1353-EEA5-436B-AB14-1D84B195E669}" type="slidenum">
              <a:rPr/>
              <a:pPr/>
              <a:t>‹#›</a:t>
            </a:fld>
            <a:endParaRPr/>
          </a:p>
        </p:txBody>
      </p:sp>
    </p:spTree>
    <p:extLst>
      <p:ext uri="{BB962C8B-B14F-4D97-AF65-F5344CB8AC3E}">
        <p14:creationId xmlns:p14="http://schemas.microsoft.com/office/powerpoint/2010/main" xmlns="" val="3820675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36636D-D922-432D-A958-524484B5923D}" type="datetimeFigureOut">
              <a:rPr lang="en-US" smtClean="0"/>
              <a:pPr/>
              <a:t>10/7/2019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36636D-D922-432D-A958-524484B5923D}" type="datetimeFigureOut">
              <a:rPr lang="en-US" smtClean="0"/>
              <a:pPr/>
              <a:t>10/7/2019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9"/>
            <a:ext cx="2742486"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441" y="274639"/>
            <a:ext cx="802431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36636D-D922-432D-A958-524484B5923D}" type="datetimeFigureOut">
              <a:rPr lang="en-US" smtClean="0"/>
              <a:pPr/>
              <a:t>10/7/2019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608013" y="914400"/>
            <a:ext cx="4190999" cy="3886200"/>
          </a:xfrm>
        </p:spPr>
        <p:txBody>
          <a:bodyPr>
            <a:normAutofit/>
          </a:bodyPr>
          <a:lstStyle>
            <a:lvl1pPr>
              <a:lnSpc>
                <a:spcPct val="80000"/>
              </a:lnSpc>
              <a:defRPr sz="6000">
                <a:solidFill>
                  <a:schemeClr val="bg1"/>
                </a:solidFill>
                <a:effectLst>
                  <a:outerShdw blurRad="88900" algn="ctr" rotWithShape="0">
                    <a:prstClr val="black">
                      <a:alpha val="35000"/>
                    </a:prstClr>
                  </a:outerShdw>
                </a:effectLst>
              </a:defRPr>
            </a:lvl1pPr>
          </a:lstStyle>
          <a:p>
            <a:r>
              <a:rPr lang="en-US" smtClean="0"/>
              <a:t>Click to edit Master title style</a:t>
            </a:r>
            <a:endParaRPr/>
          </a:p>
        </p:txBody>
      </p:sp>
      <p:sp>
        <p:nvSpPr>
          <p:cNvPr id="3" name="Subtitle 2"/>
          <p:cNvSpPr>
            <a:spLocks noGrp="1"/>
          </p:cNvSpPr>
          <p:nvPr>
            <p:ph type="subTitle" idx="1"/>
          </p:nvPr>
        </p:nvSpPr>
        <p:spPr>
          <a:xfrm>
            <a:off x="597799" y="4953000"/>
            <a:ext cx="4201213" cy="990599"/>
          </a:xfrm>
        </p:spPr>
        <p:txBody>
          <a:bodyPr anchor="t">
            <a:normAutofit/>
          </a:bodyPr>
          <a:lstStyle>
            <a:lvl1pPr marL="0" indent="0" algn="l">
              <a:spcBef>
                <a:spcPts val="0"/>
              </a:spcBef>
              <a:buNone/>
              <a:defRPr sz="2000">
                <a:solidFill>
                  <a:schemeClr val="accent1">
                    <a:lumMod val="20000"/>
                    <a:lumOff val="8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8E36636D-D922-432D-A958-524484B5923D}" type="datetimeFigureOut">
              <a:rPr lang="en-US"/>
              <a:pPr/>
              <a:t>10/7/2019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DF28FB93-0A08-4E7D-8E63-9EFA29F1E093}" type="slidenum">
              <a:rPr/>
              <a:pPr/>
              <a:t>‹#›</a:t>
            </a:fld>
            <a:endParaRPr/>
          </a:p>
        </p:txBody>
      </p:sp>
      <p:sp>
        <p:nvSpPr>
          <p:cNvPr id="14" name="Picture Placeholder 4"/>
          <p:cNvSpPr>
            <a:spLocks noGrp="1"/>
          </p:cNvSpPr>
          <p:nvPr>
            <p:ph type="pic" sz="quarter" idx="13"/>
          </p:nvPr>
        </p:nvSpPr>
        <p:spPr>
          <a:xfrm>
            <a:off x="5180013" y="228600"/>
            <a:ext cx="6781800" cy="5715000"/>
          </a:xfrm>
          <a:prstGeom prst="round1Rect">
            <a:avLst>
              <a:gd name="adj" fmla="val 5636"/>
            </a:avLst>
          </a:prstGeom>
          <a:solidFill>
            <a:schemeClr val="bg2"/>
          </a:solidFill>
        </p:spPr>
        <p:txBody>
          <a:bodyPr tIns="914400"/>
          <a:lstStyle>
            <a:lvl1pPr marL="0" indent="0" algn="ctr">
              <a:buNone/>
              <a:defRPr/>
            </a:lvl1pPr>
          </a:lstStyle>
          <a:p>
            <a:r>
              <a:rPr lang="en-US" smtClean="0"/>
              <a:t>Click icon to add picture</a:t>
            </a:r>
            <a:endParaRPr/>
          </a:p>
        </p:txBody>
      </p:sp>
    </p:spTree>
    <p:extLst>
      <p:ext uri="{BB962C8B-B14F-4D97-AF65-F5344CB8AC3E}">
        <p14:creationId xmlns:p14="http://schemas.microsoft.com/office/powerpoint/2010/main" xmlns="" val="418713066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36636D-D922-432D-A958-524484B5923D}" type="datetimeFigureOut">
              <a:rPr lang="en-US" smtClean="0"/>
              <a:pPr/>
              <a:t>10/7/2019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36636D-D922-432D-A958-524484B5923D}" type="datetimeFigureOut">
              <a:rPr lang="en-US" smtClean="0"/>
              <a:pPr/>
              <a:t>10/7/2019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441" y="1600201"/>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5986" y="1600201"/>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36636D-D922-432D-A958-524484B5923D}" type="datetimeFigureOut">
              <a:rPr lang="en-US" smtClean="0"/>
              <a:pPr/>
              <a:t>10/7/2019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441" y="1535113"/>
            <a:ext cx="538551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1754" y="1535113"/>
            <a:ext cx="538763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1754" y="2174875"/>
            <a:ext cx="538763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36636D-D922-432D-A958-524484B5923D}" type="datetimeFigureOut">
              <a:rPr lang="en-US" smtClean="0"/>
              <a:pPr/>
              <a:t>10/7/2019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36636D-D922-432D-A958-524484B5923D}" type="datetimeFigureOut">
              <a:rPr lang="en-US" smtClean="0"/>
              <a:pPr/>
              <a:t>10/7/2019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636D-D922-432D-A958-524484B5923D}" type="datetimeFigureOut">
              <a:rPr lang="en-US" smtClean="0"/>
              <a:pPr/>
              <a:t>10/7/2019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2" y="273050"/>
            <a:ext cx="4010039"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5492" y="273051"/>
            <a:ext cx="681389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442" y="1435101"/>
            <a:ext cx="401003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pPr/>
              <a:t>10/7/2019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095" y="612775"/>
            <a:ext cx="731329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095" y="5367338"/>
            <a:ext cx="731329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9F4917-CE56-4645-8050-1555FA0B180B}" type="datetimeFigureOut">
              <a:rPr lang="en-US" smtClean="0"/>
              <a:pPr/>
              <a:t>10/7/2019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524DA2-3CE4-45BB-9F6F-628A0CFBDBF9}"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8"/>
            <a:ext cx="10969943"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441" y="1600201"/>
            <a:ext cx="10969943"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441" y="6356351"/>
            <a:ext cx="28440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36636D-D922-432D-A958-524484B5923D}" type="datetimeFigureOut">
              <a:rPr lang="en-US" smtClean="0"/>
              <a:pPr/>
              <a:t>10/7/2019</a:t>
            </a:fld>
            <a:endParaRPr lang="en-US"/>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8FB93-0A08-4E7D-8E63-9EFA29F1E09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Lst>
  <p:transition spd="med">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package" Target="../embeddings/Microsoft_Office_Excel_Worksheet1.xlsx"/><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013" y="914400"/>
            <a:ext cx="11103023" cy="3306688"/>
          </a:xfrm>
        </p:spPr>
        <p:txBody>
          <a:bodyPr>
            <a:normAutofit/>
          </a:bodyPr>
          <a:lstStyle/>
          <a:p>
            <a:r>
              <a:rPr lang="id-ID" dirty="0" smtClean="0">
                <a:solidFill>
                  <a:schemeClr val="tx1"/>
                </a:solidFill>
              </a:rPr>
              <a:t>Penyusunan Anggaran Bahan Baku</a:t>
            </a:r>
            <a:endParaRPr lang="en-US" dirty="0">
              <a:solidFill>
                <a:schemeClr val="tx1"/>
              </a:solidFill>
            </a:endParaRPr>
          </a:p>
        </p:txBody>
      </p:sp>
    </p:spTree>
    <p:extLst>
      <p:ext uri="{BB962C8B-B14F-4D97-AF65-F5344CB8AC3E}">
        <p14:creationId xmlns:p14="http://schemas.microsoft.com/office/powerpoint/2010/main" xmlns="" val="40808308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3" y="476672"/>
            <a:ext cx="9601200" cy="576064"/>
          </a:xfrm>
        </p:spPr>
        <p:txBody>
          <a:bodyPr>
            <a:normAutofit fontScale="90000"/>
          </a:bodyPr>
          <a:lstStyle/>
          <a:p>
            <a:r>
              <a:rPr lang="id-ID" dirty="0"/>
              <a:t>Jawaban Ilustrasi </a:t>
            </a:r>
            <a:r>
              <a:rPr lang="id-ID" dirty="0" smtClean="0"/>
              <a:t>2</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58249641"/>
              </p:ext>
            </p:extLst>
          </p:nvPr>
        </p:nvGraphicFramePr>
        <p:xfrm>
          <a:off x="1293813" y="1412776"/>
          <a:ext cx="9121079" cy="2987040"/>
        </p:xfrm>
        <a:graphic>
          <a:graphicData uri="http://schemas.openxmlformats.org/drawingml/2006/table">
            <a:tbl>
              <a:tblPr firstRow="1" bandRow="1">
                <a:tableStyleId>{5940675A-B579-460E-94D1-54222C63F5DA}</a:tableStyleId>
              </a:tblPr>
              <a:tblGrid>
                <a:gridCol w="7032847"/>
                <a:gridCol w="2088232"/>
              </a:tblGrid>
              <a:tr h="370840">
                <a:tc>
                  <a:txBody>
                    <a:bodyPr/>
                    <a:lstStyle/>
                    <a:p>
                      <a:r>
                        <a:rPr lang="id-ID" sz="2200" dirty="0" smtClean="0"/>
                        <a:t>Jualan                                                                                          =</a:t>
                      </a:r>
                      <a:endParaRPr lang="en-GB" sz="2200" dirty="0"/>
                    </a:p>
                  </a:txBody>
                  <a:tcPr/>
                </a:tc>
                <a:tc>
                  <a:txBody>
                    <a:bodyPr/>
                    <a:lstStyle/>
                    <a:p>
                      <a:r>
                        <a:rPr lang="id-ID" sz="2200" b="0" dirty="0" smtClean="0"/>
                        <a:t> 180</a:t>
                      </a:r>
                      <a:r>
                        <a:rPr lang="id-ID" sz="2200" b="0" baseline="0" dirty="0" smtClean="0"/>
                        <a:t> botol</a:t>
                      </a:r>
                      <a:endParaRPr lang="en-GB" sz="2200" b="0" dirty="0"/>
                    </a:p>
                  </a:txBody>
                  <a:tcPr/>
                </a:tc>
              </a:tr>
              <a:tr h="370840">
                <a:tc>
                  <a:txBody>
                    <a:bodyPr/>
                    <a:lstStyle/>
                    <a:p>
                      <a:r>
                        <a:rPr lang="id-ID" sz="2200" dirty="0" smtClean="0"/>
                        <a:t>Sediaan Produk Jadi Akhir                                                 </a:t>
                      </a:r>
                      <a:r>
                        <a:rPr lang="id-ID" sz="2200" baseline="0" dirty="0" smtClean="0"/>
                        <a:t>  =</a:t>
                      </a:r>
                      <a:endParaRPr lang="en-GB" sz="2200" dirty="0"/>
                    </a:p>
                  </a:txBody>
                  <a:tcPr/>
                </a:tc>
                <a:tc>
                  <a:txBody>
                    <a:bodyPr/>
                    <a:lstStyle/>
                    <a:p>
                      <a:r>
                        <a:rPr lang="id-ID" sz="2200" b="0" dirty="0" smtClean="0"/>
                        <a:t>   10 botol        + </a:t>
                      </a:r>
                      <a:endParaRPr lang="en-GB" sz="2200" b="0" dirty="0"/>
                    </a:p>
                  </a:txBody>
                  <a:tcPr/>
                </a:tc>
              </a:tr>
              <a:tr h="370840">
                <a:tc>
                  <a:txBody>
                    <a:bodyPr/>
                    <a:lstStyle/>
                    <a:p>
                      <a:r>
                        <a:rPr lang="id-ID" sz="2200" dirty="0" smtClean="0"/>
                        <a:t>Produk Siap Jual                                                                      =</a:t>
                      </a:r>
                      <a:endParaRPr lang="en-GB" sz="2200" dirty="0"/>
                    </a:p>
                  </a:txBody>
                  <a:tcPr/>
                </a:tc>
                <a:tc>
                  <a:txBody>
                    <a:bodyPr/>
                    <a:lstStyle/>
                    <a:p>
                      <a:r>
                        <a:rPr lang="id-ID" sz="2200" b="0" dirty="0" smtClean="0"/>
                        <a:t> 190 botol</a:t>
                      </a:r>
                      <a:endParaRPr lang="en-GB" sz="2200" b="0" dirty="0"/>
                    </a:p>
                  </a:txBody>
                  <a:tcPr/>
                </a:tc>
              </a:tr>
              <a:tr h="370840">
                <a:tc>
                  <a:txBody>
                    <a:bodyPr/>
                    <a:lstStyle/>
                    <a:p>
                      <a:r>
                        <a:rPr lang="id-ID" sz="2200" dirty="0" smtClean="0"/>
                        <a:t>Sediaan Produk Jadi Awal                                                     =</a:t>
                      </a:r>
                      <a:endParaRPr lang="en-GB" sz="2200" dirty="0"/>
                    </a:p>
                  </a:txBody>
                  <a:tcPr/>
                </a:tc>
                <a:tc>
                  <a:txBody>
                    <a:bodyPr/>
                    <a:lstStyle/>
                    <a:p>
                      <a:r>
                        <a:rPr lang="id-ID" sz="2200" b="0" dirty="0" smtClean="0"/>
                        <a:t>    15 botol       –  </a:t>
                      </a:r>
                      <a:endParaRPr lang="en-GB" sz="2200" b="0" dirty="0"/>
                    </a:p>
                  </a:txBody>
                  <a:tcPr/>
                </a:tc>
              </a:tr>
              <a:tr h="370840">
                <a:tc>
                  <a:txBody>
                    <a:bodyPr/>
                    <a:lstStyle/>
                    <a:p>
                      <a:r>
                        <a:rPr lang="id-ID" sz="2200" dirty="0" smtClean="0"/>
                        <a:t>Produk Jadi                                                                               =</a:t>
                      </a:r>
                      <a:endParaRPr lang="en-GB" sz="2200" dirty="0"/>
                    </a:p>
                  </a:txBody>
                  <a:tcPr/>
                </a:tc>
                <a:tc>
                  <a:txBody>
                    <a:bodyPr/>
                    <a:lstStyle/>
                    <a:p>
                      <a:r>
                        <a:rPr lang="id-ID" sz="2200" b="0" dirty="0" smtClean="0"/>
                        <a:t> 175 botol</a:t>
                      </a:r>
                      <a:endParaRPr lang="en-GB" sz="2200" b="0" dirty="0"/>
                    </a:p>
                  </a:txBody>
                  <a:tcPr/>
                </a:tc>
              </a:tr>
              <a:tr h="370840">
                <a:tc>
                  <a:txBody>
                    <a:bodyPr/>
                    <a:lstStyle/>
                    <a:p>
                      <a:r>
                        <a:rPr lang="id-ID" sz="2200" dirty="0" smtClean="0"/>
                        <a:t>Sediaan PDP Akhir       10 botol</a:t>
                      </a:r>
                      <a:r>
                        <a:rPr lang="id-ID" sz="2200" baseline="0" dirty="0" smtClean="0"/>
                        <a:t> x 90%                              =</a:t>
                      </a:r>
                      <a:endParaRPr lang="en-GB" sz="2200" dirty="0"/>
                    </a:p>
                  </a:txBody>
                  <a:tcPr/>
                </a:tc>
                <a:tc>
                  <a:txBody>
                    <a:bodyPr/>
                    <a:lstStyle/>
                    <a:p>
                      <a:r>
                        <a:rPr lang="id-ID" sz="2200" b="0" dirty="0" smtClean="0"/>
                        <a:t>      9 botol       +</a:t>
                      </a:r>
                      <a:endParaRPr lang="en-GB" sz="2200" b="0" dirty="0"/>
                    </a:p>
                  </a:txBody>
                  <a:tcPr/>
                </a:tc>
              </a:tr>
              <a:tr h="370840">
                <a:tc>
                  <a:txBody>
                    <a:bodyPr/>
                    <a:lstStyle/>
                    <a:p>
                      <a:r>
                        <a:rPr lang="id-ID" sz="2200" dirty="0" smtClean="0"/>
                        <a:t>Unit ekuivalen Produk (P)                                                    =</a:t>
                      </a:r>
                      <a:endParaRPr lang="en-GB" sz="2200" dirty="0"/>
                    </a:p>
                  </a:txBody>
                  <a:tcPr/>
                </a:tc>
                <a:tc>
                  <a:txBody>
                    <a:bodyPr/>
                    <a:lstStyle/>
                    <a:p>
                      <a:r>
                        <a:rPr lang="id-ID" sz="2200" b="0" dirty="0" smtClean="0"/>
                        <a:t> 184 botol</a:t>
                      </a:r>
                      <a:endParaRPr lang="en-GB" sz="2200" b="0" dirty="0"/>
                    </a:p>
                  </a:txBody>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xmlns="" val="549661751"/>
              </p:ext>
            </p:extLst>
          </p:nvPr>
        </p:nvGraphicFramePr>
        <p:xfrm>
          <a:off x="1266194" y="4581128"/>
          <a:ext cx="10009112" cy="1707488"/>
        </p:xfrm>
        <a:graphic>
          <a:graphicData uri="http://schemas.openxmlformats.org/drawingml/2006/table">
            <a:tbl>
              <a:tblPr firstRow="1" bandRow="1">
                <a:tableStyleId>{5C22544A-7EE6-4342-B048-85BDC9FD1C3A}</a:tableStyleId>
              </a:tblPr>
              <a:tblGrid>
                <a:gridCol w="2224283"/>
                <a:gridCol w="3604088"/>
                <a:gridCol w="2234534"/>
                <a:gridCol w="1946207"/>
              </a:tblGrid>
              <a:tr h="426872">
                <a:tc>
                  <a:txBody>
                    <a:bodyPr/>
                    <a:lstStyle/>
                    <a:p>
                      <a:r>
                        <a:rPr lang="id-ID" sz="2200" dirty="0" smtClean="0"/>
                        <a:t>Jadi:</a:t>
                      </a:r>
                      <a:endParaRPr lang="en-GB" sz="2200" dirty="0"/>
                    </a:p>
                  </a:txBody>
                  <a:tcPr/>
                </a:tc>
                <a:tc>
                  <a:txBody>
                    <a:bodyPr/>
                    <a:lstStyle/>
                    <a:p>
                      <a:endParaRPr lang="en-GB" sz="2200" dirty="0"/>
                    </a:p>
                  </a:txBody>
                  <a:tcPr/>
                </a:tc>
                <a:tc>
                  <a:txBody>
                    <a:bodyPr/>
                    <a:lstStyle/>
                    <a:p>
                      <a:endParaRPr lang="en-GB" sz="2200" dirty="0"/>
                    </a:p>
                  </a:txBody>
                  <a:tcPr/>
                </a:tc>
                <a:tc>
                  <a:txBody>
                    <a:bodyPr/>
                    <a:lstStyle/>
                    <a:p>
                      <a:endParaRPr lang="en-GB" sz="2200" dirty="0"/>
                    </a:p>
                  </a:txBody>
                  <a:tcPr/>
                </a:tc>
              </a:tr>
              <a:tr h="426872">
                <a:tc>
                  <a:txBody>
                    <a:bodyPr/>
                    <a:lstStyle/>
                    <a:p>
                      <a:r>
                        <a:rPr lang="id-ID" sz="2200" dirty="0" err="1" smtClean="0"/>
                        <a:t>KSt</a:t>
                      </a:r>
                      <a:r>
                        <a:rPr lang="id-ID" sz="2200" baseline="0" dirty="0" smtClean="0"/>
                        <a:t> kedelai </a:t>
                      </a:r>
                      <a:endParaRPr lang="en-GB" sz="2200" dirty="0"/>
                    </a:p>
                  </a:txBody>
                  <a:tcPr/>
                </a:tc>
                <a:tc>
                  <a:txBody>
                    <a:bodyPr/>
                    <a:lstStyle/>
                    <a:p>
                      <a:r>
                        <a:rPr lang="id-ID" sz="2200" dirty="0" smtClean="0"/>
                        <a:t>184 botol x 2 ons = 368 ons</a:t>
                      </a:r>
                      <a:endParaRPr lang="en-GB" sz="2200" dirty="0"/>
                    </a:p>
                  </a:txBody>
                  <a:tcPr/>
                </a:tc>
                <a:tc>
                  <a:txBody>
                    <a:bodyPr/>
                    <a:lstStyle/>
                    <a:p>
                      <a:r>
                        <a:rPr lang="id-ID" sz="2200" dirty="0" smtClean="0"/>
                        <a:t>Rp 100 per ons</a:t>
                      </a:r>
                      <a:endParaRPr lang="en-GB" sz="2200" dirty="0"/>
                    </a:p>
                  </a:txBody>
                  <a:tcPr/>
                </a:tc>
                <a:tc>
                  <a:txBody>
                    <a:bodyPr/>
                    <a:lstStyle/>
                    <a:p>
                      <a:r>
                        <a:rPr lang="id-ID" sz="2200" dirty="0" smtClean="0"/>
                        <a:t>Rp  36.800</a:t>
                      </a:r>
                      <a:endParaRPr lang="en-GB" sz="2200" dirty="0"/>
                    </a:p>
                  </a:txBody>
                  <a:tcPr/>
                </a:tc>
              </a:tr>
              <a:tr h="426872">
                <a:tc>
                  <a:txBody>
                    <a:bodyPr/>
                    <a:lstStyle/>
                    <a:p>
                      <a:r>
                        <a:rPr lang="id-ID" sz="2200" dirty="0" err="1" smtClean="0"/>
                        <a:t>KSt</a:t>
                      </a:r>
                      <a:r>
                        <a:rPr lang="id-ID" sz="2200" dirty="0" smtClean="0"/>
                        <a:t> gula merah</a:t>
                      </a:r>
                      <a:endParaRPr lang="en-GB" sz="2200" dirty="0"/>
                    </a:p>
                  </a:txBody>
                  <a:tcPr/>
                </a:tc>
                <a:tc>
                  <a:txBody>
                    <a:bodyPr/>
                    <a:lstStyle/>
                    <a:p>
                      <a:r>
                        <a:rPr lang="id-ID" sz="2200" dirty="0" smtClean="0"/>
                        <a:t>184 botol x 0,5 ons = 92</a:t>
                      </a:r>
                      <a:r>
                        <a:rPr lang="id-ID" sz="2200" baseline="0" dirty="0" smtClean="0"/>
                        <a:t> </a:t>
                      </a:r>
                      <a:r>
                        <a:rPr lang="id-ID" sz="2200" dirty="0" smtClean="0"/>
                        <a:t>ons</a:t>
                      </a:r>
                      <a:endParaRPr lang="en-GB" sz="2200" dirty="0"/>
                    </a:p>
                  </a:txBody>
                  <a:tcPr/>
                </a:tc>
                <a:tc>
                  <a:txBody>
                    <a:bodyPr/>
                    <a:lstStyle/>
                    <a:p>
                      <a:r>
                        <a:rPr lang="id-ID" sz="2200" dirty="0" smtClean="0"/>
                        <a:t>Rp  240</a:t>
                      </a:r>
                      <a:r>
                        <a:rPr lang="id-ID" sz="2200" baseline="0" dirty="0" smtClean="0"/>
                        <a:t> per ons</a:t>
                      </a:r>
                      <a:endParaRPr lang="en-GB" sz="2200" dirty="0"/>
                    </a:p>
                  </a:txBody>
                  <a:tcPr/>
                </a:tc>
                <a:tc>
                  <a:txBody>
                    <a:bodyPr/>
                    <a:lstStyle/>
                    <a:p>
                      <a:r>
                        <a:rPr lang="id-ID" sz="2200" dirty="0" smtClean="0"/>
                        <a:t>Rp  22.080</a:t>
                      </a:r>
                      <a:endParaRPr lang="en-GB" sz="2200" dirty="0"/>
                    </a:p>
                  </a:txBody>
                  <a:tcPr/>
                </a:tc>
              </a:tr>
              <a:tr h="426872">
                <a:tc gridSpan="3">
                  <a:txBody>
                    <a:bodyPr/>
                    <a:lstStyle/>
                    <a:p>
                      <a:pPr algn="ctr"/>
                      <a:r>
                        <a:rPr lang="id-ID" sz="2200" dirty="0" smtClean="0"/>
                        <a:t>Biaya Bahan Baku Setahun</a:t>
                      </a:r>
                      <a:endParaRPr lang="en-GB" sz="2200" dirty="0"/>
                    </a:p>
                  </a:txBody>
                  <a:tcPr/>
                </a:tc>
                <a:tc hMerge="1">
                  <a:txBody>
                    <a:bodyPr/>
                    <a:lstStyle/>
                    <a:p>
                      <a:endParaRPr lang="en-GB" dirty="0"/>
                    </a:p>
                  </a:txBody>
                  <a:tcPr/>
                </a:tc>
                <a:tc hMerge="1">
                  <a:txBody>
                    <a:bodyPr/>
                    <a:lstStyle/>
                    <a:p>
                      <a:endParaRPr lang="en-GB" dirty="0"/>
                    </a:p>
                  </a:txBody>
                  <a:tcPr/>
                </a:tc>
                <a:tc>
                  <a:txBody>
                    <a:bodyPr/>
                    <a:lstStyle/>
                    <a:p>
                      <a:r>
                        <a:rPr lang="id-ID" sz="2200" dirty="0" smtClean="0"/>
                        <a:t>Rp  58.880</a:t>
                      </a:r>
                      <a:endParaRPr lang="en-GB" sz="2200" dirty="0"/>
                    </a:p>
                  </a:txBody>
                  <a:tcPr/>
                </a:tc>
              </a:tr>
            </a:tbl>
          </a:graphicData>
        </a:graphic>
      </p:graphicFrame>
    </p:spTree>
    <p:extLst>
      <p:ext uri="{BB962C8B-B14F-4D97-AF65-F5344CB8AC3E}">
        <p14:creationId xmlns:p14="http://schemas.microsoft.com/office/powerpoint/2010/main" xmlns="" val="2366913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3" y="563562"/>
            <a:ext cx="9601200" cy="705198"/>
          </a:xfrm>
        </p:spPr>
        <p:txBody>
          <a:bodyPr>
            <a:normAutofit fontScale="90000"/>
          </a:bodyPr>
          <a:lstStyle/>
          <a:p>
            <a:r>
              <a:rPr lang="id-ID" dirty="0" smtClean="0"/>
              <a:t>Tujuan Penyusunan Anggaran Bahan Baku</a:t>
            </a:r>
            <a:endParaRPr lang="en-GB" dirty="0"/>
          </a:p>
        </p:txBody>
      </p:sp>
      <p:sp>
        <p:nvSpPr>
          <p:cNvPr id="3" name="Content Placeholder 2"/>
          <p:cNvSpPr>
            <a:spLocks noGrp="1"/>
          </p:cNvSpPr>
          <p:nvPr>
            <p:ph idx="1"/>
          </p:nvPr>
        </p:nvSpPr>
        <p:spPr>
          <a:xfrm>
            <a:off x="1053852" y="1628800"/>
            <a:ext cx="10081119" cy="4752528"/>
          </a:xfrm>
        </p:spPr>
        <p:txBody>
          <a:bodyPr>
            <a:normAutofit fontScale="77500" lnSpcReduction="20000"/>
          </a:bodyPr>
          <a:lstStyle/>
          <a:p>
            <a:r>
              <a:rPr lang="id-ID" dirty="0" smtClean="0"/>
              <a:t>Dengan disusunnya anggaran bahan baku dapat diketahui kuantitas bahan baku dipakai maupun kuantitas bahan baku yang akan dibeli selama periode tertentu, sehingga dapat dijadikan pedoman dalam memakai dan membeli bahan baku</a:t>
            </a:r>
          </a:p>
          <a:p>
            <a:r>
              <a:rPr lang="id-ID" dirty="0" smtClean="0"/>
              <a:t>Dengan anggaran bahan baku dapat diketahui harga bahan baku, sehingga dapat dijadikan pedoman harga beli bahan baku</a:t>
            </a:r>
          </a:p>
          <a:p>
            <a:r>
              <a:rPr lang="id-ID" dirty="0" smtClean="0"/>
              <a:t>Jumlah satuan uang bahan baku yang akan dibeli terdapat pada anggaran bahan baku, sehingga dapat diketahui kas yang disediakan untuk membeli bahan baku</a:t>
            </a:r>
          </a:p>
          <a:p>
            <a:r>
              <a:rPr lang="id-ID" dirty="0" smtClean="0"/>
              <a:t>Dalam anggaran bahan baku terdapat biaya bahan baku dan biaya bahan baku merupakan salah satu unsur biaya pabrik, sehingga dapat menentukan besarnya biaya pabrik dan biaya produksi</a:t>
            </a:r>
          </a:p>
          <a:p>
            <a:r>
              <a:rPr lang="id-ID" dirty="0" smtClean="0"/>
              <a:t>Secara keseluruhan, dengan anggaran bahan baku dimaksudkan untuk menjaga kelancaran proses produksi</a:t>
            </a:r>
          </a:p>
          <a:p>
            <a:endParaRPr lang="en-GB" dirty="0"/>
          </a:p>
        </p:txBody>
      </p:sp>
    </p:spTree>
    <p:extLst>
      <p:ext uri="{BB962C8B-B14F-4D97-AF65-F5344CB8AC3E}">
        <p14:creationId xmlns:p14="http://schemas.microsoft.com/office/powerpoint/2010/main" xmlns="" val="395084725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93812" y="1700808"/>
            <a:ext cx="10945216" cy="2448272"/>
          </a:xfrm>
        </p:spPr>
        <p:txBody>
          <a:bodyPr/>
          <a:lstStyle/>
          <a:p>
            <a:r>
              <a:rPr lang="id-ID" dirty="0" smtClean="0"/>
              <a:t>Penyusunan </a:t>
            </a:r>
            <a:br>
              <a:rPr lang="id-ID" dirty="0" smtClean="0"/>
            </a:br>
            <a:r>
              <a:rPr lang="id-ID" dirty="0" smtClean="0"/>
              <a:t>Anggaran Bahan Baku</a:t>
            </a:r>
            <a:endParaRPr lang="en-GB" dirty="0"/>
          </a:p>
        </p:txBody>
      </p:sp>
    </p:spTree>
    <p:extLst>
      <p:ext uri="{BB962C8B-B14F-4D97-AF65-F5344CB8AC3E}">
        <p14:creationId xmlns:p14="http://schemas.microsoft.com/office/powerpoint/2010/main" xmlns="" val="36432518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2" y="548680"/>
            <a:ext cx="9601200" cy="777206"/>
          </a:xfrm>
        </p:spPr>
        <p:txBody>
          <a:bodyPr/>
          <a:lstStyle/>
          <a:p>
            <a:r>
              <a:rPr lang="id-ID" dirty="0" smtClean="0"/>
              <a:t>Penyusunan Anggaran Bahan Baku</a:t>
            </a:r>
            <a:endParaRPr lang="en-GB" dirty="0"/>
          </a:p>
        </p:txBody>
      </p:sp>
      <p:sp>
        <p:nvSpPr>
          <p:cNvPr id="3" name="Content Placeholder 2"/>
          <p:cNvSpPr>
            <a:spLocks noGrp="1"/>
          </p:cNvSpPr>
          <p:nvPr>
            <p:ph idx="1"/>
          </p:nvPr>
        </p:nvSpPr>
        <p:spPr>
          <a:xfrm>
            <a:off x="1053852" y="1772816"/>
            <a:ext cx="10081120" cy="4176464"/>
          </a:xfrm>
        </p:spPr>
        <p:txBody>
          <a:bodyPr/>
          <a:lstStyle/>
          <a:p>
            <a:r>
              <a:rPr lang="id-ID" sz="2500" dirty="0" smtClean="0"/>
              <a:t>Dasar penyusunan Anggaran Bahan Baku bersumber dari Anggaran Produk, Sediaan Bahan Baku, dan harga standar Bahan Baku (</a:t>
            </a:r>
            <a:r>
              <a:rPr lang="id-ID" sz="2500" dirty="0" err="1" smtClean="0"/>
              <a:t>HSt</a:t>
            </a:r>
            <a:r>
              <a:rPr lang="id-ID" sz="2500" dirty="0" smtClean="0"/>
              <a:t>)</a:t>
            </a:r>
          </a:p>
          <a:p>
            <a:endParaRPr lang="id-ID" dirty="0" smtClean="0"/>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xmlns="" val="2277874204"/>
              </p:ext>
            </p:extLst>
          </p:nvPr>
        </p:nvGraphicFramePr>
        <p:xfrm>
          <a:off x="1413892" y="2780928"/>
          <a:ext cx="9361040" cy="2133600"/>
        </p:xfrm>
        <a:graphic>
          <a:graphicData uri="http://schemas.openxmlformats.org/drawingml/2006/table">
            <a:tbl>
              <a:tblPr firstRow="1" bandRow="1">
                <a:tableStyleId>{2D5ABB26-0587-4C30-8999-92F81FD0307C}</a:tableStyleId>
              </a:tblPr>
              <a:tblGrid>
                <a:gridCol w="4320480"/>
                <a:gridCol w="3240360"/>
                <a:gridCol w="1800200"/>
              </a:tblGrid>
              <a:tr h="370840">
                <a:tc>
                  <a:txBody>
                    <a:bodyPr/>
                    <a:lstStyle/>
                    <a:p>
                      <a:r>
                        <a:rPr lang="id-ID" sz="2200" dirty="0" smtClean="0"/>
                        <a:t>Belian Bahan Baku</a:t>
                      </a:r>
                      <a:endParaRPr lang="en-GB" sz="2200" b="0" dirty="0"/>
                    </a:p>
                  </a:txBody>
                  <a:tcPr/>
                </a:tc>
                <a:tc>
                  <a:txBody>
                    <a:bodyPr/>
                    <a:lstStyle/>
                    <a:p>
                      <a:pPr algn="ctr"/>
                      <a:r>
                        <a:rPr lang="id-ID" sz="2200" dirty="0" err="1" smtClean="0"/>
                        <a:t>xx</a:t>
                      </a:r>
                      <a:r>
                        <a:rPr lang="id-ID" sz="2200" dirty="0" smtClean="0"/>
                        <a:t> unit @ Rp </a:t>
                      </a:r>
                      <a:r>
                        <a:rPr lang="id-ID" sz="2200" dirty="0" err="1" smtClean="0"/>
                        <a:t>xxx</a:t>
                      </a:r>
                      <a:r>
                        <a:rPr lang="id-ID" sz="2200" dirty="0" smtClean="0"/>
                        <a:t>       =</a:t>
                      </a:r>
                      <a:endParaRPr lang="en-GB" sz="2200" b="0" dirty="0"/>
                    </a:p>
                  </a:txBody>
                  <a:tcPr/>
                </a:tc>
                <a:tc>
                  <a:txBody>
                    <a:bodyPr/>
                    <a:lstStyle/>
                    <a:p>
                      <a:pPr algn="ctr"/>
                      <a:r>
                        <a:rPr lang="id-ID" sz="2200" dirty="0" smtClean="0"/>
                        <a:t>Rp  </a:t>
                      </a:r>
                      <a:r>
                        <a:rPr lang="id-ID" sz="2200" dirty="0" err="1" smtClean="0"/>
                        <a:t>xxx</a:t>
                      </a:r>
                      <a:endParaRPr lang="en-GB" sz="2200" b="0" dirty="0"/>
                    </a:p>
                  </a:txBody>
                  <a:tcPr/>
                </a:tc>
              </a:tr>
              <a:tr h="370840">
                <a:tc>
                  <a:txBody>
                    <a:bodyPr/>
                    <a:lstStyle/>
                    <a:p>
                      <a:r>
                        <a:rPr lang="id-ID" sz="2200" dirty="0" smtClean="0"/>
                        <a:t>Sediaan Bahan Baku Awal</a:t>
                      </a:r>
                      <a:endParaRPr lang="en-GB" sz="2200" b="0" dirty="0"/>
                    </a:p>
                  </a:txBody>
                  <a:tcPr/>
                </a:tc>
                <a:tc>
                  <a:txBody>
                    <a:bodyPr/>
                    <a:lstStyle/>
                    <a:p>
                      <a:pPr algn="ctr"/>
                      <a:r>
                        <a:rPr lang="id-ID" sz="2200" dirty="0" err="1" smtClean="0"/>
                        <a:t>xx</a:t>
                      </a:r>
                      <a:r>
                        <a:rPr lang="id-ID" sz="2200" dirty="0" smtClean="0"/>
                        <a:t> unit @ Rp </a:t>
                      </a:r>
                      <a:r>
                        <a:rPr lang="id-ID" sz="2200" dirty="0" err="1" smtClean="0"/>
                        <a:t>xxx</a:t>
                      </a:r>
                      <a:r>
                        <a:rPr lang="id-ID" sz="2200" dirty="0" smtClean="0"/>
                        <a:t>       =</a:t>
                      </a:r>
                      <a:endParaRPr lang="en-GB" sz="2200" b="0" dirty="0"/>
                    </a:p>
                  </a:txBody>
                  <a:tcPr/>
                </a:tc>
                <a:tc>
                  <a:txBody>
                    <a:bodyPr/>
                    <a:lstStyle/>
                    <a:p>
                      <a:pPr algn="ctr"/>
                      <a:r>
                        <a:rPr lang="id-ID" sz="2200" dirty="0" smtClean="0"/>
                        <a:t>     Rp  </a:t>
                      </a:r>
                      <a:r>
                        <a:rPr lang="id-ID" sz="2200" dirty="0" err="1" smtClean="0"/>
                        <a:t>xxx</a:t>
                      </a:r>
                      <a:r>
                        <a:rPr lang="id-ID" sz="2200" dirty="0" smtClean="0"/>
                        <a:t>   +</a:t>
                      </a:r>
                      <a:endParaRPr lang="en-GB" sz="2200" b="0" dirty="0"/>
                    </a:p>
                  </a:txBody>
                  <a:tcPr>
                    <a:lnB w="12700" cap="flat" cmpd="sng" algn="ctr">
                      <a:solidFill>
                        <a:schemeClr val="tx1"/>
                      </a:solidFill>
                      <a:prstDash val="solid"/>
                      <a:round/>
                      <a:headEnd type="none" w="med" len="med"/>
                      <a:tailEnd type="none" w="med" len="med"/>
                    </a:lnB>
                  </a:tcPr>
                </a:tc>
              </a:tr>
              <a:tr h="370840">
                <a:tc>
                  <a:txBody>
                    <a:bodyPr/>
                    <a:lstStyle/>
                    <a:p>
                      <a:r>
                        <a:rPr lang="id-ID" sz="2200" dirty="0" smtClean="0"/>
                        <a:t>Bahan Baku Tersedia</a:t>
                      </a:r>
                      <a:endParaRPr lang="en-GB" sz="2200" b="0" dirty="0"/>
                    </a:p>
                  </a:txBody>
                  <a:tcPr/>
                </a:tc>
                <a:tc>
                  <a:txBody>
                    <a:bodyPr/>
                    <a:lstStyle/>
                    <a:p>
                      <a:pPr algn="ctr"/>
                      <a:r>
                        <a:rPr lang="id-ID" sz="2200" dirty="0" err="1" smtClean="0"/>
                        <a:t>xx</a:t>
                      </a:r>
                      <a:r>
                        <a:rPr lang="id-ID" sz="2200" dirty="0" smtClean="0"/>
                        <a:t> unit @ Rp </a:t>
                      </a:r>
                      <a:r>
                        <a:rPr lang="id-ID" sz="2200" dirty="0" err="1" smtClean="0"/>
                        <a:t>xxx</a:t>
                      </a:r>
                      <a:r>
                        <a:rPr lang="id-ID" sz="2200" dirty="0" smtClean="0"/>
                        <a:t>       =</a:t>
                      </a:r>
                      <a:endParaRPr lang="en-GB" sz="2200" b="0" dirty="0"/>
                    </a:p>
                  </a:txBody>
                  <a:tcPr/>
                </a:tc>
                <a:tc>
                  <a:txBody>
                    <a:bodyPr/>
                    <a:lstStyle/>
                    <a:p>
                      <a:pPr algn="ctr"/>
                      <a:r>
                        <a:rPr lang="id-ID" sz="2200" smtClean="0"/>
                        <a:t>Rp  xxx</a:t>
                      </a:r>
                      <a:endParaRPr lang="en-GB" sz="2200" b="0" dirty="0"/>
                    </a:p>
                  </a:txBody>
                  <a:tcPr>
                    <a:lnT w="12700" cap="flat" cmpd="sng" algn="ctr">
                      <a:solidFill>
                        <a:schemeClr val="tx1"/>
                      </a:solidFill>
                      <a:prstDash val="solid"/>
                      <a:round/>
                      <a:headEnd type="none" w="med" len="med"/>
                      <a:tailEnd type="none" w="med" len="med"/>
                    </a:lnT>
                  </a:tcPr>
                </a:tc>
              </a:tr>
              <a:tr h="370840">
                <a:tc>
                  <a:txBody>
                    <a:bodyPr/>
                    <a:lstStyle/>
                    <a:p>
                      <a:r>
                        <a:rPr lang="id-ID" sz="2200" dirty="0" smtClean="0"/>
                        <a:t>Sediaan Bahan Baku Akhir</a:t>
                      </a:r>
                      <a:endParaRPr lang="en-GB" sz="2200" b="0" dirty="0"/>
                    </a:p>
                  </a:txBody>
                  <a:tcPr/>
                </a:tc>
                <a:tc>
                  <a:txBody>
                    <a:bodyPr/>
                    <a:lstStyle/>
                    <a:p>
                      <a:pPr algn="ctr"/>
                      <a:r>
                        <a:rPr lang="id-ID" sz="2200" dirty="0" err="1" smtClean="0"/>
                        <a:t>xx</a:t>
                      </a:r>
                      <a:r>
                        <a:rPr lang="id-ID" sz="2200" dirty="0" smtClean="0"/>
                        <a:t> unit @ Rp </a:t>
                      </a:r>
                      <a:r>
                        <a:rPr lang="id-ID" sz="2200" dirty="0" err="1" smtClean="0"/>
                        <a:t>xxx</a:t>
                      </a:r>
                      <a:r>
                        <a:rPr lang="id-ID" sz="2200" dirty="0" smtClean="0"/>
                        <a:t>       =</a:t>
                      </a:r>
                      <a:endParaRPr lang="en-GB" sz="2200" b="0" dirty="0"/>
                    </a:p>
                  </a:txBody>
                  <a:tcPr/>
                </a:tc>
                <a:tc>
                  <a:txBody>
                    <a:bodyPr/>
                    <a:lstStyle/>
                    <a:p>
                      <a:pPr algn="ctr"/>
                      <a:r>
                        <a:rPr lang="id-ID" sz="2200" dirty="0" smtClean="0"/>
                        <a:t>     Rp  </a:t>
                      </a:r>
                      <a:r>
                        <a:rPr lang="id-ID" sz="2200" dirty="0" err="1" smtClean="0"/>
                        <a:t>xxx</a:t>
                      </a:r>
                      <a:r>
                        <a:rPr lang="id-ID" sz="2200" dirty="0" smtClean="0"/>
                        <a:t>   -</a:t>
                      </a:r>
                      <a:endParaRPr lang="en-GB" sz="2200" b="0" dirty="0"/>
                    </a:p>
                  </a:txBody>
                  <a:tcPr>
                    <a:lnB w="12700" cap="flat" cmpd="sng" algn="ctr">
                      <a:solidFill>
                        <a:schemeClr val="tx1"/>
                      </a:solidFill>
                      <a:prstDash val="solid"/>
                      <a:round/>
                      <a:headEnd type="none" w="med" len="med"/>
                      <a:tailEnd type="none" w="med" len="med"/>
                    </a:lnB>
                  </a:tcPr>
                </a:tc>
              </a:tr>
              <a:tr h="370840">
                <a:tc>
                  <a:txBody>
                    <a:bodyPr/>
                    <a:lstStyle/>
                    <a:p>
                      <a:r>
                        <a:rPr lang="id-ID" sz="2200" dirty="0" smtClean="0"/>
                        <a:t>Bahan Baku dipakai (BBB)</a:t>
                      </a:r>
                      <a:endParaRPr lang="en-GB" sz="2200" b="0" dirty="0"/>
                    </a:p>
                  </a:txBody>
                  <a:tcPr/>
                </a:tc>
                <a:tc>
                  <a:txBody>
                    <a:bodyPr/>
                    <a:lstStyle/>
                    <a:p>
                      <a:pPr algn="ctr"/>
                      <a:endParaRPr lang="en-GB" sz="2200" b="0" dirty="0"/>
                    </a:p>
                  </a:txBody>
                  <a:tcPr/>
                </a:tc>
                <a:tc>
                  <a:txBody>
                    <a:bodyPr/>
                    <a:lstStyle/>
                    <a:p>
                      <a:pPr algn="ctr"/>
                      <a:r>
                        <a:rPr lang="id-ID" sz="2200" dirty="0" smtClean="0"/>
                        <a:t>Rp  </a:t>
                      </a:r>
                      <a:r>
                        <a:rPr lang="id-ID" sz="2200" dirty="0" err="1" smtClean="0"/>
                        <a:t>xxx</a:t>
                      </a:r>
                      <a:endParaRPr lang="en-GB" sz="2200" b="0" dirty="0"/>
                    </a:p>
                  </a:txBody>
                  <a:tcPr>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xmlns="" val="272890036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3852" y="404664"/>
            <a:ext cx="9841161" cy="633190"/>
          </a:xfrm>
        </p:spPr>
        <p:txBody>
          <a:bodyPr>
            <a:normAutofit fontScale="90000"/>
          </a:bodyPr>
          <a:lstStyle/>
          <a:p>
            <a:r>
              <a:rPr lang="id-ID" dirty="0" smtClean="0"/>
              <a:t>Ilustrasi 3</a:t>
            </a:r>
            <a:endParaRPr lang="en-GB" dirty="0"/>
          </a:p>
        </p:txBody>
      </p:sp>
      <p:sp>
        <p:nvSpPr>
          <p:cNvPr id="3" name="Content Placeholder 2"/>
          <p:cNvSpPr>
            <a:spLocks noGrp="1"/>
          </p:cNvSpPr>
          <p:nvPr>
            <p:ph idx="1"/>
          </p:nvPr>
        </p:nvSpPr>
        <p:spPr>
          <a:xfrm>
            <a:off x="837828" y="1340768"/>
            <a:ext cx="10513168" cy="5040560"/>
          </a:xfrm>
        </p:spPr>
        <p:txBody>
          <a:bodyPr/>
          <a:lstStyle/>
          <a:p>
            <a:r>
              <a:rPr lang="id-ID" sz="2500" dirty="0" smtClean="0"/>
              <a:t>Perusahaan Kecap SEDAP NIKMAT pada tahun 2016 bermaksud menyusun anggaran bahan baku dengan data sebagai berikut:</a:t>
            </a:r>
          </a:p>
          <a:p>
            <a:pPr marL="685800" lvl="1" indent="-457200">
              <a:buFont typeface="+mj-lt"/>
              <a:buAutoNum type="arabicPeriod"/>
            </a:pPr>
            <a:r>
              <a:rPr lang="id-ID" sz="2200" dirty="0" smtClean="0"/>
              <a:t>Anggaran produk setahun 182 unit produk jadi (</a:t>
            </a:r>
            <a:r>
              <a:rPr lang="id-ID" sz="2200" i="1" dirty="0" err="1" smtClean="0"/>
              <a:t>finished</a:t>
            </a:r>
            <a:r>
              <a:rPr lang="id-ID" sz="2200" i="1" dirty="0" smtClean="0"/>
              <a:t> </a:t>
            </a:r>
            <a:r>
              <a:rPr lang="id-ID" sz="2200" i="1" dirty="0" err="1" smtClean="0"/>
              <a:t>good</a:t>
            </a:r>
            <a:r>
              <a:rPr lang="id-ID" sz="2200" dirty="0" smtClean="0"/>
              <a:t>) (P)</a:t>
            </a:r>
          </a:p>
          <a:p>
            <a:pPr marL="685800" lvl="1" indent="-457200">
              <a:buFont typeface="+mj-lt"/>
              <a:buAutoNum type="arabicPeriod"/>
            </a:pPr>
            <a:r>
              <a:rPr lang="id-ID" sz="2200" dirty="0" smtClean="0"/>
              <a:t>Kuantitas standar bahan baku dipakai per unit produk 2 ons (KSBB)</a:t>
            </a:r>
          </a:p>
          <a:p>
            <a:pPr marL="685800" lvl="1" indent="-457200">
              <a:buFont typeface="+mj-lt"/>
              <a:buAutoNum type="arabicPeriod"/>
            </a:pPr>
            <a:r>
              <a:rPr lang="id-ID" sz="2200" dirty="0" smtClean="0"/>
              <a:t>Harga standar bahan baku per ons Rp 160 (</a:t>
            </a:r>
            <a:r>
              <a:rPr lang="id-ID" sz="2200" dirty="0" err="1" smtClean="0"/>
              <a:t>HSt</a:t>
            </a:r>
            <a:r>
              <a:rPr lang="id-ID" sz="2200" dirty="0" smtClean="0"/>
              <a:t>)</a:t>
            </a:r>
          </a:p>
          <a:p>
            <a:pPr marL="685800" lvl="1" indent="-457200">
              <a:buFont typeface="+mj-lt"/>
              <a:buAutoNum type="arabicPeriod"/>
            </a:pPr>
            <a:r>
              <a:rPr lang="id-ID" sz="2200" dirty="0" smtClean="0"/>
              <a:t>Anggaran sediaan bahan baku akhir 65 ons</a:t>
            </a:r>
          </a:p>
          <a:p>
            <a:pPr marL="685800" lvl="1" indent="-457200">
              <a:buFont typeface="+mj-lt"/>
              <a:buAutoNum type="arabicPeriod"/>
            </a:pPr>
            <a:r>
              <a:rPr lang="id-ID" sz="2200" dirty="0" smtClean="0"/>
              <a:t>Sediaan bahan baku awal 26 ons</a:t>
            </a:r>
          </a:p>
          <a:p>
            <a:r>
              <a:rPr lang="id-ID" sz="2500" dirty="0" smtClean="0"/>
              <a:t>Dari data tersebut dapat dihitung kuantitas standar bahan baku dipakai (</a:t>
            </a:r>
            <a:r>
              <a:rPr lang="id-ID" sz="2500" dirty="0" err="1" smtClean="0"/>
              <a:t>KSt</a:t>
            </a:r>
            <a:r>
              <a:rPr lang="id-ID" sz="2500" dirty="0" smtClean="0"/>
              <a:t>) atau bahan baku dipakai yang dianggarkan setahun sebanyak = 182 unit x 2 ons = 364 ons.</a:t>
            </a:r>
          </a:p>
          <a:p>
            <a:r>
              <a:rPr lang="id-ID" sz="2500" dirty="0" smtClean="0"/>
              <a:t>Susunlah Tabel Anggaran Bahan Baku untuk tahun 2016!</a:t>
            </a:r>
            <a:endParaRPr lang="en-GB" sz="2500" dirty="0"/>
          </a:p>
        </p:txBody>
      </p:sp>
    </p:spTree>
    <p:extLst>
      <p:ext uri="{BB962C8B-B14F-4D97-AF65-F5344CB8AC3E}">
        <p14:creationId xmlns:p14="http://schemas.microsoft.com/office/powerpoint/2010/main" xmlns="" val="2082319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3" y="563562"/>
            <a:ext cx="9601200" cy="417166"/>
          </a:xfrm>
        </p:spPr>
        <p:txBody>
          <a:bodyPr>
            <a:noAutofit/>
          </a:bodyPr>
          <a:lstStyle/>
          <a:p>
            <a:r>
              <a:rPr lang="id-ID" sz="2800" dirty="0" smtClean="0"/>
              <a:t>Jawaban Ilustrasi 3</a:t>
            </a:r>
            <a:endParaRPr lang="en-GB"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31701673"/>
              </p:ext>
            </p:extLst>
          </p:nvPr>
        </p:nvGraphicFramePr>
        <p:xfrm>
          <a:off x="1293813" y="1076915"/>
          <a:ext cx="9601200" cy="4088884"/>
        </p:xfrm>
        <a:graphic>
          <a:graphicData uri="http://schemas.openxmlformats.org/drawingml/2006/table">
            <a:tbl>
              <a:tblPr firstRow="1" bandRow="1">
                <a:tableStyleId>{5940675A-B579-460E-94D1-54222C63F5DA}</a:tableStyleId>
              </a:tblPr>
              <a:tblGrid>
                <a:gridCol w="3576463"/>
                <a:gridCol w="1944216"/>
                <a:gridCol w="2016224"/>
                <a:gridCol w="2064297"/>
              </a:tblGrid>
              <a:tr h="648072">
                <a:tc gridSpan="4">
                  <a:txBody>
                    <a:bodyPr/>
                    <a:lstStyle/>
                    <a:p>
                      <a:pPr algn="ctr"/>
                      <a:r>
                        <a:rPr lang="id-ID" sz="2000" b="0" dirty="0" smtClean="0"/>
                        <a:t>Perusahaan Kecap Sedap Nikmat</a:t>
                      </a:r>
                    </a:p>
                    <a:p>
                      <a:pPr algn="ctr"/>
                      <a:r>
                        <a:rPr lang="id-ID" sz="2000" b="0" dirty="0" smtClean="0"/>
                        <a:t>Anggaran Bahan Baku</a:t>
                      </a:r>
                    </a:p>
                    <a:p>
                      <a:pPr algn="ctr"/>
                      <a:r>
                        <a:rPr lang="id-ID" sz="2000" b="0" dirty="0" smtClean="0"/>
                        <a:t>Tahun yang berakhir 31 Desember 2016</a:t>
                      </a:r>
                      <a:endParaRPr lang="en-GB" sz="2000" b="0" dirty="0"/>
                    </a:p>
                  </a:txBody>
                  <a:tcPr>
                    <a:solidFill>
                      <a:schemeClr val="accent4">
                        <a:lumMod val="60000"/>
                        <a:lumOff val="40000"/>
                      </a:schemeClr>
                    </a:solidFill>
                  </a:tcPr>
                </a:tc>
                <a:tc hMerge="1">
                  <a:txBody>
                    <a:bodyPr/>
                    <a:lstStyle/>
                    <a:p>
                      <a:pPr algn="ctr"/>
                      <a:endParaRPr lang="en-GB" sz="2200" b="1" dirty="0"/>
                    </a:p>
                  </a:txBody>
                  <a:tcPr>
                    <a:solidFill>
                      <a:schemeClr val="accent4">
                        <a:lumMod val="60000"/>
                        <a:lumOff val="40000"/>
                      </a:schemeClr>
                    </a:solidFill>
                  </a:tcPr>
                </a:tc>
                <a:tc hMerge="1">
                  <a:txBody>
                    <a:bodyPr/>
                    <a:lstStyle/>
                    <a:p>
                      <a:pPr algn="ctr"/>
                      <a:endParaRPr lang="en-GB" sz="2200" b="1" dirty="0"/>
                    </a:p>
                  </a:txBody>
                  <a:tcPr>
                    <a:solidFill>
                      <a:schemeClr val="accent4">
                        <a:lumMod val="60000"/>
                        <a:lumOff val="40000"/>
                      </a:schemeClr>
                    </a:solidFill>
                  </a:tcPr>
                </a:tc>
                <a:tc hMerge="1">
                  <a:txBody>
                    <a:bodyPr/>
                    <a:lstStyle/>
                    <a:p>
                      <a:pPr algn="ctr"/>
                      <a:endParaRPr lang="en-GB" sz="2200" b="1" dirty="0"/>
                    </a:p>
                  </a:txBody>
                  <a:tcPr>
                    <a:solidFill>
                      <a:schemeClr val="accent4">
                        <a:lumMod val="60000"/>
                        <a:lumOff val="40000"/>
                      </a:schemeClr>
                    </a:solidFill>
                  </a:tcPr>
                </a:tc>
              </a:tr>
              <a:tr h="576064">
                <a:tc>
                  <a:txBody>
                    <a:bodyPr/>
                    <a:lstStyle/>
                    <a:p>
                      <a:pPr algn="ctr"/>
                      <a:r>
                        <a:rPr lang="id-ID" sz="2200" b="0" dirty="0" smtClean="0"/>
                        <a:t>Keterangan</a:t>
                      </a:r>
                      <a:endParaRPr lang="en-GB" sz="2200" b="0" dirty="0"/>
                    </a:p>
                  </a:txBody>
                  <a:tcPr>
                    <a:solidFill>
                      <a:schemeClr val="accent4">
                        <a:lumMod val="60000"/>
                        <a:lumOff val="40000"/>
                      </a:schemeClr>
                    </a:solidFill>
                  </a:tcPr>
                </a:tc>
                <a:tc>
                  <a:txBody>
                    <a:bodyPr/>
                    <a:lstStyle/>
                    <a:p>
                      <a:pPr algn="ctr"/>
                      <a:r>
                        <a:rPr lang="id-ID" sz="2200" b="0" dirty="0" smtClean="0"/>
                        <a:t>Dalam Ons</a:t>
                      </a:r>
                      <a:endParaRPr lang="en-GB" sz="2200" b="0" dirty="0"/>
                    </a:p>
                  </a:txBody>
                  <a:tcPr>
                    <a:solidFill>
                      <a:schemeClr val="accent4">
                        <a:lumMod val="60000"/>
                        <a:lumOff val="40000"/>
                      </a:schemeClr>
                    </a:solidFill>
                  </a:tcPr>
                </a:tc>
                <a:tc>
                  <a:txBody>
                    <a:bodyPr/>
                    <a:lstStyle/>
                    <a:p>
                      <a:pPr algn="ctr"/>
                      <a:r>
                        <a:rPr lang="id-ID" sz="2200" b="0" dirty="0" smtClean="0"/>
                        <a:t>Harga Per Ons</a:t>
                      </a:r>
                      <a:endParaRPr lang="en-GB" sz="2200" b="0" dirty="0"/>
                    </a:p>
                  </a:txBody>
                  <a:tcPr>
                    <a:solidFill>
                      <a:schemeClr val="accent4">
                        <a:lumMod val="60000"/>
                        <a:lumOff val="40000"/>
                      </a:schemeClr>
                    </a:solidFill>
                  </a:tcPr>
                </a:tc>
                <a:tc>
                  <a:txBody>
                    <a:bodyPr/>
                    <a:lstStyle/>
                    <a:p>
                      <a:pPr algn="ctr"/>
                      <a:r>
                        <a:rPr lang="id-ID" sz="2200" b="0" dirty="0" smtClean="0"/>
                        <a:t>Dalam</a:t>
                      </a:r>
                      <a:r>
                        <a:rPr lang="id-ID" sz="2200" b="0" baseline="0" dirty="0" smtClean="0"/>
                        <a:t> Rp</a:t>
                      </a:r>
                      <a:endParaRPr lang="en-GB" sz="2200" b="0" dirty="0"/>
                    </a:p>
                  </a:txBody>
                  <a:tcPr>
                    <a:solidFill>
                      <a:schemeClr val="accent4">
                        <a:lumMod val="60000"/>
                        <a:lumOff val="40000"/>
                      </a:schemeClr>
                    </a:solidFill>
                  </a:tcPr>
                </a:tc>
              </a:tr>
              <a:tr h="370840">
                <a:tc>
                  <a:txBody>
                    <a:bodyPr/>
                    <a:lstStyle/>
                    <a:p>
                      <a:pPr>
                        <a:lnSpc>
                          <a:spcPct val="150000"/>
                        </a:lnSpc>
                      </a:pPr>
                      <a:r>
                        <a:rPr lang="id-ID" sz="2000" b="0" dirty="0" smtClean="0"/>
                        <a:t>Belian Bahan Baku</a:t>
                      </a:r>
                      <a:endParaRPr lang="en-GB" sz="2000" b="0" dirty="0"/>
                    </a:p>
                  </a:txBody>
                  <a:tcPr/>
                </a:tc>
                <a:tc>
                  <a:txBody>
                    <a:bodyPr/>
                    <a:lstStyle/>
                    <a:p>
                      <a:pPr algn="ctr">
                        <a:lnSpc>
                          <a:spcPct val="150000"/>
                        </a:lnSpc>
                      </a:pPr>
                      <a:r>
                        <a:rPr lang="id-ID" sz="2000" b="0" dirty="0" smtClean="0"/>
                        <a:t>403</a:t>
                      </a:r>
                      <a:r>
                        <a:rPr lang="id-ID" sz="2000" b="0" baseline="0" dirty="0" smtClean="0"/>
                        <a:t> ons</a:t>
                      </a:r>
                      <a:endParaRPr lang="en-GB" sz="2000" b="0" dirty="0"/>
                    </a:p>
                  </a:txBody>
                  <a:tcPr/>
                </a:tc>
                <a:tc>
                  <a:txBody>
                    <a:bodyPr/>
                    <a:lstStyle/>
                    <a:p>
                      <a:pPr algn="ctr">
                        <a:lnSpc>
                          <a:spcPct val="150000"/>
                        </a:lnSpc>
                      </a:pPr>
                      <a:r>
                        <a:rPr lang="id-ID" sz="2000" b="0" dirty="0" smtClean="0"/>
                        <a:t>Rp  160</a:t>
                      </a:r>
                      <a:endParaRPr lang="en-GB" sz="2000" b="0" dirty="0"/>
                    </a:p>
                  </a:txBody>
                  <a:tcPr/>
                </a:tc>
                <a:tc>
                  <a:txBody>
                    <a:bodyPr/>
                    <a:lstStyle/>
                    <a:p>
                      <a:pPr algn="ctr">
                        <a:lnSpc>
                          <a:spcPct val="150000"/>
                        </a:lnSpc>
                      </a:pPr>
                      <a:r>
                        <a:rPr lang="id-ID" sz="2000" b="0" dirty="0" smtClean="0"/>
                        <a:t>Rp   64.480</a:t>
                      </a:r>
                      <a:endParaRPr lang="en-GB" sz="2000" b="0" dirty="0"/>
                    </a:p>
                  </a:txBody>
                  <a:tcPr/>
                </a:tc>
              </a:tr>
              <a:tr h="370840">
                <a:tc>
                  <a:txBody>
                    <a:bodyPr/>
                    <a:lstStyle/>
                    <a:p>
                      <a:pPr>
                        <a:lnSpc>
                          <a:spcPct val="150000"/>
                        </a:lnSpc>
                      </a:pPr>
                      <a:r>
                        <a:rPr lang="id-ID" sz="2000" b="0" dirty="0" smtClean="0"/>
                        <a:t>Sediaan</a:t>
                      </a:r>
                      <a:r>
                        <a:rPr lang="id-ID" sz="2000" b="0" baseline="0" dirty="0" smtClean="0"/>
                        <a:t> Bahan Baku Awal  +</a:t>
                      </a:r>
                      <a:endParaRPr lang="en-GB" sz="2000" b="0" dirty="0"/>
                    </a:p>
                  </a:txBody>
                  <a:tcPr/>
                </a:tc>
                <a:tc>
                  <a:txBody>
                    <a:bodyPr/>
                    <a:lstStyle/>
                    <a:p>
                      <a:pPr algn="ctr">
                        <a:lnSpc>
                          <a:spcPct val="150000"/>
                        </a:lnSpc>
                      </a:pPr>
                      <a:r>
                        <a:rPr lang="id-ID" sz="2000" b="0" dirty="0" smtClean="0"/>
                        <a:t>26 ons</a:t>
                      </a:r>
                      <a:endParaRPr lang="en-GB" sz="2000" b="0" dirty="0"/>
                    </a:p>
                  </a:txBody>
                  <a:tcPr/>
                </a:tc>
                <a:tc>
                  <a:txBody>
                    <a:bodyPr/>
                    <a:lstStyle/>
                    <a:p>
                      <a:pPr algn="ctr">
                        <a:lnSpc>
                          <a:spcPct val="150000"/>
                        </a:lnSpc>
                      </a:pPr>
                      <a:r>
                        <a:rPr lang="id-ID" sz="2000" b="0" smtClean="0"/>
                        <a:t>Rp  160</a:t>
                      </a:r>
                      <a:endParaRPr lang="en-GB" sz="2000" b="0" dirty="0"/>
                    </a:p>
                  </a:txBody>
                  <a:tcPr/>
                </a:tc>
                <a:tc>
                  <a:txBody>
                    <a:bodyPr/>
                    <a:lstStyle/>
                    <a:p>
                      <a:pPr algn="ctr">
                        <a:lnSpc>
                          <a:spcPct val="150000"/>
                        </a:lnSpc>
                      </a:pPr>
                      <a:r>
                        <a:rPr lang="id-ID" sz="2000" b="0" dirty="0" smtClean="0"/>
                        <a:t>Rp      4.160</a:t>
                      </a:r>
                      <a:endParaRPr lang="en-GB" sz="2000" b="0" dirty="0"/>
                    </a:p>
                  </a:txBody>
                  <a:tcPr/>
                </a:tc>
              </a:tr>
              <a:tr h="370840">
                <a:tc>
                  <a:txBody>
                    <a:bodyPr/>
                    <a:lstStyle/>
                    <a:p>
                      <a:pPr>
                        <a:lnSpc>
                          <a:spcPct val="150000"/>
                        </a:lnSpc>
                      </a:pPr>
                      <a:r>
                        <a:rPr lang="id-ID" sz="2000" b="0" dirty="0" smtClean="0"/>
                        <a:t>Bahan Baku Tersedia</a:t>
                      </a:r>
                      <a:endParaRPr lang="en-GB" sz="2000" b="0" dirty="0"/>
                    </a:p>
                  </a:txBody>
                  <a:tcPr/>
                </a:tc>
                <a:tc>
                  <a:txBody>
                    <a:bodyPr/>
                    <a:lstStyle/>
                    <a:p>
                      <a:pPr algn="ctr">
                        <a:lnSpc>
                          <a:spcPct val="150000"/>
                        </a:lnSpc>
                      </a:pPr>
                      <a:r>
                        <a:rPr lang="id-ID" sz="2000" b="0" dirty="0" smtClean="0"/>
                        <a:t>429 ons</a:t>
                      </a:r>
                      <a:endParaRPr lang="en-GB" sz="2000" b="0" dirty="0"/>
                    </a:p>
                  </a:txBody>
                  <a:tcPr/>
                </a:tc>
                <a:tc>
                  <a:txBody>
                    <a:bodyPr/>
                    <a:lstStyle/>
                    <a:p>
                      <a:pPr algn="ctr">
                        <a:lnSpc>
                          <a:spcPct val="150000"/>
                        </a:lnSpc>
                      </a:pPr>
                      <a:r>
                        <a:rPr lang="id-ID" sz="2000" b="0" dirty="0" smtClean="0"/>
                        <a:t>Rp  160</a:t>
                      </a:r>
                      <a:endParaRPr lang="en-GB" sz="2000" b="0" dirty="0"/>
                    </a:p>
                  </a:txBody>
                  <a:tcPr/>
                </a:tc>
                <a:tc>
                  <a:txBody>
                    <a:bodyPr/>
                    <a:lstStyle/>
                    <a:p>
                      <a:pPr algn="ctr">
                        <a:lnSpc>
                          <a:spcPct val="150000"/>
                        </a:lnSpc>
                      </a:pPr>
                      <a:r>
                        <a:rPr lang="id-ID" sz="2000" b="0" dirty="0" smtClean="0"/>
                        <a:t>Rp   68.640</a:t>
                      </a:r>
                      <a:endParaRPr lang="en-GB" sz="2000" b="0" dirty="0"/>
                    </a:p>
                  </a:txBody>
                  <a:tcPr/>
                </a:tc>
              </a:tr>
              <a:tr h="370840">
                <a:tc>
                  <a:txBody>
                    <a:bodyPr/>
                    <a:lstStyle/>
                    <a:p>
                      <a:pPr>
                        <a:lnSpc>
                          <a:spcPct val="150000"/>
                        </a:lnSpc>
                      </a:pPr>
                      <a:r>
                        <a:rPr lang="id-ID" sz="2000" b="0" dirty="0" smtClean="0"/>
                        <a:t>Sediaan Bahan Baku Akhir  -</a:t>
                      </a:r>
                      <a:endParaRPr lang="en-GB" sz="2000" b="0" dirty="0"/>
                    </a:p>
                  </a:txBody>
                  <a:tcPr/>
                </a:tc>
                <a:tc>
                  <a:txBody>
                    <a:bodyPr/>
                    <a:lstStyle/>
                    <a:p>
                      <a:pPr algn="ctr">
                        <a:lnSpc>
                          <a:spcPct val="150000"/>
                        </a:lnSpc>
                      </a:pPr>
                      <a:r>
                        <a:rPr lang="id-ID" sz="2000" b="0" dirty="0" smtClean="0"/>
                        <a:t>65 ons</a:t>
                      </a:r>
                      <a:endParaRPr lang="en-GB" sz="2000" b="0" dirty="0"/>
                    </a:p>
                  </a:txBody>
                  <a:tcPr/>
                </a:tc>
                <a:tc>
                  <a:txBody>
                    <a:bodyPr/>
                    <a:lstStyle/>
                    <a:p>
                      <a:pPr algn="ctr">
                        <a:lnSpc>
                          <a:spcPct val="150000"/>
                        </a:lnSpc>
                      </a:pPr>
                      <a:r>
                        <a:rPr lang="id-ID" sz="2000" b="0" dirty="0" smtClean="0"/>
                        <a:t>Rp  160</a:t>
                      </a:r>
                      <a:endParaRPr lang="en-GB" sz="2000" b="0" dirty="0"/>
                    </a:p>
                  </a:txBody>
                  <a:tcPr/>
                </a:tc>
                <a:tc>
                  <a:txBody>
                    <a:bodyPr/>
                    <a:lstStyle/>
                    <a:p>
                      <a:pPr algn="ctr">
                        <a:lnSpc>
                          <a:spcPct val="150000"/>
                        </a:lnSpc>
                      </a:pPr>
                      <a:r>
                        <a:rPr lang="id-ID" sz="2000" b="0" dirty="0" smtClean="0"/>
                        <a:t>Rp  10.400</a:t>
                      </a:r>
                      <a:endParaRPr lang="en-GB" sz="2000" b="0" dirty="0"/>
                    </a:p>
                  </a:txBody>
                  <a:tcPr/>
                </a:tc>
              </a:tr>
              <a:tr h="370840">
                <a:tc>
                  <a:txBody>
                    <a:bodyPr/>
                    <a:lstStyle/>
                    <a:p>
                      <a:pPr>
                        <a:lnSpc>
                          <a:spcPct val="150000"/>
                        </a:lnSpc>
                      </a:pPr>
                      <a:r>
                        <a:rPr lang="id-ID" sz="2000" b="0" dirty="0" smtClean="0"/>
                        <a:t>Bahan Baku Dipakai (BBB)</a:t>
                      </a:r>
                      <a:endParaRPr lang="en-GB" sz="2000" b="0" dirty="0"/>
                    </a:p>
                  </a:txBody>
                  <a:tcPr/>
                </a:tc>
                <a:tc>
                  <a:txBody>
                    <a:bodyPr/>
                    <a:lstStyle/>
                    <a:p>
                      <a:pPr algn="ctr">
                        <a:lnSpc>
                          <a:spcPct val="150000"/>
                        </a:lnSpc>
                      </a:pPr>
                      <a:r>
                        <a:rPr lang="id-ID" sz="2000" b="0" dirty="0" smtClean="0"/>
                        <a:t>364 ons</a:t>
                      </a:r>
                      <a:endParaRPr lang="en-GB" sz="2000" b="0" dirty="0"/>
                    </a:p>
                  </a:txBody>
                  <a:tcPr/>
                </a:tc>
                <a:tc>
                  <a:txBody>
                    <a:bodyPr/>
                    <a:lstStyle/>
                    <a:p>
                      <a:pPr algn="ctr">
                        <a:lnSpc>
                          <a:spcPct val="150000"/>
                        </a:lnSpc>
                      </a:pPr>
                      <a:r>
                        <a:rPr lang="id-ID" sz="2000" b="0" dirty="0" smtClean="0"/>
                        <a:t>Rp  160</a:t>
                      </a:r>
                      <a:endParaRPr lang="en-GB" sz="2000" b="0" dirty="0"/>
                    </a:p>
                  </a:txBody>
                  <a:tcPr/>
                </a:tc>
                <a:tc>
                  <a:txBody>
                    <a:bodyPr/>
                    <a:lstStyle/>
                    <a:p>
                      <a:pPr algn="ctr">
                        <a:lnSpc>
                          <a:spcPct val="150000"/>
                        </a:lnSpc>
                      </a:pPr>
                      <a:r>
                        <a:rPr lang="id-ID" sz="2000" b="0" dirty="0" smtClean="0"/>
                        <a:t>Rp  58.240</a:t>
                      </a:r>
                      <a:endParaRPr lang="en-GB" sz="2000" b="0" dirty="0"/>
                    </a:p>
                  </a:txBody>
                  <a:tcPr/>
                </a:tc>
              </a:tr>
            </a:tbl>
          </a:graphicData>
        </a:graphic>
      </p:graphicFrame>
      <p:sp>
        <p:nvSpPr>
          <p:cNvPr id="5" name="TextBox 4"/>
          <p:cNvSpPr txBox="1"/>
          <p:nvPr/>
        </p:nvSpPr>
        <p:spPr>
          <a:xfrm>
            <a:off x="5302324" y="5949280"/>
            <a:ext cx="5760640" cy="480131"/>
          </a:xfrm>
          <a:prstGeom prst="rect">
            <a:avLst/>
          </a:prstGeom>
          <a:noFill/>
        </p:spPr>
        <p:txBody>
          <a:bodyPr wrap="square" rtlCol="0">
            <a:spAutoFit/>
          </a:bodyPr>
          <a:lstStyle/>
          <a:p>
            <a:pPr>
              <a:lnSpc>
                <a:spcPct val="90000"/>
              </a:lnSpc>
            </a:pPr>
            <a:r>
              <a:rPr lang="id-ID" sz="2800" dirty="0" err="1" smtClean="0"/>
              <a:t>KSt</a:t>
            </a:r>
            <a:r>
              <a:rPr lang="id-ID" sz="2800" dirty="0" smtClean="0"/>
              <a:t>            x        </a:t>
            </a:r>
            <a:r>
              <a:rPr lang="id-ID" sz="2800" dirty="0" err="1" smtClean="0"/>
              <a:t>HSt</a:t>
            </a:r>
            <a:r>
              <a:rPr lang="id-ID" sz="2800" dirty="0" smtClean="0"/>
              <a:t>       =       BBB</a:t>
            </a:r>
            <a:endParaRPr lang="en-GB" sz="2800" dirty="0"/>
          </a:p>
        </p:txBody>
      </p:sp>
      <p:cxnSp>
        <p:nvCxnSpPr>
          <p:cNvPr id="7" name="Straight Arrow Connector 6"/>
          <p:cNvCxnSpPr/>
          <p:nvPr/>
        </p:nvCxnSpPr>
        <p:spPr>
          <a:xfrm>
            <a:off x="5662364" y="5373216"/>
            <a:ext cx="0" cy="576064"/>
          </a:xfrm>
          <a:prstGeom prst="straightConnector1">
            <a:avLst/>
          </a:prstGeom>
          <a:ln w="41275">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7966620" y="5373216"/>
            <a:ext cx="0" cy="576064"/>
          </a:xfrm>
          <a:prstGeom prst="straightConnector1">
            <a:avLst/>
          </a:prstGeom>
          <a:ln w="41275">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9838828" y="5373216"/>
            <a:ext cx="0" cy="576064"/>
          </a:xfrm>
          <a:prstGeom prst="straightConnector1">
            <a:avLst/>
          </a:prstGeom>
          <a:ln w="41275">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84698305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25860" y="685800"/>
            <a:ext cx="10513167" cy="4191000"/>
          </a:xfrm>
        </p:spPr>
        <p:txBody>
          <a:bodyPr/>
          <a:lstStyle/>
          <a:p>
            <a:r>
              <a:rPr lang="id-ID" dirty="0" smtClean="0"/>
              <a:t>Biaya Bahan Baku Standar per unit Produk </a:t>
            </a:r>
            <a:br>
              <a:rPr lang="id-ID" dirty="0" smtClean="0"/>
            </a:br>
            <a:r>
              <a:rPr lang="id-ID" dirty="0" smtClean="0"/>
              <a:t>(BBBSP)</a:t>
            </a:r>
            <a:endParaRPr lang="en-GB" dirty="0"/>
          </a:p>
        </p:txBody>
      </p:sp>
    </p:spTree>
    <p:extLst>
      <p:ext uri="{BB962C8B-B14F-4D97-AF65-F5344CB8AC3E}">
        <p14:creationId xmlns:p14="http://schemas.microsoft.com/office/powerpoint/2010/main" xmlns="" val="242571319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844" y="548680"/>
            <a:ext cx="9601200" cy="936104"/>
          </a:xfrm>
        </p:spPr>
        <p:txBody>
          <a:bodyPr>
            <a:normAutofit fontScale="90000"/>
          </a:bodyPr>
          <a:lstStyle/>
          <a:p>
            <a:r>
              <a:rPr lang="id-ID" dirty="0" smtClean="0"/>
              <a:t>Biaya Bahan Baku Standar per unit Produk</a:t>
            </a:r>
            <a:endParaRPr lang="en-GB" dirty="0"/>
          </a:p>
        </p:txBody>
      </p:sp>
      <p:sp>
        <p:nvSpPr>
          <p:cNvPr id="3" name="Content Placeholder 2"/>
          <p:cNvSpPr>
            <a:spLocks noGrp="1"/>
          </p:cNvSpPr>
          <p:nvPr>
            <p:ph idx="1"/>
          </p:nvPr>
        </p:nvSpPr>
        <p:spPr>
          <a:xfrm>
            <a:off x="981844" y="2060848"/>
            <a:ext cx="10297144" cy="4248472"/>
          </a:xfrm>
        </p:spPr>
        <p:txBody>
          <a:bodyPr>
            <a:normAutofit/>
          </a:bodyPr>
          <a:lstStyle/>
          <a:p>
            <a:r>
              <a:rPr lang="id-ID" sz="2800" dirty="0" smtClean="0"/>
              <a:t>Biaya Bahan Baku Standar per unit produk (BBBSP) terdiri atas kuantitas standar bahan baku dan harga standar bahan baku</a:t>
            </a:r>
          </a:p>
          <a:p>
            <a:r>
              <a:rPr lang="id-ID" sz="2800" dirty="0" smtClean="0"/>
              <a:t>Kuantitas Standar Bahan Baku (KSBB) adalah taksiran sejumlah unit bahan baku yang diperlukan untuk memproduksi satu unit produk tertentu</a:t>
            </a:r>
          </a:p>
          <a:p>
            <a:r>
              <a:rPr lang="id-ID" sz="2800" dirty="0" smtClean="0"/>
              <a:t>Harga Standar Bahan Baku (</a:t>
            </a:r>
            <a:r>
              <a:rPr lang="id-ID" sz="2800" dirty="0" err="1" smtClean="0"/>
              <a:t>HSt</a:t>
            </a:r>
            <a:r>
              <a:rPr lang="id-ID" sz="2800" dirty="0" smtClean="0"/>
              <a:t>) adalah taksiran harga per unit bahan baku (umumnya didapat dari daftar harga pemasok)</a:t>
            </a:r>
          </a:p>
          <a:p>
            <a:r>
              <a:rPr lang="id-ID" sz="3000" dirty="0" smtClean="0"/>
              <a:t>BBBSP = KSBB x </a:t>
            </a:r>
            <a:r>
              <a:rPr lang="id-ID" sz="3000" dirty="0" err="1" smtClean="0"/>
              <a:t>HSt</a:t>
            </a:r>
            <a:endParaRPr lang="id-ID" sz="3000" dirty="0" smtClean="0"/>
          </a:p>
        </p:txBody>
      </p:sp>
    </p:spTree>
    <p:extLst>
      <p:ext uri="{BB962C8B-B14F-4D97-AF65-F5344CB8AC3E}">
        <p14:creationId xmlns:p14="http://schemas.microsoft.com/office/powerpoint/2010/main" xmlns="" val="279990722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5820" y="685800"/>
            <a:ext cx="6984775" cy="5047456"/>
          </a:xfrm>
        </p:spPr>
        <p:txBody>
          <a:bodyPr>
            <a:normAutofit fontScale="90000"/>
          </a:bodyPr>
          <a:lstStyle/>
          <a:p>
            <a:r>
              <a:rPr lang="id-ID" sz="3200" b="1" dirty="0" smtClean="0">
                <a:solidFill>
                  <a:srgbClr val="C00000"/>
                </a:solidFill>
              </a:rPr>
              <a:t>BBB = </a:t>
            </a:r>
            <a:r>
              <a:rPr lang="id-ID" sz="3200" b="1" dirty="0" err="1" smtClean="0">
                <a:solidFill>
                  <a:srgbClr val="C00000"/>
                </a:solidFill>
              </a:rPr>
              <a:t>KSt</a:t>
            </a:r>
            <a:r>
              <a:rPr lang="id-ID" sz="3200" b="1" dirty="0" smtClean="0">
                <a:solidFill>
                  <a:srgbClr val="C00000"/>
                </a:solidFill>
              </a:rPr>
              <a:t> x </a:t>
            </a:r>
            <a:r>
              <a:rPr lang="id-ID" sz="3200" b="1" dirty="0" err="1" smtClean="0">
                <a:solidFill>
                  <a:srgbClr val="C00000"/>
                </a:solidFill>
              </a:rPr>
              <a:t>HSt</a:t>
            </a:r>
            <a:r>
              <a:rPr lang="id-ID" sz="3200" b="1" dirty="0" smtClean="0">
                <a:solidFill>
                  <a:srgbClr val="C00000"/>
                </a:solidFill>
              </a:rPr>
              <a:t/>
            </a:r>
            <a:br>
              <a:rPr lang="id-ID" sz="3200" b="1" dirty="0" smtClean="0">
                <a:solidFill>
                  <a:srgbClr val="C00000"/>
                </a:solidFill>
              </a:rPr>
            </a:br>
            <a:r>
              <a:rPr lang="id-ID" sz="3200" b="1" dirty="0">
                <a:solidFill>
                  <a:srgbClr val="C00000"/>
                </a:solidFill>
              </a:rPr>
              <a:t/>
            </a:r>
            <a:br>
              <a:rPr lang="id-ID" sz="3200" b="1" dirty="0">
                <a:solidFill>
                  <a:srgbClr val="C00000"/>
                </a:solidFill>
              </a:rPr>
            </a:br>
            <a:r>
              <a:rPr lang="id-ID" sz="3200" b="1" dirty="0" err="1" smtClean="0">
                <a:solidFill>
                  <a:srgbClr val="C00000"/>
                </a:solidFill>
              </a:rPr>
              <a:t>KSt</a:t>
            </a:r>
            <a:r>
              <a:rPr lang="id-ID" sz="3200" b="1" dirty="0" smtClean="0">
                <a:solidFill>
                  <a:srgbClr val="C00000"/>
                </a:solidFill>
              </a:rPr>
              <a:t> = P x KSBB</a:t>
            </a:r>
            <a:br>
              <a:rPr lang="id-ID" sz="3200" b="1" dirty="0" smtClean="0">
                <a:solidFill>
                  <a:srgbClr val="C00000"/>
                </a:solidFill>
              </a:rPr>
            </a:br>
            <a:r>
              <a:rPr lang="id-ID" sz="3200" b="1" dirty="0">
                <a:solidFill>
                  <a:srgbClr val="C00000"/>
                </a:solidFill>
              </a:rPr>
              <a:t/>
            </a:r>
            <a:br>
              <a:rPr lang="id-ID" sz="3200" b="1" dirty="0">
                <a:solidFill>
                  <a:srgbClr val="C00000"/>
                </a:solidFill>
              </a:rPr>
            </a:br>
            <a:r>
              <a:rPr lang="id-ID" sz="3200" b="1" dirty="0" smtClean="0">
                <a:solidFill>
                  <a:srgbClr val="C00000"/>
                </a:solidFill>
              </a:rPr>
              <a:t>BBBSP = KSBB x </a:t>
            </a:r>
            <a:r>
              <a:rPr lang="id-ID" sz="3200" b="1" dirty="0" err="1" smtClean="0">
                <a:solidFill>
                  <a:srgbClr val="C00000"/>
                </a:solidFill>
              </a:rPr>
              <a:t>HSt</a:t>
            </a:r>
            <a:r>
              <a:rPr lang="id-ID" sz="2400" dirty="0" smtClean="0"/>
              <a:t/>
            </a:r>
            <a:br>
              <a:rPr lang="id-ID" sz="2400" dirty="0" smtClean="0"/>
            </a:br>
            <a:r>
              <a:rPr lang="id-ID" sz="2400" dirty="0" smtClean="0"/>
              <a:t/>
            </a:r>
            <a:br>
              <a:rPr lang="id-ID" sz="2400" dirty="0" smtClean="0"/>
            </a:br>
            <a:r>
              <a:rPr lang="id-ID" sz="2400" dirty="0"/>
              <a:t/>
            </a:r>
            <a:br>
              <a:rPr lang="id-ID" sz="2400" dirty="0"/>
            </a:br>
            <a:r>
              <a:rPr lang="id-ID" sz="2400" dirty="0" smtClean="0"/>
              <a:t>BBB = Biaya Bahan Baku</a:t>
            </a:r>
            <a:br>
              <a:rPr lang="id-ID" sz="2400" dirty="0" smtClean="0"/>
            </a:br>
            <a:r>
              <a:rPr lang="id-ID" sz="2400" dirty="0" err="1" smtClean="0"/>
              <a:t>KSt</a:t>
            </a:r>
            <a:r>
              <a:rPr lang="id-ID" sz="2400" dirty="0" smtClean="0"/>
              <a:t>  = Kuantitas Standar Bahan Baku dipakai</a:t>
            </a:r>
            <a:br>
              <a:rPr lang="id-ID" sz="2400" dirty="0" smtClean="0"/>
            </a:br>
            <a:r>
              <a:rPr lang="id-ID" sz="2400" dirty="0" err="1" smtClean="0"/>
              <a:t>HSt</a:t>
            </a:r>
            <a:r>
              <a:rPr lang="id-ID" sz="2400" dirty="0" smtClean="0"/>
              <a:t>  = Harga Standar Bahan Baku per Unit</a:t>
            </a:r>
            <a:br>
              <a:rPr lang="id-ID" sz="2400" dirty="0" smtClean="0"/>
            </a:br>
            <a:r>
              <a:rPr lang="id-ID" sz="2400" dirty="0" smtClean="0"/>
              <a:t>P      = unit ekuivalen Produk</a:t>
            </a:r>
            <a:br>
              <a:rPr lang="id-ID" sz="2400" dirty="0" smtClean="0"/>
            </a:br>
            <a:r>
              <a:rPr lang="id-ID" sz="2400" dirty="0" smtClean="0"/>
              <a:t>KSBB = Kuantitas Standar Bahan Baku per unit produk</a:t>
            </a:r>
            <a:br>
              <a:rPr lang="id-ID" sz="2400" dirty="0" smtClean="0"/>
            </a:br>
            <a:r>
              <a:rPr lang="id-ID" sz="2400" dirty="0" smtClean="0"/>
              <a:t>BBBSP = Biaya Bahan Baku Standar per Unit Produk</a:t>
            </a:r>
            <a:br>
              <a:rPr lang="id-ID" sz="2400" dirty="0" smtClean="0"/>
            </a:br>
            <a:endParaRPr lang="en-GB" sz="2400" dirty="0"/>
          </a:p>
        </p:txBody>
      </p:sp>
      <p:sp>
        <p:nvSpPr>
          <p:cNvPr id="5" name="Text Placeholder 4"/>
          <p:cNvSpPr>
            <a:spLocks noGrp="1"/>
          </p:cNvSpPr>
          <p:nvPr>
            <p:ph type="body" idx="1"/>
          </p:nvPr>
        </p:nvSpPr>
        <p:spPr>
          <a:xfrm>
            <a:off x="765820" y="5301208"/>
            <a:ext cx="5638800" cy="770384"/>
          </a:xfrm>
        </p:spPr>
        <p:txBody>
          <a:bodyPr>
            <a:normAutofit/>
          </a:bodyPr>
          <a:lstStyle/>
          <a:p>
            <a:r>
              <a:rPr lang="id-ID" sz="3800" dirty="0" smtClean="0"/>
              <a:t> </a:t>
            </a:r>
            <a:endParaRPr lang="en-GB" sz="3800" dirty="0"/>
          </a:p>
        </p:txBody>
      </p:sp>
    </p:spTree>
    <p:extLst>
      <p:ext uri="{BB962C8B-B14F-4D97-AF65-F5344CB8AC3E}">
        <p14:creationId xmlns:p14="http://schemas.microsoft.com/office/powerpoint/2010/main" xmlns="" val="11773967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93813" y="563562"/>
            <a:ext cx="9601200" cy="777206"/>
          </a:xfrm>
        </p:spPr>
        <p:txBody>
          <a:bodyPr/>
          <a:lstStyle/>
          <a:p>
            <a:r>
              <a:rPr lang="id-ID" dirty="0" smtClean="0"/>
              <a:t>Menghitung besaran KSBB</a:t>
            </a:r>
            <a:endParaRPr lang="en-GB" dirty="0"/>
          </a:p>
        </p:txBody>
      </p:sp>
      <p:sp>
        <p:nvSpPr>
          <p:cNvPr id="3" name="Content Placeholder 2"/>
          <p:cNvSpPr>
            <a:spLocks noGrp="1"/>
          </p:cNvSpPr>
          <p:nvPr>
            <p:ph idx="1"/>
          </p:nvPr>
        </p:nvSpPr>
        <p:spPr/>
        <p:txBody>
          <a:bodyPr/>
          <a:lstStyle/>
          <a:p>
            <a:r>
              <a:rPr lang="id-ID" sz="2500" dirty="0"/>
              <a:t>Misalkan untuk memproduksi kecap diperlukan bahan baku kedelai dan gula merah. </a:t>
            </a:r>
            <a:endParaRPr lang="id-ID" sz="2500" dirty="0" smtClean="0"/>
          </a:p>
          <a:p>
            <a:r>
              <a:rPr lang="id-ID" sz="2500" dirty="0" smtClean="0"/>
              <a:t>Untuk </a:t>
            </a:r>
            <a:r>
              <a:rPr lang="id-ID" sz="2500" dirty="0"/>
              <a:t>memproduksi per botol kecap diperlukan kuantitas standar bahan baku (KSBB) berupa kedelai dan gula merah sebagai berikut</a:t>
            </a:r>
            <a:r>
              <a:rPr lang="id-ID" sz="2500" dirty="0" smtClean="0"/>
              <a:t>:</a:t>
            </a:r>
          </a:p>
          <a:p>
            <a:endParaRPr lang="id-ID" dirty="0"/>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xmlns="" val="3366467942"/>
              </p:ext>
            </p:extLst>
          </p:nvPr>
        </p:nvGraphicFramePr>
        <p:xfrm>
          <a:off x="1557908" y="4005064"/>
          <a:ext cx="8125884" cy="1706880"/>
        </p:xfrm>
        <a:graphic>
          <a:graphicData uri="http://schemas.openxmlformats.org/drawingml/2006/table">
            <a:tbl>
              <a:tblPr firstRow="1" bandRow="1">
                <a:tableStyleId>{5C22544A-7EE6-4342-B048-85BDC9FD1C3A}</a:tableStyleId>
              </a:tblPr>
              <a:tblGrid>
                <a:gridCol w="3528392"/>
                <a:gridCol w="2232248"/>
                <a:gridCol w="2365244"/>
              </a:tblGrid>
              <a:tr h="354712">
                <a:tc>
                  <a:txBody>
                    <a:bodyPr/>
                    <a:lstStyle/>
                    <a:p>
                      <a:endParaRPr lang="en-GB" sz="2200" dirty="0"/>
                    </a:p>
                  </a:txBody>
                  <a:tcPr/>
                </a:tc>
                <a:tc>
                  <a:txBody>
                    <a:bodyPr/>
                    <a:lstStyle/>
                    <a:p>
                      <a:pPr algn="ctr"/>
                      <a:r>
                        <a:rPr lang="id-ID" sz="2200" dirty="0" smtClean="0"/>
                        <a:t>Kedelai</a:t>
                      </a:r>
                      <a:endParaRPr lang="en-GB" sz="2200" dirty="0"/>
                    </a:p>
                  </a:txBody>
                  <a:tcPr/>
                </a:tc>
                <a:tc>
                  <a:txBody>
                    <a:bodyPr/>
                    <a:lstStyle/>
                    <a:p>
                      <a:pPr algn="ctr"/>
                      <a:r>
                        <a:rPr lang="id-ID" sz="2200" dirty="0" smtClean="0"/>
                        <a:t>Gula Merah</a:t>
                      </a:r>
                      <a:endParaRPr lang="en-GB" sz="2200" dirty="0"/>
                    </a:p>
                  </a:txBody>
                  <a:tcPr/>
                </a:tc>
              </a:tr>
              <a:tr h="370840">
                <a:tc>
                  <a:txBody>
                    <a:bodyPr/>
                    <a:lstStyle/>
                    <a:p>
                      <a:r>
                        <a:rPr lang="id-ID" sz="2200" dirty="0" smtClean="0"/>
                        <a:t>Kecap</a:t>
                      </a:r>
                      <a:r>
                        <a:rPr lang="id-ID" sz="2200" baseline="0" dirty="0" smtClean="0"/>
                        <a:t> Sedang</a:t>
                      </a:r>
                      <a:endParaRPr lang="en-GB" sz="2200" dirty="0"/>
                    </a:p>
                  </a:txBody>
                  <a:tcPr/>
                </a:tc>
                <a:tc>
                  <a:txBody>
                    <a:bodyPr/>
                    <a:lstStyle/>
                    <a:p>
                      <a:pPr algn="ctr"/>
                      <a:r>
                        <a:rPr lang="id-ID" sz="2200" dirty="0" smtClean="0"/>
                        <a:t>2 ons</a:t>
                      </a:r>
                      <a:endParaRPr lang="en-GB" sz="2200" dirty="0"/>
                    </a:p>
                  </a:txBody>
                  <a:tcPr/>
                </a:tc>
                <a:tc>
                  <a:txBody>
                    <a:bodyPr/>
                    <a:lstStyle/>
                    <a:p>
                      <a:pPr algn="ctr"/>
                      <a:r>
                        <a:rPr lang="id-ID" sz="2200" dirty="0" smtClean="0"/>
                        <a:t>2 ons</a:t>
                      </a:r>
                      <a:endParaRPr lang="en-GB" sz="2200" dirty="0"/>
                    </a:p>
                  </a:txBody>
                  <a:tcPr/>
                </a:tc>
              </a:tr>
              <a:tr h="370840">
                <a:tc>
                  <a:txBody>
                    <a:bodyPr/>
                    <a:lstStyle/>
                    <a:p>
                      <a:r>
                        <a:rPr lang="id-ID" sz="2200" dirty="0" smtClean="0"/>
                        <a:t>Kecap Manis</a:t>
                      </a:r>
                      <a:endParaRPr lang="en-GB" sz="2200" dirty="0"/>
                    </a:p>
                  </a:txBody>
                  <a:tcPr/>
                </a:tc>
                <a:tc>
                  <a:txBody>
                    <a:bodyPr/>
                    <a:lstStyle/>
                    <a:p>
                      <a:pPr algn="ctr"/>
                      <a:r>
                        <a:rPr lang="id-ID" sz="2200" dirty="0" smtClean="0"/>
                        <a:t>1 ons</a:t>
                      </a:r>
                      <a:endParaRPr lang="en-GB" sz="2200" dirty="0"/>
                    </a:p>
                  </a:txBody>
                  <a:tcPr/>
                </a:tc>
                <a:tc>
                  <a:txBody>
                    <a:bodyPr/>
                    <a:lstStyle/>
                    <a:p>
                      <a:pPr algn="ctr"/>
                      <a:r>
                        <a:rPr lang="id-ID" sz="2200" dirty="0" smtClean="0"/>
                        <a:t>3 ons</a:t>
                      </a:r>
                      <a:endParaRPr lang="en-GB" sz="2200" dirty="0"/>
                    </a:p>
                  </a:txBody>
                  <a:tcPr/>
                </a:tc>
              </a:tr>
              <a:tr h="370840">
                <a:tc>
                  <a:txBody>
                    <a:bodyPr/>
                    <a:lstStyle/>
                    <a:p>
                      <a:r>
                        <a:rPr lang="id-ID" sz="2200" dirty="0" smtClean="0"/>
                        <a:t>Kecap Asin</a:t>
                      </a:r>
                      <a:endParaRPr lang="en-GB" sz="2200" dirty="0"/>
                    </a:p>
                  </a:txBody>
                  <a:tcPr/>
                </a:tc>
                <a:tc>
                  <a:txBody>
                    <a:bodyPr/>
                    <a:lstStyle/>
                    <a:p>
                      <a:pPr algn="ctr"/>
                      <a:r>
                        <a:rPr lang="id-ID" sz="2200" dirty="0" smtClean="0"/>
                        <a:t>2 ons</a:t>
                      </a:r>
                      <a:endParaRPr lang="en-GB" sz="2200" dirty="0"/>
                    </a:p>
                  </a:txBody>
                  <a:tcPr/>
                </a:tc>
                <a:tc>
                  <a:txBody>
                    <a:bodyPr/>
                    <a:lstStyle/>
                    <a:p>
                      <a:pPr algn="ctr"/>
                      <a:r>
                        <a:rPr lang="id-ID" sz="2200" dirty="0" smtClean="0"/>
                        <a:t>1 ons</a:t>
                      </a:r>
                      <a:endParaRPr lang="en-GB" sz="2200" dirty="0"/>
                    </a:p>
                  </a:txBody>
                  <a:tcPr/>
                </a:tc>
              </a:tr>
            </a:tbl>
          </a:graphicData>
        </a:graphic>
      </p:graphicFrame>
    </p:spTree>
    <p:extLst>
      <p:ext uri="{BB962C8B-B14F-4D97-AF65-F5344CB8AC3E}">
        <p14:creationId xmlns:p14="http://schemas.microsoft.com/office/powerpoint/2010/main" xmlns="" val="297800167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25860" y="476672"/>
            <a:ext cx="9769152" cy="1080120"/>
          </a:xfrm>
        </p:spPr>
        <p:txBody>
          <a:bodyPr/>
          <a:lstStyle/>
          <a:p>
            <a:r>
              <a:rPr lang="id-ID" dirty="0" smtClean="0"/>
              <a:t>Pengertian Bahan Baku</a:t>
            </a:r>
            <a:endParaRPr lang="en-GB" dirty="0"/>
          </a:p>
        </p:txBody>
      </p:sp>
      <p:sp>
        <p:nvSpPr>
          <p:cNvPr id="6" name="Content Placeholder 5"/>
          <p:cNvSpPr>
            <a:spLocks noGrp="1"/>
          </p:cNvSpPr>
          <p:nvPr>
            <p:ph idx="1"/>
          </p:nvPr>
        </p:nvSpPr>
        <p:spPr>
          <a:xfrm>
            <a:off x="1125860" y="1981200"/>
            <a:ext cx="9937104" cy="4256112"/>
          </a:xfrm>
        </p:spPr>
        <p:txBody>
          <a:bodyPr>
            <a:normAutofit/>
          </a:bodyPr>
          <a:lstStyle/>
          <a:p>
            <a:pPr algn="just"/>
            <a:r>
              <a:rPr lang="id-ID" sz="2800" dirty="0" smtClean="0"/>
              <a:t>Bahan baku merupakan bahan langsung  (</a:t>
            </a:r>
            <a:r>
              <a:rPr lang="id-ID" sz="2800" i="1" dirty="0" err="1" smtClean="0"/>
              <a:t>direct</a:t>
            </a:r>
            <a:r>
              <a:rPr lang="id-ID" sz="2800" i="1" dirty="0" smtClean="0"/>
              <a:t> material</a:t>
            </a:r>
            <a:r>
              <a:rPr lang="id-ID" sz="2800" dirty="0" smtClean="0"/>
              <a:t>), bahan mentah atau bahan utama yang membentuk </a:t>
            </a:r>
            <a:r>
              <a:rPr lang="id-ID" sz="2800" dirty="0" err="1" smtClean="0"/>
              <a:t>suatu</a:t>
            </a:r>
            <a:r>
              <a:rPr lang="id-ID" sz="2800" dirty="0" smtClean="0"/>
              <a:t> produk.</a:t>
            </a:r>
          </a:p>
          <a:p>
            <a:pPr algn="just"/>
            <a:r>
              <a:rPr lang="id-ID" sz="2800" dirty="0" smtClean="0"/>
              <a:t>Bahan baku berbeda dengan bahan penolong atau bahan pembantu</a:t>
            </a:r>
          </a:p>
          <a:p>
            <a:pPr algn="just"/>
            <a:r>
              <a:rPr lang="id-ID" sz="2800" dirty="0" smtClean="0"/>
              <a:t>Bahan penolong/pembantu (</a:t>
            </a:r>
            <a:r>
              <a:rPr lang="id-ID" sz="2800" i="1" dirty="0" err="1" smtClean="0"/>
              <a:t>indirect</a:t>
            </a:r>
            <a:r>
              <a:rPr lang="id-ID" sz="2800" i="1" dirty="0" smtClean="0"/>
              <a:t> material</a:t>
            </a:r>
            <a:r>
              <a:rPr lang="id-ID" sz="2800" dirty="0" smtClean="0"/>
              <a:t>) adalah bahan pelengkap yang melekat pada </a:t>
            </a:r>
            <a:r>
              <a:rPr lang="id-ID" sz="2800" dirty="0" err="1" smtClean="0"/>
              <a:t>suatu</a:t>
            </a:r>
            <a:r>
              <a:rPr lang="id-ID" sz="2800" dirty="0" smtClean="0"/>
              <a:t> produk</a:t>
            </a:r>
          </a:p>
          <a:p>
            <a:pPr algn="just"/>
            <a:r>
              <a:rPr lang="id-ID" sz="2800" dirty="0" smtClean="0"/>
              <a:t>Misalnya; produk pakaian </a:t>
            </a:r>
            <a:r>
              <a:rPr lang="id-ID" sz="2800" dirty="0" smtClean="0">
                <a:sym typeface="Wingdings" panose="05000000000000000000" pitchFamily="2" charset="2"/>
              </a:rPr>
              <a:t> bahan utamanya kain, bahan penolongnya benang, kancing, </a:t>
            </a:r>
            <a:r>
              <a:rPr lang="id-ID" sz="2800" dirty="0" err="1" smtClean="0">
                <a:sym typeface="Wingdings" panose="05000000000000000000" pitchFamily="2" charset="2"/>
              </a:rPr>
              <a:t>riztleting</a:t>
            </a:r>
            <a:r>
              <a:rPr lang="id-ID" sz="2800" dirty="0" smtClean="0">
                <a:sym typeface="Wingdings" panose="05000000000000000000" pitchFamily="2" charset="2"/>
              </a:rPr>
              <a:t>, pita, dll.</a:t>
            </a:r>
            <a:endParaRPr lang="en-GB" sz="2800" dirty="0"/>
          </a:p>
        </p:txBody>
      </p:sp>
    </p:spTree>
    <p:extLst>
      <p:ext uri="{BB962C8B-B14F-4D97-AF65-F5344CB8AC3E}">
        <p14:creationId xmlns:p14="http://schemas.microsoft.com/office/powerpoint/2010/main" xmlns="" val="34724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5860" y="563562"/>
            <a:ext cx="9769153" cy="633190"/>
          </a:xfrm>
        </p:spPr>
        <p:txBody>
          <a:bodyPr>
            <a:normAutofit fontScale="90000"/>
          </a:bodyPr>
          <a:lstStyle/>
          <a:p>
            <a:r>
              <a:rPr lang="id-ID" dirty="0" smtClean="0"/>
              <a:t>Mencari / Menghitung </a:t>
            </a:r>
            <a:r>
              <a:rPr lang="id-ID" dirty="0" err="1" smtClean="0"/>
              <a:t>HSt</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185763768"/>
              </p:ext>
            </p:extLst>
          </p:nvPr>
        </p:nvGraphicFramePr>
        <p:xfrm>
          <a:off x="1125861" y="1412875"/>
          <a:ext cx="9769152" cy="2209800"/>
        </p:xfrm>
        <a:graphic>
          <a:graphicData uri="http://schemas.openxmlformats.org/drawingml/2006/table">
            <a:tbl>
              <a:tblPr firstRow="1" bandRow="1">
                <a:tableStyleId>{5C22544A-7EE6-4342-B048-85BDC9FD1C3A}</a:tableStyleId>
              </a:tblPr>
              <a:tblGrid>
                <a:gridCol w="3384375"/>
                <a:gridCol w="3128393"/>
                <a:gridCol w="3256384"/>
              </a:tblGrid>
              <a:tr h="370840">
                <a:tc>
                  <a:txBody>
                    <a:bodyPr/>
                    <a:lstStyle/>
                    <a:p>
                      <a:endParaRPr lang="en-GB" sz="2300" dirty="0"/>
                    </a:p>
                  </a:txBody>
                  <a:tcPr/>
                </a:tc>
                <a:tc>
                  <a:txBody>
                    <a:bodyPr/>
                    <a:lstStyle/>
                    <a:p>
                      <a:pPr algn="ctr"/>
                      <a:r>
                        <a:rPr lang="id-ID" sz="2300" dirty="0" smtClean="0"/>
                        <a:t>Kedelai 10.000 ons</a:t>
                      </a:r>
                      <a:endParaRPr lang="en-GB" sz="2300" dirty="0"/>
                    </a:p>
                  </a:txBody>
                  <a:tcPr/>
                </a:tc>
                <a:tc>
                  <a:txBody>
                    <a:bodyPr/>
                    <a:lstStyle/>
                    <a:p>
                      <a:pPr algn="ctr"/>
                      <a:r>
                        <a:rPr lang="id-ID" sz="2300" dirty="0" smtClean="0"/>
                        <a:t>Gula Merah 8.000 ons</a:t>
                      </a:r>
                      <a:endParaRPr lang="en-GB" sz="2300" dirty="0"/>
                    </a:p>
                  </a:txBody>
                  <a:tcPr/>
                </a:tc>
              </a:tr>
              <a:tr h="370840">
                <a:tc>
                  <a:txBody>
                    <a:bodyPr/>
                    <a:lstStyle/>
                    <a:p>
                      <a:r>
                        <a:rPr lang="id-ID" sz="2300" dirty="0" smtClean="0"/>
                        <a:t>Harga Beli Bahan Baku</a:t>
                      </a:r>
                      <a:endParaRPr lang="en-GB" sz="2300" dirty="0"/>
                    </a:p>
                  </a:txBody>
                  <a:tcPr/>
                </a:tc>
                <a:tc>
                  <a:txBody>
                    <a:bodyPr/>
                    <a:lstStyle/>
                    <a:p>
                      <a:pPr algn="ctr"/>
                      <a:r>
                        <a:rPr lang="id-ID" sz="2300" dirty="0" smtClean="0"/>
                        <a:t>Rp   900.000</a:t>
                      </a:r>
                      <a:endParaRPr lang="en-GB" sz="2300" dirty="0"/>
                    </a:p>
                  </a:txBody>
                  <a:tcPr/>
                </a:tc>
                <a:tc>
                  <a:txBody>
                    <a:bodyPr/>
                    <a:lstStyle/>
                    <a:p>
                      <a:pPr algn="ctr"/>
                      <a:r>
                        <a:rPr lang="id-ID" sz="2300" dirty="0" smtClean="0"/>
                        <a:t>Rp   400.000</a:t>
                      </a:r>
                      <a:endParaRPr lang="en-GB" sz="2300" dirty="0"/>
                    </a:p>
                  </a:txBody>
                  <a:tcPr/>
                </a:tc>
              </a:tr>
              <a:tr h="370840">
                <a:tc>
                  <a:txBody>
                    <a:bodyPr/>
                    <a:lstStyle/>
                    <a:p>
                      <a:r>
                        <a:rPr lang="id-ID" sz="2300" dirty="0" smtClean="0"/>
                        <a:t>Ongkos Angkut</a:t>
                      </a:r>
                      <a:endParaRPr lang="en-GB" sz="2300" dirty="0"/>
                    </a:p>
                  </a:txBody>
                  <a:tcPr/>
                </a:tc>
                <a:tc>
                  <a:txBody>
                    <a:bodyPr/>
                    <a:lstStyle/>
                    <a:p>
                      <a:pPr algn="ctr"/>
                      <a:r>
                        <a:rPr lang="id-ID" sz="2300" dirty="0" smtClean="0"/>
                        <a:t>Rp   190.000</a:t>
                      </a:r>
                      <a:endParaRPr lang="en-GB" sz="2300" dirty="0"/>
                    </a:p>
                  </a:txBody>
                  <a:tcPr/>
                </a:tc>
                <a:tc>
                  <a:txBody>
                    <a:bodyPr/>
                    <a:lstStyle/>
                    <a:p>
                      <a:pPr algn="ctr"/>
                      <a:r>
                        <a:rPr lang="id-ID" sz="2300" dirty="0" smtClean="0"/>
                        <a:t>Rp   100.000</a:t>
                      </a:r>
                      <a:endParaRPr lang="en-GB" sz="2300" dirty="0"/>
                    </a:p>
                  </a:txBody>
                  <a:tcPr/>
                </a:tc>
              </a:tr>
              <a:tr h="370840">
                <a:tc>
                  <a:txBody>
                    <a:bodyPr/>
                    <a:lstStyle/>
                    <a:p>
                      <a:r>
                        <a:rPr lang="id-ID" sz="2300" dirty="0" smtClean="0"/>
                        <a:t>Potongan Beli BB</a:t>
                      </a:r>
                      <a:endParaRPr lang="en-GB" sz="2300" dirty="0"/>
                    </a:p>
                  </a:txBody>
                  <a:tcPr/>
                </a:tc>
                <a:tc>
                  <a:txBody>
                    <a:bodyPr/>
                    <a:lstStyle/>
                    <a:p>
                      <a:pPr algn="ctr"/>
                      <a:r>
                        <a:rPr lang="id-ID" sz="2300" dirty="0" smtClean="0"/>
                        <a:t>(Rp    90.000) </a:t>
                      </a:r>
                      <a:endParaRPr lang="en-GB" sz="2300" dirty="0"/>
                    </a:p>
                  </a:txBody>
                  <a:tcPr/>
                </a:tc>
                <a:tc>
                  <a:txBody>
                    <a:bodyPr/>
                    <a:lstStyle/>
                    <a:p>
                      <a:pPr algn="ctr"/>
                      <a:r>
                        <a:rPr lang="id-ID" sz="2300" dirty="0" smtClean="0"/>
                        <a:t> (Rp     20.000)</a:t>
                      </a:r>
                      <a:endParaRPr lang="en-GB" sz="2300" dirty="0"/>
                    </a:p>
                  </a:txBody>
                  <a:tcPr/>
                </a:tc>
              </a:tr>
              <a:tr h="370840">
                <a:tc>
                  <a:txBody>
                    <a:bodyPr/>
                    <a:lstStyle/>
                    <a:p>
                      <a:r>
                        <a:rPr lang="id-ID" sz="2300" dirty="0" smtClean="0"/>
                        <a:t>Harga Pokok Bahan Baku</a:t>
                      </a:r>
                      <a:endParaRPr lang="en-GB" sz="2300" dirty="0"/>
                    </a:p>
                  </a:txBody>
                  <a:tcPr/>
                </a:tc>
                <a:tc>
                  <a:txBody>
                    <a:bodyPr/>
                    <a:lstStyle/>
                    <a:p>
                      <a:pPr algn="ctr"/>
                      <a:r>
                        <a:rPr lang="id-ID" sz="2300" dirty="0" smtClean="0"/>
                        <a:t>Rp 1.000.000</a:t>
                      </a:r>
                      <a:endParaRPr lang="en-GB" sz="2300" dirty="0"/>
                    </a:p>
                  </a:txBody>
                  <a:tcPr/>
                </a:tc>
                <a:tc>
                  <a:txBody>
                    <a:bodyPr/>
                    <a:lstStyle/>
                    <a:p>
                      <a:pPr algn="ctr"/>
                      <a:r>
                        <a:rPr lang="id-ID" sz="2300" dirty="0" smtClean="0"/>
                        <a:t>Rp    480.000</a:t>
                      </a:r>
                      <a:endParaRPr lang="en-GB" sz="2300" dirty="0"/>
                    </a:p>
                  </a:txBody>
                  <a:tcPr/>
                </a:tc>
              </a:tr>
            </a:tbl>
          </a:graphicData>
        </a:graphic>
      </p:graphicFrame>
      <p:sp>
        <p:nvSpPr>
          <p:cNvPr id="5" name="TextBox 4"/>
          <p:cNvSpPr txBox="1"/>
          <p:nvPr/>
        </p:nvSpPr>
        <p:spPr>
          <a:xfrm>
            <a:off x="1125859" y="4149080"/>
            <a:ext cx="9631635" cy="757130"/>
          </a:xfrm>
          <a:prstGeom prst="rect">
            <a:avLst/>
          </a:prstGeom>
          <a:noFill/>
        </p:spPr>
        <p:txBody>
          <a:bodyPr wrap="square" rtlCol="0">
            <a:spAutoFit/>
          </a:bodyPr>
          <a:lstStyle/>
          <a:p>
            <a:pPr>
              <a:lnSpc>
                <a:spcPct val="90000"/>
              </a:lnSpc>
            </a:pPr>
            <a:r>
              <a:rPr lang="id-ID" sz="2400" dirty="0" smtClean="0"/>
              <a:t>Harga Standar Bahan Baku (</a:t>
            </a:r>
            <a:r>
              <a:rPr lang="id-ID" sz="2400" dirty="0" err="1" smtClean="0"/>
              <a:t>HSt</a:t>
            </a:r>
            <a:r>
              <a:rPr lang="id-ID" sz="2400" dirty="0" smtClean="0"/>
              <a:t>) Kedelai = Rp 1.000.000 : 10.000 ons</a:t>
            </a:r>
          </a:p>
          <a:p>
            <a:pPr>
              <a:lnSpc>
                <a:spcPct val="90000"/>
              </a:lnSpc>
            </a:pPr>
            <a:r>
              <a:rPr lang="id-ID" sz="2400" dirty="0"/>
              <a:t> </a:t>
            </a:r>
            <a:r>
              <a:rPr lang="id-ID" sz="2400" dirty="0" smtClean="0"/>
              <a:t>                                                                               = Rp 100 per ons </a:t>
            </a:r>
            <a:endParaRPr lang="en-GB" sz="2400" dirty="0"/>
          </a:p>
        </p:txBody>
      </p:sp>
      <p:sp>
        <p:nvSpPr>
          <p:cNvPr id="6" name="TextBox 5"/>
          <p:cNvSpPr txBox="1"/>
          <p:nvPr/>
        </p:nvSpPr>
        <p:spPr>
          <a:xfrm>
            <a:off x="1127313" y="5085184"/>
            <a:ext cx="9631635" cy="757130"/>
          </a:xfrm>
          <a:prstGeom prst="rect">
            <a:avLst/>
          </a:prstGeom>
          <a:noFill/>
        </p:spPr>
        <p:txBody>
          <a:bodyPr wrap="square" rtlCol="0">
            <a:spAutoFit/>
          </a:bodyPr>
          <a:lstStyle/>
          <a:p>
            <a:pPr>
              <a:lnSpc>
                <a:spcPct val="90000"/>
              </a:lnSpc>
            </a:pPr>
            <a:r>
              <a:rPr lang="id-ID" sz="2400" dirty="0" smtClean="0"/>
              <a:t>Harga Standar Bahan Baku (</a:t>
            </a:r>
            <a:r>
              <a:rPr lang="id-ID" sz="2400" dirty="0" err="1" smtClean="0"/>
              <a:t>HSt</a:t>
            </a:r>
            <a:r>
              <a:rPr lang="id-ID" sz="2400" dirty="0" smtClean="0"/>
              <a:t>) Gula Merah = Rp 480.000 : 8.000 ons</a:t>
            </a:r>
          </a:p>
          <a:p>
            <a:pPr>
              <a:lnSpc>
                <a:spcPct val="90000"/>
              </a:lnSpc>
            </a:pPr>
            <a:r>
              <a:rPr lang="id-ID" sz="2400" dirty="0"/>
              <a:t> </a:t>
            </a:r>
            <a:r>
              <a:rPr lang="id-ID" sz="2400" dirty="0" smtClean="0"/>
              <a:t>                                                                                       = Rp 60 per ons </a:t>
            </a:r>
            <a:endParaRPr lang="en-GB" sz="2400" dirty="0"/>
          </a:p>
        </p:txBody>
      </p:sp>
    </p:spTree>
    <p:extLst>
      <p:ext uri="{BB962C8B-B14F-4D97-AF65-F5344CB8AC3E}">
        <p14:creationId xmlns:p14="http://schemas.microsoft.com/office/powerpoint/2010/main" xmlns="" val="310307864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5860" y="332656"/>
            <a:ext cx="9769153" cy="576064"/>
          </a:xfrm>
        </p:spPr>
        <p:txBody>
          <a:bodyPr>
            <a:normAutofit fontScale="90000"/>
          </a:bodyPr>
          <a:lstStyle/>
          <a:p>
            <a:r>
              <a:rPr lang="id-ID" dirty="0" smtClean="0"/>
              <a:t>BBBSP</a:t>
            </a:r>
            <a:endParaRPr lang="en-GB" dirty="0"/>
          </a:p>
        </p:txBody>
      </p:sp>
      <p:sp>
        <p:nvSpPr>
          <p:cNvPr id="3" name="Content Placeholder 2"/>
          <p:cNvSpPr>
            <a:spLocks noGrp="1"/>
          </p:cNvSpPr>
          <p:nvPr>
            <p:ph idx="1"/>
          </p:nvPr>
        </p:nvSpPr>
        <p:spPr>
          <a:xfrm>
            <a:off x="1136104" y="1073426"/>
            <a:ext cx="10009112" cy="1563486"/>
          </a:xfrm>
        </p:spPr>
        <p:txBody>
          <a:bodyPr>
            <a:normAutofit lnSpcReduction="10000"/>
          </a:bodyPr>
          <a:lstStyle/>
          <a:p>
            <a:r>
              <a:rPr lang="id-ID" dirty="0" smtClean="0"/>
              <a:t>Setelah diketahui data mengenai KSBB dan </a:t>
            </a:r>
            <a:r>
              <a:rPr lang="id-ID" dirty="0" err="1" smtClean="0"/>
              <a:t>HSt</a:t>
            </a:r>
            <a:r>
              <a:rPr lang="id-ID" dirty="0" smtClean="0"/>
              <a:t> maka dapat dihitung BBBSP</a:t>
            </a:r>
          </a:p>
          <a:p>
            <a:r>
              <a:rPr lang="id-ID" b="1" dirty="0" smtClean="0">
                <a:solidFill>
                  <a:srgbClr val="C00000"/>
                </a:solidFill>
              </a:rPr>
              <a:t>BBBSP  =  KSBB x </a:t>
            </a:r>
            <a:r>
              <a:rPr lang="id-ID" b="1" dirty="0" err="1" smtClean="0">
                <a:solidFill>
                  <a:srgbClr val="C00000"/>
                </a:solidFill>
              </a:rPr>
              <a:t>HSt</a:t>
            </a:r>
            <a:endParaRPr lang="id-ID" dirty="0"/>
          </a:p>
        </p:txBody>
      </p:sp>
      <p:graphicFrame>
        <p:nvGraphicFramePr>
          <p:cNvPr id="4" name="Table 3"/>
          <p:cNvGraphicFramePr>
            <a:graphicFrameLocks noGrp="1"/>
          </p:cNvGraphicFramePr>
          <p:nvPr>
            <p:extLst>
              <p:ext uri="{D42A27DB-BD31-4B8C-83A1-F6EECF244321}">
                <p14:modId xmlns:p14="http://schemas.microsoft.com/office/powerpoint/2010/main" xmlns="" val="954353123"/>
              </p:ext>
            </p:extLst>
          </p:nvPr>
        </p:nvGraphicFramePr>
        <p:xfrm>
          <a:off x="1053852" y="2636912"/>
          <a:ext cx="10459163" cy="3554695"/>
        </p:xfrm>
        <a:graphic>
          <a:graphicData uri="http://schemas.openxmlformats.org/drawingml/2006/table">
            <a:tbl>
              <a:tblPr firstRow="1" bandRow="1">
                <a:tableStyleId>{5C22544A-7EE6-4342-B048-85BDC9FD1C3A}</a:tableStyleId>
              </a:tblPr>
              <a:tblGrid>
                <a:gridCol w="1403060"/>
                <a:gridCol w="1020406"/>
                <a:gridCol w="1050922"/>
                <a:gridCol w="1224136"/>
                <a:gridCol w="1152128"/>
                <a:gridCol w="1296144"/>
                <a:gridCol w="1224136"/>
                <a:gridCol w="2088231"/>
              </a:tblGrid>
              <a:tr h="528059">
                <a:tc gridSpan="8">
                  <a:txBody>
                    <a:bodyPr/>
                    <a:lstStyle/>
                    <a:p>
                      <a:pPr algn="l"/>
                      <a:r>
                        <a:rPr lang="id-ID" dirty="0" smtClean="0"/>
                        <a:t>Tabel 1. BBBSP                                     Perusahaan Kecap Sedap Nikmat</a:t>
                      </a:r>
                    </a:p>
                    <a:p>
                      <a:pPr algn="ctr"/>
                      <a:r>
                        <a:rPr lang="id-ID" dirty="0" smtClean="0"/>
                        <a:t>Biaya Bahan Baku Standar per Botol Kecap</a:t>
                      </a:r>
                    </a:p>
                    <a:p>
                      <a:pPr algn="ctr"/>
                      <a:r>
                        <a:rPr lang="id-ID" dirty="0" smtClean="0"/>
                        <a:t>Tahun 2016</a:t>
                      </a:r>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r>
              <a:tr h="528059">
                <a:tc rowSpan="2">
                  <a:txBody>
                    <a:bodyPr/>
                    <a:lstStyle/>
                    <a:p>
                      <a:pPr algn="ctr"/>
                      <a:r>
                        <a:rPr lang="id-ID" sz="2200" b="1" dirty="0" smtClean="0"/>
                        <a:t>Jenis Kecap</a:t>
                      </a:r>
                      <a:endParaRPr lang="en-GB" sz="2200" b="1" dirty="0"/>
                    </a:p>
                  </a:txBody>
                  <a:tcPr/>
                </a:tc>
                <a:tc gridSpan="3">
                  <a:txBody>
                    <a:bodyPr/>
                    <a:lstStyle/>
                    <a:p>
                      <a:pPr algn="ctr"/>
                      <a:r>
                        <a:rPr lang="id-ID" sz="2000" b="1" dirty="0" smtClean="0"/>
                        <a:t>Kedelai</a:t>
                      </a:r>
                      <a:endParaRPr lang="en-GB" sz="2000" b="1" dirty="0"/>
                    </a:p>
                  </a:txBody>
                  <a:tcPr/>
                </a:tc>
                <a:tc hMerge="1">
                  <a:txBody>
                    <a:bodyPr/>
                    <a:lstStyle/>
                    <a:p>
                      <a:endParaRPr lang="en-GB" dirty="0"/>
                    </a:p>
                  </a:txBody>
                  <a:tcPr/>
                </a:tc>
                <a:tc hMerge="1">
                  <a:txBody>
                    <a:bodyPr/>
                    <a:lstStyle/>
                    <a:p>
                      <a:endParaRPr lang="en-GB" dirty="0"/>
                    </a:p>
                  </a:txBody>
                  <a:tcPr/>
                </a:tc>
                <a:tc gridSpan="3">
                  <a:txBody>
                    <a:bodyPr/>
                    <a:lstStyle/>
                    <a:p>
                      <a:pPr algn="ctr"/>
                      <a:r>
                        <a:rPr lang="id-ID" sz="2000" b="1" dirty="0" smtClean="0"/>
                        <a:t>Gula Merah</a:t>
                      </a:r>
                      <a:endParaRPr lang="en-GB" sz="2000" b="1" dirty="0"/>
                    </a:p>
                  </a:txBody>
                  <a:tcPr/>
                </a:tc>
                <a:tc hMerge="1">
                  <a:txBody>
                    <a:bodyPr/>
                    <a:lstStyle/>
                    <a:p>
                      <a:endParaRPr lang="en-GB" dirty="0"/>
                    </a:p>
                  </a:txBody>
                  <a:tcPr/>
                </a:tc>
                <a:tc hMerge="1">
                  <a:txBody>
                    <a:bodyPr/>
                    <a:lstStyle/>
                    <a:p>
                      <a:endParaRPr lang="en-GB" dirty="0"/>
                    </a:p>
                  </a:txBody>
                  <a:tcPr/>
                </a:tc>
                <a:tc rowSpan="2">
                  <a:txBody>
                    <a:bodyPr/>
                    <a:lstStyle/>
                    <a:p>
                      <a:pPr algn="ctr"/>
                      <a:r>
                        <a:rPr lang="id-ID" b="1" dirty="0" smtClean="0"/>
                        <a:t>Biaya</a:t>
                      </a:r>
                      <a:r>
                        <a:rPr lang="id-ID" b="1" baseline="0" dirty="0" smtClean="0"/>
                        <a:t> Bahan Baku Standar per Botol Kecap</a:t>
                      </a:r>
                      <a:endParaRPr lang="en-GB" b="1" dirty="0"/>
                    </a:p>
                  </a:txBody>
                  <a:tcPr/>
                </a:tc>
              </a:tr>
              <a:tr h="528059">
                <a:tc vMerge="1">
                  <a:txBody>
                    <a:bodyPr/>
                    <a:lstStyle/>
                    <a:p>
                      <a:endParaRPr lang="en-GB" dirty="0"/>
                    </a:p>
                  </a:txBody>
                  <a:tcPr/>
                </a:tc>
                <a:tc>
                  <a:txBody>
                    <a:bodyPr/>
                    <a:lstStyle/>
                    <a:p>
                      <a:pPr algn="ctr"/>
                      <a:r>
                        <a:rPr lang="id-ID" sz="1900" b="1" dirty="0" smtClean="0"/>
                        <a:t>KSBB</a:t>
                      </a:r>
                      <a:endParaRPr lang="en-GB" sz="1900" b="1" dirty="0"/>
                    </a:p>
                  </a:txBody>
                  <a:tcPr/>
                </a:tc>
                <a:tc>
                  <a:txBody>
                    <a:bodyPr/>
                    <a:lstStyle/>
                    <a:p>
                      <a:pPr algn="ctr"/>
                      <a:r>
                        <a:rPr lang="id-ID" sz="1900" b="1" dirty="0" err="1" smtClean="0"/>
                        <a:t>HSt</a:t>
                      </a:r>
                      <a:endParaRPr lang="en-GB" sz="1900" b="1" dirty="0"/>
                    </a:p>
                  </a:txBody>
                  <a:tcPr/>
                </a:tc>
                <a:tc>
                  <a:txBody>
                    <a:bodyPr/>
                    <a:lstStyle/>
                    <a:p>
                      <a:pPr algn="ctr"/>
                      <a:r>
                        <a:rPr lang="id-ID" sz="1900" b="1" dirty="0" smtClean="0"/>
                        <a:t>BBBSP</a:t>
                      </a:r>
                      <a:endParaRPr lang="en-GB" sz="1900" b="1" dirty="0"/>
                    </a:p>
                  </a:txBody>
                  <a:tcPr/>
                </a:tc>
                <a:tc>
                  <a:txBody>
                    <a:bodyPr/>
                    <a:lstStyle/>
                    <a:p>
                      <a:pPr algn="ctr"/>
                      <a:r>
                        <a:rPr lang="id-ID" sz="1900" b="1" dirty="0" smtClean="0"/>
                        <a:t>KSBB</a:t>
                      </a:r>
                      <a:endParaRPr lang="en-GB" sz="1900" b="1" dirty="0"/>
                    </a:p>
                  </a:txBody>
                  <a:tcPr/>
                </a:tc>
                <a:tc>
                  <a:txBody>
                    <a:bodyPr/>
                    <a:lstStyle/>
                    <a:p>
                      <a:pPr algn="ctr"/>
                      <a:r>
                        <a:rPr lang="id-ID" sz="1900" b="1" dirty="0" err="1" smtClean="0"/>
                        <a:t>HSt</a:t>
                      </a:r>
                      <a:endParaRPr lang="en-GB" sz="1900" b="1" dirty="0"/>
                    </a:p>
                  </a:txBody>
                  <a:tcPr/>
                </a:tc>
                <a:tc>
                  <a:txBody>
                    <a:bodyPr/>
                    <a:lstStyle/>
                    <a:p>
                      <a:pPr algn="ctr"/>
                      <a:r>
                        <a:rPr lang="id-ID" sz="1900" b="1" dirty="0" smtClean="0"/>
                        <a:t>BBBSP</a:t>
                      </a:r>
                      <a:endParaRPr lang="en-GB" sz="1900" b="1" dirty="0"/>
                    </a:p>
                  </a:txBody>
                  <a:tcPr/>
                </a:tc>
                <a:tc vMerge="1">
                  <a:txBody>
                    <a:bodyPr/>
                    <a:lstStyle/>
                    <a:p>
                      <a:endParaRPr lang="en-GB" dirty="0"/>
                    </a:p>
                  </a:txBody>
                  <a:tcPr/>
                </a:tc>
              </a:tr>
              <a:tr h="528059">
                <a:tc>
                  <a:txBody>
                    <a:bodyPr/>
                    <a:lstStyle/>
                    <a:p>
                      <a:r>
                        <a:rPr lang="id-ID" sz="2200" dirty="0" smtClean="0"/>
                        <a:t>Sedang</a:t>
                      </a:r>
                      <a:endParaRPr lang="en-GB" sz="2200" dirty="0"/>
                    </a:p>
                  </a:txBody>
                  <a:tcPr/>
                </a:tc>
                <a:tc>
                  <a:txBody>
                    <a:bodyPr/>
                    <a:lstStyle/>
                    <a:p>
                      <a:pPr algn="ctr"/>
                      <a:r>
                        <a:rPr lang="id-ID" sz="2000" dirty="0" smtClean="0"/>
                        <a:t>2 ons</a:t>
                      </a:r>
                      <a:endParaRPr lang="en-GB" sz="2000" dirty="0"/>
                    </a:p>
                  </a:txBody>
                  <a:tcPr/>
                </a:tc>
                <a:tc>
                  <a:txBody>
                    <a:bodyPr/>
                    <a:lstStyle/>
                    <a:p>
                      <a:pPr algn="ctr"/>
                      <a:r>
                        <a:rPr lang="id-ID" sz="2000" dirty="0" smtClean="0"/>
                        <a:t>Rp 100</a:t>
                      </a:r>
                      <a:endParaRPr lang="en-GB" sz="2000" dirty="0"/>
                    </a:p>
                  </a:txBody>
                  <a:tcPr/>
                </a:tc>
                <a:tc>
                  <a:txBody>
                    <a:bodyPr/>
                    <a:lstStyle/>
                    <a:p>
                      <a:pPr algn="ctr"/>
                      <a:r>
                        <a:rPr lang="id-ID" sz="2000" dirty="0" smtClean="0"/>
                        <a:t>Rp 200</a:t>
                      </a:r>
                      <a:endParaRPr lang="en-GB" sz="2000" dirty="0"/>
                    </a:p>
                  </a:txBody>
                  <a:tcPr/>
                </a:tc>
                <a:tc>
                  <a:txBody>
                    <a:bodyPr/>
                    <a:lstStyle/>
                    <a:p>
                      <a:pPr algn="ctr"/>
                      <a:r>
                        <a:rPr lang="id-ID" sz="2000" dirty="0" smtClean="0"/>
                        <a:t>2 ons</a:t>
                      </a:r>
                      <a:endParaRPr lang="en-GB" sz="2000" dirty="0"/>
                    </a:p>
                  </a:txBody>
                  <a:tcPr/>
                </a:tc>
                <a:tc>
                  <a:txBody>
                    <a:bodyPr/>
                    <a:lstStyle/>
                    <a:p>
                      <a:pPr algn="ctr"/>
                      <a:r>
                        <a:rPr lang="id-ID" sz="2000" dirty="0" smtClean="0"/>
                        <a:t>Rp 60</a:t>
                      </a:r>
                      <a:endParaRPr lang="en-GB" sz="2000" dirty="0"/>
                    </a:p>
                  </a:txBody>
                  <a:tcPr/>
                </a:tc>
                <a:tc>
                  <a:txBody>
                    <a:bodyPr/>
                    <a:lstStyle/>
                    <a:p>
                      <a:pPr algn="ctr"/>
                      <a:r>
                        <a:rPr lang="id-ID" sz="2000" dirty="0" smtClean="0"/>
                        <a:t>Rp  120</a:t>
                      </a:r>
                      <a:endParaRPr lang="en-GB" sz="2000" dirty="0"/>
                    </a:p>
                  </a:txBody>
                  <a:tcPr/>
                </a:tc>
                <a:tc>
                  <a:txBody>
                    <a:bodyPr/>
                    <a:lstStyle/>
                    <a:p>
                      <a:pPr algn="ctr"/>
                      <a:r>
                        <a:rPr lang="id-ID" sz="2000" dirty="0" smtClean="0"/>
                        <a:t>Rp  320</a:t>
                      </a:r>
                      <a:endParaRPr lang="en-GB" sz="2000" dirty="0"/>
                    </a:p>
                  </a:txBody>
                  <a:tcPr/>
                </a:tc>
              </a:tr>
              <a:tr h="528059">
                <a:tc>
                  <a:txBody>
                    <a:bodyPr/>
                    <a:lstStyle/>
                    <a:p>
                      <a:r>
                        <a:rPr lang="id-ID" sz="2200" dirty="0" smtClean="0"/>
                        <a:t>Manis</a:t>
                      </a:r>
                      <a:endParaRPr lang="en-GB" sz="2200" dirty="0"/>
                    </a:p>
                  </a:txBody>
                  <a:tcPr/>
                </a:tc>
                <a:tc>
                  <a:txBody>
                    <a:bodyPr/>
                    <a:lstStyle/>
                    <a:p>
                      <a:pPr algn="ctr"/>
                      <a:r>
                        <a:rPr lang="id-ID" sz="2000" dirty="0" smtClean="0"/>
                        <a:t>1 ons</a:t>
                      </a:r>
                      <a:endParaRPr lang="en-GB" sz="2000" dirty="0"/>
                    </a:p>
                  </a:txBody>
                  <a:tcPr/>
                </a:tc>
                <a:tc>
                  <a:txBody>
                    <a:bodyPr/>
                    <a:lstStyle/>
                    <a:p>
                      <a:pPr algn="ctr"/>
                      <a:r>
                        <a:rPr lang="id-ID" sz="2000" dirty="0" smtClean="0"/>
                        <a:t>Rp 100</a:t>
                      </a:r>
                      <a:endParaRPr lang="en-GB" sz="2000" dirty="0"/>
                    </a:p>
                  </a:txBody>
                  <a:tcPr/>
                </a:tc>
                <a:tc>
                  <a:txBody>
                    <a:bodyPr/>
                    <a:lstStyle/>
                    <a:p>
                      <a:pPr algn="ctr"/>
                      <a:r>
                        <a:rPr lang="id-ID" sz="2000" dirty="0" smtClean="0"/>
                        <a:t>Rp 100</a:t>
                      </a:r>
                      <a:endParaRPr lang="en-GB" sz="2000" dirty="0"/>
                    </a:p>
                  </a:txBody>
                  <a:tcPr/>
                </a:tc>
                <a:tc>
                  <a:txBody>
                    <a:bodyPr/>
                    <a:lstStyle/>
                    <a:p>
                      <a:pPr algn="ctr"/>
                      <a:r>
                        <a:rPr lang="id-ID" sz="2000" dirty="0" smtClean="0"/>
                        <a:t>3 ons</a:t>
                      </a:r>
                      <a:endParaRPr lang="en-GB" sz="2000" dirty="0"/>
                    </a:p>
                  </a:txBody>
                  <a:tcPr/>
                </a:tc>
                <a:tc>
                  <a:txBody>
                    <a:bodyPr/>
                    <a:lstStyle/>
                    <a:p>
                      <a:pPr algn="ctr"/>
                      <a:r>
                        <a:rPr lang="id-ID" sz="2000" dirty="0" smtClean="0"/>
                        <a:t>Rp 60</a:t>
                      </a:r>
                      <a:endParaRPr lang="en-GB" sz="2000" dirty="0"/>
                    </a:p>
                  </a:txBody>
                  <a:tcPr/>
                </a:tc>
                <a:tc>
                  <a:txBody>
                    <a:bodyPr/>
                    <a:lstStyle/>
                    <a:p>
                      <a:pPr algn="ctr"/>
                      <a:r>
                        <a:rPr lang="id-ID" sz="2000" dirty="0" smtClean="0"/>
                        <a:t>Rp  180</a:t>
                      </a:r>
                      <a:endParaRPr lang="en-GB" sz="2000" dirty="0"/>
                    </a:p>
                  </a:txBody>
                  <a:tcPr/>
                </a:tc>
                <a:tc>
                  <a:txBody>
                    <a:bodyPr/>
                    <a:lstStyle/>
                    <a:p>
                      <a:pPr algn="ctr"/>
                      <a:r>
                        <a:rPr lang="id-ID" sz="2000" dirty="0" smtClean="0"/>
                        <a:t>Rp  280</a:t>
                      </a:r>
                      <a:endParaRPr lang="en-GB" sz="2000" dirty="0"/>
                    </a:p>
                  </a:txBody>
                  <a:tcPr/>
                </a:tc>
              </a:tr>
              <a:tr h="528059">
                <a:tc>
                  <a:txBody>
                    <a:bodyPr/>
                    <a:lstStyle/>
                    <a:p>
                      <a:r>
                        <a:rPr lang="id-ID" sz="2200" dirty="0" smtClean="0"/>
                        <a:t>Asin</a:t>
                      </a:r>
                      <a:endParaRPr lang="en-GB" sz="2200" dirty="0"/>
                    </a:p>
                  </a:txBody>
                  <a:tcPr/>
                </a:tc>
                <a:tc>
                  <a:txBody>
                    <a:bodyPr/>
                    <a:lstStyle/>
                    <a:p>
                      <a:pPr algn="ctr"/>
                      <a:r>
                        <a:rPr lang="id-ID" sz="2000" dirty="0" smtClean="0"/>
                        <a:t>2 ons</a:t>
                      </a:r>
                      <a:endParaRPr lang="en-GB" sz="2000" dirty="0"/>
                    </a:p>
                  </a:txBody>
                  <a:tcPr/>
                </a:tc>
                <a:tc>
                  <a:txBody>
                    <a:bodyPr/>
                    <a:lstStyle/>
                    <a:p>
                      <a:pPr algn="ctr"/>
                      <a:r>
                        <a:rPr lang="id-ID" sz="2000" dirty="0" smtClean="0"/>
                        <a:t>Rp 100</a:t>
                      </a:r>
                      <a:endParaRPr lang="en-GB" sz="2000" dirty="0"/>
                    </a:p>
                  </a:txBody>
                  <a:tcPr/>
                </a:tc>
                <a:tc>
                  <a:txBody>
                    <a:bodyPr/>
                    <a:lstStyle/>
                    <a:p>
                      <a:pPr algn="ctr"/>
                      <a:r>
                        <a:rPr lang="id-ID" sz="2000" dirty="0" smtClean="0"/>
                        <a:t>Rp 200</a:t>
                      </a:r>
                      <a:endParaRPr lang="en-GB" sz="2000" dirty="0"/>
                    </a:p>
                  </a:txBody>
                  <a:tcPr/>
                </a:tc>
                <a:tc>
                  <a:txBody>
                    <a:bodyPr/>
                    <a:lstStyle/>
                    <a:p>
                      <a:pPr algn="ctr"/>
                      <a:r>
                        <a:rPr lang="id-ID" sz="2000" dirty="0" smtClean="0"/>
                        <a:t>1 ons</a:t>
                      </a:r>
                      <a:endParaRPr lang="en-GB" sz="2000" dirty="0"/>
                    </a:p>
                  </a:txBody>
                  <a:tcPr/>
                </a:tc>
                <a:tc>
                  <a:txBody>
                    <a:bodyPr/>
                    <a:lstStyle/>
                    <a:p>
                      <a:pPr algn="ctr"/>
                      <a:r>
                        <a:rPr lang="id-ID" sz="2000" dirty="0" smtClean="0"/>
                        <a:t>Rp 60</a:t>
                      </a:r>
                      <a:endParaRPr lang="en-GB" sz="2000" dirty="0"/>
                    </a:p>
                  </a:txBody>
                  <a:tcPr/>
                </a:tc>
                <a:tc>
                  <a:txBody>
                    <a:bodyPr/>
                    <a:lstStyle/>
                    <a:p>
                      <a:pPr algn="ctr"/>
                      <a:r>
                        <a:rPr lang="id-ID" sz="2000" dirty="0" smtClean="0"/>
                        <a:t>Rp   60</a:t>
                      </a:r>
                      <a:endParaRPr lang="en-GB" sz="2000" dirty="0"/>
                    </a:p>
                  </a:txBody>
                  <a:tcPr/>
                </a:tc>
                <a:tc>
                  <a:txBody>
                    <a:bodyPr/>
                    <a:lstStyle/>
                    <a:p>
                      <a:pPr algn="ctr"/>
                      <a:r>
                        <a:rPr lang="id-ID" sz="2000" dirty="0" smtClean="0"/>
                        <a:t>Rp  260</a:t>
                      </a:r>
                      <a:endParaRPr lang="en-GB" sz="2000" dirty="0"/>
                    </a:p>
                  </a:txBody>
                  <a:tcPr/>
                </a:tc>
              </a:tr>
            </a:tbl>
          </a:graphicData>
        </a:graphic>
      </p:graphicFrame>
    </p:spTree>
    <p:extLst>
      <p:ext uri="{BB962C8B-B14F-4D97-AF65-F5344CB8AC3E}">
        <p14:creationId xmlns:p14="http://schemas.microsoft.com/office/powerpoint/2010/main" xmlns="" val="28616960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97868" y="548680"/>
            <a:ext cx="9601200" cy="849214"/>
          </a:xfrm>
        </p:spPr>
        <p:txBody>
          <a:bodyPr/>
          <a:lstStyle/>
          <a:p>
            <a:r>
              <a:rPr lang="id-ID" dirty="0" smtClean="0"/>
              <a:t>Anggaran Bahan Baku Dipakai</a:t>
            </a:r>
            <a:endParaRPr lang="en-GB" dirty="0"/>
          </a:p>
        </p:txBody>
      </p:sp>
      <p:sp>
        <p:nvSpPr>
          <p:cNvPr id="5" name="Content Placeholder 4"/>
          <p:cNvSpPr>
            <a:spLocks noGrp="1"/>
          </p:cNvSpPr>
          <p:nvPr>
            <p:ph idx="1"/>
          </p:nvPr>
        </p:nvSpPr>
        <p:spPr>
          <a:xfrm>
            <a:off x="1053852" y="1988840"/>
            <a:ext cx="10153127" cy="4392488"/>
          </a:xfrm>
        </p:spPr>
        <p:txBody>
          <a:bodyPr>
            <a:normAutofit/>
          </a:bodyPr>
          <a:lstStyle/>
          <a:p>
            <a:r>
              <a:rPr lang="id-ID" sz="2600" dirty="0" smtClean="0"/>
              <a:t>Anggaran Bahan Baku Dipakai dapat disusun dalam satuan barang dan satuan uang (rupiah).</a:t>
            </a:r>
          </a:p>
          <a:p>
            <a:r>
              <a:rPr lang="id-ID" sz="2600" dirty="0" smtClean="0"/>
              <a:t>Anggaran Bahan Baku Dipakai yang disusun dalam satuan uang disebut dengan Anggaran Biaya Bahan Baku</a:t>
            </a:r>
          </a:p>
          <a:p>
            <a:r>
              <a:rPr lang="id-ID" sz="2600" dirty="0" smtClean="0"/>
              <a:t>Anggaran BBB disusun berdasarkan Anggaran Bahan Baku Dipakai dalam unit atau Kuantitas Standar Bahan Baku Dipakai (</a:t>
            </a:r>
            <a:r>
              <a:rPr lang="id-ID" sz="2600" dirty="0" err="1" smtClean="0"/>
              <a:t>KSt</a:t>
            </a:r>
            <a:r>
              <a:rPr lang="id-ID" sz="2600" dirty="0" smtClean="0"/>
              <a:t>)</a:t>
            </a:r>
            <a:endParaRPr lang="en-GB" sz="2600" dirty="0"/>
          </a:p>
        </p:txBody>
      </p:sp>
    </p:spTree>
    <p:extLst>
      <p:ext uri="{BB962C8B-B14F-4D97-AF65-F5344CB8AC3E}">
        <p14:creationId xmlns:p14="http://schemas.microsoft.com/office/powerpoint/2010/main" xmlns="" val="239809049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7930" y="476672"/>
            <a:ext cx="9985177" cy="720080"/>
          </a:xfrm>
        </p:spPr>
        <p:txBody>
          <a:bodyPr>
            <a:noAutofit/>
          </a:bodyPr>
          <a:lstStyle/>
          <a:p>
            <a:r>
              <a:rPr lang="id-ID" sz="3200" dirty="0" smtClean="0"/>
              <a:t>Kuantitas Standar Bahan Baku Dipakai (KSBB)</a:t>
            </a:r>
            <a:endParaRPr lang="en-GB" sz="3200" dirty="0"/>
          </a:p>
        </p:txBody>
      </p:sp>
      <p:sp>
        <p:nvSpPr>
          <p:cNvPr id="3" name="Content Placeholder 2"/>
          <p:cNvSpPr>
            <a:spLocks noGrp="1"/>
          </p:cNvSpPr>
          <p:nvPr>
            <p:ph idx="1"/>
          </p:nvPr>
        </p:nvSpPr>
        <p:spPr>
          <a:xfrm>
            <a:off x="937930" y="1196752"/>
            <a:ext cx="10153128" cy="5529132"/>
          </a:xfrm>
        </p:spPr>
        <p:txBody>
          <a:bodyPr/>
          <a:lstStyle/>
          <a:p>
            <a:r>
              <a:rPr lang="id-ID" sz="2200" dirty="0" smtClean="0"/>
              <a:t>Kuantitas Standar Bahan Baku dipakai disusun berdasarkan Anggaran Produk ditambah dengan data kuantitas standar bahan baku per unit produk (KSBB)</a:t>
            </a:r>
          </a:p>
          <a:p>
            <a:r>
              <a:rPr lang="id-ID" sz="2200" dirty="0" smtClean="0"/>
              <a:t>Misalkan pada anggaran produk Perusahaan kecap Sedap Nikmat selama tahun 2016 memproduksi kecap setiap triwulan sbb:</a:t>
            </a:r>
            <a:r>
              <a:rPr lang="en-US" sz="2200" dirty="0" smtClean="0"/>
              <a:t> </a:t>
            </a:r>
            <a:endParaRPr lang="id-ID" sz="2200" dirty="0" smtClean="0"/>
          </a:p>
          <a:p>
            <a:endParaRPr lang="id-ID" sz="2200" dirty="0"/>
          </a:p>
          <a:p>
            <a:endParaRPr lang="id-ID" sz="2200" dirty="0" smtClean="0"/>
          </a:p>
          <a:p>
            <a:endParaRPr lang="id-ID" sz="2200" dirty="0"/>
          </a:p>
          <a:p>
            <a:endParaRPr lang="id-ID" sz="2200" dirty="0" smtClean="0"/>
          </a:p>
          <a:p>
            <a:endParaRPr lang="id-ID" sz="2200" dirty="0"/>
          </a:p>
          <a:p>
            <a:endParaRPr lang="id-ID" sz="2200" dirty="0" smtClean="0"/>
          </a:p>
          <a:p>
            <a:r>
              <a:rPr lang="id-ID" sz="2200" dirty="0" smtClean="0"/>
              <a:t>Jumlah I + II+ III + IV = 187 botol</a:t>
            </a:r>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xmlns="" val="3183735977"/>
              </p:ext>
            </p:extLst>
          </p:nvPr>
        </p:nvGraphicFramePr>
        <p:xfrm>
          <a:off x="1125860" y="2852936"/>
          <a:ext cx="4896544" cy="2966720"/>
        </p:xfrm>
        <a:graphic>
          <a:graphicData uri="http://schemas.openxmlformats.org/drawingml/2006/table">
            <a:tbl>
              <a:tblPr firstRow="1" bandRow="1">
                <a:tableStyleId>{5940675A-B579-460E-94D1-54222C63F5DA}</a:tableStyleId>
              </a:tblPr>
              <a:tblGrid>
                <a:gridCol w="1440160"/>
                <a:gridCol w="1944216"/>
                <a:gridCol w="1512168"/>
              </a:tblGrid>
              <a:tr h="370840">
                <a:tc>
                  <a:txBody>
                    <a:bodyPr/>
                    <a:lstStyle/>
                    <a:p>
                      <a:r>
                        <a:rPr lang="id-ID" sz="1800" dirty="0" smtClean="0"/>
                        <a:t>Triwulan I</a:t>
                      </a:r>
                      <a:endParaRPr lang="en-GB" sz="1800" dirty="0"/>
                    </a:p>
                  </a:txBody>
                  <a:tcPr>
                    <a:solidFill>
                      <a:schemeClr val="accent1">
                        <a:lumMod val="40000"/>
                        <a:lumOff val="60000"/>
                      </a:schemeClr>
                    </a:solidFill>
                  </a:tcPr>
                </a:tc>
                <a:tc>
                  <a:txBody>
                    <a:bodyPr/>
                    <a:lstStyle/>
                    <a:p>
                      <a:r>
                        <a:rPr lang="id-ID" sz="1800" dirty="0" smtClean="0"/>
                        <a:t>Kecap Sedang</a:t>
                      </a:r>
                      <a:endParaRPr lang="en-GB" sz="1800" dirty="0"/>
                    </a:p>
                  </a:txBody>
                  <a:tcPr/>
                </a:tc>
                <a:tc>
                  <a:txBody>
                    <a:bodyPr/>
                    <a:lstStyle/>
                    <a:p>
                      <a:pPr algn="ctr"/>
                      <a:r>
                        <a:rPr lang="id-ID" sz="1800" dirty="0" smtClean="0"/>
                        <a:t>22 botol</a:t>
                      </a:r>
                      <a:endParaRPr lang="en-GB" sz="1800" dirty="0"/>
                    </a:p>
                  </a:txBody>
                  <a:tcPr/>
                </a:tc>
              </a:tr>
              <a:tr h="370840">
                <a:tc>
                  <a:txBody>
                    <a:bodyPr/>
                    <a:lstStyle/>
                    <a:p>
                      <a:endParaRPr lang="en-GB" sz="1800" dirty="0"/>
                    </a:p>
                  </a:txBody>
                  <a:tcPr/>
                </a:tc>
                <a:tc>
                  <a:txBody>
                    <a:bodyPr/>
                    <a:lstStyle/>
                    <a:p>
                      <a:r>
                        <a:rPr lang="id-ID" sz="1800" dirty="0" smtClean="0"/>
                        <a:t>Kecap Manis</a:t>
                      </a:r>
                      <a:endParaRPr lang="en-GB" sz="1800" dirty="0"/>
                    </a:p>
                  </a:txBody>
                  <a:tcPr/>
                </a:tc>
                <a:tc>
                  <a:txBody>
                    <a:bodyPr/>
                    <a:lstStyle/>
                    <a:p>
                      <a:pPr algn="ctr"/>
                      <a:r>
                        <a:rPr lang="id-ID" sz="1800" dirty="0" smtClean="0"/>
                        <a:t>13 botol</a:t>
                      </a:r>
                      <a:endParaRPr lang="en-GB" sz="1800" dirty="0"/>
                    </a:p>
                  </a:txBody>
                  <a:tcPr/>
                </a:tc>
              </a:tr>
              <a:tr h="370840">
                <a:tc>
                  <a:txBody>
                    <a:bodyPr/>
                    <a:lstStyle/>
                    <a:p>
                      <a:endParaRPr lang="en-GB" sz="1800" dirty="0"/>
                    </a:p>
                  </a:txBody>
                  <a:tcPr/>
                </a:tc>
                <a:tc>
                  <a:txBody>
                    <a:bodyPr/>
                    <a:lstStyle/>
                    <a:p>
                      <a:r>
                        <a:rPr lang="id-ID" sz="1800" dirty="0" smtClean="0"/>
                        <a:t>Kecap Asin</a:t>
                      </a:r>
                      <a:endParaRPr lang="en-GB" sz="1800" dirty="0"/>
                    </a:p>
                  </a:txBody>
                  <a:tcPr/>
                </a:tc>
                <a:tc>
                  <a:txBody>
                    <a:bodyPr/>
                    <a:lstStyle/>
                    <a:p>
                      <a:pPr algn="ctr"/>
                      <a:r>
                        <a:rPr lang="id-ID" sz="1800" dirty="0" smtClean="0"/>
                        <a:t>9 botol</a:t>
                      </a:r>
                      <a:endParaRPr lang="en-GB" sz="1800" dirty="0"/>
                    </a:p>
                  </a:txBody>
                  <a:tcPr/>
                </a:tc>
              </a:tr>
              <a:tr h="370840">
                <a:tc>
                  <a:txBody>
                    <a:bodyPr/>
                    <a:lstStyle/>
                    <a:p>
                      <a:endParaRPr lang="en-GB" sz="1800"/>
                    </a:p>
                  </a:txBody>
                  <a:tcPr/>
                </a:tc>
                <a:tc>
                  <a:txBody>
                    <a:bodyPr/>
                    <a:lstStyle/>
                    <a:p>
                      <a:pPr algn="r"/>
                      <a:r>
                        <a:rPr lang="id-ID" sz="1800" b="1" dirty="0" smtClean="0"/>
                        <a:t>Jumlah</a:t>
                      </a:r>
                      <a:r>
                        <a:rPr lang="id-ID" sz="1800" b="1" baseline="0" dirty="0" smtClean="0"/>
                        <a:t> I</a:t>
                      </a:r>
                      <a:endParaRPr lang="en-GB" sz="1800" b="1" dirty="0"/>
                    </a:p>
                  </a:txBody>
                  <a:tcPr>
                    <a:solidFill>
                      <a:schemeClr val="accent1">
                        <a:lumMod val="40000"/>
                        <a:lumOff val="60000"/>
                      </a:schemeClr>
                    </a:solidFill>
                  </a:tcPr>
                </a:tc>
                <a:tc>
                  <a:txBody>
                    <a:bodyPr/>
                    <a:lstStyle/>
                    <a:p>
                      <a:pPr algn="ctr"/>
                      <a:r>
                        <a:rPr lang="id-ID" sz="1800" b="1" dirty="0" smtClean="0"/>
                        <a:t>44 botol</a:t>
                      </a:r>
                      <a:endParaRPr lang="en-GB" sz="1800" b="1" dirty="0"/>
                    </a:p>
                  </a:txBody>
                  <a:tcPr>
                    <a:solidFill>
                      <a:schemeClr val="accent1">
                        <a:lumMod val="40000"/>
                        <a:lumOff val="60000"/>
                      </a:schemeClr>
                    </a:solidFill>
                  </a:tcPr>
                </a:tc>
              </a:tr>
              <a:tr h="370840">
                <a:tc>
                  <a:txBody>
                    <a:bodyPr/>
                    <a:lstStyle/>
                    <a:p>
                      <a:r>
                        <a:rPr lang="id-ID" sz="1800" dirty="0" smtClean="0"/>
                        <a:t>Triwulan II</a:t>
                      </a:r>
                      <a:endParaRPr lang="en-GB" sz="1800" dirty="0"/>
                    </a:p>
                  </a:txBody>
                  <a:tcPr>
                    <a:solidFill>
                      <a:schemeClr val="accent3">
                        <a:lumMod val="40000"/>
                        <a:lumOff val="60000"/>
                      </a:schemeClr>
                    </a:solidFill>
                  </a:tcPr>
                </a:tc>
                <a:tc>
                  <a:txBody>
                    <a:bodyPr/>
                    <a:lstStyle/>
                    <a:p>
                      <a:r>
                        <a:rPr lang="id-ID" sz="1800" dirty="0" smtClean="0"/>
                        <a:t>Kecap Sedang</a:t>
                      </a:r>
                      <a:endParaRPr lang="en-GB" sz="1800" dirty="0"/>
                    </a:p>
                  </a:txBody>
                  <a:tcPr/>
                </a:tc>
                <a:tc>
                  <a:txBody>
                    <a:bodyPr/>
                    <a:lstStyle/>
                    <a:p>
                      <a:pPr algn="ctr"/>
                      <a:r>
                        <a:rPr lang="id-ID" sz="1800" dirty="0" smtClean="0"/>
                        <a:t>23 botol</a:t>
                      </a:r>
                      <a:endParaRPr lang="en-GB" sz="1800" dirty="0"/>
                    </a:p>
                  </a:txBody>
                  <a:tcPr/>
                </a:tc>
              </a:tr>
              <a:tr h="370840">
                <a:tc>
                  <a:txBody>
                    <a:bodyPr/>
                    <a:lstStyle/>
                    <a:p>
                      <a:endParaRPr lang="en-GB" sz="1800"/>
                    </a:p>
                  </a:txBody>
                  <a:tcPr/>
                </a:tc>
                <a:tc>
                  <a:txBody>
                    <a:bodyPr/>
                    <a:lstStyle/>
                    <a:p>
                      <a:r>
                        <a:rPr lang="id-ID" sz="1800" dirty="0" smtClean="0"/>
                        <a:t>Kecap Manis</a:t>
                      </a:r>
                      <a:endParaRPr lang="en-GB" sz="1800" dirty="0"/>
                    </a:p>
                  </a:txBody>
                  <a:tcPr/>
                </a:tc>
                <a:tc>
                  <a:txBody>
                    <a:bodyPr/>
                    <a:lstStyle/>
                    <a:p>
                      <a:pPr algn="ctr"/>
                      <a:r>
                        <a:rPr lang="id-ID" sz="1800" dirty="0" smtClean="0"/>
                        <a:t>13 botol</a:t>
                      </a:r>
                      <a:endParaRPr lang="en-GB" sz="1800" dirty="0"/>
                    </a:p>
                  </a:txBody>
                  <a:tcPr/>
                </a:tc>
              </a:tr>
              <a:tr h="370840">
                <a:tc>
                  <a:txBody>
                    <a:bodyPr/>
                    <a:lstStyle/>
                    <a:p>
                      <a:endParaRPr lang="en-GB" sz="1800" dirty="0"/>
                    </a:p>
                  </a:txBody>
                  <a:tcPr/>
                </a:tc>
                <a:tc>
                  <a:txBody>
                    <a:bodyPr/>
                    <a:lstStyle/>
                    <a:p>
                      <a:endParaRPr lang="en-US"/>
                    </a:p>
                  </a:txBody>
                  <a:tcPr/>
                </a:tc>
                <a:tc>
                  <a:txBody>
                    <a:bodyPr/>
                    <a:lstStyle/>
                    <a:p>
                      <a:endParaRPr lang="en-US" dirty="0"/>
                    </a:p>
                  </a:txBody>
                  <a:tcPr/>
                </a:tc>
              </a:tr>
              <a:tr h="370840">
                <a:tc>
                  <a:txBody>
                    <a:bodyPr/>
                    <a:lstStyle/>
                    <a:p>
                      <a:endParaRPr lang="en-GB" sz="1800"/>
                    </a:p>
                  </a:txBody>
                  <a:tcPr/>
                </a:tc>
                <a:tc>
                  <a:txBody>
                    <a:bodyPr/>
                    <a:lstStyle/>
                    <a:p>
                      <a:pPr algn="r"/>
                      <a:r>
                        <a:rPr lang="id-ID" sz="1800" b="1" dirty="0" smtClean="0"/>
                        <a:t>Jumlah II</a:t>
                      </a:r>
                      <a:endParaRPr lang="en-GB" sz="1800" b="1" dirty="0"/>
                    </a:p>
                  </a:txBody>
                  <a:tcPr>
                    <a:solidFill>
                      <a:schemeClr val="accent3">
                        <a:lumMod val="40000"/>
                        <a:lumOff val="60000"/>
                      </a:schemeClr>
                    </a:solidFill>
                  </a:tcPr>
                </a:tc>
                <a:tc>
                  <a:txBody>
                    <a:bodyPr/>
                    <a:lstStyle/>
                    <a:p>
                      <a:pPr algn="ctr"/>
                      <a:r>
                        <a:rPr lang="id-ID" sz="1800" b="1" dirty="0" smtClean="0"/>
                        <a:t>46 botol</a:t>
                      </a:r>
                      <a:endParaRPr lang="en-GB" sz="1800" b="1" dirty="0"/>
                    </a:p>
                  </a:txBody>
                  <a:tcPr>
                    <a:solidFill>
                      <a:schemeClr val="accent3">
                        <a:lumMod val="40000"/>
                        <a:lumOff val="60000"/>
                      </a:schemeClr>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xmlns="" val="1584664031"/>
              </p:ext>
            </p:extLst>
          </p:nvPr>
        </p:nvGraphicFramePr>
        <p:xfrm>
          <a:off x="6482546" y="2852936"/>
          <a:ext cx="4440561" cy="1483360"/>
        </p:xfrm>
        <a:graphic>
          <a:graphicData uri="http://schemas.openxmlformats.org/drawingml/2006/table">
            <a:tbl>
              <a:tblPr firstRow="1" bandRow="1">
                <a:tableStyleId>{5940675A-B579-460E-94D1-54222C63F5DA}</a:tableStyleId>
              </a:tblPr>
              <a:tblGrid>
                <a:gridCol w="1416225"/>
                <a:gridCol w="1728192"/>
                <a:gridCol w="1296144"/>
              </a:tblGrid>
              <a:tr h="370840">
                <a:tc>
                  <a:txBody>
                    <a:bodyPr/>
                    <a:lstStyle/>
                    <a:p>
                      <a:r>
                        <a:rPr lang="id-ID" sz="1800" dirty="0" smtClean="0"/>
                        <a:t>Triwulan III</a:t>
                      </a:r>
                      <a:endParaRPr lang="en-GB" sz="1800" dirty="0"/>
                    </a:p>
                  </a:txBody>
                  <a:tcPr>
                    <a:solidFill>
                      <a:schemeClr val="accent4">
                        <a:lumMod val="60000"/>
                        <a:lumOff val="40000"/>
                      </a:schemeClr>
                    </a:solidFill>
                  </a:tcPr>
                </a:tc>
                <a:tc>
                  <a:txBody>
                    <a:bodyPr/>
                    <a:lstStyle/>
                    <a:p>
                      <a:r>
                        <a:rPr lang="id-ID" sz="1800" dirty="0" smtClean="0"/>
                        <a:t>Kecap Sedang</a:t>
                      </a:r>
                      <a:endParaRPr lang="en-GB" sz="1800" dirty="0"/>
                    </a:p>
                  </a:txBody>
                  <a:tcPr/>
                </a:tc>
                <a:tc>
                  <a:txBody>
                    <a:bodyPr/>
                    <a:lstStyle/>
                    <a:p>
                      <a:pPr algn="ctr"/>
                      <a:r>
                        <a:rPr lang="id-ID" sz="1800" dirty="0" smtClean="0"/>
                        <a:t>24 botol</a:t>
                      </a:r>
                      <a:endParaRPr lang="en-GB" sz="1800" dirty="0"/>
                    </a:p>
                  </a:txBody>
                  <a:tcPr/>
                </a:tc>
              </a:tr>
              <a:tr h="370840">
                <a:tc>
                  <a:txBody>
                    <a:bodyPr/>
                    <a:lstStyle/>
                    <a:p>
                      <a:endParaRPr lang="en-GB" sz="1800"/>
                    </a:p>
                  </a:txBody>
                  <a:tcPr/>
                </a:tc>
                <a:tc>
                  <a:txBody>
                    <a:bodyPr/>
                    <a:lstStyle/>
                    <a:p>
                      <a:r>
                        <a:rPr lang="id-ID" sz="1800" dirty="0" smtClean="0"/>
                        <a:t>Kecap Manis</a:t>
                      </a:r>
                      <a:endParaRPr lang="en-GB" sz="1800" dirty="0"/>
                    </a:p>
                  </a:txBody>
                  <a:tcPr/>
                </a:tc>
                <a:tc>
                  <a:txBody>
                    <a:bodyPr/>
                    <a:lstStyle/>
                    <a:p>
                      <a:pPr algn="ctr"/>
                      <a:r>
                        <a:rPr lang="id-ID" sz="1800" dirty="0" smtClean="0"/>
                        <a:t>14 botol</a:t>
                      </a:r>
                      <a:endParaRPr lang="en-GB" sz="1800" dirty="0"/>
                    </a:p>
                  </a:txBody>
                  <a:tcPr/>
                </a:tc>
              </a:tr>
              <a:tr h="370840">
                <a:tc>
                  <a:txBody>
                    <a:bodyPr/>
                    <a:lstStyle/>
                    <a:p>
                      <a:endParaRPr lang="en-GB" sz="1800" dirty="0"/>
                    </a:p>
                  </a:txBody>
                  <a:tcPr/>
                </a:tc>
                <a:tc>
                  <a:txBody>
                    <a:bodyPr/>
                    <a:lstStyle/>
                    <a:p>
                      <a:r>
                        <a:rPr lang="id-ID" sz="1800" dirty="0" smtClean="0"/>
                        <a:t>Kecap Asin</a:t>
                      </a:r>
                      <a:endParaRPr lang="en-GB" sz="1800" dirty="0"/>
                    </a:p>
                  </a:txBody>
                  <a:tcPr/>
                </a:tc>
                <a:tc>
                  <a:txBody>
                    <a:bodyPr/>
                    <a:lstStyle/>
                    <a:p>
                      <a:pPr algn="ctr"/>
                      <a:r>
                        <a:rPr lang="id-ID" sz="1800" dirty="0" smtClean="0"/>
                        <a:t>9 botol</a:t>
                      </a:r>
                      <a:endParaRPr lang="en-GB" sz="1800" dirty="0"/>
                    </a:p>
                  </a:txBody>
                  <a:tcPr/>
                </a:tc>
              </a:tr>
              <a:tr h="370840">
                <a:tc>
                  <a:txBody>
                    <a:bodyPr/>
                    <a:lstStyle/>
                    <a:p>
                      <a:endParaRPr lang="en-GB" sz="1800"/>
                    </a:p>
                  </a:txBody>
                  <a:tcPr/>
                </a:tc>
                <a:tc>
                  <a:txBody>
                    <a:bodyPr/>
                    <a:lstStyle/>
                    <a:p>
                      <a:pPr algn="r"/>
                      <a:r>
                        <a:rPr lang="id-ID" sz="1800" b="1" dirty="0" smtClean="0"/>
                        <a:t>Jumlah III</a:t>
                      </a:r>
                      <a:endParaRPr lang="en-GB" sz="1800" b="1" dirty="0"/>
                    </a:p>
                  </a:txBody>
                  <a:tcPr>
                    <a:solidFill>
                      <a:schemeClr val="accent4">
                        <a:lumMod val="60000"/>
                        <a:lumOff val="40000"/>
                      </a:schemeClr>
                    </a:solidFill>
                  </a:tcPr>
                </a:tc>
                <a:tc>
                  <a:txBody>
                    <a:bodyPr/>
                    <a:lstStyle/>
                    <a:p>
                      <a:pPr algn="ctr"/>
                      <a:r>
                        <a:rPr lang="id-ID" sz="1800" b="1" dirty="0" smtClean="0"/>
                        <a:t>47 botol</a:t>
                      </a:r>
                      <a:endParaRPr lang="en-GB" sz="1800" b="1" dirty="0"/>
                    </a:p>
                  </a:txBody>
                  <a:tcPr>
                    <a:solidFill>
                      <a:schemeClr val="accent4">
                        <a:lumMod val="60000"/>
                        <a:lumOff val="40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xmlns="" val="1812888250"/>
              </p:ext>
            </p:extLst>
          </p:nvPr>
        </p:nvGraphicFramePr>
        <p:xfrm>
          <a:off x="6482548" y="4365104"/>
          <a:ext cx="4440559" cy="1483360"/>
        </p:xfrm>
        <a:graphic>
          <a:graphicData uri="http://schemas.openxmlformats.org/drawingml/2006/table">
            <a:tbl>
              <a:tblPr firstRow="1" bandRow="1">
                <a:tableStyleId>{5940675A-B579-460E-94D1-54222C63F5DA}</a:tableStyleId>
              </a:tblPr>
              <a:tblGrid>
                <a:gridCol w="1417973"/>
                <a:gridCol w="1750377"/>
                <a:gridCol w="1272209"/>
              </a:tblGrid>
              <a:tr h="370840">
                <a:tc>
                  <a:txBody>
                    <a:bodyPr/>
                    <a:lstStyle/>
                    <a:p>
                      <a:r>
                        <a:rPr lang="id-ID" sz="1800" dirty="0" smtClean="0"/>
                        <a:t>Triwulan IV</a:t>
                      </a:r>
                      <a:endParaRPr lang="en-GB" sz="1800" dirty="0"/>
                    </a:p>
                  </a:txBody>
                  <a:tcPr>
                    <a:solidFill>
                      <a:schemeClr val="accent2">
                        <a:lumMod val="60000"/>
                        <a:lumOff val="40000"/>
                      </a:schemeClr>
                    </a:solidFill>
                  </a:tcPr>
                </a:tc>
                <a:tc>
                  <a:txBody>
                    <a:bodyPr/>
                    <a:lstStyle/>
                    <a:p>
                      <a:r>
                        <a:rPr lang="id-ID" sz="1800" dirty="0" smtClean="0"/>
                        <a:t>Kecap Sedang</a:t>
                      </a:r>
                      <a:endParaRPr lang="en-GB" sz="1800" dirty="0"/>
                    </a:p>
                  </a:txBody>
                  <a:tcPr/>
                </a:tc>
                <a:tc>
                  <a:txBody>
                    <a:bodyPr/>
                    <a:lstStyle/>
                    <a:p>
                      <a:pPr algn="ctr"/>
                      <a:r>
                        <a:rPr lang="id-ID" sz="1800" dirty="0" smtClean="0"/>
                        <a:t>26 botol</a:t>
                      </a:r>
                      <a:endParaRPr lang="en-GB" sz="1800" dirty="0"/>
                    </a:p>
                  </a:txBody>
                  <a:tcPr/>
                </a:tc>
              </a:tr>
              <a:tr h="370840">
                <a:tc>
                  <a:txBody>
                    <a:bodyPr/>
                    <a:lstStyle/>
                    <a:p>
                      <a:endParaRPr lang="en-GB" sz="1800" dirty="0"/>
                    </a:p>
                  </a:txBody>
                  <a:tcPr/>
                </a:tc>
                <a:tc>
                  <a:txBody>
                    <a:bodyPr/>
                    <a:lstStyle/>
                    <a:p>
                      <a:r>
                        <a:rPr lang="id-ID" sz="1800" dirty="0" smtClean="0"/>
                        <a:t>Kecap Manis</a:t>
                      </a:r>
                      <a:endParaRPr lang="en-GB" sz="1800" dirty="0"/>
                    </a:p>
                  </a:txBody>
                  <a:tcPr/>
                </a:tc>
                <a:tc>
                  <a:txBody>
                    <a:bodyPr/>
                    <a:lstStyle/>
                    <a:p>
                      <a:pPr algn="ctr"/>
                      <a:r>
                        <a:rPr lang="id-ID" sz="1800" dirty="0" smtClean="0"/>
                        <a:t>14 botol</a:t>
                      </a:r>
                      <a:endParaRPr lang="en-GB" sz="1800" dirty="0"/>
                    </a:p>
                  </a:txBody>
                  <a:tcPr/>
                </a:tc>
              </a:tr>
              <a:tr h="370840">
                <a:tc>
                  <a:txBody>
                    <a:bodyPr/>
                    <a:lstStyle/>
                    <a:p>
                      <a:endParaRPr lang="en-GB" sz="1800" dirty="0"/>
                    </a:p>
                  </a:txBody>
                  <a:tcPr/>
                </a:tc>
                <a:tc>
                  <a:txBody>
                    <a:bodyPr/>
                    <a:lstStyle/>
                    <a:p>
                      <a:r>
                        <a:rPr lang="id-ID" sz="1800" dirty="0" smtClean="0"/>
                        <a:t>Kecap Asin</a:t>
                      </a:r>
                      <a:endParaRPr lang="en-GB" sz="1800" dirty="0"/>
                    </a:p>
                  </a:txBody>
                  <a:tcPr/>
                </a:tc>
                <a:tc>
                  <a:txBody>
                    <a:bodyPr/>
                    <a:lstStyle/>
                    <a:p>
                      <a:pPr algn="ctr"/>
                      <a:r>
                        <a:rPr lang="id-ID" sz="1800" dirty="0" smtClean="0"/>
                        <a:t>10 botol</a:t>
                      </a:r>
                      <a:endParaRPr lang="en-GB" sz="1800" dirty="0"/>
                    </a:p>
                  </a:txBody>
                  <a:tcPr/>
                </a:tc>
              </a:tr>
              <a:tr h="370840">
                <a:tc>
                  <a:txBody>
                    <a:bodyPr/>
                    <a:lstStyle/>
                    <a:p>
                      <a:endParaRPr lang="en-GB" sz="1800"/>
                    </a:p>
                  </a:txBody>
                  <a:tcPr/>
                </a:tc>
                <a:tc>
                  <a:txBody>
                    <a:bodyPr/>
                    <a:lstStyle/>
                    <a:p>
                      <a:pPr algn="r"/>
                      <a:r>
                        <a:rPr lang="id-ID" sz="1800" b="1" dirty="0" smtClean="0"/>
                        <a:t>Jumlah IV</a:t>
                      </a:r>
                      <a:endParaRPr lang="en-GB" sz="1800" b="1" dirty="0"/>
                    </a:p>
                  </a:txBody>
                  <a:tcPr>
                    <a:solidFill>
                      <a:schemeClr val="accent2">
                        <a:lumMod val="60000"/>
                        <a:lumOff val="40000"/>
                      </a:schemeClr>
                    </a:solidFill>
                  </a:tcPr>
                </a:tc>
                <a:tc>
                  <a:txBody>
                    <a:bodyPr/>
                    <a:lstStyle/>
                    <a:p>
                      <a:pPr algn="ctr"/>
                      <a:r>
                        <a:rPr lang="id-ID" sz="1800" b="1" dirty="0" smtClean="0"/>
                        <a:t>50 botol</a:t>
                      </a:r>
                      <a:endParaRPr lang="en-GB" sz="1800" b="1" dirty="0"/>
                    </a:p>
                  </a:txBody>
                  <a:tcPr>
                    <a:solidFill>
                      <a:schemeClr val="accent2">
                        <a:lumMod val="60000"/>
                        <a:lumOff val="40000"/>
                      </a:schemeClr>
                    </a:solidFill>
                  </a:tcPr>
                </a:tc>
              </a:tr>
            </a:tbl>
          </a:graphicData>
        </a:graphic>
      </p:graphicFrame>
    </p:spTree>
    <p:extLst>
      <p:ext uri="{BB962C8B-B14F-4D97-AF65-F5344CB8AC3E}">
        <p14:creationId xmlns:p14="http://schemas.microsoft.com/office/powerpoint/2010/main" xmlns="" val="370265229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3028524205"/>
              </p:ext>
            </p:extLst>
          </p:nvPr>
        </p:nvGraphicFramePr>
        <p:xfrm>
          <a:off x="2566020" y="332656"/>
          <a:ext cx="8568954" cy="6414679"/>
        </p:xfrm>
        <a:graphic>
          <a:graphicData uri="http://schemas.openxmlformats.org/drawingml/2006/table">
            <a:tbl>
              <a:tblPr>
                <a:tableStyleId>{5940675A-B579-460E-94D1-54222C63F5DA}</a:tableStyleId>
              </a:tblPr>
              <a:tblGrid>
                <a:gridCol w="1264272"/>
                <a:gridCol w="1425837"/>
                <a:gridCol w="1175769"/>
                <a:gridCol w="1175769"/>
                <a:gridCol w="1175769"/>
                <a:gridCol w="1175769"/>
                <a:gridCol w="1175769"/>
              </a:tblGrid>
              <a:tr h="291304">
                <a:tc gridSpan="7">
                  <a:txBody>
                    <a:bodyPr/>
                    <a:lstStyle/>
                    <a:p>
                      <a:pPr algn="ctr" fontAlgn="t"/>
                      <a:r>
                        <a:rPr lang="en-GB" sz="1700" u="none" strike="noStrike" dirty="0" smtClean="0">
                          <a:effectLst/>
                        </a:rPr>
                        <a:t>Perusahaan </a:t>
                      </a:r>
                      <a:r>
                        <a:rPr lang="en-GB" sz="1700" u="none" strike="noStrike" dirty="0" err="1">
                          <a:effectLst/>
                        </a:rPr>
                        <a:t>Kecap</a:t>
                      </a:r>
                      <a:r>
                        <a:rPr lang="en-GB" sz="1700" u="none" strike="noStrike" dirty="0">
                          <a:effectLst/>
                        </a:rPr>
                        <a:t> SEDAP NIKMAT</a:t>
                      </a:r>
                      <a:endParaRPr lang="en-GB" sz="1700" b="0" i="0" u="none" strike="noStrike" dirty="0">
                        <a:solidFill>
                          <a:srgbClr val="000000"/>
                        </a:solidFill>
                        <a:effectLst/>
                        <a:latin typeface="Calibri" panose="020F0502020204030204" pitchFamily="34" charset="0"/>
                      </a:endParaRPr>
                    </a:p>
                  </a:txBody>
                  <a:tcPr marL="9071" marR="9071" marT="9071" marB="0">
                    <a:solidFill>
                      <a:schemeClr val="accent3">
                        <a:lumMod val="40000"/>
                        <a:lumOff val="6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291304">
                <a:tc gridSpan="7">
                  <a:txBody>
                    <a:bodyPr/>
                    <a:lstStyle/>
                    <a:p>
                      <a:pPr algn="ctr" fontAlgn="t"/>
                      <a:r>
                        <a:rPr lang="en-GB" sz="1700" u="none" strike="noStrike" dirty="0" err="1">
                          <a:effectLst/>
                        </a:rPr>
                        <a:t>Kuantitas</a:t>
                      </a:r>
                      <a:r>
                        <a:rPr lang="en-GB" sz="1700" u="none" strike="noStrike" dirty="0">
                          <a:effectLst/>
                        </a:rPr>
                        <a:t> </a:t>
                      </a:r>
                      <a:r>
                        <a:rPr lang="en-GB" sz="1700" u="none" strike="noStrike" dirty="0" err="1">
                          <a:effectLst/>
                        </a:rPr>
                        <a:t>Standar</a:t>
                      </a:r>
                      <a:r>
                        <a:rPr lang="en-GB" sz="1700" u="none" strike="noStrike" dirty="0">
                          <a:effectLst/>
                        </a:rPr>
                        <a:t> </a:t>
                      </a:r>
                      <a:r>
                        <a:rPr lang="en-GB" sz="1700" u="none" strike="noStrike" dirty="0" err="1">
                          <a:effectLst/>
                        </a:rPr>
                        <a:t>Bahan</a:t>
                      </a:r>
                      <a:r>
                        <a:rPr lang="en-GB" sz="1700" u="none" strike="noStrike" dirty="0">
                          <a:effectLst/>
                        </a:rPr>
                        <a:t> Baku </a:t>
                      </a:r>
                      <a:r>
                        <a:rPr lang="en-GB" sz="1700" u="none" strike="noStrike" dirty="0" err="1">
                          <a:effectLst/>
                        </a:rPr>
                        <a:t>Dipakai</a:t>
                      </a:r>
                      <a:endParaRPr lang="en-GB" sz="1700" b="0" i="0" u="none" strike="noStrike" dirty="0">
                        <a:solidFill>
                          <a:srgbClr val="000000"/>
                        </a:solidFill>
                        <a:effectLst/>
                        <a:latin typeface="Calibri" panose="020F0502020204030204" pitchFamily="34" charset="0"/>
                      </a:endParaRPr>
                    </a:p>
                  </a:txBody>
                  <a:tcPr marL="9071" marR="9071" marT="9071" marB="0">
                    <a:solidFill>
                      <a:schemeClr val="accent3">
                        <a:lumMod val="40000"/>
                        <a:lumOff val="6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277434">
                <a:tc gridSpan="7">
                  <a:txBody>
                    <a:bodyPr/>
                    <a:lstStyle/>
                    <a:p>
                      <a:pPr algn="ctr" fontAlgn="t"/>
                      <a:r>
                        <a:rPr lang="nb-NO" sz="1700" u="none" strike="noStrike" dirty="0">
                          <a:effectLst/>
                        </a:rPr>
                        <a:t>Tahun Berakhir 31 Desember 2016</a:t>
                      </a:r>
                      <a:endParaRPr lang="nb-NO" sz="1700" b="0" i="0" u="none" strike="noStrike" dirty="0">
                        <a:solidFill>
                          <a:srgbClr val="000000"/>
                        </a:solidFill>
                        <a:effectLst/>
                        <a:latin typeface="Calibri" panose="020F0502020204030204" pitchFamily="34" charset="0"/>
                      </a:endParaRPr>
                    </a:p>
                  </a:txBody>
                  <a:tcPr marL="9071" marR="9071" marT="9071" marB="0">
                    <a:solidFill>
                      <a:schemeClr val="accent3">
                        <a:lumMod val="40000"/>
                        <a:lumOff val="6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277434">
                <a:tc rowSpan="3">
                  <a:txBody>
                    <a:bodyPr/>
                    <a:lstStyle/>
                    <a:p>
                      <a:pPr algn="ctr" fontAlgn="ctr"/>
                      <a:r>
                        <a:rPr lang="en-GB" sz="1800" u="none" strike="noStrike" dirty="0" err="1">
                          <a:effectLst/>
                        </a:rPr>
                        <a:t>Triwulan</a:t>
                      </a:r>
                      <a:endParaRPr lang="en-GB" sz="1800" b="0" i="0" u="none" strike="noStrike" dirty="0">
                        <a:solidFill>
                          <a:srgbClr val="000000"/>
                        </a:solidFill>
                        <a:effectLst/>
                        <a:latin typeface="Calibri" panose="020F0502020204030204" pitchFamily="34" charset="0"/>
                      </a:endParaRPr>
                    </a:p>
                  </a:txBody>
                  <a:tcPr marL="9071" marR="9071" marT="9071" marB="0" anchor="ctr"/>
                </a:tc>
                <a:tc rowSpan="3">
                  <a:txBody>
                    <a:bodyPr/>
                    <a:lstStyle/>
                    <a:p>
                      <a:pPr algn="ctr" fontAlgn="ctr"/>
                      <a:r>
                        <a:rPr lang="en-GB" sz="1800" u="none" strike="noStrike" dirty="0" err="1">
                          <a:effectLst/>
                        </a:rPr>
                        <a:t>Jenis</a:t>
                      </a:r>
                      <a:r>
                        <a:rPr lang="en-GB" sz="1800" u="none" strike="noStrike" dirty="0">
                          <a:effectLst/>
                        </a:rPr>
                        <a:t> </a:t>
                      </a:r>
                      <a:r>
                        <a:rPr lang="en-GB" sz="1800" u="none" strike="noStrike" dirty="0" err="1">
                          <a:effectLst/>
                        </a:rPr>
                        <a:t>Kecap</a:t>
                      </a:r>
                      <a:endParaRPr lang="en-GB" sz="1800" b="0" i="0" u="none" strike="noStrike" dirty="0">
                        <a:solidFill>
                          <a:srgbClr val="000000"/>
                        </a:solidFill>
                        <a:effectLst/>
                        <a:latin typeface="Calibri" panose="020F0502020204030204" pitchFamily="34" charset="0"/>
                      </a:endParaRPr>
                    </a:p>
                  </a:txBody>
                  <a:tcPr marL="9071" marR="9071" marT="9071" marB="0" anchor="ctr"/>
                </a:tc>
                <a:tc rowSpan="2">
                  <a:txBody>
                    <a:bodyPr/>
                    <a:lstStyle/>
                    <a:p>
                      <a:pPr algn="ctr" fontAlgn="ctr"/>
                      <a:r>
                        <a:rPr lang="en-GB" sz="1600" u="none" strike="noStrike" dirty="0" err="1">
                          <a:effectLst/>
                        </a:rPr>
                        <a:t>Produk</a:t>
                      </a:r>
                      <a:r>
                        <a:rPr lang="en-GB" sz="1600" u="none" strike="noStrike" dirty="0">
                          <a:effectLst/>
                        </a:rPr>
                        <a:t> (P)</a:t>
                      </a:r>
                      <a:endParaRPr lang="en-GB" sz="1600" b="0" i="0" u="none" strike="noStrike" dirty="0">
                        <a:solidFill>
                          <a:srgbClr val="000000"/>
                        </a:solidFill>
                        <a:effectLst/>
                        <a:latin typeface="Calibri" panose="020F0502020204030204" pitchFamily="34" charset="0"/>
                      </a:endParaRPr>
                    </a:p>
                  </a:txBody>
                  <a:tcPr marL="9071" marR="9071" marT="9071" marB="0" anchor="ctr"/>
                </a:tc>
                <a:tc gridSpan="2">
                  <a:txBody>
                    <a:bodyPr/>
                    <a:lstStyle/>
                    <a:p>
                      <a:pPr algn="ctr" fontAlgn="ctr"/>
                      <a:r>
                        <a:rPr lang="en-GB" sz="1600" u="none" strike="noStrike" dirty="0" err="1">
                          <a:effectLst/>
                        </a:rPr>
                        <a:t>Kedelai</a:t>
                      </a:r>
                      <a:endParaRPr lang="en-GB" sz="1600" b="0" i="0" u="none" strike="noStrike" dirty="0">
                        <a:solidFill>
                          <a:srgbClr val="000000"/>
                        </a:solidFill>
                        <a:effectLst/>
                        <a:latin typeface="Calibri" panose="020F0502020204030204" pitchFamily="34" charset="0"/>
                      </a:endParaRPr>
                    </a:p>
                  </a:txBody>
                  <a:tcPr marL="9071" marR="9071" marT="9071" marB="0" anchor="ctr"/>
                </a:tc>
                <a:tc hMerge="1">
                  <a:txBody>
                    <a:bodyPr/>
                    <a:lstStyle/>
                    <a:p>
                      <a:endParaRPr lang="en-GB"/>
                    </a:p>
                  </a:txBody>
                  <a:tcPr/>
                </a:tc>
                <a:tc gridSpan="2">
                  <a:txBody>
                    <a:bodyPr/>
                    <a:lstStyle/>
                    <a:p>
                      <a:pPr algn="ctr" fontAlgn="ctr"/>
                      <a:r>
                        <a:rPr lang="en-GB" sz="1600" u="none" strike="noStrike" dirty="0" err="1">
                          <a:effectLst/>
                        </a:rPr>
                        <a:t>Gula</a:t>
                      </a:r>
                      <a:r>
                        <a:rPr lang="en-GB" sz="1600" u="none" strike="noStrike" dirty="0">
                          <a:effectLst/>
                        </a:rPr>
                        <a:t> </a:t>
                      </a:r>
                      <a:r>
                        <a:rPr lang="en-GB" sz="1600" u="none" strike="noStrike" dirty="0" err="1">
                          <a:effectLst/>
                        </a:rPr>
                        <a:t>Merah</a:t>
                      </a:r>
                      <a:endParaRPr lang="en-GB" sz="1600" b="0" i="0" u="none" strike="noStrike" dirty="0">
                        <a:solidFill>
                          <a:srgbClr val="000000"/>
                        </a:solidFill>
                        <a:effectLst/>
                        <a:latin typeface="Calibri" panose="020F0502020204030204" pitchFamily="34" charset="0"/>
                      </a:endParaRPr>
                    </a:p>
                  </a:txBody>
                  <a:tcPr marL="9071" marR="9071" marT="9071" marB="0" anchor="ctr"/>
                </a:tc>
                <a:tc hMerge="1">
                  <a:txBody>
                    <a:bodyPr/>
                    <a:lstStyle/>
                    <a:p>
                      <a:endParaRPr lang="en-GB"/>
                    </a:p>
                  </a:txBody>
                  <a:tcPr/>
                </a:tc>
              </a:tr>
              <a:tr h="277434">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fontAlgn="ctr"/>
                      <a:r>
                        <a:rPr lang="en-GB" sz="1600" u="none" strike="noStrike" dirty="0">
                          <a:effectLst/>
                        </a:rPr>
                        <a:t>KSBB</a:t>
                      </a:r>
                      <a:endParaRPr lang="en-GB" sz="1600" b="0" i="0" u="none" strike="noStrike" dirty="0">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600" u="none" strike="noStrike" dirty="0" err="1">
                          <a:effectLst/>
                        </a:rPr>
                        <a:t>KSt</a:t>
                      </a:r>
                      <a:endParaRPr lang="en-GB" sz="1600" b="0" i="0" u="none" strike="noStrike" dirty="0">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600" u="none" strike="noStrike" dirty="0">
                          <a:effectLst/>
                        </a:rPr>
                        <a:t>KSBB</a:t>
                      </a:r>
                      <a:endParaRPr lang="en-GB" sz="1600" b="0" i="0" u="none" strike="noStrike" dirty="0">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600" u="none" strike="noStrike" dirty="0" err="1">
                          <a:effectLst/>
                        </a:rPr>
                        <a:t>KSt</a:t>
                      </a:r>
                      <a:endParaRPr lang="en-GB" sz="1600" b="0" i="0" u="none" strike="noStrike" dirty="0">
                        <a:solidFill>
                          <a:srgbClr val="000000"/>
                        </a:solidFill>
                        <a:effectLst/>
                        <a:latin typeface="Calibri" panose="020F0502020204030204" pitchFamily="34" charset="0"/>
                      </a:endParaRPr>
                    </a:p>
                  </a:txBody>
                  <a:tcPr marL="9071" marR="9071" marT="9071" marB="0" anchor="ctr"/>
                </a:tc>
              </a:tr>
              <a:tr h="277434">
                <a:tc vMerge="1">
                  <a:txBody>
                    <a:bodyPr/>
                    <a:lstStyle/>
                    <a:p>
                      <a:endParaRPr lang="en-GB"/>
                    </a:p>
                  </a:txBody>
                  <a:tcPr/>
                </a:tc>
                <a:tc vMerge="1">
                  <a:txBody>
                    <a:bodyPr/>
                    <a:lstStyle/>
                    <a:p>
                      <a:endParaRPr lang="en-GB"/>
                    </a:p>
                  </a:txBody>
                  <a:tcPr/>
                </a:tc>
                <a:tc>
                  <a:txBody>
                    <a:bodyPr/>
                    <a:lstStyle/>
                    <a:p>
                      <a:pPr algn="ctr" fontAlgn="ctr"/>
                      <a:r>
                        <a:rPr lang="en-GB" sz="1700" u="none" strike="noStrike" dirty="0" err="1">
                          <a:effectLst/>
                        </a:rPr>
                        <a:t>botol</a:t>
                      </a:r>
                      <a:endParaRPr lang="en-GB" sz="1700" b="0" i="0" u="none" strike="noStrike" dirty="0">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err="1">
                          <a:effectLst/>
                        </a:rPr>
                        <a:t>ons</a:t>
                      </a:r>
                      <a:endParaRPr lang="en-GB" sz="1700" b="0" i="0" u="none" strike="noStrike" dirty="0">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err="1">
                          <a:effectLst/>
                        </a:rPr>
                        <a:t>ons</a:t>
                      </a:r>
                      <a:endParaRPr lang="en-GB" sz="1700" b="0" i="0" u="none" strike="noStrike" dirty="0">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err="1">
                          <a:effectLst/>
                        </a:rPr>
                        <a:t>ons</a:t>
                      </a:r>
                      <a:endParaRPr lang="en-GB" sz="1700" b="0" i="0" u="none" strike="noStrike" dirty="0">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err="1">
                          <a:effectLst/>
                        </a:rPr>
                        <a:t>ons</a:t>
                      </a:r>
                      <a:endParaRPr lang="en-GB" sz="1700" b="0" i="0" u="none" strike="noStrike" dirty="0">
                        <a:solidFill>
                          <a:srgbClr val="000000"/>
                        </a:solidFill>
                        <a:effectLst/>
                        <a:latin typeface="Calibri" panose="020F0502020204030204" pitchFamily="34" charset="0"/>
                      </a:endParaRPr>
                    </a:p>
                  </a:txBody>
                  <a:tcPr marL="9071" marR="9071" marT="9071" marB="0" anchor="ctr"/>
                </a:tc>
              </a:tr>
              <a:tr h="277434">
                <a:tc>
                  <a:txBody>
                    <a:bodyPr/>
                    <a:lstStyle/>
                    <a:p>
                      <a:pPr algn="ctr" fontAlgn="b"/>
                      <a:r>
                        <a:rPr lang="en-GB" sz="1700" u="none" strike="noStrike" dirty="0">
                          <a:effectLst/>
                        </a:rPr>
                        <a:t>I</a:t>
                      </a:r>
                      <a:endParaRPr lang="en-GB" sz="1700" b="0" i="0" u="none" strike="noStrike" dirty="0">
                        <a:solidFill>
                          <a:srgbClr val="000000"/>
                        </a:solidFill>
                        <a:effectLst/>
                        <a:latin typeface="Calibri" panose="020F0502020204030204" pitchFamily="34" charset="0"/>
                      </a:endParaRPr>
                    </a:p>
                  </a:txBody>
                  <a:tcPr marL="9071" marR="9071" marT="9071" marB="0" anchor="b"/>
                </a:tc>
                <a:tc>
                  <a:txBody>
                    <a:bodyPr/>
                    <a:lstStyle/>
                    <a:p>
                      <a:pPr algn="l" fontAlgn="b"/>
                      <a:r>
                        <a:rPr lang="en-GB" sz="1700" u="none" strike="noStrike" dirty="0" err="1">
                          <a:effectLst/>
                        </a:rPr>
                        <a:t>Sedang</a:t>
                      </a:r>
                      <a:endParaRPr lang="en-GB" sz="1700" b="0" i="0" u="none" strike="noStrike" dirty="0">
                        <a:solidFill>
                          <a:srgbClr val="000000"/>
                        </a:solidFill>
                        <a:effectLst/>
                        <a:latin typeface="Calibri" panose="020F0502020204030204" pitchFamily="34" charset="0"/>
                      </a:endParaRPr>
                    </a:p>
                  </a:txBody>
                  <a:tcPr marL="9071" marR="9071" marT="9071" marB="0" anchor="b"/>
                </a:tc>
                <a:tc>
                  <a:txBody>
                    <a:bodyPr/>
                    <a:lstStyle/>
                    <a:p>
                      <a:pPr algn="ctr" fontAlgn="ctr"/>
                      <a:r>
                        <a:rPr lang="en-GB" sz="1700" u="none" strike="noStrike" dirty="0">
                          <a:effectLst/>
                        </a:rPr>
                        <a:t>22</a:t>
                      </a:r>
                      <a:endParaRPr lang="en-GB" sz="1700" b="0" i="0" u="none" strike="noStrike" dirty="0">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2</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44</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2</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a:effectLst/>
                        </a:rPr>
                        <a:t>44</a:t>
                      </a:r>
                      <a:endParaRPr lang="en-GB" sz="1700" b="0" i="0" u="none" strike="noStrike" dirty="0">
                        <a:solidFill>
                          <a:srgbClr val="000000"/>
                        </a:solidFill>
                        <a:effectLst/>
                        <a:latin typeface="Calibri" panose="020F0502020204030204" pitchFamily="34" charset="0"/>
                      </a:endParaRPr>
                    </a:p>
                  </a:txBody>
                  <a:tcPr marL="9071" marR="9071" marT="9071" marB="0" anchor="ctr"/>
                </a:tc>
              </a:tr>
              <a:tr h="277434">
                <a:tc>
                  <a:txBody>
                    <a:bodyPr/>
                    <a:lstStyle/>
                    <a:p>
                      <a:pPr algn="ctr" fontAlgn="b"/>
                      <a:r>
                        <a:rPr lang="en-GB" sz="1700" u="none" strike="noStrike">
                          <a:effectLst/>
                        </a:rPr>
                        <a:t> </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l" fontAlgn="b"/>
                      <a:r>
                        <a:rPr lang="en-GB" sz="1700" u="none" strike="noStrike" dirty="0" err="1">
                          <a:effectLst/>
                        </a:rPr>
                        <a:t>Manis</a:t>
                      </a:r>
                      <a:endParaRPr lang="en-GB" sz="1700" b="0" i="0" u="none" strike="noStrike" dirty="0">
                        <a:solidFill>
                          <a:srgbClr val="000000"/>
                        </a:solidFill>
                        <a:effectLst/>
                        <a:latin typeface="Calibri" panose="020F0502020204030204" pitchFamily="34" charset="0"/>
                      </a:endParaRPr>
                    </a:p>
                  </a:txBody>
                  <a:tcPr marL="9071" marR="9071" marT="9071" marB="0" anchor="b"/>
                </a:tc>
                <a:tc>
                  <a:txBody>
                    <a:bodyPr/>
                    <a:lstStyle/>
                    <a:p>
                      <a:pPr algn="ctr" fontAlgn="ctr"/>
                      <a:r>
                        <a:rPr lang="en-GB" sz="1700" u="none" strike="noStrike" dirty="0">
                          <a:effectLst/>
                        </a:rPr>
                        <a:t>13</a:t>
                      </a:r>
                      <a:endParaRPr lang="en-GB" sz="1700" b="0" i="0" u="none" strike="noStrike" dirty="0">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a:effectLst/>
                        </a:rPr>
                        <a:t>1</a:t>
                      </a:r>
                      <a:endParaRPr lang="en-GB" sz="1700" b="0" i="0" u="none" strike="noStrike" dirty="0">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a:effectLst/>
                        </a:rPr>
                        <a:t>13</a:t>
                      </a:r>
                      <a:endParaRPr lang="en-GB" sz="1700" b="0" i="0" u="none" strike="noStrike" dirty="0">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a:effectLst/>
                        </a:rPr>
                        <a:t>3</a:t>
                      </a:r>
                      <a:endParaRPr lang="en-GB" sz="1700" b="0" i="0" u="none" strike="noStrike" dirty="0">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39</a:t>
                      </a:r>
                      <a:endParaRPr lang="en-GB" sz="1700" b="0" i="0" u="none" strike="noStrike">
                        <a:solidFill>
                          <a:srgbClr val="000000"/>
                        </a:solidFill>
                        <a:effectLst/>
                        <a:latin typeface="Calibri" panose="020F0502020204030204" pitchFamily="34" charset="0"/>
                      </a:endParaRPr>
                    </a:p>
                  </a:txBody>
                  <a:tcPr marL="9071" marR="9071" marT="9071" marB="0" anchor="ctr"/>
                </a:tc>
              </a:tr>
              <a:tr h="277434">
                <a:tc>
                  <a:txBody>
                    <a:bodyPr/>
                    <a:lstStyle/>
                    <a:p>
                      <a:pPr algn="ctr" fontAlgn="b"/>
                      <a:r>
                        <a:rPr lang="en-GB" sz="1700" u="none" strike="noStrike">
                          <a:effectLst/>
                        </a:rPr>
                        <a:t> </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l" fontAlgn="b"/>
                      <a:r>
                        <a:rPr lang="en-GB" sz="1700" u="none" strike="noStrike">
                          <a:effectLst/>
                        </a:rPr>
                        <a:t>Asin</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ctr" fontAlgn="ctr"/>
                      <a:r>
                        <a:rPr lang="en-GB" sz="1700" u="none" strike="noStrike">
                          <a:effectLst/>
                        </a:rPr>
                        <a:t>9</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a:effectLst/>
                        </a:rPr>
                        <a:t>2</a:t>
                      </a:r>
                      <a:endParaRPr lang="en-GB" sz="1700" b="0" i="0" u="none" strike="noStrike" dirty="0">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a:effectLst/>
                        </a:rPr>
                        <a:t>18</a:t>
                      </a:r>
                      <a:endParaRPr lang="en-GB" sz="1700" b="0" i="0" u="none" strike="noStrike" dirty="0">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a:effectLst/>
                        </a:rPr>
                        <a:t>1</a:t>
                      </a:r>
                      <a:endParaRPr lang="en-GB" sz="1700" b="0" i="0" u="none" strike="noStrike" dirty="0">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9</a:t>
                      </a:r>
                      <a:endParaRPr lang="en-GB" sz="1700" b="0" i="0" u="none" strike="noStrike">
                        <a:solidFill>
                          <a:srgbClr val="000000"/>
                        </a:solidFill>
                        <a:effectLst/>
                        <a:latin typeface="Calibri" panose="020F0502020204030204" pitchFamily="34" charset="0"/>
                      </a:endParaRPr>
                    </a:p>
                  </a:txBody>
                  <a:tcPr marL="9071" marR="9071" marT="9071" marB="0" anchor="ctr"/>
                </a:tc>
              </a:tr>
              <a:tr h="277434">
                <a:tc>
                  <a:txBody>
                    <a:bodyPr/>
                    <a:lstStyle/>
                    <a:p>
                      <a:pPr algn="ctr" fontAlgn="b"/>
                      <a:r>
                        <a:rPr lang="en-GB" sz="1700" u="none" strike="noStrike">
                          <a:effectLst/>
                        </a:rPr>
                        <a:t> </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l" fontAlgn="b"/>
                      <a:r>
                        <a:rPr lang="en-GB" sz="1700" u="none" strike="noStrike">
                          <a:effectLst/>
                        </a:rPr>
                        <a:t> </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ctr" fontAlgn="ctr"/>
                      <a:r>
                        <a:rPr lang="en-GB" sz="1700" u="none" strike="noStrike" dirty="0">
                          <a:effectLst/>
                        </a:rPr>
                        <a:t>44</a:t>
                      </a:r>
                      <a:endParaRPr lang="en-GB" sz="1700" b="0" i="0" u="none" strike="noStrike" dirty="0">
                        <a:solidFill>
                          <a:srgbClr val="000000"/>
                        </a:solidFill>
                        <a:effectLst/>
                        <a:latin typeface="Calibri" panose="020F0502020204030204" pitchFamily="34" charset="0"/>
                      </a:endParaRPr>
                    </a:p>
                  </a:txBody>
                  <a:tcPr marL="9071" marR="9071" marT="9071" marB="0" anchor="ctr">
                    <a:solidFill>
                      <a:schemeClr val="bg2">
                        <a:lumMod val="75000"/>
                      </a:schemeClr>
                    </a:solidFill>
                  </a:tcPr>
                </a:tc>
                <a:tc>
                  <a:txBody>
                    <a:bodyPr/>
                    <a:lstStyle/>
                    <a:p>
                      <a:pPr algn="ctr" fontAlgn="ctr"/>
                      <a:r>
                        <a:rPr lang="en-GB" sz="1700" u="none" strike="noStrike" dirty="0">
                          <a:effectLst/>
                        </a:rPr>
                        <a:t> </a:t>
                      </a:r>
                      <a:endParaRPr lang="en-GB" sz="1700" b="0" i="0" u="none" strike="noStrike" dirty="0">
                        <a:solidFill>
                          <a:srgbClr val="000000"/>
                        </a:solidFill>
                        <a:effectLst/>
                        <a:latin typeface="Calibri" panose="020F0502020204030204" pitchFamily="34" charset="0"/>
                      </a:endParaRPr>
                    </a:p>
                  </a:txBody>
                  <a:tcPr marL="9071" marR="9071" marT="9071" marB="0" anchor="ctr">
                    <a:solidFill>
                      <a:schemeClr val="bg2">
                        <a:lumMod val="75000"/>
                      </a:schemeClr>
                    </a:solidFill>
                  </a:tcPr>
                </a:tc>
                <a:tc>
                  <a:txBody>
                    <a:bodyPr/>
                    <a:lstStyle/>
                    <a:p>
                      <a:pPr algn="ctr" fontAlgn="ctr"/>
                      <a:r>
                        <a:rPr lang="en-GB" sz="1700" u="none" strike="noStrike" dirty="0">
                          <a:effectLst/>
                        </a:rPr>
                        <a:t>75</a:t>
                      </a:r>
                      <a:endParaRPr lang="en-GB" sz="1700" b="0" i="0" u="none" strike="noStrike" dirty="0">
                        <a:solidFill>
                          <a:srgbClr val="000000"/>
                        </a:solidFill>
                        <a:effectLst/>
                        <a:latin typeface="Calibri" panose="020F0502020204030204" pitchFamily="34" charset="0"/>
                      </a:endParaRPr>
                    </a:p>
                  </a:txBody>
                  <a:tcPr marL="9071" marR="9071" marT="9071" marB="0" anchor="ctr">
                    <a:solidFill>
                      <a:schemeClr val="bg2">
                        <a:lumMod val="75000"/>
                      </a:schemeClr>
                    </a:solidFill>
                  </a:tcPr>
                </a:tc>
                <a:tc>
                  <a:txBody>
                    <a:bodyPr/>
                    <a:lstStyle/>
                    <a:p>
                      <a:pPr algn="ctr" fontAlgn="ctr"/>
                      <a:r>
                        <a:rPr lang="en-GB" sz="1700" u="none" strike="noStrike" dirty="0">
                          <a:effectLst/>
                        </a:rPr>
                        <a:t> </a:t>
                      </a:r>
                      <a:endParaRPr lang="en-GB" sz="1700" b="0" i="0" u="none" strike="noStrike" dirty="0">
                        <a:solidFill>
                          <a:srgbClr val="000000"/>
                        </a:solidFill>
                        <a:effectLst/>
                        <a:latin typeface="Calibri" panose="020F0502020204030204" pitchFamily="34" charset="0"/>
                      </a:endParaRPr>
                    </a:p>
                  </a:txBody>
                  <a:tcPr marL="9071" marR="9071" marT="9071" marB="0" anchor="ctr">
                    <a:solidFill>
                      <a:schemeClr val="bg2">
                        <a:lumMod val="75000"/>
                      </a:schemeClr>
                    </a:solidFill>
                  </a:tcPr>
                </a:tc>
                <a:tc>
                  <a:txBody>
                    <a:bodyPr/>
                    <a:lstStyle/>
                    <a:p>
                      <a:pPr algn="ctr" fontAlgn="ctr"/>
                      <a:r>
                        <a:rPr lang="en-GB" sz="1700" u="none" strike="noStrike" dirty="0">
                          <a:effectLst/>
                        </a:rPr>
                        <a:t>92</a:t>
                      </a:r>
                      <a:endParaRPr lang="en-GB" sz="1700" b="0" i="0" u="none" strike="noStrike" dirty="0">
                        <a:solidFill>
                          <a:srgbClr val="000000"/>
                        </a:solidFill>
                        <a:effectLst/>
                        <a:latin typeface="Calibri" panose="020F0502020204030204" pitchFamily="34" charset="0"/>
                      </a:endParaRPr>
                    </a:p>
                  </a:txBody>
                  <a:tcPr marL="9071" marR="9071" marT="9071" marB="0" anchor="ctr">
                    <a:solidFill>
                      <a:schemeClr val="bg2">
                        <a:lumMod val="75000"/>
                      </a:schemeClr>
                    </a:solidFill>
                  </a:tcPr>
                </a:tc>
              </a:tr>
              <a:tr h="277434">
                <a:tc>
                  <a:txBody>
                    <a:bodyPr/>
                    <a:lstStyle/>
                    <a:p>
                      <a:pPr algn="ctr" fontAlgn="b"/>
                      <a:r>
                        <a:rPr lang="en-GB" sz="1700" u="none" strike="noStrike">
                          <a:effectLst/>
                        </a:rPr>
                        <a:t>II</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l" fontAlgn="b"/>
                      <a:r>
                        <a:rPr lang="en-GB" sz="1700" u="none" strike="noStrike">
                          <a:effectLst/>
                        </a:rPr>
                        <a:t>Sedang</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ctr" fontAlgn="ctr"/>
                      <a:r>
                        <a:rPr lang="en-GB" sz="1700" u="none" strike="noStrike">
                          <a:effectLst/>
                        </a:rPr>
                        <a:t>23</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2</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46</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a:effectLst/>
                        </a:rPr>
                        <a:t>2</a:t>
                      </a:r>
                      <a:endParaRPr lang="en-GB" sz="1700" b="0" i="0" u="none" strike="noStrike" dirty="0">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a:effectLst/>
                        </a:rPr>
                        <a:t>46</a:t>
                      </a:r>
                      <a:endParaRPr lang="en-GB" sz="1700" b="0" i="0" u="none" strike="noStrike" dirty="0">
                        <a:solidFill>
                          <a:srgbClr val="000000"/>
                        </a:solidFill>
                        <a:effectLst/>
                        <a:latin typeface="Calibri" panose="020F0502020204030204" pitchFamily="34" charset="0"/>
                      </a:endParaRPr>
                    </a:p>
                  </a:txBody>
                  <a:tcPr marL="9071" marR="9071" marT="9071" marB="0" anchor="ctr"/>
                </a:tc>
              </a:tr>
              <a:tr h="277434">
                <a:tc>
                  <a:txBody>
                    <a:bodyPr/>
                    <a:lstStyle/>
                    <a:p>
                      <a:pPr algn="ctr" fontAlgn="b"/>
                      <a:r>
                        <a:rPr lang="en-GB" sz="1700" u="none" strike="noStrike">
                          <a:effectLst/>
                        </a:rPr>
                        <a:t> </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l" fontAlgn="b"/>
                      <a:r>
                        <a:rPr lang="en-GB" sz="1700" u="none" strike="noStrike">
                          <a:effectLst/>
                        </a:rPr>
                        <a:t>Manis</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ctr" fontAlgn="ctr"/>
                      <a:r>
                        <a:rPr lang="en-GB" sz="1700" u="none" strike="noStrike">
                          <a:effectLst/>
                        </a:rPr>
                        <a:t>13</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1</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13</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3</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a:effectLst/>
                        </a:rPr>
                        <a:t>39</a:t>
                      </a:r>
                      <a:endParaRPr lang="en-GB" sz="1700" b="0" i="0" u="none" strike="noStrike" dirty="0">
                        <a:solidFill>
                          <a:srgbClr val="000000"/>
                        </a:solidFill>
                        <a:effectLst/>
                        <a:latin typeface="Calibri" panose="020F0502020204030204" pitchFamily="34" charset="0"/>
                      </a:endParaRPr>
                    </a:p>
                  </a:txBody>
                  <a:tcPr marL="9071" marR="9071" marT="9071" marB="0" anchor="ctr"/>
                </a:tc>
              </a:tr>
              <a:tr h="277434">
                <a:tc>
                  <a:txBody>
                    <a:bodyPr/>
                    <a:lstStyle/>
                    <a:p>
                      <a:pPr algn="ctr" fontAlgn="b"/>
                      <a:r>
                        <a:rPr lang="en-GB" sz="1700" u="none" strike="noStrike">
                          <a:effectLst/>
                        </a:rPr>
                        <a:t> </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l" fontAlgn="b"/>
                      <a:r>
                        <a:rPr lang="en-GB" sz="1700" u="none" strike="noStrike">
                          <a:effectLst/>
                        </a:rPr>
                        <a:t>Asin</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ctr" fontAlgn="ctr"/>
                      <a:r>
                        <a:rPr lang="en-GB" sz="1700" u="none" strike="noStrike">
                          <a:effectLst/>
                        </a:rPr>
                        <a:t>10</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2</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20</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1</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a:effectLst/>
                        </a:rPr>
                        <a:t>10</a:t>
                      </a:r>
                      <a:endParaRPr lang="en-GB" sz="1700" b="0" i="0" u="none" strike="noStrike" dirty="0">
                        <a:solidFill>
                          <a:srgbClr val="000000"/>
                        </a:solidFill>
                        <a:effectLst/>
                        <a:latin typeface="Calibri" panose="020F0502020204030204" pitchFamily="34" charset="0"/>
                      </a:endParaRPr>
                    </a:p>
                  </a:txBody>
                  <a:tcPr marL="9071" marR="9071" marT="9071" marB="0" anchor="ctr"/>
                </a:tc>
              </a:tr>
              <a:tr h="277434">
                <a:tc>
                  <a:txBody>
                    <a:bodyPr/>
                    <a:lstStyle/>
                    <a:p>
                      <a:pPr algn="ctr" fontAlgn="b"/>
                      <a:r>
                        <a:rPr lang="en-GB" sz="1700" u="none" strike="noStrike">
                          <a:effectLst/>
                        </a:rPr>
                        <a:t> </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l" fontAlgn="b"/>
                      <a:r>
                        <a:rPr lang="en-GB" sz="1700" u="none" strike="noStrike">
                          <a:effectLst/>
                        </a:rPr>
                        <a:t> </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ctr" fontAlgn="ctr"/>
                      <a:r>
                        <a:rPr lang="en-GB" sz="1700" u="none" strike="noStrike" dirty="0">
                          <a:effectLst/>
                        </a:rPr>
                        <a:t>46</a:t>
                      </a:r>
                      <a:endParaRPr lang="en-GB" sz="1700" b="0" i="0" u="none" strike="noStrike" dirty="0">
                        <a:solidFill>
                          <a:srgbClr val="000000"/>
                        </a:solidFill>
                        <a:effectLst/>
                        <a:latin typeface="Calibri" panose="020F0502020204030204" pitchFamily="34" charset="0"/>
                      </a:endParaRPr>
                    </a:p>
                  </a:txBody>
                  <a:tcPr marL="9071" marR="9071" marT="9071" marB="0" anchor="ctr">
                    <a:solidFill>
                      <a:schemeClr val="bg2">
                        <a:lumMod val="75000"/>
                      </a:schemeClr>
                    </a:solidFill>
                  </a:tcPr>
                </a:tc>
                <a:tc>
                  <a:txBody>
                    <a:bodyPr/>
                    <a:lstStyle/>
                    <a:p>
                      <a:pPr algn="ctr" fontAlgn="ctr"/>
                      <a:r>
                        <a:rPr lang="en-GB" sz="1700" u="none" strike="noStrike" dirty="0">
                          <a:effectLst/>
                        </a:rPr>
                        <a:t> </a:t>
                      </a:r>
                      <a:endParaRPr lang="en-GB" sz="1700" b="0" i="0" u="none" strike="noStrike" dirty="0">
                        <a:solidFill>
                          <a:srgbClr val="000000"/>
                        </a:solidFill>
                        <a:effectLst/>
                        <a:latin typeface="Calibri" panose="020F0502020204030204" pitchFamily="34" charset="0"/>
                      </a:endParaRPr>
                    </a:p>
                  </a:txBody>
                  <a:tcPr marL="9071" marR="9071" marT="9071" marB="0" anchor="ctr">
                    <a:solidFill>
                      <a:schemeClr val="bg2">
                        <a:lumMod val="75000"/>
                      </a:schemeClr>
                    </a:solidFill>
                  </a:tcPr>
                </a:tc>
                <a:tc>
                  <a:txBody>
                    <a:bodyPr/>
                    <a:lstStyle/>
                    <a:p>
                      <a:pPr algn="ctr" fontAlgn="ctr"/>
                      <a:r>
                        <a:rPr lang="en-GB" sz="1700" u="none" strike="noStrike" dirty="0">
                          <a:effectLst/>
                        </a:rPr>
                        <a:t> </a:t>
                      </a:r>
                      <a:r>
                        <a:rPr lang="id-ID" sz="1700" u="none" strike="noStrike" dirty="0" smtClean="0">
                          <a:effectLst/>
                        </a:rPr>
                        <a:t>79</a:t>
                      </a:r>
                      <a:endParaRPr lang="en-GB" sz="1700" b="0" i="0" u="none" strike="noStrike" dirty="0">
                        <a:solidFill>
                          <a:srgbClr val="000000"/>
                        </a:solidFill>
                        <a:effectLst/>
                        <a:latin typeface="Calibri" panose="020F0502020204030204" pitchFamily="34" charset="0"/>
                      </a:endParaRPr>
                    </a:p>
                  </a:txBody>
                  <a:tcPr marL="9071" marR="9071" marT="9071" marB="0" anchor="ctr">
                    <a:solidFill>
                      <a:schemeClr val="bg2">
                        <a:lumMod val="75000"/>
                      </a:schemeClr>
                    </a:solidFill>
                  </a:tcPr>
                </a:tc>
                <a:tc>
                  <a:txBody>
                    <a:bodyPr/>
                    <a:lstStyle/>
                    <a:p>
                      <a:pPr algn="ctr" fontAlgn="ctr"/>
                      <a:r>
                        <a:rPr lang="en-GB" sz="1700" u="none" strike="noStrike" dirty="0">
                          <a:effectLst/>
                        </a:rPr>
                        <a:t> </a:t>
                      </a:r>
                      <a:endParaRPr lang="en-GB" sz="1700" b="0" i="0" u="none" strike="noStrike" dirty="0">
                        <a:solidFill>
                          <a:srgbClr val="000000"/>
                        </a:solidFill>
                        <a:effectLst/>
                        <a:latin typeface="Calibri" panose="020F0502020204030204" pitchFamily="34" charset="0"/>
                      </a:endParaRPr>
                    </a:p>
                  </a:txBody>
                  <a:tcPr marL="9071" marR="9071" marT="9071" marB="0" anchor="ctr">
                    <a:solidFill>
                      <a:schemeClr val="bg2">
                        <a:lumMod val="75000"/>
                      </a:schemeClr>
                    </a:solidFill>
                  </a:tcPr>
                </a:tc>
                <a:tc>
                  <a:txBody>
                    <a:bodyPr/>
                    <a:lstStyle/>
                    <a:p>
                      <a:pPr algn="ctr" fontAlgn="ctr"/>
                      <a:r>
                        <a:rPr lang="en-GB" sz="1700" u="none" strike="noStrike" dirty="0">
                          <a:effectLst/>
                        </a:rPr>
                        <a:t>95</a:t>
                      </a:r>
                      <a:endParaRPr lang="en-GB" sz="1700" b="0" i="0" u="none" strike="noStrike" dirty="0">
                        <a:solidFill>
                          <a:srgbClr val="000000"/>
                        </a:solidFill>
                        <a:effectLst/>
                        <a:latin typeface="Calibri" panose="020F0502020204030204" pitchFamily="34" charset="0"/>
                      </a:endParaRPr>
                    </a:p>
                  </a:txBody>
                  <a:tcPr marL="9071" marR="9071" marT="9071" marB="0" anchor="ctr">
                    <a:solidFill>
                      <a:schemeClr val="bg2">
                        <a:lumMod val="75000"/>
                      </a:schemeClr>
                    </a:solidFill>
                  </a:tcPr>
                </a:tc>
              </a:tr>
              <a:tr h="277434">
                <a:tc>
                  <a:txBody>
                    <a:bodyPr/>
                    <a:lstStyle/>
                    <a:p>
                      <a:pPr algn="ctr" fontAlgn="b"/>
                      <a:r>
                        <a:rPr lang="en-GB" sz="1700" u="none" strike="noStrike">
                          <a:effectLst/>
                        </a:rPr>
                        <a:t>III</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l" fontAlgn="b"/>
                      <a:r>
                        <a:rPr lang="en-GB" sz="1700" u="none" strike="noStrike">
                          <a:effectLst/>
                        </a:rPr>
                        <a:t>Sedang</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ctr" fontAlgn="ctr"/>
                      <a:r>
                        <a:rPr lang="en-GB" sz="1700" u="none" strike="noStrike">
                          <a:effectLst/>
                        </a:rPr>
                        <a:t>24</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2</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a:effectLst/>
                        </a:rPr>
                        <a:t>48</a:t>
                      </a:r>
                      <a:endParaRPr lang="en-GB" sz="1700" b="0" i="0" u="none" strike="noStrike" dirty="0">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2</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a:effectLst/>
                        </a:rPr>
                        <a:t>48</a:t>
                      </a:r>
                      <a:endParaRPr lang="en-GB" sz="1700" b="0" i="0" u="none" strike="noStrike" dirty="0">
                        <a:solidFill>
                          <a:srgbClr val="000000"/>
                        </a:solidFill>
                        <a:effectLst/>
                        <a:latin typeface="Calibri" panose="020F0502020204030204" pitchFamily="34" charset="0"/>
                      </a:endParaRPr>
                    </a:p>
                  </a:txBody>
                  <a:tcPr marL="9071" marR="9071" marT="9071" marB="0" anchor="ctr"/>
                </a:tc>
              </a:tr>
              <a:tr h="277434">
                <a:tc>
                  <a:txBody>
                    <a:bodyPr/>
                    <a:lstStyle/>
                    <a:p>
                      <a:pPr algn="ctr" fontAlgn="b"/>
                      <a:r>
                        <a:rPr lang="en-GB" sz="1700" u="none" strike="noStrike">
                          <a:effectLst/>
                        </a:rPr>
                        <a:t> </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l" fontAlgn="b"/>
                      <a:r>
                        <a:rPr lang="en-GB" sz="1700" u="none" strike="noStrike">
                          <a:effectLst/>
                        </a:rPr>
                        <a:t>Manis</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ctr" fontAlgn="ctr"/>
                      <a:r>
                        <a:rPr lang="en-GB" sz="1700" u="none" strike="noStrike">
                          <a:effectLst/>
                        </a:rPr>
                        <a:t>14</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1</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a:effectLst/>
                        </a:rPr>
                        <a:t>14</a:t>
                      </a:r>
                      <a:endParaRPr lang="en-GB" sz="1700" b="0" i="0" u="none" strike="noStrike" dirty="0">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3</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a:effectLst/>
                        </a:rPr>
                        <a:t>42</a:t>
                      </a:r>
                      <a:endParaRPr lang="en-GB" sz="1700" b="0" i="0" u="none" strike="noStrike" dirty="0">
                        <a:solidFill>
                          <a:srgbClr val="000000"/>
                        </a:solidFill>
                        <a:effectLst/>
                        <a:latin typeface="Calibri" panose="020F0502020204030204" pitchFamily="34" charset="0"/>
                      </a:endParaRPr>
                    </a:p>
                  </a:txBody>
                  <a:tcPr marL="9071" marR="9071" marT="9071" marB="0" anchor="ctr"/>
                </a:tc>
              </a:tr>
              <a:tr h="277434">
                <a:tc>
                  <a:txBody>
                    <a:bodyPr/>
                    <a:lstStyle/>
                    <a:p>
                      <a:pPr algn="ctr" fontAlgn="b"/>
                      <a:r>
                        <a:rPr lang="en-GB" sz="1700" u="none" strike="noStrike">
                          <a:effectLst/>
                        </a:rPr>
                        <a:t> </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l" fontAlgn="b"/>
                      <a:r>
                        <a:rPr lang="en-GB" sz="1700" u="none" strike="noStrike">
                          <a:effectLst/>
                        </a:rPr>
                        <a:t>Asin</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ctr" fontAlgn="ctr"/>
                      <a:r>
                        <a:rPr lang="en-GB" sz="1700" u="none" strike="noStrike">
                          <a:effectLst/>
                        </a:rPr>
                        <a:t>9</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2</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a:effectLst/>
                        </a:rPr>
                        <a:t>18</a:t>
                      </a:r>
                      <a:endParaRPr lang="en-GB" sz="1700" b="0" i="0" u="none" strike="noStrike" dirty="0">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1</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a:effectLst/>
                        </a:rPr>
                        <a:t>9</a:t>
                      </a:r>
                      <a:endParaRPr lang="en-GB" sz="1700" b="0" i="0" u="none" strike="noStrike" dirty="0">
                        <a:solidFill>
                          <a:srgbClr val="000000"/>
                        </a:solidFill>
                        <a:effectLst/>
                        <a:latin typeface="Calibri" panose="020F0502020204030204" pitchFamily="34" charset="0"/>
                      </a:endParaRPr>
                    </a:p>
                  </a:txBody>
                  <a:tcPr marL="9071" marR="9071" marT="9071" marB="0" anchor="ctr"/>
                </a:tc>
              </a:tr>
              <a:tr h="277434">
                <a:tc>
                  <a:txBody>
                    <a:bodyPr/>
                    <a:lstStyle/>
                    <a:p>
                      <a:pPr algn="ctr" fontAlgn="b"/>
                      <a:r>
                        <a:rPr lang="en-GB" sz="1700" u="none" strike="noStrike">
                          <a:effectLst/>
                        </a:rPr>
                        <a:t> </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l" fontAlgn="b"/>
                      <a:r>
                        <a:rPr lang="en-GB" sz="1700" u="none" strike="noStrike">
                          <a:effectLst/>
                        </a:rPr>
                        <a:t> </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ctr" fontAlgn="ctr"/>
                      <a:r>
                        <a:rPr lang="en-GB" sz="1700" u="none" strike="noStrike" dirty="0">
                          <a:effectLst/>
                        </a:rPr>
                        <a:t>47</a:t>
                      </a:r>
                      <a:endParaRPr lang="en-GB" sz="1700" b="0" i="0" u="none" strike="noStrike" dirty="0">
                        <a:solidFill>
                          <a:srgbClr val="000000"/>
                        </a:solidFill>
                        <a:effectLst/>
                        <a:latin typeface="Calibri" panose="020F0502020204030204" pitchFamily="34" charset="0"/>
                      </a:endParaRPr>
                    </a:p>
                  </a:txBody>
                  <a:tcPr marL="9071" marR="9071" marT="9071" marB="0" anchor="ctr">
                    <a:solidFill>
                      <a:schemeClr val="bg2">
                        <a:lumMod val="75000"/>
                      </a:schemeClr>
                    </a:solidFill>
                  </a:tcPr>
                </a:tc>
                <a:tc>
                  <a:txBody>
                    <a:bodyPr/>
                    <a:lstStyle/>
                    <a:p>
                      <a:pPr algn="ctr" fontAlgn="ctr"/>
                      <a:r>
                        <a:rPr lang="en-GB" sz="1700" u="none" strike="noStrike" dirty="0">
                          <a:effectLst/>
                        </a:rPr>
                        <a:t> </a:t>
                      </a:r>
                      <a:endParaRPr lang="en-GB" sz="1700" b="0" i="0" u="none" strike="noStrike" dirty="0">
                        <a:solidFill>
                          <a:srgbClr val="000000"/>
                        </a:solidFill>
                        <a:effectLst/>
                        <a:latin typeface="Calibri" panose="020F0502020204030204" pitchFamily="34" charset="0"/>
                      </a:endParaRPr>
                    </a:p>
                  </a:txBody>
                  <a:tcPr marL="9071" marR="9071" marT="9071" marB="0" anchor="ctr">
                    <a:solidFill>
                      <a:schemeClr val="bg2">
                        <a:lumMod val="75000"/>
                      </a:schemeClr>
                    </a:solidFill>
                  </a:tcPr>
                </a:tc>
                <a:tc>
                  <a:txBody>
                    <a:bodyPr/>
                    <a:lstStyle/>
                    <a:p>
                      <a:pPr algn="ctr" fontAlgn="ctr"/>
                      <a:r>
                        <a:rPr lang="en-GB" sz="1700" u="none" strike="noStrike" dirty="0">
                          <a:effectLst/>
                        </a:rPr>
                        <a:t> </a:t>
                      </a:r>
                      <a:r>
                        <a:rPr lang="id-ID" sz="1700" u="none" strike="noStrike" dirty="0" smtClean="0">
                          <a:effectLst/>
                        </a:rPr>
                        <a:t>80</a:t>
                      </a:r>
                      <a:endParaRPr lang="en-GB" sz="1700" b="0" i="0" u="none" strike="noStrike" dirty="0">
                        <a:solidFill>
                          <a:srgbClr val="000000"/>
                        </a:solidFill>
                        <a:effectLst/>
                        <a:latin typeface="Calibri" panose="020F0502020204030204" pitchFamily="34" charset="0"/>
                      </a:endParaRPr>
                    </a:p>
                  </a:txBody>
                  <a:tcPr marL="9071" marR="9071" marT="9071" marB="0" anchor="ctr">
                    <a:solidFill>
                      <a:schemeClr val="bg2">
                        <a:lumMod val="75000"/>
                      </a:schemeClr>
                    </a:solidFill>
                  </a:tcPr>
                </a:tc>
                <a:tc>
                  <a:txBody>
                    <a:bodyPr/>
                    <a:lstStyle/>
                    <a:p>
                      <a:pPr algn="ctr" fontAlgn="ctr"/>
                      <a:r>
                        <a:rPr lang="en-GB" sz="1700" u="none" strike="noStrike" dirty="0">
                          <a:effectLst/>
                        </a:rPr>
                        <a:t> </a:t>
                      </a:r>
                      <a:endParaRPr lang="en-GB" sz="1700" b="0" i="0" u="none" strike="noStrike" dirty="0">
                        <a:solidFill>
                          <a:srgbClr val="000000"/>
                        </a:solidFill>
                        <a:effectLst/>
                        <a:latin typeface="Calibri" panose="020F0502020204030204" pitchFamily="34" charset="0"/>
                      </a:endParaRPr>
                    </a:p>
                  </a:txBody>
                  <a:tcPr marL="9071" marR="9071" marT="9071" marB="0" anchor="ctr">
                    <a:solidFill>
                      <a:schemeClr val="bg2">
                        <a:lumMod val="75000"/>
                      </a:schemeClr>
                    </a:solidFill>
                  </a:tcPr>
                </a:tc>
                <a:tc>
                  <a:txBody>
                    <a:bodyPr/>
                    <a:lstStyle/>
                    <a:p>
                      <a:pPr algn="ctr" fontAlgn="ctr"/>
                      <a:r>
                        <a:rPr lang="en-GB" sz="1700" u="none" strike="noStrike" dirty="0">
                          <a:effectLst/>
                        </a:rPr>
                        <a:t>99</a:t>
                      </a:r>
                      <a:endParaRPr lang="en-GB" sz="1700" b="0" i="0" u="none" strike="noStrike" dirty="0">
                        <a:solidFill>
                          <a:srgbClr val="000000"/>
                        </a:solidFill>
                        <a:effectLst/>
                        <a:latin typeface="Calibri" panose="020F0502020204030204" pitchFamily="34" charset="0"/>
                      </a:endParaRPr>
                    </a:p>
                  </a:txBody>
                  <a:tcPr marL="9071" marR="9071" marT="9071" marB="0" anchor="ctr">
                    <a:solidFill>
                      <a:schemeClr val="bg2">
                        <a:lumMod val="75000"/>
                      </a:schemeClr>
                    </a:solidFill>
                  </a:tcPr>
                </a:tc>
              </a:tr>
              <a:tr h="277434">
                <a:tc>
                  <a:txBody>
                    <a:bodyPr/>
                    <a:lstStyle/>
                    <a:p>
                      <a:pPr algn="ctr" fontAlgn="b"/>
                      <a:r>
                        <a:rPr lang="en-GB" sz="1700" u="none" strike="noStrike">
                          <a:effectLst/>
                        </a:rPr>
                        <a:t>IV</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l" fontAlgn="b"/>
                      <a:r>
                        <a:rPr lang="en-GB" sz="1700" u="none" strike="noStrike">
                          <a:effectLst/>
                        </a:rPr>
                        <a:t>Sedang</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ctr" fontAlgn="ctr"/>
                      <a:r>
                        <a:rPr lang="en-GB" sz="1700" u="none" strike="noStrike">
                          <a:effectLst/>
                        </a:rPr>
                        <a:t>26</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2</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a:effectLst/>
                        </a:rPr>
                        <a:t>52</a:t>
                      </a:r>
                      <a:endParaRPr lang="en-GB" sz="1700" b="0" i="0" u="none" strike="noStrike" dirty="0">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2</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a:effectLst/>
                        </a:rPr>
                        <a:t>52</a:t>
                      </a:r>
                      <a:endParaRPr lang="en-GB" sz="1700" b="0" i="0" u="none" strike="noStrike" dirty="0">
                        <a:solidFill>
                          <a:srgbClr val="000000"/>
                        </a:solidFill>
                        <a:effectLst/>
                        <a:latin typeface="Calibri" panose="020F0502020204030204" pitchFamily="34" charset="0"/>
                      </a:endParaRPr>
                    </a:p>
                  </a:txBody>
                  <a:tcPr marL="9071" marR="9071" marT="9071" marB="0" anchor="ctr"/>
                </a:tc>
              </a:tr>
              <a:tr h="277434">
                <a:tc>
                  <a:txBody>
                    <a:bodyPr/>
                    <a:lstStyle/>
                    <a:p>
                      <a:pPr algn="ctr" fontAlgn="b"/>
                      <a:r>
                        <a:rPr lang="en-GB" sz="1700" u="none" strike="noStrike">
                          <a:effectLst/>
                        </a:rPr>
                        <a:t> </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l" fontAlgn="b"/>
                      <a:r>
                        <a:rPr lang="en-GB" sz="1700" u="none" strike="noStrike">
                          <a:effectLst/>
                        </a:rPr>
                        <a:t>Manis</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ctr" fontAlgn="ctr"/>
                      <a:r>
                        <a:rPr lang="en-GB" sz="1700" u="none" strike="noStrike">
                          <a:effectLst/>
                        </a:rPr>
                        <a:t>14</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1</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a:effectLst/>
                        </a:rPr>
                        <a:t>14</a:t>
                      </a:r>
                      <a:endParaRPr lang="en-GB" sz="1700" b="0" i="0" u="none" strike="noStrike" dirty="0">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3</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a:effectLst/>
                        </a:rPr>
                        <a:t>42</a:t>
                      </a:r>
                      <a:endParaRPr lang="en-GB" sz="1700" b="0" i="0" u="none" strike="noStrike" dirty="0">
                        <a:solidFill>
                          <a:srgbClr val="000000"/>
                        </a:solidFill>
                        <a:effectLst/>
                        <a:latin typeface="Calibri" panose="020F0502020204030204" pitchFamily="34" charset="0"/>
                      </a:endParaRPr>
                    </a:p>
                  </a:txBody>
                  <a:tcPr marL="9071" marR="9071" marT="9071" marB="0" anchor="ctr"/>
                </a:tc>
              </a:tr>
              <a:tr h="277434">
                <a:tc>
                  <a:txBody>
                    <a:bodyPr/>
                    <a:lstStyle/>
                    <a:p>
                      <a:pPr algn="ctr" fontAlgn="b"/>
                      <a:r>
                        <a:rPr lang="en-GB" sz="1700" u="none" strike="noStrike">
                          <a:effectLst/>
                        </a:rPr>
                        <a:t> </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l" fontAlgn="b"/>
                      <a:r>
                        <a:rPr lang="en-GB" sz="1700" u="none" strike="noStrike">
                          <a:effectLst/>
                        </a:rPr>
                        <a:t>Asin</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ctr" fontAlgn="ctr"/>
                      <a:r>
                        <a:rPr lang="en-GB" sz="1700" u="none" strike="noStrike">
                          <a:effectLst/>
                        </a:rPr>
                        <a:t>10</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2</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a:effectLst/>
                        </a:rPr>
                        <a:t>20</a:t>
                      </a:r>
                      <a:endParaRPr lang="en-GB" sz="1700" b="0" i="0" u="none" strike="noStrike" dirty="0">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a:effectLst/>
                        </a:rPr>
                        <a:t>1</a:t>
                      </a:r>
                      <a:endParaRPr lang="en-GB" sz="1700" b="0" i="0" u="none" strike="noStrike">
                        <a:solidFill>
                          <a:srgbClr val="000000"/>
                        </a:solidFill>
                        <a:effectLst/>
                        <a:latin typeface="Calibri" panose="020F0502020204030204" pitchFamily="34" charset="0"/>
                      </a:endParaRPr>
                    </a:p>
                  </a:txBody>
                  <a:tcPr marL="9071" marR="9071" marT="9071" marB="0" anchor="ctr"/>
                </a:tc>
                <a:tc>
                  <a:txBody>
                    <a:bodyPr/>
                    <a:lstStyle/>
                    <a:p>
                      <a:pPr algn="ctr" fontAlgn="ctr"/>
                      <a:r>
                        <a:rPr lang="en-GB" sz="1700" u="none" strike="noStrike" dirty="0">
                          <a:effectLst/>
                        </a:rPr>
                        <a:t>10</a:t>
                      </a:r>
                      <a:endParaRPr lang="en-GB" sz="1700" b="0" i="0" u="none" strike="noStrike" dirty="0">
                        <a:solidFill>
                          <a:srgbClr val="000000"/>
                        </a:solidFill>
                        <a:effectLst/>
                        <a:latin typeface="Calibri" panose="020F0502020204030204" pitchFamily="34" charset="0"/>
                      </a:endParaRPr>
                    </a:p>
                  </a:txBody>
                  <a:tcPr marL="9071" marR="9071" marT="9071" marB="0" anchor="ctr"/>
                </a:tc>
              </a:tr>
              <a:tr h="277434">
                <a:tc>
                  <a:txBody>
                    <a:bodyPr/>
                    <a:lstStyle/>
                    <a:p>
                      <a:pPr algn="ctr" fontAlgn="b"/>
                      <a:r>
                        <a:rPr lang="en-GB" sz="1700" u="none" strike="noStrike">
                          <a:effectLst/>
                        </a:rPr>
                        <a:t> </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l" fontAlgn="b"/>
                      <a:r>
                        <a:rPr lang="en-GB" sz="1700" u="none" strike="noStrike">
                          <a:effectLst/>
                        </a:rPr>
                        <a:t> </a:t>
                      </a:r>
                      <a:endParaRPr lang="en-GB" sz="1700" b="0" i="0" u="none" strike="noStrike">
                        <a:solidFill>
                          <a:srgbClr val="000000"/>
                        </a:solidFill>
                        <a:effectLst/>
                        <a:latin typeface="Calibri" panose="020F0502020204030204" pitchFamily="34" charset="0"/>
                      </a:endParaRPr>
                    </a:p>
                  </a:txBody>
                  <a:tcPr marL="9071" marR="9071" marT="9071" marB="0" anchor="b"/>
                </a:tc>
                <a:tc>
                  <a:txBody>
                    <a:bodyPr/>
                    <a:lstStyle/>
                    <a:p>
                      <a:pPr algn="ctr" fontAlgn="ctr"/>
                      <a:r>
                        <a:rPr lang="en-GB" sz="1700" u="none" strike="noStrike" dirty="0">
                          <a:effectLst/>
                        </a:rPr>
                        <a:t>50</a:t>
                      </a:r>
                      <a:endParaRPr lang="en-GB" sz="1700" b="0" i="0" u="none" strike="noStrike" dirty="0">
                        <a:solidFill>
                          <a:srgbClr val="000000"/>
                        </a:solidFill>
                        <a:effectLst/>
                        <a:latin typeface="Calibri" panose="020F0502020204030204" pitchFamily="34" charset="0"/>
                      </a:endParaRPr>
                    </a:p>
                  </a:txBody>
                  <a:tcPr marL="9071" marR="9071" marT="9071" marB="0" anchor="ctr">
                    <a:solidFill>
                      <a:schemeClr val="bg2">
                        <a:lumMod val="75000"/>
                      </a:schemeClr>
                    </a:solidFill>
                  </a:tcPr>
                </a:tc>
                <a:tc>
                  <a:txBody>
                    <a:bodyPr/>
                    <a:lstStyle/>
                    <a:p>
                      <a:pPr algn="ctr" fontAlgn="ctr"/>
                      <a:r>
                        <a:rPr lang="en-GB" sz="1700" u="none" strike="noStrike" dirty="0">
                          <a:effectLst/>
                        </a:rPr>
                        <a:t> </a:t>
                      </a:r>
                      <a:endParaRPr lang="en-GB" sz="1700" b="0" i="0" u="none" strike="noStrike" dirty="0">
                        <a:solidFill>
                          <a:srgbClr val="000000"/>
                        </a:solidFill>
                        <a:effectLst/>
                        <a:latin typeface="Calibri" panose="020F0502020204030204" pitchFamily="34" charset="0"/>
                      </a:endParaRPr>
                    </a:p>
                  </a:txBody>
                  <a:tcPr marL="9071" marR="9071" marT="9071" marB="0" anchor="ctr">
                    <a:solidFill>
                      <a:schemeClr val="bg2">
                        <a:lumMod val="75000"/>
                      </a:schemeClr>
                    </a:solidFill>
                  </a:tcPr>
                </a:tc>
                <a:tc>
                  <a:txBody>
                    <a:bodyPr/>
                    <a:lstStyle/>
                    <a:p>
                      <a:pPr algn="ctr" fontAlgn="ctr"/>
                      <a:r>
                        <a:rPr lang="en-GB" sz="1700" u="none" strike="noStrike" dirty="0">
                          <a:effectLst/>
                        </a:rPr>
                        <a:t>86</a:t>
                      </a:r>
                      <a:endParaRPr lang="en-GB" sz="1700" b="0" i="0" u="none" strike="noStrike" dirty="0">
                        <a:solidFill>
                          <a:srgbClr val="000000"/>
                        </a:solidFill>
                        <a:effectLst/>
                        <a:latin typeface="Calibri" panose="020F0502020204030204" pitchFamily="34" charset="0"/>
                      </a:endParaRPr>
                    </a:p>
                  </a:txBody>
                  <a:tcPr marL="9071" marR="9071" marT="9071" marB="0" anchor="ctr">
                    <a:solidFill>
                      <a:schemeClr val="bg2">
                        <a:lumMod val="75000"/>
                      </a:schemeClr>
                    </a:solidFill>
                  </a:tcPr>
                </a:tc>
                <a:tc>
                  <a:txBody>
                    <a:bodyPr/>
                    <a:lstStyle/>
                    <a:p>
                      <a:pPr algn="ctr" fontAlgn="ctr"/>
                      <a:r>
                        <a:rPr lang="en-GB" sz="1700" u="none" strike="noStrike" dirty="0">
                          <a:effectLst/>
                        </a:rPr>
                        <a:t> </a:t>
                      </a:r>
                      <a:endParaRPr lang="en-GB" sz="1700" b="0" i="0" u="none" strike="noStrike" dirty="0">
                        <a:solidFill>
                          <a:srgbClr val="000000"/>
                        </a:solidFill>
                        <a:effectLst/>
                        <a:latin typeface="Calibri" panose="020F0502020204030204" pitchFamily="34" charset="0"/>
                      </a:endParaRPr>
                    </a:p>
                  </a:txBody>
                  <a:tcPr marL="9071" marR="9071" marT="9071" marB="0" anchor="ctr">
                    <a:solidFill>
                      <a:schemeClr val="bg2">
                        <a:lumMod val="75000"/>
                      </a:schemeClr>
                    </a:solidFill>
                  </a:tcPr>
                </a:tc>
                <a:tc>
                  <a:txBody>
                    <a:bodyPr/>
                    <a:lstStyle/>
                    <a:p>
                      <a:pPr algn="ctr" fontAlgn="ctr"/>
                      <a:r>
                        <a:rPr lang="en-GB" sz="1700" u="none" strike="noStrike" dirty="0">
                          <a:effectLst/>
                        </a:rPr>
                        <a:t>104</a:t>
                      </a:r>
                      <a:endParaRPr lang="en-GB" sz="1700" b="0" i="0" u="none" strike="noStrike" dirty="0">
                        <a:solidFill>
                          <a:srgbClr val="000000"/>
                        </a:solidFill>
                        <a:effectLst/>
                        <a:latin typeface="Calibri" panose="020F0502020204030204" pitchFamily="34" charset="0"/>
                      </a:endParaRPr>
                    </a:p>
                  </a:txBody>
                  <a:tcPr marL="9071" marR="9071" marT="9071" marB="0" anchor="ctr">
                    <a:solidFill>
                      <a:schemeClr val="bg2">
                        <a:lumMod val="75000"/>
                      </a:schemeClr>
                    </a:solidFill>
                  </a:tcPr>
                </a:tc>
              </a:tr>
              <a:tr h="277434">
                <a:tc gridSpan="2">
                  <a:txBody>
                    <a:bodyPr/>
                    <a:lstStyle/>
                    <a:p>
                      <a:pPr algn="ctr" fontAlgn="b"/>
                      <a:r>
                        <a:rPr lang="en-GB" sz="1800" b="1" u="none" strike="noStrike" dirty="0" err="1">
                          <a:effectLst/>
                        </a:rPr>
                        <a:t>Setahun</a:t>
                      </a:r>
                      <a:endParaRPr lang="en-GB" sz="1800" b="1" i="0" u="none" strike="noStrike" dirty="0">
                        <a:solidFill>
                          <a:srgbClr val="000000"/>
                        </a:solidFill>
                        <a:effectLst/>
                        <a:latin typeface="Calibri" panose="020F0502020204030204" pitchFamily="34" charset="0"/>
                      </a:endParaRPr>
                    </a:p>
                  </a:txBody>
                  <a:tcPr marL="9071" marR="9071" marT="9071" marB="0" anchor="b">
                    <a:solidFill>
                      <a:schemeClr val="accent1">
                        <a:lumMod val="40000"/>
                        <a:lumOff val="60000"/>
                      </a:schemeClr>
                    </a:solidFill>
                  </a:tcPr>
                </a:tc>
                <a:tc hMerge="1">
                  <a:txBody>
                    <a:bodyPr/>
                    <a:lstStyle/>
                    <a:p>
                      <a:endParaRPr lang="en-GB"/>
                    </a:p>
                  </a:txBody>
                  <a:tcPr/>
                </a:tc>
                <a:tc>
                  <a:txBody>
                    <a:bodyPr/>
                    <a:lstStyle/>
                    <a:p>
                      <a:pPr algn="ctr" fontAlgn="ctr"/>
                      <a:r>
                        <a:rPr lang="en-GB" sz="1800" b="1" u="none" strike="noStrike" dirty="0">
                          <a:effectLst/>
                        </a:rPr>
                        <a:t>187</a:t>
                      </a:r>
                      <a:endParaRPr lang="en-GB" sz="1800" b="1" i="0" u="none" strike="noStrike" dirty="0">
                        <a:solidFill>
                          <a:srgbClr val="000000"/>
                        </a:solidFill>
                        <a:effectLst/>
                        <a:latin typeface="Calibri" panose="020F0502020204030204" pitchFamily="34" charset="0"/>
                      </a:endParaRPr>
                    </a:p>
                  </a:txBody>
                  <a:tcPr marL="9071" marR="9071" marT="9071" marB="0" anchor="ctr">
                    <a:solidFill>
                      <a:schemeClr val="accent1">
                        <a:lumMod val="40000"/>
                        <a:lumOff val="60000"/>
                      </a:schemeClr>
                    </a:solidFill>
                  </a:tcPr>
                </a:tc>
                <a:tc>
                  <a:txBody>
                    <a:bodyPr/>
                    <a:lstStyle/>
                    <a:p>
                      <a:pPr algn="ctr" fontAlgn="ctr"/>
                      <a:r>
                        <a:rPr lang="en-GB" sz="1800" b="1" u="none" strike="noStrike" dirty="0">
                          <a:effectLst/>
                        </a:rPr>
                        <a:t> </a:t>
                      </a:r>
                      <a:endParaRPr lang="en-GB" sz="1800" b="1" i="0" u="none" strike="noStrike" dirty="0">
                        <a:solidFill>
                          <a:srgbClr val="000000"/>
                        </a:solidFill>
                        <a:effectLst/>
                        <a:latin typeface="Calibri" panose="020F0502020204030204" pitchFamily="34" charset="0"/>
                      </a:endParaRPr>
                    </a:p>
                  </a:txBody>
                  <a:tcPr marL="9071" marR="9071" marT="9071" marB="0" anchor="ctr">
                    <a:solidFill>
                      <a:schemeClr val="accent1">
                        <a:lumMod val="40000"/>
                        <a:lumOff val="60000"/>
                      </a:schemeClr>
                    </a:solidFill>
                  </a:tcPr>
                </a:tc>
                <a:tc>
                  <a:txBody>
                    <a:bodyPr/>
                    <a:lstStyle/>
                    <a:p>
                      <a:pPr algn="ctr" fontAlgn="ctr"/>
                      <a:r>
                        <a:rPr lang="en-GB" sz="1800" b="1" u="none" strike="noStrike" dirty="0">
                          <a:effectLst/>
                        </a:rPr>
                        <a:t>320</a:t>
                      </a:r>
                      <a:endParaRPr lang="en-GB" sz="1800" b="1" i="0" u="none" strike="noStrike" dirty="0">
                        <a:solidFill>
                          <a:srgbClr val="000000"/>
                        </a:solidFill>
                        <a:effectLst/>
                        <a:latin typeface="Calibri" panose="020F0502020204030204" pitchFamily="34" charset="0"/>
                      </a:endParaRPr>
                    </a:p>
                  </a:txBody>
                  <a:tcPr marL="9071" marR="9071" marT="9071" marB="0" anchor="ctr">
                    <a:solidFill>
                      <a:schemeClr val="accent1">
                        <a:lumMod val="40000"/>
                        <a:lumOff val="60000"/>
                      </a:schemeClr>
                    </a:solidFill>
                  </a:tcPr>
                </a:tc>
                <a:tc>
                  <a:txBody>
                    <a:bodyPr/>
                    <a:lstStyle/>
                    <a:p>
                      <a:pPr algn="ctr" fontAlgn="ctr"/>
                      <a:r>
                        <a:rPr lang="en-GB" sz="1800" b="1" u="none" strike="noStrike" dirty="0">
                          <a:effectLst/>
                        </a:rPr>
                        <a:t> </a:t>
                      </a:r>
                      <a:endParaRPr lang="en-GB" sz="1800" b="1" i="0" u="none" strike="noStrike" dirty="0">
                        <a:solidFill>
                          <a:srgbClr val="000000"/>
                        </a:solidFill>
                        <a:effectLst/>
                        <a:latin typeface="Calibri" panose="020F0502020204030204" pitchFamily="34" charset="0"/>
                      </a:endParaRPr>
                    </a:p>
                  </a:txBody>
                  <a:tcPr marL="9071" marR="9071" marT="9071" marB="0" anchor="ctr">
                    <a:solidFill>
                      <a:schemeClr val="accent1">
                        <a:lumMod val="40000"/>
                        <a:lumOff val="60000"/>
                      </a:schemeClr>
                    </a:solidFill>
                  </a:tcPr>
                </a:tc>
                <a:tc>
                  <a:txBody>
                    <a:bodyPr/>
                    <a:lstStyle/>
                    <a:p>
                      <a:pPr algn="ctr" fontAlgn="ctr"/>
                      <a:r>
                        <a:rPr lang="en-GB" sz="1800" b="1" u="none" strike="noStrike" dirty="0">
                          <a:effectLst/>
                        </a:rPr>
                        <a:t>390</a:t>
                      </a:r>
                      <a:endParaRPr lang="en-GB" sz="1800" b="1" i="0" u="none" strike="noStrike" dirty="0">
                        <a:solidFill>
                          <a:srgbClr val="000000"/>
                        </a:solidFill>
                        <a:effectLst/>
                        <a:latin typeface="Calibri" panose="020F0502020204030204" pitchFamily="34" charset="0"/>
                      </a:endParaRPr>
                    </a:p>
                  </a:txBody>
                  <a:tcPr marL="9071" marR="9071" marT="9071" marB="0" anchor="ctr">
                    <a:solidFill>
                      <a:schemeClr val="accent1">
                        <a:lumMod val="40000"/>
                        <a:lumOff val="60000"/>
                      </a:schemeClr>
                    </a:solidFill>
                  </a:tcPr>
                </a:tc>
              </a:tr>
            </a:tbl>
          </a:graphicData>
        </a:graphic>
      </p:graphicFrame>
      <p:sp>
        <p:nvSpPr>
          <p:cNvPr id="2" name="TextBox 1"/>
          <p:cNvSpPr txBox="1"/>
          <p:nvPr/>
        </p:nvSpPr>
        <p:spPr>
          <a:xfrm>
            <a:off x="549796" y="548680"/>
            <a:ext cx="2088232" cy="424732"/>
          </a:xfrm>
          <a:prstGeom prst="rect">
            <a:avLst/>
          </a:prstGeom>
          <a:noFill/>
        </p:spPr>
        <p:txBody>
          <a:bodyPr wrap="square" rtlCol="0">
            <a:spAutoFit/>
          </a:bodyPr>
          <a:lstStyle/>
          <a:p>
            <a:pPr>
              <a:lnSpc>
                <a:spcPct val="90000"/>
              </a:lnSpc>
            </a:pPr>
            <a:r>
              <a:rPr lang="id-ID" sz="2400" dirty="0" smtClean="0"/>
              <a:t>Tabel 2. KSBB</a:t>
            </a:r>
            <a:endParaRPr lang="en-GB" sz="2400" dirty="0"/>
          </a:p>
        </p:txBody>
      </p:sp>
      <p:sp>
        <p:nvSpPr>
          <p:cNvPr id="5" name="TextBox 4"/>
          <p:cNvSpPr txBox="1"/>
          <p:nvPr/>
        </p:nvSpPr>
        <p:spPr>
          <a:xfrm>
            <a:off x="261764" y="3861048"/>
            <a:ext cx="2099354" cy="1131785"/>
          </a:xfrm>
          <a:prstGeom prst="rect">
            <a:avLst/>
          </a:prstGeom>
          <a:solidFill>
            <a:schemeClr val="accent1">
              <a:lumMod val="40000"/>
              <a:lumOff val="6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50000"/>
              </a:lnSpc>
            </a:pPr>
            <a:r>
              <a:rPr lang="id-ID" sz="2400" dirty="0" smtClean="0"/>
              <a:t>Ingat:</a:t>
            </a:r>
          </a:p>
          <a:p>
            <a:pPr>
              <a:lnSpc>
                <a:spcPct val="150000"/>
              </a:lnSpc>
            </a:pPr>
            <a:r>
              <a:rPr lang="id-ID" sz="2400" dirty="0" err="1" smtClean="0"/>
              <a:t>KSt</a:t>
            </a:r>
            <a:r>
              <a:rPr lang="id-ID" sz="2400" dirty="0" smtClean="0"/>
              <a:t> = P x KSBB</a:t>
            </a:r>
            <a:endParaRPr lang="en-GB" sz="2400" dirty="0"/>
          </a:p>
        </p:txBody>
      </p:sp>
    </p:spTree>
    <p:extLst>
      <p:ext uri="{BB962C8B-B14F-4D97-AF65-F5344CB8AC3E}">
        <p14:creationId xmlns:p14="http://schemas.microsoft.com/office/powerpoint/2010/main" xmlns="" val="35887487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837828" y="1052736"/>
            <a:ext cx="10513168" cy="4752528"/>
          </a:xfrm>
        </p:spPr>
        <p:txBody>
          <a:bodyPr>
            <a:normAutofit lnSpcReduction="10000"/>
          </a:bodyPr>
          <a:lstStyle/>
          <a:p>
            <a:r>
              <a:rPr lang="id-ID" sz="3200" dirty="0" smtClean="0"/>
              <a:t>Anggaran Produk pada perusahaan kecap tsb. merupakan anggaran produk jadi, karena tidak terdapat sediaan produk dalam proses, maka produk jadi dihasilkan sama dengan unit ekuivalen produk (P).</a:t>
            </a:r>
          </a:p>
          <a:p>
            <a:r>
              <a:rPr lang="id-ID" sz="3200" dirty="0" smtClean="0"/>
              <a:t>Anggaran Biaya Bahan Baku</a:t>
            </a:r>
          </a:p>
          <a:p>
            <a:pPr lvl="1"/>
            <a:r>
              <a:rPr lang="id-ID" sz="2800" dirty="0" smtClean="0">
                <a:solidFill>
                  <a:srgbClr val="FF0000"/>
                </a:solidFill>
              </a:rPr>
              <a:t>Dari data yang terdapat dalam Tabel 1. BBBSP dan Tabel 2. KSBB, maka dapat disusun anggaran biaya bahan baku (BBB) seperti dalam Tabel 3. Anggaran BBB</a:t>
            </a:r>
          </a:p>
          <a:p>
            <a:pPr marL="228600" lvl="1" indent="0">
              <a:buNone/>
            </a:pPr>
            <a:endParaRPr lang="id-ID" sz="1600" dirty="0" smtClean="0">
              <a:solidFill>
                <a:srgbClr val="FF0000"/>
              </a:solidFill>
            </a:endParaRPr>
          </a:p>
          <a:p>
            <a:pPr lvl="1"/>
            <a:r>
              <a:rPr lang="id-ID" sz="2800" dirty="0" smtClean="0">
                <a:solidFill>
                  <a:srgbClr val="FF0000"/>
                </a:solidFill>
              </a:rPr>
              <a:t>BBB = </a:t>
            </a:r>
            <a:r>
              <a:rPr lang="id-ID" sz="2800" dirty="0" err="1" smtClean="0">
                <a:solidFill>
                  <a:srgbClr val="FF0000"/>
                </a:solidFill>
              </a:rPr>
              <a:t>KSt</a:t>
            </a:r>
            <a:r>
              <a:rPr lang="id-ID" sz="2800" dirty="0" smtClean="0">
                <a:solidFill>
                  <a:srgbClr val="FF0000"/>
                </a:solidFill>
              </a:rPr>
              <a:t> x </a:t>
            </a:r>
            <a:r>
              <a:rPr lang="id-ID" sz="2800" dirty="0" err="1" smtClean="0">
                <a:solidFill>
                  <a:srgbClr val="FF0000"/>
                </a:solidFill>
              </a:rPr>
              <a:t>HSt</a:t>
            </a:r>
            <a:endParaRPr lang="id-ID" sz="2800" dirty="0" smtClean="0">
              <a:solidFill>
                <a:srgbClr val="FF0000"/>
              </a:solidFill>
            </a:endParaRPr>
          </a:p>
          <a:p>
            <a:endParaRPr lang="en-GB" dirty="0"/>
          </a:p>
        </p:txBody>
      </p:sp>
    </p:spTree>
    <p:extLst>
      <p:ext uri="{BB962C8B-B14F-4D97-AF65-F5344CB8AC3E}">
        <p14:creationId xmlns:p14="http://schemas.microsoft.com/office/powerpoint/2010/main" xmlns="" val="79757669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811671057"/>
              </p:ext>
            </p:extLst>
          </p:nvPr>
        </p:nvGraphicFramePr>
        <p:xfrm>
          <a:off x="981844" y="836714"/>
          <a:ext cx="10153128" cy="5184573"/>
        </p:xfrm>
        <a:graphic>
          <a:graphicData uri="http://schemas.openxmlformats.org/drawingml/2006/table">
            <a:tbl>
              <a:tblPr firstRow="1" bandRow="1">
                <a:tableStyleId>{5C22544A-7EE6-4342-B048-85BDC9FD1C3A}</a:tableStyleId>
              </a:tblPr>
              <a:tblGrid>
                <a:gridCol w="1269141"/>
                <a:gridCol w="963107"/>
                <a:gridCol w="1440160"/>
                <a:gridCol w="1404156"/>
                <a:gridCol w="900100"/>
                <a:gridCol w="1224136"/>
                <a:gridCol w="1368152"/>
                <a:gridCol w="1584176"/>
              </a:tblGrid>
              <a:tr h="1244675">
                <a:tc gridSpan="8">
                  <a:txBody>
                    <a:bodyPr/>
                    <a:lstStyle/>
                    <a:p>
                      <a:pPr algn="l"/>
                      <a:r>
                        <a:rPr lang="id-ID" sz="2000" dirty="0" smtClean="0"/>
                        <a:t>Tabel 3. BBB                        Perusahaan Kecap</a:t>
                      </a:r>
                      <a:r>
                        <a:rPr lang="id-ID" sz="2000" baseline="0" dirty="0" smtClean="0"/>
                        <a:t> SEDAP NIKMAT</a:t>
                      </a:r>
                    </a:p>
                    <a:p>
                      <a:pPr algn="ctr"/>
                      <a:r>
                        <a:rPr lang="id-ID" sz="2000" baseline="0" dirty="0" smtClean="0"/>
                        <a:t>Anggaran Biaya Bahan Baku</a:t>
                      </a:r>
                    </a:p>
                    <a:p>
                      <a:pPr algn="ctr"/>
                      <a:r>
                        <a:rPr lang="id-ID" sz="2000" baseline="0" dirty="0" smtClean="0"/>
                        <a:t>Tahun Berakhir 31 Desember 2016</a:t>
                      </a:r>
                      <a:endParaRPr lang="en-GB" sz="2000" dirty="0"/>
                    </a:p>
                  </a:txBody>
                  <a:tcPr anchor="ct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r>
              <a:tr h="504784">
                <a:tc rowSpan="2">
                  <a:txBody>
                    <a:bodyPr/>
                    <a:lstStyle/>
                    <a:p>
                      <a:pPr algn="ctr"/>
                      <a:r>
                        <a:rPr lang="id-ID" sz="2200" dirty="0" smtClean="0"/>
                        <a:t>Triwulan</a:t>
                      </a:r>
                      <a:endParaRPr lang="en-GB" sz="2200" dirty="0"/>
                    </a:p>
                  </a:txBody>
                  <a:tcPr anchor="ctr"/>
                </a:tc>
                <a:tc gridSpan="3">
                  <a:txBody>
                    <a:bodyPr/>
                    <a:lstStyle/>
                    <a:p>
                      <a:pPr algn="ctr"/>
                      <a:r>
                        <a:rPr lang="id-ID" sz="2200" dirty="0" smtClean="0"/>
                        <a:t>Kedelai</a:t>
                      </a:r>
                      <a:endParaRPr lang="en-GB" sz="2200" dirty="0"/>
                    </a:p>
                  </a:txBody>
                  <a:tcPr anchor="ctr"/>
                </a:tc>
                <a:tc hMerge="1">
                  <a:txBody>
                    <a:bodyPr/>
                    <a:lstStyle/>
                    <a:p>
                      <a:endParaRPr lang="en-GB" dirty="0"/>
                    </a:p>
                  </a:txBody>
                  <a:tcPr/>
                </a:tc>
                <a:tc hMerge="1">
                  <a:txBody>
                    <a:bodyPr/>
                    <a:lstStyle/>
                    <a:p>
                      <a:endParaRPr lang="en-GB" dirty="0"/>
                    </a:p>
                  </a:txBody>
                  <a:tcPr/>
                </a:tc>
                <a:tc gridSpan="3">
                  <a:txBody>
                    <a:bodyPr/>
                    <a:lstStyle/>
                    <a:p>
                      <a:pPr algn="ctr"/>
                      <a:r>
                        <a:rPr lang="id-ID" sz="2200" dirty="0" smtClean="0"/>
                        <a:t>Gula Merah</a:t>
                      </a:r>
                      <a:endParaRPr lang="en-GB" sz="2200" dirty="0"/>
                    </a:p>
                  </a:txBody>
                  <a:tcPr/>
                </a:tc>
                <a:tc hMerge="1">
                  <a:txBody>
                    <a:bodyPr/>
                    <a:lstStyle/>
                    <a:p>
                      <a:pPr algn="ctr"/>
                      <a:endParaRPr lang="en-GB" dirty="0"/>
                    </a:p>
                  </a:txBody>
                  <a:tcPr/>
                </a:tc>
                <a:tc hMerge="1">
                  <a:txBody>
                    <a:bodyPr/>
                    <a:lstStyle/>
                    <a:p>
                      <a:pPr algn="ctr"/>
                      <a:endParaRPr lang="en-GB" dirty="0"/>
                    </a:p>
                  </a:txBody>
                  <a:tcPr/>
                </a:tc>
                <a:tc rowSpan="2">
                  <a:txBody>
                    <a:bodyPr/>
                    <a:lstStyle/>
                    <a:p>
                      <a:pPr algn="ctr"/>
                      <a:r>
                        <a:rPr lang="id-ID" sz="2200" dirty="0" smtClean="0"/>
                        <a:t>Jumlah Biaya Bahan Baku</a:t>
                      </a:r>
                      <a:endParaRPr lang="en-GB" sz="2200" dirty="0"/>
                    </a:p>
                  </a:txBody>
                  <a:tcPr anchor="ctr"/>
                </a:tc>
              </a:tr>
              <a:tr h="911194">
                <a:tc vMerge="1">
                  <a:txBody>
                    <a:bodyPr/>
                    <a:lstStyle/>
                    <a:p>
                      <a:endParaRPr lang="en-GB" dirty="0"/>
                    </a:p>
                  </a:txBody>
                  <a:tcPr/>
                </a:tc>
                <a:tc>
                  <a:txBody>
                    <a:bodyPr/>
                    <a:lstStyle/>
                    <a:p>
                      <a:pPr algn="ctr"/>
                      <a:r>
                        <a:rPr lang="id-ID" sz="2200" dirty="0" err="1" smtClean="0"/>
                        <a:t>KSt</a:t>
                      </a:r>
                      <a:endParaRPr lang="id-ID" sz="2200" dirty="0" smtClean="0"/>
                    </a:p>
                    <a:p>
                      <a:pPr algn="ctr"/>
                      <a:r>
                        <a:rPr lang="id-ID" sz="2200" dirty="0" smtClean="0"/>
                        <a:t>(ons)</a:t>
                      </a:r>
                      <a:endParaRPr lang="en-GB" sz="2200" dirty="0"/>
                    </a:p>
                  </a:txBody>
                  <a:tcPr anchor="ctr"/>
                </a:tc>
                <a:tc>
                  <a:txBody>
                    <a:bodyPr/>
                    <a:lstStyle/>
                    <a:p>
                      <a:pPr algn="ctr"/>
                      <a:r>
                        <a:rPr lang="id-ID" sz="2200" dirty="0" err="1" smtClean="0"/>
                        <a:t>HSt</a:t>
                      </a:r>
                      <a:endParaRPr lang="id-ID" sz="2200" dirty="0" smtClean="0"/>
                    </a:p>
                    <a:p>
                      <a:pPr algn="ctr"/>
                      <a:r>
                        <a:rPr lang="id-ID" sz="2200" dirty="0" smtClean="0"/>
                        <a:t>Per</a:t>
                      </a:r>
                      <a:r>
                        <a:rPr lang="id-ID" sz="2200" baseline="0" dirty="0" smtClean="0"/>
                        <a:t> ons</a:t>
                      </a:r>
                      <a:endParaRPr lang="en-GB" sz="2200" dirty="0"/>
                    </a:p>
                  </a:txBody>
                  <a:tcPr anchor="ctr"/>
                </a:tc>
                <a:tc>
                  <a:txBody>
                    <a:bodyPr/>
                    <a:lstStyle/>
                    <a:p>
                      <a:pPr algn="ctr"/>
                      <a:r>
                        <a:rPr lang="id-ID" sz="2200" dirty="0" smtClean="0"/>
                        <a:t>BBB</a:t>
                      </a:r>
                      <a:endParaRPr lang="en-GB" sz="2200" dirty="0"/>
                    </a:p>
                  </a:txBody>
                  <a:tcPr anchor="ctr"/>
                </a:tc>
                <a:tc>
                  <a:txBody>
                    <a:bodyPr/>
                    <a:lstStyle/>
                    <a:p>
                      <a:pPr algn="ctr"/>
                      <a:r>
                        <a:rPr lang="id-ID" sz="2200" dirty="0" err="1" smtClean="0"/>
                        <a:t>KSt</a:t>
                      </a:r>
                      <a:endParaRPr lang="id-ID" sz="2200" dirty="0" smtClean="0"/>
                    </a:p>
                    <a:p>
                      <a:pPr algn="ctr"/>
                      <a:r>
                        <a:rPr lang="id-ID" sz="2200" dirty="0" smtClean="0"/>
                        <a:t>(ons)</a:t>
                      </a:r>
                      <a:endParaRPr lang="en-GB" sz="2200" dirty="0"/>
                    </a:p>
                  </a:txBody>
                  <a:tcPr anchor="ctr"/>
                </a:tc>
                <a:tc>
                  <a:txBody>
                    <a:bodyPr/>
                    <a:lstStyle/>
                    <a:p>
                      <a:pPr algn="ctr"/>
                      <a:r>
                        <a:rPr lang="id-ID" sz="2200" dirty="0" err="1" smtClean="0"/>
                        <a:t>HSt</a:t>
                      </a:r>
                      <a:endParaRPr lang="id-ID" sz="2200" dirty="0" smtClean="0"/>
                    </a:p>
                    <a:p>
                      <a:pPr algn="ctr"/>
                      <a:r>
                        <a:rPr lang="id-ID" sz="2200" dirty="0" smtClean="0"/>
                        <a:t>Per</a:t>
                      </a:r>
                      <a:r>
                        <a:rPr lang="id-ID" sz="2200" baseline="0" dirty="0" smtClean="0"/>
                        <a:t> ons</a:t>
                      </a:r>
                      <a:endParaRPr lang="en-GB" sz="2200" dirty="0"/>
                    </a:p>
                  </a:txBody>
                  <a:tcPr anchor="ctr"/>
                </a:tc>
                <a:tc>
                  <a:txBody>
                    <a:bodyPr/>
                    <a:lstStyle/>
                    <a:p>
                      <a:pPr algn="ctr"/>
                      <a:r>
                        <a:rPr lang="id-ID" sz="2200" dirty="0" smtClean="0"/>
                        <a:t>BBB</a:t>
                      </a:r>
                      <a:endParaRPr lang="en-GB" sz="2200" dirty="0"/>
                    </a:p>
                  </a:txBody>
                  <a:tcPr anchor="ctr"/>
                </a:tc>
                <a:tc vMerge="1">
                  <a:txBody>
                    <a:bodyPr/>
                    <a:lstStyle/>
                    <a:p>
                      <a:endParaRPr lang="en-GB" dirty="0"/>
                    </a:p>
                  </a:txBody>
                  <a:tcPr/>
                </a:tc>
              </a:tr>
              <a:tr h="504784">
                <a:tc>
                  <a:txBody>
                    <a:bodyPr/>
                    <a:lstStyle/>
                    <a:p>
                      <a:pPr algn="ctr"/>
                      <a:r>
                        <a:rPr lang="id-ID" sz="2000" dirty="0" smtClean="0"/>
                        <a:t>I</a:t>
                      </a:r>
                      <a:endParaRPr lang="en-GB" sz="2000" dirty="0"/>
                    </a:p>
                  </a:txBody>
                  <a:tcPr/>
                </a:tc>
                <a:tc>
                  <a:txBody>
                    <a:bodyPr/>
                    <a:lstStyle/>
                    <a:p>
                      <a:pPr algn="ctr"/>
                      <a:r>
                        <a:rPr lang="id-ID" sz="2000" dirty="0" smtClean="0"/>
                        <a:t>75</a:t>
                      </a:r>
                      <a:endParaRPr lang="en-GB" sz="2000" dirty="0"/>
                    </a:p>
                  </a:txBody>
                  <a:tcPr/>
                </a:tc>
                <a:tc>
                  <a:txBody>
                    <a:bodyPr/>
                    <a:lstStyle/>
                    <a:p>
                      <a:pPr algn="ctr"/>
                      <a:r>
                        <a:rPr lang="id-ID" sz="2000" dirty="0" smtClean="0"/>
                        <a:t>Rp 100</a:t>
                      </a:r>
                      <a:endParaRPr lang="en-GB" sz="2000" dirty="0"/>
                    </a:p>
                  </a:txBody>
                  <a:tcPr/>
                </a:tc>
                <a:tc>
                  <a:txBody>
                    <a:bodyPr/>
                    <a:lstStyle/>
                    <a:p>
                      <a:pPr algn="ctr"/>
                      <a:r>
                        <a:rPr lang="id-ID" sz="2000" dirty="0" smtClean="0"/>
                        <a:t>Rp 7.500</a:t>
                      </a:r>
                      <a:endParaRPr lang="en-GB" sz="2000" dirty="0"/>
                    </a:p>
                  </a:txBody>
                  <a:tcPr/>
                </a:tc>
                <a:tc>
                  <a:txBody>
                    <a:bodyPr/>
                    <a:lstStyle/>
                    <a:p>
                      <a:pPr algn="ctr"/>
                      <a:r>
                        <a:rPr lang="id-ID" sz="2000" dirty="0" smtClean="0"/>
                        <a:t>92</a:t>
                      </a:r>
                      <a:endParaRPr lang="en-GB" sz="2000" dirty="0"/>
                    </a:p>
                  </a:txBody>
                  <a:tcPr/>
                </a:tc>
                <a:tc>
                  <a:txBody>
                    <a:bodyPr/>
                    <a:lstStyle/>
                    <a:p>
                      <a:pPr algn="ctr"/>
                      <a:r>
                        <a:rPr lang="id-ID" sz="2000" dirty="0" smtClean="0"/>
                        <a:t>Rp 60</a:t>
                      </a:r>
                      <a:endParaRPr lang="en-GB" sz="2000" dirty="0"/>
                    </a:p>
                  </a:txBody>
                  <a:tcPr/>
                </a:tc>
                <a:tc>
                  <a:txBody>
                    <a:bodyPr/>
                    <a:lstStyle/>
                    <a:p>
                      <a:pPr algn="ctr"/>
                      <a:r>
                        <a:rPr lang="id-ID" sz="2000" dirty="0" smtClean="0"/>
                        <a:t>Rp 8.520</a:t>
                      </a:r>
                      <a:endParaRPr lang="en-GB" sz="2000" dirty="0"/>
                    </a:p>
                  </a:txBody>
                  <a:tcPr/>
                </a:tc>
                <a:tc>
                  <a:txBody>
                    <a:bodyPr/>
                    <a:lstStyle/>
                    <a:p>
                      <a:pPr algn="ctr"/>
                      <a:r>
                        <a:rPr lang="id-ID" sz="2000" dirty="0" smtClean="0"/>
                        <a:t>Rp 13.020</a:t>
                      </a:r>
                      <a:endParaRPr lang="en-GB" sz="2000" dirty="0"/>
                    </a:p>
                  </a:txBody>
                  <a:tcPr/>
                </a:tc>
              </a:tr>
              <a:tr h="504784">
                <a:tc>
                  <a:txBody>
                    <a:bodyPr/>
                    <a:lstStyle/>
                    <a:p>
                      <a:pPr algn="ctr"/>
                      <a:r>
                        <a:rPr lang="id-ID" sz="2000" dirty="0" smtClean="0"/>
                        <a:t>II</a:t>
                      </a:r>
                      <a:endParaRPr lang="en-GB" sz="2000" dirty="0"/>
                    </a:p>
                  </a:txBody>
                  <a:tcPr/>
                </a:tc>
                <a:tc>
                  <a:txBody>
                    <a:bodyPr/>
                    <a:lstStyle/>
                    <a:p>
                      <a:pPr algn="ctr"/>
                      <a:r>
                        <a:rPr lang="id-ID" sz="2000" dirty="0" smtClean="0"/>
                        <a:t>79</a:t>
                      </a:r>
                      <a:endParaRPr lang="en-GB" sz="2000" dirty="0"/>
                    </a:p>
                  </a:txBody>
                  <a:tcPr/>
                </a:tc>
                <a:tc>
                  <a:txBody>
                    <a:bodyPr/>
                    <a:lstStyle/>
                    <a:p>
                      <a:pPr algn="ctr"/>
                      <a:r>
                        <a:rPr lang="id-ID" sz="2000" dirty="0" smtClean="0"/>
                        <a:t>Rp 100</a:t>
                      </a:r>
                      <a:endParaRPr lang="en-GB" sz="2000" dirty="0"/>
                    </a:p>
                  </a:txBody>
                  <a:tcPr/>
                </a:tc>
                <a:tc>
                  <a:txBody>
                    <a:bodyPr/>
                    <a:lstStyle/>
                    <a:p>
                      <a:pPr algn="ctr"/>
                      <a:r>
                        <a:rPr lang="id-ID" sz="2000" dirty="0" smtClean="0"/>
                        <a:t>Rp 7.900</a:t>
                      </a:r>
                      <a:endParaRPr lang="en-GB" sz="2000" dirty="0"/>
                    </a:p>
                  </a:txBody>
                  <a:tcPr/>
                </a:tc>
                <a:tc>
                  <a:txBody>
                    <a:bodyPr/>
                    <a:lstStyle/>
                    <a:p>
                      <a:pPr algn="ctr"/>
                      <a:r>
                        <a:rPr lang="id-ID" sz="2000" dirty="0" smtClean="0"/>
                        <a:t>95</a:t>
                      </a:r>
                      <a:endParaRPr lang="en-GB" sz="2000" dirty="0"/>
                    </a:p>
                  </a:txBody>
                  <a:tcPr/>
                </a:tc>
                <a:tc>
                  <a:txBody>
                    <a:bodyPr/>
                    <a:lstStyle/>
                    <a:p>
                      <a:pPr algn="ctr"/>
                      <a:r>
                        <a:rPr lang="id-ID" sz="2000" dirty="0" smtClean="0"/>
                        <a:t>Rp 60</a:t>
                      </a:r>
                      <a:endParaRPr lang="en-GB" sz="2000" dirty="0"/>
                    </a:p>
                  </a:txBody>
                  <a:tcPr/>
                </a:tc>
                <a:tc>
                  <a:txBody>
                    <a:bodyPr/>
                    <a:lstStyle/>
                    <a:p>
                      <a:pPr algn="ctr"/>
                      <a:r>
                        <a:rPr lang="id-ID" sz="2000" dirty="0" smtClean="0"/>
                        <a:t>Rp 8.700</a:t>
                      </a:r>
                      <a:endParaRPr lang="en-GB" sz="2000" dirty="0"/>
                    </a:p>
                  </a:txBody>
                  <a:tcPr/>
                </a:tc>
                <a:tc>
                  <a:txBody>
                    <a:bodyPr/>
                    <a:lstStyle/>
                    <a:p>
                      <a:pPr algn="ctr"/>
                      <a:r>
                        <a:rPr lang="id-ID" sz="2000" dirty="0" smtClean="0"/>
                        <a:t>Rp 13.600</a:t>
                      </a:r>
                      <a:endParaRPr lang="en-GB" sz="2000" dirty="0"/>
                    </a:p>
                  </a:txBody>
                  <a:tcPr/>
                </a:tc>
              </a:tr>
              <a:tr h="504784">
                <a:tc>
                  <a:txBody>
                    <a:bodyPr/>
                    <a:lstStyle/>
                    <a:p>
                      <a:pPr algn="ctr"/>
                      <a:r>
                        <a:rPr lang="id-ID" sz="2000" dirty="0" smtClean="0"/>
                        <a:t>III</a:t>
                      </a:r>
                      <a:endParaRPr lang="en-GB" sz="2000" dirty="0"/>
                    </a:p>
                  </a:txBody>
                  <a:tcPr/>
                </a:tc>
                <a:tc>
                  <a:txBody>
                    <a:bodyPr/>
                    <a:lstStyle/>
                    <a:p>
                      <a:pPr algn="ctr"/>
                      <a:r>
                        <a:rPr lang="id-ID" sz="2000" dirty="0" smtClean="0"/>
                        <a:t>80</a:t>
                      </a:r>
                      <a:endParaRPr lang="en-GB" sz="2000" dirty="0"/>
                    </a:p>
                  </a:txBody>
                  <a:tcPr/>
                </a:tc>
                <a:tc>
                  <a:txBody>
                    <a:bodyPr/>
                    <a:lstStyle/>
                    <a:p>
                      <a:pPr algn="ctr"/>
                      <a:r>
                        <a:rPr lang="id-ID" sz="2000" dirty="0" smtClean="0"/>
                        <a:t>Rp 100</a:t>
                      </a:r>
                      <a:endParaRPr lang="en-GB" sz="2000" dirty="0"/>
                    </a:p>
                  </a:txBody>
                  <a:tcPr/>
                </a:tc>
                <a:tc>
                  <a:txBody>
                    <a:bodyPr/>
                    <a:lstStyle/>
                    <a:p>
                      <a:pPr algn="ctr"/>
                      <a:r>
                        <a:rPr lang="id-ID" sz="2000" dirty="0" smtClean="0"/>
                        <a:t>Rp 8.000</a:t>
                      </a:r>
                      <a:endParaRPr lang="en-GB" sz="2000" dirty="0"/>
                    </a:p>
                  </a:txBody>
                  <a:tcPr/>
                </a:tc>
                <a:tc>
                  <a:txBody>
                    <a:bodyPr/>
                    <a:lstStyle/>
                    <a:p>
                      <a:pPr algn="ctr"/>
                      <a:r>
                        <a:rPr lang="id-ID" sz="2000" dirty="0" smtClean="0"/>
                        <a:t>99</a:t>
                      </a:r>
                      <a:endParaRPr lang="en-GB" sz="2000" dirty="0"/>
                    </a:p>
                  </a:txBody>
                  <a:tcPr/>
                </a:tc>
                <a:tc>
                  <a:txBody>
                    <a:bodyPr/>
                    <a:lstStyle/>
                    <a:p>
                      <a:pPr algn="ctr"/>
                      <a:r>
                        <a:rPr lang="id-ID" sz="2000" dirty="0" smtClean="0"/>
                        <a:t>Rp 60</a:t>
                      </a:r>
                      <a:endParaRPr lang="en-GB" sz="2000" dirty="0"/>
                    </a:p>
                  </a:txBody>
                  <a:tcPr/>
                </a:tc>
                <a:tc>
                  <a:txBody>
                    <a:bodyPr/>
                    <a:lstStyle/>
                    <a:p>
                      <a:pPr algn="ctr"/>
                      <a:r>
                        <a:rPr lang="id-ID" sz="2000" dirty="0" smtClean="0"/>
                        <a:t>Rp 8.940</a:t>
                      </a:r>
                      <a:endParaRPr lang="en-GB" sz="2000" dirty="0"/>
                    </a:p>
                  </a:txBody>
                  <a:tcPr/>
                </a:tc>
                <a:tc>
                  <a:txBody>
                    <a:bodyPr/>
                    <a:lstStyle/>
                    <a:p>
                      <a:pPr algn="ctr"/>
                      <a:r>
                        <a:rPr lang="id-ID" sz="2000" dirty="0" smtClean="0"/>
                        <a:t>Rp 13.940</a:t>
                      </a:r>
                      <a:endParaRPr lang="en-GB" sz="2000" dirty="0"/>
                    </a:p>
                  </a:txBody>
                  <a:tcPr/>
                </a:tc>
              </a:tr>
              <a:tr h="504784">
                <a:tc>
                  <a:txBody>
                    <a:bodyPr/>
                    <a:lstStyle/>
                    <a:p>
                      <a:pPr algn="ctr"/>
                      <a:r>
                        <a:rPr lang="id-ID" sz="2000" dirty="0" smtClean="0"/>
                        <a:t>IV</a:t>
                      </a:r>
                      <a:endParaRPr lang="en-GB" sz="2000" dirty="0"/>
                    </a:p>
                  </a:txBody>
                  <a:tcPr/>
                </a:tc>
                <a:tc>
                  <a:txBody>
                    <a:bodyPr/>
                    <a:lstStyle/>
                    <a:p>
                      <a:pPr algn="ctr"/>
                      <a:r>
                        <a:rPr lang="id-ID" sz="2000" dirty="0" smtClean="0"/>
                        <a:t>86</a:t>
                      </a:r>
                      <a:endParaRPr lang="en-GB" sz="2000" dirty="0"/>
                    </a:p>
                  </a:txBody>
                  <a:tcPr/>
                </a:tc>
                <a:tc>
                  <a:txBody>
                    <a:bodyPr/>
                    <a:lstStyle/>
                    <a:p>
                      <a:pPr algn="ctr"/>
                      <a:r>
                        <a:rPr lang="id-ID" sz="2000" dirty="0" smtClean="0"/>
                        <a:t>Rp 100</a:t>
                      </a:r>
                      <a:endParaRPr lang="en-GB" sz="2000" dirty="0"/>
                    </a:p>
                  </a:txBody>
                  <a:tcPr/>
                </a:tc>
                <a:tc>
                  <a:txBody>
                    <a:bodyPr/>
                    <a:lstStyle/>
                    <a:p>
                      <a:pPr algn="ctr"/>
                      <a:r>
                        <a:rPr lang="id-ID" sz="2000" dirty="0" smtClean="0"/>
                        <a:t>Rp 8.600</a:t>
                      </a:r>
                      <a:endParaRPr lang="en-GB" sz="2000" dirty="0"/>
                    </a:p>
                  </a:txBody>
                  <a:tcPr/>
                </a:tc>
                <a:tc>
                  <a:txBody>
                    <a:bodyPr/>
                    <a:lstStyle/>
                    <a:p>
                      <a:pPr algn="ctr"/>
                      <a:r>
                        <a:rPr lang="id-ID" sz="2000" dirty="0" smtClean="0"/>
                        <a:t>104</a:t>
                      </a:r>
                      <a:endParaRPr lang="en-GB" sz="2000" dirty="0"/>
                    </a:p>
                  </a:txBody>
                  <a:tcPr/>
                </a:tc>
                <a:tc>
                  <a:txBody>
                    <a:bodyPr/>
                    <a:lstStyle/>
                    <a:p>
                      <a:pPr algn="ctr"/>
                      <a:r>
                        <a:rPr lang="id-ID" sz="2000" dirty="0" smtClean="0"/>
                        <a:t>Rp 60</a:t>
                      </a:r>
                      <a:endParaRPr lang="en-GB" sz="2000" dirty="0"/>
                    </a:p>
                  </a:txBody>
                  <a:tcPr/>
                </a:tc>
                <a:tc>
                  <a:txBody>
                    <a:bodyPr/>
                    <a:lstStyle/>
                    <a:p>
                      <a:pPr algn="ctr"/>
                      <a:r>
                        <a:rPr lang="id-ID" sz="2000" dirty="0" smtClean="0"/>
                        <a:t>Rp 6.240</a:t>
                      </a:r>
                      <a:endParaRPr lang="en-GB" sz="2000" dirty="0"/>
                    </a:p>
                  </a:txBody>
                  <a:tcPr/>
                </a:tc>
                <a:tc>
                  <a:txBody>
                    <a:bodyPr/>
                    <a:lstStyle/>
                    <a:p>
                      <a:pPr algn="ctr"/>
                      <a:r>
                        <a:rPr lang="id-ID" sz="2000" dirty="0" smtClean="0"/>
                        <a:t>Rp 14.840</a:t>
                      </a:r>
                      <a:endParaRPr lang="en-GB" sz="2000" dirty="0"/>
                    </a:p>
                  </a:txBody>
                  <a:tcPr/>
                </a:tc>
              </a:tr>
              <a:tr h="504784">
                <a:tc>
                  <a:txBody>
                    <a:bodyPr/>
                    <a:lstStyle/>
                    <a:p>
                      <a:r>
                        <a:rPr lang="id-ID" sz="2000" dirty="0" smtClean="0"/>
                        <a:t>Setahun</a:t>
                      </a:r>
                      <a:endParaRPr lang="en-GB" sz="2000" dirty="0"/>
                    </a:p>
                  </a:txBody>
                  <a:tcPr/>
                </a:tc>
                <a:tc>
                  <a:txBody>
                    <a:bodyPr/>
                    <a:lstStyle/>
                    <a:p>
                      <a:pPr algn="ctr"/>
                      <a:r>
                        <a:rPr lang="id-ID" sz="2000" dirty="0" smtClean="0"/>
                        <a:t>320</a:t>
                      </a:r>
                      <a:endParaRPr lang="en-GB" sz="2000" dirty="0"/>
                    </a:p>
                  </a:txBody>
                  <a:tcPr/>
                </a:tc>
                <a:tc>
                  <a:txBody>
                    <a:bodyPr/>
                    <a:lstStyle/>
                    <a:p>
                      <a:pPr algn="ctr"/>
                      <a:r>
                        <a:rPr lang="id-ID" sz="2000" dirty="0" smtClean="0"/>
                        <a:t>Rp 100</a:t>
                      </a:r>
                      <a:endParaRPr lang="en-GB" sz="2000" dirty="0"/>
                    </a:p>
                  </a:txBody>
                  <a:tcPr/>
                </a:tc>
                <a:tc>
                  <a:txBody>
                    <a:bodyPr/>
                    <a:lstStyle/>
                    <a:p>
                      <a:pPr algn="ctr"/>
                      <a:r>
                        <a:rPr lang="id-ID" sz="2000" dirty="0" smtClean="0"/>
                        <a:t>Rp 32.000</a:t>
                      </a:r>
                      <a:endParaRPr lang="en-GB" sz="2000" dirty="0"/>
                    </a:p>
                  </a:txBody>
                  <a:tcPr/>
                </a:tc>
                <a:tc>
                  <a:txBody>
                    <a:bodyPr/>
                    <a:lstStyle/>
                    <a:p>
                      <a:pPr algn="ctr"/>
                      <a:r>
                        <a:rPr lang="id-ID" sz="2000" dirty="0" smtClean="0"/>
                        <a:t>390</a:t>
                      </a:r>
                      <a:endParaRPr lang="en-GB" sz="2000" dirty="0"/>
                    </a:p>
                  </a:txBody>
                  <a:tcPr/>
                </a:tc>
                <a:tc>
                  <a:txBody>
                    <a:bodyPr/>
                    <a:lstStyle/>
                    <a:p>
                      <a:pPr algn="ctr"/>
                      <a:r>
                        <a:rPr lang="id-ID" sz="2000" dirty="0" smtClean="0"/>
                        <a:t>Rp 60</a:t>
                      </a:r>
                      <a:endParaRPr lang="en-GB" sz="2000" dirty="0"/>
                    </a:p>
                  </a:txBody>
                  <a:tcPr/>
                </a:tc>
                <a:tc>
                  <a:txBody>
                    <a:bodyPr/>
                    <a:lstStyle/>
                    <a:p>
                      <a:pPr algn="ctr"/>
                      <a:r>
                        <a:rPr lang="id-ID" sz="2000" dirty="0" smtClean="0"/>
                        <a:t>Rp 23.400</a:t>
                      </a:r>
                      <a:endParaRPr lang="en-GB" sz="2000" dirty="0"/>
                    </a:p>
                  </a:txBody>
                  <a:tcPr/>
                </a:tc>
                <a:tc>
                  <a:txBody>
                    <a:bodyPr/>
                    <a:lstStyle/>
                    <a:p>
                      <a:pPr algn="ctr"/>
                      <a:r>
                        <a:rPr lang="id-ID" sz="2000" dirty="0" smtClean="0"/>
                        <a:t>Rp 5</a:t>
                      </a:r>
                      <a:r>
                        <a:rPr lang="en-US" sz="2000" smtClean="0"/>
                        <a:t>5</a:t>
                      </a:r>
                      <a:r>
                        <a:rPr lang="id-ID" sz="2000" smtClean="0"/>
                        <a:t>.400</a:t>
                      </a:r>
                      <a:endParaRPr lang="en-GB" sz="2000" dirty="0"/>
                    </a:p>
                  </a:txBody>
                  <a:tcPr/>
                </a:tc>
              </a:tr>
            </a:tbl>
          </a:graphicData>
        </a:graphic>
      </p:graphicFrame>
    </p:spTree>
    <p:extLst>
      <p:ext uri="{BB962C8B-B14F-4D97-AF65-F5344CB8AC3E}">
        <p14:creationId xmlns:p14="http://schemas.microsoft.com/office/powerpoint/2010/main" xmlns="" val="268165302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Anggaran Sediaan Bahan Baku</a:t>
            </a:r>
            <a:endParaRPr lang="en-GB" dirty="0"/>
          </a:p>
        </p:txBody>
      </p:sp>
      <p:sp>
        <p:nvSpPr>
          <p:cNvPr id="3" name="Text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xmlns="" val="31663904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3" y="563562"/>
            <a:ext cx="9601200" cy="993230"/>
          </a:xfrm>
        </p:spPr>
        <p:txBody>
          <a:bodyPr/>
          <a:lstStyle/>
          <a:p>
            <a:r>
              <a:rPr lang="id-ID" dirty="0" smtClean="0"/>
              <a:t>Anggaran Sediaan Bahan Baku</a:t>
            </a:r>
            <a:endParaRPr lang="en-GB" dirty="0"/>
          </a:p>
        </p:txBody>
      </p:sp>
      <p:sp>
        <p:nvSpPr>
          <p:cNvPr id="3" name="Content Placeholder 2"/>
          <p:cNvSpPr>
            <a:spLocks noGrp="1"/>
          </p:cNvSpPr>
          <p:nvPr>
            <p:ph idx="1"/>
          </p:nvPr>
        </p:nvSpPr>
        <p:spPr>
          <a:xfrm>
            <a:off x="1293813" y="2060848"/>
            <a:ext cx="9601202" cy="4111352"/>
          </a:xfrm>
        </p:spPr>
        <p:txBody>
          <a:bodyPr/>
          <a:lstStyle/>
          <a:p>
            <a:r>
              <a:rPr lang="id-ID" sz="2800" dirty="0" smtClean="0"/>
              <a:t>Sediaan Bahan Baku awal periode mendatang merupakan sediaan bahan baku akhir periode sekarang.</a:t>
            </a:r>
          </a:p>
          <a:p>
            <a:r>
              <a:rPr lang="id-ID" sz="2800" dirty="0" smtClean="0"/>
              <a:t>Menyusun Anggaran Sediaan Bahan Baku harus diketahui dulu data mengenai: </a:t>
            </a:r>
          </a:p>
          <a:p>
            <a:pPr lvl="1"/>
            <a:r>
              <a:rPr lang="id-ID" sz="2400" dirty="0" smtClean="0">
                <a:solidFill>
                  <a:srgbClr val="FF0000"/>
                </a:solidFill>
              </a:rPr>
              <a:t>Anggaran Biaya Bahan Baku  </a:t>
            </a:r>
            <a:r>
              <a:rPr lang="id-ID" sz="2400" dirty="0" smtClean="0">
                <a:solidFill>
                  <a:srgbClr val="FF0000"/>
                </a:solidFill>
                <a:sym typeface="Wingdings" panose="05000000000000000000" pitchFamily="2" charset="2"/>
              </a:rPr>
              <a:t> lihat Tabel 3. Anggaran BBB</a:t>
            </a:r>
            <a:r>
              <a:rPr lang="id-ID" sz="2400" dirty="0" smtClean="0">
                <a:solidFill>
                  <a:srgbClr val="FF0000"/>
                </a:solidFill>
              </a:rPr>
              <a:t> </a:t>
            </a:r>
          </a:p>
          <a:p>
            <a:pPr lvl="1"/>
            <a:r>
              <a:rPr lang="id-ID" sz="2400" dirty="0" smtClean="0">
                <a:solidFill>
                  <a:srgbClr val="FF0000"/>
                </a:solidFill>
              </a:rPr>
              <a:t>Perputaran persediaan bahan baku</a:t>
            </a:r>
          </a:p>
          <a:p>
            <a:pPr lvl="1"/>
            <a:r>
              <a:rPr lang="id-ID" sz="2400" dirty="0" smtClean="0">
                <a:solidFill>
                  <a:srgbClr val="FF0000"/>
                </a:solidFill>
              </a:rPr>
              <a:t>Sediaan Bahan Baku Akhir </a:t>
            </a:r>
          </a:p>
          <a:p>
            <a:pPr marL="228600" lvl="1" indent="0">
              <a:buNone/>
            </a:pPr>
            <a:endParaRPr lang="en-GB" sz="2400" dirty="0">
              <a:solidFill>
                <a:srgbClr val="FF0000"/>
              </a:solidFill>
            </a:endParaRPr>
          </a:p>
        </p:txBody>
      </p:sp>
    </p:spTree>
    <p:extLst>
      <p:ext uri="{BB962C8B-B14F-4D97-AF65-F5344CB8AC3E}">
        <p14:creationId xmlns:p14="http://schemas.microsoft.com/office/powerpoint/2010/main" xmlns="" val="13522827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mc:AlternateContent xmlns:mc="http://schemas.openxmlformats.org/markup-compatibility/2006">
        <mc:Choice xmlns:a14="http://schemas.microsoft.com/office/drawing/2010/main" xmlns="" Requires="a14">
          <p:sp>
            <p:nvSpPr>
              <p:cNvPr id="3" name="Content Placeholder 2"/>
              <p:cNvSpPr>
                <a:spLocks noGrp="1"/>
              </p:cNvSpPr>
              <p:nvPr>
                <p:ph idx="1"/>
              </p:nvPr>
            </p:nvSpPr>
            <p:spPr>
              <a:xfrm>
                <a:off x="1293813" y="1752600"/>
                <a:ext cx="9601202" cy="4419600"/>
              </a:xfrm>
            </p:spPr>
            <p:txBody>
              <a:bodyPr/>
              <a:lstStyle/>
              <a:p>
                <a:r>
                  <a:rPr lang="id-ID" sz="2800" dirty="0" smtClean="0"/>
                  <a:t>Untuk menentukan besarnya sediaan bahan baku akhir dapat digunakan rumus:</a:t>
                </a:r>
              </a:p>
              <a:p>
                <a14:m>
                  <m:oMath xmlns:m="http://schemas.openxmlformats.org/officeDocument/2006/math">
                    <m:r>
                      <a:rPr lang="id-ID" sz="2900" b="0" i="1" smtClean="0">
                        <a:latin typeface="Cambria Math" panose="02040503050406030204" pitchFamily="18" charset="0"/>
                      </a:rPr>
                      <m:t>𝑆𝐵</m:t>
                    </m:r>
                    <m:r>
                      <a:rPr lang="en-GB" sz="2900" i="1">
                        <a:latin typeface="Cambria Math" panose="02040503050406030204" pitchFamily="18" charset="0"/>
                      </a:rPr>
                      <m:t>𝐵𝑋</m:t>
                    </m:r>
                    <m:r>
                      <a:rPr lang="en-GB" sz="2900" i="1">
                        <a:latin typeface="Cambria Math" panose="02040503050406030204" pitchFamily="18" charset="0"/>
                      </a:rPr>
                      <m:t>= </m:t>
                    </m:r>
                    <m:f>
                      <m:fPr>
                        <m:ctrlPr>
                          <a:rPr lang="en-GB" sz="2900" i="1">
                            <a:latin typeface="Cambria Math" panose="02040503050406030204" pitchFamily="18" charset="0"/>
                          </a:rPr>
                        </m:ctrlPr>
                      </m:fPr>
                      <m:num>
                        <m:r>
                          <a:rPr lang="en-GB" sz="2900" i="1">
                            <a:latin typeface="Cambria Math" panose="02040503050406030204" pitchFamily="18" charset="0"/>
                          </a:rPr>
                          <m:t>𝐵𝐵𝐵</m:t>
                        </m:r>
                      </m:num>
                      <m:den>
                        <m:r>
                          <a:rPr lang="en-GB" sz="2900" i="1">
                            <a:latin typeface="Cambria Math" panose="02040503050406030204" pitchFamily="18" charset="0"/>
                          </a:rPr>
                          <m:t>𝑇𝑃𝑆𝐵𝐵</m:t>
                        </m:r>
                      </m:den>
                    </m:f>
                    <m:r>
                      <a:rPr lang="en-GB" sz="2900" i="1">
                        <a:latin typeface="Cambria Math" panose="02040503050406030204" pitchFamily="18" charset="0"/>
                      </a:rPr>
                      <m:t> </m:t>
                    </m:r>
                    <m:r>
                      <a:rPr lang="en-GB" sz="2900" i="1">
                        <a:latin typeface="Cambria Math" panose="02040503050406030204" pitchFamily="18" charset="0"/>
                      </a:rPr>
                      <m:t>𝑥</m:t>
                    </m:r>
                    <m:r>
                      <a:rPr lang="en-GB" sz="2900" i="1">
                        <a:latin typeface="Cambria Math" panose="02040503050406030204" pitchFamily="18" charset="0"/>
                      </a:rPr>
                      <m:t> 2−</m:t>
                    </m:r>
                    <m:r>
                      <a:rPr lang="en-GB" sz="2900" i="1">
                        <a:latin typeface="Cambria Math" panose="02040503050406030204" pitchFamily="18" charset="0"/>
                      </a:rPr>
                      <m:t>𝑆𝐵𝐴𝐴</m:t>
                    </m:r>
                  </m:oMath>
                </a14:m>
                <a:endParaRPr lang="id-ID" sz="2900" dirty="0" smtClean="0"/>
              </a:p>
              <a:p>
                <a:r>
                  <a:rPr lang="id-ID" dirty="0" smtClean="0"/>
                  <a:t>SBBX = Sediaan Bahan Baku Akhir</a:t>
                </a:r>
              </a:p>
              <a:p>
                <a:r>
                  <a:rPr lang="id-ID" dirty="0" smtClean="0"/>
                  <a:t>BBB   = Biaya Bahan Baku</a:t>
                </a:r>
              </a:p>
              <a:p>
                <a:r>
                  <a:rPr lang="id-ID" dirty="0" smtClean="0"/>
                  <a:t>SBBA = Sediaan Bahan Baku Awal</a:t>
                </a:r>
              </a:p>
              <a:p>
                <a:r>
                  <a:rPr lang="id-ID" dirty="0" smtClean="0"/>
                  <a:t>TPSBB = Tingkat Perputaran Sediaan Bahan Baku</a:t>
                </a:r>
                <a:endParaRPr lang="en-GB"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1293813" y="1752600"/>
                <a:ext cx="9601202" cy="4419600"/>
              </a:xfrm>
              <a:blipFill rotWithShape="0">
                <a:blip r:embed="rId2" cstate="print"/>
                <a:stretch>
                  <a:fillRect l="-952" t="-2483"/>
                </a:stretch>
              </a:blipFill>
            </p:spPr>
            <p:txBody>
              <a:bodyPr/>
              <a:lstStyle/>
              <a:p>
                <a:r>
                  <a:rPr lang="en-GB">
                    <a:noFill/>
                  </a:rPr>
                  <a:t> </a:t>
                </a:r>
              </a:p>
            </p:txBody>
          </p:sp>
        </mc:Fallback>
      </mc:AlternateContent>
    </p:spTree>
    <p:extLst>
      <p:ext uri="{BB962C8B-B14F-4D97-AF65-F5344CB8AC3E}">
        <p14:creationId xmlns:p14="http://schemas.microsoft.com/office/powerpoint/2010/main" xmlns="" val="266851961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3" y="563562"/>
            <a:ext cx="9601200" cy="993230"/>
          </a:xfrm>
        </p:spPr>
        <p:txBody>
          <a:bodyPr/>
          <a:lstStyle/>
          <a:p>
            <a:r>
              <a:rPr lang="id-ID" dirty="0" smtClean="0"/>
              <a:t>Pengertian Anggaran Biaya Bahan Baku</a:t>
            </a:r>
            <a:endParaRPr lang="en-GB" dirty="0"/>
          </a:p>
        </p:txBody>
      </p:sp>
      <p:sp>
        <p:nvSpPr>
          <p:cNvPr id="3" name="Content Placeholder 2"/>
          <p:cNvSpPr>
            <a:spLocks noGrp="1"/>
          </p:cNvSpPr>
          <p:nvPr>
            <p:ph idx="1"/>
          </p:nvPr>
        </p:nvSpPr>
        <p:spPr/>
        <p:txBody>
          <a:bodyPr>
            <a:normAutofit/>
          </a:bodyPr>
          <a:lstStyle/>
          <a:p>
            <a:pPr algn="just"/>
            <a:r>
              <a:rPr lang="id-ID" sz="2600" dirty="0" smtClean="0"/>
              <a:t>Bahan baku dipakai dianggarkan dalam satuan (unit) uang disebut anggaran biaya bahan baku (BBB) </a:t>
            </a:r>
          </a:p>
          <a:p>
            <a:pPr algn="just"/>
            <a:r>
              <a:rPr lang="id-ID" sz="2600" dirty="0" smtClean="0"/>
              <a:t>Anggaran Biaya Bahan Baku (BBB) adalah kuantitas standar bahan baku dipakai (</a:t>
            </a:r>
            <a:r>
              <a:rPr lang="id-ID" sz="2600" dirty="0" err="1" smtClean="0"/>
              <a:t>KSt</a:t>
            </a:r>
            <a:r>
              <a:rPr lang="id-ID" sz="2600" dirty="0" smtClean="0"/>
              <a:t>) dikalikan harga standar bahan baku (</a:t>
            </a:r>
            <a:r>
              <a:rPr lang="id-ID" sz="2600" dirty="0" err="1" smtClean="0"/>
              <a:t>HSt</a:t>
            </a:r>
            <a:r>
              <a:rPr lang="id-ID" sz="2600" dirty="0" smtClean="0"/>
              <a:t>) per unit, atau dinyatakan dengan rumus:</a:t>
            </a:r>
          </a:p>
          <a:p>
            <a:pPr algn="just"/>
            <a:r>
              <a:rPr lang="id-ID" sz="3200" b="1" dirty="0" smtClean="0">
                <a:solidFill>
                  <a:srgbClr val="C00000"/>
                </a:solidFill>
              </a:rPr>
              <a:t>Anggaran BBB = </a:t>
            </a:r>
            <a:r>
              <a:rPr lang="id-ID" sz="3200" b="1" dirty="0" err="1" smtClean="0">
                <a:solidFill>
                  <a:srgbClr val="C00000"/>
                </a:solidFill>
              </a:rPr>
              <a:t>KSt</a:t>
            </a:r>
            <a:r>
              <a:rPr lang="id-ID" sz="3200" b="1" dirty="0" smtClean="0">
                <a:solidFill>
                  <a:srgbClr val="C00000"/>
                </a:solidFill>
              </a:rPr>
              <a:t> x </a:t>
            </a:r>
            <a:r>
              <a:rPr lang="id-ID" sz="3200" b="1" dirty="0" err="1" smtClean="0">
                <a:solidFill>
                  <a:srgbClr val="C00000"/>
                </a:solidFill>
              </a:rPr>
              <a:t>HSt</a:t>
            </a:r>
            <a:endParaRPr lang="id-ID" sz="3200" b="1" dirty="0" smtClean="0">
              <a:solidFill>
                <a:srgbClr val="C00000"/>
              </a:solidFill>
            </a:endParaRPr>
          </a:p>
          <a:p>
            <a:pPr algn="just"/>
            <a:r>
              <a:rPr lang="id-ID" sz="2600" dirty="0" smtClean="0"/>
              <a:t>Anggaran BBB disebut juga dengan Biaya Bahan Baku </a:t>
            </a:r>
            <a:r>
              <a:rPr lang="id-ID" sz="2600" dirty="0"/>
              <a:t>S</a:t>
            </a:r>
            <a:r>
              <a:rPr lang="id-ID" sz="2600" dirty="0" smtClean="0"/>
              <a:t>tandar (</a:t>
            </a:r>
            <a:r>
              <a:rPr lang="id-ID" sz="2600" dirty="0" err="1" smtClean="0"/>
              <a:t>BBBSt</a:t>
            </a:r>
            <a:r>
              <a:rPr lang="id-ID" sz="2600" dirty="0" smtClean="0"/>
              <a:t>)</a:t>
            </a:r>
            <a:endParaRPr lang="en-GB" sz="2600" dirty="0"/>
          </a:p>
        </p:txBody>
      </p:sp>
    </p:spTree>
    <p:extLst>
      <p:ext uri="{BB962C8B-B14F-4D97-AF65-F5344CB8AC3E}">
        <p14:creationId xmlns:p14="http://schemas.microsoft.com/office/powerpoint/2010/main" xmlns="" val="268016531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844" y="563562"/>
            <a:ext cx="9913169" cy="777206"/>
          </a:xfrm>
        </p:spPr>
        <p:txBody>
          <a:bodyPr/>
          <a:lstStyle/>
          <a:p>
            <a:r>
              <a:rPr lang="id-ID" dirty="0" smtClean="0"/>
              <a:t>Ilustrasi</a:t>
            </a:r>
            <a:endParaRPr lang="en-GB" dirty="0"/>
          </a:p>
        </p:txBody>
      </p:sp>
      <p:sp>
        <p:nvSpPr>
          <p:cNvPr id="3" name="Content Placeholder 2"/>
          <p:cNvSpPr>
            <a:spLocks noGrp="1"/>
          </p:cNvSpPr>
          <p:nvPr>
            <p:ph idx="1"/>
          </p:nvPr>
        </p:nvSpPr>
        <p:spPr>
          <a:xfrm>
            <a:off x="981844" y="1700808"/>
            <a:ext cx="10225136" cy="4471392"/>
          </a:xfrm>
        </p:spPr>
        <p:txBody>
          <a:bodyPr>
            <a:normAutofit fontScale="92500" lnSpcReduction="20000"/>
          </a:bodyPr>
          <a:lstStyle/>
          <a:p>
            <a:pPr marL="0" indent="0">
              <a:buNone/>
            </a:pPr>
            <a:r>
              <a:rPr lang="id-ID" dirty="0" smtClean="0"/>
              <a:t>Dengan contoh soal yang sama, </a:t>
            </a:r>
            <a:r>
              <a:rPr lang="en-US" dirty="0" err="1" smtClean="0"/>
              <a:t>menyambung</a:t>
            </a:r>
            <a:r>
              <a:rPr lang="en-US" dirty="0" smtClean="0"/>
              <a:t> </a:t>
            </a:r>
            <a:r>
              <a:rPr lang="en-US" dirty="0" err="1" smtClean="0"/>
              <a:t>dari</a:t>
            </a:r>
            <a:r>
              <a:rPr lang="en-US" dirty="0" smtClean="0"/>
              <a:t> </a:t>
            </a:r>
            <a:r>
              <a:rPr lang="en-US" dirty="0" err="1" smtClean="0"/>
              <a:t>soal</a:t>
            </a:r>
            <a:r>
              <a:rPr lang="en-US" dirty="0" smtClean="0"/>
              <a:t> </a:t>
            </a:r>
            <a:r>
              <a:rPr lang="en-US" dirty="0" err="1" smtClean="0"/>
              <a:t>sebelumnya</a:t>
            </a:r>
            <a:r>
              <a:rPr lang="en-US" dirty="0" smtClean="0"/>
              <a:t> (</a:t>
            </a:r>
            <a:r>
              <a:rPr lang="en-US" dirty="0" err="1" smtClean="0"/>
              <a:t>lihat</a:t>
            </a:r>
            <a:r>
              <a:rPr lang="en-US" dirty="0" smtClean="0"/>
              <a:t> </a:t>
            </a:r>
            <a:r>
              <a:rPr lang="en-US" dirty="0" err="1" smtClean="0"/>
              <a:t>juga</a:t>
            </a:r>
            <a:r>
              <a:rPr lang="en-US" dirty="0" smtClean="0"/>
              <a:t> </a:t>
            </a:r>
            <a:r>
              <a:rPr lang="en-US" dirty="0" err="1" smtClean="0"/>
              <a:t>Tabel</a:t>
            </a:r>
            <a:r>
              <a:rPr lang="en-US" dirty="0" smtClean="0"/>
              <a:t> 3), </a:t>
            </a:r>
            <a:r>
              <a:rPr lang="id-ID" dirty="0" smtClean="0"/>
              <a:t>dan data tambahan yang diketahui sebagai berikut:</a:t>
            </a:r>
          </a:p>
          <a:p>
            <a:pPr marL="0" indent="0">
              <a:buNone/>
            </a:pPr>
            <a:r>
              <a:rPr lang="id-ID" dirty="0" smtClean="0"/>
              <a:t>Data sediaan bahan baku awal tahun 2016:</a:t>
            </a:r>
          </a:p>
          <a:p>
            <a:pPr marL="0" indent="0">
              <a:buNone/>
            </a:pPr>
            <a:r>
              <a:rPr lang="id-ID" dirty="0" smtClean="0"/>
              <a:t>Kedelai            10 ons x Rp  100  =  Rp  1.000</a:t>
            </a:r>
          </a:p>
          <a:p>
            <a:pPr marL="0" indent="0">
              <a:buNone/>
            </a:pPr>
            <a:r>
              <a:rPr lang="id-ID" dirty="0" smtClean="0"/>
              <a:t>Gula Merah    15 ons x Rp    60   =  Rp     900</a:t>
            </a:r>
          </a:p>
          <a:p>
            <a:pPr marL="0" indent="0">
              <a:buNone/>
            </a:pPr>
            <a:r>
              <a:rPr lang="id-ID" dirty="0" smtClean="0"/>
              <a:t>Perusahaan Kecap SEDAP NIKMAT menetapkan perputaran sediaan bahan baku 8 kali</a:t>
            </a:r>
            <a:endParaRPr lang="en-US" dirty="0" smtClean="0"/>
          </a:p>
          <a:p>
            <a:pPr marL="0" indent="0">
              <a:buNone/>
            </a:pPr>
            <a:r>
              <a:rPr lang="en-US" dirty="0" smtClean="0"/>
              <a:t>Dari data-data </a:t>
            </a:r>
            <a:r>
              <a:rPr lang="en-US" dirty="0" err="1" smtClean="0"/>
              <a:t>tersebut</a:t>
            </a:r>
            <a:r>
              <a:rPr lang="en-US" dirty="0" smtClean="0"/>
              <a:t> di </a:t>
            </a:r>
            <a:r>
              <a:rPr lang="en-US" dirty="0" err="1" smtClean="0"/>
              <a:t>atas</a:t>
            </a:r>
            <a:r>
              <a:rPr lang="en-US" dirty="0" smtClean="0"/>
              <a:t>, </a:t>
            </a:r>
            <a:r>
              <a:rPr lang="en-US" dirty="0" err="1" smtClean="0"/>
              <a:t>buatlah</a:t>
            </a:r>
            <a:r>
              <a:rPr lang="en-US" dirty="0" smtClean="0"/>
              <a:t> </a:t>
            </a:r>
            <a:r>
              <a:rPr lang="en-US" dirty="0" err="1" smtClean="0"/>
              <a:t>Anggaran</a:t>
            </a:r>
            <a:r>
              <a:rPr lang="en-US" dirty="0" smtClean="0"/>
              <a:t> </a:t>
            </a:r>
            <a:r>
              <a:rPr lang="en-US" dirty="0" err="1" smtClean="0"/>
              <a:t>Sediaan</a:t>
            </a:r>
            <a:r>
              <a:rPr lang="en-US" dirty="0" smtClean="0"/>
              <a:t> </a:t>
            </a:r>
            <a:r>
              <a:rPr lang="en-US" dirty="0" err="1" smtClean="0"/>
              <a:t>Bahan</a:t>
            </a:r>
            <a:r>
              <a:rPr lang="en-US" dirty="0" smtClean="0"/>
              <a:t> Baku</a:t>
            </a:r>
            <a:endParaRPr lang="en-GB" dirty="0"/>
          </a:p>
        </p:txBody>
      </p:sp>
    </p:spTree>
    <p:extLst>
      <p:ext uri="{BB962C8B-B14F-4D97-AF65-F5344CB8AC3E}">
        <p14:creationId xmlns:p14="http://schemas.microsoft.com/office/powerpoint/2010/main" xmlns="" val="96724701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073906542"/>
              </p:ext>
            </p:extLst>
          </p:nvPr>
        </p:nvGraphicFramePr>
        <p:xfrm>
          <a:off x="405780" y="692696"/>
          <a:ext cx="11089239" cy="3946872"/>
        </p:xfrm>
        <a:graphic>
          <a:graphicData uri="http://schemas.openxmlformats.org/drawingml/2006/table">
            <a:tbl>
              <a:tblPr firstRow="1" bandRow="1">
                <a:tableStyleId>{5C22544A-7EE6-4342-B048-85BDC9FD1C3A}</a:tableStyleId>
              </a:tblPr>
              <a:tblGrid>
                <a:gridCol w="864099"/>
                <a:gridCol w="2016221"/>
                <a:gridCol w="864096"/>
                <a:gridCol w="792088"/>
                <a:gridCol w="864096"/>
                <a:gridCol w="2088232"/>
                <a:gridCol w="864096"/>
                <a:gridCol w="864096"/>
                <a:gridCol w="763291"/>
                <a:gridCol w="1108924"/>
              </a:tblGrid>
              <a:tr h="1043096">
                <a:tc gridSpan="10">
                  <a:txBody>
                    <a:bodyPr/>
                    <a:lstStyle/>
                    <a:p>
                      <a:r>
                        <a:rPr lang="en-US" sz="2000" dirty="0" err="1" smtClean="0"/>
                        <a:t>Tabel</a:t>
                      </a:r>
                      <a:r>
                        <a:rPr lang="en-US" sz="2000" dirty="0" smtClean="0"/>
                        <a:t> 4 </a:t>
                      </a:r>
                      <a:r>
                        <a:rPr lang="en-US" sz="2000" baseline="0" dirty="0" smtClean="0"/>
                        <a:t>                                               Perusahaan </a:t>
                      </a:r>
                      <a:r>
                        <a:rPr lang="en-US" sz="2000" baseline="0" dirty="0" err="1" smtClean="0"/>
                        <a:t>Kecap</a:t>
                      </a:r>
                      <a:r>
                        <a:rPr lang="en-US" sz="2000" baseline="0" dirty="0" smtClean="0"/>
                        <a:t> SEDAP NIKMAT</a:t>
                      </a:r>
                    </a:p>
                    <a:p>
                      <a:pPr algn="ctr"/>
                      <a:r>
                        <a:rPr lang="en-US" sz="2000" baseline="0" dirty="0" err="1" smtClean="0"/>
                        <a:t>Anggaran</a:t>
                      </a:r>
                      <a:r>
                        <a:rPr lang="en-US" sz="2000" baseline="0" dirty="0" smtClean="0"/>
                        <a:t> </a:t>
                      </a:r>
                      <a:r>
                        <a:rPr lang="en-US" sz="2000" baseline="0" dirty="0" err="1" smtClean="0"/>
                        <a:t>Sediaan</a:t>
                      </a:r>
                      <a:r>
                        <a:rPr lang="en-US" sz="2000" baseline="0" dirty="0" smtClean="0"/>
                        <a:t> </a:t>
                      </a:r>
                      <a:r>
                        <a:rPr lang="en-US" sz="2000" baseline="0" dirty="0" err="1" smtClean="0"/>
                        <a:t>Bahan</a:t>
                      </a:r>
                      <a:r>
                        <a:rPr lang="en-US" sz="2000" baseline="0" dirty="0" smtClean="0"/>
                        <a:t> Baku </a:t>
                      </a:r>
                      <a:r>
                        <a:rPr lang="en-US" sz="2000" baseline="0" dirty="0" err="1" smtClean="0"/>
                        <a:t>Akhir</a:t>
                      </a:r>
                      <a:endParaRPr lang="en-US" sz="2000" baseline="0" dirty="0" smtClean="0"/>
                    </a:p>
                    <a:p>
                      <a:pPr algn="ctr"/>
                      <a:r>
                        <a:rPr lang="en-US" sz="2000" baseline="0" dirty="0" err="1" smtClean="0"/>
                        <a:t>Tiap</a:t>
                      </a:r>
                      <a:r>
                        <a:rPr lang="en-US" sz="2000" baseline="0" dirty="0" smtClean="0"/>
                        <a:t> </a:t>
                      </a:r>
                      <a:r>
                        <a:rPr lang="en-US" sz="2000" baseline="0" dirty="0" err="1" smtClean="0"/>
                        <a:t>Akhir</a:t>
                      </a:r>
                      <a:r>
                        <a:rPr lang="en-US" sz="2000" baseline="0" dirty="0" smtClean="0"/>
                        <a:t> </a:t>
                      </a:r>
                      <a:r>
                        <a:rPr lang="en-US" sz="2000" baseline="0" dirty="0" err="1" smtClean="0"/>
                        <a:t>Triwulan</a:t>
                      </a:r>
                      <a:r>
                        <a:rPr lang="en-US" sz="2000" baseline="0" dirty="0" smtClean="0"/>
                        <a:t> 2016</a:t>
                      </a:r>
                      <a:endParaRPr lang="en-US" sz="2000" dirty="0"/>
                    </a:p>
                  </a:txBody>
                  <a:tcPr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541080">
                <a:tc rowSpan="2">
                  <a:txBody>
                    <a:bodyPr/>
                    <a:lstStyle/>
                    <a:p>
                      <a:pPr algn="ctr"/>
                      <a:r>
                        <a:rPr lang="en-US" dirty="0" smtClean="0"/>
                        <a:t>Tri</a:t>
                      </a:r>
                    </a:p>
                    <a:p>
                      <a:pPr algn="ctr"/>
                      <a:r>
                        <a:rPr lang="en-US" dirty="0" err="1" smtClean="0"/>
                        <a:t>wulan</a:t>
                      </a:r>
                      <a:endParaRPr lang="en-US" dirty="0"/>
                    </a:p>
                  </a:txBody>
                  <a:tcPr anchor="ctr"/>
                </a:tc>
                <a:tc gridSpan="4">
                  <a:txBody>
                    <a:bodyPr/>
                    <a:lstStyle/>
                    <a:p>
                      <a:pPr algn="ctr"/>
                      <a:r>
                        <a:rPr lang="en-US" sz="2000" dirty="0" err="1" smtClean="0"/>
                        <a:t>Kedelai</a:t>
                      </a:r>
                      <a:endParaRPr lang="en-US" sz="2000" dirty="0"/>
                    </a:p>
                  </a:txBody>
                  <a:tcPr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pPr algn="ctr"/>
                      <a:r>
                        <a:rPr lang="en-US" sz="2000" dirty="0" err="1" smtClean="0"/>
                        <a:t>Gula</a:t>
                      </a:r>
                      <a:r>
                        <a:rPr lang="en-US" sz="2000" dirty="0" smtClean="0"/>
                        <a:t> </a:t>
                      </a:r>
                      <a:r>
                        <a:rPr lang="en-US" sz="2000" dirty="0" err="1" smtClean="0"/>
                        <a:t>Merah</a:t>
                      </a:r>
                      <a:endParaRPr lang="en-US" sz="2000" dirty="0"/>
                    </a:p>
                  </a:txBody>
                  <a:tcPr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rowSpan="2">
                  <a:txBody>
                    <a:bodyPr/>
                    <a:lstStyle/>
                    <a:p>
                      <a:pPr algn="ctr"/>
                      <a:r>
                        <a:rPr lang="en-US" sz="1900" dirty="0" err="1" smtClean="0"/>
                        <a:t>Jumlah</a:t>
                      </a:r>
                      <a:r>
                        <a:rPr lang="en-US" sz="1900" dirty="0" smtClean="0"/>
                        <a:t> SBBX (</a:t>
                      </a:r>
                      <a:r>
                        <a:rPr lang="en-US" sz="1900" dirty="0" err="1" smtClean="0"/>
                        <a:t>Rp</a:t>
                      </a:r>
                      <a:r>
                        <a:rPr lang="en-US" sz="1900" dirty="0" smtClean="0"/>
                        <a:t>)</a:t>
                      </a:r>
                      <a:endParaRPr lang="en-US" sz="1900" dirty="0"/>
                    </a:p>
                  </a:txBody>
                  <a:tcPr anchor="ctr"/>
                </a:tc>
              </a:tr>
              <a:tr h="622102">
                <a:tc vMerge="1">
                  <a:txBody>
                    <a:bodyPr/>
                    <a:lstStyle/>
                    <a:p>
                      <a:pPr algn="ctr"/>
                      <a:endParaRPr lang="en-US" dirty="0"/>
                    </a:p>
                  </a:txBody>
                  <a:tcPr anchor="ctr"/>
                </a:tc>
                <a:tc>
                  <a:txBody>
                    <a:bodyPr/>
                    <a:lstStyle/>
                    <a:p>
                      <a:pPr algn="ctr"/>
                      <a:r>
                        <a:rPr lang="en-US" sz="1900" dirty="0" err="1" smtClean="0"/>
                        <a:t>Perhitungan</a:t>
                      </a:r>
                      <a:endParaRPr lang="en-US" sz="1900" dirty="0"/>
                    </a:p>
                  </a:txBody>
                  <a:tcPr anchor="ctr"/>
                </a:tc>
                <a:tc>
                  <a:txBody>
                    <a:bodyPr/>
                    <a:lstStyle/>
                    <a:p>
                      <a:pPr algn="ctr"/>
                      <a:r>
                        <a:rPr lang="en-US" sz="1900" dirty="0" smtClean="0"/>
                        <a:t>SBBX (</a:t>
                      </a:r>
                      <a:r>
                        <a:rPr lang="en-US" sz="1900" dirty="0" err="1" smtClean="0"/>
                        <a:t>Rp</a:t>
                      </a:r>
                      <a:r>
                        <a:rPr lang="en-US" sz="1900" dirty="0" smtClean="0"/>
                        <a:t>)</a:t>
                      </a:r>
                      <a:endParaRPr lang="en-US" sz="1900" dirty="0"/>
                    </a:p>
                  </a:txBody>
                  <a:tcPr anchor="ctr"/>
                </a:tc>
                <a:tc>
                  <a:txBody>
                    <a:bodyPr/>
                    <a:lstStyle/>
                    <a:p>
                      <a:pPr algn="ctr"/>
                      <a:r>
                        <a:rPr lang="en-US" sz="1900" dirty="0" err="1" smtClean="0"/>
                        <a:t>HSt</a:t>
                      </a:r>
                      <a:endParaRPr lang="en-US" sz="1900" dirty="0" smtClean="0"/>
                    </a:p>
                    <a:p>
                      <a:pPr algn="ctr"/>
                      <a:r>
                        <a:rPr lang="en-US" sz="1900" dirty="0" smtClean="0"/>
                        <a:t>(</a:t>
                      </a:r>
                      <a:r>
                        <a:rPr lang="en-US" sz="1900" dirty="0" err="1" smtClean="0"/>
                        <a:t>Rp</a:t>
                      </a:r>
                      <a:r>
                        <a:rPr lang="en-US" sz="1900" dirty="0" smtClean="0"/>
                        <a:t>)</a:t>
                      </a:r>
                      <a:endParaRPr lang="en-US" sz="1900" dirty="0"/>
                    </a:p>
                  </a:txBody>
                  <a:tcPr anchor="ctr"/>
                </a:tc>
                <a:tc>
                  <a:txBody>
                    <a:bodyPr/>
                    <a:lstStyle/>
                    <a:p>
                      <a:pPr algn="ctr"/>
                      <a:r>
                        <a:rPr lang="en-US" sz="1900" dirty="0" smtClean="0"/>
                        <a:t>SBBX (</a:t>
                      </a:r>
                      <a:r>
                        <a:rPr lang="en-US" sz="1900" dirty="0" err="1" smtClean="0"/>
                        <a:t>ons</a:t>
                      </a:r>
                      <a:r>
                        <a:rPr lang="en-US" sz="1900" dirty="0" smtClean="0"/>
                        <a:t>)</a:t>
                      </a:r>
                      <a:endParaRPr lang="en-US" sz="1900" dirty="0"/>
                    </a:p>
                  </a:txBody>
                  <a:tcPr anchor="ctr"/>
                </a:tc>
                <a:tc>
                  <a:txBody>
                    <a:bodyPr/>
                    <a:lstStyle/>
                    <a:p>
                      <a:pPr algn="ctr"/>
                      <a:r>
                        <a:rPr lang="en-US" sz="1900" dirty="0" err="1" smtClean="0"/>
                        <a:t>Perhitungan</a:t>
                      </a:r>
                      <a:endParaRPr lang="en-US" sz="1900" dirty="0"/>
                    </a:p>
                  </a:txBody>
                  <a:tcPr anchor="ctr"/>
                </a:tc>
                <a:tc>
                  <a:txBody>
                    <a:bodyPr/>
                    <a:lstStyle/>
                    <a:p>
                      <a:pPr algn="ctr"/>
                      <a:r>
                        <a:rPr lang="en-US" sz="1900" dirty="0" smtClean="0"/>
                        <a:t>SBBX (</a:t>
                      </a:r>
                      <a:r>
                        <a:rPr lang="en-US" sz="1900" dirty="0" err="1" smtClean="0"/>
                        <a:t>Rp</a:t>
                      </a:r>
                      <a:r>
                        <a:rPr lang="en-US" sz="1900" dirty="0" smtClean="0"/>
                        <a:t>)</a:t>
                      </a:r>
                      <a:endParaRPr lang="en-US" sz="1900" dirty="0"/>
                    </a:p>
                  </a:txBody>
                  <a:tcPr anchor="ctr"/>
                </a:tc>
                <a:tc>
                  <a:txBody>
                    <a:bodyPr/>
                    <a:lstStyle/>
                    <a:p>
                      <a:pPr algn="ctr"/>
                      <a:r>
                        <a:rPr lang="en-US" sz="1900" dirty="0" err="1" smtClean="0"/>
                        <a:t>HSt</a:t>
                      </a:r>
                      <a:r>
                        <a:rPr lang="en-US" sz="1900" dirty="0" smtClean="0"/>
                        <a:t> (</a:t>
                      </a:r>
                      <a:r>
                        <a:rPr lang="en-US" sz="1900" dirty="0" err="1" smtClean="0"/>
                        <a:t>Rp</a:t>
                      </a:r>
                      <a:r>
                        <a:rPr lang="en-US" sz="1900" dirty="0" smtClean="0"/>
                        <a:t>)</a:t>
                      </a:r>
                      <a:endParaRPr lang="en-US" sz="1900" dirty="0"/>
                    </a:p>
                  </a:txBody>
                  <a:tcPr anchor="ctr"/>
                </a:tc>
                <a:tc>
                  <a:txBody>
                    <a:bodyPr/>
                    <a:lstStyle/>
                    <a:p>
                      <a:pPr algn="ctr"/>
                      <a:r>
                        <a:rPr lang="en-US" sz="1900" dirty="0" smtClean="0"/>
                        <a:t>SBBX (</a:t>
                      </a:r>
                      <a:r>
                        <a:rPr lang="en-US" sz="1900" dirty="0" err="1" smtClean="0"/>
                        <a:t>ons</a:t>
                      </a:r>
                      <a:r>
                        <a:rPr lang="en-US" sz="1900" dirty="0" smtClean="0"/>
                        <a:t>)</a:t>
                      </a:r>
                      <a:endParaRPr lang="en-US" sz="1900" dirty="0"/>
                    </a:p>
                  </a:txBody>
                  <a:tcPr anchor="ctr"/>
                </a:tc>
                <a:tc vMerge="1">
                  <a:txBody>
                    <a:bodyPr/>
                    <a:lstStyle/>
                    <a:p>
                      <a:pPr algn="ctr"/>
                      <a:endParaRPr lang="en-US" dirty="0"/>
                    </a:p>
                  </a:txBody>
                  <a:tcPr anchor="ctr"/>
                </a:tc>
              </a:tr>
              <a:tr h="423034">
                <a:tc>
                  <a:txBody>
                    <a:bodyPr/>
                    <a:lstStyle/>
                    <a:p>
                      <a:pPr algn="ctr"/>
                      <a:r>
                        <a:rPr lang="en-US" dirty="0" smtClean="0"/>
                        <a:t>I</a:t>
                      </a:r>
                      <a:endParaRPr lang="en-US" dirty="0"/>
                    </a:p>
                  </a:txBody>
                  <a:tcPr anchor="ctr"/>
                </a:tc>
                <a:tc>
                  <a:txBody>
                    <a:bodyPr/>
                    <a:lstStyle/>
                    <a:p>
                      <a:pPr algn="ctr"/>
                      <a:r>
                        <a:rPr lang="en-US" sz="1700" dirty="0" smtClean="0"/>
                        <a:t>(7500:8) x 2</a:t>
                      </a:r>
                      <a:r>
                        <a:rPr lang="en-US" sz="1700" baseline="0" dirty="0" smtClean="0"/>
                        <a:t> - 1000</a:t>
                      </a:r>
                      <a:endParaRPr lang="en-US" sz="1700" dirty="0"/>
                    </a:p>
                  </a:txBody>
                  <a:tcPr anchor="ctr"/>
                </a:tc>
                <a:tc>
                  <a:txBody>
                    <a:bodyPr/>
                    <a:lstStyle/>
                    <a:p>
                      <a:pPr algn="r"/>
                      <a:r>
                        <a:rPr lang="en-US" dirty="0" smtClean="0"/>
                        <a:t>875</a:t>
                      </a:r>
                      <a:endParaRPr lang="en-US" dirty="0"/>
                    </a:p>
                  </a:txBody>
                  <a:tcPr anchor="ctr"/>
                </a:tc>
                <a:tc>
                  <a:txBody>
                    <a:bodyPr/>
                    <a:lstStyle/>
                    <a:p>
                      <a:pPr algn="ctr"/>
                      <a:r>
                        <a:rPr lang="en-US" dirty="0" smtClean="0"/>
                        <a:t>100</a:t>
                      </a:r>
                      <a:endParaRPr lang="en-US" dirty="0"/>
                    </a:p>
                  </a:txBody>
                  <a:tcPr anchor="ctr"/>
                </a:tc>
                <a:tc>
                  <a:txBody>
                    <a:bodyPr/>
                    <a:lstStyle/>
                    <a:p>
                      <a:pPr algn="ctr"/>
                      <a:r>
                        <a:rPr lang="en-US" dirty="0" smtClean="0"/>
                        <a:t>8,75</a:t>
                      </a:r>
                      <a:endParaRPr lang="en-US" dirty="0"/>
                    </a:p>
                  </a:txBody>
                  <a:tcPr anchor="ctr"/>
                </a:tc>
                <a:tc>
                  <a:txBody>
                    <a:bodyPr/>
                    <a:lstStyle/>
                    <a:p>
                      <a:pPr algn="ctr"/>
                      <a:r>
                        <a:rPr lang="en-US" sz="1800" dirty="0" smtClean="0"/>
                        <a:t>(8520:8) x 2</a:t>
                      </a:r>
                      <a:r>
                        <a:rPr lang="en-US" sz="1800" baseline="0" dirty="0" smtClean="0"/>
                        <a:t> - 900</a:t>
                      </a:r>
                      <a:endParaRPr lang="en-US" sz="1800" dirty="0"/>
                    </a:p>
                  </a:txBody>
                  <a:tcPr anchor="ctr"/>
                </a:tc>
                <a:tc>
                  <a:txBody>
                    <a:bodyPr/>
                    <a:lstStyle/>
                    <a:p>
                      <a:pPr algn="r"/>
                      <a:r>
                        <a:rPr lang="en-US" dirty="0" smtClean="0"/>
                        <a:t>480</a:t>
                      </a:r>
                      <a:endParaRPr lang="en-US" dirty="0"/>
                    </a:p>
                  </a:txBody>
                  <a:tcPr anchor="ctr"/>
                </a:tc>
                <a:tc>
                  <a:txBody>
                    <a:bodyPr/>
                    <a:lstStyle/>
                    <a:p>
                      <a:pPr algn="ctr"/>
                      <a:r>
                        <a:rPr lang="en-US" dirty="0" smtClean="0"/>
                        <a:t>60</a:t>
                      </a:r>
                      <a:endParaRPr lang="en-US" dirty="0"/>
                    </a:p>
                  </a:txBody>
                  <a:tcPr anchor="ctr"/>
                </a:tc>
                <a:tc>
                  <a:txBody>
                    <a:bodyPr/>
                    <a:lstStyle/>
                    <a:p>
                      <a:pPr algn="ctr"/>
                      <a:r>
                        <a:rPr lang="en-US" dirty="0" smtClean="0"/>
                        <a:t>8,00</a:t>
                      </a:r>
                      <a:endParaRPr lang="en-US" dirty="0"/>
                    </a:p>
                  </a:txBody>
                  <a:tcPr anchor="ctr"/>
                </a:tc>
                <a:tc>
                  <a:txBody>
                    <a:bodyPr/>
                    <a:lstStyle/>
                    <a:p>
                      <a:pPr algn="ctr"/>
                      <a:r>
                        <a:rPr lang="en-US" dirty="0" smtClean="0"/>
                        <a:t>1.355</a:t>
                      </a:r>
                      <a:endParaRPr lang="en-US" dirty="0"/>
                    </a:p>
                  </a:txBody>
                  <a:tcPr anchor="ctr"/>
                </a:tc>
              </a:tr>
              <a:tr h="423034">
                <a:tc>
                  <a:txBody>
                    <a:bodyPr/>
                    <a:lstStyle/>
                    <a:p>
                      <a:pPr algn="ctr"/>
                      <a:r>
                        <a:rPr lang="en-US" dirty="0" smtClean="0"/>
                        <a:t>II</a:t>
                      </a:r>
                      <a:endParaRPr lang="en-US" dirty="0"/>
                    </a:p>
                  </a:txBody>
                  <a:tcPr anchor="ctr"/>
                </a:tc>
                <a:tc>
                  <a:txBody>
                    <a:bodyPr/>
                    <a:lstStyle/>
                    <a:p>
                      <a:pPr algn="ctr"/>
                      <a:r>
                        <a:rPr lang="en-US" sz="1800" dirty="0" smtClean="0"/>
                        <a:t>(7900:8) x 2 - 875</a:t>
                      </a:r>
                      <a:endParaRPr lang="en-US" sz="1800" dirty="0"/>
                    </a:p>
                  </a:txBody>
                  <a:tcPr anchor="ctr"/>
                </a:tc>
                <a:tc>
                  <a:txBody>
                    <a:bodyPr/>
                    <a:lstStyle/>
                    <a:p>
                      <a:pPr algn="r"/>
                      <a:r>
                        <a:rPr lang="en-US" dirty="0" smtClean="0"/>
                        <a:t>1100</a:t>
                      </a:r>
                      <a:endParaRPr lang="en-US" dirty="0"/>
                    </a:p>
                  </a:txBody>
                  <a:tcPr anchor="ctr"/>
                </a:tc>
                <a:tc>
                  <a:txBody>
                    <a:bodyPr/>
                    <a:lstStyle/>
                    <a:p>
                      <a:pPr algn="ctr"/>
                      <a:r>
                        <a:rPr lang="en-US" dirty="0" smtClean="0"/>
                        <a:t>100</a:t>
                      </a:r>
                      <a:endParaRPr lang="en-US" dirty="0"/>
                    </a:p>
                  </a:txBody>
                  <a:tcPr anchor="ctr"/>
                </a:tc>
                <a:tc>
                  <a:txBody>
                    <a:bodyPr/>
                    <a:lstStyle/>
                    <a:p>
                      <a:pPr algn="ctr"/>
                      <a:r>
                        <a:rPr lang="en-US" dirty="0" smtClean="0"/>
                        <a:t>11,00</a:t>
                      </a:r>
                      <a:endParaRPr lang="en-US" dirty="0"/>
                    </a:p>
                  </a:txBody>
                  <a:tcPr anchor="ctr"/>
                </a:tc>
                <a:tc>
                  <a:txBody>
                    <a:bodyPr/>
                    <a:lstStyle/>
                    <a:p>
                      <a:pPr algn="ctr"/>
                      <a:r>
                        <a:rPr lang="en-US" sz="1800" dirty="0" smtClean="0"/>
                        <a:t>(8700:8) x 2 – 480</a:t>
                      </a:r>
                      <a:endParaRPr lang="en-US" sz="1800" dirty="0"/>
                    </a:p>
                  </a:txBody>
                  <a:tcPr anchor="ctr"/>
                </a:tc>
                <a:tc>
                  <a:txBody>
                    <a:bodyPr/>
                    <a:lstStyle/>
                    <a:p>
                      <a:pPr algn="r"/>
                      <a:r>
                        <a:rPr lang="en-US" dirty="0" smtClean="0"/>
                        <a:t>945</a:t>
                      </a:r>
                      <a:endParaRPr lang="en-US" dirty="0"/>
                    </a:p>
                  </a:txBody>
                  <a:tcPr anchor="ctr"/>
                </a:tc>
                <a:tc>
                  <a:txBody>
                    <a:bodyPr/>
                    <a:lstStyle/>
                    <a:p>
                      <a:pPr algn="ctr"/>
                      <a:r>
                        <a:rPr lang="en-US" dirty="0" smtClean="0"/>
                        <a:t>60</a:t>
                      </a:r>
                      <a:endParaRPr lang="en-US" dirty="0"/>
                    </a:p>
                  </a:txBody>
                  <a:tcPr anchor="ctr"/>
                </a:tc>
                <a:tc>
                  <a:txBody>
                    <a:bodyPr/>
                    <a:lstStyle/>
                    <a:p>
                      <a:pPr algn="ctr"/>
                      <a:r>
                        <a:rPr lang="en-US" dirty="0" smtClean="0"/>
                        <a:t>15,75</a:t>
                      </a:r>
                      <a:endParaRPr lang="en-US" dirty="0"/>
                    </a:p>
                  </a:txBody>
                  <a:tcPr anchor="ctr"/>
                </a:tc>
                <a:tc>
                  <a:txBody>
                    <a:bodyPr/>
                    <a:lstStyle/>
                    <a:p>
                      <a:pPr algn="ctr"/>
                      <a:r>
                        <a:rPr lang="en-US" dirty="0" smtClean="0"/>
                        <a:t>2.045</a:t>
                      </a:r>
                      <a:endParaRPr lang="en-US" dirty="0"/>
                    </a:p>
                  </a:txBody>
                  <a:tcPr anchor="ctr"/>
                </a:tc>
              </a:tr>
              <a:tr h="423034">
                <a:tc>
                  <a:txBody>
                    <a:bodyPr/>
                    <a:lstStyle/>
                    <a:p>
                      <a:pPr algn="ctr"/>
                      <a:r>
                        <a:rPr lang="en-US" dirty="0" smtClean="0"/>
                        <a:t>III</a:t>
                      </a:r>
                      <a:endParaRPr lang="en-US" dirty="0"/>
                    </a:p>
                  </a:txBody>
                  <a:tcPr anchor="ctr"/>
                </a:tc>
                <a:tc>
                  <a:txBody>
                    <a:bodyPr/>
                    <a:lstStyle/>
                    <a:p>
                      <a:pPr algn="ctr"/>
                      <a:r>
                        <a:rPr lang="en-US" sz="1700" dirty="0" smtClean="0"/>
                        <a:t>(8000:8) x 2 - 1100</a:t>
                      </a:r>
                      <a:endParaRPr lang="en-US" sz="1700" dirty="0"/>
                    </a:p>
                  </a:txBody>
                  <a:tcPr anchor="ctr"/>
                </a:tc>
                <a:tc>
                  <a:txBody>
                    <a:bodyPr/>
                    <a:lstStyle/>
                    <a:p>
                      <a:pPr algn="r"/>
                      <a:r>
                        <a:rPr lang="en-US" dirty="0" smtClean="0"/>
                        <a:t>900</a:t>
                      </a:r>
                      <a:endParaRPr lang="en-US" dirty="0"/>
                    </a:p>
                  </a:txBody>
                  <a:tcPr anchor="ctr"/>
                </a:tc>
                <a:tc>
                  <a:txBody>
                    <a:bodyPr/>
                    <a:lstStyle/>
                    <a:p>
                      <a:pPr algn="ctr"/>
                      <a:r>
                        <a:rPr lang="en-US" dirty="0" smtClean="0"/>
                        <a:t>100</a:t>
                      </a:r>
                      <a:endParaRPr lang="en-US" dirty="0"/>
                    </a:p>
                  </a:txBody>
                  <a:tcPr anchor="ctr"/>
                </a:tc>
                <a:tc>
                  <a:txBody>
                    <a:bodyPr/>
                    <a:lstStyle/>
                    <a:p>
                      <a:pPr algn="ctr"/>
                      <a:r>
                        <a:rPr lang="en-US" dirty="0" smtClean="0"/>
                        <a:t>9,00</a:t>
                      </a:r>
                      <a:endParaRPr lang="en-US" dirty="0"/>
                    </a:p>
                  </a:txBody>
                  <a:tcPr anchor="ctr"/>
                </a:tc>
                <a:tc>
                  <a:txBody>
                    <a:bodyPr/>
                    <a:lstStyle/>
                    <a:p>
                      <a:pPr algn="ctr"/>
                      <a:r>
                        <a:rPr lang="en-US" sz="1800" dirty="0" smtClean="0"/>
                        <a:t>(8940:8) x 2 - 945</a:t>
                      </a:r>
                      <a:endParaRPr lang="en-US" sz="1800" dirty="0"/>
                    </a:p>
                  </a:txBody>
                  <a:tcPr anchor="ctr"/>
                </a:tc>
                <a:tc>
                  <a:txBody>
                    <a:bodyPr/>
                    <a:lstStyle/>
                    <a:p>
                      <a:pPr algn="r"/>
                      <a:r>
                        <a:rPr lang="en-US" dirty="0" smtClean="0"/>
                        <a:t>540</a:t>
                      </a:r>
                      <a:endParaRPr lang="en-US" dirty="0"/>
                    </a:p>
                  </a:txBody>
                  <a:tcPr anchor="ctr"/>
                </a:tc>
                <a:tc>
                  <a:txBody>
                    <a:bodyPr/>
                    <a:lstStyle/>
                    <a:p>
                      <a:pPr algn="ctr"/>
                      <a:r>
                        <a:rPr lang="en-US" dirty="0" smtClean="0"/>
                        <a:t>60</a:t>
                      </a:r>
                      <a:endParaRPr lang="en-US" dirty="0"/>
                    </a:p>
                  </a:txBody>
                  <a:tcPr anchor="ctr"/>
                </a:tc>
                <a:tc>
                  <a:txBody>
                    <a:bodyPr/>
                    <a:lstStyle/>
                    <a:p>
                      <a:pPr algn="ctr"/>
                      <a:r>
                        <a:rPr lang="en-US" dirty="0" smtClean="0"/>
                        <a:t>9,00</a:t>
                      </a:r>
                      <a:endParaRPr lang="en-US" dirty="0"/>
                    </a:p>
                  </a:txBody>
                  <a:tcPr anchor="ctr"/>
                </a:tc>
                <a:tc>
                  <a:txBody>
                    <a:bodyPr/>
                    <a:lstStyle/>
                    <a:p>
                      <a:pPr algn="ctr"/>
                      <a:r>
                        <a:rPr lang="en-US" dirty="0" smtClean="0"/>
                        <a:t>1.440</a:t>
                      </a:r>
                      <a:endParaRPr lang="en-US" dirty="0"/>
                    </a:p>
                  </a:txBody>
                  <a:tcPr anchor="ctr"/>
                </a:tc>
              </a:tr>
              <a:tr h="423034">
                <a:tc>
                  <a:txBody>
                    <a:bodyPr/>
                    <a:lstStyle/>
                    <a:p>
                      <a:pPr algn="ctr"/>
                      <a:r>
                        <a:rPr lang="en-US" dirty="0" smtClean="0"/>
                        <a:t>IV</a:t>
                      </a:r>
                      <a:endParaRPr lang="en-US" dirty="0"/>
                    </a:p>
                  </a:txBody>
                  <a:tcPr anchor="ctr"/>
                </a:tc>
                <a:tc>
                  <a:txBody>
                    <a:bodyPr/>
                    <a:lstStyle/>
                    <a:p>
                      <a:pPr algn="ctr"/>
                      <a:r>
                        <a:rPr lang="en-US" sz="1800" dirty="0" smtClean="0"/>
                        <a:t>(8600:8) x 2 - 900</a:t>
                      </a:r>
                      <a:endParaRPr lang="en-US" sz="1800" dirty="0"/>
                    </a:p>
                  </a:txBody>
                  <a:tcPr anchor="ctr"/>
                </a:tc>
                <a:tc>
                  <a:txBody>
                    <a:bodyPr/>
                    <a:lstStyle/>
                    <a:p>
                      <a:pPr algn="r"/>
                      <a:r>
                        <a:rPr lang="en-US" dirty="0" smtClean="0"/>
                        <a:t>1250</a:t>
                      </a:r>
                      <a:endParaRPr lang="en-US" dirty="0"/>
                    </a:p>
                  </a:txBody>
                  <a:tcPr anchor="ctr"/>
                </a:tc>
                <a:tc>
                  <a:txBody>
                    <a:bodyPr/>
                    <a:lstStyle/>
                    <a:p>
                      <a:pPr algn="ctr"/>
                      <a:r>
                        <a:rPr lang="en-US" dirty="0" smtClean="0"/>
                        <a:t>100</a:t>
                      </a:r>
                      <a:endParaRPr lang="en-US" dirty="0"/>
                    </a:p>
                  </a:txBody>
                  <a:tcPr anchor="ctr"/>
                </a:tc>
                <a:tc>
                  <a:txBody>
                    <a:bodyPr/>
                    <a:lstStyle/>
                    <a:p>
                      <a:pPr algn="ctr"/>
                      <a:r>
                        <a:rPr lang="en-US" dirty="0" smtClean="0"/>
                        <a:t>12,5</a:t>
                      </a:r>
                      <a:endParaRPr lang="en-US" dirty="0"/>
                    </a:p>
                  </a:txBody>
                  <a:tcPr anchor="ctr"/>
                </a:tc>
                <a:tc>
                  <a:txBody>
                    <a:bodyPr/>
                    <a:lstStyle/>
                    <a:p>
                      <a:pPr algn="ctr"/>
                      <a:r>
                        <a:rPr lang="en-US" sz="1800" dirty="0" smtClean="0"/>
                        <a:t>(6240:8) x 2 - 540</a:t>
                      </a:r>
                      <a:endParaRPr lang="en-US" sz="1800" dirty="0"/>
                    </a:p>
                  </a:txBody>
                  <a:tcPr anchor="ctr"/>
                </a:tc>
                <a:tc>
                  <a:txBody>
                    <a:bodyPr/>
                    <a:lstStyle/>
                    <a:p>
                      <a:pPr algn="r"/>
                      <a:r>
                        <a:rPr lang="en-US" dirty="0" smtClean="0"/>
                        <a:t>1020</a:t>
                      </a:r>
                      <a:endParaRPr lang="en-US" dirty="0"/>
                    </a:p>
                  </a:txBody>
                  <a:tcPr anchor="ctr"/>
                </a:tc>
                <a:tc>
                  <a:txBody>
                    <a:bodyPr/>
                    <a:lstStyle/>
                    <a:p>
                      <a:pPr algn="ctr"/>
                      <a:r>
                        <a:rPr lang="en-US" dirty="0" smtClean="0"/>
                        <a:t>60</a:t>
                      </a:r>
                      <a:endParaRPr lang="en-US" dirty="0"/>
                    </a:p>
                  </a:txBody>
                  <a:tcPr anchor="ctr"/>
                </a:tc>
                <a:tc>
                  <a:txBody>
                    <a:bodyPr/>
                    <a:lstStyle/>
                    <a:p>
                      <a:pPr algn="ctr"/>
                      <a:r>
                        <a:rPr lang="en-US" dirty="0" smtClean="0"/>
                        <a:t>17,00</a:t>
                      </a:r>
                      <a:endParaRPr lang="en-US" dirty="0"/>
                    </a:p>
                  </a:txBody>
                  <a:tcPr anchor="ctr"/>
                </a:tc>
                <a:tc>
                  <a:txBody>
                    <a:bodyPr/>
                    <a:lstStyle/>
                    <a:p>
                      <a:pPr algn="ctr"/>
                      <a:r>
                        <a:rPr lang="en-US" dirty="0" smtClean="0"/>
                        <a:t>2.270</a:t>
                      </a:r>
                      <a:endParaRPr lang="en-US" dirty="0"/>
                    </a:p>
                  </a:txBody>
                  <a:tcPr anchor="ctr"/>
                </a:tc>
              </a:tr>
            </a:tbl>
          </a:graphicData>
        </a:graphic>
      </p:graphicFrame>
      <mc:AlternateContent xmlns:mc="http://schemas.openxmlformats.org/markup-compatibility/2006">
        <mc:Choice xmlns:a14="http://schemas.microsoft.com/office/drawing/2010/main" xmlns="" Requires="a14">
          <p:sp>
            <p:nvSpPr>
              <p:cNvPr id="6" name="TextBox 5"/>
              <p:cNvSpPr txBox="1"/>
              <p:nvPr/>
            </p:nvSpPr>
            <p:spPr>
              <a:xfrm>
                <a:off x="405780" y="5468755"/>
                <a:ext cx="4032448" cy="78393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14:m>
                  <m:oMathPara xmlns:m="http://schemas.openxmlformats.org/officeDocument/2006/math">
                    <m:oMathParaPr>
                      <m:jc m:val="centerGroup"/>
                    </m:oMathParaPr>
                    <m:oMath xmlns:m="http://schemas.openxmlformats.org/officeDocument/2006/math">
                      <m:r>
                        <a:rPr lang="id-ID" sz="2300" i="1">
                          <a:latin typeface="Cambria Math" panose="02040503050406030204" pitchFamily="18" charset="0"/>
                        </a:rPr>
                        <m:t>𝑆𝐵</m:t>
                      </m:r>
                      <m:r>
                        <a:rPr lang="en-GB" sz="2300" i="1">
                          <a:latin typeface="Cambria Math" panose="02040503050406030204" pitchFamily="18" charset="0"/>
                        </a:rPr>
                        <m:t>𝐵𝑋</m:t>
                      </m:r>
                      <m:r>
                        <a:rPr lang="en-GB" sz="2300" i="1">
                          <a:latin typeface="Cambria Math" panose="02040503050406030204" pitchFamily="18" charset="0"/>
                        </a:rPr>
                        <m:t>= </m:t>
                      </m:r>
                      <m:f>
                        <m:fPr>
                          <m:ctrlPr>
                            <a:rPr lang="en-GB" sz="2300" i="1">
                              <a:latin typeface="Cambria Math" panose="02040503050406030204" pitchFamily="18" charset="0"/>
                            </a:rPr>
                          </m:ctrlPr>
                        </m:fPr>
                        <m:num>
                          <m:r>
                            <a:rPr lang="en-GB" sz="2300" i="1">
                              <a:latin typeface="Cambria Math" panose="02040503050406030204" pitchFamily="18" charset="0"/>
                            </a:rPr>
                            <m:t>𝐵𝐵𝐵</m:t>
                          </m:r>
                        </m:num>
                        <m:den>
                          <m:r>
                            <a:rPr lang="en-GB" sz="2300" i="1">
                              <a:latin typeface="Cambria Math" panose="02040503050406030204" pitchFamily="18" charset="0"/>
                            </a:rPr>
                            <m:t>𝑇𝑃𝑆𝐵𝐵</m:t>
                          </m:r>
                        </m:den>
                      </m:f>
                      <m:r>
                        <a:rPr lang="en-GB" sz="2300" i="1">
                          <a:latin typeface="Cambria Math" panose="02040503050406030204" pitchFamily="18" charset="0"/>
                        </a:rPr>
                        <m:t> </m:t>
                      </m:r>
                      <m:r>
                        <a:rPr lang="en-GB" sz="2300" i="1">
                          <a:latin typeface="Cambria Math" panose="02040503050406030204" pitchFamily="18" charset="0"/>
                        </a:rPr>
                        <m:t>𝑥</m:t>
                      </m:r>
                      <m:r>
                        <a:rPr lang="en-GB" sz="2300" i="1">
                          <a:latin typeface="Cambria Math" panose="02040503050406030204" pitchFamily="18" charset="0"/>
                        </a:rPr>
                        <m:t> 2−</m:t>
                      </m:r>
                      <m:r>
                        <a:rPr lang="en-GB" sz="2300" i="1">
                          <a:latin typeface="Cambria Math" panose="02040503050406030204" pitchFamily="18" charset="0"/>
                        </a:rPr>
                        <m:t>𝑆𝐵𝐴𝐴</m:t>
                      </m:r>
                    </m:oMath>
                  </m:oMathPara>
                </a14:m>
                <a:endParaRPr lang="id-ID" sz="2300" dirty="0"/>
              </a:p>
            </p:txBody>
          </p:sp>
        </mc:Choice>
        <mc:Fallback>
          <p:sp>
            <p:nvSpPr>
              <p:cNvPr id="6" name="TextBox 5"/>
              <p:cNvSpPr txBox="1">
                <a:spLocks noRot="1" noChangeAspect="1" noMove="1" noResize="1" noEditPoints="1" noAdjustHandles="1" noChangeArrowheads="1" noChangeShapeType="1" noTextEdit="1"/>
              </p:cNvSpPr>
              <p:nvPr/>
            </p:nvSpPr>
            <p:spPr>
              <a:xfrm>
                <a:off x="405780" y="5468755"/>
                <a:ext cx="4032448" cy="783933"/>
              </a:xfrm>
              <a:prstGeom prst="rect">
                <a:avLst/>
              </a:prstGeom>
              <a:blipFill rotWithShape="0">
                <a:blip r:embed="rId2" cstate="print"/>
                <a:stretch>
                  <a:fillRect/>
                </a:stretch>
              </a:blipFill>
            </p:spPr>
            <p:txBody>
              <a:bodyPr/>
              <a:lstStyle/>
              <a:p>
                <a:r>
                  <a:rPr lang="en-US">
                    <a:noFill/>
                  </a:rPr>
                  <a:t> </a:t>
                </a:r>
              </a:p>
            </p:txBody>
          </p:sp>
        </mc:Fallback>
      </mc:AlternateContent>
      <p:cxnSp>
        <p:nvCxnSpPr>
          <p:cNvPr id="8" name="Straight Arrow Connector 7"/>
          <p:cNvCxnSpPr/>
          <p:nvPr/>
        </p:nvCxnSpPr>
        <p:spPr>
          <a:xfrm flipH="1">
            <a:off x="3201756" y="3290656"/>
            <a:ext cx="432048" cy="360040"/>
          </a:xfrm>
          <a:prstGeom prst="straightConnector1">
            <a:avLst/>
          </a:prstGeom>
          <a:ln w="28575">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3188877" y="3695275"/>
            <a:ext cx="432048" cy="360040"/>
          </a:xfrm>
          <a:prstGeom prst="straightConnector1">
            <a:avLst/>
          </a:prstGeom>
          <a:ln w="28575">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3186438" y="4061906"/>
            <a:ext cx="432048" cy="360040"/>
          </a:xfrm>
          <a:prstGeom prst="straightConnector1">
            <a:avLst/>
          </a:prstGeom>
          <a:ln w="28575">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7763632" y="3708125"/>
            <a:ext cx="432048" cy="360040"/>
          </a:xfrm>
          <a:prstGeom prst="straightConnector1">
            <a:avLst/>
          </a:prstGeom>
          <a:ln w="28575">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7763632" y="3290656"/>
            <a:ext cx="432048" cy="360040"/>
          </a:xfrm>
          <a:prstGeom prst="straightConnector1">
            <a:avLst/>
          </a:prstGeom>
          <a:ln w="28575">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7763632" y="4061906"/>
            <a:ext cx="432048" cy="360040"/>
          </a:xfrm>
          <a:prstGeom prst="straightConnector1">
            <a:avLst/>
          </a:prstGeom>
          <a:ln w="28575">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xmlns="" Requires="a14">
          <p:sp>
            <p:nvSpPr>
              <p:cNvPr id="14" name="TextBox 13"/>
              <p:cNvSpPr txBox="1"/>
              <p:nvPr/>
            </p:nvSpPr>
            <p:spPr>
              <a:xfrm>
                <a:off x="5734372" y="5445224"/>
                <a:ext cx="5207544"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14:m>
                  <m:oMath xmlns:m="http://schemas.openxmlformats.org/officeDocument/2006/math">
                    <m:r>
                      <m:rPr>
                        <m:sty m:val="p"/>
                      </m:rPr>
                      <a:rPr lang="id-ID" sz="2400" i="0" smtClean="0">
                        <a:latin typeface="Cambria Math" panose="02040503050406030204" pitchFamily="18" charset="0"/>
                      </a:rPr>
                      <m:t>SB</m:t>
                    </m:r>
                    <m:r>
                      <m:rPr>
                        <m:sty m:val="p"/>
                      </m:rPr>
                      <a:rPr lang="en-GB" sz="2400" i="0">
                        <a:latin typeface="Cambria Math" panose="02040503050406030204" pitchFamily="18" charset="0"/>
                      </a:rPr>
                      <m:t>BX</m:t>
                    </m:r>
                    <m:r>
                      <a:rPr lang="en-US" sz="2400" b="0" i="0" smtClean="0">
                        <a:latin typeface="Cambria Math" panose="02040503050406030204" pitchFamily="18" charset="0"/>
                      </a:rPr>
                      <m:t> </m:t>
                    </m:r>
                    <m:r>
                      <m:rPr>
                        <m:sty m:val="p"/>
                      </m:rPr>
                      <a:rPr lang="en-US" sz="2400" b="0" i="0" smtClean="0">
                        <a:latin typeface="Cambria Math" panose="02040503050406030204" pitchFamily="18" charset="0"/>
                      </a:rPr>
                      <m:t>dalam</m:t>
                    </m:r>
                    <m:r>
                      <a:rPr lang="en-US" sz="2400" b="0" i="0" smtClean="0">
                        <a:latin typeface="Cambria Math" panose="02040503050406030204" pitchFamily="18" charset="0"/>
                      </a:rPr>
                      <m:t> </m:t>
                    </m:r>
                    <m:r>
                      <m:rPr>
                        <m:sty m:val="p"/>
                      </m:rPr>
                      <a:rPr lang="en-US" sz="2400" b="0" i="0" smtClean="0">
                        <a:latin typeface="Cambria Math" panose="02040503050406030204" pitchFamily="18" charset="0"/>
                      </a:rPr>
                      <m:t>ons</m:t>
                    </m:r>
                    <m:r>
                      <a:rPr lang="en-US" sz="2400" b="0" i="0" smtClean="0">
                        <a:latin typeface="Cambria Math" panose="02040503050406030204" pitchFamily="18" charset="0"/>
                      </a:rPr>
                      <m:t> </m:t>
                    </m:r>
                    <m:r>
                      <m:rPr>
                        <m:sty m:val="p"/>
                      </m:rPr>
                      <a:rPr lang="en-US" sz="2400" b="0" i="0" smtClean="0">
                        <a:latin typeface="Cambria Math" panose="02040503050406030204" pitchFamily="18" charset="0"/>
                      </a:rPr>
                      <m:t>dihitung</m:t>
                    </m:r>
                    <m:r>
                      <a:rPr lang="en-US" sz="2400" b="0" i="0" smtClean="0">
                        <a:latin typeface="Cambria Math" panose="02040503050406030204" pitchFamily="18" charset="0"/>
                      </a:rPr>
                      <m:t> </m:t>
                    </m:r>
                    <m:r>
                      <m:rPr>
                        <m:sty m:val="p"/>
                      </m:rPr>
                      <a:rPr lang="en-US" sz="2400" b="0" i="0" smtClean="0">
                        <a:latin typeface="Cambria Math" panose="02040503050406030204" pitchFamily="18" charset="0"/>
                      </a:rPr>
                      <m:t>dengan</m:t>
                    </m:r>
                    <m:r>
                      <a:rPr lang="en-US" sz="2400" b="0" i="0" smtClean="0">
                        <a:latin typeface="Cambria Math" panose="02040503050406030204" pitchFamily="18" charset="0"/>
                      </a:rPr>
                      <m:t> </m:t>
                    </m:r>
                    <m:r>
                      <m:rPr>
                        <m:sty m:val="p"/>
                      </m:rPr>
                      <a:rPr lang="en-US" sz="2400" b="0" i="0" smtClean="0">
                        <a:latin typeface="Cambria Math" panose="02040503050406030204" pitchFamily="18" charset="0"/>
                      </a:rPr>
                      <m:t>cara</m:t>
                    </m:r>
                    <m:r>
                      <a:rPr lang="en-US" sz="2400" b="0" i="0" smtClean="0">
                        <a:latin typeface="Cambria Math" panose="02040503050406030204" pitchFamily="18" charset="0"/>
                      </a:rPr>
                      <m:t> </m:t>
                    </m:r>
                  </m:oMath>
                </a14:m>
                <a:r>
                  <a:rPr lang="en-US" sz="2400" dirty="0" smtClean="0"/>
                  <a:t>(SBXX </a:t>
                </a:r>
                <a:r>
                  <a:rPr lang="en-US" sz="2400" dirty="0" err="1" smtClean="0"/>
                  <a:t>dalam</a:t>
                </a:r>
                <a:r>
                  <a:rPr lang="en-US" sz="2400" dirty="0" smtClean="0"/>
                  <a:t> </a:t>
                </a:r>
                <a:r>
                  <a:rPr lang="en-US" sz="2400" dirty="0" err="1" smtClean="0"/>
                  <a:t>Rp</a:t>
                </a:r>
                <a:r>
                  <a:rPr lang="en-US" sz="2400" dirty="0" smtClean="0"/>
                  <a:t> : </a:t>
                </a:r>
                <a:r>
                  <a:rPr lang="en-US" sz="2400" dirty="0" err="1" smtClean="0"/>
                  <a:t>HSt</a:t>
                </a:r>
                <a:r>
                  <a:rPr lang="en-US" sz="2400" dirty="0" smtClean="0"/>
                  <a:t>)</a:t>
                </a:r>
                <a:endParaRPr lang="id-ID" sz="2400" dirty="0"/>
              </a:p>
            </p:txBody>
          </p:sp>
        </mc:Choice>
        <mc:Fallback>
          <p:sp>
            <p:nvSpPr>
              <p:cNvPr id="14" name="TextBox 13"/>
              <p:cNvSpPr txBox="1">
                <a:spLocks noRot="1" noChangeAspect="1" noMove="1" noResize="1" noEditPoints="1" noAdjustHandles="1" noChangeArrowheads="1" noChangeShapeType="1" noTextEdit="1"/>
              </p:cNvSpPr>
              <p:nvPr/>
            </p:nvSpPr>
            <p:spPr>
              <a:xfrm>
                <a:off x="5734372" y="5445224"/>
                <a:ext cx="5207544" cy="830997"/>
              </a:xfrm>
              <a:prstGeom prst="rect">
                <a:avLst/>
              </a:prstGeom>
              <a:blipFill rotWithShape="0">
                <a:blip r:embed="rId3" cstate="print"/>
                <a:stretch>
                  <a:fillRect l="-1510" b="-10417"/>
                </a:stretch>
              </a:blipFill>
            </p:spPr>
            <p:txBody>
              <a:bodyPr/>
              <a:lstStyle/>
              <a:p>
                <a:r>
                  <a:rPr lang="en-US">
                    <a:noFill/>
                  </a:rPr>
                  <a:t> </a:t>
                </a:r>
              </a:p>
            </p:txBody>
          </p:sp>
        </mc:Fallback>
      </mc:AlternateContent>
      <p:cxnSp>
        <p:nvCxnSpPr>
          <p:cNvPr id="24" name="Straight Arrow Connector 23"/>
          <p:cNvCxnSpPr/>
          <p:nvPr/>
        </p:nvCxnSpPr>
        <p:spPr>
          <a:xfrm flipH="1">
            <a:off x="7318548" y="4581127"/>
            <a:ext cx="2592288" cy="752007"/>
          </a:xfrm>
          <a:prstGeom prst="straightConnector1">
            <a:avLst/>
          </a:prstGeom>
          <a:ln w="28575">
            <a:solidFill>
              <a:srgbClr val="00B050"/>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5446340" y="4581127"/>
            <a:ext cx="1080120" cy="752007"/>
          </a:xfrm>
          <a:prstGeom prst="straightConnector1">
            <a:avLst/>
          </a:prstGeom>
          <a:ln w="28575">
            <a:solidFill>
              <a:srgbClr val="00B050"/>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3790156" y="4581127"/>
            <a:ext cx="0" cy="864097"/>
          </a:xfrm>
          <a:prstGeom prst="straightConnector1">
            <a:avLst/>
          </a:prstGeom>
          <a:ln w="28575">
            <a:solidFill>
              <a:srgbClr val="00B0F0"/>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4078188" y="4581127"/>
            <a:ext cx="4259956" cy="752007"/>
          </a:xfrm>
          <a:prstGeom prst="straightConnector1">
            <a:avLst/>
          </a:prstGeom>
          <a:ln w="28575">
            <a:solidFill>
              <a:srgbClr val="00B0F0"/>
            </a:solidFill>
            <a:miter lim="8000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83036491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Anggaran </a:t>
            </a:r>
            <a:r>
              <a:rPr lang="en-US" dirty="0" err="1" smtClean="0"/>
              <a:t>Belian</a:t>
            </a:r>
            <a:r>
              <a:rPr lang="id-ID" dirty="0" smtClean="0"/>
              <a:t> Bahan Baku</a:t>
            </a:r>
            <a:endParaRPr lang="en-GB" dirty="0"/>
          </a:p>
        </p:txBody>
      </p:sp>
      <p:sp>
        <p:nvSpPr>
          <p:cNvPr id="3" name="Text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xmlns="" val="368752255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9815" y="548680"/>
            <a:ext cx="10129193" cy="921222"/>
          </a:xfrm>
        </p:spPr>
        <p:txBody>
          <a:bodyPr/>
          <a:lstStyle/>
          <a:p>
            <a:r>
              <a:rPr lang="en-US" dirty="0" err="1" smtClean="0"/>
              <a:t>Anggaran</a:t>
            </a:r>
            <a:r>
              <a:rPr lang="en-US" dirty="0" smtClean="0"/>
              <a:t> </a:t>
            </a:r>
            <a:r>
              <a:rPr lang="en-US" dirty="0" err="1" smtClean="0"/>
              <a:t>Belian</a:t>
            </a:r>
            <a:r>
              <a:rPr lang="en-US" dirty="0" smtClean="0"/>
              <a:t> </a:t>
            </a:r>
            <a:r>
              <a:rPr lang="en-US" dirty="0" err="1" smtClean="0"/>
              <a:t>Bahan</a:t>
            </a:r>
            <a:r>
              <a:rPr lang="en-US" dirty="0" smtClean="0"/>
              <a:t> Baku</a:t>
            </a:r>
            <a:endParaRPr lang="en-US" dirty="0"/>
          </a:p>
        </p:txBody>
      </p:sp>
      <p:sp>
        <p:nvSpPr>
          <p:cNvPr id="3" name="Content Placeholder 2"/>
          <p:cNvSpPr>
            <a:spLocks noGrp="1"/>
          </p:cNvSpPr>
          <p:nvPr>
            <p:ph idx="1"/>
          </p:nvPr>
        </p:nvSpPr>
        <p:spPr>
          <a:xfrm>
            <a:off x="765820" y="1981200"/>
            <a:ext cx="10657184" cy="4191000"/>
          </a:xfrm>
        </p:spPr>
        <p:txBody>
          <a:bodyPr/>
          <a:lstStyle/>
          <a:p>
            <a:r>
              <a:rPr lang="en-US" sz="3000" dirty="0" err="1" smtClean="0"/>
              <a:t>Untuk</a:t>
            </a:r>
            <a:r>
              <a:rPr lang="en-US" sz="3000" dirty="0" smtClean="0"/>
              <a:t> </a:t>
            </a:r>
            <a:r>
              <a:rPr lang="en-US" sz="3000" dirty="0" err="1" smtClean="0"/>
              <a:t>menyusun</a:t>
            </a:r>
            <a:r>
              <a:rPr lang="en-US" sz="3000" dirty="0" smtClean="0"/>
              <a:t> </a:t>
            </a:r>
            <a:r>
              <a:rPr lang="en-US" sz="3000" dirty="0" err="1" smtClean="0"/>
              <a:t>anggaran</a:t>
            </a:r>
            <a:r>
              <a:rPr lang="en-US" sz="3000" dirty="0" smtClean="0"/>
              <a:t> </a:t>
            </a:r>
            <a:r>
              <a:rPr lang="en-US" sz="3000" dirty="0" err="1" smtClean="0"/>
              <a:t>belian</a:t>
            </a:r>
            <a:r>
              <a:rPr lang="en-US" sz="3000" dirty="0" smtClean="0"/>
              <a:t> </a:t>
            </a:r>
            <a:r>
              <a:rPr lang="en-US" sz="3000" dirty="0" err="1" smtClean="0"/>
              <a:t>bahan</a:t>
            </a:r>
            <a:r>
              <a:rPr lang="en-US" sz="3000" dirty="0" smtClean="0"/>
              <a:t> </a:t>
            </a:r>
            <a:r>
              <a:rPr lang="en-US" sz="3000" dirty="0" err="1" smtClean="0"/>
              <a:t>baku</a:t>
            </a:r>
            <a:r>
              <a:rPr lang="en-US" sz="3000" dirty="0" smtClean="0"/>
              <a:t> </a:t>
            </a:r>
            <a:r>
              <a:rPr lang="en-US" sz="3000" dirty="0" err="1" smtClean="0"/>
              <a:t>diperlukan</a:t>
            </a:r>
            <a:r>
              <a:rPr lang="en-US" sz="3000" dirty="0" smtClean="0"/>
              <a:t> data:</a:t>
            </a:r>
          </a:p>
          <a:p>
            <a:pPr marL="0" indent="0">
              <a:buNone/>
            </a:pPr>
            <a:endParaRPr lang="en-US" sz="1200" dirty="0" smtClean="0"/>
          </a:p>
          <a:p>
            <a:pPr marL="685800" lvl="1" indent="-457200">
              <a:buFont typeface="+mj-lt"/>
              <a:buAutoNum type="arabicPeriod"/>
            </a:pPr>
            <a:r>
              <a:rPr lang="en-US" sz="2600" b="1" dirty="0" err="1" smtClean="0">
                <a:solidFill>
                  <a:srgbClr val="FF0000"/>
                </a:solidFill>
              </a:rPr>
              <a:t>Anggaran</a:t>
            </a:r>
            <a:r>
              <a:rPr lang="en-US" sz="2600" b="1" dirty="0" smtClean="0">
                <a:solidFill>
                  <a:srgbClr val="FF0000"/>
                </a:solidFill>
              </a:rPr>
              <a:t> </a:t>
            </a:r>
            <a:r>
              <a:rPr lang="en-US" sz="2600" b="1" dirty="0" err="1" smtClean="0">
                <a:solidFill>
                  <a:srgbClr val="FF0000"/>
                </a:solidFill>
              </a:rPr>
              <a:t>biaya</a:t>
            </a:r>
            <a:r>
              <a:rPr lang="en-US" sz="2600" b="1" dirty="0" smtClean="0">
                <a:solidFill>
                  <a:srgbClr val="FF0000"/>
                </a:solidFill>
              </a:rPr>
              <a:t> </a:t>
            </a:r>
            <a:r>
              <a:rPr lang="en-US" sz="2600" b="1" dirty="0" err="1" smtClean="0">
                <a:solidFill>
                  <a:srgbClr val="FF0000"/>
                </a:solidFill>
              </a:rPr>
              <a:t>bahan</a:t>
            </a:r>
            <a:r>
              <a:rPr lang="en-US" sz="2600" b="1" dirty="0" smtClean="0">
                <a:solidFill>
                  <a:srgbClr val="FF0000"/>
                </a:solidFill>
              </a:rPr>
              <a:t> </a:t>
            </a:r>
            <a:r>
              <a:rPr lang="en-US" sz="2600" b="1" dirty="0" err="1" smtClean="0">
                <a:solidFill>
                  <a:srgbClr val="FF0000"/>
                </a:solidFill>
              </a:rPr>
              <a:t>baku</a:t>
            </a:r>
            <a:r>
              <a:rPr lang="en-US" sz="2600" b="1" dirty="0" smtClean="0">
                <a:solidFill>
                  <a:srgbClr val="FF0000"/>
                </a:solidFill>
              </a:rPr>
              <a:t> (</a:t>
            </a:r>
            <a:r>
              <a:rPr lang="en-US" sz="2600" b="1" dirty="0" err="1" smtClean="0">
                <a:solidFill>
                  <a:srgbClr val="FF0000"/>
                </a:solidFill>
              </a:rPr>
              <a:t>Lihat</a:t>
            </a:r>
            <a:r>
              <a:rPr lang="en-US" sz="2600" b="1" dirty="0" smtClean="0">
                <a:solidFill>
                  <a:srgbClr val="FF0000"/>
                </a:solidFill>
              </a:rPr>
              <a:t> </a:t>
            </a:r>
            <a:r>
              <a:rPr lang="en-US" sz="2600" b="1" dirty="0" err="1" smtClean="0">
                <a:solidFill>
                  <a:srgbClr val="FF0000"/>
                </a:solidFill>
              </a:rPr>
              <a:t>Tabel</a:t>
            </a:r>
            <a:r>
              <a:rPr lang="en-US" sz="2600" b="1" dirty="0" smtClean="0">
                <a:solidFill>
                  <a:srgbClr val="FF0000"/>
                </a:solidFill>
              </a:rPr>
              <a:t> 3) </a:t>
            </a:r>
          </a:p>
          <a:p>
            <a:pPr marL="685800" lvl="1" indent="-457200">
              <a:buFont typeface="+mj-lt"/>
              <a:buAutoNum type="arabicPeriod"/>
            </a:pPr>
            <a:r>
              <a:rPr lang="en-US" sz="2600" b="1" dirty="0" err="1" smtClean="0">
                <a:solidFill>
                  <a:srgbClr val="FF0000"/>
                </a:solidFill>
              </a:rPr>
              <a:t>Anggaran</a:t>
            </a:r>
            <a:r>
              <a:rPr lang="en-US" sz="2600" b="1" dirty="0" smtClean="0">
                <a:solidFill>
                  <a:srgbClr val="FF0000"/>
                </a:solidFill>
              </a:rPr>
              <a:t> </a:t>
            </a:r>
            <a:r>
              <a:rPr lang="en-US" sz="2600" b="1" dirty="0" err="1" smtClean="0">
                <a:solidFill>
                  <a:srgbClr val="FF0000"/>
                </a:solidFill>
              </a:rPr>
              <a:t>sediaan</a:t>
            </a:r>
            <a:r>
              <a:rPr lang="en-US" sz="2600" b="1" dirty="0" smtClean="0">
                <a:solidFill>
                  <a:srgbClr val="FF0000"/>
                </a:solidFill>
              </a:rPr>
              <a:t> </a:t>
            </a:r>
            <a:r>
              <a:rPr lang="en-US" sz="2600" b="1" dirty="0" err="1" smtClean="0">
                <a:solidFill>
                  <a:srgbClr val="FF0000"/>
                </a:solidFill>
              </a:rPr>
              <a:t>bahan</a:t>
            </a:r>
            <a:r>
              <a:rPr lang="en-US" sz="2600" b="1" dirty="0" smtClean="0">
                <a:solidFill>
                  <a:srgbClr val="FF0000"/>
                </a:solidFill>
              </a:rPr>
              <a:t> </a:t>
            </a:r>
            <a:r>
              <a:rPr lang="en-US" sz="2600" b="1" dirty="0" err="1" smtClean="0">
                <a:solidFill>
                  <a:srgbClr val="FF0000"/>
                </a:solidFill>
              </a:rPr>
              <a:t>baku</a:t>
            </a:r>
            <a:r>
              <a:rPr lang="en-US" sz="2600" b="1" dirty="0" smtClean="0">
                <a:solidFill>
                  <a:srgbClr val="FF0000"/>
                </a:solidFill>
              </a:rPr>
              <a:t> (</a:t>
            </a:r>
            <a:r>
              <a:rPr lang="en-US" sz="2600" b="1" dirty="0" err="1" smtClean="0">
                <a:solidFill>
                  <a:srgbClr val="FF0000"/>
                </a:solidFill>
              </a:rPr>
              <a:t>Lihat</a:t>
            </a:r>
            <a:r>
              <a:rPr lang="en-US" sz="2600" b="1" dirty="0" smtClean="0">
                <a:solidFill>
                  <a:srgbClr val="FF0000"/>
                </a:solidFill>
              </a:rPr>
              <a:t> </a:t>
            </a:r>
            <a:r>
              <a:rPr lang="en-US" sz="2600" b="1" dirty="0" err="1" smtClean="0">
                <a:solidFill>
                  <a:srgbClr val="FF0000"/>
                </a:solidFill>
              </a:rPr>
              <a:t>Tabel</a:t>
            </a:r>
            <a:r>
              <a:rPr lang="en-US" sz="2600" b="1" dirty="0" smtClean="0">
                <a:solidFill>
                  <a:srgbClr val="FF0000"/>
                </a:solidFill>
              </a:rPr>
              <a:t> 4) </a:t>
            </a:r>
          </a:p>
          <a:p>
            <a:pPr marL="685800" lvl="1" indent="-457200">
              <a:buFont typeface="+mj-lt"/>
              <a:buAutoNum type="arabicPeriod"/>
            </a:pPr>
            <a:r>
              <a:rPr lang="en-US" sz="2600" b="1" dirty="0" smtClean="0">
                <a:solidFill>
                  <a:srgbClr val="FF0000"/>
                </a:solidFill>
              </a:rPr>
              <a:t>Data </a:t>
            </a:r>
            <a:r>
              <a:rPr lang="en-US" sz="2600" b="1" dirty="0" err="1" smtClean="0">
                <a:solidFill>
                  <a:srgbClr val="FF0000"/>
                </a:solidFill>
              </a:rPr>
              <a:t>sediaan</a:t>
            </a:r>
            <a:r>
              <a:rPr lang="en-US" sz="2600" b="1" dirty="0" smtClean="0">
                <a:solidFill>
                  <a:srgbClr val="FF0000"/>
                </a:solidFill>
              </a:rPr>
              <a:t> </a:t>
            </a:r>
            <a:r>
              <a:rPr lang="en-US" sz="2600" b="1" dirty="0" err="1" smtClean="0">
                <a:solidFill>
                  <a:srgbClr val="FF0000"/>
                </a:solidFill>
              </a:rPr>
              <a:t>bahan</a:t>
            </a:r>
            <a:r>
              <a:rPr lang="en-US" sz="2600" b="1" dirty="0" smtClean="0">
                <a:solidFill>
                  <a:srgbClr val="FF0000"/>
                </a:solidFill>
              </a:rPr>
              <a:t> </a:t>
            </a:r>
            <a:r>
              <a:rPr lang="en-US" sz="2600" b="1" dirty="0" err="1" smtClean="0">
                <a:solidFill>
                  <a:srgbClr val="FF0000"/>
                </a:solidFill>
              </a:rPr>
              <a:t>baku</a:t>
            </a:r>
            <a:r>
              <a:rPr lang="en-US" sz="2600" b="1" dirty="0" smtClean="0">
                <a:solidFill>
                  <a:srgbClr val="FF0000"/>
                </a:solidFill>
              </a:rPr>
              <a:t> </a:t>
            </a:r>
            <a:r>
              <a:rPr lang="en-US" sz="2600" b="1" dirty="0" err="1" smtClean="0">
                <a:solidFill>
                  <a:srgbClr val="FF0000"/>
                </a:solidFill>
              </a:rPr>
              <a:t>awal</a:t>
            </a:r>
            <a:endParaRPr lang="en-US" sz="2600" b="1" dirty="0">
              <a:solidFill>
                <a:srgbClr val="FF0000"/>
              </a:solidFill>
            </a:endParaRPr>
          </a:p>
          <a:p>
            <a:pPr lvl="3"/>
            <a:r>
              <a:rPr lang="id-ID" sz="2400" b="1" dirty="0" smtClean="0">
                <a:solidFill>
                  <a:schemeClr val="accent1">
                    <a:lumMod val="75000"/>
                  </a:schemeClr>
                </a:solidFill>
              </a:rPr>
              <a:t>Data </a:t>
            </a:r>
            <a:r>
              <a:rPr lang="id-ID" sz="2400" b="1" dirty="0">
                <a:solidFill>
                  <a:schemeClr val="accent1">
                    <a:lumMod val="75000"/>
                  </a:schemeClr>
                </a:solidFill>
              </a:rPr>
              <a:t>sediaan bahan baku awal tahun </a:t>
            </a:r>
            <a:r>
              <a:rPr lang="id-ID" sz="2400" b="1" dirty="0" smtClean="0">
                <a:solidFill>
                  <a:schemeClr val="accent1">
                    <a:lumMod val="75000"/>
                  </a:schemeClr>
                </a:solidFill>
              </a:rPr>
              <a:t>2016:</a:t>
            </a:r>
            <a:endParaRPr lang="en-US" sz="2400" b="1" dirty="0" smtClean="0">
              <a:solidFill>
                <a:schemeClr val="accent1">
                  <a:lumMod val="75000"/>
                </a:schemeClr>
              </a:solidFill>
            </a:endParaRPr>
          </a:p>
          <a:p>
            <a:pPr lvl="3"/>
            <a:r>
              <a:rPr lang="id-ID" sz="2400" b="1" dirty="0" smtClean="0">
                <a:solidFill>
                  <a:schemeClr val="accent1">
                    <a:lumMod val="75000"/>
                  </a:schemeClr>
                </a:solidFill>
              </a:rPr>
              <a:t>Kedelai            </a:t>
            </a:r>
            <a:r>
              <a:rPr lang="id-ID" sz="2400" b="1" dirty="0">
                <a:solidFill>
                  <a:schemeClr val="accent1">
                    <a:lumMod val="75000"/>
                  </a:schemeClr>
                </a:solidFill>
              </a:rPr>
              <a:t>10 ons x Rp  100  =  Rp  </a:t>
            </a:r>
            <a:r>
              <a:rPr lang="id-ID" sz="2400" b="1" dirty="0" smtClean="0">
                <a:solidFill>
                  <a:schemeClr val="accent1">
                    <a:lumMod val="75000"/>
                  </a:schemeClr>
                </a:solidFill>
              </a:rPr>
              <a:t>1.000</a:t>
            </a:r>
            <a:endParaRPr lang="en-US" sz="2400" b="1" dirty="0" smtClean="0">
              <a:solidFill>
                <a:schemeClr val="accent1">
                  <a:lumMod val="75000"/>
                </a:schemeClr>
              </a:solidFill>
            </a:endParaRPr>
          </a:p>
          <a:p>
            <a:pPr lvl="3"/>
            <a:r>
              <a:rPr lang="id-ID" sz="2400" b="1" dirty="0" smtClean="0">
                <a:solidFill>
                  <a:schemeClr val="accent1">
                    <a:lumMod val="75000"/>
                  </a:schemeClr>
                </a:solidFill>
              </a:rPr>
              <a:t>Gula </a:t>
            </a:r>
            <a:r>
              <a:rPr lang="id-ID" sz="2400" b="1" dirty="0">
                <a:solidFill>
                  <a:schemeClr val="accent1">
                    <a:lumMod val="75000"/>
                  </a:schemeClr>
                </a:solidFill>
              </a:rPr>
              <a:t>Merah    15 ons x Rp    60   =  Rp     900</a:t>
            </a:r>
          </a:p>
          <a:p>
            <a:pPr lvl="2"/>
            <a:endParaRPr lang="en-US" dirty="0"/>
          </a:p>
          <a:p>
            <a:endParaRPr lang="en-US" dirty="0"/>
          </a:p>
        </p:txBody>
      </p:sp>
    </p:spTree>
    <p:extLst>
      <p:ext uri="{BB962C8B-B14F-4D97-AF65-F5344CB8AC3E}">
        <p14:creationId xmlns:p14="http://schemas.microsoft.com/office/powerpoint/2010/main" xmlns="" val="38866121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p:cNvGraphicFramePr>
            <a:graphicFrameLocks noChangeAspect="1"/>
          </p:cNvGraphicFramePr>
          <p:nvPr>
            <p:extLst>
              <p:ext uri="{D42A27DB-BD31-4B8C-83A1-F6EECF244321}">
                <p14:modId xmlns:p14="http://schemas.microsoft.com/office/powerpoint/2010/main" xmlns="" val="2877210365"/>
              </p:ext>
            </p:extLst>
          </p:nvPr>
        </p:nvGraphicFramePr>
        <p:xfrm>
          <a:off x="1125860" y="260647"/>
          <a:ext cx="9865096" cy="6480721"/>
        </p:xfrm>
        <a:graphic>
          <a:graphicData uri="http://schemas.openxmlformats.org/presentationml/2006/ole">
            <p:oleObj spid="_x0000_s1040" name="Worksheet" r:id="rId3" imgW="7077089" imgH="4772170" progId="Excel.Sheet.12">
              <p:embed/>
            </p:oleObj>
          </a:graphicData>
        </a:graphic>
      </p:graphicFrame>
    </p:spTree>
    <p:extLst>
      <p:ext uri="{BB962C8B-B14F-4D97-AF65-F5344CB8AC3E}">
        <p14:creationId xmlns:p14="http://schemas.microsoft.com/office/powerpoint/2010/main" xmlns="" val="104197543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Laporan</a:t>
            </a:r>
            <a:r>
              <a:rPr lang="en-US" dirty="0" smtClean="0"/>
              <a:t> </a:t>
            </a:r>
            <a:r>
              <a:rPr lang="en-US" dirty="0" err="1" smtClean="0"/>
              <a:t>Belian</a:t>
            </a:r>
            <a:r>
              <a:rPr lang="en-US" dirty="0" smtClean="0"/>
              <a:t> </a:t>
            </a:r>
            <a:r>
              <a:rPr lang="en-US" dirty="0" err="1" smtClean="0"/>
              <a:t>Bahan</a:t>
            </a:r>
            <a:r>
              <a:rPr lang="en-US" dirty="0" smtClean="0"/>
              <a:t> Baku</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162734951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69876" y="589776"/>
            <a:ext cx="9601200" cy="849214"/>
          </a:xfrm>
        </p:spPr>
        <p:txBody>
          <a:bodyPr/>
          <a:lstStyle/>
          <a:p>
            <a:r>
              <a:rPr lang="en-US" dirty="0" err="1" smtClean="0"/>
              <a:t>Laporan</a:t>
            </a:r>
            <a:r>
              <a:rPr lang="en-US" dirty="0" smtClean="0"/>
              <a:t> </a:t>
            </a:r>
            <a:r>
              <a:rPr lang="en-US" dirty="0" err="1" smtClean="0"/>
              <a:t>Belian</a:t>
            </a:r>
            <a:r>
              <a:rPr lang="en-US" dirty="0" smtClean="0"/>
              <a:t> </a:t>
            </a:r>
            <a:r>
              <a:rPr lang="en-US" dirty="0" err="1" smtClean="0"/>
              <a:t>Bahan</a:t>
            </a:r>
            <a:r>
              <a:rPr lang="en-US" dirty="0" smtClean="0"/>
              <a:t> Baku</a:t>
            </a:r>
            <a:endParaRPr lang="en-US" dirty="0"/>
          </a:p>
        </p:txBody>
      </p:sp>
      <p:sp>
        <p:nvSpPr>
          <p:cNvPr id="5" name="Content Placeholder 4"/>
          <p:cNvSpPr>
            <a:spLocks noGrp="1"/>
          </p:cNvSpPr>
          <p:nvPr>
            <p:ph idx="1"/>
          </p:nvPr>
        </p:nvSpPr>
        <p:spPr>
          <a:xfrm>
            <a:off x="1197868" y="1893935"/>
            <a:ext cx="9601202" cy="1944216"/>
          </a:xfrm>
        </p:spPr>
        <p:txBody>
          <a:bodyPr>
            <a:normAutofit/>
          </a:bodyPr>
          <a:lstStyle/>
          <a:p>
            <a:r>
              <a:rPr lang="en-US" sz="2700" dirty="0" err="1" smtClean="0"/>
              <a:t>Pembelian</a:t>
            </a:r>
            <a:r>
              <a:rPr lang="en-US" sz="2700" dirty="0" smtClean="0"/>
              <a:t> yang </a:t>
            </a:r>
            <a:r>
              <a:rPr lang="en-US" sz="2700" dirty="0" err="1" smtClean="0"/>
              <a:t>secara</a:t>
            </a:r>
            <a:r>
              <a:rPr lang="en-US" sz="2700" dirty="0" smtClean="0"/>
              <a:t> actual (</a:t>
            </a:r>
            <a:r>
              <a:rPr lang="en-US" sz="2700" dirty="0" err="1" smtClean="0"/>
              <a:t>nyata</a:t>
            </a:r>
            <a:r>
              <a:rPr lang="en-US" sz="2700" dirty="0" smtClean="0"/>
              <a:t>) </a:t>
            </a:r>
            <a:r>
              <a:rPr lang="en-US" sz="2700" dirty="0" err="1" smtClean="0"/>
              <a:t>atau</a:t>
            </a:r>
            <a:r>
              <a:rPr lang="en-US" sz="2700" dirty="0" smtClean="0"/>
              <a:t> real </a:t>
            </a:r>
            <a:r>
              <a:rPr lang="en-US" sz="2700" dirty="0" err="1" smtClean="0"/>
              <a:t>terjadi</a:t>
            </a:r>
            <a:r>
              <a:rPr lang="en-US" sz="2700" dirty="0" smtClean="0"/>
              <a:t> </a:t>
            </a:r>
            <a:r>
              <a:rPr lang="en-US" sz="2700" dirty="0" err="1" smtClean="0"/>
              <a:t>harus</a:t>
            </a:r>
            <a:r>
              <a:rPr lang="en-US" sz="2700" dirty="0" smtClean="0"/>
              <a:t> </a:t>
            </a:r>
            <a:r>
              <a:rPr lang="en-US" sz="2700" dirty="0" err="1" smtClean="0"/>
              <a:t>dibuat</a:t>
            </a:r>
            <a:r>
              <a:rPr lang="en-US" sz="2700" dirty="0" smtClean="0"/>
              <a:t> </a:t>
            </a:r>
            <a:r>
              <a:rPr lang="en-US" sz="2700" dirty="0" err="1" smtClean="0"/>
              <a:t>Laporannya</a:t>
            </a:r>
            <a:r>
              <a:rPr lang="en-US" sz="2700" dirty="0" smtClean="0"/>
              <a:t> </a:t>
            </a:r>
            <a:r>
              <a:rPr lang="en-US" sz="2700" dirty="0" smtClean="0">
                <a:sym typeface="Wingdings" panose="05000000000000000000" pitchFamily="2" charset="2"/>
              </a:rPr>
              <a:t> </a:t>
            </a:r>
            <a:r>
              <a:rPr lang="en-US" sz="2700" dirty="0" err="1" smtClean="0">
                <a:sym typeface="Wingdings" panose="05000000000000000000" pitchFamily="2" charset="2"/>
              </a:rPr>
              <a:t>berupa</a:t>
            </a:r>
            <a:r>
              <a:rPr lang="en-US" sz="2700" dirty="0" smtClean="0">
                <a:sym typeface="Wingdings" panose="05000000000000000000" pitchFamily="2" charset="2"/>
              </a:rPr>
              <a:t> </a:t>
            </a:r>
            <a:r>
              <a:rPr lang="en-US" sz="2700" dirty="0" err="1" smtClean="0">
                <a:sym typeface="Wingdings" panose="05000000000000000000" pitchFamily="2" charset="2"/>
              </a:rPr>
              <a:t>Laporan</a:t>
            </a:r>
            <a:r>
              <a:rPr lang="en-US" sz="2700" dirty="0" smtClean="0">
                <a:sym typeface="Wingdings" panose="05000000000000000000" pitchFamily="2" charset="2"/>
              </a:rPr>
              <a:t> </a:t>
            </a:r>
            <a:r>
              <a:rPr lang="en-US" sz="2700" dirty="0" err="1" smtClean="0">
                <a:sym typeface="Wingdings" panose="05000000000000000000" pitchFamily="2" charset="2"/>
              </a:rPr>
              <a:t>Belian</a:t>
            </a:r>
            <a:r>
              <a:rPr lang="en-US" sz="2700" dirty="0" smtClean="0">
                <a:sym typeface="Wingdings" panose="05000000000000000000" pitchFamily="2" charset="2"/>
              </a:rPr>
              <a:t> </a:t>
            </a:r>
            <a:r>
              <a:rPr lang="en-US" sz="2700" dirty="0" err="1" smtClean="0">
                <a:sym typeface="Wingdings" panose="05000000000000000000" pitchFamily="2" charset="2"/>
              </a:rPr>
              <a:t>Bahan</a:t>
            </a:r>
            <a:r>
              <a:rPr lang="en-US" sz="2700" dirty="0" smtClean="0">
                <a:sym typeface="Wingdings" panose="05000000000000000000" pitchFamily="2" charset="2"/>
              </a:rPr>
              <a:t> Baku</a:t>
            </a:r>
          </a:p>
          <a:p>
            <a:r>
              <a:rPr lang="en-US" sz="2700" dirty="0" err="1" smtClean="0">
                <a:sym typeface="Wingdings" panose="05000000000000000000" pitchFamily="2" charset="2"/>
              </a:rPr>
              <a:t>Dalam</a:t>
            </a:r>
            <a:r>
              <a:rPr lang="en-US" sz="2700" dirty="0" smtClean="0">
                <a:sym typeface="Wingdings" panose="05000000000000000000" pitchFamily="2" charset="2"/>
              </a:rPr>
              <a:t> </a:t>
            </a:r>
            <a:r>
              <a:rPr lang="en-US" sz="2700" dirty="0" err="1" smtClean="0">
                <a:sym typeface="Wingdings" panose="05000000000000000000" pitchFamily="2" charset="2"/>
              </a:rPr>
              <a:t>Laporan</a:t>
            </a:r>
            <a:r>
              <a:rPr lang="en-US" sz="2700" dirty="0" smtClean="0">
                <a:sym typeface="Wingdings" panose="05000000000000000000" pitchFamily="2" charset="2"/>
              </a:rPr>
              <a:t> </a:t>
            </a:r>
            <a:r>
              <a:rPr lang="en-US" sz="2700" dirty="0" err="1" smtClean="0">
                <a:sym typeface="Wingdings" panose="05000000000000000000" pitchFamily="2" charset="2"/>
              </a:rPr>
              <a:t>Belian</a:t>
            </a:r>
            <a:r>
              <a:rPr lang="en-US" sz="2700" dirty="0" smtClean="0">
                <a:sym typeface="Wingdings" panose="05000000000000000000" pitchFamily="2" charset="2"/>
              </a:rPr>
              <a:t> </a:t>
            </a:r>
            <a:r>
              <a:rPr lang="en-US" sz="2700" dirty="0" err="1" smtClean="0">
                <a:sym typeface="Wingdings" panose="05000000000000000000" pitchFamily="2" charset="2"/>
              </a:rPr>
              <a:t>Bahan</a:t>
            </a:r>
            <a:r>
              <a:rPr lang="en-US" sz="2700" dirty="0" smtClean="0">
                <a:sym typeface="Wingdings" panose="05000000000000000000" pitchFamily="2" charset="2"/>
              </a:rPr>
              <a:t> Baku </a:t>
            </a:r>
            <a:r>
              <a:rPr lang="en-US" sz="2700" dirty="0" err="1" smtClean="0">
                <a:sym typeface="Wingdings" panose="05000000000000000000" pitchFamily="2" charset="2"/>
              </a:rPr>
              <a:t>memuat</a:t>
            </a:r>
            <a:r>
              <a:rPr lang="en-US" sz="2700" dirty="0" smtClean="0">
                <a:sym typeface="Wingdings" panose="05000000000000000000" pitchFamily="2" charset="2"/>
              </a:rPr>
              <a:t> </a:t>
            </a:r>
            <a:r>
              <a:rPr lang="en-US" sz="2700" dirty="0" err="1" smtClean="0">
                <a:sym typeface="Wingdings" panose="05000000000000000000" pitchFamily="2" charset="2"/>
              </a:rPr>
              <a:t>perbandingan</a:t>
            </a:r>
            <a:r>
              <a:rPr lang="en-US" sz="2700" dirty="0" smtClean="0">
                <a:sym typeface="Wingdings" panose="05000000000000000000" pitchFamily="2" charset="2"/>
              </a:rPr>
              <a:t>  </a:t>
            </a:r>
            <a:r>
              <a:rPr lang="en-US" sz="2700" dirty="0" err="1" smtClean="0">
                <a:sym typeface="Wingdings" panose="05000000000000000000" pitchFamily="2" charset="2"/>
              </a:rPr>
              <a:t>antara</a:t>
            </a:r>
            <a:r>
              <a:rPr lang="en-US" sz="2700" dirty="0" smtClean="0">
                <a:sym typeface="Wingdings" panose="05000000000000000000" pitchFamily="2" charset="2"/>
              </a:rPr>
              <a:t> </a:t>
            </a:r>
            <a:r>
              <a:rPr lang="en-US" sz="2700" dirty="0" err="1" smtClean="0">
                <a:sym typeface="Wingdings" panose="05000000000000000000" pitchFamily="2" charset="2"/>
              </a:rPr>
              <a:t>Anggaran</a:t>
            </a:r>
            <a:r>
              <a:rPr lang="en-US" sz="2700" dirty="0" smtClean="0">
                <a:sym typeface="Wingdings" panose="05000000000000000000" pitchFamily="2" charset="2"/>
              </a:rPr>
              <a:t> </a:t>
            </a:r>
            <a:r>
              <a:rPr lang="en-US" sz="2700" dirty="0" err="1" smtClean="0">
                <a:sym typeface="Wingdings" panose="05000000000000000000" pitchFamily="2" charset="2"/>
              </a:rPr>
              <a:t>dengan</a:t>
            </a:r>
            <a:r>
              <a:rPr lang="en-US" sz="2700" dirty="0" smtClean="0">
                <a:sym typeface="Wingdings" panose="05000000000000000000" pitchFamily="2" charset="2"/>
              </a:rPr>
              <a:t> </a:t>
            </a:r>
            <a:r>
              <a:rPr lang="en-US" sz="2700" dirty="0" err="1" smtClean="0">
                <a:sym typeface="Wingdings" panose="05000000000000000000" pitchFamily="2" charset="2"/>
              </a:rPr>
              <a:t>Realisasi</a:t>
            </a:r>
            <a:endParaRPr lang="en-US" sz="2700" dirty="0" smtClean="0">
              <a:sym typeface="Wingdings" panose="05000000000000000000" pitchFamily="2" charset="2"/>
            </a:endParaRPr>
          </a:p>
        </p:txBody>
      </p:sp>
      <p:sp>
        <p:nvSpPr>
          <p:cNvPr id="6" name="Rounded Rectangle 5"/>
          <p:cNvSpPr/>
          <p:nvPr/>
        </p:nvSpPr>
        <p:spPr>
          <a:xfrm>
            <a:off x="1629916" y="4293096"/>
            <a:ext cx="2664296" cy="936104"/>
          </a:xfrm>
          <a:prstGeom prst="roundRect">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t>Anggaran</a:t>
            </a:r>
            <a:r>
              <a:rPr lang="en-US" sz="2400" dirty="0" smtClean="0"/>
              <a:t> </a:t>
            </a:r>
            <a:endParaRPr lang="en-US" sz="2400" dirty="0"/>
          </a:p>
        </p:txBody>
      </p:sp>
      <p:sp>
        <p:nvSpPr>
          <p:cNvPr id="7" name="Rounded Rectangle 6"/>
          <p:cNvSpPr/>
          <p:nvPr/>
        </p:nvSpPr>
        <p:spPr>
          <a:xfrm>
            <a:off x="4693814" y="4293096"/>
            <a:ext cx="1512168" cy="936104"/>
          </a:xfrm>
          <a:prstGeom prst="round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400" dirty="0" smtClean="0"/>
              <a:t>Versus</a:t>
            </a:r>
            <a:endParaRPr lang="en-US" sz="2400" dirty="0"/>
          </a:p>
        </p:txBody>
      </p:sp>
      <p:sp>
        <p:nvSpPr>
          <p:cNvPr id="8" name="Rounded Rectangle 7"/>
          <p:cNvSpPr/>
          <p:nvPr/>
        </p:nvSpPr>
        <p:spPr>
          <a:xfrm>
            <a:off x="6605584" y="4293096"/>
            <a:ext cx="2304256" cy="936104"/>
          </a:xfrm>
          <a:prstGeom prst="roundRect">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t>Realisasi</a:t>
            </a:r>
            <a:r>
              <a:rPr lang="en-US" sz="2400" dirty="0" smtClean="0"/>
              <a:t> (</a:t>
            </a:r>
            <a:r>
              <a:rPr lang="en-US" sz="2400" dirty="0" err="1" smtClean="0"/>
              <a:t>Laporan</a:t>
            </a:r>
            <a:r>
              <a:rPr lang="en-US" sz="2400" dirty="0" smtClean="0"/>
              <a:t>)</a:t>
            </a:r>
            <a:endParaRPr lang="en-US" sz="2400" dirty="0"/>
          </a:p>
        </p:txBody>
      </p:sp>
    </p:spTree>
    <p:extLst>
      <p:ext uri="{BB962C8B-B14F-4D97-AF65-F5344CB8AC3E}">
        <p14:creationId xmlns:p14="http://schemas.microsoft.com/office/powerpoint/2010/main" xmlns="" val="112124026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P spid="6" grpId="0" animBg="1"/>
      <p:bldP spid="7" grpId="0" animBg="1"/>
      <p:bldP spid="8"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9836" y="548680"/>
            <a:ext cx="10153128" cy="1008112"/>
          </a:xfrm>
        </p:spPr>
        <p:txBody>
          <a:bodyPr>
            <a:normAutofit fontScale="77500" lnSpcReduction="20000"/>
          </a:bodyPr>
          <a:lstStyle/>
          <a:p>
            <a:r>
              <a:rPr lang="en-US" dirty="0" err="1"/>
              <a:t>Misalkan</a:t>
            </a:r>
            <a:r>
              <a:rPr lang="en-US" dirty="0"/>
              <a:t> </a:t>
            </a:r>
            <a:r>
              <a:rPr lang="en-US" dirty="0" err="1"/>
              <a:t>anggaran</a:t>
            </a:r>
            <a:r>
              <a:rPr lang="en-US" dirty="0"/>
              <a:t> </a:t>
            </a:r>
            <a:r>
              <a:rPr lang="en-US" dirty="0" err="1"/>
              <a:t>belian</a:t>
            </a:r>
            <a:r>
              <a:rPr lang="en-US" dirty="0"/>
              <a:t> </a:t>
            </a:r>
            <a:r>
              <a:rPr lang="en-US" dirty="0" err="1"/>
              <a:t>bahan</a:t>
            </a:r>
            <a:r>
              <a:rPr lang="en-US" dirty="0"/>
              <a:t> </a:t>
            </a:r>
            <a:r>
              <a:rPr lang="en-US" dirty="0" err="1"/>
              <a:t>baku</a:t>
            </a:r>
            <a:r>
              <a:rPr lang="en-US" dirty="0"/>
              <a:t> </a:t>
            </a:r>
            <a:r>
              <a:rPr lang="en-US" dirty="0" err="1"/>
              <a:t>bulan</a:t>
            </a:r>
            <a:r>
              <a:rPr lang="en-US" dirty="0"/>
              <a:t> </a:t>
            </a:r>
            <a:r>
              <a:rPr lang="en-US" dirty="0" err="1"/>
              <a:t>Pebruari</a:t>
            </a:r>
            <a:r>
              <a:rPr lang="en-US" dirty="0"/>
              <a:t> </a:t>
            </a:r>
            <a:r>
              <a:rPr lang="en-US" dirty="0" err="1"/>
              <a:t>tahun</a:t>
            </a:r>
            <a:r>
              <a:rPr lang="en-US" dirty="0"/>
              <a:t> 2016 Perusahaan </a:t>
            </a:r>
            <a:r>
              <a:rPr lang="en-US" dirty="0" err="1"/>
              <a:t>Kecap</a:t>
            </a:r>
            <a:r>
              <a:rPr lang="en-US" dirty="0"/>
              <a:t> SEDAP NIKMAT </a:t>
            </a:r>
            <a:r>
              <a:rPr lang="en-US" dirty="0" err="1"/>
              <a:t>dibandingkan</a:t>
            </a:r>
            <a:r>
              <a:rPr lang="en-US" dirty="0"/>
              <a:t> </a:t>
            </a:r>
            <a:r>
              <a:rPr lang="en-US" dirty="0" err="1"/>
              <a:t>dengan</a:t>
            </a:r>
            <a:r>
              <a:rPr lang="en-US" dirty="0"/>
              <a:t> </a:t>
            </a:r>
            <a:r>
              <a:rPr lang="en-US" dirty="0" err="1"/>
              <a:t>laporan</a:t>
            </a:r>
            <a:r>
              <a:rPr lang="en-US" dirty="0"/>
              <a:t> </a:t>
            </a:r>
            <a:r>
              <a:rPr lang="en-US" dirty="0" err="1"/>
              <a:t>belian</a:t>
            </a:r>
            <a:r>
              <a:rPr lang="en-US" dirty="0"/>
              <a:t> </a:t>
            </a:r>
            <a:r>
              <a:rPr lang="en-US" dirty="0" err="1"/>
              <a:t>bahan</a:t>
            </a:r>
            <a:r>
              <a:rPr lang="en-US" dirty="0"/>
              <a:t> </a:t>
            </a:r>
            <a:r>
              <a:rPr lang="en-US" dirty="0" err="1"/>
              <a:t>baku</a:t>
            </a:r>
            <a:r>
              <a:rPr lang="en-US" dirty="0"/>
              <a:t> (</a:t>
            </a:r>
            <a:r>
              <a:rPr lang="en-US" dirty="0" err="1"/>
              <a:t>realisasi</a:t>
            </a:r>
            <a:r>
              <a:rPr lang="en-US" dirty="0"/>
              <a:t>)</a:t>
            </a:r>
          </a:p>
          <a:p>
            <a:endParaRPr lang="en-US" sz="2600" dirty="0"/>
          </a:p>
        </p:txBody>
      </p:sp>
      <p:graphicFrame>
        <p:nvGraphicFramePr>
          <p:cNvPr id="4" name="Table 3"/>
          <p:cNvGraphicFramePr>
            <a:graphicFrameLocks noGrp="1"/>
          </p:cNvGraphicFramePr>
          <p:nvPr>
            <p:extLst>
              <p:ext uri="{D42A27DB-BD31-4B8C-83A1-F6EECF244321}">
                <p14:modId xmlns:p14="http://schemas.microsoft.com/office/powerpoint/2010/main" xmlns="" val="2599906442"/>
              </p:ext>
            </p:extLst>
          </p:nvPr>
        </p:nvGraphicFramePr>
        <p:xfrm>
          <a:off x="909836" y="1700808"/>
          <a:ext cx="10153128" cy="3689281"/>
        </p:xfrm>
        <a:graphic>
          <a:graphicData uri="http://schemas.openxmlformats.org/drawingml/2006/table">
            <a:tbl>
              <a:tblPr firstRow="1" bandRow="1">
                <a:tableStyleId>{5C22544A-7EE6-4342-B048-85BDC9FD1C3A}</a:tableStyleId>
              </a:tblPr>
              <a:tblGrid>
                <a:gridCol w="1944217"/>
                <a:gridCol w="1080120"/>
                <a:gridCol w="1080120"/>
                <a:gridCol w="1152128"/>
                <a:gridCol w="1224136"/>
                <a:gridCol w="863441"/>
                <a:gridCol w="927684"/>
                <a:gridCol w="927684"/>
                <a:gridCol w="953598"/>
              </a:tblGrid>
              <a:tr h="1024128">
                <a:tc gridSpan="9">
                  <a:txBody>
                    <a:bodyPr/>
                    <a:lstStyle/>
                    <a:p>
                      <a:pPr algn="ctr"/>
                      <a:r>
                        <a:rPr lang="en-US" sz="2000" dirty="0" smtClean="0"/>
                        <a:t>Perusahaan </a:t>
                      </a:r>
                      <a:r>
                        <a:rPr lang="en-US" sz="2000" dirty="0" err="1" smtClean="0"/>
                        <a:t>Kecap</a:t>
                      </a:r>
                      <a:r>
                        <a:rPr lang="en-US" sz="2000" dirty="0" smtClean="0"/>
                        <a:t> SEDAP NIKMAT</a:t>
                      </a:r>
                    </a:p>
                    <a:p>
                      <a:pPr algn="ctr"/>
                      <a:r>
                        <a:rPr lang="en-US" sz="2000" dirty="0" err="1" smtClean="0"/>
                        <a:t>Laporan</a:t>
                      </a:r>
                      <a:r>
                        <a:rPr lang="en-US" sz="2000" dirty="0" smtClean="0"/>
                        <a:t> </a:t>
                      </a:r>
                      <a:r>
                        <a:rPr lang="en-US" sz="2000" dirty="0" err="1" smtClean="0"/>
                        <a:t>Belian</a:t>
                      </a:r>
                      <a:r>
                        <a:rPr lang="en-US" sz="2000" dirty="0" smtClean="0"/>
                        <a:t> </a:t>
                      </a:r>
                      <a:r>
                        <a:rPr lang="en-US" sz="2000" dirty="0" err="1" smtClean="0"/>
                        <a:t>Bahan</a:t>
                      </a:r>
                      <a:r>
                        <a:rPr lang="en-US" sz="2000" dirty="0" smtClean="0"/>
                        <a:t> Baku</a:t>
                      </a:r>
                    </a:p>
                    <a:p>
                      <a:pPr algn="ctr"/>
                      <a:r>
                        <a:rPr lang="en-US" sz="2000" dirty="0" err="1" smtClean="0"/>
                        <a:t>Bulan</a:t>
                      </a:r>
                      <a:r>
                        <a:rPr lang="en-US" sz="2000" dirty="0" smtClean="0"/>
                        <a:t> </a:t>
                      </a:r>
                      <a:r>
                        <a:rPr lang="en-US" sz="2000" dirty="0" err="1" smtClean="0"/>
                        <a:t>Pebruari</a:t>
                      </a:r>
                      <a:r>
                        <a:rPr lang="en-US" sz="2000" dirty="0" smtClean="0"/>
                        <a:t> 2016</a:t>
                      </a:r>
                      <a:endParaRPr lang="en-US" sz="2000" dirty="0"/>
                    </a:p>
                  </a:txBody>
                  <a:tcPr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544643">
                <a:tc rowSpan="2">
                  <a:txBody>
                    <a:bodyPr/>
                    <a:lstStyle/>
                    <a:p>
                      <a:pPr algn="ctr"/>
                      <a:r>
                        <a:rPr lang="en-US" sz="2400" dirty="0" err="1" smtClean="0"/>
                        <a:t>Keterangan</a:t>
                      </a:r>
                      <a:endParaRPr lang="en-US" sz="2400" dirty="0"/>
                    </a:p>
                  </a:txBody>
                  <a:tcPr anchor="ctr"/>
                </a:tc>
                <a:tc gridSpan="2">
                  <a:txBody>
                    <a:bodyPr/>
                    <a:lstStyle/>
                    <a:p>
                      <a:pPr algn="ctr"/>
                      <a:r>
                        <a:rPr lang="en-US" sz="2200" dirty="0" err="1" smtClean="0"/>
                        <a:t>Anggaran</a:t>
                      </a:r>
                      <a:endParaRPr lang="en-US" sz="2200" dirty="0"/>
                    </a:p>
                  </a:txBody>
                  <a:tcPr/>
                </a:tc>
                <a:tc hMerge="1">
                  <a:txBody>
                    <a:bodyPr/>
                    <a:lstStyle/>
                    <a:p>
                      <a:endParaRPr lang="en-US" dirty="0"/>
                    </a:p>
                  </a:txBody>
                  <a:tcPr/>
                </a:tc>
                <a:tc gridSpan="2">
                  <a:txBody>
                    <a:bodyPr/>
                    <a:lstStyle/>
                    <a:p>
                      <a:pPr algn="ctr"/>
                      <a:r>
                        <a:rPr lang="en-US" sz="2100" dirty="0" err="1" smtClean="0"/>
                        <a:t>Realisasi</a:t>
                      </a:r>
                      <a:r>
                        <a:rPr lang="en-US" sz="2100" dirty="0" smtClean="0"/>
                        <a:t> </a:t>
                      </a:r>
                      <a:r>
                        <a:rPr lang="en-US" sz="2100" dirty="0" err="1" smtClean="0"/>
                        <a:t>Bulan</a:t>
                      </a:r>
                      <a:r>
                        <a:rPr lang="en-US" sz="2100" dirty="0" smtClean="0"/>
                        <a:t> </a:t>
                      </a:r>
                      <a:r>
                        <a:rPr lang="en-US" sz="2100" dirty="0" err="1" smtClean="0"/>
                        <a:t>Ini</a:t>
                      </a:r>
                      <a:endParaRPr lang="en-US" sz="2100" dirty="0"/>
                    </a:p>
                  </a:txBody>
                  <a:tcPr/>
                </a:tc>
                <a:tc hMerge="1">
                  <a:txBody>
                    <a:bodyPr/>
                    <a:lstStyle/>
                    <a:p>
                      <a:endParaRPr lang="en-US" dirty="0"/>
                    </a:p>
                  </a:txBody>
                  <a:tcPr/>
                </a:tc>
                <a:tc gridSpan="4">
                  <a:txBody>
                    <a:bodyPr/>
                    <a:lstStyle/>
                    <a:p>
                      <a:pPr algn="ctr"/>
                      <a:r>
                        <a:rPr lang="en-US" sz="2200" dirty="0" err="1" smtClean="0"/>
                        <a:t>Realisasi</a:t>
                      </a:r>
                      <a:r>
                        <a:rPr lang="en-US" sz="2200" dirty="0" smtClean="0"/>
                        <a:t> </a:t>
                      </a:r>
                      <a:r>
                        <a:rPr lang="en-US" sz="2200" dirty="0" err="1" smtClean="0"/>
                        <a:t>Sampai</a:t>
                      </a:r>
                      <a:r>
                        <a:rPr lang="en-US" sz="2200" dirty="0" smtClean="0"/>
                        <a:t> </a:t>
                      </a:r>
                      <a:r>
                        <a:rPr lang="en-US" sz="2200" dirty="0" err="1" smtClean="0"/>
                        <a:t>Bulan</a:t>
                      </a:r>
                      <a:r>
                        <a:rPr lang="en-US" sz="2200" dirty="0" smtClean="0"/>
                        <a:t> </a:t>
                      </a:r>
                      <a:r>
                        <a:rPr lang="en-US" sz="2200" dirty="0" err="1" smtClean="0"/>
                        <a:t>Ini</a:t>
                      </a:r>
                      <a:endParaRPr lang="en-US" sz="2200"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5445">
                <a:tc vMerge="1">
                  <a:txBody>
                    <a:bodyPr/>
                    <a:lstStyle/>
                    <a:p>
                      <a:pPr algn="ctr"/>
                      <a:endParaRPr lang="en-US" dirty="0"/>
                    </a:p>
                  </a:txBody>
                  <a:tcPr/>
                </a:tc>
                <a:tc>
                  <a:txBody>
                    <a:bodyPr/>
                    <a:lstStyle/>
                    <a:p>
                      <a:pPr algn="ctr"/>
                      <a:r>
                        <a:rPr lang="en-US" dirty="0" err="1" smtClean="0"/>
                        <a:t>Ons</a:t>
                      </a:r>
                      <a:endParaRPr lang="en-US" dirty="0"/>
                    </a:p>
                  </a:txBody>
                  <a:tcPr/>
                </a:tc>
                <a:tc>
                  <a:txBody>
                    <a:bodyPr/>
                    <a:lstStyle/>
                    <a:p>
                      <a:pPr algn="ctr"/>
                      <a:r>
                        <a:rPr lang="en-US" dirty="0" err="1" smtClean="0"/>
                        <a:t>Rp</a:t>
                      </a:r>
                      <a:endParaRPr lang="en-US" dirty="0"/>
                    </a:p>
                  </a:txBody>
                  <a:tcPr/>
                </a:tc>
                <a:tc>
                  <a:txBody>
                    <a:bodyPr/>
                    <a:lstStyle/>
                    <a:p>
                      <a:pPr algn="ctr"/>
                      <a:r>
                        <a:rPr lang="en-US" dirty="0" err="1" smtClean="0"/>
                        <a:t>Ons</a:t>
                      </a:r>
                      <a:endParaRPr lang="en-US" dirty="0"/>
                    </a:p>
                  </a:txBody>
                  <a:tcPr/>
                </a:tc>
                <a:tc>
                  <a:txBody>
                    <a:bodyPr/>
                    <a:lstStyle/>
                    <a:p>
                      <a:pPr algn="ctr"/>
                      <a:r>
                        <a:rPr lang="en-US" dirty="0" err="1" smtClean="0"/>
                        <a:t>Rp</a:t>
                      </a:r>
                      <a:endParaRPr lang="en-US" dirty="0"/>
                    </a:p>
                  </a:txBody>
                  <a:tcPr/>
                </a:tc>
                <a:tc>
                  <a:txBody>
                    <a:bodyPr/>
                    <a:lstStyle/>
                    <a:p>
                      <a:pPr algn="ctr"/>
                      <a:r>
                        <a:rPr lang="en-US" dirty="0" err="1" smtClean="0"/>
                        <a:t>Ons</a:t>
                      </a:r>
                      <a:endParaRPr lang="en-US" dirty="0"/>
                    </a:p>
                  </a:txBody>
                  <a:tcPr/>
                </a:tc>
                <a:tc>
                  <a:txBody>
                    <a:bodyPr/>
                    <a:lstStyle/>
                    <a:p>
                      <a:pPr algn="ctr"/>
                      <a:r>
                        <a:rPr lang="en-US" dirty="0" smtClean="0"/>
                        <a:t>%</a:t>
                      </a:r>
                      <a:endParaRPr lang="en-US" dirty="0"/>
                    </a:p>
                  </a:txBody>
                  <a:tcPr/>
                </a:tc>
                <a:tc>
                  <a:txBody>
                    <a:bodyPr/>
                    <a:lstStyle/>
                    <a:p>
                      <a:pPr algn="ctr"/>
                      <a:r>
                        <a:rPr lang="en-US" dirty="0" err="1" smtClean="0"/>
                        <a:t>Rp</a:t>
                      </a:r>
                      <a:endParaRPr lang="en-US" dirty="0"/>
                    </a:p>
                  </a:txBody>
                  <a:tcPr/>
                </a:tc>
                <a:tc>
                  <a:txBody>
                    <a:bodyPr/>
                    <a:lstStyle/>
                    <a:p>
                      <a:pPr algn="ctr"/>
                      <a:r>
                        <a:rPr lang="en-US" dirty="0" smtClean="0"/>
                        <a:t>%</a:t>
                      </a:r>
                      <a:endParaRPr lang="en-US" dirty="0"/>
                    </a:p>
                  </a:txBody>
                  <a:tcPr/>
                </a:tc>
              </a:tr>
              <a:tr h="334053">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(3)</a:t>
                      </a:r>
                      <a:endParaRPr lang="en-US" dirty="0"/>
                    </a:p>
                  </a:txBody>
                  <a:tcPr/>
                </a:tc>
                <a:tc>
                  <a:txBody>
                    <a:bodyPr/>
                    <a:lstStyle/>
                    <a:p>
                      <a:pPr algn="ctr"/>
                      <a:r>
                        <a:rPr lang="en-US" dirty="0" smtClean="0"/>
                        <a:t>(4)</a:t>
                      </a:r>
                      <a:endParaRPr lang="en-US" dirty="0"/>
                    </a:p>
                  </a:txBody>
                  <a:tcPr/>
                </a:tc>
                <a:tc>
                  <a:txBody>
                    <a:bodyPr/>
                    <a:lstStyle/>
                    <a:p>
                      <a:pPr algn="ctr"/>
                      <a:r>
                        <a:rPr lang="en-US" dirty="0" smtClean="0"/>
                        <a:t>(5)</a:t>
                      </a:r>
                      <a:endParaRPr lang="en-US" dirty="0"/>
                    </a:p>
                  </a:txBody>
                  <a:tcPr/>
                </a:tc>
                <a:tc>
                  <a:txBody>
                    <a:bodyPr/>
                    <a:lstStyle/>
                    <a:p>
                      <a:pPr algn="ctr"/>
                      <a:r>
                        <a:rPr lang="en-US" dirty="0" smtClean="0"/>
                        <a:t>(6)</a:t>
                      </a:r>
                      <a:endParaRPr lang="en-US" dirty="0"/>
                    </a:p>
                  </a:txBody>
                  <a:tcPr/>
                </a:tc>
                <a:tc>
                  <a:txBody>
                    <a:bodyPr/>
                    <a:lstStyle/>
                    <a:p>
                      <a:pPr algn="ctr"/>
                      <a:r>
                        <a:rPr lang="en-US" dirty="0" smtClean="0"/>
                        <a:t>(7)</a:t>
                      </a:r>
                      <a:endParaRPr lang="en-US" dirty="0"/>
                    </a:p>
                  </a:txBody>
                  <a:tcPr/>
                </a:tc>
                <a:tc>
                  <a:txBody>
                    <a:bodyPr/>
                    <a:lstStyle/>
                    <a:p>
                      <a:pPr algn="ctr"/>
                      <a:r>
                        <a:rPr lang="en-US" dirty="0" smtClean="0"/>
                        <a:t>(8)</a:t>
                      </a:r>
                      <a:endParaRPr lang="en-US" dirty="0"/>
                    </a:p>
                  </a:txBody>
                  <a:tcPr/>
                </a:tc>
                <a:tc>
                  <a:txBody>
                    <a:bodyPr/>
                    <a:lstStyle/>
                    <a:p>
                      <a:pPr algn="ctr"/>
                      <a:r>
                        <a:rPr lang="en-US" dirty="0" smtClean="0"/>
                        <a:t>(9)</a:t>
                      </a:r>
                      <a:endParaRPr lang="en-US" dirty="0"/>
                    </a:p>
                  </a:txBody>
                  <a:tcPr/>
                </a:tc>
              </a:tr>
              <a:tr h="515209">
                <a:tc>
                  <a:txBody>
                    <a:bodyPr/>
                    <a:lstStyle/>
                    <a:p>
                      <a:r>
                        <a:rPr lang="en-US" sz="2200" dirty="0" err="1" smtClean="0"/>
                        <a:t>Kedelai</a:t>
                      </a:r>
                      <a:endParaRPr lang="en-US" sz="2200" dirty="0"/>
                    </a:p>
                  </a:txBody>
                  <a:tcPr/>
                </a:tc>
                <a:tc>
                  <a:txBody>
                    <a:bodyPr/>
                    <a:lstStyle/>
                    <a:p>
                      <a:pPr algn="ctr"/>
                      <a:r>
                        <a:rPr lang="en-US" sz="2200" dirty="0" smtClean="0"/>
                        <a:t>73,75</a:t>
                      </a:r>
                      <a:endParaRPr lang="en-US" sz="2200" dirty="0"/>
                    </a:p>
                  </a:txBody>
                  <a:tcPr/>
                </a:tc>
                <a:tc>
                  <a:txBody>
                    <a:bodyPr/>
                    <a:lstStyle/>
                    <a:p>
                      <a:pPr algn="ctr"/>
                      <a:r>
                        <a:rPr lang="en-US" sz="2200" dirty="0" smtClean="0"/>
                        <a:t>7.375</a:t>
                      </a:r>
                      <a:endParaRPr lang="en-US" sz="2200" dirty="0"/>
                    </a:p>
                  </a:txBody>
                  <a:tcPr/>
                </a:tc>
                <a:tc>
                  <a:txBody>
                    <a:bodyPr/>
                    <a:lstStyle/>
                    <a:p>
                      <a:pPr algn="ctr"/>
                      <a:r>
                        <a:rPr lang="en-US" sz="2200" dirty="0" smtClean="0"/>
                        <a:t>24</a:t>
                      </a:r>
                      <a:endParaRPr lang="en-US" sz="2200" dirty="0"/>
                    </a:p>
                  </a:txBody>
                  <a:tcPr/>
                </a:tc>
                <a:tc>
                  <a:txBody>
                    <a:bodyPr/>
                    <a:lstStyle/>
                    <a:p>
                      <a:pPr algn="ctr"/>
                      <a:r>
                        <a:rPr lang="en-US" sz="2200" dirty="0" smtClean="0"/>
                        <a:t>2.280</a:t>
                      </a:r>
                      <a:endParaRPr lang="en-US" sz="2200" dirty="0"/>
                    </a:p>
                  </a:txBody>
                  <a:tcPr/>
                </a:tc>
                <a:tc>
                  <a:txBody>
                    <a:bodyPr/>
                    <a:lstStyle/>
                    <a:p>
                      <a:pPr algn="ctr"/>
                      <a:r>
                        <a:rPr lang="en-US" sz="2200" dirty="0" smtClean="0"/>
                        <a:t>49</a:t>
                      </a:r>
                      <a:endParaRPr lang="en-US" sz="2200" dirty="0"/>
                    </a:p>
                  </a:txBody>
                  <a:tcPr/>
                </a:tc>
                <a:tc>
                  <a:txBody>
                    <a:bodyPr/>
                    <a:lstStyle/>
                    <a:p>
                      <a:pPr algn="ctr"/>
                      <a:r>
                        <a:rPr lang="en-US" sz="2200" dirty="0" smtClean="0"/>
                        <a:t>66%</a:t>
                      </a:r>
                      <a:endParaRPr lang="en-US" sz="2200" dirty="0"/>
                    </a:p>
                  </a:txBody>
                  <a:tcPr/>
                </a:tc>
                <a:tc>
                  <a:txBody>
                    <a:bodyPr/>
                    <a:lstStyle/>
                    <a:p>
                      <a:pPr algn="ctr"/>
                      <a:r>
                        <a:rPr lang="en-US" sz="2200" dirty="0" smtClean="0"/>
                        <a:t>4.780</a:t>
                      </a:r>
                      <a:endParaRPr lang="en-US" sz="2200" dirty="0"/>
                    </a:p>
                  </a:txBody>
                  <a:tcPr/>
                </a:tc>
                <a:tc>
                  <a:txBody>
                    <a:bodyPr/>
                    <a:lstStyle/>
                    <a:p>
                      <a:pPr algn="ctr"/>
                      <a:r>
                        <a:rPr lang="en-US" sz="2200" dirty="0" smtClean="0"/>
                        <a:t>65%</a:t>
                      </a:r>
                      <a:endParaRPr lang="en-US" sz="2200" dirty="0"/>
                    </a:p>
                  </a:txBody>
                  <a:tcPr/>
                </a:tc>
              </a:tr>
              <a:tr h="432048">
                <a:tc>
                  <a:txBody>
                    <a:bodyPr/>
                    <a:lstStyle/>
                    <a:p>
                      <a:r>
                        <a:rPr lang="en-US" sz="2200" dirty="0" err="1" smtClean="0"/>
                        <a:t>Gula</a:t>
                      </a:r>
                      <a:r>
                        <a:rPr lang="en-US" sz="2200" dirty="0" smtClean="0"/>
                        <a:t> </a:t>
                      </a:r>
                      <a:r>
                        <a:rPr lang="en-US" sz="2200" dirty="0" err="1" smtClean="0"/>
                        <a:t>Merah</a:t>
                      </a:r>
                      <a:endParaRPr lang="en-US" sz="2200" dirty="0"/>
                    </a:p>
                  </a:txBody>
                  <a:tcPr/>
                </a:tc>
                <a:tc>
                  <a:txBody>
                    <a:bodyPr/>
                    <a:lstStyle/>
                    <a:p>
                      <a:pPr algn="ctr"/>
                      <a:r>
                        <a:rPr lang="en-US" sz="2200" dirty="0" smtClean="0"/>
                        <a:t>85</a:t>
                      </a:r>
                      <a:endParaRPr lang="en-US" sz="2200" dirty="0"/>
                    </a:p>
                  </a:txBody>
                  <a:tcPr/>
                </a:tc>
                <a:tc>
                  <a:txBody>
                    <a:bodyPr/>
                    <a:lstStyle/>
                    <a:p>
                      <a:pPr algn="ctr"/>
                      <a:r>
                        <a:rPr lang="en-US" sz="2200" dirty="0" smtClean="0"/>
                        <a:t>5.100</a:t>
                      </a:r>
                      <a:endParaRPr lang="en-US" sz="2200" dirty="0"/>
                    </a:p>
                  </a:txBody>
                  <a:tcPr/>
                </a:tc>
                <a:tc>
                  <a:txBody>
                    <a:bodyPr/>
                    <a:lstStyle/>
                    <a:p>
                      <a:pPr algn="ctr"/>
                      <a:r>
                        <a:rPr lang="en-US" sz="2200" dirty="0" smtClean="0"/>
                        <a:t>26</a:t>
                      </a:r>
                      <a:endParaRPr lang="en-US" sz="2200" dirty="0"/>
                    </a:p>
                  </a:txBody>
                  <a:tcPr/>
                </a:tc>
                <a:tc>
                  <a:txBody>
                    <a:bodyPr/>
                    <a:lstStyle/>
                    <a:p>
                      <a:pPr algn="ctr"/>
                      <a:r>
                        <a:rPr lang="en-US" sz="2200" dirty="0" smtClean="0"/>
                        <a:t>1.560</a:t>
                      </a:r>
                      <a:endParaRPr lang="en-US" sz="2200" dirty="0"/>
                    </a:p>
                  </a:txBody>
                  <a:tcPr/>
                </a:tc>
                <a:tc>
                  <a:txBody>
                    <a:bodyPr/>
                    <a:lstStyle/>
                    <a:p>
                      <a:pPr algn="ctr"/>
                      <a:r>
                        <a:rPr lang="en-US" sz="2200" dirty="0" smtClean="0"/>
                        <a:t>53</a:t>
                      </a:r>
                      <a:endParaRPr lang="en-US" sz="2200" dirty="0"/>
                    </a:p>
                  </a:txBody>
                  <a:tcPr/>
                </a:tc>
                <a:tc>
                  <a:txBody>
                    <a:bodyPr/>
                    <a:lstStyle/>
                    <a:p>
                      <a:pPr algn="ctr"/>
                      <a:r>
                        <a:rPr lang="en-US" sz="2200" dirty="0" smtClean="0"/>
                        <a:t>62%</a:t>
                      </a:r>
                      <a:endParaRPr lang="en-US" sz="2200" dirty="0"/>
                    </a:p>
                  </a:txBody>
                  <a:tcPr/>
                </a:tc>
                <a:tc>
                  <a:txBody>
                    <a:bodyPr/>
                    <a:lstStyle/>
                    <a:p>
                      <a:pPr algn="ctr"/>
                      <a:r>
                        <a:rPr lang="en-US" sz="2200" dirty="0" smtClean="0"/>
                        <a:t>3.207</a:t>
                      </a:r>
                      <a:endParaRPr lang="en-US" sz="2200" dirty="0"/>
                    </a:p>
                  </a:txBody>
                  <a:tcPr/>
                </a:tc>
                <a:tc>
                  <a:txBody>
                    <a:bodyPr/>
                    <a:lstStyle/>
                    <a:p>
                      <a:pPr algn="ctr"/>
                      <a:r>
                        <a:rPr lang="en-US" sz="2200" dirty="0" smtClean="0"/>
                        <a:t>63%</a:t>
                      </a:r>
                      <a:endParaRPr lang="en-US" sz="2200" dirty="0"/>
                    </a:p>
                  </a:txBody>
                  <a:tcPr/>
                </a:tc>
              </a:tr>
              <a:tr h="432048">
                <a:tc>
                  <a:txBody>
                    <a:bodyPr/>
                    <a:lstStyle/>
                    <a:p>
                      <a:r>
                        <a:rPr lang="en-US" sz="2200" b="1" dirty="0" err="1" smtClean="0"/>
                        <a:t>Jumlah</a:t>
                      </a:r>
                      <a:endParaRPr lang="en-US" sz="2200" b="1" dirty="0"/>
                    </a:p>
                  </a:txBody>
                  <a:tcPr>
                    <a:solidFill>
                      <a:srgbClr val="FFC000"/>
                    </a:solidFill>
                  </a:tcPr>
                </a:tc>
                <a:tc>
                  <a:txBody>
                    <a:bodyPr/>
                    <a:lstStyle/>
                    <a:p>
                      <a:pPr algn="ctr"/>
                      <a:r>
                        <a:rPr lang="en-US" sz="2200" b="1" dirty="0" smtClean="0"/>
                        <a:t>158,75</a:t>
                      </a:r>
                      <a:endParaRPr lang="en-US" sz="2200" b="1" dirty="0"/>
                    </a:p>
                  </a:txBody>
                  <a:tcPr>
                    <a:solidFill>
                      <a:srgbClr val="FFC000"/>
                    </a:solidFill>
                  </a:tcPr>
                </a:tc>
                <a:tc>
                  <a:txBody>
                    <a:bodyPr/>
                    <a:lstStyle/>
                    <a:p>
                      <a:pPr algn="ctr"/>
                      <a:r>
                        <a:rPr lang="en-US" sz="2200" b="1" dirty="0" smtClean="0"/>
                        <a:t>12.475</a:t>
                      </a:r>
                      <a:endParaRPr lang="en-US" sz="2200" b="1" dirty="0"/>
                    </a:p>
                  </a:txBody>
                  <a:tcPr>
                    <a:solidFill>
                      <a:srgbClr val="FFC000"/>
                    </a:solidFill>
                  </a:tcPr>
                </a:tc>
                <a:tc>
                  <a:txBody>
                    <a:bodyPr/>
                    <a:lstStyle/>
                    <a:p>
                      <a:pPr algn="ctr"/>
                      <a:r>
                        <a:rPr lang="en-US" sz="2200" b="1" dirty="0" smtClean="0"/>
                        <a:t>50</a:t>
                      </a:r>
                      <a:endParaRPr lang="en-US" sz="2200" b="1" dirty="0"/>
                    </a:p>
                  </a:txBody>
                  <a:tcPr>
                    <a:solidFill>
                      <a:srgbClr val="FFC000"/>
                    </a:solidFill>
                  </a:tcPr>
                </a:tc>
                <a:tc>
                  <a:txBody>
                    <a:bodyPr/>
                    <a:lstStyle/>
                    <a:p>
                      <a:pPr algn="ctr"/>
                      <a:r>
                        <a:rPr lang="en-US" sz="2200" b="1" dirty="0" smtClean="0"/>
                        <a:t>3.840</a:t>
                      </a:r>
                      <a:endParaRPr lang="en-US" sz="2200" b="1" dirty="0"/>
                    </a:p>
                  </a:txBody>
                  <a:tcPr>
                    <a:solidFill>
                      <a:srgbClr val="FFC000"/>
                    </a:solidFill>
                  </a:tcPr>
                </a:tc>
                <a:tc>
                  <a:txBody>
                    <a:bodyPr/>
                    <a:lstStyle/>
                    <a:p>
                      <a:pPr algn="ctr"/>
                      <a:r>
                        <a:rPr lang="en-US" sz="2200" b="1" dirty="0" smtClean="0"/>
                        <a:t>102</a:t>
                      </a:r>
                      <a:endParaRPr lang="en-US" sz="2200" b="1" dirty="0"/>
                    </a:p>
                  </a:txBody>
                  <a:tcPr>
                    <a:solidFill>
                      <a:srgbClr val="FFC000"/>
                    </a:solidFill>
                  </a:tcPr>
                </a:tc>
                <a:tc>
                  <a:txBody>
                    <a:bodyPr/>
                    <a:lstStyle/>
                    <a:p>
                      <a:pPr algn="ctr"/>
                      <a:r>
                        <a:rPr lang="en-US" sz="2200" b="1" dirty="0" smtClean="0"/>
                        <a:t>64%</a:t>
                      </a:r>
                      <a:endParaRPr lang="en-US" sz="2200" b="1" dirty="0"/>
                    </a:p>
                  </a:txBody>
                  <a:tcPr>
                    <a:solidFill>
                      <a:srgbClr val="FFC000"/>
                    </a:solidFill>
                  </a:tcPr>
                </a:tc>
                <a:tc>
                  <a:txBody>
                    <a:bodyPr/>
                    <a:lstStyle/>
                    <a:p>
                      <a:pPr algn="ctr"/>
                      <a:r>
                        <a:rPr lang="en-US" sz="2200" b="1" dirty="0" smtClean="0"/>
                        <a:t>7.987</a:t>
                      </a:r>
                      <a:endParaRPr lang="en-US" sz="2200" b="1" dirty="0"/>
                    </a:p>
                  </a:txBody>
                  <a:tcPr>
                    <a:solidFill>
                      <a:srgbClr val="FFC000"/>
                    </a:solidFill>
                  </a:tcPr>
                </a:tc>
                <a:tc>
                  <a:txBody>
                    <a:bodyPr/>
                    <a:lstStyle/>
                    <a:p>
                      <a:pPr algn="ctr"/>
                      <a:r>
                        <a:rPr lang="en-US" sz="2200" b="1" dirty="0" smtClean="0"/>
                        <a:t>64%</a:t>
                      </a:r>
                      <a:endParaRPr lang="en-US" sz="2200" b="1" dirty="0"/>
                    </a:p>
                  </a:txBody>
                  <a:tcPr>
                    <a:solidFill>
                      <a:srgbClr val="FFC000"/>
                    </a:solidFill>
                  </a:tcPr>
                </a:tc>
              </a:tr>
            </a:tbl>
          </a:graphicData>
        </a:graphic>
      </p:graphicFrame>
      <p:sp>
        <p:nvSpPr>
          <p:cNvPr id="5" name="Content Placeholder 2"/>
          <p:cNvSpPr txBox="1">
            <a:spLocks/>
          </p:cNvSpPr>
          <p:nvPr/>
        </p:nvSpPr>
        <p:spPr>
          <a:xfrm>
            <a:off x="926557" y="5589240"/>
            <a:ext cx="10153128" cy="7200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800"/>
              </a:spcBef>
              <a:buSzPct val="90000"/>
              <a:buFont typeface="Arial" pitchFamily="34" charset="0"/>
              <a:buChar char="•"/>
              <a:defRPr sz="2400" kern="1200">
                <a:solidFill>
                  <a:schemeClr val="tx1"/>
                </a:solidFill>
                <a:latin typeface="+mn-lt"/>
                <a:ea typeface="+mn-ea"/>
                <a:cs typeface="+mn-cs"/>
              </a:defRPr>
            </a:lvl1pPr>
            <a:lvl2pPr marL="457200" indent="-228600" algn="l" defTabSz="914400" rtl="0" eaLnBrk="1" latinLnBrk="0" hangingPunct="1">
              <a:lnSpc>
                <a:spcPct val="90000"/>
              </a:lnSpc>
              <a:spcBef>
                <a:spcPts val="600"/>
              </a:spcBef>
              <a:buSzPct val="90000"/>
              <a:buFont typeface="Arial"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90000"/>
              </a:lnSpc>
              <a:spcBef>
                <a:spcPts val="600"/>
              </a:spcBef>
              <a:buSzPct val="90000"/>
              <a:buFont typeface="Arial" pitchFamily="34" charset="0"/>
              <a:buChar char="•"/>
              <a:defRPr sz="1800" kern="1200">
                <a:solidFill>
                  <a:schemeClr val="tx1"/>
                </a:solidFill>
                <a:latin typeface="+mn-lt"/>
                <a:ea typeface="+mn-ea"/>
                <a:cs typeface="+mn-cs"/>
              </a:defRPr>
            </a:lvl3pPr>
            <a:lvl4pPr marL="914400" indent="-228600" algn="l" defTabSz="914400" rtl="0" eaLnBrk="1" latinLnBrk="0" hangingPunct="1">
              <a:lnSpc>
                <a:spcPct val="90000"/>
              </a:lnSpc>
              <a:spcBef>
                <a:spcPts val="600"/>
              </a:spcBef>
              <a:buSzPct val="90000"/>
              <a:buFont typeface="Arial" pitchFamily="34" charset="0"/>
              <a:buChar char="•"/>
              <a:defRPr sz="1600" kern="1200">
                <a:solidFill>
                  <a:schemeClr val="tx1"/>
                </a:solidFill>
                <a:latin typeface="+mn-lt"/>
                <a:ea typeface="+mn-ea"/>
                <a:cs typeface="+mn-cs"/>
              </a:defRPr>
            </a:lvl4pPr>
            <a:lvl5pPr marL="1143000" indent="-228600" algn="l" defTabSz="914400" rtl="0" eaLnBrk="1" latinLnBrk="0" hangingPunct="1">
              <a:lnSpc>
                <a:spcPct val="90000"/>
              </a:lnSpc>
              <a:spcBef>
                <a:spcPts val="600"/>
              </a:spcBef>
              <a:buSzPct val="90000"/>
              <a:buFont typeface="Arial" pitchFamily="34" charset="0"/>
              <a:buChar char="•"/>
              <a:defRPr sz="1600" kern="1200">
                <a:solidFill>
                  <a:schemeClr val="tx1"/>
                </a:solidFill>
                <a:latin typeface="+mn-lt"/>
                <a:ea typeface="+mn-ea"/>
                <a:cs typeface="+mn-cs"/>
              </a:defRPr>
            </a:lvl5pPr>
            <a:lvl6pPr marL="1371600" indent="-228600" algn="l" defTabSz="914400" rtl="0" eaLnBrk="1" latinLnBrk="0" hangingPunct="1">
              <a:lnSpc>
                <a:spcPct val="90000"/>
              </a:lnSpc>
              <a:spcBef>
                <a:spcPts val="600"/>
              </a:spcBef>
              <a:buSzPct val="90000"/>
              <a:buFont typeface="Arial" pitchFamily="34" charset="0"/>
              <a:buChar char="•"/>
              <a:defRPr sz="1600" kern="1200">
                <a:solidFill>
                  <a:schemeClr val="tx1"/>
                </a:solidFill>
                <a:latin typeface="+mn-lt"/>
                <a:ea typeface="+mn-ea"/>
                <a:cs typeface="+mn-cs"/>
              </a:defRPr>
            </a:lvl6pPr>
            <a:lvl7pPr marL="1600200" indent="-228600" algn="l" defTabSz="914400" rtl="0" eaLnBrk="1" latinLnBrk="0" hangingPunct="1">
              <a:lnSpc>
                <a:spcPct val="90000"/>
              </a:lnSpc>
              <a:spcBef>
                <a:spcPts val="600"/>
              </a:spcBef>
              <a:buSzPct val="90000"/>
              <a:buFont typeface="Arial" pitchFamily="34" charset="0"/>
              <a:buChar char="•"/>
              <a:defRPr sz="1600" kern="1200" baseline="0">
                <a:solidFill>
                  <a:schemeClr val="tx1"/>
                </a:solidFill>
                <a:latin typeface="+mn-lt"/>
                <a:ea typeface="+mn-ea"/>
                <a:cs typeface="+mn-cs"/>
              </a:defRPr>
            </a:lvl7pPr>
            <a:lvl8pPr marL="1828800" indent="-228600" algn="l" defTabSz="914400" rtl="0" eaLnBrk="1" latinLnBrk="0" hangingPunct="1">
              <a:lnSpc>
                <a:spcPct val="90000"/>
              </a:lnSpc>
              <a:spcBef>
                <a:spcPts val="600"/>
              </a:spcBef>
              <a:buSzPct val="90000"/>
              <a:buFont typeface="Arial" pitchFamily="34" charset="0"/>
              <a:buChar char="•"/>
              <a:defRPr sz="1600" kern="1200" baseline="0">
                <a:solidFill>
                  <a:schemeClr val="tx1"/>
                </a:solidFill>
                <a:latin typeface="+mn-lt"/>
                <a:ea typeface="+mn-ea"/>
                <a:cs typeface="+mn-cs"/>
              </a:defRPr>
            </a:lvl8pPr>
            <a:lvl9pPr marL="2057400" indent="-228600" algn="l" defTabSz="914400" rtl="0" eaLnBrk="1" latinLnBrk="0" hangingPunct="1">
              <a:lnSpc>
                <a:spcPct val="90000"/>
              </a:lnSpc>
              <a:spcBef>
                <a:spcPts val="600"/>
              </a:spcBef>
              <a:buSzPct val="90000"/>
              <a:buFont typeface="Arial" pitchFamily="34" charset="0"/>
              <a:buChar char="•"/>
              <a:defRPr sz="1600" kern="1200" baseline="0">
                <a:solidFill>
                  <a:schemeClr val="tx1"/>
                </a:solidFill>
                <a:latin typeface="+mn-lt"/>
                <a:ea typeface="+mn-ea"/>
                <a:cs typeface="+mn-cs"/>
              </a:defRPr>
            </a:lvl9pPr>
          </a:lstStyle>
          <a:p>
            <a:r>
              <a:rPr lang="en-US" sz="2200" dirty="0" err="1" smtClean="0"/>
              <a:t>Nilai</a:t>
            </a:r>
            <a:r>
              <a:rPr lang="en-US" sz="2200" dirty="0" smtClean="0"/>
              <a:t> yang </a:t>
            </a:r>
            <a:r>
              <a:rPr lang="en-US" sz="2200" dirty="0" err="1" smtClean="0"/>
              <a:t>ada</a:t>
            </a:r>
            <a:r>
              <a:rPr lang="en-US" sz="2200" dirty="0" smtClean="0"/>
              <a:t> </a:t>
            </a:r>
            <a:r>
              <a:rPr lang="en-US" sz="2200" dirty="0" err="1" smtClean="0"/>
              <a:t>dalam</a:t>
            </a:r>
            <a:r>
              <a:rPr lang="en-US" sz="2200" dirty="0" smtClean="0"/>
              <a:t> </a:t>
            </a:r>
            <a:r>
              <a:rPr lang="en-US" sz="2200" b="1" dirty="0" err="1" smtClean="0">
                <a:solidFill>
                  <a:srgbClr val="FF0000"/>
                </a:solidFill>
              </a:rPr>
              <a:t>Realisasi</a:t>
            </a:r>
            <a:r>
              <a:rPr lang="en-US" sz="2200" b="1" dirty="0" smtClean="0">
                <a:solidFill>
                  <a:srgbClr val="FF0000"/>
                </a:solidFill>
              </a:rPr>
              <a:t> </a:t>
            </a:r>
            <a:r>
              <a:rPr lang="en-US" sz="2200" b="1" dirty="0" err="1" smtClean="0">
                <a:solidFill>
                  <a:srgbClr val="FF0000"/>
                </a:solidFill>
              </a:rPr>
              <a:t>Sampai</a:t>
            </a:r>
            <a:r>
              <a:rPr lang="en-US" sz="2200" b="1" dirty="0" smtClean="0">
                <a:solidFill>
                  <a:srgbClr val="FF0000"/>
                </a:solidFill>
              </a:rPr>
              <a:t> </a:t>
            </a:r>
            <a:r>
              <a:rPr lang="en-US" sz="2200" b="1" dirty="0" err="1" smtClean="0">
                <a:solidFill>
                  <a:srgbClr val="FF0000"/>
                </a:solidFill>
              </a:rPr>
              <a:t>Bulan</a:t>
            </a:r>
            <a:r>
              <a:rPr lang="en-US" sz="2200" b="1" dirty="0" smtClean="0">
                <a:solidFill>
                  <a:srgbClr val="FF0000"/>
                </a:solidFill>
              </a:rPr>
              <a:t> </a:t>
            </a:r>
            <a:r>
              <a:rPr lang="en-US" sz="2200" b="1" dirty="0" err="1" smtClean="0">
                <a:solidFill>
                  <a:srgbClr val="FF0000"/>
                </a:solidFill>
              </a:rPr>
              <a:t>Ini</a:t>
            </a:r>
            <a:r>
              <a:rPr lang="en-US" sz="2200" dirty="0" smtClean="0"/>
              <a:t>, </a:t>
            </a:r>
            <a:r>
              <a:rPr lang="en-US" sz="2200" dirty="0" err="1" smtClean="0"/>
              <a:t>adalah</a:t>
            </a:r>
            <a:r>
              <a:rPr lang="en-US" sz="2200" dirty="0" smtClean="0"/>
              <a:t> </a:t>
            </a:r>
            <a:r>
              <a:rPr lang="en-US" sz="2200" dirty="0" err="1" smtClean="0"/>
              <a:t>akumulasi</a:t>
            </a:r>
            <a:r>
              <a:rPr lang="en-US" sz="2200" dirty="0" smtClean="0"/>
              <a:t> </a:t>
            </a:r>
            <a:r>
              <a:rPr lang="en-US" sz="2200" dirty="0" err="1" smtClean="0"/>
              <a:t>bulan</a:t>
            </a:r>
            <a:r>
              <a:rPr lang="en-US" sz="2200" dirty="0" smtClean="0"/>
              <a:t> </a:t>
            </a:r>
            <a:r>
              <a:rPr lang="en-US" sz="2200" dirty="0" err="1" smtClean="0"/>
              <a:t>Januari</a:t>
            </a:r>
            <a:r>
              <a:rPr lang="en-US" sz="2200" dirty="0" smtClean="0"/>
              <a:t> </a:t>
            </a:r>
            <a:r>
              <a:rPr lang="en-US" sz="2200" dirty="0" err="1" smtClean="0"/>
              <a:t>dan</a:t>
            </a:r>
            <a:r>
              <a:rPr lang="en-US" sz="2200" dirty="0" smtClean="0"/>
              <a:t> </a:t>
            </a:r>
            <a:r>
              <a:rPr lang="en-US" sz="2200" dirty="0" err="1" smtClean="0"/>
              <a:t>Pebruari</a:t>
            </a:r>
            <a:r>
              <a:rPr lang="en-US" sz="2200" dirty="0" smtClean="0"/>
              <a:t>.</a:t>
            </a:r>
            <a:endParaRPr lang="en-US" sz="2200" dirty="0"/>
          </a:p>
        </p:txBody>
      </p:sp>
    </p:spTree>
    <p:extLst>
      <p:ext uri="{BB962C8B-B14F-4D97-AF65-F5344CB8AC3E}">
        <p14:creationId xmlns:p14="http://schemas.microsoft.com/office/powerpoint/2010/main" xmlns="" val="423706502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3" y="563562"/>
            <a:ext cx="9601200" cy="777206"/>
          </a:xfrm>
        </p:spPr>
        <p:txBody>
          <a:bodyPr>
            <a:normAutofit/>
          </a:bodyPr>
          <a:lstStyle/>
          <a:p>
            <a:r>
              <a:rPr lang="en-US" sz="3600" dirty="0" err="1" smtClean="0"/>
              <a:t>Keterangan</a:t>
            </a:r>
            <a:r>
              <a:rPr lang="en-US" sz="3600" dirty="0" smtClean="0"/>
              <a:t> </a:t>
            </a:r>
            <a:r>
              <a:rPr lang="en-US" sz="3600" dirty="0" err="1" smtClean="0"/>
              <a:t>Laporan</a:t>
            </a:r>
            <a:r>
              <a:rPr lang="en-US" sz="3600" dirty="0" smtClean="0"/>
              <a:t> </a:t>
            </a:r>
            <a:r>
              <a:rPr lang="en-US" sz="3600" dirty="0" err="1" smtClean="0"/>
              <a:t>Belian</a:t>
            </a:r>
            <a:r>
              <a:rPr lang="en-US" sz="3600" dirty="0" smtClean="0"/>
              <a:t> </a:t>
            </a:r>
            <a:r>
              <a:rPr lang="en-US" sz="3600" dirty="0" err="1" smtClean="0"/>
              <a:t>Bahan</a:t>
            </a:r>
            <a:r>
              <a:rPr lang="en-US" sz="3600" dirty="0" smtClean="0"/>
              <a:t> Baku</a:t>
            </a:r>
            <a:endParaRPr lang="en-US" sz="3600" dirty="0"/>
          </a:p>
        </p:txBody>
      </p:sp>
      <p:sp>
        <p:nvSpPr>
          <p:cNvPr id="3" name="Content Placeholder 2"/>
          <p:cNvSpPr>
            <a:spLocks noGrp="1"/>
          </p:cNvSpPr>
          <p:nvPr>
            <p:ph idx="1"/>
          </p:nvPr>
        </p:nvSpPr>
        <p:spPr>
          <a:xfrm>
            <a:off x="1293813" y="1628800"/>
            <a:ext cx="9601202" cy="4543400"/>
          </a:xfrm>
        </p:spPr>
        <p:txBody>
          <a:bodyPr>
            <a:normAutofit fontScale="85000" lnSpcReduction="20000"/>
          </a:bodyPr>
          <a:lstStyle/>
          <a:p>
            <a:r>
              <a:rPr lang="en-US" dirty="0" err="1" smtClean="0"/>
              <a:t>Prosentase</a:t>
            </a:r>
            <a:r>
              <a:rPr lang="en-US" dirty="0" smtClean="0"/>
              <a:t> </a:t>
            </a:r>
            <a:r>
              <a:rPr lang="en-US" dirty="0" err="1" smtClean="0"/>
              <a:t>realisasi</a:t>
            </a:r>
            <a:r>
              <a:rPr lang="en-US" dirty="0" smtClean="0"/>
              <a:t> </a:t>
            </a:r>
            <a:r>
              <a:rPr lang="en-US" dirty="0" err="1" smtClean="0"/>
              <a:t>dalam</a:t>
            </a:r>
            <a:r>
              <a:rPr lang="en-US" dirty="0" smtClean="0"/>
              <a:t> </a:t>
            </a:r>
            <a:r>
              <a:rPr lang="en-US" dirty="0" err="1" smtClean="0"/>
              <a:t>ons</a:t>
            </a:r>
            <a:r>
              <a:rPr lang="en-US" dirty="0" smtClean="0"/>
              <a:t> </a:t>
            </a:r>
            <a:r>
              <a:rPr lang="en-US" dirty="0" err="1" smtClean="0"/>
              <a:t>kolom</a:t>
            </a:r>
            <a:r>
              <a:rPr lang="en-US" dirty="0" smtClean="0"/>
              <a:t> (7) </a:t>
            </a:r>
            <a:r>
              <a:rPr lang="en-US" dirty="0" err="1" smtClean="0"/>
              <a:t>diperoleh</a:t>
            </a:r>
            <a:r>
              <a:rPr lang="en-US" dirty="0" smtClean="0"/>
              <a:t> </a:t>
            </a:r>
            <a:r>
              <a:rPr lang="en-US" dirty="0" err="1" smtClean="0"/>
              <a:t>dengan</a:t>
            </a:r>
            <a:r>
              <a:rPr lang="en-US" dirty="0" smtClean="0"/>
              <a:t> </a:t>
            </a:r>
            <a:r>
              <a:rPr lang="en-US" dirty="0" err="1" smtClean="0"/>
              <a:t>cara</a:t>
            </a:r>
            <a:r>
              <a:rPr lang="en-US" dirty="0" smtClean="0"/>
              <a:t> data </a:t>
            </a:r>
            <a:r>
              <a:rPr lang="en-US" dirty="0" err="1" smtClean="0"/>
              <a:t>kolom</a:t>
            </a:r>
            <a:r>
              <a:rPr lang="en-US" dirty="0" smtClean="0"/>
              <a:t> (6) </a:t>
            </a:r>
            <a:r>
              <a:rPr lang="en-US" dirty="0" err="1" smtClean="0"/>
              <a:t>dibagi</a:t>
            </a:r>
            <a:r>
              <a:rPr lang="en-US" dirty="0" smtClean="0"/>
              <a:t> data </a:t>
            </a:r>
            <a:r>
              <a:rPr lang="en-US" dirty="0" err="1" smtClean="0"/>
              <a:t>kolom</a:t>
            </a:r>
            <a:r>
              <a:rPr lang="en-US" dirty="0" smtClean="0"/>
              <a:t> (2) </a:t>
            </a:r>
            <a:r>
              <a:rPr lang="en-US" dirty="0" err="1" smtClean="0"/>
              <a:t>dikalikan</a:t>
            </a:r>
            <a:r>
              <a:rPr lang="en-US" dirty="0" smtClean="0"/>
              <a:t> 100%.</a:t>
            </a:r>
            <a:endParaRPr lang="en-US" dirty="0"/>
          </a:p>
          <a:p>
            <a:r>
              <a:rPr lang="en-US" dirty="0" err="1" smtClean="0"/>
              <a:t>Prosentase</a:t>
            </a:r>
            <a:r>
              <a:rPr lang="en-US" dirty="0" smtClean="0"/>
              <a:t> </a:t>
            </a:r>
            <a:r>
              <a:rPr lang="en-US" dirty="0" err="1" smtClean="0"/>
              <a:t>realisasi</a:t>
            </a:r>
            <a:r>
              <a:rPr lang="en-US" dirty="0" smtClean="0"/>
              <a:t> </a:t>
            </a:r>
            <a:r>
              <a:rPr lang="en-US" dirty="0" err="1"/>
              <a:t>dalam</a:t>
            </a:r>
            <a:r>
              <a:rPr lang="en-US" dirty="0"/>
              <a:t> </a:t>
            </a:r>
            <a:r>
              <a:rPr lang="en-US" dirty="0" err="1"/>
              <a:t>Rp</a:t>
            </a:r>
            <a:r>
              <a:rPr lang="en-US" dirty="0"/>
              <a:t> </a:t>
            </a:r>
            <a:r>
              <a:rPr lang="en-US" dirty="0" err="1"/>
              <a:t>kolom</a:t>
            </a:r>
            <a:r>
              <a:rPr lang="en-US" dirty="0"/>
              <a:t> (9) </a:t>
            </a:r>
            <a:r>
              <a:rPr lang="en-US" dirty="0" err="1" smtClean="0"/>
              <a:t>diperoleh</a:t>
            </a:r>
            <a:r>
              <a:rPr lang="en-US" dirty="0" smtClean="0"/>
              <a:t> </a:t>
            </a:r>
            <a:r>
              <a:rPr lang="en-US" dirty="0" err="1" smtClean="0"/>
              <a:t>dengan</a:t>
            </a:r>
            <a:r>
              <a:rPr lang="en-US" dirty="0" smtClean="0"/>
              <a:t> </a:t>
            </a:r>
            <a:r>
              <a:rPr lang="en-US" dirty="0" err="1" smtClean="0"/>
              <a:t>cara</a:t>
            </a:r>
            <a:r>
              <a:rPr lang="en-US" dirty="0" smtClean="0"/>
              <a:t> data </a:t>
            </a:r>
            <a:r>
              <a:rPr lang="en-US" dirty="0" err="1" smtClean="0"/>
              <a:t>kolom</a:t>
            </a:r>
            <a:r>
              <a:rPr lang="en-US" dirty="0" smtClean="0"/>
              <a:t> (8) </a:t>
            </a:r>
            <a:r>
              <a:rPr lang="en-US" dirty="0" err="1" smtClean="0"/>
              <a:t>dibagi</a:t>
            </a:r>
            <a:r>
              <a:rPr lang="en-US" dirty="0" smtClean="0"/>
              <a:t> data </a:t>
            </a:r>
            <a:r>
              <a:rPr lang="en-US" dirty="0" err="1" smtClean="0"/>
              <a:t>kolom</a:t>
            </a:r>
            <a:r>
              <a:rPr lang="en-US" dirty="0" smtClean="0"/>
              <a:t> (3) </a:t>
            </a:r>
            <a:r>
              <a:rPr lang="en-US" dirty="0" err="1" smtClean="0"/>
              <a:t>dikalikan</a:t>
            </a:r>
            <a:r>
              <a:rPr lang="en-US" dirty="0" smtClean="0"/>
              <a:t> 100%.</a:t>
            </a:r>
          </a:p>
          <a:p>
            <a:r>
              <a:rPr lang="en-US" dirty="0" err="1" smtClean="0"/>
              <a:t>Pada</a:t>
            </a:r>
            <a:r>
              <a:rPr lang="en-US" dirty="0" smtClean="0"/>
              <a:t> </a:t>
            </a:r>
            <a:r>
              <a:rPr lang="en-US" dirty="0" err="1" smtClean="0"/>
              <a:t>kolom</a:t>
            </a:r>
            <a:r>
              <a:rPr lang="en-US" dirty="0" smtClean="0"/>
              <a:t> (7), </a:t>
            </a:r>
            <a:r>
              <a:rPr lang="en-US" dirty="0" err="1" smtClean="0"/>
              <a:t>kedelai</a:t>
            </a:r>
            <a:r>
              <a:rPr lang="en-US" dirty="0" smtClean="0"/>
              <a:t> 66%, </a:t>
            </a:r>
            <a:r>
              <a:rPr lang="en-US" dirty="0" err="1" smtClean="0"/>
              <a:t>dan</a:t>
            </a:r>
            <a:r>
              <a:rPr lang="en-US" dirty="0" smtClean="0"/>
              <a:t> </a:t>
            </a:r>
            <a:r>
              <a:rPr lang="en-US" dirty="0" err="1" smtClean="0"/>
              <a:t>pada</a:t>
            </a:r>
            <a:r>
              <a:rPr lang="en-US" dirty="0" smtClean="0"/>
              <a:t> </a:t>
            </a:r>
            <a:r>
              <a:rPr lang="en-US" dirty="0" err="1" smtClean="0"/>
              <a:t>kolom</a:t>
            </a:r>
            <a:r>
              <a:rPr lang="en-US" dirty="0" smtClean="0"/>
              <a:t> (9) 65% </a:t>
            </a:r>
            <a:r>
              <a:rPr lang="en-US" dirty="0" smtClean="0">
                <a:sym typeface="Wingdings" panose="05000000000000000000" pitchFamily="2" charset="2"/>
              </a:rPr>
              <a:t> </a:t>
            </a:r>
            <a:r>
              <a:rPr lang="en-US" dirty="0" err="1" smtClean="0">
                <a:sym typeface="Wingdings" panose="05000000000000000000" pitchFamily="2" charset="2"/>
              </a:rPr>
              <a:t>hal</a:t>
            </a:r>
            <a:r>
              <a:rPr lang="en-US" dirty="0" smtClean="0">
                <a:sym typeface="Wingdings" panose="05000000000000000000" pitchFamily="2" charset="2"/>
              </a:rPr>
              <a:t> </a:t>
            </a:r>
            <a:r>
              <a:rPr lang="en-US" dirty="0" err="1" smtClean="0">
                <a:sym typeface="Wingdings" panose="05000000000000000000" pitchFamily="2" charset="2"/>
              </a:rPr>
              <a:t>ini</a:t>
            </a:r>
            <a:r>
              <a:rPr lang="en-US" dirty="0" smtClean="0">
                <a:sym typeface="Wingdings" panose="05000000000000000000" pitchFamily="2" charset="2"/>
              </a:rPr>
              <a:t> </a:t>
            </a:r>
            <a:r>
              <a:rPr lang="en-US" dirty="0" err="1" smtClean="0">
                <a:sym typeface="Wingdings" panose="05000000000000000000" pitchFamily="2" charset="2"/>
              </a:rPr>
              <a:t>menunjukkan</a:t>
            </a:r>
            <a:r>
              <a:rPr lang="en-US" dirty="0" smtClean="0">
                <a:sym typeface="Wingdings" panose="05000000000000000000" pitchFamily="2" charset="2"/>
              </a:rPr>
              <a:t> </a:t>
            </a:r>
            <a:r>
              <a:rPr lang="en-US" dirty="0" err="1" smtClean="0">
                <a:sym typeface="Wingdings" panose="05000000000000000000" pitchFamily="2" charset="2"/>
              </a:rPr>
              <a:t>terdapat</a:t>
            </a:r>
            <a:r>
              <a:rPr lang="en-US" dirty="0" smtClean="0">
                <a:sym typeface="Wingdings" panose="05000000000000000000" pitchFamily="2" charset="2"/>
              </a:rPr>
              <a:t> </a:t>
            </a:r>
            <a:r>
              <a:rPr lang="en-US" dirty="0" err="1" smtClean="0">
                <a:sym typeface="Wingdings" panose="05000000000000000000" pitchFamily="2" charset="2"/>
              </a:rPr>
              <a:t>penghematan</a:t>
            </a:r>
            <a:r>
              <a:rPr lang="en-US" dirty="0" smtClean="0">
                <a:sym typeface="Wingdings" panose="05000000000000000000" pitchFamily="2" charset="2"/>
              </a:rPr>
              <a:t> </a:t>
            </a:r>
            <a:r>
              <a:rPr lang="en-US" dirty="0" err="1" smtClean="0">
                <a:sym typeface="Wingdings" panose="05000000000000000000" pitchFamily="2" charset="2"/>
              </a:rPr>
              <a:t>harga</a:t>
            </a:r>
            <a:r>
              <a:rPr lang="en-US" dirty="0" smtClean="0">
                <a:sym typeface="Wingdings" panose="05000000000000000000" pitchFamily="2" charset="2"/>
              </a:rPr>
              <a:t> </a:t>
            </a:r>
            <a:r>
              <a:rPr lang="en-US" dirty="0" err="1" smtClean="0">
                <a:sym typeface="Wingdings" panose="05000000000000000000" pitchFamily="2" charset="2"/>
              </a:rPr>
              <a:t>kedelai</a:t>
            </a:r>
            <a:r>
              <a:rPr lang="en-US" dirty="0" smtClean="0">
                <a:sym typeface="Wingdings" panose="05000000000000000000" pitchFamily="2" charset="2"/>
              </a:rPr>
              <a:t> 1%</a:t>
            </a:r>
          </a:p>
          <a:p>
            <a:r>
              <a:rPr lang="en-US" dirty="0" err="1" smtClean="0">
                <a:sym typeface="Wingdings" panose="05000000000000000000" pitchFamily="2" charset="2"/>
              </a:rPr>
              <a:t>Sebaliknya</a:t>
            </a:r>
            <a:r>
              <a:rPr lang="en-US" dirty="0" smtClean="0">
                <a:sym typeface="Wingdings" panose="05000000000000000000" pitchFamily="2" charset="2"/>
              </a:rPr>
              <a:t> </a:t>
            </a:r>
            <a:r>
              <a:rPr lang="en-US" dirty="0" err="1" smtClean="0">
                <a:sym typeface="Wingdings" panose="05000000000000000000" pitchFamily="2" charset="2"/>
              </a:rPr>
              <a:t>dengan</a:t>
            </a:r>
            <a:r>
              <a:rPr lang="en-US" dirty="0" smtClean="0">
                <a:sym typeface="Wingdings" panose="05000000000000000000" pitchFamily="2" charset="2"/>
              </a:rPr>
              <a:t> </a:t>
            </a:r>
            <a:r>
              <a:rPr lang="en-US" dirty="0" err="1" smtClean="0">
                <a:sym typeface="Wingdings" panose="05000000000000000000" pitchFamily="2" charset="2"/>
              </a:rPr>
              <a:t>gula</a:t>
            </a:r>
            <a:r>
              <a:rPr lang="en-US" dirty="0" smtClean="0">
                <a:sym typeface="Wingdings" panose="05000000000000000000" pitchFamily="2" charset="2"/>
              </a:rPr>
              <a:t> </a:t>
            </a:r>
            <a:r>
              <a:rPr lang="en-US" dirty="0" err="1" smtClean="0">
                <a:sym typeface="Wingdings" panose="05000000000000000000" pitchFamily="2" charset="2"/>
              </a:rPr>
              <a:t>merah</a:t>
            </a:r>
            <a:r>
              <a:rPr lang="en-US" dirty="0" smtClean="0">
                <a:sym typeface="Wingdings" panose="05000000000000000000" pitchFamily="2" charset="2"/>
              </a:rPr>
              <a:t>, </a:t>
            </a:r>
            <a:r>
              <a:rPr lang="en-US" dirty="0" err="1" smtClean="0">
                <a:sym typeface="Wingdings" panose="05000000000000000000" pitchFamily="2" charset="2"/>
              </a:rPr>
              <a:t>kolom</a:t>
            </a:r>
            <a:r>
              <a:rPr lang="en-US" dirty="0" smtClean="0">
                <a:sym typeface="Wingdings" panose="05000000000000000000" pitchFamily="2" charset="2"/>
              </a:rPr>
              <a:t> (7) </a:t>
            </a:r>
            <a:r>
              <a:rPr lang="en-US" dirty="0" err="1" smtClean="0">
                <a:sym typeface="Wingdings" panose="05000000000000000000" pitchFamily="2" charset="2"/>
              </a:rPr>
              <a:t>sebesar</a:t>
            </a:r>
            <a:r>
              <a:rPr lang="en-US" dirty="0" smtClean="0">
                <a:sym typeface="Wingdings" panose="05000000000000000000" pitchFamily="2" charset="2"/>
              </a:rPr>
              <a:t> 62% </a:t>
            </a:r>
            <a:r>
              <a:rPr lang="en-US" dirty="0" err="1" smtClean="0">
                <a:sym typeface="Wingdings" panose="05000000000000000000" pitchFamily="2" charset="2"/>
              </a:rPr>
              <a:t>dan</a:t>
            </a:r>
            <a:r>
              <a:rPr lang="en-US" dirty="0" smtClean="0">
                <a:sym typeface="Wingdings" panose="05000000000000000000" pitchFamily="2" charset="2"/>
              </a:rPr>
              <a:t> </a:t>
            </a:r>
            <a:r>
              <a:rPr lang="en-US" dirty="0" err="1" smtClean="0">
                <a:sym typeface="Wingdings" panose="05000000000000000000" pitchFamily="2" charset="2"/>
              </a:rPr>
              <a:t>kolom</a:t>
            </a:r>
            <a:r>
              <a:rPr lang="en-US" dirty="0" smtClean="0">
                <a:sym typeface="Wingdings" panose="05000000000000000000" pitchFamily="2" charset="2"/>
              </a:rPr>
              <a:t> (9) 63%  </a:t>
            </a:r>
            <a:r>
              <a:rPr lang="en-US" dirty="0" err="1" smtClean="0">
                <a:sym typeface="Wingdings" panose="05000000000000000000" pitchFamily="2" charset="2"/>
              </a:rPr>
              <a:t>hal</a:t>
            </a:r>
            <a:r>
              <a:rPr lang="en-US" dirty="0" smtClean="0">
                <a:sym typeface="Wingdings" panose="05000000000000000000" pitchFamily="2" charset="2"/>
              </a:rPr>
              <a:t> </a:t>
            </a:r>
            <a:r>
              <a:rPr lang="en-US" dirty="0" err="1" smtClean="0">
                <a:sym typeface="Wingdings" panose="05000000000000000000" pitchFamily="2" charset="2"/>
              </a:rPr>
              <a:t>ini</a:t>
            </a:r>
            <a:r>
              <a:rPr lang="en-US" dirty="0" smtClean="0">
                <a:sym typeface="Wingdings" panose="05000000000000000000" pitchFamily="2" charset="2"/>
              </a:rPr>
              <a:t> </a:t>
            </a:r>
            <a:r>
              <a:rPr lang="en-US" dirty="0" err="1" smtClean="0">
                <a:sym typeface="Wingdings" panose="05000000000000000000" pitchFamily="2" charset="2"/>
              </a:rPr>
              <a:t>berarti</a:t>
            </a:r>
            <a:r>
              <a:rPr lang="en-US" dirty="0" smtClean="0">
                <a:sym typeface="Wingdings" panose="05000000000000000000" pitchFamily="2" charset="2"/>
              </a:rPr>
              <a:t> </a:t>
            </a:r>
            <a:r>
              <a:rPr lang="en-US" dirty="0" err="1" smtClean="0">
                <a:sym typeface="Wingdings" panose="05000000000000000000" pitchFamily="2" charset="2"/>
              </a:rPr>
              <a:t>terdapat</a:t>
            </a:r>
            <a:r>
              <a:rPr lang="en-US" dirty="0" smtClean="0">
                <a:sym typeface="Wingdings" panose="05000000000000000000" pitchFamily="2" charset="2"/>
              </a:rPr>
              <a:t> </a:t>
            </a:r>
            <a:r>
              <a:rPr lang="en-US" dirty="0" err="1" smtClean="0">
                <a:sym typeface="Wingdings" panose="05000000000000000000" pitchFamily="2" charset="2"/>
              </a:rPr>
              <a:t>pemborosan</a:t>
            </a:r>
            <a:r>
              <a:rPr lang="en-US" dirty="0" smtClean="0">
                <a:sym typeface="Wingdings" panose="05000000000000000000" pitchFamily="2" charset="2"/>
              </a:rPr>
              <a:t> </a:t>
            </a:r>
            <a:r>
              <a:rPr lang="en-US" dirty="0" err="1" smtClean="0">
                <a:sym typeface="Wingdings" panose="05000000000000000000" pitchFamily="2" charset="2"/>
              </a:rPr>
              <a:t>harga</a:t>
            </a:r>
            <a:r>
              <a:rPr lang="en-US" dirty="0" smtClean="0">
                <a:sym typeface="Wingdings" panose="05000000000000000000" pitchFamily="2" charset="2"/>
              </a:rPr>
              <a:t> </a:t>
            </a:r>
            <a:r>
              <a:rPr lang="en-US" dirty="0" err="1" smtClean="0">
                <a:sym typeface="Wingdings" panose="05000000000000000000" pitchFamily="2" charset="2"/>
              </a:rPr>
              <a:t>gula</a:t>
            </a:r>
            <a:r>
              <a:rPr lang="en-US" dirty="0" smtClean="0">
                <a:sym typeface="Wingdings" panose="05000000000000000000" pitchFamily="2" charset="2"/>
              </a:rPr>
              <a:t> </a:t>
            </a:r>
            <a:r>
              <a:rPr lang="en-US" dirty="0" err="1" smtClean="0">
                <a:sym typeface="Wingdings" panose="05000000000000000000" pitchFamily="2" charset="2"/>
              </a:rPr>
              <a:t>merah</a:t>
            </a:r>
            <a:r>
              <a:rPr lang="en-US" dirty="0" smtClean="0">
                <a:sym typeface="Wingdings" panose="05000000000000000000" pitchFamily="2" charset="2"/>
              </a:rPr>
              <a:t> 1%</a:t>
            </a:r>
          </a:p>
          <a:p>
            <a:r>
              <a:rPr lang="en-US" dirty="0" err="1" smtClean="0">
                <a:sym typeface="Wingdings" panose="05000000000000000000" pitchFamily="2" charset="2"/>
              </a:rPr>
              <a:t>Pemborosan</a:t>
            </a:r>
            <a:r>
              <a:rPr lang="en-US" dirty="0" smtClean="0">
                <a:sym typeface="Wingdings" panose="05000000000000000000" pitchFamily="2" charset="2"/>
              </a:rPr>
              <a:t> </a:t>
            </a:r>
            <a:r>
              <a:rPr lang="en-US" dirty="0" err="1" smtClean="0">
                <a:sym typeface="Wingdings" panose="05000000000000000000" pitchFamily="2" charset="2"/>
              </a:rPr>
              <a:t>harga</a:t>
            </a:r>
            <a:r>
              <a:rPr lang="en-US" dirty="0" smtClean="0">
                <a:sym typeface="Wingdings" panose="05000000000000000000" pitchFamily="2" charset="2"/>
              </a:rPr>
              <a:t> </a:t>
            </a:r>
            <a:r>
              <a:rPr lang="en-US" dirty="0" err="1" smtClean="0">
                <a:sym typeface="Wingdings" panose="05000000000000000000" pitchFamily="2" charset="2"/>
              </a:rPr>
              <a:t>gula</a:t>
            </a:r>
            <a:r>
              <a:rPr lang="en-US" dirty="0" smtClean="0">
                <a:sym typeface="Wingdings" panose="05000000000000000000" pitchFamily="2" charset="2"/>
              </a:rPr>
              <a:t> </a:t>
            </a:r>
            <a:r>
              <a:rPr lang="en-US" dirty="0" err="1" smtClean="0">
                <a:sym typeface="Wingdings" panose="05000000000000000000" pitchFamily="2" charset="2"/>
              </a:rPr>
              <a:t>merah</a:t>
            </a:r>
            <a:r>
              <a:rPr lang="en-US" dirty="0" smtClean="0">
                <a:sym typeface="Wingdings" panose="05000000000000000000" pitchFamily="2" charset="2"/>
              </a:rPr>
              <a:t> 1% </a:t>
            </a:r>
            <a:r>
              <a:rPr lang="en-US" dirty="0" err="1" smtClean="0">
                <a:sym typeface="Wingdings" panose="05000000000000000000" pitchFamily="2" charset="2"/>
              </a:rPr>
              <a:t>terntu</a:t>
            </a:r>
            <a:r>
              <a:rPr lang="en-US" dirty="0" smtClean="0">
                <a:sym typeface="Wingdings" panose="05000000000000000000" pitchFamily="2" charset="2"/>
              </a:rPr>
              <a:t> </a:t>
            </a:r>
            <a:r>
              <a:rPr lang="en-US" dirty="0" err="1" smtClean="0">
                <a:sym typeface="Wingdings" panose="05000000000000000000" pitchFamily="2" charset="2"/>
              </a:rPr>
              <a:t>saja</a:t>
            </a:r>
            <a:r>
              <a:rPr lang="en-US" dirty="0" smtClean="0">
                <a:sym typeface="Wingdings" panose="05000000000000000000" pitchFamily="2" charset="2"/>
              </a:rPr>
              <a:t> </a:t>
            </a:r>
            <a:r>
              <a:rPr lang="en-US" dirty="0" err="1" smtClean="0">
                <a:sym typeface="Wingdings" panose="05000000000000000000" pitchFamily="2" charset="2"/>
              </a:rPr>
              <a:t>tidak</a:t>
            </a:r>
            <a:r>
              <a:rPr lang="en-US" dirty="0" smtClean="0">
                <a:sym typeface="Wingdings" panose="05000000000000000000" pitchFamily="2" charset="2"/>
              </a:rPr>
              <a:t> </a:t>
            </a:r>
            <a:r>
              <a:rPr lang="en-US" dirty="0" err="1" smtClean="0">
                <a:sym typeface="Wingdings" panose="05000000000000000000" pitchFamily="2" charset="2"/>
              </a:rPr>
              <a:t>dapat</a:t>
            </a:r>
            <a:r>
              <a:rPr lang="en-US" dirty="0" smtClean="0">
                <a:sym typeface="Wingdings" panose="05000000000000000000" pitchFamily="2" charset="2"/>
              </a:rPr>
              <a:t> </a:t>
            </a:r>
            <a:r>
              <a:rPr lang="en-US" dirty="0" err="1" smtClean="0">
                <a:sym typeface="Wingdings" panose="05000000000000000000" pitchFamily="2" charset="2"/>
              </a:rPr>
              <a:t>dibenarkan</a:t>
            </a:r>
            <a:r>
              <a:rPr lang="en-US" dirty="0" smtClean="0">
                <a:sym typeface="Wingdings" panose="05000000000000000000" pitchFamily="2" charset="2"/>
              </a:rPr>
              <a:t>, </a:t>
            </a:r>
            <a:r>
              <a:rPr lang="en-US" dirty="0" err="1" smtClean="0">
                <a:sym typeface="Wingdings" panose="05000000000000000000" pitchFamily="2" charset="2"/>
              </a:rPr>
              <a:t>kecuali</a:t>
            </a:r>
            <a:r>
              <a:rPr lang="en-US" dirty="0" smtClean="0">
                <a:sym typeface="Wingdings" panose="05000000000000000000" pitchFamily="2" charset="2"/>
              </a:rPr>
              <a:t> </a:t>
            </a:r>
            <a:r>
              <a:rPr lang="en-US" dirty="0" err="1" smtClean="0">
                <a:sym typeface="Wingdings" panose="05000000000000000000" pitchFamily="2" charset="2"/>
              </a:rPr>
              <a:t>tidak</a:t>
            </a:r>
            <a:r>
              <a:rPr lang="en-US" dirty="0" smtClean="0">
                <a:sym typeface="Wingdings" panose="05000000000000000000" pitchFamily="2" charset="2"/>
              </a:rPr>
              <a:t> </a:t>
            </a:r>
            <a:r>
              <a:rPr lang="en-US" dirty="0" err="1" smtClean="0">
                <a:sym typeface="Wingdings" panose="05000000000000000000" pitchFamily="2" charset="2"/>
              </a:rPr>
              <a:t>mengganggu</a:t>
            </a:r>
            <a:r>
              <a:rPr lang="en-US" dirty="0" smtClean="0">
                <a:sym typeface="Wingdings" panose="05000000000000000000" pitchFamily="2" charset="2"/>
              </a:rPr>
              <a:t> </a:t>
            </a:r>
            <a:r>
              <a:rPr lang="en-US" dirty="0" err="1" smtClean="0">
                <a:sym typeface="Wingdings" panose="05000000000000000000" pitchFamily="2" charset="2"/>
              </a:rPr>
              <a:t>arus</a:t>
            </a:r>
            <a:r>
              <a:rPr lang="en-US" dirty="0" smtClean="0">
                <a:sym typeface="Wingdings" panose="05000000000000000000" pitchFamily="2" charset="2"/>
              </a:rPr>
              <a:t> </a:t>
            </a:r>
            <a:r>
              <a:rPr lang="en-US" dirty="0" err="1" smtClean="0">
                <a:sym typeface="Wingdings" panose="05000000000000000000" pitchFamily="2" charset="2"/>
              </a:rPr>
              <a:t>kas</a:t>
            </a:r>
            <a:r>
              <a:rPr lang="en-US" dirty="0" smtClean="0">
                <a:sym typeface="Wingdings" panose="05000000000000000000" pitchFamily="2" charset="2"/>
              </a:rPr>
              <a:t> </a:t>
            </a:r>
            <a:r>
              <a:rPr lang="en-US" dirty="0" err="1" smtClean="0">
                <a:sym typeface="Wingdings" panose="05000000000000000000" pitchFamily="2" charset="2"/>
              </a:rPr>
              <a:t>dan</a:t>
            </a:r>
            <a:r>
              <a:rPr lang="en-US" dirty="0" smtClean="0">
                <a:sym typeface="Wingdings" panose="05000000000000000000" pitchFamily="2" charset="2"/>
              </a:rPr>
              <a:t> </a:t>
            </a:r>
            <a:r>
              <a:rPr lang="en-US" dirty="0" err="1" smtClean="0">
                <a:sym typeface="Wingdings" panose="05000000000000000000" pitchFamily="2" charset="2"/>
              </a:rPr>
              <a:t>dalam</a:t>
            </a:r>
            <a:r>
              <a:rPr lang="en-US" dirty="0" smtClean="0">
                <a:sym typeface="Wingdings" panose="05000000000000000000" pitchFamily="2" charset="2"/>
              </a:rPr>
              <a:t> </a:t>
            </a:r>
            <a:r>
              <a:rPr lang="en-US" dirty="0" err="1" smtClean="0">
                <a:sym typeface="Wingdings" panose="05000000000000000000" pitchFamily="2" charset="2"/>
              </a:rPr>
              <a:t>keadaan</a:t>
            </a:r>
            <a:r>
              <a:rPr lang="en-US" dirty="0" smtClean="0">
                <a:sym typeface="Wingdings" panose="05000000000000000000" pitchFamily="2" charset="2"/>
              </a:rPr>
              <a:t> </a:t>
            </a:r>
            <a:r>
              <a:rPr lang="en-US" dirty="0" err="1" smtClean="0">
                <a:sym typeface="Wingdings" panose="05000000000000000000" pitchFamily="2" charset="2"/>
              </a:rPr>
              <a:t>darurat</a:t>
            </a:r>
            <a:r>
              <a:rPr lang="en-US" dirty="0" smtClean="0">
                <a:sym typeface="Wingdings" panose="05000000000000000000" pitchFamily="2" charset="2"/>
              </a:rPr>
              <a:t>.</a:t>
            </a:r>
            <a:endParaRPr lang="en-US" dirty="0" smtClean="0"/>
          </a:p>
          <a:p>
            <a:endParaRPr lang="en-US" dirty="0"/>
          </a:p>
        </p:txBody>
      </p:sp>
    </p:spTree>
    <p:extLst>
      <p:ext uri="{BB962C8B-B14F-4D97-AF65-F5344CB8AC3E}">
        <p14:creationId xmlns:p14="http://schemas.microsoft.com/office/powerpoint/2010/main" xmlns="" val="25665627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1174280" y="1412776"/>
            <a:ext cx="9888683" cy="4298776"/>
          </a:xfrm>
        </p:spPr>
        <p:txBody>
          <a:bodyPr/>
          <a:lstStyle/>
          <a:p>
            <a:pPr algn="ctr"/>
            <a:r>
              <a:rPr lang="en-US" sz="2900" dirty="0" err="1">
                <a:solidFill>
                  <a:schemeClr val="tx1"/>
                </a:solidFill>
              </a:rPr>
              <a:t>Terima</a:t>
            </a:r>
            <a:r>
              <a:rPr lang="en-US" sz="2900" dirty="0">
                <a:solidFill>
                  <a:schemeClr val="tx1"/>
                </a:solidFill>
              </a:rPr>
              <a:t> </a:t>
            </a:r>
            <a:r>
              <a:rPr lang="en-US" sz="2900" dirty="0" err="1">
                <a:solidFill>
                  <a:schemeClr val="tx1"/>
                </a:solidFill>
              </a:rPr>
              <a:t>Kasih</a:t>
            </a:r>
            <a:endParaRPr lang="en-US" sz="2900" dirty="0">
              <a:solidFill>
                <a:schemeClr val="tx1"/>
              </a:solidFill>
            </a:endParaRPr>
          </a:p>
          <a:p>
            <a:endParaRPr lang="en-US" dirty="0"/>
          </a:p>
        </p:txBody>
      </p:sp>
    </p:spTree>
    <p:extLst>
      <p:ext uri="{BB962C8B-B14F-4D97-AF65-F5344CB8AC3E}">
        <p14:creationId xmlns:p14="http://schemas.microsoft.com/office/powerpoint/2010/main" xmlns="" val="19308523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3" y="563562"/>
            <a:ext cx="9601200" cy="993230"/>
          </a:xfrm>
        </p:spPr>
        <p:txBody>
          <a:bodyPr/>
          <a:lstStyle/>
          <a:p>
            <a:r>
              <a:rPr lang="id-ID" dirty="0" smtClean="0"/>
              <a:t>Pengertian Kuantitas Standar</a:t>
            </a:r>
            <a:endParaRPr lang="en-GB" dirty="0"/>
          </a:p>
        </p:txBody>
      </p:sp>
      <p:sp>
        <p:nvSpPr>
          <p:cNvPr id="3" name="Content Placeholder 2"/>
          <p:cNvSpPr>
            <a:spLocks noGrp="1"/>
          </p:cNvSpPr>
          <p:nvPr>
            <p:ph idx="1"/>
          </p:nvPr>
        </p:nvSpPr>
        <p:spPr>
          <a:xfrm>
            <a:off x="1125860" y="1772816"/>
            <a:ext cx="10009111" cy="4536504"/>
          </a:xfrm>
        </p:spPr>
        <p:txBody>
          <a:bodyPr>
            <a:normAutofit fontScale="92500" lnSpcReduction="10000"/>
          </a:bodyPr>
          <a:lstStyle/>
          <a:p>
            <a:r>
              <a:rPr lang="id-ID" dirty="0" smtClean="0"/>
              <a:t>Bahan baku dipakai yang dianggarkan dalam satuan (unit) barang disebut Kuantitas Standar bahan baku dipakai (</a:t>
            </a:r>
            <a:r>
              <a:rPr lang="id-ID" dirty="0" err="1" smtClean="0"/>
              <a:t>KSt</a:t>
            </a:r>
            <a:r>
              <a:rPr lang="id-ID" dirty="0" smtClean="0"/>
              <a:t>)</a:t>
            </a:r>
          </a:p>
          <a:p>
            <a:r>
              <a:rPr lang="id-ID" dirty="0" smtClean="0"/>
              <a:t>Kuantitas Standar bahan baku dipakai (</a:t>
            </a:r>
            <a:r>
              <a:rPr lang="id-ID" dirty="0" err="1" smtClean="0"/>
              <a:t>KSt</a:t>
            </a:r>
            <a:r>
              <a:rPr lang="id-ID" dirty="0" smtClean="0"/>
              <a:t>) adalah unit ekuivalen produk (P) </a:t>
            </a:r>
            <a:r>
              <a:rPr lang="id-ID" dirty="0" err="1" smtClean="0"/>
              <a:t>dikali</a:t>
            </a:r>
            <a:r>
              <a:rPr lang="id-ID" dirty="0" smtClean="0"/>
              <a:t> kuantitas standar bahan baku per unit produk  (KSBB) atau dinyatakan dengan rumus:</a:t>
            </a:r>
          </a:p>
          <a:p>
            <a:r>
              <a:rPr lang="id-ID" sz="3200" b="1" dirty="0" err="1" smtClean="0">
                <a:solidFill>
                  <a:srgbClr val="C00000"/>
                </a:solidFill>
              </a:rPr>
              <a:t>KSt</a:t>
            </a:r>
            <a:r>
              <a:rPr lang="id-ID" sz="3200" b="1" dirty="0" smtClean="0">
                <a:solidFill>
                  <a:srgbClr val="C00000"/>
                </a:solidFill>
              </a:rPr>
              <a:t> = P x KSBB</a:t>
            </a:r>
          </a:p>
          <a:p>
            <a:r>
              <a:rPr lang="id-ID" dirty="0" smtClean="0"/>
              <a:t>Unit ekuivalen produk (P) dihitung bila dalam anggaran produk terdapat sediaan produk dalam proses, tetapi bila tidak terdapat sediaan produk dalam proses, maka unit ekuivalen produk = produk jadi dihasilkan periode ini</a:t>
            </a:r>
            <a:endParaRPr lang="en-GB" dirty="0"/>
          </a:p>
        </p:txBody>
      </p:sp>
    </p:spTree>
    <p:extLst>
      <p:ext uri="{BB962C8B-B14F-4D97-AF65-F5344CB8AC3E}">
        <p14:creationId xmlns:p14="http://schemas.microsoft.com/office/powerpoint/2010/main" xmlns="" val="343313730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7868" y="1124744"/>
            <a:ext cx="9865096" cy="5184576"/>
          </a:xfrm>
        </p:spPr>
        <p:txBody>
          <a:bodyPr>
            <a:normAutofit/>
          </a:bodyPr>
          <a:lstStyle/>
          <a:p>
            <a:pPr algn="just"/>
            <a:r>
              <a:rPr lang="id-ID" sz="2700" dirty="0" smtClean="0"/>
              <a:t>Misalnya anggaran produk Perusahaan Kecap SEDAP NIKMAT selama tahun 2016 sebanyak 182 botol produk jadi (P), kuantitas standar bahan baku per botol kecap (KSBB) yaitu sebanyak 2 ons kedelai dan 2 ons gula merah. Harga per ons kedelai Rp 100 (</a:t>
            </a:r>
            <a:r>
              <a:rPr lang="id-ID" sz="2700" dirty="0" err="1" smtClean="0"/>
              <a:t>HSt</a:t>
            </a:r>
            <a:r>
              <a:rPr lang="id-ID" sz="2700" dirty="0" smtClean="0"/>
              <a:t>) dan harga per ons gula merah Rp 60 (</a:t>
            </a:r>
            <a:r>
              <a:rPr lang="id-ID" sz="2700" dirty="0" err="1" smtClean="0"/>
              <a:t>HSt</a:t>
            </a:r>
            <a:r>
              <a:rPr lang="id-ID" sz="2700" dirty="0" smtClean="0"/>
              <a:t>)</a:t>
            </a:r>
          </a:p>
          <a:p>
            <a:pPr algn="just"/>
            <a:r>
              <a:rPr lang="id-ID" sz="2700" dirty="0" smtClean="0"/>
              <a:t>Dari data tersebut berarti kuantitas standar bahan baku dipakai (</a:t>
            </a:r>
            <a:r>
              <a:rPr lang="id-ID" sz="2700" dirty="0" err="1" smtClean="0"/>
              <a:t>KSt</a:t>
            </a:r>
            <a:r>
              <a:rPr lang="id-ID" sz="2700" dirty="0" smtClean="0"/>
              <a:t>) atau bahan baku dipakai dianggarkan dalam unit (satuan) barang = 182 botol x 2 ons = 364 ons. </a:t>
            </a:r>
          </a:p>
          <a:p>
            <a:pPr algn="just"/>
            <a:r>
              <a:rPr lang="id-ID" sz="2700" dirty="0" smtClean="0"/>
              <a:t>Berarti untuk memproduksi kecap sebanyak 182 botol maka dibutuhkan bahan baku kedelai 364 ons dan gula merah 364 ons</a:t>
            </a:r>
            <a:endParaRPr lang="en-GB" sz="2700" dirty="0"/>
          </a:p>
        </p:txBody>
      </p:sp>
    </p:spTree>
    <p:extLst>
      <p:ext uri="{BB962C8B-B14F-4D97-AF65-F5344CB8AC3E}">
        <p14:creationId xmlns:p14="http://schemas.microsoft.com/office/powerpoint/2010/main" xmlns="" val="1268414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5860" y="1196752"/>
            <a:ext cx="10009112" cy="4975448"/>
          </a:xfrm>
        </p:spPr>
        <p:txBody>
          <a:bodyPr>
            <a:normAutofit/>
          </a:bodyPr>
          <a:lstStyle/>
          <a:p>
            <a:r>
              <a:rPr lang="id-ID" sz="3000" dirty="0" smtClean="0"/>
              <a:t>Maka Biaya Bahan Baku total dapat dihitung sebagai berikut:</a:t>
            </a:r>
          </a:p>
        </p:txBody>
      </p:sp>
      <p:graphicFrame>
        <p:nvGraphicFramePr>
          <p:cNvPr id="4" name="Table 3"/>
          <p:cNvGraphicFramePr>
            <a:graphicFrameLocks noGrp="1"/>
          </p:cNvGraphicFramePr>
          <p:nvPr>
            <p:extLst>
              <p:ext uri="{D42A27DB-BD31-4B8C-83A1-F6EECF244321}">
                <p14:modId xmlns:p14="http://schemas.microsoft.com/office/powerpoint/2010/main" xmlns="" val="1699933935"/>
              </p:ext>
            </p:extLst>
          </p:nvPr>
        </p:nvGraphicFramePr>
        <p:xfrm>
          <a:off x="1413892" y="2636912"/>
          <a:ext cx="8640960" cy="1872207"/>
        </p:xfrm>
        <a:graphic>
          <a:graphicData uri="http://schemas.openxmlformats.org/drawingml/2006/table">
            <a:tbl>
              <a:tblPr firstRow="1" bandRow="1">
                <a:tableStyleId>{2D5ABB26-0587-4C30-8999-92F81FD0307C}</a:tableStyleId>
              </a:tblPr>
              <a:tblGrid>
                <a:gridCol w="3081272"/>
                <a:gridCol w="3543463"/>
                <a:gridCol w="2016225"/>
              </a:tblGrid>
              <a:tr h="624069">
                <a:tc>
                  <a:txBody>
                    <a:bodyPr/>
                    <a:lstStyle/>
                    <a:p>
                      <a:r>
                        <a:rPr lang="id-ID" sz="2500" dirty="0" smtClean="0"/>
                        <a:t>Kedelai</a:t>
                      </a:r>
                      <a:endParaRPr lang="en-GB" sz="2500" dirty="0"/>
                    </a:p>
                  </a:txBody>
                  <a:tcPr/>
                </a:tc>
                <a:tc>
                  <a:txBody>
                    <a:bodyPr/>
                    <a:lstStyle/>
                    <a:p>
                      <a:pPr algn="ctr"/>
                      <a:r>
                        <a:rPr lang="id-ID" sz="2500" dirty="0" smtClean="0"/>
                        <a:t>364 ons x Rp 100      =</a:t>
                      </a:r>
                      <a:endParaRPr lang="en-GB" sz="2500" dirty="0"/>
                    </a:p>
                  </a:txBody>
                  <a:tcPr/>
                </a:tc>
                <a:tc>
                  <a:txBody>
                    <a:bodyPr/>
                    <a:lstStyle/>
                    <a:p>
                      <a:pPr algn="l"/>
                      <a:r>
                        <a:rPr lang="id-ID" sz="2500" dirty="0" smtClean="0"/>
                        <a:t>Rp  36.400</a:t>
                      </a:r>
                      <a:endParaRPr lang="en-GB" sz="2500" dirty="0"/>
                    </a:p>
                  </a:txBody>
                  <a:tcPr/>
                </a:tc>
              </a:tr>
              <a:tr h="624069">
                <a:tc>
                  <a:txBody>
                    <a:bodyPr/>
                    <a:lstStyle/>
                    <a:p>
                      <a:r>
                        <a:rPr lang="id-ID" sz="2500" dirty="0" smtClean="0"/>
                        <a:t>Gula Merah</a:t>
                      </a:r>
                      <a:endParaRPr lang="en-GB" sz="2500" dirty="0"/>
                    </a:p>
                  </a:txBody>
                  <a:tcPr/>
                </a:tc>
                <a:tc>
                  <a:txBody>
                    <a:bodyPr/>
                    <a:lstStyle/>
                    <a:p>
                      <a:pPr algn="ctr"/>
                      <a:r>
                        <a:rPr lang="id-ID" sz="2500" dirty="0" smtClean="0"/>
                        <a:t>364 ons x Rp   60      =</a:t>
                      </a:r>
                      <a:endParaRPr lang="en-GB" sz="2500" dirty="0"/>
                    </a:p>
                  </a:txBody>
                  <a:tcPr/>
                </a:tc>
                <a:tc>
                  <a:txBody>
                    <a:bodyPr/>
                    <a:lstStyle/>
                    <a:p>
                      <a:pPr algn="l"/>
                      <a:r>
                        <a:rPr lang="id-ID" sz="2500" dirty="0" smtClean="0"/>
                        <a:t>Rp  21.840</a:t>
                      </a:r>
                      <a:endParaRPr lang="en-GB" sz="2500" dirty="0"/>
                    </a:p>
                  </a:txBody>
                  <a:tcPr>
                    <a:lnB w="12700" cap="flat" cmpd="sng" algn="ctr">
                      <a:solidFill>
                        <a:schemeClr val="tx1"/>
                      </a:solidFill>
                      <a:prstDash val="solid"/>
                      <a:round/>
                      <a:headEnd type="none" w="med" len="med"/>
                      <a:tailEnd type="none" w="med" len="med"/>
                    </a:lnB>
                  </a:tcPr>
                </a:tc>
              </a:tr>
              <a:tr h="624069">
                <a:tc gridSpan="2">
                  <a:txBody>
                    <a:bodyPr/>
                    <a:lstStyle/>
                    <a:p>
                      <a:r>
                        <a:rPr lang="id-ID" sz="2500" dirty="0" smtClean="0"/>
                        <a:t>Jumlah biaya bahan baku (BBB)</a:t>
                      </a:r>
                      <a:endParaRPr lang="en-GB" sz="2500" dirty="0"/>
                    </a:p>
                  </a:txBody>
                  <a:tcPr/>
                </a:tc>
                <a:tc hMerge="1">
                  <a:txBody>
                    <a:bodyPr/>
                    <a:lstStyle/>
                    <a:p>
                      <a:pPr algn="ctr"/>
                      <a:endParaRPr lang="en-GB" sz="2500" dirty="0"/>
                    </a:p>
                  </a:txBody>
                  <a:tcPr/>
                </a:tc>
                <a:tc>
                  <a:txBody>
                    <a:bodyPr/>
                    <a:lstStyle/>
                    <a:p>
                      <a:pPr algn="l"/>
                      <a:r>
                        <a:rPr lang="id-ID" sz="2500" dirty="0" smtClean="0"/>
                        <a:t>Rp  58.240</a:t>
                      </a:r>
                      <a:endParaRPr lang="en-GB" sz="2500" dirty="0"/>
                    </a:p>
                  </a:txBody>
                  <a:tcPr>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xmlns="" val="8996962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3" y="563562"/>
            <a:ext cx="9601200" cy="705198"/>
          </a:xfrm>
        </p:spPr>
        <p:txBody>
          <a:bodyPr>
            <a:normAutofit fontScale="90000"/>
          </a:bodyPr>
          <a:lstStyle/>
          <a:p>
            <a:r>
              <a:rPr lang="id-ID" dirty="0" smtClean="0"/>
              <a:t>Ilustrasi 1</a:t>
            </a:r>
            <a:endParaRPr lang="en-GB" dirty="0"/>
          </a:p>
        </p:txBody>
      </p:sp>
      <p:sp>
        <p:nvSpPr>
          <p:cNvPr id="3" name="Content Placeholder 2"/>
          <p:cNvSpPr>
            <a:spLocks noGrp="1"/>
          </p:cNvSpPr>
          <p:nvPr>
            <p:ph idx="1"/>
          </p:nvPr>
        </p:nvSpPr>
        <p:spPr>
          <a:xfrm>
            <a:off x="1197868" y="1484783"/>
            <a:ext cx="10009112" cy="4849755"/>
          </a:xfrm>
        </p:spPr>
        <p:txBody>
          <a:bodyPr>
            <a:normAutofit fontScale="92500" lnSpcReduction="20000"/>
          </a:bodyPr>
          <a:lstStyle/>
          <a:p>
            <a:pPr algn="just"/>
            <a:r>
              <a:rPr lang="id-ID" dirty="0" smtClean="0"/>
              <a:t>Anggaran produk pada Perusahaan kecap SEDAP NIKMAT selama tahun 2016 sebanyak 182 botol</a:t>
            </a:r>
          </a:p>
          <a:p>
            <a:pPr algn="just"/>
            <a:r>
              <a:rPr lang="id-ID" dirty="0" smtClean="0"/>
              <a:t>Bila terdapat sediaan produk dalam proses awal 10 botol dengan tingkat penyelesaian biaya bahan baku (BBB) 80% dan terdapat sediaan produk dalam proses akhir 18 botol dengan tingkat penyelesaian BBB 100%. Perhitungan unit ekuivalen produk menggunakan metode masuk pertama keluar pertama (FIFO = First In First </a:t>
            </a:r>
            <a:r>
              <a:rPr lang="id-ID" dirty="0" err="1" smtClean="0"/>
              <a:t>Out</a:t>
            </a:r>
            <a:r>
              <a:rPr lang="id-ID" dirty="0" smtClean="0"/>
              <a:t>). </a:t>
            </a:r>
          </a:p>
          <a:p>
            <a:pPr algn="just"/>
            <a:r>
              <a:rPr lang="id-ID" dirty="0" smtClean="0"/>
              <a:t>Kuantitas Standar bahan baku per botol kecap (KSBB) sebanyak 2 ons kedelai dengan harga Rp 100 per ons dan 0,5 ons gula merah dengan harga per ons Rp 240 (</a:t>
            </a:r>
            <a:r>
              <a:rPr lang="id-ID" dirty="0" err="1" smtClean="0"/>
              <a:t>HSt</a:t>
            </a:r>
            <a:r>
              <a:rPr lang="id-ID" dirty="0" smtClean="0"/>
              <a:t>)</a:t>
            </a:r>
          </a:p>
          <a:p>
            <a:pPr algn="just"/>
            <a:r>
              <a:rPr lang="id-ID" dirty="0" smtClean="0"/>
              <a:t>Berapakah Biaya Bahan Bakunya?</a:t>
            </a:r>
          </a:p>
        </p:txBody>
      </p:sp>
    </p:spTree>
    <p:extLst>
      <p:ext uri="{BB962C8B-B14F-4D97-AF65-F5344CB8AC3E}">
        <p14:creationId xmlns:p14="http://schemas.microsoft.com/office/powerpoint/2010/main" xmlns="" val="350624957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3852" y="476672"/>
            <a:ext cx="9601200" cy="648072"/>
          </a:xfrm>
        </p:spPr>
        <p:txBody>
          <a:bodyPr>
            <a:normAutofit fontScale="90000"/>
          </a:bodyPr>
          <a:lstStyle/>
          <a:p>
            <a:r>
              <a:rPr lang="id-ID" dirty="0" smtClean="0"/>
              <a:t>Jawaban Ilustrasi 1</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98846681"/>
              </p:ext>
            </p:extLst>
          </p:nvPr>
        </p:nvGraphicFramePr>
        <p:xfrm>
          <a:off x="981844" y="1700213"/>
          <a:ext cx="9913169" cy="2651760"/>
        </p:xfrm>
        <a:graphic>
          <a:graphicData uri="http://schemas.openxmlformats.org/drawingml/2006/table">
            <a:tbl>
              <a:tblPr firstRow="1" bandRow="1">
                <a:tableStyleId>{2D5ABB26-0587-4C30-8999-92F81FD0307C}</a:tableStyleId>
              </a:tblPr>
              <a:tblGrid>
                <a:gridCol w="7344816"/>
                <a:gridCol w="2568353"/>
              </a:tblGrid>
              <a:tr h="370840">
                <a:tc>
                  <a:txBody>
                    <a:bodyPr/>
                    <a:lstStyle/>
                    <a:p>
                      <a:r>
                        <a:rPr lang="id-ID" sz="2400" dirty="0" smtClean="0"/>
                        <a:t>Produk Jadi                                                                                  =</a:t>
                      </a:r>
                      <a:endParaRPr lang="en-GB" sz="2400" b="0" dirty="0"/>
                    </a:p>
                  </a:txBody>
                  <a:tcPr/>
                </a:tc>
                <a:tc>
                  <a:txBody>
                    <a:bodyPr/>
                    <a:lstStyle/>
                    <a:p>
                      <a:pPr algn="ctr"/>
                      <a:r>
                        <a:rPr lang="id-ID" sz="2400" dirty="0" smtClean="0"/>
                        <a:t>182 botol</a:t>
                      </a:r>
                      <a:endParaRPr lang="en-GB" sz="2400" b="0" dirty="0"/>
                    </a:p>
                  </a:txBody>
                  <a:tcPr/>
                </a:tc>
              </a:tr>
              <a:tr h="370840">
                <a:tc>
                  <a:txBody>
                    <a:bodyPr/>
                    <a:lstStyle/>
                    <a:p>
                      <a:r>
                        <a:rPr lang="id-ID" sz="2400" dirty="0" smtClean="0"/>
                        <a:t>Sediaan Produk Dalam Proses Akhir 18 botol x 100% = </a:t>
                      </a:r>
                      <a:endParaRPr lang="en-GB" sz="2400" b="0" dirty="0"/>
                    </a:p>
                  </a:txBody>
                  <a:tcPr/>
                </a:tc>
                <a:tc>
                  <a:txBody>
                    <a:bodyPr/>
                    <a:lstStyle/>
                    <a:p>
                      <a:pPr algn="ctr"/>
                      <a:r>
                        <a:rPr lang="id-ID" sz="2400" dirty="0" smtClean="0"/>
                        <a:t>          18 botol      +</a:t>
                      </a:r>
                      <a:endParaRPr lang="en-GB" sz="2400" b="0" dirty="0"/>
                    </a:p>
                  </a:txBody>
                  <a:tcPr>
                    <a:lnB w="12700" cap="flat" cmpd="sng" algn="ctr">
                      <a:solidFill>
                        <a:schemeClr val="tx1"/>
                      </a:solidFill>
                      <a:prstDash val="solid"/>
                      <a:round/>
                      <a:headEnd type="none" w="med" len="med"/>
                      <a:tailEnd type="none" w="med" len="med"/>
                    </a:lnB>
                  </a:tcPr>
                </a:tc>
              </a:tr>
              <a:tr h="370840">
                <a:tc>
                  <a:txBody>
                    <a:bodyPr/>
                    <a:lstStyle/>
                    <a:p>
                      <a:r>
                        <a:rPr lang="id-ID" sz="2400" dirty="0" smtClean="0"/>
                        <a:t>Produk Dihasilkan / Produk Diproses</a:t>
                      </a:r>
                      <a:endParaRPr lang="en-GB" sz="2400" b="0" dirty="0"/>
                    </a:p>
                  </a:txBody>
                  <a:tcPr/>
                </a:tc>
                <a:tc>
                  <a:txBody>
                    <a:bodyPr/>
                    <a:lstStyle/>
                    <a:p>
                      <a:pPr algn="ctr"/>
                      <a:r>
                        <a:rPr lang="id-ID" sz="2400" dirty="0" smtClean="0"/>
                        <a:t>200 botol</a:t>
                      </a:r>
                      <a:endParaRPr lang="en-GB" sz="2400" b="0" dirty="0"/>
                    </a:p>
                  </a:txBody>
                  <a:tcPr>
                    <a:lnT w="12700" cap="flat" cmpd="sng" algn="ctr">
                      <a:solidFill>
                        <a:schemeClr val="tx1"/>
                      </a:solidFill>
                      <a:prstDash val="solid"/>
                      <a:round/>
                      <a:headEnd type="none" w="med" len="med"/>
                      <a:tailEnd type="none" w="med" len="med"/>
                    </a:lnT>
                  </a:tcPr>
                </a:tc>
              </a:tr>
              <a:tr h="370840">
                <a:tc>
                  <a:txBody>
                    <a:bodyPr/>
                    <a:lstStyle/>
                    <a:p>
                      <a:r>
                        <a:rPr lang="id-ID" sz="2400" dirty="0" smtClean="0"/>
                        <a:t>Sediaan </a:t>
                      </a:r>
                      <a:r>
                        <a:rPr lang="id-ID" sz="2400" baseline="0" dirty="0" smtClean="0"/>
                        <a:t>Produk Dalam Proses Awal 10 botol x 80%     =</a:t>
                      </a:r>
                      <a:endParaRPr lang="en-GB" sz="2400" b="0" dirty="0"/>
                    </a:p>
                  </a:txBody>
                  <a:tcPr/>
                </a:tc>
                <a:tc>
                  <a:txBody>
                    <a:bodyPr/>
                    <a:lstStyle/>
                    <a:p>
                      <a:pPr algn="ctr"/>
                      <a:r>
                        <a:rPr lang="id-ID" sz="2400" dirty="0" smtClean="0"/>
                        <a:t>             8 botol    </a:t>
                      </a:r>
                      <a:r>
                        <a:rPr lang="id-ID" sz="2400" baseline="0" dirty="0" smtClean="0"/>
                        <a:t> –  </a:t>
                      </a:r>
                      <a:endParaRPr lang="en-GB" sz="2400" b="0" dirty="0"/>
                    </a:p>
                  </a:txBody>
                  <a:tcPr>
                    <a:lnB w="12700" cap="flat" cmpd="sng" algn="ctr">
                      <a:solidFill>
                        <a:schemeClr val="tx1"/>
                      </a:solidFill>
                      <a:prstDash val="solid"/>
                      <a:round/>
                      <a:headEnd type="none" w="med" len="med"/>
                      <a:tailEnd type="none" w="med" len="med"/>
                    </a:lnB>
                  </a:tcPr>
                </a:tc>
              </a:tr>
              <a:tr h="370840">
                <a:tc>
                  <a:txBody>
                    <a:bodyPr/>
                    <a:lstStyle/>
                    <a:p>
                      <a:r>
                        <a:rPr lang="id-ID" sz="2400" dirty="0" smtClean="0"/>
                        <a:t>Unit ekuivalen Produk (P)</a:t>
                      </a:r>
                      <a:endParaRPr lang="en-GB" sz="2400" b="0" dirty="0"/>
                    </a:p>
                  </a:txBody>
                  <a:tcPr/>
                </a:tc>
                <a:tc>
                  <a:txBody>
                    <a:bodyPr/>
                    <a:lstStyle/>
                    <a:p>
                      <a:pPr algn="ctr"/>
                      <a:r>
                        <a:rPr lang="id-ID" sz="2400" dirty="0" smtClean="0"/>
                        <a:t>192  botol</a:t>
                      </a:r>
                      <a:endParaRPr lang="en-GB" sz="2400" b="0" dirty="0"/>
                    </a:p>
                  </a:txBody>
                  <a:tcPr>
                    <a:lnT w="12700" cap="flat" cmpd="sng" algn="ctr">
                      <a:solidFill>
                        <a:schemeClr val="tx1"/>
                      </a:solidFill>
                      <a:prstDash val="solid"/>
                      <a:round/>
                      <a:headEnd type="none" w="med" len="med"/>
                      <a:tailEnd type="none" w="med" len="med"/>
                    </a:lnT>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xmlns="" val="3053514222"/>
              </p:ext>
            </p:extLst>
          </p:nvPr>
        </p:nvGraphicFramePr>
        <p:xfrm>
          <a:off x="1053851" y="4293096"/>
          <a:ext cx="10009112" cy="1707488"/>
        </p:xfrm>
        <a:graphic>
          <a:graphicData uri="http://schemas.openxmlformats.org/drawingml/2006/table">
            <a:tbl>
              <a:tblPr firstRow="1" bandRow="1">
                <a:tableStyleId>{5C22544A-7EE6-4342-B048-85BDC9FD1C3A}</a:tableStyleId>
              </a:tblPr>
              <a:tblGrid>
                <a:gridCol w="2224283"/>
                <a:gridCol w="3604088"/>
                <a:gridCol w="2234534"/>
                <a:gridCol w="1946207"/>
              </a:tblGrid>
              <a:tr h="426872">
                <a:tc>
                  <a:txBody>
                    <a:bodyPr/>
                    <a:lstStyle/>
                    <a:p>
                      <a:r>
                        <a:rPr lang="id-ID" sz="2200" dirty="0" smtClean="0"/>
                        <a:t>Jadi:</a:t>
                      </a:r>
                      <a:endParaRPr lang="en-GB" sz="2200" dirty="0"/>
                    </a:p>
                  </a:txBody>
                  <a:tcPr/>
                </a:tc>
                <a:tc>
                  <a:txBody>
                    <a:bodyPr/>
                    <a:lstStyle/>
                    <a:p>
                      <a:endParaRPr lang="en-GB" sz="2200" dirty="0"/>
                    </a:p>
                  </a:txBody>
                  <a:tcPr/>
                </a:tc>
                <a:tc>
                  <a:txBody>
                    <a:bodyPr/>
                    <a:lstStyle/>
                    <a:p>
                      <a:endParaRPr lang="en-GB" sz="2200" dirty="0"/>
                    </a:p>
                  </a:txBody>
                  <a:tcPr/>
                </a:tc>
                <a:tc>
                  <a:txBody>
                    <a:bodyPr/>
                    <a:lstStyle/>
                    <a:p>
                      <a:endParaRPr lang="en-GB" sz="2200" dirty="0"/>
                    </a:p>
                  </a:txBody>
                  <a:tcPr/>
                </a:tc>
              </a:tr>
              <a:tr h="426872">
                <a:tc>
                  <a:txBody>
                    <a:bodyPr/>
                    <a:lstStyle/>
                    <a:p>
                      <a:r>
                        <a:rPr lang="id-ID" sz="2200" dirty="0" err="1" smtClean="0"/>
                        <a:t>KSt</a:t>
                      </a:r>
                      <a:r>
                        <a:rPr lang="id-ID" sz="2200" baseline="0" dirty="0" smtClean="0"/>
                        <a:t> kedelai </a:t>
                      </a:r>
                      <a:endParaRPr lang="en-GB" sz="2200" dirty="0"/>
                    </a:p>
                  </a:txBody>
                  <a:tcPr/>
                </a:tc>
                <a:tc>
                  <a:txBody>
                    <a:bodyPr/>
                    <a:lstStyle/>
                    <a:p>
                      <a:r>
                        <a:rPr lang="id-ID" sz="2200" dirty="0" smtClean="0"/>
                        <a:t>192 botol x 2 ons = 384 ons</a:t>
                      </a:r>
                      <a:endParaRPr lang="en-GB" sz="2200" dirty="0"/>
                    </a:p>
                  </a:txBody>
                  <a:tcPr/>
                </a:tc>
                <a:tc>
                  <a:txBody>
                    <a:bodyPr/>
                    <a:lstStyle/>
                    <a:p>
                      <a:r>
                        <a:rPr lang="id-ID" sz="2200" dirty="0" smtClean="0"/>
                        <a:t>Rp 100 per ons</a:t>
                      </a:r>
                      <a:endParaRPr lang="en-GB" sz="2200" dirty="0"/>
                    </a:p>
                  </a:txBody>
                  <a:tcPr/>
                </a:tc>
                <a:tc>
                  <a:txBody>
                    <a:bodyPr/>
                    <a:lstStyle/>
                    <a:p>
                      <a:r>
                        <a:rPr lang="id-ID" sz="2200" dirty="0" smtClean="0"/>
                        <a:t>Rp  38.400</a:t>
                      </a:r>
                      <a:endParaRPr lang="en-GB" sz="2200" dirty="0"/>
                    </a:p>
                  </a:txBody>
                  <a:tcPr/>
                </a:tc>
              </a:tr>
              <a:tr h="426872">
                <a:tc>
                  <a:txBody>
                    <a:bodyPr/>
                    <a:lstStyle/>
                    <a:p>
                      <a:r>
                        <a:rPr lang="id-ID" sz="2200" dirty="0" err="1" smtClean="0"/>
                        <a:t>KSt</a:t>
                      </a:r>
                      <a:r>
                        <a:rPr lang="id-ID" sz="2200" dirty="0" smtClean="0"/>
                        <a:t> gula merah</a:t>
                      </a:r>
                      <a:endParaRPr lang="en-GB" sz="2200" dirty="0"/>
                    </a:p>
                  </a:txBody>
                  <a:tcPr/>
                </a:tc>
                <a:tc>
                  <a:txBody>
                    <a:bodyPr/>
                    <a:lstStyle/>
                    <a:p>
                      <a:r>
                        <a:rPr lang="id-ID" sz="2200" dirty="0" smtClean="0"/>
                        <a:t>192 botol x 0,5 ons = 96 ons</a:t>
                      </a:r>
                      <a:endParaRPr lang="en-GB" sz="2200" dirty="0"/>
                    </a:p>
                  </a:txBody>
                  <a:tcPr/>
                </a:tc>
                <a:tc>
                  <a:txBody>
                    <a:bodyPr/>
                    <a:lstStyle/>
                    <a:p>
                      <a:r>
                        <a:rPr lang="id-ID" sz="2200" dirty="0" smtClean="0"/>
                        <a:t>Rp  240</a:t>
                      </a:r>
                      <a:r>
                        <a:rPr lang="id-ID" sz="2200" baseline="0" dirty="0" smtClean="0"/>
                        <a:t> per ons</a:t>
                      </a:r>
                      <a:endParaRPr lang="en-GB" sz="2200" dirty="0"/>
                    </a:p>
                  </a:txBody>
                  <a:tcPr/>
                </a:tc>
                <a:tc>
                  <a:txBody>
                    <a:bodyPr/>
                    <a:lstStyle/>
                    <a:p>
                      <a:r>
                        <a:rPr lang="id-ID" sz="2200" dirty="0" smtClean="0"/>
                        <a:t>Rp  23.040</a:t>
                      </a:r>
                      <a:endParaRPr lang="en-GB" sz="2200" dirty="0"/>
                    </a:p>
                  </a:txBody>
                  <a:tcPr/>
                </a:tc>
              </a:tr>
              <a:tr h="426872">
                <a:tc gridSpan="3">
                  <a:txBody>
                    <a:bodyPr/>
                    <a:lstStyle/>
                    <a:p>
                      <a:pPr algn="ctr"/>
                      <a:r>
                        <a:rPr lang="id-ID" sz="2200" dirty="0" smtClean="0"/>
                        <a:t>Biaya Bahan Baku Setahun</a:t>
                      </a:r>
                      <a:endParaRPr lang="en-GB" sz="2200" dirty="0"/>
                    </a:p>
                  </a:txBody>
                  <a:tcPr/>
                </a:tc>
                <a:tc hMerge="1">
                  <a:txBody>
                    <a:bodyPr/>
                    <a:lstStyle/>
                    <a:p>
                      <a:endParaRPr lang="en-GB" dirty="0"/>
                    </a:p>
                  </a:txBody>
                  <a:tcPr/>
                </a:tc>
                <a:tc hMerge="1">
                  <a:txBody>
                    <a:bodyPr/>
                    <a:lstStyle/>
                    <a:p>
                      <a:endParaRPr lang="en-GB" dirty="0"/>
                    </a:p>
                  </a:txBody>
                  <a:tcPr/>
                </a:tc>
                <a:tc>
                  <a:txBody>
                    <a:bodyPr/>
                    <a:lstStyle/>
                    <a:p>
                      <a:r>
                        <a:rPr lang="id-ID" sz="2200" dirty="0" smtClean="0"/>
                        <a:t>Rp  61.440</a:t>
                      </a:r>
                      <a:endParaRPr lang="en-GB" sz="2200" dirty="0"/>
                    </a:p>
                  </a:txBody>
                  <a:tcPr/>
                </a:tc>
              </a:tr>
            </a:tbl>
          </a:graphicData>
        </a:graphic>
      </p:graphicFrame>
    </p:spTree>
    <p:extLst>
      <p:ext uri="{BB962C8B-B14F-4D97-AF65-F5344CB8AC3E}">
        <p14:creationId xmlns:p14="http://schemas.microsoft.com/office/powerpoint/2010/main" xmlns="" val="146776549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3" y="563562"/>
            <a:ext cx="9601200" cy="705198"/>
          </a:xfrm>
        </p:spPr>
        <p:txBody>
          <a:bodyPr>
            <a:normAutofit fontScale="90000"/>
          </a:bodyPr>
          <a:lstStyle/>
          <a:p>
            <a:r>
              <a:rPr lang="id-ID" dirty="0" smtClean="0"/>
              <a:t>Ilustrasi 2</a:t>
            </a:r>
            <a:endParaRPr lang="en-GB" dirty="0"/>
          </a:p>
        </p:txBody>
      </p:sp>
      <p:sp>
        <p:nvSpPr>
          <p:cNvPr id="3" name="Content Placeholder 2"/>
          <p:cNvSpPr>
            <a:spLocks noGrp="1"/>
          </p:cNvSpPr>
          <p:nvPr>
            <p:ph idx="1"/>
          </p:nvPr>
        </p:nvSpPr>
        <p:spPr>
          <a:xfrm>
            <a:off x="1197868" y="1484783"/>
            <a:ext cx="10009112" cy="4849755"/>
          </a:xfrm>
        </p:spPr>
        <p:txBody>
          <a:bodyPr>
            <a:normAutofit fontScale="85000" lnSpcReduction="20000"/>
          </a:bodyPr>
          <a:lstStyle/>
          <a:p>
            <a:r>
              <a:rPr lang="id-ID" dirty="0" smtClean="0"/>
              <a:t>Anggaran produk pada Perusahaan kecap SEDAP NIKMAT selama tahun 2016 sebanyak 182 botol</a:t>
            </a:r>
          </a:p>
          <a:p>
            <a:r>
              <a:rPr lang="id-ID" dirty="0" smtClean="0"/>
              <a:t>Tidak terdapat sediaan Produk Dalam Proses (PDP) awal, tetapi terdapat sediaan PDP akhir 10 botol dengan tingkat penyelesaian BBB 90%. </a:t>
            </a:r>
            <a:endParaRPr lang="id-ID" dirty="0"/>
          </a:p>
          <a:p>
            <a:r>
              <a:rPr lang="id-ID" dirty="0" smtClean="0"/>
              <a:t>Produk terjual tahun ini 180 botol, sediaan produk jadi akhir 10 botol, dan sediaan produk jadi awal 15 botol </a:t>
            </a:r>
          </a:p>
          <a:p>
            <a:r>
              <a:rPr lang="id-ID" dirty="0" smtClean="0"/>
              <a:t>Harga kedelai per ons Rp 100 (</a:t>
            </a:r>
            <a:r>
              <a:rPr lang="id-ID" dirty="0" err="1" smtClean="0"/>
              <a:t>HSt</a:t>
            </a:r>
            <a:r>
              <a:rPr lang="id-ID" dirty="0" smtClean="0"/>
              <a:t>) dan gula merah per ons Rp 240 (</a:t>
            </a:r>
            <a:r>
              <a:rPr lang="id-ID" dirty="0" err="1" smtClean="0"/>
              <a:t>HSt</a:t>
            </a:r>
            <a:r>
              <a:rPr lang="id-ID" dirty="0" smtClean="0"/>
              <a:t>)</a:t>
            </a:r>
          </a:p>
          <a:p>
            <a:r>
              <a:rPr lang="id-ID" dirty="0" smtClean="0"/>
              <a:t>Kuantitas Standar bahan baku per botolnya memerlukan 2 ons kedelai dan 0,5 ons gula merah.</a:t>
            </a:r>
          </a:p>
          <a:p>
            <a:r>
              <a:rPr lang="id-ID" dirty="0" smtClean="0"/>
              <a:t>Berapakah Biaya Bahan Bakunya setahun?</a:t>
            </a:r>
          </a:p>
        </p:txBody>
      </p:sp>
    </p:spTree>
    <p:extLst>
      <p:ext uri="{BB962C8B-B14F-4D97-AF65-F5344CB8AC3E}">
        <p14:creationId xmlns:p14="http://schemas.microsoft.com/office/powerpoint/2010/main" xmlns="" val="90147779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EcoLiving">
      <a:dk1>
        <a:srgbClr val="404040"/>
      </a:dk1>
      <a:lt1>
        <a:sysClr val="window" lastClr="FFFFFF"/>
      </a:lt1>
      <a:dk2>
        <a:srgbClr val="000000"/>
      </a:dk2>
      <a:lt2>
        <a:srgbClr val="F5EECF"/>
      </a:lt2>
      <a:accent1>
        <a:srgbClr val="488E4A"/>
      </a:accent1>
      <a:accent2>
        <a:srgbClr val="6595BC"/>
      </a:accent2>
      <a:accent3>
        <a:srgbClr val="CB6933"/>
      </a:accent3>
      <a:accent4>
        <a:srgbClr val="D4BC49"/>
      </a:accent4>
      <a:accent5>
        <a:srgbClr val="8F5C31"/>
      </a:accent5>
      <a:accent6>
        <a:srgbClr val="6E7588"/>
      </a:accent6>
      <a:hlink>
        <a:srgbClr val="B1754C"/>
      </a:hlink>
      <a:folHlink>
        <a:srgbClr val="6595BC"/>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coLiving_16x9">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miter lim="800000"/>
        </a:ln>
        <a:ln w="28575" cap="flat" cmpd="sng" algn="ctr">
          <a:solidFill>
            <a:schemeClr val="phClr"/>
          </a:solidFill>
          <a:miter lim="800000"/>
        </a:ln>
        <a:ln w="41275" cap="flat" cmpd="sng" algn="ctr">
          <a:solidFill>
            <a:schemeClr val="phClr"/>
          </a:solidFill>
          <a:miter lim="800000"/>
        </a:ln>
      </a:lnStyleLst>
      <a:effectStyleLst>
        <a:effectStyle>
          <a:effectLst/>
        </a:effectStyle>
        <a:effectStyle>
          <a:effectLst>
            <a:outerShdw blurRad="39999" dist="23000" dir="5400000" algn="bl" rotWithShape="0">
              <a:srgbClr val="000000">
                <a:alpha val="40000"/>
              </a:srgbClr>
            </a:outerShdw>
          </a:effectLst>
        </a:effectStyle>
        <a:effectStyle>
          <a:effectLst>
            <a:outerShdw blurRad="38100" dist="19050" dir="540000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EcoLiving">
      <a:dk1>
        <a:srgbClr val="404040"/>
      </a:dk1>
      <a:lt1>
        <a:sysClr val="window" lastClr="FFFFFF"/>
      </a:lt1>
      <a:dk2>
        <a:srgbClr val="000000"/>
      </a:dk2>
      <a:lt2>
        <a:srgbClr val="F5EECF"/>
      </a:lt2>
      <a:accent1>
        <a:srgbClr val="488E4A"/>
      </a:accent1>
      <a:accent2>
        <a:srgbClr val="6595BC"/>
      </a:accent2>
      <a:accent3>
        <a:srgbClr val="CB6933"/>
      </a:accent3>
      <a:accent4>
        <a:srgbClr val="D4BC49"/>
      </a:accent4>
      <a:accent5>
        <a:srgbClr val="8F5C31"/>
      </a:accent5>
      <a:accent6>
        <a:srgbClr val="6E7588"/>
      </a:accent6>
      <a:hlink>
        <a:srgbClr val="B1754C"/>
      </a:hlink>
      <a:folHlink>
        <a:srgbClr val="6595BC"/>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coLiving_16x9">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miter lim="800000"/>
        </a:ln>
        <a:ln w="28575" cap="flat" cmpd="sng" algn="ctr">
          <a:solidFill>
            <a:schemeClr val="phClr"/>
          </a:solidFill>
          <a:miter lim="800000"/>
        </a:ln>
        <a:ln w="41275" cap="flat" cmpd="sng" algn="ctr">
          <a:solidFill>
            <a:schemeClr val="phClr"/>
          </a:solidFill>
          <a:miter lim="800000"/>
        </a:ln>
      </a:lnStyleLst>
      <a:effectStyleLst>
        <a:effectStyle>
          <a:effectLst/>
        </a:effectStyle>
        <a:effectStyle>
          <a:effectLst>
            <a:outerShdw blurRad="39999" dist="23000" dir="5400000" algn="bl" rotWithShape="0">
              <a:srgbClr val="000000">
                <a:alpha val="40000"/>
              </a:srgbClr>
            </a:outerShdw>
          </a:effectLst>
        </a:effectStyle>
        <a:effectStyle>
          <a:effectLst>
            <a:outerShdw blurRad="38100" dist="19050" dir="540000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DEFF986-5B24-4FFE-8015-C92B2DCBC29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2649</Words>
  <Application>Microsoft Office PowerPoint</Application>
  <PresentationFormat>Custom</PresentationFormat>
  <Paragraphs>629</Paragraphs>
  <Slides>39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1" baseType="lpstr">
      <vt:lpstr>Office Theme</vt:lpstr>
      <vt:lpstr>Worksheet</vt:lpstr>
      <vt:lpstr>Penyusunan Anggaran Bahan Baku</vt:lpstr>
      <vt:lpstr>Pengertian Bahan Baku</vt:lpstr>
      <vt:lpstr>Pengertian Anggaran Biaya Bahan Baku</vt:lpstr>
      <vt:lpstr>Pengertian Kuantitas Standar</vt:lpstr>
      <vt:lpstr>Slide 5</vt:lpstr>
      <vt:lpstr>Slide 6</vt:lpstr>
      <vt:lpstr>Ilustrasi 1</vt:lpstr>
      <vt:lpstr>Jawaban Ilustrasi 1</vt:lpstr>
      <vt:lpstr>Ilustrasi 2</vt:lpstr>
      <vt:lpstr>Jawaban Ilustrasi 2</vt:lpstr>
      <vt:lpstr>Tujuan Penyusunan Anggaran Bahan Baku</vt:lpstr>
      <vt:lpstr>Penyusunan  Anggaran Bahan Baku</vt:lpstr>
      <vt:lpstr>Penyusunan Anggaran Bahan Baku</vt:lpstr>
      <vt:lpstr>Ilustrasi 3</vt:lpstr>
      <vt:lpstr>Jawaban Ilustrasi 3</vt:lpstr>
      <vt:lpstr>Biaya Bahan Baku Standar per unit Produk  (BBBSP)</vt:lpstr>
      <vt:lpstr>Biaya Bahan Baku Standar per unit Produk</vt:lpstr>
      <vt:lpstr>BBB = KSt x HSt  KSt = P x KSBB  BBBSP = KSBB x HSt   BBB = Biaya Bahan Baku KSt  = Kuantitas Standar Bahan Baku dipakai HSt  = Harga Standar Bahan Baku per Unit P      = unit ekuivalen Produk KSBB = Kuantitas Standar Bahan Baku per unit produk BBBSP = Biaya Bahan Baku Standar per Unit Produk </vt:lpstr>
      <vt:lpstr>Menghitung besaran KSBB</vt:lpstr>
      <vt:lpstr>Mencari / Menghitung HSt</vt:lpstr>
      <vt:lpstr>BBBSP</vt:lpstr>
      <vt:lpstr>Anggaran Bahan Baku Dipakai</vt:lpstr>
      <vt:lpstr>Kuantitas Standar Bahan Baku Dipakai (KSBB)</vt:lpstr>
      <vt:lpstr>Slide 24</vt:lpstr>
      <vt:lpstr>Slide 25</vt:lpstr>
      <vt:lpstr>Slide 26</vt:lpstr>
      <vt:lpstr>Anggaran Sediaan Bahan Baku</vt:lpstr>
      <vt:lpstr>Anggaran Sediaan Bahan Baku</vt:lpstr>
      <vt:lpstr>Slide 29</vt:lpstr>
      <vt:lpstr>Ilustrasi</vt:lpstr>
      <vt:lpstr>Slide 31</vt:lpstr>
      <vt:lpstr>Anggaran Belian Bahan Baku</vt:lpstr>
      <vt:lpstr>Anggaran Belian Bahan Baku</vt:lpstr>
      <vt:lpstr>Slide 34</vt:lpstr>
      <vt:lpstr>Laporan Belian Bahan Baku</vt:lpstr>
      <vt:lpstr>Laporan Belian Bahan Baku</vt:lpstr>
      <vt:lpstr>Slide 37</vt:lpstr>
      <vt:lpstr>Keterangan Laporan Belian Bahan Baku</vt:lpstr>
      <vt:lpstr>Slide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2013-09-30T14:39:33Z</dcterms:created>
  <dcterms:modified xsi:type="dcterms:W3CDTF">2019-10-07T00:47:41Z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TC028010969991</vt:lpwstr>
  </property>
</Properties>
</file>