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316" r:id="rId2"/>
    <p:sldId id="335" r:id="rId3"/>
    <p:sldId id="525" r:id="rId4"/>
    <p:sldId id="526" r:id="rId5"/>
    <p:sldId id="543" r:id="rId6"/>
    <p:sldId id="527" r:id="rId7"/>
    <p:sldId id="528" r:id="rId8"/>
    <p:sldId id="550" r:id="rId9"/>
    <p:sldId id="549" r:id="rId10"/>
    <p:sldId id="530" r:id="rId11"/>
    <p:sldId id="531" r:id="rId12"/>
    <p:sldId id="532" r:id="rId13"/>
    <p:sldId id="533" r:id="rId14"/>
    <p:sldId id="534" r:id="rId15"/>
    <p:sldId id="535" r:id="rId16"/>
    <p:sldId id="536" r:id="rId17"/>
    <p:sldId id="538" r:id="rId18"/>
    <p:sldId id="537" r:id="rId19"/>
    <p:sldId id="539" r:id="rId20"/>
    <p:sldId id="540" r:id="rId21"/>
    <p:sldId id="544" r:id="rId22"/>
    <p:sldId id="541" r:id="rId23"/>
    <p:sldId id="542" r:id="rId24"/>
    <p:sldId id="545" r:id="rId25"/>
    <p:sldId id="546" r:id="rId26"/>
    <p:sldId id="548" r:id="rId27"/>
    <p:sldId id="547"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4992" autoAdjust="0"/>
    <p:restoredTop sz="93190" autoAdjust="0"/>
  </p:normalViewPr>
  <p:slideViewPr>
    <p:cSldViewPr>
      <p:cViewPr>
        <p:scale>
          <a:sx n="80" d="100"/>
          <a:sy n="80" d="100"/>
        </p:scale>
        <p:origin x="-1110" y="17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91BF2FCB-7984-4742-9161-16EB520D9C8E}" type="datetimeFigureOut">
              <a:rPr lang="id-ID"/>
              <a:pPr>
                <a:defRPr/>
              </a:pPr>
              <a:t>30/03/2020</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d-ID"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3E52FE0F-1F01-44C9-8FB3-0A1339DA1E35}" type="slidenum">
              <a:rPr lang="id-ID"/>
              <a:pPr>
                <a:defRPr/>
              </a:pPr>
              <a:t>‹#›</a:t>
            </a:fld>
            <a:endParaRPr lang="id-ID"/>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E52FE0F-1F01-44C9-8FB3-0A1339DA1E35}" type="slidenum">
              <a:rPr lang="id-ID" smtClean="0"/>
              <a:pPr>
                <a:defRPr/>
              </a:pPr>
              <a:t>1</a:t>
            </a:fld>
            <a:endParaRPr lang="id-ID"/>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6E91A5E6-45A5-491B-BD92-E9CD24395F49}" type="slidenum">
              <a:rPr lang="id-ID" smtClean="0"/>
              <a:pPr>
                <a:defRPr/>
              </a:pPr>
              <a:t>10</a:t>
            </a:fld>
            <a:endParaRPr lang="id-ID"/>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6E91A5E6-45A5-491B-BD92-E9CD24395F49}" type="slidenum">
              <a:rPr lang="id-ID" smtClean="0"/>
              <a:pPr>
                <a:defRPr/>
              </a:pPr>
              <a:t>11</a:t>
            </a:fld>
            <a:endParaRPr lang="id-ID"/>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6E91A5E6-45A5-491B-BD92-E9CD24395F49}" type="slidenum">
              <a:rPr lang="id-ID" smtClean="0"/>
              <a:pPr>
                <a:defRPr/>
              </a:pPr>
              <a:t>12</a:t>
            </a:fld>
            <a:endParaRPr lang="id-ID"/>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6E91A5E6-45A5-491B-BD92-E9CD24395F49}" type="slidenum">
              <a:rPr lang="id-ID" smtClean="0"/>
              <a:pPr>
                <a:defRPr/>
              </a:pPr>
              <a:t>13</a:t>
            </a:fld>
            <a:endParaRPr lang="id-ID"/>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6E91A5E6-45A5-491B-BD92-E9CD24395F49}" type="slidenum">
              <a:rPr lang="id-ID" smtClean="0"/>
              <a:pPr>
                <a:defRPr/>
              </a:pPr>
              <a:t>14</a:t>
            </a:fld>
            <a:endParaRPr lang="id-ID"/>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6E91A5E6-45A5-491B-BD92-E9CD24395F49}" type="slidenum">
              <a:rPr lang="id-ID" smtClean="0"/>
              <a:pPr>
                <a:defRPr/>
              </a:pPr>
              <a:t>15</a:t>
            </a:fld>
            <a:endParaRPr lang="id-ID"/>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6E91A5E6-45A5-491B-BD92-E9CD24395F49}" type="slidenum">
              <a:rPr lang="id-ID" smtClean="0"/>
              <a:pPr>
                <a:defRPr/>
              </a:pPr>
              <a:t>16</a:t>
            </a:fld>
            <a:endParaRPr lang="id-ID"/>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6E91A5E6-45A5-491B-BD92-E9CD24395F49}" type="slidenum">
              <a:rPr lang="id-ID" smtClean="0"/>
              <a:pPr>
                <a:defRPr/>
              </a:pPr>
              <a:t>17</a:t>
            </a:fld>
            <a:endParaRPr lang="id-ID"/>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6E91A5E6-45A5-491B-BD92-E9CD24395F49}" type="slidenum">
              <a:rPr lang="id-ID" smtClean="0"/>
              <a:pPr>
                <a:defRPr/>
              </a:pPr>
              <a:t>18</a:t>
            </a:fld>
            <a:endParaRPr lang="id-ID"/>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6E91A5E6-45A5-491B-BD92-E9CD24395F49}" type="slidenum">
              <a:rPr lang="id-ID" smtClean="0"/>
              <a:pPr>
                <a:defRPr/>
              </a:pPr>
              <a:t>19</a:t>
            </a:fld>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6E91A5E6-45A5-491B-BD92-E9CD24395F49}" type="slidenum">
              <a:rPr lang="id-ID" smtClean="0"/>
              <a:pPr>
                <a:defRPr/>
              </a:pPr>
              <a:t>2</a:t>
            </a:fld>
            <a:endParaRPr lang="id-ID"/>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6E91A5E6-45A5-491B-BD92-E9CD24395F49}" type="slidenum">
              <a:rPr lang="id-ID" smtClean="0"/>
              <a:pPr>
                <a:defRPr/>
              </a:pPr>
              <a:t>20</a:t>
            </a:fld>
            <a:endParaRPr lang="id-ID"/>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6E91A5E6-45A5-491B-BD92-E9CD24395F49}" type="slidenum">
              <a:rPr lang="id-ID" smtClean="0"/>
              <a:pPr>
                <a:defRPr/>
              </a:pPr>
              <a:t>21</a:t>
            </a:fld>
            <a:endParaRPr lang="id-ID"/>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6E91A5E6-45A5-491B-BD92-E9CD24395F49}" type="slidenum">
              <a:rPr lang="id-ID" smtClean="0"/>
              <a:pPr>
                <a:defRPr/>
              </a:pPr>
              <a:t>22</a:t>
            </a:fld>
            <a:endParaRPr lang="id-ID"/>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6E91A5E6-45A5-491B-BD92-E9CD24395F49}" type="slidenum">
              <a:rPr lang="id-ID" smtClean="0"/>
              <a:pPr>
                <a:defRPr/>
              </a:pPr>
              <a:t>23</a:t>
            </a:fld>
            <a:endParaRPr lang="id-ID"/>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6E91A5E6-45A5-491B-BD92-E9CD24395F49}" type="slidenum">
              <a:rPr lang="id-ID" smtClean="0"/>
              <a:pPr>
                <a:defRPr/>
              </a:pPr>
              <a:t>24</a:t>
            </a:fld>
            <a:endParaRPr lang="id-ID"/>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6E91A5E6-45A5-491B-BD92-E9CD24395F49}" type="slidenum">
              <a:rPr lang="id-ID" smtClean="0"/>
              <a:pPr>
                <a:defRPr/>
              </a:pPr>
              <a:t>25</a:t>
            </a:fld>
            <a:endParaRPr lang="id-ID"/>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6E91A5E6-45A5-491B-BD92-E9CD24395F49}" type="slidenum">
              <a:rPr lang="id-ID" smtClean="0"/>
              <a:pPr>
                <a:defRPr/>
              </a:pPr>
              <a:t>26</a:t>
            </a:fld>
            <a:endParaRPr lang="id-ID"/>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6E91A5E6-45A5-491B-BD92-E9CD24395F49}" type="slidenum">
              <a:rPr lang="id-ID" smtClean="0"/>
              <a:pPr>
                <a:defRPr/>
              </a:pPr>
              <a:t>27</a:t>
            </a:fld>
            <a:endParaRPr lang="id-I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6E91A5E6-45A5-491B-BD92-E9CD24395F49}" type="slidenum">
              <a:rPr lang="id-ID" smtClean="0"/>
              <a:pPr>
                <a:defRPr/>
              </a:pPr>
              <a:t>3</a:t>
            </a:fld>
            <a:endParaRPr lang="id-ID"/>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6E91A5E6-45A5-491B-BD92-E9CD24395F49}" type="slidenum">
              <a:rPr lang="id-ID" smtClean="0"/>
              <a:pPr>
                <a:defRPr/>
              </a:pPr>
              <a:t>4</a:t>
            </a:fld>
            <a:endParaRPr lang="id-ID"/>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6E91A5E6-45A5-491B-BD92-E9CD24395F49}" type="slidenum">
              <a:rPr lang="id-ID" smtClean="0"/>
              <a:pPr>
                <a:defRPr/>
              </a:pPr>
              <a:t>5</a:t>
            </a:fld>
            <a:endParaRPr lang="id-ID"/>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6E91A5E6-45A5-491B-BD92-E9CD24395F49}" type="slidenum">
              <a:rPr lang="id-ID" smtClean="0"/>
              <a:pPr>
                <a:defRPr/>
              </a:pPr>
              <a:t>6</a:t>
            </a:fld>
            <a:endParaRPr lang="id-ID"/>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6E91A5E6-45A5-491B-BD92-E9CD24395F49}" type="slidenum">
              <a:rPr lang="id-ID" smtClean="0"/>
              <a:pPr>
                <a:defRPr/>
              </a:pPr>
              <a:t>7</a:t>
            </a:fld>
            <a:endParaRPr lang="id-ID"/>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6E91A5E6-45A5-491B-BD92-E9CD24395F49}" type="slidenum">
              <a:rPr lang="id-ID" smtClean="0"/>
              <a:pPr>
                <a:defRPr/>
              </a:pPr>
              <a:t>8</a:t>
            </a:fld>
            <a:endParaRPr lang="id-ID"/>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6E91A5E6-45A5-491B-BD92-E9CD24395F49}" type="slidenum">
              <a:rPr lang="id-ID" smtClean="0"/>
              <a:pPr>
                <a:defRPr/>
              </a:pPr>
              <a:t>9</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14E4D04-C2AB-42A4-99DA-A1AC8F5C1B7F}" type="datetime1">
              <a:rPr lang="en-US" smtClean="0"/>
              <a:pPr>
                <a:defRPr/>
              </a:pPr>
              <a:t>3/30/2020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0F3E6DC-1CF7-470F-AD44-9264A23674B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248EBED-5599-424C-B394-9F35EE5499D6}" type="datetime1">
              <a:rPr lang="en-US" smtClean="0"/>
              <a:pPr>
                <a:defRPr/>
              </a:pPr>
              <a:t>3/30/2020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AFC4AFC-14DB-4D5A-BB80-DA522156723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382D0D7-AF7C-49A6-9103-4B4256388549}" type="datetime1">
              <a:rPr lang="en-US" smtClean="0"/>
              <a:pPr>
                <a:defRPr/>
              </a:pPr>
              <a:t>3/30/2020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5A8A47E-14EE-43BC-993A-51ECD9BADEB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4F4F6CD-0766-499B-A632-0E53E3D65048}" type="datetime1">
              <a:rPr lang="en-US" smtClean="0"/>
              <a:pPr>
                <a:defRPr/>
              </a:pPr>
              <a:t>3/30/2020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3E91DE-6D91-417E-AAD5-296FB2409A8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68563FB-3BA3-457D-AD60-6409B7C85123}" type="datetime1">
              <a:rPr lang="en-US" smtClean="0"/>
              <a:pPr>
                <a:defRPr/>
              </a:pPr>
              <a:t>3/30/2020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1AB5F3-6F9C-4098-AA7E-0B80DF47402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2C88902-6D88-4B1C-B304-6CE032F41736}" type="datetime1">
              <a:rPr lang="en-US" smtClean="0"/>
              <a:pPr>
                <a:defRPr/>
              </a:pPr>
              <a:t>3/30/2020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775C2A9-E9B2-44C2-94BD-EA7D4EC64EA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DAF4E90-41B4-4429-A708-0B9B3B4D133E}" type="datetime1">
              <a:rPr lang="en-US" smtClean="0"/>
              <a:pPr>
                <a:defRPr/>
              </a:pPr>
              <a:t>3/30/2020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25A98D3-ED51-4028-8686-319EDCBB037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6A42157-BD5A-4F44-9436-EEB4E3F6DBBA}" type="datetime1">
              <a:rPr lang="en-US" smtClean="0"/>
              <a:pPr>
                <a:defRPr/>
              </a:pPr>
              <a:t>3/30/2020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82A8131-D08D-451B-8F06-0ED616C77E7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8E759C8-953A-4C21-B1B7-93D9F517A33F}" type="datetime1">
              <a:rPr lang="en-US" smtClean="0"/>
              <a:pPr>
                <a:defRPr/>
              </a:pPr>
              <a:t>3/30/2020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BCCD2AA-1009-441A-B610-0CDFEECD490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82AEA1C-E715-4796-B22D-B3500347F994}" type="datetime1">
              <a:rPr lang="en-US" smtClean="0"/>
              <a:pPr>
                <a:defRPr/>
              </a:pPr>
              <a:t>3/30/2020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B2F32BE-D371-42F7-8213-808C50F8042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C162F83-A9AC-4579-8453-9AE24D747DC5}" type="datetime1">
              <a:rPr lang="en-US" smtClean="0"/>
              <a:pPr>
                <a:defRPr/>
              </a:pPr>
              <a:t>3/30/2020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D382249-EF8D-4EA8-AFD0-A922111E565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534BB05D-7667-46C9-BD55-8ED13BDDCC01}" type="datetime1">
              <a:rPr lang="en-US" smtClean="0"/>
              <a:pPr>
                <a:defRPr/>
              </a:pPr>
              <a:t>3/30/2020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400">
                <a:solidFill>
                  <a:schemeClr val="tx1"/>
                </a:solidFill>
                <a:latin typeface="+mn-lt"/>
              </a:defRPr>
            </a:lvl1pPr>
          </a:lstStyle>
          <a:p>
            <a:pPr>
              <a:defRPr/>
            </a:pPr>
            <a:fld id="{DAAE9F20-E7A8-494A-97C1-27A46E940B9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rsil\Desktop\Smartcreative.jpg"/>
          <p:cNvPicPr>
            <a:picLocks noChangeAspect="1" noChangeArrowheads="1"/>
          </p:cNvPicPr>
          <p:nvPr/>
        </p:nvPicPr>
        <p:blipFill>
          <a:blip r:embed="rId3" cstate="print"/>
          <a:srcRect l="1051" r="800" b="504"/>
          <a:stretch>
            <a:fillRect/>
          </a:stretch>
        </p:blipFill>
        <p:spPr bwMode="auto">
          <a:xfrm>
            <a:off x="0" y="304800"/>
            <a:ext cx="9144000" cy="6840538"/>
          </a:xfrm>
          <a:prstGeom prst="rect">
            <a:avLst/>
          </a:prstGeom>
          <a:noFill/>
          <a:ln w="9525">
            <a:noFill/>
            <a:miter lim="800000"/>
            <a:headEnd/>
            <a:tailEnd/>
          </a:ln>
        </p:spPr>
      </p:pic>
      <p:sp>
        <p:nvSpPr>
          <p:cNvPr id="2051" name="TextBox 1"/>
          <p:cNvSpPr txBox="1">
            <a:spLocks noChangeArrowheads="1"/>
          </p:cNvSpPr>
          <p:nvPr/>
        </p:nvSpPr>
        <p:spPr bwMode="auto">
          <a:xfrm>
            <a:off x="3222625" y="3935849"/>
            <a:ext cx="5638800" cy="1200329"/>
          </a:xfrm>
          <a:prstGeom prst="rect">
            <a:avLst/>
          </a:prstGeom>
          <a:noFill/>
          <a:ln w="9525">
            <a:noFill/>
            <a:miter lim="800000"/>
            <a:headEnd/>
            <a:tailEnd/>
          </a:ln>
        </p:spPr>
        <p:txBody>
          <a:bodyPr>
            <a:spAutoFit/>
          </a:bodyPr>
          <a:lstStyle/>
          <a:p>
            <a:pPr algn="ctr"/>
            <a:r>
              <a:rPr lang="en-US" sz="1600" b="1" kern="10" dirty="0" smtClean="0">
                <a:ln w="19050">
                  <a:solidFill>
                    <a:schemeClr val="tx1"/>
                  </a:solidFill>
                  <a:round/>
                  <a:headEnd/>
                  <a:tailEnd/>
                </a:ln>
                <a:solidFill>
                  <a:schemeClr val="bg1"/>
                </a:solidFill>
                <a:effectLst>
                  <a:outerShdw dist="35921" dir="2700000" algn="ctr" rotWithShape="0">
                    <a:srgbClr val="990000"/>
                  </a:outerShdw>
                </a:effectLst>
                <a:latin typeface="Tahoma" pitchFamily="34" charset="0"/>
                <a:cs typeface="Tahoma" pitchFamily="34" charset="0"/>
              </a:rPr>
              <a:t>SISWATI</a:t>
            </a:r>
            <a:endParaRPr lang="en-US" sz="1600" b="1" dirty="0" smtClean="0">
              <a:solidFill>
                <a:schemeClr val="bg1"/>
              </a:solidFill>
            </a:endParaRPr>
          </a:p>
          <a:p>
            <a:pPr algn="ctr"/>
            <a:endParaRPr lang="en-US" sz="1400" b="1" dirty="0" smtClean="0">
              <a:solidFill>
                <a:schemeClr val="bg1"/>
              </a:solidFill>
            </a:endParaRPr>
          </a:p>
          <a:p>
            <a:pPr algn="ctr"/>
            <a:r>
              <a:rPr lang="en-US" sz="1400" b="1" dirty="0" smtClean="0">
                <a:solidFill>
                  <a:schemeClr val="bg1"/>
                </a:solidFill>
              </a:rPr>
              <a:t>PROGRAM STUDI  D3 REKAM MEDIS DAN INFORMASI KESEHATAN FAKULTAS ILMU-ILMU KESEHATAN </a:t>
            </a:r>
          </a:p>
          <a:p>
            <a:pPr algn="ctr"/>
            <a:r>
              <a:rPr lang="en-US" sz="1400" b="1" dirty="0" smtClean="0">
                <a:solidFill>
                  <a:schemeClr val="bg1"/>
                </a:solidFill>
              </a:rPr>
              <a:t>UNIVERSITS  ESA  UNGGUL</a:t>
            </a:r>
            <a:endParaRPr lang="en-US" sz="2000" b="1" dirty="0">
              <a:solidFill>
                <a:schemeClr val="bg1"/>
              </a:solidFill>
            </a:endParaRPr>
          </a:p>
        </p:txBody>
      </p:sp>
      <p:sp>
        <p:nvSpPr>
          <p:cNvPr id="4" name="Rectangle 3"/>
          <p:cNvSpPr>
            <a:spLocks noGrp="1" noChangeArrowheads="1"/>
          </p:cNvSpPr>
          <p:nvPr>
            <p:ph type="subTitle" idx="1"/>
          </p:nvPr>
        </p:nvSpPr>
        <p:spPr>
          <a:xfrm>
            <a:off x="3352800" y="1524000"/>
            <a:ext cx="5257800" cy="2133600"/>
          </a:xfrm>
          <a:ln>
            <a:solidFill>
              <a:schemeClr val="tx1"/>
            </a:solidFill>
          </a:ln>
        </p:spPr>
        <p:txBody>
          <a:bodyPr>
            <a:normAutofit fontScale="92500" lnSpcReduction="20000"/>
          </a:bodyPr>
          <a:lstStyle/>
          <a:p>
            <a:r>
              <a:rPr lang="en-US" sz="5400" b="1" kern="10" dirty="0" smtClean="0">
                <a:ln w="19050">
                  <a:solidFill>
                    <a:schemeClr val="tx1"/>
                  </a:solidFill>
                  <a:round/>
                  <a:headEnd/>
                  <a:tailEnd/>
                </a:ln>
                <a:solidFill>
                  <a:schemeClr val="bg1"/>
                </a:solidFill>
                <a:effectLst>
                  <a:outerShdw dist="35921" dir="2700000" algn="ctr" rotWithShape="0">
                    <a:srgbClr val="990000"/>
                  </a:outerShdw>
                </a:effectLst>
                <a:latin typeface="Tahoma" pitchFamily="34" charset="0"/>
                <a:cs typeface="Tahoma" pitchFamily="34" charset="0"/>
              </a:rPr>
              <a:t>PERTEMUAN </a:t>
            </a:r>
            <a:r>
              <a:rPr lang="en-US" sz="5400" b="1" kern="10" dirty="0" smtClean="0">
                <a:ln w="19050">
                  <a:solidFill>
                    <a:schemeClr val="tx1"/>
                  </a:solidFill>
                  <a:round/>
                  <a:headEnd/>
                  <a:tailEnd/>
                </a:ln>
                <a:solidFill>
                  <a:schemeClr val="bg1"/>
                </a:solidFill>
                <a:effectLst>
                  <a:outerShdw dist="35921" dir="2700000" algn="ctr" rotWithShape="0">
                    <a:srgbClr val="990000"/>
                  </a:outerShdw>
                </a:effectLst>
                <a:latin typeface="Tahoma" pitchFamily="34" charset="0"/>
                <a:cs typeface="Tahoma" pitchFamily="34" charset="0"/>
              </a:rPr>
              <a:t>7</a:t>
            </a:r>
            <a:endParaRPr lang="en-US" sz="5100" b="1" dirty="0" smtClean="0">
              <a:solidFill>
                <a:schemeClr val="bg1"/>
              </a:solidFill>
            </a:endParaRPr>
          </a:p>
          <a:p>
            <a:pPr marL="609600" indent="-609600" algn="l">
              <a:buClrTx/>
            </a:pPr>
            <a:r>
              <a:rPr lang="en-US" sz="3600" dirty="0" smtClean="0">
                <a:solidFill>
                  <a:schemeClr val="bg1"/>
                </a:solidFill>
                <a:latin typeface="Tahoma" pitchFamily="34" charset="0"/>
                <a:cs typeface="Tahoma" pitchFamily="34" charset="0"/>
              </a:rPr>
              <a:t>	</a:t>
            </a:r>
            <a:r>
              <a:rPr lang="en-US" sz="3600" dirty="0" err="1" smtClean="0">
                <a:solidFill>
                  <a:schemeClr val="bg1"/>
                </a:solidFill>
                <a:latin typeface="Tahoma" pitchFamily="34" charset="0"/>
                <a:cs typeface="Tahoma" pitchFamily="34" charset="0"/>
              </a:rPr>
              <a:t>Ruang</a:t>
            </a:r>
            <a:r>
              <a:rPr lang="en-US" sz="3600" dirty="0" smtClean="0">
                <a:solidFill>
                  <a:schemeClr val="bg1"/>
                </a:solidFill>
                <a:latin typeface="Tahoma" pitchFamily="34" charset="0"/>
                <a:cs typeface="Tahoma" pitchFamily="34" charset="0"/>
              </a:rPr>
              <a:t> </a:t>
            </a:r>
            <a:r>
              <a:rPr lang="en-US" sz="3600" dirty="0" err="1" smtClean="0">
                <a:solidFill>
                  <a:schemeClr val="bg1"/>
                </a:solidFill>
                <a:latin typeface="Tahoma" pitchFamily="34" charset="0"/>
                <a:cs typeface="Tahoma" pitchFamily="34" charset="0"/>
              </a:rPr>
              <a:t>kerja</a:t>
            </a:r>
            <a:r>
              <a:rPr lang="en-US" sz="3600" dirty="0" smtClean="0">
                <a:solidFill>
                  <a:schemeClr val="bg1"/>
                </a:solidFill>
                <a:latin typeface="Tahoma" pitchFamily="34" charset="0"/>
                <a:cs typeface="Tahoma" pitchFamily="34" charset="0"/>
              </a:rPr>
              <a:t> </a:t>
            </a:r>
            <a:r>
              <a:rPr lang="en-US" sz="3600" dirty="0" err="1" smtClean="0">
                <a:solidFill>
                  <a:schemeClr val="bg1"/>
                </a:solidFill>
                <a:latin typeface="Tahoma" pitchFamily="34" charset="0"/>
                <a:cs typeface="Tahoma" pitchFamily="34" charset="0"/>
              </a:rPr>
              <a:t>rekam</a:t>
            </a:r>
            <a:r>
              <a:rPr lang="en-US" sz="3600" dirty="0" smtClean="0">
                <a:solidFill>
                  <a:schemeClr val="bg1"/>
                </a:solidFill>
                <a:latin typeface="Tahoma" pitchFamily="34" charset="0"/>
                <a:cs typeface="Tahoma" pitchFamily="34" charset="0"/>
              </a:rPr>
              <a:t> </a:t>
            </a:r>
            <a:r>
              <a:rPr lang="en-US" sz="3600" dirty="0" err="1" smtClean="0">
                <a:solidFill>
                  <a:schemeClr val="bg1"/>
                </a:solidFill>
                <a:latin typeface="Tahoma" pitchFamily="34" charset="0"/>
                <a:cs typeface="Tahoma" pitchFamily="34" charset="0"/>
              </a:rPr>
              <a:t>medis</a:t>
            </a:r>
            <a:r>
              <a:rPr lang="en-US" sz="3600" dirty="0" smtClean="0">
                <a:solidFill>
                  <a:schemeClr val="bg1"/>
                </a:solidFill>
                <a:latin typeface="Tahoma" pitchFamily="34" charset="0"/>
                <a:cs typeface="Tahoma" pitchFamily="34" charset="0"/>
              </a:rPr>
              <a:t> </a:t>
            </a:r>
            <a:r>
              <a:rPr lang="en-US" sz="3600" dirty="0" err="1" smtClean="0">
                <a:solidFill>
                  <a:schemeClr val="bg1"/>
                </a:solidFill>
                <a:latin typeface="Tahoma" pitchFamily="34" charset="0"/>
                <a:cs typeface="Tahoma" pitchFamily="34" charset="0"/>
              </a:rPr>
              <a:t>dan</a:t>
            </a:r>
            <a:r>
              <a:rPr lang="en-US" sz="3600" dirty="0" smtClean="0">
                <a:solidFill>
                  <a:schemeClr val="bg1"/>
                </a:solidFill>
                <a:latin typeface="Tahoma" pitchFamily="34" charset="0"/>
                <a:cs typeface="Tahoma" pitchFamily="34" charset="0"/>
              </a:rPr>
              <a:t> </a:t>
            </a:r>
            <a:r>
              <a:rPr lang="en-US" sz="3600" dirty="0" err="1" smtClean="0">
                <a:solidFill>
                  <a:schemeClr val="bg1"/>
                </a:solidFill>
                <a:latin typeface="Tahoma" pitchFamily="34" charset="0"/>
                <a:cs typeface="Tahoma" pitchFamily="34" charset="0"/>
              </a:rPr>
              <a:t>informasi</a:t>
            </a:r>
            <a:r>
              <a:rPr lang="en-US" sz="3600" dirty="0" smtClean="0">
                <a:solidFill>
                  <a:schemeClr val="bg1"/>
                </a:solidFill>
                <a:latin typeface="Tahoma" pitchFamily="34" charset="0"/>
                <a:cs typeface="Tahoma" pitchFamily="34" charset="0"/>
              </a:rPr>
              <a:t> </a:t>
            </a:r>
            <a:r>
              <a:rPr lang="en-US" sz="3600" dirty="0" err="1" smtClean="0">
                <a:solidFill>
                  <a:schemeClr val="bg1"/>
                </a:solidFill>
                <a:latin typeface="Tahoma" pitchFamily="34" charset="0"/>
                <a:cs typeface="Tahoma" pitchFamily="34" charset="0"/>
              </a:rPr>
              <a:t>kesehatan</a:t>
            </a:r>
            <a:r>
              <a:rPr lang="en-US" sz="3600" dirty="0" smtClean="0">
                <a:solidFill>
                  <a:schemeClr val="bg1"/>
                </a:solidFill>
                <a:latin typeface="Tahoma" pitchFamily="34" charset="0"/>
                <a:cs typeface="Tahoma" pitchFamily="34" charset="0"/>
              </a:rPr>
              <a:t> </a:t>
            </a:r>
            <a:r>
              <a:rPr lang="en-US" sz="3600" dirty="0" err="1" smtClean="0">
                <a:solidFill>
                  <a:schemeClr val="bg1"/>
                </a:solidFill>
                <a:latin typeface="Tahoma" pitchFamily="34" charset="0"/>
                <a:cs typeface="Tahoma" pitchFamily="34" charset="0"/>
              </a:rPr>
              <a:t>ergonomis</a:t>
            </a:r>
            <a:endParaRPr lang="en-US" sz="3600" dirty="0" smtClean="0">
              <a:solidFill>
                <a:schemeClr val="bg1"/>
              </a:solidFill>
              <a:latin typeface="Tahoma" pitchFamily="34" charset="0"/>
              <a:cs typeface="Tahoma" pitchFamily="34" charset="0"/>
            </a:endParaRPr>
          </a:p>
        </p:txBody>
      </p:sp>
      <p:sp>
        <p:nvSpPr>
          <p:cNvPr id="5" name="Date Placeholder 4"/>
          <p:cNvSpPr>
            <a:spLocks noGrp="1"/>
          </p:cNvSpPr>
          <p:nvPr>
            <p:ph type="dt" sz="half" idx="10"/>
          </p:nvPr>
        </p:nvSpPr>
        <p:spPr/>
        <p:txBody>
          <a:bodyPr/>
          <a:lstStyle/>
          <a:p>
            <a:pPr>
              <a:defRPr/>
            </a:pPr>
            <a:fld id="{69D720DA-0AB7-4C5B-90D8-7C4849146805}" type="datetime1">
              <a:rPr lang="en-US" smtClean="0"/>
              <a:pPr>
                <a:defRPr/>
              </a:pPr>
              <a:t>3/30/2020</a:t>
            </a:fld>
            <a:endParaRPr lang="en-US"/>
          </a:p>
        </p:txBody>
      </p:sp>
      <p:sp>
        <p:nvSpPr>
          <p:cNvPr id="6" name="Slide Number Placeholder 5"/>
          <p:cNvSpPr>
            <a:spLocks noGrp="1"/>
          </p:cNvSpPr>
          <p:nvPr>
            <p:ph type="sldNum" sz="quarter" idx="12"/>
          </p:nvPr>
        </p:nvSpPr>
        <p:spPr/>
        <p:txBody>
          <a:bodyPr/>
          <a:lstStyle/>
          <a:p>
            <a:pPr>
              <a:defRPr/>
            </a:pPr>
            <a:fld id="{80F3E6DC-1CF7-470F-AD44-9264A23674BD}" type="slidenum">
              <a:rPr lang="en-US" smtClean="0"/>
              <a:pPr>
                <a:defRPr/>
              </a:pPr>
              <a:t>1</a:t>
            </a:fld>
            <a:endParaRPr lang="en-US"/>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cstate="print"/>
          <a:srcRect/>
          <a:stretch>
            <a:fillRect/>
          </a:stretch>
        </p:blipFill>
        <p:spPr bwMode="auto">
          <a:xfrm>
            <a:off x="0" y="76200"/>
            <a:ext cx="9172575" cy="6858000"/>
          </a:xfrm>
          <a:prstGeom prst="rect">
            <a:avLst/>
          </a:prstGeom>
          <a:noFill/>
          <a:ln w="9525">
            <a:noFill/>
            <a:miter lim="800000"/>
            <a:headEnd/>
            <a:tailEnd/>
          </a:ln>
        </p:spPr>
      </p:pic>
      <p:sp>
        <p:nvSpPr>
          <p:cNvPr id="3075" name="Title 5"/>
          <p:cNvSpPr>
            <a:spLocks noGrp="1"/>
          </p:cNvSpPr>
          <p:nvPr>
            <p:ph type="title"/>
          </p:nvPr>
        </p:nvSpPr>
        <p:spPr>
          <a:xfrm>
            <a:off x="304800" y="685800"/>
            <a:ext cx="8686800" cy="914400"/>
          </a:xfrm>
        </p:spPr>
        <p:txBody>
          <a:bodyPr/>
          <a:lstStyle/>
          <a:p>
            <a:pPr>
              <a:spcBef>
                <a:spcPct val="50000"/>
              </a:spcBef>
            </a:pPr>
            <a:r>
              <a:rPr lang="en-US" sz="2800" kern="10" dirty="0" smtClean="0">
                <a:ln w="19050">
                  <a:solidFill>
                    <a:schemeClr val="tx1"/>
                  </a:solidFill>
                  <a:round/>
                  <a:headEnd/>
                  <a:tailEnd/>
                </a:ln>
                <a:solidFill>
                  <a:schemeClr val="accent6">
                    <a:lumMod val="75000"/>
                  </a:schemeClr>
                </a:solidFill>
                <a:effectLst>
                  <a:outerShdw dist="35921" dir="2700000" algn="ctr" rotWithShape="0">
                    <a:srgbClr val="990000"/>
                  </a:outerShdw>
                </a:effectLst>
                <a:latin typeface="Tahoma" pitchFamily="34" charset="0"/>
                <a:cs typeface="Tahoma" pitchFamily="34" charset="0"/>
              </a:rPr>
              <a:t>PROSEDUR KERJA</a:t>
            </a:r>
            <a:r>
              <a:rPr lang="en-US" sz="2800" kern="10" dirty="0" smtClean="0">
                <a:ln w="19050">
                  <a:solidFill>
                    <a:schemeClr val="tx1"/>
                  </a:solidFill>
                  <a:round/>
                  <a:headEnd/>
                  <a:tailEnd/>
                </a:ln>
                <a:solidFill>
                  <a:schemeClr val="accent6">
                    <a:lumMod val="75000"/>
                  </a:schemeClr>
                </a:solidFill>
                <a:effectLst>
                  <a:outerShdw dist="35921" dir="2700000" algn="ctr" rotWithShape="0">
                    <a:srgbClr val="990000"/>
                  </a:outerShdw>
                </a:effectLst>
                <a:latin typeface="Tahoma" pitchFamily="34" charset="0"/>
                <a:cs typeface="Tahoma" pitchFamily="34" charset="0"/>
                <a:sym typeface="Wingdings" pitchFamily="2" charset="2"/>
              </a:rPr>
              <a:t></a:t>
            </a:r>
            <a:r>
              <a:rPr lang="en-US" sz="2800" kern="10" dirty="0" smtClean="0">
                <a:ln w="19050">
                  <a:solidFill>
                    <a:schemeClr val="tx1"/>
                  </a:solidFill>
                  <a:round/>
                  <a:headEnd/>
                  <a:tailEnd/>
                </a:ln>
                <a:solidFill>
                  <a:schemeClr val="accent6">
                    <a:lumMod val="75000"/>
                  </a:schemeClr>
                </a:solidFill>
                <a:effectLst>
                  <a:outerShdw dist="35921" dir="2700000" algn="ctr" rotWithShape="0">
                    <a:srgbClr val="990000"/>
                  </a:outerShdw>
                </a:effectLst>
                <a:latin typeface="Tahoma" pitchFamily="34" charset="0"/>
                <a:cs typeface="Tahoma" pitchFamily="34" charset="0"/>
              </a:rPr>
              <a:t>KESELAMATAN KERJA PERKANTORAN</a:t>
            </a:r>
            <a:endParaRPr lang="en-US" sz="2800" dirty="0" smtClean="0">
              <a:solidFill>
                <a:schemeClr val="accent6">
                  <a:lumMod val="75000"/>
                </a:schemeClr>
              </a:solidFill>
              <a:latin typeface="Tahoma" pitchFamily="34" charset="0"/>
              <a:ea typeface="Tahoma" pitchFamily="34" charset="0"/>
              <a:cs typeface="Tahoma" pitchFamily="34" charset="0"/>
            </a:endParaRPr>
          </a:p>
        </p:txBody>
      </p:sp>
      <p:sp>
        <p:nvSpPr>
          <p:cNvPr id="5" name="Date Placeholder 4"/>
          <p:cNvSpPr>
            <a:spLocks noGrp="1"/>
          </p:cNvSpPr>
          <p:nvPr>
            <p:ph type="dt" sz="half" idx="10"/>
          </p:nvPr>
        </p:nvSpPr>
        <p:spPr/>
        <p:txBody>
          <a:bodyPr/>
          <a:lstStyle/>
          <a:p>
            <a:pPr>
              <a:defRPr/>
            </a:pPr>
            <a:fld id="{660E60B3-FB1E-4AB4-BDC2-F528DB5E117D}" type="datetime1">
              <a:rPr lang="en-US" smtClean="0"/>
              <a:pPr>
                <a:defRPr/>
              </a:pPr>
              <a:t>3/30/2020</a:t>
            </a:fld>
            <a:endParaRPr lang="en-US"/>
          </a:p>
        </p:txBody>
      </p:sp>
      <p:sp>
        <p:nvSpPr>
          <p:cNvPr id="6" name="Slide Number Placeholder 5"/>
          <p:cNvSpPr>
            <a:spLocks noGrp="1"/>
          </p:cNvSpPr>
          <p:nvPr>
            <p:ph type="sldNum" sz="quarter" idx="12"/>
          </p:nvPr>
        </p:nvSpPr>
        <p:spPr/>
        <p:txBody>
          <a:bodyPr/>
          <a:lstStyle/>
          <a:p>
            <a:pPr>
              <a:defRPr/>
            </a:pPr>
            <a:fld id="{D43E91DE-6D91-417E-AAD5-296FB2409A87}" type="slidenum">
              <a:rPr lang="en-US" smtClean="0"/>
              <a:pPr>
                <a:defRPr/>
              </a:pPr>
              <a:t>10</a:t>
            </a:fld>
            <a:endParaRPr lang="en-US"/>
          </a:p>
        </p:txBody>
      </p:sp>
      <p:sp>
        <p:nvSpPr>
          <p:cNvPr id="26625" name="Rectangle 1"/>
          <p:cNvSpPr>
            <a:spLocks noChangeArrowheads="1"/>
          </p:cNvSpPr>
          <p:nvPr/>
        </p:nvSpPr>
        <p:spPr bwMode="auto">
          <a:xfrm>
            <a:off x="304800" y="1600200"/>
            <a:ext cx="84582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just" defTabSz="914400" rtl="0" eaLnBrk="1" fontAlgn="base" latinLnBrk="0" hangingPunct="1">
              <a:lnSpc>
                <a:spcPct val="100000"/>
              </a:lnSpc>
              <a:spcBef>
                <a:spcPct val="0"/>
              </a:spcBef>
              <a:spcAft>
                <a:spcPct val="0"/>
              </a:spcAft>
              <a:buClrTx/>
              <a:buSzTx/>
              <a:buFont typeface="+mj-lt"/>
              <a:buAutoNum type="arabicPeriod"/>
              <a:tabLst/>
            </a:pPr>
            <a:r>
              <a:rPr kumimoji="0" lang="de-DE"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Berlari di kantor harus dilarang. </a:t>
            </a:r>
          </a:p>
          <a:p>
            <a:pPr marL="457200" marR="0" lvl="0" indent="-457200" algn="just" defTabSz="914400" rtl="0" eaLnBrk="0" fontAlgn="base" latinLnBrk="0" hangingPunct="0">
              <a:lnSpc>
                <a:spcPct val="100000"/>
              </a:lnSpc>
              <a:spcBef>
                <a:spcPct val="0"/>
              </a:spcBef>
              <a:spcAft>
                <a:spcPct val="0"/>
              </a:spcAft>
              <a:buClrTx/>
              <a:buSzTx/>
              <a:buFont typeface="+mj-lt"/>
              <a:buAutoNum type="arabicPeriod"/>
              <a:tabLst/>
            </a:pP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Permukaan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lantai</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harus</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yang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tidak</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licin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atau</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yang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menyebabkan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pekerja</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terpleset</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tergelincir</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p>
          <a:p>
            <a:pPr marL="457200" marR="0" lvl="0" indent="-457200" algn="just" defTabSz="914400" rtl="0" eaLnBrk="0" fontAlgn="base" latinLnBrk="0" hangingPunct="0">
              <a:lnSpc>
                <a:spcPct val="100000"/>
              </a:lnSpc>
              <a:spcBef>
                <a:spcPct val="0"/>
              </a:spcBef>
              <a:spcAft>
                <a:spcPct val="0"/>
              </a:spcAft>
              <a:buClrTx/>
              <a:buSzTx/>
              <a:buFont typeface="+mj-lt"/>
              <a:buAutoNum type="arabicPeriod"/>
              <a:tabLst/>
            </a:pPr>
            <a:r>
              <a:rPr kumimoji="0" lang="de-DE"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Semua yang berjalan di lorong kantor dan di tangga diatur berada sebelah kiri. </a:t>
            </a:r>
          </a:p>
          <a:p>
            <a:pPr marL="457200" marR="0" lvl="0" indent="-457200" algn="just" defTabSz="914400" rtl="0" eaLnBrk="0" fontAlgn="base" latinLnBrk="0" hangingPunct="0">
              <a:lnSpc>
                <a:spcPct val="100000"/>
              </a:lnSpc>
              <a:spcBef>
                <a:spcPct val="0"/>
              </a:spcBef>
              <a:spcAft>
                <a:spcPct val="0"/>
              </a:spcAft>
              <a:buClrTx/>
              <a:buSzTx/>
              <a:buFont typeface="+mj-lt"/>
              <a:buAutoNum type="arabicPeriod"/>
              <a:tabLst/>
            </a:pPr>
            <a:r>
              <a:rPr kumimoji="0" lang="de-DE"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Karyawan yang membawa tumpukan barang yang cukup tinggi/berat harus menggunakan troli dan tidak boleh naik melalui tangga tapi menggunakan lift barang bila tersedia. </a:t>
            </a: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cstate="print"/>
          <a:srcRect/>
          <a:stretch>
            <a:fillRect/>
          </a:stretch>
        </p:blipFill>
        <p:spPr bwMode="auto">
          <a:xfrm>
            <a:off x="0" y="76200"/>
            <a:ext cx="9172575" cy="6858000"/>
          </a:xfrm>
          <a:prstGeom prst="rect">
            <a:avLst/>
          </a:prstGeom>
          <a:noFill/>
          <a:ln w="9525">
            <a:noFill/>
            <a:miter lim="800000"/>
            <a:headEnd/>
            <a:tailEnd/>
          </a:ln>
        </p:spPr>
      </p:pic>
      <p:sp>
        <p:nvSpPr>
          <p:cNvPr id="3075" name="Title 5"/>
          <p:cNvSpPr>
            <a:spLocks noGrp="1"/>
          </p:cNvSpPr>
          <p:nvPr>
            <p:ph type="title"/>
          </p:nvPr>
        </p:nvSpPr>
        <p:spPr>
          <a:xfrm>
            <a:off x="304800" y="685800"/>
            <a:ext cx="8686800" cy="762000"/>
          </a:xfrm>
        </p:spPr>
        <p:txBody>
          <a:bodyPr/>
          <a:lstStyle/>
          <a:p>
            <a:pPr>
              <a:spcBef>
                <a:spcPct val="50000"/>
              </a:spcBef>
            </a:pPr>
            <a:r>
              <a:rPr lang="en-US" sz="2800" kern="10" dirty="0" smtClean="0">
                <a:ln w="19050">
                  <a:solidFill>
                    <a:schemeClr val="tx1"/>
                  </a:solidFill>
                  <a:round/>
                  <a:headEnd/>
                  <a:tailEnd/>
                </a:ln>
                <a:solidFill>
                  <a:schemeClr val="accent6">
                    <a:lumMod val="75000"/>
                  </a:schemeClr>
                </a:solidFill>
                <a:effectLst>
                  <a:outerShdw dist="35921" dir="2700000" algn="ctr" rotWithShape="0">
                    <a:srgbClr val="990000"/>
                  </a:outerShdw>
                </a:effectLst>
                <a:latin typeface="Tahoma" pitchFamily="34" charset="0"/>
                <a:cs typeface="Tahoma" pitchFamily="34" charset="0"/>
              </a:rPr>
              <a:t>PERSYARATAN KESELAMATAN KERJA PERKANTORAN</a:t>
            </a:r>
            <a:endParaRPr lang="en-US" sz="2800" b="1" dirty="0" smtClean="0">
              <a:solidFill>
                <a:schemeClr val="accent6">
                  <a:lumMod val="75000"/>
                </a:schemeClr>
              </a:solidFill>
              <a:latin typeface="Tahoma" pitchFamily="34" charset="0"/>
              <a:ea typeface="Tahoma" pitchFamily="34" charset="0"/>
              <a:cs typeface="Tahoma" pitchFamily="34" charset="0"/>
            </a:endParaRPr>
          </a:p>
        </p:txBody>
      </p:sp>
      <p:sp>
        <p:nvSpPr>
          <p:cNvPr id="5" name="Date Placeholder 4"/>
          <p:cNvSpPr>
            <a:spLocks noGrp="1"/>
          </p:cNvSpPr>
          <p:nvPr>
            <p:ph type="dt" sz="half" idx="10"/>
          </p:nvPr>
        </p:nvSpPr>
        <p:spPr/>
        <p:txBody>
          <a:bodyPr/>
          <a:lstStyle/>
          <a:p>
            <a:pPr>
              <a:defRPr/>
            </a:pPr>
            <a:fld id="{660E60B3-FB1E-4AB4-BDC2-F528DB5E117D}" type="datetime1">
              <a:rPr lang="en-US" smtClean="0"/>
              <a:pPr>
                <a:defRPr/>
              </a:pPr>
              <a:t>3/30/2020</a:t>
            </a:fld>
            <a:endParaRPr lang="en-US"/>
          </a:p>
        </p:txBody>
      </p:sp>
      <p:sp>
        <p:nvSpPr>
          <p:cNvPr id="6" name="Slide Number Placeholder 5"/>
          <p:cNvSpPr>
            <a:spLocks noGrp="1"/>
          </p:cNvSpPr>
          <p:nvPr>
            <p:ph type="sldNum" sz="quarter" idx="12"/>
          </p:nvPr>
        </p:nvSpPr>
        <p:spPr/>
        <p:txBody>
          <a:bodyPr/>
          <a:lstStyle/>
          <a:p>
            <a:pPr>
              <a:defRPr/>
            </a:pPr>
            <a:fld id="{D43E91DE-6D91-417E-AAD5-296FB2409A87}" type="slidenum">
              <a:rPr lang="en-US" smtClean="0"/>
              <a:pPr>
                <a:defRPr/>
              </a:pPr>
              <a:t>11</a:t>
            </a:fld>
            <a:endParaRPr lang="en-US"/>
          </a:p>
        </p:txBody>
      </p:sp>
      <p:sp>
        <p:nvSpPr>
          <p:cNvPr id="24577" name="Rectangle 1"/>
          <p:cNvSpPr>
            <a:spLocks noChangeArrowheads="1"/>
          </p:cNvSpPr>
          <p:nvPr/>
        </p:nvSpPr>
        <p:spPr bwMode="auto">
          <a:xfrm>
            <a:off x="381000" y="1600200"/>
            <a:ext cx="82296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just" defTabSz="914400" rtl="0" eaLnBrk="1" fontAlgn="base" latinLnBrk="0" hangingPunct="1">
              <a:lnSpc>
                <a:spcPct val="100000"/>
              </a:lnSpc>
              <a:spcBef>
                <a:spcPct val="0"/>
              </a:spcBef>
              <a:spcAft>
                <a:spcPct val="0"/>
              </a:spcAft>
              <a:buClrTx/>
              <a:buSzTx/>
              <a:buFont typeface="+mj-lt"/>
              <a:buAutoNum type="arabicPeriod" startAt="5"/>
              <a:tabLst/>
            </a:pPr>
            <a:r>
              <a:rPr kumimoji="0" lang="de-DE" sz="24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Tangga tidak boleh menjadi area untuk menyimpan barang, berkumpul, dan segala aktivitas yang dapat menghambat lalu lalang. </a:t>
            </a:r>
            <a:endParaRPr kumimoji="0" lang="de-DE" sz="12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457200" marR="0" lvl="0" indent="-457200" algn="just" defTabSz="914400" rtl="0" eaLnBrk="0" fontAlgn="base" latinLnBrk="0" hangingPunct="0">
              <a:lnSpc>
                <a:spcPct val="100000"/>
              </a:lnSpc>
              <a:spcBef>
                <a:spcPct val="0"/>
              </a:spcBef>
              <a:spcAft>
                <a:spcPct val="0"/>
              </a:spcAft>
              <a:buClrTx/>
              <a:buSzTx/>
              <a:buFont typeface="+mj-lt"/>
              <a:buAutoNum type="arabicPeriod" startAt="5"/>
              <a:tabLst/>
            </a:pPr>
            <a:r>
              <a:rPr kumimoji="0" lang="de-DE" sz="24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Bahaya jatuh dapat dicegah melalui kerumahtanggaan kantor yang baik, cairan tumpah harus segera dibersihkan dan potongan benda yang terlepas dan pecahan kaca harus segera diambil. </a:t>
            </a:r>
            <a:endParaRPr kumimoji="0" lang="de-DE" sz="12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457200" marR="0" lvl="0" indent="-457200" algn="just" defTabSz="914400" rtl="0" eaLnBrk="0" fontAlgn="base" latinLnBrk="0" hangingPunct="0">
              <a:lnSpc>
                <a:spcPct val="100000"/>
              </a:lnSpc>
              <a:spcBef>
                <a:spcPct val="0"/>
              </a:spcBef>
              <a:spcAft>
                <a:spcPct val="0"/>
              </a:spcAft>
              <a:buClrTx/>
              <a:buSzTx/>
              <a:buFont typeface="+mj-lt"/>
              <a:buAutoNum type="arabicPeriod" startAt="5"/>
              <a:tabLst/>
            </a:pPr>
            <a:r>
              <a:rPr kumimoji="0" lang="de-DE" sz="24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Bahaya tersandung dapat diminimalkan dengan segera mengganti ubin rusak dan karpet usang. </a:t>
            </a:r>
            <a:endParaRPr kumimoji="0" lang="de-DE" sz="12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457200" marR="0" lvl="0" indent="-457200" algn="just" defTabSz="914400" rtl="0" eaLnBrk="0" fontAlgn="base" latinLnBrk="0" hangingPunct="0">
              <a:lnSpc>
                <a:spcPct val="100000"/>
              </a:lnSpc>
              <a:spcBef>
                <a:spcPct val="0"/>
              </a:spcBef>
              <a:spcAft>
                <a:spcPct val="0"/>
              </a:spcAft>
              <a:buClrTx/>
              <a:buSzTx/>
              <a:buFont typeface="+mj-lt"/>
              <a:buAutoNum type="arabicPeriod" startAt="5"/>
              <a:tabLst/>
            </a:pPr>
            <a:r>
              <a:rPr kumimoji="0" lang="de-DE" sz="24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Lemari arsip bisa menjadi penyebab utama kecelakaan dan harus digunakan dengan benar. </a:t>
            </a:r>
            <a:endParaRPr kumimoji="0" lang="de-DE" sz="36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cstate="print"/>
          <a:srcRect/>
          <a:stretch>
            <a:fillRect/>
          </a:stretch>
        </p:blipFill>
        <p:spPr bwMode="auto">
          <a:xfrm>
            <a:off x="0" y="76200"/>
            <a:ext cx="9172575" cy="6858000"/>
          </a:xfrm>
          <a:prstGeom prst="rect">
            <a:avLst/>
          </a:prstGeom>
          <a:noFill/>
          <a:ln w="9525">
            <a:noFill/>
            <a:miter lim="800000"/>
            <a:headEnd/>
            <a:tailEnd/>
          </a:ln>
        </p:spPr>
      </p:pic>
      <p:sp>
        <p:nvSpPr>
          <p:cNvPr id="3075" name="Title 5"/>
          <p:cNvSpPr>
            <a:spLocks noGrp="1"/>
          </p:cNvSpPr>
          <p:nvPr>
            <p:ph type="title"/>
          </p:nvPr>
        </p:nvSpPr>
        <p:spPr>
          <a:xfrm>
            <a:off x="304800" y="914400"/>
            <a:ext cx="8686800" cy="685800"/>
          </a:xfrm>
        </p:spPr>
        <p:txBody>
          <a:bodyPr/>
          <a:lstStyle/>
          <a:p>
            <a:pPr>
              <a:spcBef>
                <a:spcPct val="50000"/>
              </a:spcBef>
            </a:pPr>
            <a:r>
              <a:rPr lang="en-US" sz="2800" kern="10" dirty="0" smtClean="0">
                <a:ln w="19050">
                  <a:solidFill>
                    <a:schemeClr val="tx1"/>
                  </a:solidFill>
                  <a:round/>
                  <a:headEnd/>
                  <a:tailEnd/>
                </a:ln>
                <a:solidFill>
                  <a:schemeClr val="accent6">
                    <a:lumMod val="75000"/>
                  </a:schemeClr>
                </a:solidFill>
                <a:effectLst>
                  <a:outerShdw dist="35921" dir="2700000" algn="ctr" rotWithShape="0">
                    <a:srgbClr val="990000"/>
                  </a:outerShdw>
                </a:effectLst>
                <a:latin typeface="Tahoma" pitchFamily="34" charset="0"/>
                <a:cs typeface="Tahoma" pitchFamily="34" charset="0"/>
              </a:rPr>
              <a:t>PERSYARATAN KESELAMATAN KERJA PERKANTORAN</a:t>
            </a:r>
            <a:endParaRPr lang="en-US" sz="2800" b="1" dirty="0" smtClean="0">
              <a:solidFill>
                <a:schemeClr val="accent6">
                  <a:lumMod val="75000"/>
                </a:schemeClr>
              </a:solidFill>
              <a:latin typeface="Tahoma" pitchFamily="34" charset="0"/>
              <a:ea typeface="Tahoma" pitchFamily="34" charset="0"/>
              <a:cs typeface="Tahoma" pitchFamily="34" charset="0"/>
            </a:endParaRPr>
          </a:p>
        </p:txBody>
      </p:sp>
      <p:sp>
        <p:nvSpPr>
          <p:cNvPr id="5" name="Date Placeholder 4"/>
          <p:cNvSpPr>
            <a:spLocks noGrp="1"/>
          </p:cNvSpPr>
          <p:nvPr>
            <p:ph type="dt" sz="half" idx="10"/>
          </p:nvPr>
        </p:nvSpPr>
        <p:spPr/>
        <p:txBody>
          <a:bodyPr/>
          <a:lstStyle/>
          <a:p>
            <a:pPr>
              <a:defRPr/>
            </a:pPr>
            <a:fld id="{660E60B3-FB1E-4AB4-BDC2-F528DB5E117D}" type="datetime1">
              <a:rPr lang="en-US" smtClean="0"/>
              <a:pPr>
                <a:defRPr/>
              </a:pPr>
              <a:t>3/30/2020</a:t>
            </a:fld>
            <a:endParaRPr lang="en-US"/>
          </a:p>
        </p:txBody>
      </p:sp>
      <p:sp>
        <p:nvSpPr>
          <p:cNvPr id="6" name="Slide Number Placeholder 5"/>
          <p:cNvSpPr>
            <a:spLocks noGrp="1"/>
          </p:cNvSpPr>
          <p:nvPr>
            <p:ph type="sldNum" sz="quarter" idx="12"/>
          </p:nvPr>
        </p:nvSpPr>
        <p:spPr/>
        <p:txBody>
          <a:bodyPr/>
          <a:lstStyle/>
          <a:p>
            <a:pPr>
              <a:defRPr/>
            </a:pPr>
            <a:fld id="{D43E91DE-6D91-417E-AAD5-296FB2409A87}" type="slidenum">
              <a:rPr lang="en-US" smtClean="0"/>
              <a:pPr>
                <a:defRPr/>
              </a:pPr>
              <a:t>12</a:t>
            </a:fld>
            <a:endParaRPr lang="en-US"/>
          </a:p>
        </p:txBody>
      </p:sp>
      <p:sp>
        <p:nvSpPr>
          <p:cNvPr id="22529" name="Rectangle 1"/>
          <p:cNvSpPr>
            <a:spLocks noChangeArrowheads="1"/>
          </p:cNvSpPr>
          <p:nvPr/>
        </p:nvSpPr>
        <p:spPr bwMode="auto">
          <a:xfrm>
            <a:off x="228600" y="1835527"/>
            <a:ext cx="8382000"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1" fontAlgn="base" latinLnBrk="0" hangingPunct="1">
              <a:lnSpc>
                <a:spcPct val="100000"/>
              </a:lnSpc>
              <a:spcBef>
                <a:spcPct val="0"/>
              </a:spcBef>
              <a:spcAft>
                <a:spcPct val="0"/>
              </a:spcAft>
              <a:buClrTx/>
              <a:buSzTx/>
              <a:buFont typeface="+mj-lt"/>
              <a:buAutoNum type="arabicPeriod" startAt="9"/>
              <a:tabLst/>
            </a:pPr>
            <a:r>
              <a:rPr kumimoji="0" lang="de-DE"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Kenakan pelindung jari untuk menghindar pemotongan kertas. </a:t>
            </a:r>
            <a:endParaRPr kumimoji="0" lang="de-DE" sz="14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9"/>
              <a:tabLst/>
            </a:pP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Hindarkan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kebiasaan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yang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tidak</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aman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termasuk</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endParaRPr kumimoji="0" lang="en-US" sz="14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971550" lvl="1" indent="-514350" algn="just" eaLnBrk="0" hangingPunct="0">
              <a:buFont typeface="Wingdings" pitchFamily="2" charset="2"/>
              <a:buChar char="§"/>
            </a:pPr>
            <a:r>
              <a:rPr kumimoji="0" lang="en-US" sz="24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menyimpan</a:t>
            </a:r>
            <a:r>
              <a:rPr kumimoji="0" lang="en-US" sz="24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4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pensil</a:t>
            </a:r>
            <a:r>
              <a:rPr kumimoji="0" lang="en-US" sz="24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4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dengan</a:t>
            </a:r>
            <a:r>
              <a:rPr kumimoji="0" lang="en-US" sz="24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4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ujung</a:t>
            </a:r>
            <a:r>
              <a:rPr kumimoji="0" lang="en-US" sz="24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4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runcingnya</a:t>
            </a:r>
            <a:r>
              <a:rPr kumimoji="0" lang="en-US" sz="24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4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ke</a:t>
            </a:r>
            <a:r>
              <a:rPr kumimoji="0" lang="en-US" sz="24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4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atas</a:t>
            </a:r>
            <a:r>
              <a:rPr kumimoji="0" lang="en-US" sz="24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endParaRPr kumimoji="0" lang="en-US" sz="12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971550" lvl="1" indent="-514350" algn="just" eaLnBrk="0" hangingPunct="0">
              <a:buFont typeface="Wingdings" pitchFamily="2" charset="2"/>
              <a:buChar char="§"/>
            </a:pPr>
            <a:r>
              <a:rPr kumimoji="0" lang="en-US" sz="24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menempatkan</a:t>
            </a:r>
            <a:r>
              <a:rPr kumimoji="0" lang="en-US" sz="24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4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gunting</a:t>
            </a:r>
            <a:r>
              <a:rPr kumimoji="0" lang="en-US" sz="24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4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atau</a:t>
            </a:r>
            <a:r>
              <a:rPr kumimoji="0" lang="en-US" sz="24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4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pisau</a:t>
            </a:r>
            <a:r>
              <a:rPr kumimoji="0" lang="en-US" sz="24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4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dengan</a:t>
            </a:r>
            <a:r>
              <a:rPr kumimoji="0" lang="en-US" sz="24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4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ujung</a:t>
            </a:r>
            <a:r>
              <a:rPr kumimoji="0" lang="en-US" sz="24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4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runcing</a:t>
            </a:r>
            <a:r>
              <a:rPr kumimoji="0" lang="en-US" sz="24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4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kearah</a:t>
            </a:r>
            <a:r>
              <a:rPr kumimoji="0" lang="en-US" sz="24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4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pengguna</a:t>
            </a:r>
            <a:r>
              <a:rPr kumimoji="0" lang="en-US" sz="24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endParaRPr kumimoji="0" lang="en-US" sz="12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971550" lvl="1" indent="-514350" algn="just" eaLnBrk="0" hangingPunct="0">
              <a:buFont typeface="Wingdings" pitchFamily="2" charset="2"/>
              <a:buChar char="§"/>
            </a:pPr>
            <a:r>
              <a:rPr kumimoji="0" lang="en-US" sz="24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menggunakan</a:t>
            </a:r>
            <a:r>
              <a:rPr kumimoji="0" lang="en-US" sz="24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4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pemotong</a:t>
            </a:r>
            <a:r>
              <a:rPr kumimoji="0" lang="en-US" sz="24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4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kertas</a:t>
            </a:r>
            <a:r>
              <a:rPr kumimoji="0" lang="en-US" sz="24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4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tanpa</a:t>
            </a:r>
            <a:r>
              <a:rPr kumimoji="0" lang="en-US" sz="24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4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penjaga</a:t>
            </a:r>
            <a:r>
              <a:rPr kumimoji="0" lang="en-US" sz="24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yang </a:t>
            </a:r>
            <a:r>
              <a:rPr kumimoji="0" lang="en-US" sz="24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tepat</a:t>
            </a:r>
            <a:r>
              <a:rPr kumimoji="0" lang="en-US" sz="24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4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dan</a:t>
            </a:r>
            <a:r>
              <a:rPr kumimoji="0" lang="en-US" sz="24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endParaRPr kumimoji="0" lang="en-US" sz="12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971550" lvl="1" indent="-514350" algn="just" eaLnBrk="0" hangingPunct="0">
              <a:buFont typeface="Wingdings" pitchFamily="2" charset="2"/>
              <a:buChar char="§"/>
            </a:pPr>
            <a:r>
              <a:rPr kumimoji="0" lang="de-DE" sz="24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menempatkan objek kaca di meja atau tepi meja. </a:t>
            </a:r>
            <a:endParaRPr kumimoji="0" lang="de-DE" sz="12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9"/>
              <a:tabLst/>
            </a:pP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Menggunakan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listrik</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dengan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aman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endParaRPr kumimoji="0" lang="en-US" sz="40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cstate="print"/>
          <a:srcRect/>
          <a:stretch>
            <a:fillRect/>
          </a:stretch>
        </p:blipFill>
        <p:spPr bwMode="auto">
          <a:xfrm>
            <a:off x="0" y="76200"/>
            <a:ext cx="9172575" cy="6858000"/>
          </a:xfrm>
          <a:prstGeom prst="rect">
            <a:avLst/>
          </a:prstGeom>
          <a:noFill/>
          <a:ln w="9525">
            <a:noFill/>
            <a:miter lim="800000"/>
            <a:headEnd/>
            <a:tailEnd/>
          </a:ln>
        </p:spPr>
      </p:pic>
      <p:sp>
        <p:nvSpPr>
          <p:cNvPr id="3075" name="Title 5"/>
          <p:cNvSpPr>
            <a:spLocks noGrp="1"/>
          </p:cNvSpPr>
          <p:nvPr>
            <p:ph type="title"/>
          </p:nvPr>
        </p:nvSpPr>
        <p:spPr>
          <a:xfrm>
            <a:off x="304800" y="685800"/>
            <a:ext cx="8686800" cy="914400"/>
          </a:xfrm>
        </p:spPr>
        <p:txBody>
          <a:bodyPr/>
          <a:lstStyle/>
          <a:p>
            <a:pPr>
              <a:spcBef>
                <a:spcPct val="50000"/>
              </a:spcBef>
            </a:pPr>
            <a:r>
              <a:rPr lang="en-US" sz="3600" kern="10" dirty="0" smtClean="0">
                <a:ln w="19050">
                  <a:solidFill>
                    <a:schemeClr val="tx1"/>
                  </a:solidFill>
                  <a:round/>
                  <a:headEnd/>
                  <a:tailEnd/>
                </a:ln>
                <a:solidFill>
                  <a:schemeClr val="accent6">
                    <a:lumMod val="75000"/>
                  </a:schemeClr>
                </a:solidFill>
                <a:effectLst>
                  <a:outerShdw dist="35921" dir="2700000" algn="ctr" rotWithShape="0">
                    <a:srgbClr val="990000"/>
                  </a:outerShdw>
                </a:effectLst>
                <a:latin typeface="Tahoma" pitchFamily="34" charset="0"/>
                <a:cs typeface="Tahoma" pitchFamily="34" charset="0"/>
              </a:rPr>
              <a:t>KEWASPADAAN BENCANA</a:t>
            </a:r>
            <a:endParaRPr lang="en-US" sz="3600" dirty="0" smtClean="0">
              <a:solidFill>
                <a:schemeClr val="accent6">
                  <a:lumMod val="75000"/>
                </a:schemeClr>
              </a:solidFill>
              <a:latin typeface="Tahoma" pitchFamily="34" charset="0"/>
              <a:ea typeface="Tahoma" pitchFamily="34" charset="0"/>
              <a:cs typeface="Tahoma" pitchFamily="34" charset="0"/>
            </a:endParaRPr>
          </a:p>
        </p:txBody>
      </p:sp>
      <p:sp>
        <p:nvSpPr>
          <p:cNvPr id="5" name="Date Placeholder 4"/>
          <p:cNvSpPr>
            <a:spLocks noGrp="1"/>
          </p:cNvSpPr>
          <p:nvPr>
            <p:ph type="dt" sz="half" idx="10"/>
          </p:nvPr>
        </p:nvSpPr>
        <p:spPr/>
        <p:txBody>
          <a:bodyPr/>
          <a:lstStyle/>
          <a:p>
            <a:pPr>
              <a:defRPr/>
            </a:pPr>
            <a:fld id="{660E60B3-FB1E-4AB4-BDC2-F528DB5E117D}" type="datetime1">
              <a:rPr lang="en-US" smtClean="0"/>
              <a:pPr>
                <a:defRPr/>
              </a:pPr>
              <a:t>3/30/2020</a:t>
            </a:fld>
            <a:endParaRPr lang="en-US"/>
          </a:p>
        </p:txBody>
      </p:sp>
      <p:sp>
        <p:nvSpPr>
          <p:cNvPr id="6" name="Slide Number Placeholder 5"/>
          <p:cNvSpPr>
            <a:spLocks noGrp="1"/>
          </p:cNvSpPr>
          <p:nvPr>
            <p:ph type="sldNum" sz="quarter" idx="12"/>
          </p:nvPr>
        </p:nvSpPr>
        <p:spPr/>
        <p:txBody>
          <a:bodyPr/>
          <a:lstStyle/>
          <a:p>
            <a:pPr>
              <a:defRPr/>
            </a:pPr>
            <a:fld id="{D43E91DE-6D91-417E-AAD5-296FB2409A87}" type="slidenum">
              <a:rPr lang="en-US" smtClean="0"/>
              <a:pPr>
                <a:defRPr/>
              </a:pPr>
              <a:t>13</a:t>
            </a:fld>
            <a:endParaRPr lang="en-US"/>
          </a:p>
        </p:txBody>
      </p:sp>
      <p:sp>
        <p:nvSpPr>
          <p:cNvPr id="20481" name="Rectangle 1"/>
          <p:cNvSpPr>
            <a:spLocks noChangeArrowheads="1"/>
          </p:cNvSpPr>
          <p:nvPr/>
        </p:nvSpPr>
        <p:spPr bwMode="auto">
          <a:xfrm>
            <a:off x="609600" y="1447800"/>
            <a:ext cx="7848600" cy="43396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36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Kewaspadaan</a:t>
            </a:r>
            <a:r>
              <a:rPr kumimoji="0" lang="en-US" sz="3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6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Bencana</a:t>
            </a:r>
            <a:r>
              <a:rPr kumimoji="0" lang="en-US" sz="3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6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Perkantoran</a:t>
            </a:r>
            <a:r>
              <a:rPr kumimoji="0" lang="en-US" sz="3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6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kejadian</a:t>
            </a:r>
            <a:r>
              <a:rPr kumimoji="0" lang="en-US" sz="3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yang </a:t>
            </a:r>
            <a:r>
              <a:rPr kumimoji="0" lang="en-US" sz="36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tidak</a:t>
            </a:r>
            <a:r>
              <a:rPr kumimoji="0" lang="en-US" sz="3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6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dinginkan</a:t>
            </a:r>
            <a:r>
              <a:rPr kumimoji="0" lang="en-US" sz="3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6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di</a:t>
            </a:r>
            <a:r>
              <a:rPr kumimoji="0" lang="en-US" sz="3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6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perkantoran</a:t>
            </a:r>
            <a:r>
              <a:rPr kumimoji="0" lang="en-US" sz="3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6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antara</a:t>
            </a:r>
            <a:r>
              <a:rPr kumimoji="0" lang="en-US" sz="3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lain: </a:t>
            </a:r>
          </a:p>
          <a:p>
            <a:pPr lvl="2" eaLnBrk="0" hangingPunct="0">
              <a:buFont typeface="Wingdings" pitchFamily="2" charset="2"/>
              <a:buChar char="q"/>
            </a:pPr>
            <a:r>
              <a:rPr kumimoji="0" lang="de-DE"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kebakaran</a:t>
            </a:r>
            <a:endParaRPr kumimoji="0" lang="de-DE" sz="16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lvl="2" eaLnBrk="0" hangingPunct="0">
              <a:buFont typeface="Wingdings" pitchFamily="2" charset="2"/>
              <a:buChar char="q"/>
            </a:pPr>
            <a:r>
              <a:rPr kumimoji="0" lang="de-DE"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gempa</a:t>
            </a:r>
            <a:endParaRPr kumimoji="0" lang="de-DE" sz="16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lvl="2" eaLnBrk="0" hangingPunct="0">
              <a:buFont typeface="Wingdings" pitchFamily="2" charset="2"/>
              <a:buChar char="q"/>
            </a:pPr>
            <a:r>
              <a:rPr kumimoji="0" lang="de-DE"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bahaya biologi</a:t>
            </a:r>
            <a:endParaRPr kumimoji="0" lang="de-DE" sz="16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lvl="2" eaLnBrk="0" hangingPunct="0">
              <a:buFont typeface="Wingdings" pitchFamily="2" charset="2"/>
              <a:buChar char="q"/>
            </a:pPr>
            <a:r>
              <a:rPr kumimoji="0" lang="de-DE"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huru-hara</a:t>
            </a:r>
            <a:endParaRPr kumimoji="0" lang="de-DE" sz="16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lvl="2" eaLnBrk="0" hangingPunct="0">
              <a:buFont typeface="Wingdings" pitchFamily="2" charset="2"/>
              <a:buChar char="q"/>
            </a:pPr>
            <a:r>
              <a:rPr kumimoji="0" lang="de-DE"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banjir </a:t>
            </a:r>
            <a:endParaRPr kumimoji="0" lang="de-DE" sz="16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lvl="2" eaLnBrk="0" hangingPunct="0">
              <a:buFont typeface="Wingdings" pitchFamily="2" charset="2"/>
              <a:buChar char="q"/>
            </a:pPr>
            <a:r>
              <a:rPr kumimoji="0" lang="de-DE"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ancaman bom</a:t>
            </a:r>
            <a:endParaRPr kumimoji="0" lang="de-DE"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cstate="print"/>
          <a:srcRect/>
          <a:stretch>
            <a:fillRect/>
          </a:stretch>
        </p:blipFill>
        <p:spPr bwMode="auto">
          <a:xfrm>
            <a:off x="0" y="76200"/>
            <a:ext cx="9172575" cy="6858000"/>
          </a:xfrm>
          <a:prstGeom prst="rect">
            <a:avLst/>
          </a:prstGeom>
          <a:noFill/>
          <a:ln w="9525">
            <a:noFill/>
            <a:miter lim="800000"/>
            <a:headEnd/>
            <a:tailEnd/>
          </a:ln>
        </p:spPr>
      </p:pic>
      <p:sp>
        <p:nvSpPr>
          <p:cNvPr id="3075" name="Title 5"/>
          <p:cNvSpPr>
            <a:spLocks noGrp="1"/>
          </p:cNvSpPr>
          <p:nvPr>
            <p:ph type="title"/>
          </p:nvPr>
        </p:nvSpPr>
        <p:spPr>
          <a:xfrm>
            <a:off x="304800" y="685800"/>
            <a:ext cx="8686800" cy="914400"/>
          </a:xfrm>
        </p:spPr>
        <p:txBody>
          <a:bodyPr/>
          <a:lstStyle/>
          <a:p>
            <a:pPr>
              <a:spcBef>
                <a:spcPct val="50000"/>
              </a:spcBef>
            </a:pPr>
            <a:r>
              <a:rPr lang="en-US" sz="3600" kern="10" dirty="0" smtClean="0">
                <a:ln w="19050">
                  <a:solidFill>
                    <a:schemeClr val="tx1"/>
                  </a:solidFill>
                  <a:round/>
                  <a:headEnd/>
                  <a:tailEnd/>
                </a:ln>
                <a:solidFill>
                  <a:schemeClr val="accent6">
                    <a:lumMod val="75000"/>
                  </a:schemeClr>
                </a:solidFill>
                <a:effectLst>
                  <a:outerShdw dist="35921" dir="2700000" algn="ctr" rotWithShape="0">
                    <a:srgbClr val="990000"/>
                  </a:outerShdw>
                </a:effectLst>
                <a:latin typeface="Tahoma" pitchFamily="34" charset="0"/>
                <a:cs typeface="Tahoma" pitchFamily="34" charset="0"/>
              </a:rPr>
              <a:t>STANDAR LINGKUNGAN KERJA</a:t>
            </a:r>
            <a:endParaRPr lang="en-US" sz="3600" dirty="0" smtClean="0">
              <a:solidFill>
                <a:schemeClr val="accent6">
                  <a:lumMod val="75000"/>
                </a:schemeClr>
              </a:solidFill>
              <a:latin typeface="Tahoma" pitchFamily="34" charset="0"/>
              <a:ea typeface="Tahoma" pitchFamily="34" charset="0"/>
              <a:cs typeface="Tahoma" pitchFamily="34" charset="0"/>
            </a:endParaRPr>
          </a:p>
        </p:txBody>
      </p:sp>
      <p:sp>
        <p:nvSpPr>
          <p:cNvPr id="5" name="Date Placeholder 4"/>
          <p:cNvSpPr>
            <a:spLocks noGrp="1"/>
          </p:cNvSpPr>
          <p:nvPr>
            <p:ph type="dt" sz="half" idx="10"/>
          </p:nvPr>
        </p:nvSpPr>
        <p:spPr/>
        <p:txBody>
          <a:bodyPr/>
          <a:lstStyle/>
          <a:p>
            <a:pPr>
              <a:defRPr/>
            </a:pPr>
            <a:fld id="{660E60B3-FB1E-4AB4-BDC2-F528DB5E117D}" type="datetime1">
              <a:rPr lang="en-US" smtClean="0"/>
              <a:pPr>
                <a:defRPr/>
              </a:pPr>
              <a:t>3/30/2020</a:t>
            </a:fld>
            <a:endParaRPr lang="en-US"/>
          </a:p>
        </p:txBody>
      </p:sp>
      <p:sp>
        <p:nvSpPr>
          <p:cNvPr id="6" name="Slide Number Placeholder 5"/>
          <p:cNvSpPr>
            <a:spLocks noGrp="1"/>
          </p:cNvSpPr>
          <p:nvPr>
            <p:ph type="sldNum" sz="quarter" idx="12"/>
          </p:nvPr>
        </p:nvSpPr>
        <p:spPr/>
        <p:txBody>
          <a:bodyPr/>
          <a:lstStyle/>
          <a:p>
            <a:pPr>
              <a:defRPr/>
            </a:pPr>
            <a:fld id="{D43E91DE-6D91-417E-AAD5-296FB2409A87}" type="slidenum">
              <a:rPr lang="en-US" smtClean="0"/>
              <a:pPr>
                <a:defRPr/>
              </a:pPr>
              <a:t>14</a:t>
            </a:fld>
            <a:endParaRPr lang="en-US"/>
          </a:p>
        </p:txBody>
      </p:sp>
      <p:sp>
        <p:nvSpPr>
          <p:cNvPr id="18433" name="Rectangle 1"/>
          <p:cNvSpPr>
            <a:spLocks noChangeArrowheads="1"/>
          </p:cNvSpPr>
          <p:nvPr/>
        </p:nvSpPr>
        <p:spPr bwMode="auto">
          <a:xfrm>
            <a:off x="457200" y="1676400"/>
            <a:ext cx="82296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3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Standar Lingkungan Kerja Perkantoran: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de-DE" sz="3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Kualitas lingkungan kerja perkantoran wajib memenuhi syarat kesehatan yang meliputi persyaratan fisika, kimia, dan biologi sesuai dengan ketentuan peraturan perundang-undangan. </a:t>
            </a: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cstate="print"/>
          <a:srcRect/>
          <a:stretch>
            <a:fillRect/>
          </a:stretch>
        </p:blipFill>
        <p:spPr bwMode="auto">
          <a:xfrm>
            <a:off x="0" y="76200"/>
            <a:ext cx="9172575" cy="6858000"/>
          </a:xfrm>
          <a:prstGeom prst="rect">
            <a:avLst/>
          </a:prstGeom>
          <a:noFill/>
          <a:ln w="9525">
            <a:noFill/>
            <a:miter lim="800000"/>
            <a:headEnd/>
            <a:tailEnd/>
          </a:ln>
        </p:spPr>
      </p:pic>
      <p:sp>
        <p:nvSpPr>
          <p:cNvPr id="3075" name="Title 5"/>
          <p:cNvSpPr>
            <a:spLocks noGrp="1"/>
          </p:cNvSpPr>
          <p:nvPr>
            <p:ph type="title"/>
          </p:nvPr>
        </p:nvSpPr>
        <p:spPr>
          <a:xfrm>
            <a:off x="304800" y="685800"/>
            <a:ext cx="8686800" cy="914400"/>
          </a:xfrm>
        </p:spPr>
        <p:txBody>
          <a:bodyPr/>
          <a:lstStyle/>
          <a:p>
            <a:pPr>
              <a:spcBef>
                <a:spcPct val="50000"/>
              </a:spcBef>
            </a:pPr>
            <a:r>
              <a:rPr lang="en-US" sz="3600" kern="10" dirty="0" smtClean="0">
                <a:ln w="19050">
                  <a:solidFill>
                    <a:schemeClr val="tx1"/>
                  </a:solidFill>
                  <a:round/>
                  <a:headEnd/>
                  <a:tailEnd/>
                </a:ln>
                <a:solidFill>
                  <a:schemeClr val="accent6">
                    <a:lumMod val="75000"/>
                  </a:schemeClr>
                </a:solidFill>
                <a:effectLst>
                  <a:outerShdw dist="35921" dir="2700000" algn="ctr" rotWithShape="0">
                    <a:srgbClr val="990000"/>
                  </a:outerShdw>
                </a:effectLst>
                <a:latin typeface="Tahoma" pitchFamily="34" charset="0"/>
                <a:cs typeface="Tahoma" pitchFamily="34" charset="0"/>
              </a:rPr>
              <a:t>BAHAYA  FISIK</a:t>
            </a:r>
            <a:endParaRPr lang="en-US" sz="3600" dirty="0" smtClean="0">
              <a:solidFill>
                <a:schemeClr val="accent6">
                  <a:lumMod val="75000"/>
                </a:schemeClr>
              </a:solidFill>
              <a:latin typeface="Tahoma" pitchFamily="34" charset="0"/>
              <a:ea typeface="Tahoma" pitchFamily="34" charset="0"/>
              <a:cs typeface="Tahoma" pitchFamily="34" charset="0"/>
            </a:endParaRPr>
          </a:p>
        </p:txBody>
      </p:sp>
      <p:sp>
        <p:nvSpPr>
          <p:cNvPr id="5" name="Date Placeholder 4"/>
          <p:cNvSpPr>
            <a:spLocks noGrp="1"/>
          </p:cNvSpPr>
          <p:nvPr>
            <p:ph type="dt" sz="half" idx="10"/>
          </p:nvPr>
        </p:nvSpPr>
        <p:spPr/>
        <p:txBody>
          <a:bodyPr/>
          <a:lstStyle/>
          <a:p>
            <a:pPr>
              <a:defRPr/>
            </a:pPr>
            <a:fld id="{660E60B3-FB1E-4AB4-BDC2-F528DB5E117D}" type="datetime1">
              <a:rPr lang="en-US" smtClean="0"/>
              <a:pPr>
                <a:defRPr/>
              </a:pPr>
              <a:t>3/30/2020</a:t>
            </a:fld>
            <a:endParaRPr lang="en-US"/>
          </a:p>
        </p:txBody>
      </p:sp>
      <p:sp>
        <p:nvSpPr>
          <p:cNvPr id="6" name="Slide Number Placeholder 5"/>
          <p:cNvSpPr>
            <a:spLocks noGrp="1"/>
          </p:cNvSpPr>
          <p:nvPr>
            <p:ph type="sldNum" sz="quarter" idx="12"/>
          </p:nvPr>
        </p:nvSpPr>
        <p:spPr/>
        <p:txBody>
          <a:bodyPr/>
          <a:lstStyle/>
          <a:p>
            <a:pPr>
              <a:defRPr/>
            </a:pPr>
            <a:fld id="{D43E91DE-6D91-417E-AAD5-296FB2409A87}" type="slidenum">
              <a:rPr lang="en-US" smtClean="0"/>
              <a:pPr>
                <a:defRPr/>
              </a:pPr>
              <a:t>15</a:t>
            </a:fld>
            <a:endParaRPr lang="en-US"/>
          </a:p>
        </p:txBody>
      </p:sp>
      <p:sp>
        <p:nvSpPr>
          <p:cNvPr id="16385" name="Rectangle 1"/>
          <p:cNvSpPr>
            <a:spLocks noChangeArrowheads="1"/>
          </p:cNvSpPr>
          <p:nvPr/>
        </p:nvSpPr>
        <p:spPr bwMode="auto">
          <a:xfrm>
            <a:off x="457200" y="1524000"/>
            <a:ext cx="79248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3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Meliputi tingkat kebisingan, intensitas pencahayaan, laju pergerakan udara, temperatur dan kelembaban udara, Electromagnetic Field (EMF), dan Ultra Violet (UV) di lingkungan kerja perkantoran.</a:t>
            </a: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cstate="print"/>
          <a:srcRect/>
          <a:stretch>
            <a:fillRect/>
          </a:stretch>
        </p:blipFill>
        <p:spPr bwMode="auto">
          <a:xfrm>
            <a:off x="0" y="76200"/>
            <a:ext cx="9172575" cy="6858000"/>
          </a:xfrm>
          <a:prstGeom prst="rect">
            <a:avLst/>
          </a:prstGeom>
          <a:noFill/>
          <a:ln w="9525">
            <a:noFill/>
            <a:miter lim="800000"/>
            <a:headEnd/>
            <a:tailEnd/>
          </a:ln>
        </p:spPr>
      </p:pic>
      <p:sp>
        <p:nvSpPr>
          <p:cNvPr id="3075" name="Title 5"/>
          <p:cNvSpPr>
            <a:spLocks noGrp="1"/>
          </p:cNvSpPr>
          <p:nvPr>
            <p:ph type="title"/>
          </p:nvPr>
        </p:nvSpPr>
        <p:spPr>
          <a:xfrm>
            <a:off x="304800" y="685800"/>
            <a:ext cx="8686800" cy="914400"/>
          </a:xfrm>
        </p:spPr>
        <p:txBody>
          <a:bodyPr/>
          <a:lstStyle/>
          <a:p>
            <a:pPr>
              <a:spcBef>
                <a:spcPct val="50000"/>
              </a:spcBef>
            </a:pPr>
            <a:r>
              <a:rPr lang="en-US" sz="3600" kern="10" dirty="0" smtClean="0">
                <a:ln w="19050">
                  <a:solidFill>
                    <a:schemeClr val="tx1"/>
                  </a:solidFill>
                  <a:round/>
                  <a:headEnd/>
                  <a:tailEnd/>
                </a:ln>
                <a:solidFill>
                  <a:schemeClr val="accent6">
                    <a:lumMod val="75000"/>
                  </a:schemeClr>
                </a:solidFill>
                <a:effectLst>
                  <a:outerShdw dist="35921" dir="2700000" algn="ctr" rotWithShape="0">
                    <a:srgbClr val="990000"/>
                  </a:outerShdw>
                </a:effectLst>
                <a:latin typeface="Tahoma" pitchFamily="34" charset="0"/>
                <a:cs typeface="Tahoma" pitchFamily="34" charset="0"/>
              </a:rPr>
              <a:t>BAHAYA KIMIA</a:t>
            </a:r>
            <a:endParaRPr lang="en-US" sz="3600" dirty="0" smtClean="0">
              <a:solidFill>
                <a:schemeClr val="accent6">
                  <a:lumMod val="75000"/>
                </a:schemeClr>
              </a:solidFill>
              <a:latin typeface="Tahoma" pitchFamily="34" charset="0"/>
              <a:ea typeface="Tahoma" pitchFamily="34" charset="0"/>
              <a:cs typeface="Tahoma" pitchFamily="34" charset="0"/>
            </a:endParaRPr>
          </a:p>
        </p:txBody>
      </p:sp>
      <p:sp>
        <p:nvSpPr>
          <p:cNvPr id="5" name="Date Placeholder 4"/>
          <p:cNvSpPr>
            <a:spLocks noGrp="1"/>
          </p:cNvSpPr>
          <p:nvPr>
            <p:ph type="dt" sz="half" idx="10"/>
          </p:nvPr>
        </p:nvSpPr>
        <p:spPr/>
        <p:txBody>
          <a:bodyPr/>
          <a:lstStyle/>
          <a:p>
            <a:pPr>
              <a:defRPr/>
            </a:pPr>
            <a:fld id="{660E60B3-FB1E-4AB4-BDC2-F528DB5E117D}" type="datetime1">
              <a:rPr lang="en-US" smtClean="0"/>
              <a:pPr>
                <a:defRPr/>
              </a:pPr>
              <a:t>3/30/2020</a:t>
            </a:fld>
            <a:endParaRPr lang="en-US"/>
          </a:p>
        </p:txBody>
      </p:sp>
      <p:sp>
        <p:nvSpPr>
          <p:cNvPr id="6" name="Slide Number Placeholder 5"/>
          <p:cNvSpPr>
            <a:spLocks noGrp="1"/>
          </p:cNvSpPr>
          <p:nvPr>
            <p:ph type="sldNum" sz="quarter" idx="12"/>
          </p:nvPr>
        </p:nvSpPr>
        <p:spPr/>
        <p:txBody>
          <a:bodyPr/>
          <a:lstStyle/>
          <a:p>
            <a:pPr>
              <a:defRPr/>
            </a:pPr>
            <a:fld id="{D43E91DE-6D91-417E-AAD5-296FB2409A87}" type="slidenum">
              <a:rPr lang="en-US" smtClean="0"/>
              <a:pPr>
                <a:defRPr/>
              </a:pPr>
              <a:t>16</a:t>
            </a:fld>
            <a:endParaRPr lang="en-US"/>
          </a:p>
        </p:txBody>
      </p:sp>
      <p:sp>
        <p:nvSpPr>
          <p:cNvPr id="14337" name="Rectangle 1"/>
          <p:cNvSpPr>
            <a:spLocks noChangeArrowheads="1"/>
          </p:cNvSpPr>
          <p:nvPr/>
        </p:nvSpPr>
        <p:spPr bwMode="auto">
          <a:xfrm>
            <a:off x="533400" y="1676400"/>
            <a:ext cx="8077200"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Bahaya kimia adalah kandungan zat kimia baik dalam bentuk padat (debu/partikel/fiber), gas (uap/vapor zat kimia) maupun cair (cairan bahan kimia) di udara lingkungan kerja perkantoran meliputi gas CO, Formaldehyde, CO2, Ozon, VOCs, O2, Debu respirabel (PM 10), dan Asbes. </a:t>
            </a: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cstate="print"/>
          <a:srcRect/>
          <a:stretch>
            <a:fillRect/>
          </a:stretch>
        </p:blipFill>
        <p:spPr bwMode="auto">
          <a:xfrm>
            <a:off x="0" y="76200"/>
            <a:ext cx="9172575" cy="6858000"/>
          </a:xfrm>
          <a:prstGeom prst="rect">
            <a:avLst/>
          </a:prstGeom>
          <a:noFill/>
          <a:ln w="9525">
            <a:noFill/>
            <a:miter lim="800000"/>
            <a:headEnd/>
            <a:tailEnd/>
          </a:ln>
        </p:spPr>
      </p:pic>
      <p:sp>
        <p:nvSpPr>
          <p:cNvPr id="3075" name="Title 5"/>
          <p:cNvSpPr>
            <a:spLocks noGrp="1"/>
          </p:cNvSpPr>
          <p:nvPr>
            <p:ph type="title"/>
          </p:nvPr>
        </p:nvSpPr>
        <p:spPr>
          <a:xfrm>
            <a:off x="304800" y="685800"/>
            <a:ext cx="8686800" cy="914400"/>
          </a:xfrm>
        </p:spPr>
        <p:txBody>
          <a:bodyPr/>
          <a:lstStyle/>
          <a:p>
            <a:pPr>
              <a:spcBef>
                <a:spcPct val="50000"/>
              </a:spcBef>
            </a:pPr>
            <a:r>
              <a:rPr lang="en-US" sz="3600" kern="10" dirty="0" smtClean="0">
                <a:ln w="19050">
                  <a:solidFill>
                    <a:schemeClr val="tx1"/>
                  </a:solidFill>
                  <a:round/>
                  <a:headEnd/>
                  <a:tailEnd/>
                </a:ln>
                <a:solidFill>
                  <a:schemeClr val="accent6">
                    <a:lumMod val="75000"/>
                  </a:schemeClr>
                </a:solidFill>
                <a:effectLst>
                  <a:outerShdw dist="35921" dir="2700000" algn="ctr" rotWithShape="0">
                    <a:srgbClr val="990000"/>
                  </a:outerShdw>
                </a:effectLst>
                <a:latin typeface="Tahoma" pitchFamily="34" charset="0"/>
                <a:cs typeface="Tahoma" pitchFamily="34" charset="0"/>
              </a:rPr>
              <a:t>BAHAYA BIOLOGI</a:t>
            </a:r>
            <a:endParaRPr lang="en-US" sz="3600" dirty="0" smtClean="0">
              <a:solidFill>
                <a:schemeClr val="accent6">
                  <a:lumMod val="75000"/>
                </a:schemeClr>
              </a:solidFill>
              <a:latin typeface="Tahoma" pitchFamily="34" charset="0"/>
              <a:ea typeface="Tahoma" pitchFamily="34" charset="0"/>
              <a:cs typeface="Tahoma" pitchFamily="34" charset="0"/>
            </a:endParaRPr>
          </a:p>
        </p:txBody>
      </p:sp>
      <p:sp>
        <p:nvSpPr>
          <p:cNvPr id="5" name="Date Placeholder 4"/>
          <p:cNvSpPr>
            <a:spLocks noGrp="1"/>
          </p:cNvSpPr>
          <p:nvPr>
            <p:ph type="dt" sz="half" idx="10"/>
          </p:nvPr>
        </p:nvSpPr>
        <p:spPr/>
        <p:txBody>
          <a:bodyPr/>
          <a:lstStyle/>
          <a:p>
            <a:pPr>
              <a:defRPr/>
            </a:pPr>
            <a:fld id="{660E60B3-FB1E-4AB4-BDC2-F528DB5E117D}" type="datetime1">
              <a:rPr lang="en-US" smtClean="0"/>
              <a:pPr>
                <a:defRPr/>
              </a:pPr>
              <a:t>3/30/2020</a:t>
            </a:fld>
            <a:endParaRPr lang="en-US"/>
          </a:p>
        </p:txBody>
      </p:sp>
      <p:sp>
        <p:nvSpPr>
          <p:cNvPr id="6" name="Slide Number Placeholder 5"/>
          <p:cNvSpPr>
            <a:spLocks noGrp="1"/>
          </p:cNvSpPr>
          <p:nvPr>
            <p:ph type="sldNum" sz="quarter" idx="12"/>
          </p:nvPr>
        </p:nvSpPr>
        <p:spPr/>
        <p:txBody>
          <a:bodyPr/>
          <a:lstStyle/>
          <a:p>
            <a:pPr>
              <a:defRPr/>
            </a:pPr>
            <a:fld id="{D43E91DE-6D91-417E-AAD5-296FB2409A87}" type="slidenum">
              <a:rPr lang="en-US" smtClean="0"/>
              <a:pPr>
                <a:defRPr/>
              </a:pPr>
              <a:t>17</a:t>
            </a:fld>
            <a:endParaRPr lang="en-US"/>
          </a:p>
        </p:txBody>
      </p:sp>
      <p:sp>
        <p:nvSpPr>
          <p:cNvPr id="10241" name="Rectangle 1"/>
          <p:cNvSpPr>
            <a:spLocks noChangeArrowheads="1"/>
          </p:cNvSpPr>
          <p:nvPr/>
        </p:nvSpPr>
        <p:spPr bwMode="auto">
          <a:xfrm>
            <a:off x="381000" y="1792069"/>
            <a:ext cx="8382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3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Bahaya biologi adalah kandungan mikroorganisme (bakteri dan jamur) dalam udara di lingkungan kerja perkantoran. </a:t>
            </a: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cstate="print"/>
          <a:srcRect/>
          <a:stretch>
            <a:fillRect/>
          </a:stretch>
        </p:blipFill>
        <p:spPr bwMode="auto">
          <a:xfrm>
            <a:off x="0" y="76200"/>
            <a:ext cx="9172575" cy="6858000"/>
          </a:xfrm>
          <a:prstGeom prst="rect">
            <a:avLst/>
          </a:prstGeom>
          <a:noFill/>
          <a:ln w="9525">
            <a:noFill/>
            <a:miter lim="800000"/>
            <a:headEnd/>
            <a:tailEnd/>
          </a:ln>
        </p:spPr>
      </p:pic>
      <p:sp>
        <p:nvSpPr>
          <p:cNvPr id="3075" name="Title 5"/>
          <p:cNvSpPr>
            <a:spLocks noGrp="1"/>
          </p:cNvSpPr>
          <p:nvPr>
            <p:ph type="title"/>
          </p:nvPr>
        </p:nvSpPr>
        <p:spPr>
          <a:xfrm>
            <a:off x="304800" y="685800"/>
            <a:ext cx="8686800" cy="914400"/>
          </a:xfrm>
        </p:spPr>
        <p:txBody>
          <a:bodyPr/>
          <a:lstStyle/>
          <a:p>
            <a:pPr>
              <a:spcBef>
                <a:spcPct val="50000"/>
              </a:spcBef>
            </a:pPr>
            <a:r>
              <a:rPr lang="en-US" sz="3600" kern="10" dirty="0" smtClean="0">
                <a:ln w="19050">
                  <a:solidFill>
                    <a:schemeClr val="tx1"/>
                  </a:solidFill>
                  <a:round/>
                  <a:headEnd/>
                  <a:tailEnd/>
                </a:ln>
                <a:solidFill>
                  <a:schemeClr val="accent6">
                    <a:lumMod val="75000"/>
                  </a:schemeClr>
                </a:solidFill>
                <a:effectLst>
                  <a:outerShdw dist="35921" dir="2700000" algn="ctr" rotWithShape="0">
                    <a:srgbClr val="990000"/>
                  </a:outerShdw>
                </a:effectLst>
                <a:latin typeface="Tahoma" pitchFamily="34" charset="0"/>
                <a:cs typeface="Tahoma" pitchFamily="34" charset="0"/>
              </a:rPr>
              <a:t>KEBISINGAN</a:t>
            </a:r>
            <a:endParaRPr lang="en-US" sz="3600" dirty="0" smtClean="0">
              <a:solidFill>
                <a:schemeClr val="accent6">
                  <a:lumMod val="75000"/>
                </a:schemeClr>
              </a:solidFill>
              <a:latin typeface="Tahoma" pitchFamily="34" charset="0"/>
              <a:ea typeface="Tahoma" pitchFamily="34" charset="0"/>
              <a:cs typeface="Tahoma" pitchFamily="34" charset="0"/>
            </a:endParaRPr>
          </a:p>
        </p:txBody>
      </p:sp>
      <p:sp>
        <p:nvSpPr>
          <p:cNvPr id="5" name="Date Placeholder 4"/>
          <p:cNvSpPr>
            <a:spLocks noGrp="1"/>
          </p:cNvSpPr>
          <p:nvPr>
            <p:ph type="dt" sz="half" idx="10"/>
          </p:nvPr>
        </p:nvSpPr>
        <p:spPr/>
        <p:txBody>
          <a:bodyPr/>
          <a:lstStyle/>
          <a:p>
            <a:pPr>
              <a:defRPr/>
            </a:pPr>
            <a:fld id="{660E60B3-FB1E-4AB4-BDC2-F528DB5E117D}" type="datetime1">
              <a:rPr lang="en-US" smtClean="0"/>
              <a:pPr>
                <a:defRPr/>
              </a:pPr>
              <a:t>3/30/2020</a:t>
            </a:fld>
            <a:endParaRPr lang="en-US"/>
          </a:p>
        </p:txBody>
      </p:sp>
      <p:sp>
        <p:nvSpPr>
          <p:cNvPr id="6" name="Slide Number Placeholder 5"/>
          <p:cNvSpPr>
            <a:spLocks noGrp="1"/>
          </p:cNvSpPr>
          <p:nvPr>
            <p:ph type="sldNum" sz="quarter" idx="12"/>
          </p:nvPr>
        </p:nvSpPr>
        <p:spPr/>
        <p:txBody>
          <a:bodyPr/>
          <a:lstStyle/>
          <a:p>
            <a:pPr>
              <a:defRPr/>
            </a:pPr>
            <a:fld id="{D43E91DE-6D91-417E-AAD5-296FB2409A87}" type="slidenum">
              <a:rPr lang="en-US" smtClean="0"/>
              <a:pPr>
                <a:defRPr/>
              </a:pPr>
              <a:t>18</a:t>
            </a:fld>
            <a:endParaRPr lang="en-US"/>
          </a:p>
        </p:txBody>
      </p:sp>
      <p:sp>
        <p:nvSpPr>
          <p:cNvPr id="12289" name="Rectangle 1"/>
          <p:cNvSpPr>
            <a:spLocks noChangeArrowheads="1"/>
          </p:cNvSpPr>
          <p:nvPr/>
        </p:nvSpPr>
        <p:spPr bwMode="auto">
          <a:xfrm>
            <a:off x="381000" y="1752600"/>
            <a:ext cx="83820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Bising</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adalah</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suara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yang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tidak</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diinginkan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Bising</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diukur</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dalam</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satuan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dBA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(decibel A).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Bising</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diukur</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mempergunakan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SLM  (Sound level Meter). Cara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mengukur</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kebisingan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SLM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pada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ketinggian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telinga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manusia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+/- 1,50 m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dari</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lantai</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kerja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Disain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criteria 65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dBA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dengan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ER (exchange rate 3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dBA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Standar</a:t>
            </a:r>
            <a:endPar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cstate="print"/>
          <a:srcRect/>
          <a:stretch>
            <a:fillRect/>
          </a:stretch>
        </p:blipFill>
        <p:spPr bwMode="auto">
          <a:xfrm>
            <a:off x="0" y="76200"/>
            <a:ext cx="9172575" cy="6858000"/>
          </a:xfrm>
          <a:prstGeom prst="rect">
            <a:avLst/>
          </a:prstGeom>
          <a:noFill/>
          <a:ln w="9525">
            <a:noFill/>
            <a:miter lim="800000"/>
            <a:headEnd/>
            <a:tailEnd/>
          </a:ln>
        </p:spPr>
      </p:pic>
      <p:sp>
        <p:nvSpPr>
          <p:cNvPr id="3075" name="Title 5"/>
          <p:cNvSpPr>
            <a:spLocks noGrp="1"/>
          </p:cNvSpPr>
          <p:nvPr>
            <p:ph type="title"/>
          </p:nvPr>
        </p:nvSpPr>
        <p:spPr>
          <a:xfrm>
            <a:off x="304800" y="685800"/>
            <a:ext cx="8686800" cy="914400"/>
          </a:xfrm>
        </p:spPr>
        <p:txBody>
          <a:bodyPr/>
          <a:lstStyle/>
          <a:p>
            <a:pPr>
              <a:spcBef>
                <a:spcPct val="50000"/>
              </a:spcBef>
            </a:pPr>
            <a:r>
              <a:rPr lang="en-US" sz="3600" kern="10" dirty="0" smtClean="0">
                <a:ln w="19050">
                  <a:solidFill>
                    <a:schemeClr val="tx1"/>
                  </a:solidFill>
                  <a:round/>
                  <a:headEnd/>
                  <a:tailEnd/>
                </a:ln>
                <a:solidFill>
                  <a:schemeClr val="accent6">
                    <a:lumMod val="75000"/>
                  </a:schemeClr>
                </a:solidFill>
                <a:effectLst>
                  <a:outerShdw dist="35921" dir="2700000" algn="ctr" rotWithShape="0">
                    <a:srgbClr val="990000"/>
                  </a:outerShdw>
                </a:effectLst>
                <a:latin typeface="Tahoma" pitchFamily="34" charset="0"/>
                <a:cs typeface="Tahoma" pitchFamily="34" charset="0"/>
              </a:rPr>
              <a:t>STANDAR KEBISINGAN</a:t>
            </a:r>
            <a:endParaRPr lang="en-US" sz="3600" dirty="0" smtClean="0">
              <a:solidFill>
                <a:schemeClr val="accent6">
                  <a:lumMod val="75000"/>
                </a:schemeClr>
              </a:solidFill>
              <a:latin typeface="Tahoma" pitchFamily="34" charset="0"/>
              <a:ea typeface="Tahoma" pitchFamily="34" charset="0"/>
              <a:cs typeface="Tahoma" pitchFamily="34" charset="0"/>
            </a:endParaRPr>
          </a:p>
        </p:txBody>
      </p:sp>
      <p:sp>
        <p:nvSpPr>
          <p:cNvPr id="5" name="Date Placeholder 4"/>
          <p:cNvSpPr>
            <a:spLocks noGrp="1"/>
          </p:cNvSpPr>
          <p:nvPr>
            <p:ph type="dt" sz="half" idx="10"/>
          </p:nvPr>
        </p:nvSpPr>
        <p:spPr/>
        <p:txBody>
          <a:bodyPr/>
          <a:lstStyle/>
          <a:p>
            <a:pPr>
              <a:defRPr/>
            </a:pPr>
            <a:fld id="{660E60B3-FB1E-4AB4-BDC2-F528DB5E117D}" type="datetime1">
              <a:rPr lang="en-US" smtClean="0"/>
              <a:pPr>
                <a:defRPr/>
              </a:pPr>
              <a:t>3/30/2020</a:t>
            </a:fld>
            <a:endParaRPr lang="en-US"/>
          </a:p>
        </p:txBody>
      </p:sp>
      <p:sp>
        <p:nvSpPr>
          <p:cNvPr id="6" name="Slide Number Placeholder 5"/>
          <p:cNvSpPr>
            <a:spLocks noGrp="1"/>
          </p:cNvSpPr>
          <p:nvPr>
            <p:ph type="sldNum" sz="quarter" idx="12"/>
          </p:nvPr>
        </p:nvSpPr>
        <p:spPr/>
        <p:txBody>
          <a:bodyPr/>
          <a:lstStyle/>
          <a:p>
            <a:pPr>
              <a:defRPr/>
            </a:pPr>
            <a:fld id="{D43E91DE-6D91-417E-AAD5-296FB2409A87}" type="slidenum">
              <a:rPr lang="en-US" smtClean="0"/>
              <a:pPr>
                <a:defRPr/>
              </a:pPr>
              <a:t>19</a:t>
            </a:fld>
            <a:endParaRPr lang="en-US"/>
          </a:p>
        </p:txBody>
      </p:sp>
      <p:graphicFrame>
        <p:nvGraphicFramePr>
          <p:cNvPr id="7" name="Table 6"/>
          <p:cNvGraphicFramePr>
            <a:graphicFrameLocks noGrp="1"/>
          </p:cNvGraphicFramePr>
          <p:nvPr/>
        </p:nvGraphicFramePr>
        <p:xfrm>
          <a:off x="914400" y="2133599"/>
          <a:ext cx="7543800" cy="2223834"/>
        </p:xfrm>
        <a:graphic>
          <a:graphicData uri="http://schemas.openxmlformats.org/drawingml/2006/table">
            <a:tbl>
              <a:tblPr/>
              <a:tblGrid>
                <a:gridCol w="3941839"/>
                <a:gridCol w="3601961"/>
              </a:tblGrid>
              <a:tr h="354189">
                <a:tc>
                  <a:txBody>
                    <a:bodyPr/>
                    <a:lstStyle/>
                    <a:p>
                      <a:pPr algn="ctr">
                        <a:lnSpc>
                          <a:spcPct val="150000"/>
                        </a:lnSpc>
                      </a:pPr>
                      <a:r>
                        <a:rPr lang="en-SG" sz="2000" i="0" dirty="0" smtClean="0">
                          <a:latin typeface="Tahoma" pitchFamily="34" charset="0"/>
                          <a:ea typeface="Tahoma" pitchFamily="34" charset="0"/>
                          <a:cs typeface="Tahoma" pitchFamily="34" charset="0"/>
                        </a:rPr>
                        <a:t>PERUNTUKAN RUANG</a:t>
                      </a:r>
                      <a:endParaRPr lang="en-SG" sz="2000" dirty="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SG" sz="2000" i="0" dirty="0" smtClean="0">
                          <a:latin typeface="Tahoma" pitchFamily="34" charset="0"/>
                          <a:ea typeface="Tahoma" pitchFamily="34" charset="0"/>
                          <a:cs typeface="Tahoma" pitchFamily="34" charset="0"/>
                        </a:rPr>
                        <a:t>STANDAR KEBISINGAN (DBA)</a:t>
                      </a:r>
                      <a:endParaRPr lang="en-SG" sz="2000" dirty="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189">
                <a:tc>
                  <a:txBody>
                    <a:bodyPr/>
                    <a:lstStyle/>
                    <a:p>
                      <a:pPr algn="just">
                        <a:lnSpc>
                          <a:spcPct val="150000"/>
                        </a:lnSpc>
                      </a:pPr>
                      <a:r>
                        <a:rPr lang="en-SG" sz="2000" i="0" dirty="0" err="1">
                          <a:latin typeface="Tahoma" pitchFamily="34" charset="0"/>
                          <a:ea typeface="Tahoma" pitchFamily="34" charset="0"/>
                          <a:cs typeface="Tahoma" pitchFamily="34" charset="0"/>
                        </a:rPr>
                        <a:t>Ruang</a:t>
                      </a:r>
                      <a:r>
                        <a:rPr lang="en-SG" sz="2000" i="0" dirty="0">
                          <a:latin typeface="Tahoma" pitchFamily="34" charset="0"/>
                          <a:ea typeface="Tahoma" pitchFamily="34" charset="0"/>
                          <a:cs typeface="Tahoma" pitchFamily="34" charset="0"/>
                        </a:rPr>
                        <a:t> </a:t>
                      </a:r>
                      <a:r>
                        <a:rPr lang="en-SG" sz="2000" i="0" dirty="0" err="1">
                          <a:latin typeface="Tahoma" pitchFamily="34" charset="0"/>
                          <a:ea typeface="Tahoma" pitchFamily="34" charset="0"/>
                          <a:cs typeface="Tahoma" pitchFamily="34" charset="0"/>
                        </a:rPr>
                        <a:t>kantor</a:t>
                      </a:r>
                      <a:r>
                        <a:rPr lang="en-SG" sz="2000" i="0" dirty="0">
                          <a:latin typeface="Tahoma" pitchFamily="34" charset="0"/>
                          <a:ea typeface="Tahoma" pitchFamily="34" charset="0"/>
                          <a:cs typeface="Tahoma" pitchFamily="34" charset="0"/>
                        </a:rPr>
                        <a:t> (</a:t>
                      </a:r>
                      <a:r>
                        <a:rPr lang="en-SG" sz="2000" i="0" dirty="0" err="1">
                          <a:latin typeface="Tahoma" pitchFamily="34" charset="0"/>
                          <a:ea typeface="Tahoma" pitchFamily="34" charset="0"/>
                          <a:cs typeface="Tahoma" pitchFamily="34" charset="0"/>
                        </a:rPr>
                        <a:t>umum</a:t>
                      </a:r>
                      <a:r>
                        <a:rPr lang="en-SG" sz="2000" i="0" dirty="0">
                          <a:latin typeface="Tahoma" pitchFamily="34" charset="0"/>
                          <a:ea typeface="Tahoma" pitchFamily="34" charset="0"/>
                          <a:cs typeface="Tahoma" pitchFamily="34" charset="0"/>
                        </a:rPr>
                        <a:t>/</a:t>
                      </a:r>
                      <a:r>
                        <a:rPr lang="en-SG" sz="2000" i="0" dirty="0" err="1">
                          <a:latin typeface="Tahoma" pitchFamily="34" charset="0"/>
                          <a:ea typeface="Tahoma" pitchFamily="34" charset="0"/>
                          <a:cs typeface="Tahoma" pitchFamily="34" charset="0"/>
                        </a:rPr>
                        <a:t>terbuka</a:t>
                      </a:r>
                      <a:r>
                        <a:rPr lang="en-SG" sz="2000" i="0" dirty="0">
                          <a:latin typeface="Tahoma" pitchFamily="34" charset="0"/>
                          <a:ea typeface="Tahoma" pitchFamily="34" charset="0"/>
                          <a:cs typeface="Tahoma" pitchFamily="34" charset="0"/>
                        </a:rPr>
                        <a:t>)</a:t>
                      </a:r>
                      <a:endParaRPr lang="en-SG" sz="2000" dirty="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SG" sz="2000" i="0" dirty="0">
                          <a:latin typeface="Tahoma" pitchFamily="34" charset="0"/>
                          <a:ea typeface="Tahoma" pitchFamily="34" charset="0"/>
                          <a:cs typeface="Tahoma" pitchFamily="34" charset="0"/>
                        </a:rPr>
                        <a:t>55-65</a:t>
                      </a:r>
                      <a:endParaRPr lang="en-SG" sz="2000" dirty="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189">
                <a:tc>
                  <a:txBody>
                    <a:bodyPr/>
                    <a:lstStyle/>
                    <a:p>
                      <a:pPr algn="just">
                        <a:lnSpc>
                          <a:spcPct val="150000"/>
                        </a:lnSpc>
                      </a:pPr>
                      <a:r>
                        <a:rPr lang="en-SG" sz="2000" i="0">
                          <a:latin typeface="Tahoma" pitchFamily="34" charset="0"/>
                          <a:ea typeface="Tahoma" pitchFamily="34" charset="0"/>
                          <a:cs typeface="Tahoma" pitchFamily="34" charset="0"/>
                        </a:rPr>
                        <a:t>Ruang kantor (pribadi)</a:t>
                      </a:r>
                      <a:endParaRPr lang="en-SG" sz="200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SG" sz="2000" i="0" dirty="0">
                          <a:latin typeface="Tahoma" pitchFamily="34" charset="0"/>
                          <a:ea typeface="Tahoma" pitchFamily="34" charset="0"/>
                          <a:cs typeface="Tahoma" pitchFamily="34" charset="0"/>
                        </a:rPr>
                        <a:t>50-55</a:t>
                      </a:r>
                      <a:endParaRPr lang="en-SG" sz="2000" dirty="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027">
                <a:tc>
                  <a:txBody>
                    <a:bodyPr/>
                    <a:lstStyle/>
                    <a:p>
                      <a:pPr algn="l">
                        <a:lnSpc>
                          <a:spcPct val="150000"/>
                        </a:lnSpc>
                        <a:spcAft>
                          <a:spcPts val="0"/>
                        </a:spcAft>
                      </a:pPr>
                      <a:r>
                        <a:rPr lang="en-SG" sz="2000" i="0">
                          <a:latin typeface="Tahoma" pitchFamily="34" charset="0"/>
                          <a:ea typeface="Tahoma" pitchFamily="34" charset="0"/>
                          <a:cs typeface="Tahoma" pitchFamily="34" charset="0"/>
                        </a:rPr>
                        <a:t>Ruang umum dan kantin </a:t>
                      </a:r>
                      <a:endParaRPr lang="en-SG" sz="2000" i="1">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SG" sz="2000" i="0" dirty="0">
                          <a:latin typeface="Tahoma" pitchFamily="34" charset="0"/>
                          <a:ea typeface="Tahoma" pitchFamily="34" charset="0"/>
                          <a:cs typeface="Tahoma" pitchFamily="34" charset="0"/>
                        </a:rPr>
                        <a:t>65-75</a:t>
                      </a:r>
                      <a:endParaRPr lang="en-SG" sz="2000" dirty="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027">
                <a:tc>
                  <a:txBody>
                    <a:bodyPr/>
                    <a:lstStyle/>
                    <a:p>
                      <a:pPr algn="l">
                        <a:lnSpc>
                          <a:spcPct val="150000"/>
                        </a:lnSpc>
                        <a:spcAft>
                          <a:spcPts val="0"/>
                        </a:spcAft>
                      </a:pPr>
                      <a:r>
                        <a:rPr lang="en-SG" sz="2000" i="0">
                          <a:latin typeface="Tahoma" pitchFamily="34" charset="0"/>
                          <a:ea typeface="Tahoma" pitchFamily="34" charset="0"/>
                          <a:cs typeface="Tahoma" pitchFamily="34" charset="0"/>
                        </a:rPr>
                        <a:t>Ruang pertemuan dan rapat</a:t>
                      </a:r>
                      <a:endParaRPr lang="en-SG" sz="2000" i="1">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SG" sz="2000" i="0" dirty="0">
                          <a:latin typeface="Tahoma" pitchFamily="34" charset="0"/>
                          <a:ea typeface="Tahoma" pitchFamily="34" charset="0"/>
                          <a:cs typeface="Tahoma" pitchFamily="34" charset="0"/>
                        </a:rPr>
                        <a:t>65-70</a:t>
                      </a:r>
                      <a:endParaRPr lang="en-SG" sz="2000" dirty="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cstate="print"/>
          <a:srcRect/>
          <a:stretch>
            <a:fillRect/>
          </a:stretch>
        </p:blipFill>
        <p:spPr bwMode="auto">
          <a:xfrm>
            <a:off x="0" y="76200"/>
            <a:ext cx="9172575" cy="6858000"/>
          </a:xfrm>
          <a:prstGeom prst="rect">
            <a:avLst/>
          </a:prstGeom>
          <a:noFill/>
          <a:ln w="9525">
            <a:noFill/>
            <a:miter lim="800000"/>
            <a:headEnd/>
            <a:tailEnd/>
          </a:ln>
        </p:spPr>
      </p:pic>
      <p:sp>
        <p:nvSpPr>
          <p:cNvPr id="3075" name="Title 5"/>
          <p:cNvSpPr>
            <a:spLocks noGrp="1"/>
          </p:cNvSpPr>
          <p:nvPr>
            <p:ph type="title"/>
          </p:nvPr>
        </p:nvSpPr>
        <p:spPr>
          <a:xfrm>
            <a:off x="304800" y="685800"/>
            <a:ext cx="8686800" cy="914400"/>
          </a:xfrm>
        </p:spPr>
        <p:txBody>
          <a:bodyPr/>
          <a:lstStyle/>
          <a:p>
            <a:pPr>
              <a:spcBef>
                <a:spcPct val="50000"/>
              </a:spcBef>
            </a:pPr>
            <a:r>
              <a:rPr lang="en-US" sz="3600" kern="10" dirty="0" smtClean="0">
                <a:ln w="19050">
                  <a:solidFill>
                    <a:schemeClr val="tx1"/>
                  </a:solidFill>
                  <a:round/>
                  <a:headEnd/>
                  <a:tailEnd/>
                </a:ln>
                <a:solidFill>
                  <a:schemeClr val="accent6">
                    <a:lumMod val="75000"/>
                  </a:schemeClr>
                </a:solidFill>
                <a:effectLst>
                  <a:outerShdw dist="35921" dir="2700000" algn="ctr" rotWithShape="0">
                    <a:srgbClr val="990000"/>
                  </a:outerShdw>
                </a:effectLst>
                <a:latin typeface="Tahoma" pitchFamily="34" charset="0"/>
                <a:cs typeface="Tahoma" pitchFamily="34" charset="0"/>
              </a:rPr>
              <a:t>KEMAMPUAN YANG DIHARAPKAN</a:t>
            </a:r>
            <a:endParaRPr lang="en-US" sz="3600" dirty="0" smtClean="0">
              <a:solidFill>
                <a:schemeClr val="accent6">
                  <a:lumMod val="75000"/>
                </a:schemeClr>
              </a:solidFill>
              <a:latin typeface="Tahoma" pitchFamily="34" charset="0"/>
              <a:ea typeface="Tahoma" pitchFamily="34" charset="0"/>
              <a:cs typeface="Tahoma" pitchFamily="34" charset="0"/>
            </a:endParaRPr>
          </a:p>
        </p:txBody>
      </p:sp>
      <p:sp>
        <p:nvSpPr>
          <p:cNvPr id="3076" name="Content Placeholder 5"/>
          <p:cNvSpPr>
            <a:spLocks noGrp="1"/>
          </p:cNvSpPr>
          <p:nvPr>
            <p:ph idx="1"/>
          </p:nvPr>
        </p:nvSpPr>
        <p:spPr>
          <a:xfrm>
            <a:off x="457200" y="1722437"/>
            <a:ext cx="8229600" cy="4602163"/>
          </a:xfrm>
        </p:spPr>
        <p:txBody>
          <a:bodyPr/>
          <a:lstStyle/>
          <a:p>
            <a:pPr>
              <a:buNone/>
            </a:pPr>
            <a:r>
              <a:rPr lang="en-US" kern="10" dirty="0" smtClean="0">
                <a:ln w="19050">
                  <a:solidFill>
                    <a:schemeClr val="tx1"/>
                  </a:solidFill>
                  <a:round/>
                  <a:headEnd/>
                  <a:tailEnd/>
                </a:ln>
                <a:solidFill>
                  <a:srgbClr val="FFC000"/>
                </a:solidFill>
                <a:effectLst>
                  <a:outerShdw dist="35921" dir="2700000" algn="ctr" rotWithShape="0">
                    <a:srgbClr val="990000"/>
                  </a:outerShdw>
                </a:effectLst>
                <a:latin typeface="Tahoma" pitchFamily="34" charset="0"/>
                <a:cs typeface="Tahoma" pitchFamily="34" charset="0"/>
              </a:rPr>
              <a:t>UMUM:</a:t>
            </a:r>
          </a:p>
          <a:p>
            <a:pPr>
              <a:buNone/>
            </a:pPr>
            <a:r>
              <a:rPr lang="en-US" dirty="0" smtClean="0">
                <a:latin typeface="Tahoma" pitchFamily="34" charset="0"/>
                <a:cs typeface="Tahoma" pitchFamily="34" charset="0"/>
              </a:rPr>
              <a:t>	</a:t>
            </a:r>
            <a:r>
              <a:rPr lang="en-US" dirty="0" err="1" smtClean="0">
                <a:latin typeface="Tahoma" pitchFamily="34" charset="0"/>
                <a:cs typeface="Tahoma" pitchFamily="34" charset="0"/>
              </a:rPr>
              <a:t>Mahasiswa</a:t>
            </a:r>
            <a:r>
              <a:rPr lang="en-US" dirty="0" smtClean="0">
                <a:latin typeface="Tahoma" pitchFamily="34" charset="0"/>
                <a:cs typeface="Tahoma" pitchFamily="34" charset="0"/>
              </a:rPr>
              <a:t> </a:t>
            </a:r>
            <a:r>
              <a:rPr lang="en-US" dirty="0" err="1" smtClean="0">
                <a:latin typeface="Tahoma" pitchFamily="34" charset="0"/>
                <a:cs typeface="Tahoma" pitchFamily="34" charset="0"/>
              </a:rPr>
              <a:t>mampu</a:t>
            </a:r>
            <a:r>
              <a:rPr lang="en-US" dirty="0" smtClean="0">
                <a:latin typeface="Tahoma" pitchFamily="34" charset="0"/>
                <a:cs typeface="Tahoma" pitchFamily="34" charset="0"/>
              </a:rPr>
              <a:t> </a:t>
            </a:r>
            <a:r>
              <a:rPr lang="en-US" dirty="0" err="1" smtClean="0">
                <a:latin typeface="Tahoma" pitchFamily="34" charset="0"/>
                <a:cs typeface="Tahoma" pitchFamily="34" charset="0"/>
              </a:rPr>
              <a:t>memahami</a:t>
            </a:r>
            <a:r>
              <a:rPr lang="en-US" dirty="0" smtClean="0">
                <a:latin typeface="Tahoma" pitchFamily="34" charset="0"/>
                <a:cs typeface="Tahoma" pitchFamily="34" charset="0"/>
              </a:rPr>
              <a:t> </a:t>
            </a:r>
            <a:r>
              <a:rPr lang="en-US" dirty="0" err="1" smtClean="0">
                <a:latin typeface="Tahoma" pitchFamily="34" charset="0"/>
                <a:cs typeface="Tahoma" pitchFamily="34" charset="0"/>
              </a:rPr>
              <a:t>perencanaan</a:t>
            </a:r>
            <a:r>
              <a:rPr lang="en-US" dirty="0" smtClean="0">
                <a:latin typeface="Tahoma" pitchFamily="34" charset="0"/>
                <a:cs typeface="Tahoma" pitchFamily="34" charset="0"/>
              </a:rPr>
              <a:t> </a:t>
            </a:r>
            <a:r>
              <a:rPr lang="en-US" dirty="0" err="1" smtClean="0">
                <a:latin typeface="Tahoma" pitchFamily="34" charset="0"/>
                <a:cs typeface="Tahoma" pitchFamily="34" charset="0"/>
              </a:rPr>
              <a:t>ruang</a:t>
            </a:r>
            <a:r>
              <a:rPr lang="en-US" dirty="0" smtClean="0">
                <a:latin typeface="Tahoma" pitchFamily="34" charset="0"/>
                <a:cs typeface="Tahoma" pitchFamily="34" charset="0"/>
              </a:rPr>
              <a:t> </a:t>
            </a:r>
            <a:r>
              <a:rPr lang="en-US" dirty="0" err="1" smtClean="0">
                <a:latin typeface="Tahoma" pitchFamily="34" charset="0"/>
                <a:cs typeface="Tahoma" pitchFamily="34" charset="0"/>
              </a:rPr>
              <a:t>kerja</a:t>
            </a:r>
            <a:r>
              <a:rPr lang="en-US" dirty="0" smtClean="0">
                <a:latin typeface="Tahoma" pitchFamily="34" charset="0"/>
                <a:cs typeface="Tahoma" pitchFamily="34" charset="0"/>
              </a:rPr>
              <a:t> RMIK </a:t>
            </a:r>
            <a:r>
              <a:rPr lang="en-US" dirty="0" smtClean="0">
                <a:latin typeface="Tahoma" pitchFamily="34" charset="0"/>
                <a:cs typeface="Tahoma" pitchFamily="34" charset="0"/>
              </a:rPr>
              <a:t>yang   </a:t>
            </a:r>
            <a:r>
              <a:rPr lang="en-US" dirty="0" err="1" smtClean="0">
                <a:latin typeface="Tahoma" pitchFamily="34" charset="0"/>
                <a:cs typeface="Tahoma" pitchFamily="34" charset="0"/>
              </a:rPr>
              <a:t>ergonomis</a:t>
            </a:r>
            <a:endParaRPr lang="en-US" dirty="0" smtClean="0">
              <a:latin typeface="Tahoma" pitchFamily="34" charset="0"/>
              <a:cs typeface="Tahoma" pitchFamily="34" charset="0"/>
            </a:endParaRPr>
          </a:p>
          <a:p>
            <a:pPr>
              <a:buNone/>
            </a:pPr>
            <a:endParaRPr lang="en-US" sz="2800" kern="10" dirty="0" smtClean="0">
              <a:ln w="19050">
                <a:solidFill>
                  <a:schemeClr val="tx1"/>
                </a:solidFill>
                <a:round/>
                <a:headEnd/>
                <a:tailEnd/>
              </a:ln>
              <a:solidFill>
                <a:srgbClr val="FFC000"/>
              </a:solidFill>
              <a:effectLst>
                <a:outerShdw dist="35921" dir="2700000" algn="ctr" rotWithShape="0">
                  <a:srgbClr val="990000"/>
                </a:outerShdw>
              </a:effectLst>
              <a:latin typeface="Tahoma" pitchFamily="34" charset="0"/>
              <a:cs typeface="Tahoma" pitchFamily="34" charset="0"/>
            </a:endParaRPr>
          </a:p>
          <a:p>
            <a:pPr>
              <a:buNone/>
            </a:pPr>
            <a:r>
              <a:rPr lang="en-US" sz="2800" kern="10" dirty="0" smtClean="0">
                <a:ln w="19050">
                  <a:solidFill>
                    <a:schemeClr val="tx1"/>
                  </a:solidFill>
                  <a:round/>
                  <a:headEnd/>
                  <a:tailEnd/>
                </a:ln>
                <a:solidFill>
                  <a:srgbClr val="FF0000"/>
                </a:solidFill>
                <a:latin typeface="Tahoma" pitchFamily="34" charset="0"/>
                <a:cs typeface="Tahoma" pitchFamily="34" charset="0"/>
              </a:rPr>
              <a:t>KHUSUS</a:t>
            </a:r>
            <a:r>
              <a:rPr lang="en-US" sz="2800" kern="10" dirty="0" smtClean="0">
                <a:ln w="19050">
                  <a:solidFill>
                    <a:schemeClr val="tx1"/>
                  </a:solidFill>
                  <a:round/>
                  <a:headEnd/>
                  <a:tailEnd/>
                </a:ln>
                <a:solidFill>
                  <a:srgbClr val="FF0000"/>
                </a:solidFill>
                <a:latin typeface="Tahoma" pitchFamily="34" charset="0"/>
                <a:cs typeface="Tahoma" pitchFamily="34" charset="0"/>
                <a:sym typeface="Wingdings" pitchFamily="2" charset="2"/>
              </a:rPr>
              <a:t>MEMAHAMI:</a:t>
            </a:r>
            <a:endParaRPr lang="en-US" sz="2800" dirty="0" smtClean="0">
              <a:solidFill>
                <a:srgbClr val="FF0000"/>
              </a:solidFill>
              <a:latin typeface="Tahoma" pitchFamily="34" charset="0"/>
              <a:cs typeface="Tahoma" pitchFamily="34" charset="0"/>
            </a:endParaRPr>
          </a:p>
          <a:p>
            <a:pPr marL="609600" indent="-609600">
              <a:buFontTx/>
              <a:buAutoNum type="arabicPeriod"/>
            </a:pPr>
            <a:r>
              <a:rPr lang="en-US" dirty="0" err="1" smtClean="0">
                <a:latin typeface="Tahoma" pitchFamily="34" charset="0"/>
                <a:cs typeface="Tahoma" pitchFamily="34" charset="0"/>
              </a:rPr>
              <a:t>Ruang</a:t>
            </a:r>
            <a:r>
              <a:rPr lang="en-US" dirty="0" smtClean="0">
                <a:latin typeface="Tahoma" pitchFamily="34" charset="0"/>
                <a:cs typeface="Tahoma" pitchFamily="34" charset="0"/>
              </a:rPr>
              <a:t> </a:t>
            </a:r>
            <a:r>
              <a:rPr lang="en-US" dirty="0" err="1" smtClean="0">
                <a:latin typeface="Tahoma" pitchFamily="34" charset="0"/>
                <a:cs typeface="Tahoma" pitchFamily="34" charset="0"/>
              </a:rPr>
              <a:t>kerja</a:t>
            </a:r>
            <a:r>
              <a:rPr lang="en-US" dirty="0" smtClean="0">
                <a:latin typeface="Tahoma" pitchFamily="34" charset="0"/>
                <a:cs typeface="Tahoma" pitchFamily="34" charset="0"/>
              </a:rPr>
              <a:t> RMIK  </a:t>
            </a:r>
          </a:p>
          <a:p>
            <a:pPr marL="609600" indent="-609600">
              <a:buFontTx/>
              <a:buAutoNum type="arabicPeriod"/>
            </a:pPr>
            <a:r>
              <a:rPr lang="en-SG" dirty="0" err="1" smtClean="0">
                <a:latin typeface="Tahoma" pitchFamily="34" charset="0"/>
                <a:ea typeface="Tahoma" pitchFamily="34" charset="0"/>
                <a:cs typeface="Tahoma" pitchFamily="34" charset="0"/>
              </a:rPr>
              <a:t>Persyaratan</a:t>
            </a:r>
            <a:r>
              <a:rPr lang="en-SG" dirty="0" smtClean="0">
                <a:latin typeface="Tahoma" pitchFamily="34" charset="0"/>
                <a:ea typeface="Tahoma" pitchFamily="34" charset="0"/>
                <a:cs typeface="Tahoma" pitchFamily="34" charset="0"/>
              </a:rPr>
              <a:t> </a:t>
            </a:r>
            <a:r>
              <a:rPr lang="en-US" dirty="0" err="1" smtClean="0">
                <a:latin typeface="Tahoma" pitchFamily="34" charset="0"/>
                <a:ea typeface="Tahoma" pitchFamily="34" charset="0"/>
                <a:cs typeface="Tahoma" pitchFamily="34" charset="0"/>
              </a:rPr>
              <a:t>r</a:t>
            </a:r>
            <a:r>
              <a:rPr lang="en-US" dirty="0" err="1" smtClean="0">
                <a:latin typeface="Tahoma" pitchFamily="34" charset="0"/>
                <a:cs typeface="Tahoma" pitchFamily="34" charset="0"/>
              </a:rPr>
              <a:t>uang</a:t>
            </a:r>
            <a:r>
              <a:rPr lang="en-US" dirty="0" smtClean="0">
                <a:latin typeface="Tahoma" pitchFamily="34" charset="0"/>
                <a:cs typeface="Tahoma" pitchFamily="34" charset="0"/>
              </a:rPr>
              <a:t> </a:t>
            </a:r>
            <a:r>
              <a:rPr lang="en-US" dirty="0" err="1" smtClean="0">
                <a:latin typeface="Tahoma" pitchFamily="34" charset="0"/>
                <a:cs typeface="Tahoma" pitchFamily="34" charset="0"/>
              </a:rPr>
              <a:t>kerja</a:t>
            </a:r>
            <a:r>
              <a:rPr lang="en-US" dirty="0" smtClean="0">
                <a:latin typeface="Tahoma" pitchFamily="34" charset="0"/>
                <a:cs typeface="Tahoma" pitchFamily="34" charset="0"/>
              </a:rPr>
              <a:t> </a:t>
            </a:r>
            <a:r>
              <a:rPr lang="en-US" dirty="0" smtClean="0">
                <a:latin typeface="Tahoma" pitchFamily="34" charset="0"/>
                <a:cs typeface="Tahoma" pitchFamily="34" charset="0"/>
              </a:rPr>
              <a:t>RMIK </a:t>
            </a:r>
            <a:r>
              <a:rPr lang="en-US" dirty="0" err="1" smtClean="0">
                <a:latin typeface="Tahoma" pitchFamily="34" charset="0"/>
                <a:cs typeface="Tahoma" pitchFamily="34" charset="0"/>
              </a:rPr>
              <a:t>ergonomis</a:t>
            </a:r>
            <a:endParaRPr lang="en-US" dirty="0" smtClean="0">
              <a:latin typeface="Tahoma" pitchFamily="34" charset="0"/>
              <a:cs typeface="Tahoma" pitchFamily="34" charset="0"/>
            </a:endParaRPr>
          </a:p>
          <a:p>
            <a:pPr marL="971550" lvl="1" indent="-514350">
              <a:buFont typeface="+mj-lt"/>
              <a:buAutoNum type="arabicPeriod"/>
            </a:pPr>
            <a:endParaRPr lang="en-US" dirty="0" smtClean="0">
              <a:latin typeface="Tahoma" pitchFamily="34" charset="0"/>
              <a:cs typeface="Tahoma" pitchFamily="34" charset="0"/>
            </a:endParaRPr>
          </a:p>
          <a:p>
            <a:endParaRPr lang="id-ID" sz="2800" dirty="0" smtClean="0">
              <a:latin typeface="Arial" charset="0"/>
              <a:cs typeface="Arial" charset="0"/>
            </a:endParaRPr>
          </a:p>
        </p:txBody>
      </p:sp>
      <p:sp>
        <p:nvSpPr>
          <p:cNvPr id="5" name="Date Placeholder 4"/>
          <p:cNvSpPr>
            <a:spLocks noGrp="1"/>
          </p:cNvSpPr>
          <p:nvPr>
            <p:ph type="dt" sz="half" idx="10"/>
          </p:nvPr>
        </p:nvSpPr>
        <p:spPr/>
        <p:txBody>
          <a:bodyPr/>
          <a:lstStyle/>
          <a:p>
            <a:pPr>
              <a:defRPr/>
            </a:pPr>
            <a:fld id="{660E60B3-FB1E-4AB4-BDC2-F528DB5E117D}" type="datetime1">
              <a:rPr lang="en-US" smtClean="0"/>
              <a:pPr>
                <a:defRPr/>
              </a:pPr>
              <a:t>3/30/2020</a:t>
            </a:fld>
            <a:endParaRPr lang="en-US"/>
          </a:p>
        </p:txBody>
      </p:sp>
      <p:sp>
        <p:nvSpPr>
          <p:cNvPr id="6" name="Slide Number Placeholder 5"/>
          <p:cNvSpPr>
            <a:spLocks noGrp="1"/>
          </p:cNvSpPr>
          <p:nvPr>
            <p:ph type="sldNum" sz="quarter" idx="12"/>
          </p:nvPr>
        </p:nvSpPr>
        <p:spPr/>
        <p:txBody>
          <a:bodyPr/>
          <a:lstStyle/>
          <a:p>
            <a:pPr>
              <a:defRPr/>
            </a:pPr>
            <a:fld id="{D43E91DE-6D91-417E-AAD5-296FB2409A87}" type="slidenum">
              <a:rPr lang="en-US" smtClean="0"/>
              <a:pPr>
                <a:defRPr/>
              </a:pPr>
              <a:t>2</a:t>
            </a:fld>
            <a:endParaRPr lang="en-US"/>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cstate="print"/>
          <a:srcRect/>
          <a:stretch>
            <a:fillRect/>
          </a:stretch>
        </p:blipFill>
        <p:spPr bwMode="auto">
          <a:xfrm>
            <a:off x="0" y="76200"/>
            <a:ext cx="9172575" cy="6858000"/>
          </a:xfrm>
          <a:prstGeom prst="rect">
            <a:avLst/>
          </a:prstGeom>
          <a:noFill/>
          <a:ln w="9525">
            <a:noFill/>
            <a:miter lim="800000"/>
            <a:headEnd/>
            <a:tailEnd/>
          </a:ln>
        </p:spPr>
      </p:pic>
      <p:sp>
        <p:nvSpPr>
          <p:cNvPr id="3075" name="Title 5"/>
          <p:cNvSpPr>
            <a:spLocks noGrp="1"/>
          </p:cNvSpPr>
          <p:nvPr>
            <p:ph type="title"/>
          </p:nvPr>
        </p:nvSpPr>
        <p:spPr>
          <a:xfrm>
            <a:off x="228600" y="914400"/>
            <a:ext cx="8686800" cy="914400"/>
          </a:xfrm>
        </p:spPr>
        <p:txBody>
          <a:bodyPr/>
          <a:lstStyle/>
          <a:p>
            <a:pPr>
              <a:spcBef>
                <a:spcPct val="50000"/>
              </a:spcBef>
            </a:pPr>
            <a:r>
              <a:rPr lang="en-US" sz="3600" kern="10" dirty="0" smtClean="0">
                <a:ln w="19050">
                  <a:solidFill>
                    <a:schemeClr val="tx1"/>
                  </a:solidFill>
                  <a:round/>
                  <a:headEnd/>
                  <a:tailEnd/>
                </a:ln>
                <a:solidFill>
                  <a:schemeClr val="accent6">
                    <a:lumMod val="75000"/>
                  </a:schemeClr>
                </a:solidFill>
                <a:effectLst>
                  <a:outerShdw dist="35921" dir="2700000" algn="ctr" rotWithShape="0">
                    <a:srgbClr val="990000"/>
                  </a:outerShdw>
                </a:effectLst>
                <a:latin typeface="Tahoma" pitchFamily="34" charset="0"/>
                <a:cs typeface="Tahoma" pitchFamily="34" charset="0"/>
              </a:rPr>
              <a:t>PENCAHAYAAN</a:t>
            </a:r>
            <a:endParaRPr lang="en-US" sz="3600" dirty="0" smtClean="0">
              <a:solidFill>
                <a:schemeClr val="accent6">
                  <a:lumMod val="75000"/>
                </a:schemeClr>
              </a:solidFill>
              <a:latin typeface="Tahoma" pitchFamily="34" charset="0"/>
              <a:ea typeface="Tahoma" pitchFamily="34" charset="0"/>
              <a:cs typeface="Tahoma" pitchFamily="34" charset="0"/>
            </a:endParaRPr>
          </a:p>
        </p:txBody>
      </p:sp>
      <p:sp>
        <p:nvSpPr>
          <p:cNvPr id="5" name="Date Placeholder 4"/>
          <p:cNvSpPr>
            <a:spLocks noGrp="1"/>
          </p:cNvSpPr>
          <p:nvPr>
            <p:ph type="dt" sz="half" idx="10"/>
          </p:nvPr>
        </p:nvSpPr>
        <p:spPr/>
        <p:txBody>
          <a:bodyPr/>
          <a:lstStyle/>
          <a:p>
            <a:pPr>
              <a:defRPr/>
            </a:pPr>
            <a:fld id="{660E60B3-FB1E-4AB4-BDC2-F528DB5E117D}" type="datetime1">
              <a:rPr lang="en-US" smtClean="0"/>
              <a:pPr>
                <a:defRPr/>
              </a:pPr>
              <a:t>3/30/2020</a:t>
            </a:fld>
            <a:endParaRPr lang="en-US"/>
          </a:p>
        </p:txBody>
      </p:sp>
      <p:sp>
        <p:nvSpPr>
          <p:cNvPr id="6" name="Slide Number Placeholder 5"/>
          <p:cNvSpPr>
            <a:spLocks noGrp="1"/>
          </p:cNvSpPr>
          <p:nvPr>
            <p:ph type="sldNum" sz="quarter" idx="12"/>
          </p:nvPr>
        </p:nvSpPr>
        <p:spPr/>
        <p:txBody>
          <a:bodyPr/>
          <a:lstStyle/>
          <a:p>
            <a:pPr>
              <a:defRPr/>
            </a:pPr>
            <a:fld id="{D43E91DE-6D91-417E-AAD5-296FB2409A87}" type="slidenum">
              <a:rPr lang="en-US" smtClean="0"/>
              <a:pPr>
                <a:defRPr/>
              </a:pPr>
              <a:t>20</a:t>
            </a:fld>
            <a:endParaRPr lang="en-US"/>
          </a:p>
        </p:txBody>
      </p:sp>
      <p:sp>
        <p:nvSpPr>
          <p:cNvPr id="6145" name="Rectangle 1"/>
          <p:cNvSpPr>
            <a:spLocks noChangeArrowheads="1"/>
          </p:cNvSpPr>
          <p:nvPr/>
        </p:nvSpPr>
        <p:spPr bwMode="auto">
          <a:xfrm>
            <a:off x="609600" y="1981200"/>
            <a:ext cx="81534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just" defTabSz="914400" rtl="0" eaLnBrk="1" fontAlgn="base" latinLnBrk="0" hangingPunct="1">
              <a:lnSpc>
                <a:spcPct val="100000"/>
              </a:lnSpc>
              <a:spcBef>
                <a:spcPct val="0"/>
              </a:spcBef>
              <a:spcAft>
                <a:spcPct val="0"/>
              </a:spcAft>
              <a:buClrTx/>
              <a:buSzTx/>
              <a:buFont typeface="+mj-lt"/>
              <a:buAutoNum type="arabicPeriod"/>
              <a:tabLst/>
            </a:pP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Pencahayaan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alam</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maupun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buatan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diupayakan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agar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tidak</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menimbulkan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kesilauan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memilki</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intensitas</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sesuai</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dengan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peruntukannya</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endParaRPr kumimoji="0" lang="en-US" sz="14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457200" marR="0" lvl="0" indent="-457200" algn="just" defTabSz="914400" rtl="0" eaLnBrk="0" fontAlgn="base" latinLnBrk="0" hangingPunct="0">
              <a:lnSpc>
                <a:spcPct val="100000"/>
              </a:lnSpc>
              <a:spcBef>
                <a:spcPct val="0"/>
              </a:spcBef>
              <a:spcAft>
                <a:spcPct val="0"/>
              </a:spcAft>
              <a:buClrTx/>
              <a:buSzTx/>
              <a:buFont typeface="+mj-lt"/>
              <a:buAutoNum type="arabicPeriod"/>
              <a:tabLst/>
            </a:pP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Penempatan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bola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lampu</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dapat</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menghasilkan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penyinaran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yang optimum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bola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lampu</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sering</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dibersihkan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endParaRPr kumimoji="0" lang="en-US" sz="14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cstate="print"/>
          <a:srcRect/>
          <a:stretch>
            <a:fillRect/>
          </a:stretch>
        </p:blipFill>
        <p:spPr bwMode="auto">
          <a:xfrm>
            <a:off x="0" y="76200"/>
            <a:ext cx="9172575" cy="6858000"/>
          </a:xfrm>
          <a:prstGeom prst="rect">
            <a:avLst/>
          </a:prstGeom>
          <a:noFill/>
          <a:ln w="9525">
            <a:noFill/>
            <a:miter lim="800000"/>
            <a:headEnd/>
            <a:tailEnd/>
          </a:ln>
        </p:spPr>
      </p:pic>
      <p:sp>
        <p:nvSpPr>
          <p:cNvPr id="3075" name="Title 5"/>
          <p:cNvSpPr>
            <a:spLocks noGrp="1"/>
          </p:cNvSpPr>
          <p:nvPr>
            <p:ph type="title"/>
          </p:nvPr>
        </p:nvSpPr>
        <p:spPr>
          <a:xfrm>
            <a:off x="304800" y="685800"/>
            <a:ext cx="8686800" cy="914400"/>
          </a:xfrm>
        </p:spPr>
        <p:txBody>
          <a:bodyPr/>
          <a:lstStyle/>
          <a:p>
            <a:pPr>
              <a:spcBef>
                <a:spcPct val="50000"/>
              </a:spcBef>
            </a:pPr>
            <a:r>
              <a:rPr lang="en-US" sz="3600" kern="10" dirty="0" smtClean="0">
                <a:ln w="19050">
                  <a:solidFill>
                    <a:schemeClr val="tx1"/>
                  </a:solidFill>
                  <a:round/>
                  <a:headEnd/>
                  <a:tailEnd/>
                </a:ln>
                <a:solidFill>
                  <a:schemeClr val="accent6">
                    <a:lumMod val="75000"/>
                  </a:schemeClr>
                </a:solidFill>
                <a:effectLst>
                  <a:outerShdw dist="35921" dir="2700000" algn="ctr" rotWithShape="0">
                    <a:srgbClr val="990000"/>
                  </a:outerShdw>
                </a:effectLst>
                <a:latin typeface="Tahoma" pitchFamily="34" charset="0"/>
                <a:cs typeface="Tahoma" pitchFamily="34" charset="0"/>
              </a:rPr>
              <a:t>PENCAHAYAAN</a:t>
            </a:r>
            <a:endParaRPr lang="en-US" sz="3600" dirty="0" smtClean="0">
              <a:solidFill>
                <a:schemeClr val="accent6">
                  <a:lumMod val="75000"/>
                </a:schemeClr>
              </a:solidFill>
              <a:latin typeface="Tahoma" pitchFamily="34" charset="0"/>
              <a:ea typeface="Tahoma" pitchFamily="34" charset="0"/>
              <a:cs typeface="Tahoma" pitchFamily="34" charset="0"/>
            </a:endParaRPr>
          </a:p>
        </p:txBody>
      </p:sp>
      <p:sp>
        <p:nvSpPr>
          <p:cNvPr id="5" name="Date Placeholder 4"/>
          <p:cNvSpPr>
            <a:spLocks noGrp="1"/>
          </p:cNvSpPr>
          <p:nvPr>
            <p:ph type="dt" sz="half" idx="10"/>
          </p:nvPr>
        </p:nvSpPr>
        <p:spPr/>
        <p:txBody>
          <a:bodyPr/>
          <a:lstStyle/>
          <a:p>
            <a:pPr>
              <a:defRPr/>
            </a:pPr>
            <a:fld id="{660E60B3-FB1E-4AB4-BDC2-F528DB5E117D}" type="datetime1">
              <a:rPr lang="en-US" smtClean="0"/>
              <a:pPr>
                <a:defRPr/>
              </a:pPr>
              <a:t>3/30/2020</a:t>
            </a:fld>
            <a:endParaRPr lang="en-US"/>
          </a:p>
        </p:txBody>
      </p:sp>
      <p:sp>
        <p:nvSpPr>
          <p:cNvPr id="6" name="Slide Number Placeholder 5"/>
          <p:cNvSpPr>
            <a:spLocks noGrp="1"/>
          </p:cNvSpPr>
          <p:nvPr>
            <p:ph type="sldNum" sz="quarter" idx="12"/>
          </p:nvPr>
        </p:nvSpPr>
        <p:spPr/>
        <p:txBody>
          <a:bodyPr/>
          <a:lstStyle/>
          <a:p>
            <a:pPr>
              <a:defRPr/>
            </a:pPr>
            <a:fld id="{D43E91DE-6D91-417E-AAD5-296FB2409A87}" type="slidenum">
              <a:rPr lang="en-US" smtClean="0"/>
              <a:pPr>
                <a:defRPr/>
              </a:pPr>
              <a:t>21</a:t>
            </a:fld>
            <a:endParaRPr lang="en-US"/>
          </a:p>
        </p:txBody>
      </p:sp>
      <p:sp>
        <p:nvSpPr>
          <p:cNvPr id="6145" name="Rectangle 1"/>
          <p:cNvSpPr>
            <a:spLocks noChangeArrowheads="1"/>
          </p:cNvSpPr>
          <p:nvPr/>
        </p:nvSpPr>
        <p:spPr bwMode="auto">
          <a:xfrm>
            <a:off x="533400" y="1600200"/>
            <a:ext cx="81534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3"/>
              <a:tabLst/>
            </a:pP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Aspek</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kebutuhan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1" u="none" strike="noStrike" cap="none" normalizeH="0" baseline="0" dirty="0" smtClean="0">
                <a:ln>
                  <a:noFill/>
                </a:ln>
                <a:solidFill>
                  <a:schemeClr val="tx1"/>
                </a:solidFill>
                <a:effectLst/>
                <a:latin typeface="Tahoma" pitchFamily="34" charset="0"/>
                <a:ea typeface="Tahoma" pitchFamily="34" charset="0"/>
                <a:cs typeface="Tahoma" pitchFamily="34" charset="0"/>
              </a:rPr>
              <a:t>visual performance</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harapan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pemakai</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ruangan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kantor</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intensitas</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pencahayaan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harus</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terpenuhi</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untuk</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menunjang</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kinerja</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rasa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nyaman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kesehatan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tidak</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mengakibatkan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gangguan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kesehatan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3"/>
              <a:tabLst/>
            </a:pP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Untuk</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kenyamanan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mata</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disyaratkan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pencahayaan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300-500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lux</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pekerjaan</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menggambar</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500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lux</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1" u="none" strike="noStrike" cap="none" normalizeH="0" baseline="0" dirty="0" smtClean="0">
                <a:ln>
                  <a:noFill/>
                </a:ln>
                <a:solidFill>
                  <a:schemeClr val="tx1"/>
                </a:solidFill>
                <a:effectLst/>
                <a:latin typeface="Tahoma" pitchFamily="34" charset="0"/>
                <a:ea typeface="Tahoma" pitchFamily="34" charset="0"/>
                <a:cs typeface="Tahoma" pitchFamily="34" charset="0"/>
              </a:rPr>
              <a:t>meeting room </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300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lux</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resepsionis</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300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lux</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koridor</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100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lux</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arsip</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200 </a:t>
            </a:r>
            <a:r>
              <a:rPr kumimoji="0" lang="en-US" sz="28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lux</a:t>
            </a:r>
            <a:r>
              <a:rPr kumimoji="0" lang="en-US"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endParaRPr kumimoji="0" lang="en-US" sz="40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cstate="print"/>
          <a:srcRect/>
          <a:stretch>
            <a:fillRect/>
          </a:stretch>
        </p:blipFill>
        <p:spPr bwMode="auto">
          <a:xfrm>
            <a:off x="0" y="76200"/>
            <a:ext cx="9172575" cy="6858000"/>
          </a:xfrm>
          <a:prstGeom prst="rect">
            <a:avLst/>
          </a:prstGeom>
          <a:noFill/>
          <a:ln w="9525">
            <a:noFill/>
            <a:miter lim="800000"/>
            <a:headEnd/>
            <a:tailEnd/>
          </a:ln>
        </p:spPr>
      </p:pic>
      <p:sp>
        <p:nvSpPr>
          <p:cNvPr id="3075" name="Title 5"/>
          <p:cNvSpPr>
            <a:spLocks noGrp="1"/>
          </p:cNvSpPr>
          <p:nvPr>
            <p:ph type="title"/>
          </p:nvPr>
        </p:nvSpPr>
        <p:spPr>
          <a:xfrm>
            <a:off x="304800" y="685800"/>
            <a:ext cx="8686800" cy="914400"/>
          </a:xfrm>
        </p:spPr>
        <p:txBody>
          <a:bodyPr/>
          <a:lstStyle/>
          <a:p>
            <a:pPr>
              <a:spcBef>
                <a:spcPct val="50000"/>
              </a:spcBef>
            </a:pPr>
            <a:r>
              <a:rPr lang="en-US" sz="3600" kern="10" dirty="0" smtClean="0">
                <a:ln w="19050">
                  <a:solidFill>
                    <a:schemeClr val="tx1"/>
                  </a:solidFill>
                  <a:round/>
                  <a:headEnd/>
                  <a:tailEnd/>
                </a:ln>
                <a:solidFill>
                  <a:schemeClr val="accent6">
                    <a:lumMod val="75000"/>
                  </a:schemeClr>
                </a:solidFill>
                <a:effectLst>
                  <a:outerShdw dist="35921" dir="2700000" algn="ctr" rotWithShape="0">
                    <a:srgbClr val="990000"/>
                  </a:outerShdw>
                </a:effectLst>
                <a:latin typeface="Tahoma" pitchFamily="34" charset="0"/>
                <a:cs typeface="Tahoma" pitchFamily="34" charset="0"/>
              </a:rPr>
              <a:t>PENCAHAYAAN</a:t>
            </a:r>
            <a:endParaRPr lang="en-US" sz="3600" dirty="0" smtClean="0">
              <a:solidFill>
                <a:schemeClr val="accent6">
                  <a:lumMod val="75000"/>
                </a:schemeClr>
              </a:solidFill>
              <a:latin typeface="Tahoma" pitchFamily="34" charset="0"/>
              <a:ea typeface="Tahoma" pitchFamily="34" charset="0"/>
              <a:cs typeface="Tahoma" pitchFamily="34" charset="0"/>
            </a:endParaRPr>
          </a:p>
        </p:txBody>
      </p:sp>
      <p:sp>
        <p:nvSpPr>
          <p:cNvPr id="5" name="Date Placeholder 4"/>
          <p:cNvSpPr>
            <a:spLocks noGrp="1"/>
          </p:cNvSpPr>
          <p:nvPr>
            <p:ph type="dt" sz="half" idx="10"/>
          </p:nvPr>
        </p:nvSpPr>
        <p:spPr/>
        <p:txBody>
          <a:bodyPr/>
          <a:lstStyle/>
          <a:p>
            <a:pPr>
              <a:defRPr/>
            </a:pPr>
            <a:fld id="{660E60B3-FB1E-4AB4-BDC2-F528DB5E117D}" type="datetime1">
              <a:rPr lang="en-US" smtClean="0"/>
              <a:pPr>
                <a:defRPr/>
              </a:pPr>
              <a:t>3/30/2020</a:t>
            </a:fld>
            <a:endParaRPr lang="en-US"/>
          </a:p>
        </p:txBody>
      </p:sp>
      <p:sp>
        <p:nvSpPr>
          <p:cNvPr id="6" name="Slide Number Placeholder 5"/>
          <p:cNvSpPr>
            <a:spLocks noGrp="1"/>
          </p:cNvSpPr>
          <p:nvPr>
            <p:ph type="sldNum" sz="quarter" idx="12"/>
          </p:nvPr>
        </p:nvSpPr>
        <p:spPr/>
        <p:txBody>
          <a:bodyPr/>
          <a:lstStyle/>
          <a:p>
            <a:pPr>
              <a:defRPr/>
            </a:pPr>
            <a:fld id="{D43E91DE-6D91-417E-AAD5-296FB2409A87}" type="slidenum">
              <a:rPr lang="en-US" smtClean="0"/>
              <a:pPr>
                <a:defRPr/>
              </a:pPr>
              <a:t>22</a:t>
            </a:fld>
            <a:endParaRPr lang="en-US"/>
          </a:p>
        </p:txBody>
      </p:sp>
      <p:sp>
        <p:nvSpPr>
          <p:cNvPr id="4097" name="Rectangle 1"/>
          <p:cNvSpPr>
            <a:spLocks noChangeArrowheads="1"/>
          </p:cNvSpPr>
          <p:nvPr/>
        </p:nvSpPr>
        <p:spPr bwMode="auto">
          <a:xfrm>
            <a:off x="381000" y="1676400"/>
            <a:ext cx="81534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Aspek</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kenyamanan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mata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ditentukan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juga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oleh</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faktor</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refleksi</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cahaya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agar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tidak</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silau</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faktor</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refleksi</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pada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langit2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sebesar</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(06-09)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refleksi</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cahaya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pada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dinding</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(0,3-0,8),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refleksi</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pada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meja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kerja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(0,2 – 0,6),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pada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lantai</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(0,1-0,5). </a:t>
            </a: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cstate="print"/>
          <a:srcRect/>
          <a:stretch>
            <a:fillRect/>
          </a:stretch>
        </p:blipFill>
        <p:spPr bwMode="auto">
          <a:xfrm>
            <a:off x="0" y="76200"/>
            <a:ext cx="9172575" cy="6858000"/>
          </a:xfrm>
          <a:prstGeom prst="rect">
            <a:avLst/>
          </a:prstGeom>
          <a:noFill/>
          <a:ln w="9525">
            <a:noFill/>
            <a:miter lim="800000"/>
            <a:headEnd/>
            <a:tailEnd/>
          </a:ln>
        </p:spPr>
      </p:pic>
      <p:sp>
        <p:nvSpPr>
          <p:cNvPr id="3075" name="Title 5"/>
          <p:cNvSpPr>
            <a:spLocks noGrp="1"/>
          </p:cNvSpPr>
          <p:nvPr>
            <p:ph type="title"/>
          </p:nvPr>
        </p:nvSpPr>
        <p:spPr>
          <a:xfrm>
            <a:off x="304800" y="685800"/>
            <a:ext cx="8686800" cy="914400"/>
          </a:xfrm>
        </p:spPr>
        <p:txBody>
          <a:bodyPr/>
          <a:lstStyle/>
          <a:p>
            <a:pPr>
              <a:spcBef>
                <a:spcPct val="50000"/>
              </a:spcBef>
            </a:pPr>
            <a:r>
              <a:rPr lang="en-US" sz="3600" kern="10" dirty="0" smtClean="0">
                <a:ln w="19050">
                  <a:solidFill>
                    <a:schemeClr val="tx1"/>
                  </a:solidFill>
                  <a:round/>
                  <a:headEnd/>
                  <a:tailEnd/>
                </a:ln>
                <a:solidFill>
                  <a:schemeClr val="accent6">
                    <a:lumMod val="75000"/>
                  </a:schemeClr>
                </a:solidFill>
                <a:effectLst>
                  <a:outerShdw dist="35921" dir="2700000" algn="ctr" rotWithShape="0">
                    <a:srgbClr val="990000"/>
                  </a:outerShdw>
                </a:effectLst>
                <a:latin typeface="Tahoma" pitchFamily="34" charset="0"/>
                <a:cs typeface="Tahoma" pitchFamily="34" charset="0"/>
              </a:rPr>
              <a:t>PENCAHAYAAN</a:t>
            </a:r>
            <a:endParaRPr lang="en-US" sz="3600" dirty="0" smtClean="0">
              <a:solidFill>
                <a:schemeClr val="accent6">
                  <a:lumMod val="75000"/>
                </a:schemeClr>
              </a:solidFill>
              <a:latin typeface="Tahoma" pitchFamily="34" charset="0"/>
              <a:ea typeface="Tahoma" pitchFamily="34" charset="0"/>
              <a:cs typeface="Tahoma" pitchFamily="34" charset="0"/>
            </a:endParaRPr>
          </a:p>
        </p:txBody>
      </p:sp>
      <p:sp>
        <p:nvSpPr>
          <p:cNvPr id="5" name="Date Placeholder 4"/>
          <p:cNvSpPr>
            <a:spLocks noGrp="1"/>
          </p:cNvSpPr>
          <p:nvPr>
            <p:ph type="dt" sz="half" idx="10"/>
          </p:nvPr>
        </p:nvSpPr>
        <p:spPr/>
        <p:txBody>
          <a:bodyPr/>
          <a:lstStyle/>
          <a:p>
            <a:pPr>
              <a:defRPr/>
            </a:pPr>
            <a:fld id="{660E60B3-FB1E-4AB4-BDC2-F528DB5E117D}" type="datetime1">
              <a:rPr lang="en-US" smtClean="0"/>
              <a:pPr>
                <a:defRPr/>
              </a:pPr>
              <a:t>3/30/2020</a:t>
            </a:fld>
            <a:endParaRPr lang="en-US"/>
          </a:p>
        </p:txBody>
      </p:sp>
      <p:sp>
        <p:nvSpPr>
          <p:cNvPr id="6" name="Slide Number Placeholder 5"/>
          <p:cNvSpPr>
            <a:spLocks noGrp="1"/>
          </p:cNvSpPr>
          <p:nvPr>
            <p:ph type="sldNum" sz="quarter" idx="12"/>
          </p:nvPr>
        </p:nvSpPr>
        <p:spPr/>
        <p:txBody>
          <a:bodyPr/>
          <a:lstStyle/>
          <a:p>
            <a:pPr>
              <a:defRPr/>
            </a:pPr>
            <a:fld id="{D43E91DE-6D91-417E-AAD5-296FB2409A87}" type="slidenum">
              <a:rPr lang="en-US" smtClean="0"/>
              <a:pPr>
                <a:defRPr/>
              </a:pPr>
              <a:t>23</a:t>
            </a:fld>
            <a:endParaRPr lang="en-US"/>
          </a:p>
        </p:txBody>
      </p:sp>
      <p:sp>
        <p:nvSpPr>
          <p:cNvPr id="7" name="Rectangle 6"/>
          <p:cNvSpPr/>
          <p:nvPr/>
        </p:nvSpPr>
        <p:spPr>
          <a:xfrm>
            <a:off x="762000" y="1600201"/>
            <a:ext cx="7772400" cy="3539430"/>
          </a:xfrm>
          <a:prstGeom prst="rect">
            <a:avLst/>
          </a:prstGeom>
        </p:spPr>
        <p:txBody>
          <a:bodyPr wrap="square">
            <a:spAutoFit/>
          </a:bodyPr>
          <a:lstStyle/>
          <a:p>
            <a:r>
              <a:rPr lang="en-SG" sz="2800" dirty="0" err="1" smtClean="0">
                <a:latin typeface="Tahoma" pitchFamily="34" charset="0"/>
                <a:ea typeface="Tahoma" pitchFamily="34" charset="0"/>
                <a:cs typeface="Tahoma" pitchFamily="34" charset="0"/>
              </a:rPr>
              <a:t>Aspek</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kebutuhan</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sosial</a:t>
            </a:r>
            <a:r>
              <a:rPr lang="en-SG" sz="2800" dirty="0" smtClean="0">
                <a:latin typeface="Tahoma" pitchFamily="34" charset="0"/>
                <a:ea typeface="Tahoma" pitchFamily="34" charset="0"/>
                <a:cs typeface="Tahoma" pitchFamily="34" charset="0"/>
              </a:rPr>
              <a:t> yang </a:t>
            </a:r>
            <a:r>
              <a:rPr lang="en-SG" sz="2800" dirty="0" err="1" smtClean="0">
                <a:latin typeface="Tahoma" pitchFamily="34" charset="0"/>
                <a:ea typeface="Tahoma" pitchFamily="34" charset="0"/>
                <a:cs typeface="Tahoma" pitchFamily="34" charset="0"/>
              </a:rPr>
              <a:t>meliputi</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biaya</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penerangan</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harus</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efisien</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tidak</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mengganggu</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produktifitas</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pekerja</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tidak</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menimbulkan</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kelelahan</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mudah</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dilakukan</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pemeliharaan</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tipe</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lampu</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sesuai</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kebutuhan</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jenis</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pekerjaan</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memenuhi</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aspek</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perasaan</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aman</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dan</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keselamatan</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dalam</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bekerja</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dan</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ada</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manajemen</a:t>
            </a:r>
            <a:r>
              <a:rPr lang="en-SG" sz="2800" dirty="0" smtClean="0">
                <a:latin typeface="Tahoma" pitchFamily="34" charset="0"/>
                <a:ea typeface="Tahoma" pitchFamily="34" charset="0"/>
                <a:cs typeface="Tahoma" pitchFamily="34" charset="0"/>
              </a:rPr>
              <a:t> </a:t>
            </a:r>
            <a:r>
              <a:rPr lang="en-SG" sz="2800" dirty="0" err="1" smtClean="0">
                <a:latin typeface="Tahoma" pitchFamily="34" charset="0"/>
                <a:ea typeface="Tahoma" pitchFamily="34" charset="0"/>
                <a:cs typeface="Tahoma" pitchFamily="34" charset="0"/>
              </a:rPr>
              <a:t>pengelolaan</a:t>
            </a:r>
            <a:r>
              <a:rPr lang="en-SG" sz="2800" dirty="0" smtClean="0">
                <a:latin typeface="Tahoma" pitchFamily="34" charset="0"/>
                <a:ea typeface="Tahoma" pitchFamily="34" charset="0"/>
                <a:cs typeface="Tahoma" pitchFamily="34" charset="0"/>
              </a:rPr>
              <a:t>. </a:t>
            </a:r>
            <a:endParaRPr lang="en-SG" sz="2800" dirty="0">
              <a:latin typeface="Tahoma" pitchFamily="34" charset="0"/>
              <a:ea typeface="Tahoma" pitchFamily="34" charset="0"/>
              <a:cs typeface="Tahoma" pitchFamily="34" charset="0"/>
            </a:endParaRP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cstate="print"/>
          <a:srcRect/>
          <a:stretch>
            <a:fillRect/>
          </a:stretch>
        </p:blipFill>
        <p:spPr bwMode="auto">
          <a:xfrm>
            <a:off x="0" y="76200"/>
            <a:ext cx="9172575" cy="6858000"/>
          </a:xfrm>
          <a:prstGeom prst="rect">
            <a:avLst/>
          </a:prstGeom>
          <a:noFill/>
          <a:ln w="9525">
            <a:noFill/>
            <a:miter lim="800000"/>
            <a:headEnd/>
            <a:tailEnd/>
          </a:ln>
        </p:spPr>
      </p:pic>
      <p:sp>
        <p:nvSpPr>
          <p:cNvPr id="3075" name="Title 5"/>
          <p:cNvSpPr>
            <a:spLocks noGrp="1"/>
          </p:cNvSpPr>
          <p:nvPr>
            <p:ph type="title"/>
          </p:nvPr>
        </p:nvSpPr>
        <p:spPr>
          <a:xfrm>
            <a:off x="304800" y="685800"/>
            <a:ext cx="8686800" cy="914400"/>
          </a:xfrm>
        </p:spPr>
        <p:txBody>
          <a:bodyPr/>
          <a:lstStyle/>
          <a:p>
            <a:pPr>
              <a:spcBef>
                <a:spcPct val="50000"/>
              </a:spcBef>
            </a:pPr>
            <a:r>
              <a:rPr lang="en-US" sz="3600" kern="10" dirty="0" smtClean="0">
                <a:ln w="19050">
                  <a:solidFill>
                    <a:schemeClr val="tx1"/>
                  </a:solidFill>
                  <a:round/>
                  <a:headEnd/>
                  <a:tailEnd/>
                </a:ln>
                <a:solidFill>
                  <a:schemeClr val="accent6">
                    <a:lumMod val="75000"/>
                  </a:schemeClr>
                </a:solidFill>
                <a:effectLst>
                  <a:outerShdw dist="35921" dir="2700000" algn="ctr" rotWithShape="0">
                    <a:srgbClr val="990000"/>
                  </a:outerShdw>
                </a:effectLst>
                <a:latin typeface="Tahoma" pitchFamily="34" charset="0"/>
                <a:cs typeface="Tahoma" pitchFamily="34" charset="0"/>
              </a:rPr>
              <a:t>PENCAHAYAAN</a:t>
            </a:r>
            <a:endParaRPr lang="en-US" sz="3600" dirty="0" smtClean="0">
              <a:solidFill>
                <a:schemeClr val="accent6">
                  <a:lumMod val="75000"/>
                </a:schemeClr>
              </a:solidFill>
              <a:latin typeface="Tahoma" pitchFamily="34" charset="0"/>
              <a:ea typeface="Tahoma" pitchFamily="34" charset="0"/>
              <a:cs typeface="Tahoma" pitchFamily="34" charset="0"/>
            </a:endParaRPr>
          </a:p>
        </p:txBody>
      </p:sp>
      <p:sp>
        <p:nvSpPr>
          <p:cNvPr id="5" name="Date Placeholder 4"/>
          <p:cNvSpPr>
            <a:spLocks noGrp="1"/>
          </p:cNvSpPr>
          <p:nvPr>
            <p:ph type="dt" sz="half" idx="10"/>
          </p:nvPr>
        </p:nvSpPr>
        <p:spPr/>
        <p:txBody>
          <a:bodyPr/>
          <a:lstStyle/>
          <a:p>
            <a:pPr>
              <a:defRPr/>
            </a:pPr>
            <a:fld id="{660E60B3-FB1E-4AB4-BDC2-F528DB5E117D}" type="datetime1">
              <a:rPr lang="en-US" smtClean="0"/>
              <a:pPr>
                <a:defRPr/>
              </a:pPr>
              <a:t>3/30/2020</a:t>
            </a:fld>
            <a:endParaRPr lang="en-US"/>
          </a:p>
        </p:txBody>
      </p:sp>
      <p:sp>
        <p:nvSpPr>
          <p:cNvPr id="6" name="Slide Number Placeholder 5"/>
          <p:cNvSpPr>
            <a:spLocks noGrp="1"/>
          </p:cNvSpPr>
          <p:nvPr>
            <p:ph type="sldNum" sz="quarter" idx="12"/>
          </p:nvPr>
        </p:nvSpPr>
        <p:spPr/>
        <p:txBody>
          <a:bodyPr/>
          <a:lstStyle/>
          <a:p>
            <a:pPr>
              <a:defRPr/>
            </a:pPr>
            <a:fld id="{D43E91DE-6D91-417E-AAD5-296FB2409A87}" type="slidenum">
              <a:rPr lang="en-US" smtClean="0"/>
              <a:pPr>
                <a:defRPr/>
              </a:pPr>
              <a:t>24</a:t>
            </a:fld>
            <a:endParaRPr lang="en-US"/>
          </a:p>
        </p:txBody>
      </p:sp>
      <p:sp>
        <p:nvSpPr>
          <p:cNvPr id="7" name="Rectangle 6"/>
          <p:cNvSpPr/>
          <p:nvPr/>
        </p:nvSpPr>
        <p:spPr>
          <a:xfrm>
            <a:off x="533400" y="1752601"/>
            <a:ext cx="7696200" cy="1569660"/>
          </a:xfrm>
          <a:prstGeom prst="rect">
            <a:avLst/>
          </a:prstGeom>
        </p:spPr>
        <p:txBody>
          <a:bodyPr wrap="square">
            <a:spAutoFit/>
          </a:bodyPr>
          <a:lstStyle/>
          <a:p>
            <a:r>
              <a:rPr lang="de-DE" sz="3200" dirty="0" smtClean="0">
                <a:latin typeface="Tahoma" pitchFamily="34" charset="0"/>
                <a:ea typeface="Tahoma" pitchFamily="34" charset="0"/>
                <a:cs typeface="Tahoma" pitchFamily="34" charset="0"/>
              </a:rPr>
              <a:t>Untuk aspek </a:t>
            </a:r>
            <a:r>
              <a:rPr lang="de-DE" sz="3200" dirty="0" smtClean="0">
                <a:latin typeface="Tahoma" pitchFamily="34" charset="0"/>
                <a:ea typeface="Tahoma" pitchFamily="34" charset="0"/>
                <a:cs typeface="Tahoma" pitchFamily="34" charset="0"/>
              </a:rPr>
              <a:t>keselamatan</a:t>
            </a:r>
            <a:r>
              <a:rPr lang="de-DE" sz="3200" dirty="0" smtClean="0">
                <a:latin typeface="Tahoma" pitchFamily="34" charset="0"/>
                <a:ea typeface="Tahoma" pitchFamily="34" charset="0"/>
                <a:cs typeface="Tahoma" pitchFamily="34" charset="0"/>
                <a:sym typeface="Wingdings" pitchFamily="2" charset="2"/>
              </a:rPr>
              <a:t></a:t>
            </a:r>
            <a:r>
              <a:rPr lang="de-DE" sz="3200" dirty="0" smtClean="0">
                <a:latin typeface="Tahoma" pitchFamily="34" charset="0"/>
                <a:ea typeface="Tahoma" pitchFamily="34" charset="0"/>
                <a:cs typeface="Tahoma" pitchFamily="34" charset="0"/>
              </a:rPr>
              <a:t> </a:t>
            </a:r>
            <a:r>
              <a:rPr lang="de-DE" sz="3200" dirty="0" smtClean="0">
                <a:latin typeface="Tahoma" pitchFamily="34" charset="0"/>
                <a:ea typeface="Tahoma" pitchFamily="34" charset="0"/>
                <a:cs typeface="Tahoma" pitchFamily="34" charset="0"/>
              </a:rPr>
              <a:t>pencahayaan lampu emergensi minimal 5 % dari intensitas penerangan normal.</a:t>
            </a:r>
            <a:endParaRPr lang="en-SG" sz="3200" dirty="0">
              <a:latin typeface="Tahoma" pitchFamily="34" charset="0"/>
              <a:ea typeface="Tahoma" pitchFamily="34" charset="0"/>
              <a:cs typeface="Tahoma" pitchFamily="34" charset="0"/>
            </a:endParaRP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cstate="print"/>
          <a:srcRect/>
          <a:stretch>
            <a:fillRect/>
          </a:stretch>
        </p:blipFill>
        <p:spPr bwMode="auto">
          <a:xfrm>
            <a:off x="0" y="76200"/>
            <a:ext cx="9172575" cy="6858000"/>
          </a:xfrm>
          <a:prstGeom prst="rect">
            <a:avLst/>
          </a:prstGeom>
          <a:noFill/>
          <a:ln w="9525">
            <a:noFill/>
            <a:miter lim="800000"/>
            <a:headEnd/>
            <a:tailEnd/>
          </a:ln>
        </p:spPr>
      </p:pic>
      <p:sp>
        <p:nvSpPr>
          <p:cNvPr id="3075" name="Title 5"/>
          <p:cNvSpPr>
            <a:spLocks noGrp="1"/>
          </p:cNvSpPr>
          <p:nvPr>
            <p:ph type="title"/>
          </p:nvPr>
        </p:nvSpPr>
        <p:spPr>
          <a:xfrm>
            <a:off x="304800" y="685800"/>
            <a:ext cx="8686800" cy="914400"/>
          </a:xfrm>
        </p:spPr>
        <p:txBody>
          <a:bodyPr/>
          <a:lstStyle/>
          <a:p>
            <a:pPr>
              <a:spcBef>
                <a:spcPct val="50000"/>
              </a:spcBef>
            </a:pPr>
            <a:r>
              <a:rPr lang="en-US" sz="3600" kern="10" dirty="0" smtClean="0">
                <a:ln w="19050">
                  <a:solidFill>
                    <a:schemeClr val="tx1"/>
                  </a:solidFill>
                  <a:round/>
                  <a:headEnd/>
                  <a:tailEnd/>
                </a:ln>
                <a:solidFill>
                  <a:schemeClr val="accent6">
                    <a:lumMod val="75000"/>
                  </a:schemeClr>
                </a:solidFill>
                <a:effectLst>
                  <a:outerShdw dist="35921" dir="2700000" algn="ctr" rotWithShape="0">
                    <a:srgbClr val="990000"/>
                  </a:outerShdw>
                </a:effectLst>
                <a:latin typeface="Tahoma" pitchFamily="34" charset="0"/>
                <a:cs typeface="Tahoma" pitchFamily="34" charset="0"/>
              </a:rPr>
              <a:t>PENCAHAYAAN</a:t>
            </a:r>
            <a:endParaRPr lang="en-US" sz="3600" dirty="0" smtClean="0">
              <a:solidFill>
                <a:schemeClr val="accent6">
                  <a:lumMod val="75000"/>
                </a:schemeClr>
              </a:solidFill>
              <a:latin typeface="Tahoma" pitchFamily="34" charset="0"/>
              <a:ea typeface="Tahoma" pitchFamily="34" charset="0"/>
              <a:cs typeface="Tahoma" pitchFamily="34" charset="0"/>
            </a:endParaRPr>
          </a:p>
        </p:txBody>
      </p:sp>
      <p:sp>
        <p:nvSpPr>
          <p:cNvPr id="5" name="Date Placeholder 4"/>
          <p:cNvSpPr>
            <a:spLocks noGrp="1"/>
          </p:cNvSpPr>
          <p:nvPr>
            <p:ph type="dt" sz="half" idx="10"/>
          </p:nvPr>
        </p:nvSpPr>
        <p:spPr/>
        <p:txBody>
          <a:bodyPr/>
          <a:lstStyle/>
          <a:p>
            <a:pPr>
              <a:defRPr/>
            </a:pPr>
            <a:fld id="{660E60B3-FB1E-4AB4-BDC2-F528DB5E117D}" type="datetime1">
              <a:rPr lang="en-US" smtClean="0"/>
              <a:pPr>
                <a:defRPr/>
              </a:pPr>
              <a:t>3/30/2020</a:t>
            </a:fld>
            <a:endParaRPr lang="en-US"/>
          </a:p>
        </p:txBody>
      </p:sp>
      <p:sp>
        <p:nvSpPr>
          <p:cNvPr id="6" name="Slide Number Placeholder 5"/>
          <p:cNvSpPr>
            <a:spLocks noGrp="1"/>
          </p:cNvSpPr>
          <p:nvPr>
            <p:ph type="sldNum" sz="quarter" idx="12"/>
          </p:nvPr>
        </p:nvSpPr>
        <p:spPr/>
        <p:txBody>
          <a:bodyPr/>
          <a:lstStyle/>
          <a:p>
            <a:pPr>
              <a:defRPr/>
            </a:pPr>
            <a:fld id="{D43E91DE-6D91-417E-AAD5-296FB2409A87}" type="slidenum">
              <a:rPr lang="en-US" smtClean="0"/>
              <a:pPr>
                <a:defRPr/>
              </a:pPr>
              <a:t>25</a:t>
            </a:fld>
            <a:endParaRPr lang="en-US"/>
          </a:p>
        </p:txBody>
      </p:sp>
      <p:sp>
        <p:nvSpPr>
          <p:cNvPr id="7" name="Rectangle 6"/>
          <p:cNvSpPr/>
          <p:nvPr/>
        </p:nvSpPr>
        <p:spPr>
          <a:xfrm>
            <a:off x="533400" y="1752601"/>
            <a:ext cx="8001000" cy="4031873"/>
          </a:xfrm>
          <a:prstGeom prst="rect">
            <a:avLst/>
          </a:prstGeom>
        </p:spPr>
        <p:txBody>
          <a:bodyPr wrap="square">
            <a:spAutoFit/>
          </a:bodyPr>
          <a:lstStyle/>
          <a:p>
            <a:r>
              <a:rPr lang="de-DE" sz="3200" dirty="0" smtClean="0">
                <a:latin typeface="Tahoma" pitchFamily="34" charset="0"/>
                <a:ea typeface="Tahoma" pitchFamily="34" charset="0"/>
                <a:cs typeface="Tahoma" pitchFamily="34" charset="0"/>
              </a:rPr>
              <a:t>Aspek lingkungan kerja, pencahayaan pada pagi dan siang hari dapat mempergunakan cahaya matahari. Efisien pemakaian lampu wajib dilakukan, pengendalian dan pengaturan cahaya agar tidak mengganggu kegiatan kerja, harmonisasi penggunaan pencahayaan alami dan penerangan lampu harus dilakukan. </a:t>
            </a:r>
            <a:endParaRPr lang="en-SG" sz="3200" dirty="0">
              <a:latin typeface="Tahoma" pitchFamily="34" charset="0"/>
              <a:ea typeface="Tahoma" pitchFamily="34" charset="0"/>
              <a:cs typeface="Tahoma" pitchFamily="34" charset="0"/>
            </a:endParaRP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cstate="print"/>
          <a:srcRect/>
          <a:stretch>
            <a:fillRect/>
          </a:stretch>
        </p:blipFill>
        <p:spPr bwMode="auto">
          <a:xfrm>
            <a:off x="0" y="76200"/>
            <a:ext cx="9172575" cy="6858000"/>
          </a:xfrm>
          <a:prstGeom prst="rect">
            <a:avLst/>
          </a:prstGeom>
          <a:noFill/>
          <a:ln w="9525">
            <a:noFill/>
            <a:miter lim="800000"/>
            <a:headEnd/>
            <a:tailEnd/>
          </a:ln>
        </p:spPr>
      </p:pic>
      <p:sp>
        <p:nvSpPr>
          <p:cNvPr id="3075" name="Title 5"/>
          <p:cNvSpPr>
            <a:spLocks noGrp="1"/>
          </p:cNvSpPr>
          <p:nvPr>
            <p:ph type="title"/>
          </p:nvPr>
        </p:nvSpPr>
        <p:spPr>
          <a:xfrm>
            <a:off x="304800" y="685800"/>
            <a:ext cx="8686800" cy="914400"/>
          </a:xfrm>
        </p:spPr>
        <p:txBody>
          <a:bodyPr/>
          <a:lstStyle/>
          <a:p>
            <a:pPr>
              <a:spcBef>
                <a:spcPct val="50000"/>
              </a:spcBef>
            </a:pPr>
            <a:r>
              <a:rPr lang="en-US" sz="3600" kern="10" dirty="0" smtClean="0">
                <a:ln w="19050">
                  <a:solidFill>
                    <a:schemeClr val="tx1"/>
                  </a:solidFill>
                  <a:round/>
                  <a:headEnd/>
                  <a:tailEnd/>
                </a:ln>
                <a:solidFill>
                  <a:schemeClr val="accent6">
                    <a:lumMod val="75000"/>
                  </a:schemeClr>
                </a:solidFill>
                <a:effectLst>
                  <a:outerShdw dist="35921" dir="2700000" algn="ctr" rotWithShape="0">
                    <a:srgbClr val="990000"/>
                  </a:outerShdw>
                </a:effectLst>
                <a:latin typeface="Tahoma" pitchFamily="34" charset="0"/>
                <a:cs typeface="Tahoma" pitchFamily="34" charset="0"/>
              </a:rPr>
              <a:t>PERSYARATAN PENCAHAYAAN</a:t>
            </a:r>
            <a:endParaRPr lang="en-US" sz="3600" dirty="0" smtClean="0">
              <a:solidFill>
                <a:schemeClr val="accent6">
                  <a:lumMod val="75000"/>
                </a:schemeClr>
              </a:solidFill>
              <a:latin typeface="Tahoma" pitchFamily="34" charset="0"/>
              <a:ea typeface="Tahoma" pitchFamily="34" charset="0"/>
              <a:cs typeface="Tahoma" pitchFamily="34" charset="0"/>
            </a:endParaRPr>
          </a:p>
        </p:txBody>
      </p:sp>
      <p:sp>
        <p:nvSpPr>
          <p:cNvPr id="5" name="Date Placeholder 4"/>
          <p:cNvSpPr>
            <a:spLocks noGrp="1"/>
          </p:cNvSpPr>
          <p:nvPr>
            <p:ph type="dt" sz="half" idx="10"/>
          </p:nvPr>
        </p:nvSpPr>
        <p:spPr/>
        <p:txBody>
          <a:bodyPr/>
          <a:lstStyle/>
          <a:p>
            <a:pPr>
              <a:defRPr/>
            </a:pPr>
            <a:fld id="{660E60B3-FB1E-4AB4-BDC2-F528DB5E117D}" type="datetime1">
              <a:rPr lang="en-US" smtClean="0"/>
              <a:pPr>
                <a:defRPr/>
              </a:pPr>
              <a:t>3/30/2020</a:t>
            </a:fld>
            <a:endParaRPr lang="en-US"/>
          </a:p>
        </p:txBody>
      </p:sp>
      <p:sp>
        <p:nvSpPr>
          <p:cNvPr id="6" name="Slide Number Placeholder 5"/>
          <p:cNvSpPr>
            <a:spLocks noGrp="1"/>
          </p:cNvSpPr>
          <p:nvPr>
            <p:ph type="sldNum" sz="quarter" idx="12"/>
          </p:nvPr>
        </p:nvSpPr>
        <p:spPr/>
        <p:txBody>
          <a:bodyPr/>
          <a:lstStyle/>
          <a:p>
            <a:pPr>
              <a:defRPr/>
            </a:pPr>
            <a:fld id="{D43E91DE-6D91-417E-AAD5-296FB2409A87}" type="slidenum">
              <a:rPr lang="en-US" smtClean="0"/>
              <a:pPr>
                <a:defRPr/>
              </a:pPr>
              <a:t>26</a:t>
            </a:fld>
            <a:endParaRPr lang="en-US"/>
          </a:p>
        </p:txBody>
      </p:sp>
      <p:graphicFrame>
        <p:nvGraphicFramePr>
          <p:cNvPr id="7" name="Table 6"/>
          <p:cNvGraphicFramePr>
            <a:graphicFrameLocks noGrp="1"/>
          </p:cNvGraphicFramePr>
          <p:nvPr/>
        </p:nvGraphicFramePr>
        <p:xfrm>
          <a:off x="838200" y="1752600"/>
          <a:ext cx="7772400" cy="4314508"/>
        </p:xfrm>
        <a:graphic>
          <a:graphicData uri="http://schemas.openxmlformats.org/drawingml/2006/table">
            <a:tbl>
              <a:tblPr/>
              <a:tblGrid>
                <a:gridCol w="3331029"/>
                <a:gridCol w="4441371"/>
              </a:tblGrid>
              <a:tr h="323850">
                <a:tc>
                  <a:txBody>
                    <a:bodyPr/>
                    <a:lstStyle/>
                    <a:p>
                      <a:pPr algn="ctr">
                        <a:lnSpc>
                          <a:spcPct val="150000"/>
                        </a:lnSpc>
                      </a:pPr>
                      <a:r>
                        <a:rPr lang="en-SG" sz="2400" b="0" i="0" dirty="0" smtClean="0">
                          <a:latin typeface="Tahoma" pitchFamily="34" charset="0"/>
                          <a:ea typeface="Tahoma" pitchFamily="34" charset="0"/>
                          <a:cs typeface="Tahoma" pitchFamily="34" charset="0"/>
                        </a:rPr>
                        <a:t>PERUNTUKAN RUANG</a:t>
                      </a:r>
                      <a:endParaRPr lang="en-SG" sz="2400" b="0" dirty="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SG" sz="2400" b="0" i="0" dirty="0" smtClean="0">
                          <a:latin typeface="Tahoma" pitchFamily="34" charset="0"/>
                          <a:ea typeface="Tahoma" pitchFamily="34" charset="0"/>
                          <a:cs typeface="Tahoma" pitchFamily="34" charset="0"/>
                        </a:rPr>
                        <a:t>MINIMAL PENCAHAYAAN (LUX)</a:t>
                      </a:r>
                      <a:endParaRPr lang="en-SG" sz="2400" b="0" dirty="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3850">
                <a:tc>
                  <a:txBody>
                    <a:bodyPr/>
                    <a:lstStyle/>
                    <a:p>
                      <a:pPr algn="just">
                        <a:lnSpc>
                          <a:spcPct val="150000"/>
                        </a:lnSpc>
                      </a:pPr>
                      <a:r>
                        <a:rPr lang="en-SG" sz="2400" i="0" dirty="0" err="1">
                          <a:latin typeface="Tahoma" pitchFamily="34" charset="0"/>
                          <a:ea typeface="Tahoma" pitchFamily="34" charset="0"/>
                          <a:cs typeface="Tahoma" pitchFamily="34" charset="0"/>
                        </a:rPr>
                        <a:t>Ruang</a:t>
                      </a:r>
                      <a:r>
                        <a:rPr lang="en-SG" sz="2400" i="0" dirty="0">
                          <a:latin typeface="Tahoma" pitchFamily="34" charset="0"/>
                          <a:ea typeface="Tahoma" pitchFamily="34" charset="0"/>
                          <a:cs typeface="Tahoma" pitchFamily="34" charset="0"/>
                        </a:rPr>
                        <a:t> </a:t>
                      </a:r>
                      <a:r>
                        <a:rPr lang="en-SG" sz="2400" i="0" dirty="0" err="1">
                          <a:latin typeface="Tahoma" pitchFamily="34" charset="0"/>
                          <a:ea typeface="Tahoma" pitchFamily="34" charset="0"/>
                          <a:cs typeface="Tahoma" pitchFamily="34" charset="0"/>
                        </a:rPr>
                        <a:t>kerja</a:t>
                      </a:r>
                      <a:endParaRPr lang="en-SG" sz="2400" dirty="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SG" sz="2400" i="0" dirty="0">
                          <a:latin typeface="Tahoma" pitchFamily="34" charset="0"/>
                          <a:ea typeface="Tahoma" pitchFamily="34" charset="0"/>
                          <a:cs typeface="Tahoma" pitchFamily="34" charset="0"/>
                        </a:rPr>
                        <a:t>300</a:t>
                      </a:r>
                      <a:endParaRPr lang="en-SG" sz="2400" dirty="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3850">
                <a:tc>
                  <a:txBody>
                    <a:bodyPr/>
                    <a:lstStyle/>
                    <a:p>
                      <a:pPr algn="just">
                        <a:lnSpc>
                          <a:spcPct val="150000"/>
                        </a:lnSpc>
                      </a:pPr>
                      <a:r>
                        <a:rPr lang="en-SG" sz="2400" i="0" dirty="0" err="1">
                          <a:latin typeface="Tahoma" pitchFamily="34" charset="0"/>
                          <a:ea typeface="Tahoma" pitchFamily="34" charset="0"/>
                          <a:cs typeface="Tahoma" pitchFamily="34" charset="0"/>
                        </a:rPr>
                        <a:t>Ruang</a:t>
                      </a:r>
                      <a:r>
                        <a:rPr lang="en-SG" sz="2400" i="0" dirty="0">
                          <a:latin typeface="Tahoma" pitchFamily="34" charset="0"/>
                          <a:ea typeface="Tahoma" pitchFamily="34" charset="0"/>
                          <a:cs typeface="Tahoma" pitchFamily="34" charset="0"/>
                        </a:rPr>
                        <a:t> </a:t>
                      </a:r>
                      <a:r>
                        <a:rPr lang="en-SG" sz="2400" i="0" dirty="0" err="1">
                          <a:latin typeface="Tahoma" pitchFamily="34" charset="0"/>
                          <a:ea typeface="Tahoma" pitchFamily="34" charset="0"/>
                          <a:cs typeface="Tahoma" pitchFamily="34" charset="0"/>
                        </a:rPr>
                        <a:t>gambar</a:t>
                      </a:r>
                      <a:endParaRPr lang="en-SG" sz="2400" dirty="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SG" sz="2400" i="0" dirty="0">
                          <a:latin typeface="Tahoma" pitchFamily="34" charset="0"/>
                          <a:ea typeface="Tahoma" pitchFamily="34" charset="0"/>
                          <a:cs typeface="Tahoma" pitchFamily="34" charset="0"/>
                        </a:rPr>
                        <a:t>750</a:t>
                      </a:r>
                      <a:endParaRPr lang="en-SG" sz="2400" dirty="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3850">
                <a:tc>
                  <a:txBody>
                    <a:bodyPr/>
                    <a:lstStyle/>
                    <a:p>
                      <a:pPr algn="just">
                        <a:lnSpc>
                          <a:spcPct val="150000"/>
                        </a:lnSpc>
                      </a:pPr>
                      <a:r>
                        <a:rPr lang="en-SG" sz="2400" i="0" dirty="0" err="1">
                          <a:latin typeface="Tahoma" pitchFamily="34" charset="0"/>
                          <a:ea typeface="Tahoma" pitchFamily="34" charset="0"/>
                          <a:cs typeface="Tahoma" pitchFamily="34" charset="0"/>
                        </a:rPr>
                        <a:t>Resepsionis</a:t>
                      </a:r>
                      <a:endParaRPr lang="en-SG" sz="2400" dirty="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SG" sz="2400" i="0" dirty="0">
                          <a:latin typeface="Tahoma" pitchFamily="34" charset="0"/>
                          <a:ea typeface="Tahoma" pitchFamily="34" charset="0"/>
                          <a:cs typeface="Tahoma" pitchFamily="34" charset="0"/>
                        </a:rPr>
                        <a:t>300</a:t>
                      </a:r>
                      <a:endParaRPr lang="en-SG" sz="2400" dirty="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3850">
                <a:tc>
                  <a:txBody>
                    <a:bodyPr/>
                    <a:lstStyle/>
                    <a:p>
                      <a:pPr algn="just">
                        <a:lnSpc>
                          <a:spcPct val="150000"/>
                        </a:lnSpc>
                      </a:pPr>
                      <a:r>
                        <a:rPr lang="en-SG" sz="2400" i="0" dirty="0" err="1">
                          <a:latin typeface="Tahoma" pitchFamily="34" charset="0"/>
                          <a:ea typeface="Tahoma" pitchFamily="34" charset="0"/>
                          <a:cs typeface="Tahoma" pitchFamily="34" charset="0"/>
                        </a:rPr>
                        <a:t>Ruang</a:t>
                      </a:r>
                      <a:r>
                        <a:rPr lang="en-SG" sz="2400" i="0" dirty="0">
                          <a:latin typeface="Tahoma" pitchFamily="34" charset="0"/>
                          <a:ea typeface="Tahoma" pitchFamily="34" charset="0"/>
                          <a:cs typeface="Tahoma" pitchFamily="34" charset="0"/>
                        </a:rPr>
                        <a:t> </a:t>
                      </a:r>
                      <a:r>
                        <a:rPr lang="en-SG" sz="2400" i="0" dirty="0" err="1">
                          <a:latin typeface="Tahoma" pitchFamily="34" charset="0"/>
                          <a:ea typeface="Tahoma" pitchFamily="34" charset="0"/>
                          <a:cs typeface="Tahoma" pitchFamily="34" charset="0"/>
                        </a:rPr>
                        <a:t>arsip</a:t>
                      </a:r>
                      <a:endParaRPr lang="en-SG" sz="2400" dirty="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SG" sz="2400" i="0" dirty="0">
                          <a:latin typeface="Tahoma" pitchFamily="34" charset="0"/>
                          <a:ea typeface="Tahoma" pitchFamily="34" charset="0"/>
                          <a:cs typeface="Tahoma" pitchFamily="34" charset="0"/>
                        </a:rPr>
                        <a:t>150</a:t>
                      </a:r>
                      <a:endParaRPr lang="en-SG" sz="2400" dirty="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3850">
                <a:tc>
                  <a:txBody>
                    <a:bodyPr/>
                    <a:lstStyle/>
                    <a:p>
                      <a:pPr algn="just">
                        <a:lnSpc>
                          <a:spcPct val="150000"/>
                        </a:lnSpc>
                      </a:pPr>
                      <a:r>
                        <a:rPr lang="en-SG" sz="2400" i="0" dirty="0" err="1">
                          <a:latin typeface="Tahoma" pitchFamily="34" charset="0"/>
                          <a:ea typeface="Tahoma" pitchFamily="34" charset="0"/>
                          <a:cs typeface="Tahoma" pitchFamily="34" charset="0"/>
                        </a:rPr>
                        <a:t>Ruang</a:t>
                      </a:r>
                      <a:r>
                        <a:rPr lang="en-SG" sz="2400" i="0" dirty="0">
                          <a:latin typeface="Tahoma" pitchFamily="34" charset="0"/>
                          <a:ea typeface="Tahoma" pitchFamily="34" charset="0"/>
                          <a:cs typeface="Tahoma" pitchFamily="34" charset="0"/>
                        </a:rPr>
                        <a:t> </a:t>
                      </a:r>
                      <a:r>
                        <a:rPr lang="en-SG" sz="2400" i="0" dirty="0" err="1">
                          <a:latin typeface="Tahoma" pitchFamily="34" charset="0"/>
                          <a:ea typeface="Tahoma" pitchFamily="34" charset="0"/>
                          <a:cs typeface="Tahoma" pitchFamily="34" charset="0"/>
                        </a:rPr>
                        <a:t>rapat</a:t>
                      </a:r>
                      <a:endParaRPr lang="en-SG" sz="2400" dirty="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SG" sz="2400" i="0" dirty="0">
                          <a:latin typeface="Tahoma" pitchFamily="34" charset="0"/>
                          <a:ea typeface="Tahoma" pitchFamily="34" charset="0"/>
                          <a:cs typeface="Tahoma" pitchFamily="34" charset="0"/>
                        </a:rPr>
                        <a:t>300</a:t>
                      </a:r>
                      <a:endParaRPr lang="en-SG" sz="2400" dirty="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3850">
                <a:tc>
                  <a:txBody>
                    <a:bodyPr/>
                    <a:lstStyle/>
                    <a:p>
                      <a:pPr algn="just">
                        <a:lnSpc>
                          <a:spcPct val="150000"/>
                        </a:lnSpc>
                      </a:pPr>
                      <a:r>
                        <a:rPr lang="en-SG" sz="2400" i="0" dirty="0" err="1">
                          <a:latin typeface="Tahoma" pitchFamily="34" charset="0"/>
                          <a:ea typeface="Tahoma" pitchFamily="34" charset="0"/>
                          <a:cs typeface="Tahoma" pitchFamily="34" charset="0"/>
                        </a:rPr>
                        <a:t>Ruang</a:t>
                      </a:r>
                      <a:r>
                        <a:rPr lang="en-SG" sz="2400" i="0" dirty="0">
                          <a:latin typeface="Tahoma" pitchFamily="34" charset="0"/>
                          <a:ea typeface="Tahoma" pitchFamily="34" charset="0"/>
                          <a:cs typeface="Tahoma" pitchFamily="34" charset="0"/>
                        </a:rPr>
                        <a:t> </a:t>
                      </a:r>
                      <a:r>
                        <a:rPr lang="en-SG" sz="2400" i="0" dirty="0" err="1">
                          <a:latin typeface="Tahoma" pitchFamily="34" charset="0"/>
                          <a:ea typeface="Tahoma" pitchFamily="34" charset="0"/>
                          <a:cs typeface="Tahoma" pitchFamily="34" charset="0"/>
                        </a:rPr>
                        <a:t>makan</a:t>
                      </a:r>
                      <a:endParaRPr lang="en-SG" sz="2400" dirty="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SG" sz="2400" i="0" dirty="0">
                          <a:latin typeface="Tahoma" pitchFamily="34" charset="0"/>
                          <a:ea typeface="Tahoma" pitchFamily="34" charset="0"/>
                          <a:cs typeface="Tahoma" pitchFamily="34" charset="0"/>
                        </a:rPr>
                        <a:t>250</a:t>
                      </a:r>
                      <a:endParaRPr lang="en-SG" sz="2400" dirty="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3850">
                <a:tc>
                  <a:txBody>
                    <a:bodyPr/>
                    <a:lstStyle/>
                    <a:p>
                      <a:pPr algn="just">
                        <a:lnSpc>
                          <a:spcPct val="150000"/>
                        </a:lnSpc>
                      </a:pPr>
                      <a:r>
                        <a:rPr lang="en-SG" sz="2400" i="0" dirty="0" err="1">
                          <a:latin typeface="Tahoma" pitchFamily="34" charset="0"/>
                          <a:ea typeface="Tahoma" pitchFamily="34" charset="0"/>
                          <a:cs typeface="Tahoma" pitchFamily="34" charset="0"/>
                        </a:rPr>
                        <a:t>Koridor</a:t>
                      </a:r>
                      <a:r>
                        <a:rPr lang="en-SG" sz="2400" i="0" dirty="0">
                          <a:latin typeface="Tahoma" pitchFamily="34" charset="0"/>
                          <a:ea typeface="Tahoma" pitchFamily="34" charset="0"/>
                          <a:cs typeface="Tahoma" pitchFamily="34" charset="0"/>
                        </a:rPr>
                        <a:t>/</a:t>
                      </a:r>
                      <a:r>
                        <a:rPr lang="en-SG" sz="2400" i="0" dirty="0" err="1">
                          <a:latin typeface="Tahoma" pitchFamily="34" charset="0"/>
                          <a:ea typeface="Tahoma" pitchFamily="34" charset="0"/>
                          <a:cs typeface="Tahoma" pitchFamily="34" charset="0"/>
                        </a:rPr>
                        <a:t>lobi</a:t>
                      </a:r>
                      <a:endParaRPr lang="en-SG" sz="2400" dirty="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SG" sz="2400" i="0" dirty="0">
                          <a:latin typeface="Tahoma" pitchFamily="34" charset="0"/>
                          <a:ea typeface="Tahoma" pitchFamily="34" charset="0"/>
                          <a:cs typeface="Tahoma" pitchFamily="34" charset="0"/>
                        </a:rPr>
                        <a:t>100</a:t>
                      </a:r>
                      <a:endParaRPr lang="en-SG" sz="2400" dirty="0">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cstate="print"/>
          <a:srcRect/>
          <a:stretch>
            <a:fillRect/>
          </a:stretch>
        </p:blipFill>
        <p:spPr bwMode="auto">
          <a:xfrm>
            <a:off x="0" y="76200"/>
            <a:ext cx="9172575" cy="6858000"/>
          </a:xfrm>
          <a:prstGeom prst="rect">
            <a:avLst/>
          </a:prstGeom>
          <a:noFill/>
          <a:ln w="9525">
            <a:noFill/>
            <a:miter lim="800000"/>
            <a:headEnd/>
            <a:tailEnd/>
          </a:ln>
        </p:spPr>
      </p:pic>
      <p:sp>
        <p:nvSpPr>
          <p:cNvPr id="3075" name="Title 5"/>
          <p:cNvSpPr>
            <a:spLocks noGrp="1"/>
          </p:cNvSpPr>
          <p:nvPr>
            <p:ph type="title"/>
          </p:nvPr>
        </p:nvSpPr>
        <p:spPr>
          <a:xfrm>
            <a:off x="304800" y="685800"/>
            <a:ext cx="8686800" cy="914400"/>
          </a:xfrm>
        </p:spPr>
        <p:txBody>
          <a:bodyPr/>
          <a:lstStyle/>
          <a:p>
            <a:pPr>
              <a:spcBef>
                <a:spcPct val="50000"/>
              </a:spcBef>
            </a:pPr>
            <a:r>
              <a:rPr lang="en-US" sz="3600" kern="10" dirty="0" smtClean="0">
                <a:ln w="19050">
                  <a:solidFill>
                    <a:schemeClr val="tx1"/>
                  </a:solidFill>
                  <a:round/>
                  <a:headEnd/>
                  <a:tailEnd/>
                </a:ln>
                <a:solidFill>
                  <a:schemeClr val="accent6">
                    <a:lumMod val="75000"/>
                  </a:schemeClr>
                </a:solidFill>
                <a:effectLst>
                  <a:outerShdw dist="35921" dir="2700000" algn="ctr" rotWithShape="0">
                    <a:srgbClr val="990000"/>
                  </a:outerShdw>
                </a:effectLst>
                <a:latin typeface="Tahoma" pitchFamily="34" charset="0"/>
                <a:cs typeface="Tahoma" pitchFamily="34" charset="0"/>
              </a:rPr>
              <a:t>TEMPERATUR RUANG</a:t>
            </a:r>
            <a:endParaRPr lang="en-US" sz="3600" dirty="0" smtClean="0">
              <a:solidFill>
                <a:schemeClr val="accent6">
                  <a:lumMod val="75000"/>
                </a:schemeClr>
              </a:solidFill>
              <a:latin typeface="Tahoma" pitchFamily="34" charset="0"/>
              <a:ea typeface="Tahoma" pitchFamily="34" charset="0"/>
              <a:cs typeface="Tahoma" pitchFamily="34" charset="0"/>
            </a:endParaRPr>
          </a:p>
        </p:txBody>
      </p:sp>
      <p:sp>
        <p:nvSpPr>
          <p:cNvPr id="5" name="Date Placeholder 4"/>
          <p:cNvSpPr>
            <a:spLocks noGrp="1"/>
          </p:cNvSpPr>
          <p:nvPr>
            <p:ph type="dt" sz="half" idx="10"/>
          </p:nvPr>
        </p:nvSpPr>
        <p:spPr/>
        <p:txBody>
          <a:bodyPr/>
          <a:lstStyle/>
          <a:p>
            <a:pPr>
              <a:defRPr/>
            </a:pPr>
            <a:fld id="{660E60B3-FB1E-4AB4-BDC2-F528DB5E117D}" type="datetime1">
              <a:rPr lang="en-US" smtClean="0"/>
              <a:pPr>
                <a:defRPr/>
              </a:pPr>
              <a:t>3/30/2020</a:t>
            </a:fld>
            <a:endParaRPr lang="en-US"/>
          </a:p>
        </p:txBody>
      </p:sp>
      <p:sp>
        <p:nvSpPr>
          <p:cNvPr id="6" name="Slide Number Placeholder 5"/>
          <p:cNvSpPr>
            <a:spLocks noGrp="1"/>
          </p:cNvSpPr>
          <p:nvPr>
            <p:ph type="sldNum" sz="quarter" idx="12"/>
          </p:nvPr>
        </p:nvSpPr>
        <p:spPr/>
        <p:txBody>
          <a:bodyPr/>
          <a:lstStyle/>
          <a:p>
            <a:pPr>
              <a:defRPr/>
            </a:pPr>
            <a:fld id="{D43E91DE-6D91-417E-AAD5-296FB2409A87}" type="slidenum">
              <a:rPr lang="en-US" smtClean="0"/>
              <a:pPr>
                <a:defRPr/>
              </a:pPr>
              <a:t>27</a:t>
            </a:fld>
            <a:endParaRPr lang="en-US"/>
          </a:p>
        </p:txBody>
      </p:sp>
      <p:sp>
        <p:nvSpPr>
          <p:cNvPr id="70657" name="Rectangle 1"/>
          <p:cNvSpPr>
            <a:spLocks noChangeArrowheads="1"/>
          </p:cNvSpPr>
          <p:nvPr/>
        </p:nvSpPr>
        <p:spPr bwMode="auto">
          <a:xfrm>
            <a:off x="533400" y="1676400"/>
            <a:ext cx="81534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Harus memenuhi:</a:t>
            </a:r>
          </a:p>
          <a:p>
            <a:pPr marL="514350" marR="0" lvl="0" indent="-514350" algn="just" defTabSz="914400" rtl="0" eaLnBrk="1" fontAlgn="base" latinLnBrk="0" hangingPunct="1">
              <a:lnSpc>
                <a:spcPct val="100000"/>
              </a:lnSpc>
              <a:spcBef>
                <a:spcPct val="0"/>
              </a:spcBef>
              <a:spcAft>
                <a:spcPct val="0"/>
              </a:spcAft>
              <a:buClrTx/>
              <a:buSzTx/>
              <a:buFont typeface="+mj-lt"/>
              <a:buAutoNum type="arabicPeriod"/>
              <a:tabLst/>
            </a:pPr>
            <a:r>
              <a:rPr lang="de-DE" sz="2800" dirty="0" smtClean="0">
                <a:latin typeface="Tahoma" pitchFamily="34" charset="0"/>
                <a:ea typeface="Tahoma" pitchFamily="34" charset="0"/>
                <a:cs typeface="Tahoma" pitchFamily="34" charset="0"/>
              </a:rPr>
              <a:t>A</a:t>
            </a:r>
            <a:r>
              <a:rPr kumimoji="0" lang="de-DE"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spek kebutuhan kesehatan dan kenyamanan pemakai ruangan. </a:t>
            </a:r>
          </a:p>
          <a:p>
            <a:pPr marL="514350" marR="0" lvl="0" indent="-514350" algn="just" defTabSz="914400" rtl="0" eaLnBrk="1" fontAlgn="base" latinLnBrk="0" hangingPunct="1">
              <a:lnSpc>
                <a:spcPct val="100000"/>
              </a:lnSpc>
              <a:spcBef>
                <a:spcPct val="0"/>
              </a:spcBef>
              <a:spcAft>
                <a:spcPct val="0"/>
              </a:spcAft>
              <a:buClrTx/>
              <a:buSzTx/>
              <a:buFont typeface="+mj-lt"/>
              <a:buAutoNum type="arabicPeriod"/>
              <a:tabLst/>
            </a:pPr>
            <a:r>
              <a:rPr lang="de-DE" sz="2800" dirty="0" smtClean="0">
                <a:latin typeface="Tahoma" pitchFamily="34" charset="0"/>
                <a:ea typeface="Tahoma" pitchFamily="34" charset="0"/>
                <a:cs typeface="Tahoma" pitchFamily="34" charset="0"/>
              </a:rPr>
              <a:t>Suhu </a:t>
            </a:r>
            <a:r>
              <a:rPr kumimoji="0" lang="de-DE"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ruang perkantoran berkisar 23⁰C-26⁰C. </a:t>
            </a:r>
          </a:p>
          <a:p>
            <a:pPr marL="514350" marR="0" lvl="0" indent="-514350" algn="just" defTabSz="914400" rtl="0" eaLnBrk="1" fontAlgn="base" latinLnBrk="0" hangingPunct="1">
              <a:lnSpc>
                <a:spcPct val="100000"/>
              </a:lnSpc>
              <a:spcBef>
                <a:spcPct val="0"/>
              </a:spcBef>
              <a:spcAft>
                <a:spcPct val="0"/>
              </a:spcAft>
              <a:buClrTx/>
              <a:buSzTx/>
              <a:buFont typeface="+mj-lt"/>
              <a:buAutoNum type="arabicPeriod"/>
              <a:tabLst/>
            </a:pPr>
            <a:r>
              <a:rPr kumimoji="0" lang="de-DE"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Agar suhu nyaman dapat tercapai pengaturan suhu dilakukan perzona tidak terpusat (centralized). </a:t>
            </a:r>
          </a:p>
          <a:p>
            <a:pPr marL="514350" marR="0" lvl="0" indent="-514350" algn="just" defTabSz="914400" rtl="0" eaLnBrk="1" fontAlgn="base" latinLnBrk="0" hangingPunct="1">
              <a:lnSpc>
                <a:spcPct val="100000"/>
              </a:lnSpc>
              <a:spcBef>
                <a:spcPct val="0"/>
              </a:spcBef>
              <a:spcAft>
                <a:spcPct val="0"/>
              </a:spcAft>
              <a:buClrTx/>
              <a:buSzTx/>
              <a:buFont typeface="+mj-lt"/>
              <a:buAutoNum type="arabicPeriod"/>
              <a:tabLst/>
            </a:pPr>
            <a:r>
              <a:rPr kumimoji="0" lang="de-DE"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Fleksibilitas sesuai kebutuhan</a:t>
            </a:r>
          </a:p>
          <a:p>
            <a:pPr marL="514350" marR="0" lvl="0" indent="-514350" algn="just" defTabSz="914400" rtl="0" eaLnBrk="1" fontAlgn="base" latinLnBrk="0" hangingPunct="1">
              <a:lnSpc>
                <a:spcPct val="100000"/>
              </a:lnSpc>
              <a:spcBef>
                <a:spcPct val="0"/>
              </a:spcBef>
              <a:spcAft>
                <a:spcPct val="0"/>
              </a:spcAft>
              <a:buClrTx/>
              <a:buSzTx/>
              <a:buFont typeface="+mj-lt"/>
              <a:buAutoNum type="arabicPeriod"/>
              <a:tabLst/>
            </a:pPr>
            <a:r>
              <a:rPr kumimoji="0" lang="de-DE"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Penempatan AC diffuser</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cstate="print"/>
          <a:srcRect/>
          <a:stretch>
            <a:fillRect/>
          </a:stretch>
        </p:blipFill>
        <p:spPr bwMode="auto">
          <a:xfrm>
            <a:off x="0" y="76200"/>
            <a:ext cx="9172575" cy="6858000"/>
          </a:xfrm>
          <a:prstGeom prst="rect">
            <a:avLst/>
          </a:prstGeom>
          <a:noFill/>
          <a:ln w="9525">
            <a:noFill/>
            <a:miter lim="800000"/>
            <a:headEnd/>
            <a:tailEnd/>
          </a:ln>
        </p:spPr>
      </p:pic>
      <p:sp>
        <p:nvSpPr>
          <p:cNvPr id="3075" name="Title 5"/>
          <p:cNvSpPr>
            <a:spLocks noGrp="1"/>
          </p:cNvSpPr>
          <p:nvPr>
            <p:ph type="title"/>
          </p:nvPr>
        </p:nvSpPr>
        <p:spPr>
          <a:xfrm>
            <a:off x="304800" y="685800"/>
            <a:ext cx="8686800" cy="914400"/>
          </a:xfrm>
        </p:spPr>
        <p:txBody>
          <a:bodyPr/>
          <a:lstStyle/>
          <a:p>
            <a:pPr>
              <a:spcBef>
                <a:spcPct val="50000"/>
              </a:spcBef>
            </a:pPr>
            <a:r>
              <a:rPr lang="en-US" sz="3600" kern="10" dirty="0" smtClean="0">
                <a:ln w="19050">
                  <a:solidFill>
                    <a:schemeClr val="tx1"/>
                  </a:solidFill>
                  <a:round/>
                  <a:headEnd/>
                  <a:tailEnd/>
                </a:ln>
                <a:solidFill>
                  <a:schemeClr val="accent6">
                    <a:lumMod val="75000"/>
                  </a:schemeClr>
                </a:solidFill>
                <a:effectLst>
                  <a:outerShdw dist="35921" dir="2700000" algn="ctr" rotWithShape="0">
                    <a:srgbClr val="990000"/>
                  </a:outerShdw>
                </a:effectLst>
                <a:latin typeface="Tahoma" pitchFamily="34" charset="0"/>
                <a:cs typeface="Tahoma" pitchFamily="34" charset="0"/>
              </a:rPr>
              <a:t>PERKANTORAN</a:t>
            </a:r>
            <a:endParaRPr lang="en-US" sz="3600" dirty="0" smtClean="0">
              <a:solidFill>
                <a:schemeClr val="accent6">
                  <a:lumMod val="75000"/>
                </a:schemeClr>
              </a:solidFill>
              <a:latin typeface="Tahoma" pitchFamily="34" charset="0"/>
              <a:ea typeface="Tahoma" pitchFamily="34" charset="0"/>
              <a:cs typeface="Tahoma" pitchFamily="34" charset="0"/>
            </a:endParaRPr>
          </a:p>
        </p:txBody>
      </p:sp>
      <p:sp>
        <p:nvSpPr>
          <p:cNvPr id="5" name="Date Placeholder 4"/>
          <p:cNvSpPr>
            <a:spLocks noGrp="1"/>
          </p:cNvSpPr>
          <p:nvPr>
            <p:ph type="dt" sz="half" idx="10"/>
          </p:nvPr>
        </p:nvSpPr>
        <p:spPr/>
        <p:txBody>
          <a:bodyPr/>
          <a:lstStyle/>
          <a:p>
            <a:pPr>
              <a:defRPr/>
            </a:pPr>
            <a:fld id="{660E60B3-FB1E-4AB4-BDC2-F528DB5E117D}" type="datetime1">
              <a:rPr lang="en-US" smtClean="0"/>
              <a:pPr>
                <a:defRPr/>
              </a:pPr>
              <a:t>3/30/2020</a:t>
            </a:fld>
            <a:endParaRPr lang="en-US"/>
          </a:p>
        </p:txBody>
      </p:sp>
      <p:sp>
        <p:nvSpPr>
          <p:cNvPr id="6" name="Slide Number Placeholder 5"/>
          <p:cNvSpPr>
            <a:spLocks noGrp="1"/>
          </p:cNvSpPr>
          <p:nvPr>
            <p:ph type="sldNum" sz="quarter" idx="12"/>
          </p:nvPr>
        </p:nvSpPr>
        <p:spPr/>
        <p:txBody>
          <a:bodyPr/>
          <a:lstStyle/>
          <a:p>
            <a:pPr>
              <a:defRPr/>
            </a:pPr>
            <a:fld id="{D43E91DE-6D91-417E-AAD5-296FB2409A87}" type="slidenum">
              <a:rPr lang="en-US" smtClean="0"/>
              <a:pPr>
                <a:defRPr/>
              </a:pPr>
              <a:t>3</a:t>
            </a:fld>
            <a:endParaRPr lang="en-US"/>
          </a:p>
        </p:txBody>
      </p:sp>
      <p:sp>
        <p:nvSpPr>
          <p:cNvPr id="8" name="Rectangle 7"/>
          <p:cNvSpPr/>
          <p:nvPr/>
        </p:nvSpPr>
        <p:spPr>
          <a:xfrm>
            <a:off x="914400" y="1828800"/>
            <a:ext cx="7467600" cy="2062103"/>
          </a:xfrm>
          <a:prstGeom prst="rect">
            <a:avLst/>
          </a:prstGeom>
        </p:spPr>
        <p:txBody>
          <a:bodyPr wrap="square">
            <a:spAutoFit/>
          </a:bodyPr>
          <a:lstStyle/>
          <a:p>
            <a:r>
              <a:rPr lang="en-SG" sz="3200" dirty="0" err="1" smtClean="0">
                <a:latin typeface="Tahoma" pitchFamily="34" charset="0"/>
                <a:ea typeface="Tahoma" pitchFamily="34" charset="0"/>
                <a:cs typeface="Tahoma" pitchFamily="34" charset="0"/>
              </a:rPr>
              <a:t>Bangunan</a:t>
            </a:r>
            <a:r>
              <a:rPr lang="en-SG" sz="3200" dirty="0" smtClean="0">
                <a:latin typeface="Tahoma" pitchFamily="34" charset="0"/>
                <a:ea typeface="Tahoma" pitchFamily="34" charset="0"/>
                <a:cs typeface="Tahoma" pitchFamily="34" charset="0"/>
              </a:rPr>
              <a:t> </a:t>
            </a:r>
            <a:r>
              <a:rPr lang="en-SG" sz="3200" dirty="0" smtClean="0">
                <a:latin typeface="Tahoma" pitchFamily="34" charset="0"/>
                <a:ea typeface="Tahoma" pitchFamily="34" charset="0"/>
                <a:cs typeface="Tahoma" pitchFamily="34" charset="0"/>
              </a:rPr>
              <a:t>yang </a:t>
            </a:r>
            <a:r>
              <a:rPr lang="en-SG" sz="3200" dirty="0" err="1" smtClean="0">
                <a:latin typeface="Tahoma" pitchFamily="34" charset="0"/>
                <a:ea typeface="Tahoma" pitchFamily="34" charset="0"/>
                <a:cs typeface="Tahoma" pitchFamily="34" charset="0"/>
              </a:rPr>
              <a:t>berfungsi</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sebagai</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tempat</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karyawan</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melakukan</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kegiatan</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perkantoran</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baik</a:t>
            </a:r>
            <a:r>
              <a:rPr lang="en-SG" sz="3200" dirty="0" smtClean="0">
                <a:latin typeface="Tahoma" pitchFamily="34" charset="0"/>
                <a:ea typeface="Tahoma" pitchFamily="34" charset="0"/>
                <a:cs typeface="Tahoma" pitchFamily="34" charset="0"/>
              </a:rPr>
              <a:t> yang </a:t>
            </a:r>
            <a:r>
              <a:rPr lang="en-SG" sz="3200" dirty="0" err="1" smtClean="0">
                <a:latin typeface="Tahoma" pitchFamily="34" charset="0"/>
                <a:ea typeface="Tahoma" pitchFamily="34" charset="0"/>
                <a:cs typeface="Tahoma" pitchFamily="34" charset="0"/>
              </a:rPr>
              <a:t>bertingkat</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maupun</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tidak</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bertingkat</a:t>
            </a:r>
            <a:r>
              <a:rPr lang="en-SG" sz="3200" dirty="0" smtClean="0">
                <a:latin typeface="Tahoma" pitchFamily="34" charset="0"/>
                <a:ea typeface="Tahoma" pitchFamily="34" charset="0"/>
                <a:cs typeface="Tahoma" pitchFamily="34" charset="0"/>
              </a:rPr>
              <a:t>.</a:t>
            </a:r>
            <a:endParaRPr lang="en-SG" sz="3200" dirty="0">
              <a:latin typeface="Tahoma" pitchFamily="34" charset="0"/>
              <a:ea typeface="Tahoma" pitchFamily="34" charset="0"/>
              <a:cs typeface="Tahoma" pitchFamily="34" charset="0"/>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cstate="print"/>
          <a:srcRect/>
          <a:stretch>
            <a:fillRect/>
          </a:stretch>
        </p:blipFill>
        <p:spPr bwMode="auto">
          <a:xfrm>
            <a:off x="0" y="76200"/>
            <a:ext cx="9172575" cy="6858000"/>
          </a:xfrm>
          <a:prstGeom prst="rect">
            <a:avLst/>
          </a:prstGeom>
          <a:noFill/>
          <a:ln w="9525">
            <a:noFill/>
            <a:miter lim="800000"/>
            <a:headEnd/>
            <a:tailEnd/>
          </a:ln>
        </p:spPr>
      </p:pic>
      <p:sp>
        <p:nvSpPr>
          <p:cNvPr id="3075" name="Title 5"/>
          <p:cNvSpPr>
            <a:spLocks noGrp="1"/>
          </p:cNvSpPr>
          <p:nvPr>
            <p:ph type="title"/>
          </p:nvPr>
        </p:nvSpPr>
        <p:spPr>
          <a:xfrm>
            <a:off x="304800" y="685800"/>
            <a:ext cx="8686800" cy="914400"/>
          </a:xfrm>
        </p:spPr>
        <p:txBody>
          <a:bodyPr/>
          <a:lstStyle/>
          <a:p>
            <a:pPr>
              <a:spcBef>
                <a:spcPct val="50000"/>
              </a:spcBef>
            </a:pPr>
            <a:r>
              <a:rPr lang="en-US" sz="3600" kern="10" dirty="0" smtClean="0">
                <a:ln w="19050">
                  <a:solidFill>
                    <a:schemeClr val="tx1"/>
                  </a:solidFill>
                  <a:round/>
                  <a:headEnd/>
                  <a:tailEnd/>
                </a:ln>
                <a:solidFill>
                  <a:schemeClr val="accent6">
                    <a:lumMod val="75000"/>
                  </a:schemeClr>
                </a:solidFill>
                <a:effectLst>
                  <a:outerShdw dist="35921" dir="2700000" algn="ctr" rotWithShape="0">
                    <a:srgbClr val="990000"/>
                  </a:outerShdw>
                </a:effectLst>
                <a:latin typeface="Tahoma" pitchFamily="34" charset="0"/>
                <a:cs typeface="Tahoma" pitchFamily="34" charset="0"/>
              </a:rPr>
              <a:t>ERGONOMI</a:t>
            </a:r>
            <a:endParaRPr lang="en-US" sz="3600" dirty="0" smtClean="0">
              <a:solidFill>
                <a:schemeClr val="accent6">
                  <a:lumMod val="75000"/>
                </a:schemeClr>
              </a:solidFill>
              <a:latin typeface="Tahoma" pitchFamily="34" charset="0"/>
              <a:ea typeface="Tahoma" pitchFamily="34" charset="0"/>
              <a:cs typeface="Tahoma" pitchFamily="34" charset="0"/>
            </a:endParaRPr>
          </a:p>
        </p:txBody>
      </p:sp>
      <p:sp>
        <p:nvSpPr>
          <p:cNvPr id="5" name="Date Placeholder 4"/>
          <p:cNvSpPr>
            <a:spLocks noGrp="1"/>
          </p:cNvSpPr>
          <p:nvPr>
            <p:ph type="dt" sz="half" idx="10"/>
          </p:nvPr>
        </p:nvSpPr>
        <p:spPr/>
        <p:txBody>
          <a:bodyPr/>
          <a:lstStyle/>
          <a:p>
            <a:pPr>
              <a:defRPr/>
            </a:pPr>
            <a:fld id="{660E60B3-FB1E-4AB4-BDC2-F528DB5E117D}" type="datetime1">
              <a:rPr lang="en-US" smtClean="0"/>
              <a:pPr>
                <a:defRPr/>
              </a:pPr>
              <a:t>3/30/2020</a:t>
            </a:fld>
            <a:endParaRPr lang="en-US"/>
          </a:p>
        </p:txBody>
      </p:sp>
      <p:sp>
        <p:nvSpPr>
          <p:cNvPr id="6" name="Slide Number Placeholder 5"/>
          <p:cNvSpPr>
            <a:spLocks noGrp="1"/>
          </p:cNvSpPr>
          <p:nvPr>
            <p:ph type="sldNum" sz="quarter" idx="12"/>
          </p:nvPr>
        </p:nvSpPr>
        <p:spPr/>
        <p:txBody>
          <a:bodyPr/>
          <a:lstStyle/>
          <a:p>
            <a:pPr>
              <a:defRPr/>
            </a:pPr>
            <a:fld id="{D43E91DE-6D91-417E-AAD5-296FB2409A87}" type="slidenum">
              <a:rPr lang="en-US" smtClean="0"/>
              <a:pPr>
                <a:defRPr/>
              </a:pPr>
              <a:t>4</a:t>
            </a:fld>
            <a:endParaRPr lang="en-US"/>
          </a:p>
        </p:txBody>
      </p:sp>
      <p:sp>
        <p:nvSpPr>
          <p:cNvPr id="34820" name="Rectangle 4"/>
          <p:cNvSpPr>
            <a:spLocks noChangeArrowheads="1"/>
          </p:cNvSpPr>
          <p:nvPr/>
        </p:nvSpPr>
        <p:spPr bwMode="auto">
          <a:xfrm>
            <a:off x="685800" y="1466671"/>
            <a:ext cx="79248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Ilmu</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yang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mempelajari</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interaksi</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kompleks</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antara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aspek</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pekerjaan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yang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meliputi</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peralatan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kerja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tatacara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kerja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proses</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atau</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sistem</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kerja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lingkungan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kerja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dengan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kondisi</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fisik</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fisiologis</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psikis</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manusia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karyawan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untuk</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menyesuaikan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aspek</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pekerjaan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dengan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kondisi</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karyawan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dapat</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bekerja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dengan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aman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nyaman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efisien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lebih</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produktif</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cstate="print"/>
          <a:srcRect/>
          <a:stretch>
            <a:fillRect/>
          </a:stretch>
        </p:blipFill>
        <p:spPr bwMode="auto">
          <a:xfrm>
            <a:off x="0" y="76200"/>
            <a:ext cx="9172575" cy="6858000"/>
          </a:xfrm>
          <a:prstGeom prst="rect">
            <a:avLst/>
          </a:prstGeom>
          <a:noFill/>
          <a:ln w="9525">
            <a:noFill/>
            <a:miter lim="800000"/>
            <a:headEnd/>
            <a:tailEnd/>
          </a:ln>
        </p:spPr>
      </p:pic>
      <p:sp>
        <p:nvSpPr>
          <p:cNvPr id="3075" name="Title 5"/>
          <p:cNvSpPr>
            <a:spLocks noGrp="1"/>
          </p:cNvSpPr>
          <p:nvPr>
            <p:ph type="title"/>
          </p:nvPr>
        </p:nvSpPr>
        <p:spPr>
          <a:xfrm>
            <a:off x="304800" y="685800"/>
            <a:ext cx="8686800" cy="685800"/>
          </a:xfrm>
        </p:spPr>
        <p:txBody>
          <a:bodyPr/>
          <a:lstStyle/>
          <a:p>
            <a:pPr>
              <a:spcBef>
                <a:spcPct val="50000"/>
              </a:spcBef>
            </a:pPr>
            <a:r>
              <a:rPr lang="en-US" sz="3600" kern="10" dirty="0" smtClean="0">
                <a:ln w="19050">
                  <a:solidFill>
                    <a:schemeClr val="tx1"/>
                  </a:solidFill>
                  <a:round/>
                  <a:headEnd/>
                  <a:tailEnd/>
                </a:ln>
                <a:solidFill>
                  <a:schemeClr val="accent6">
                    <a:lumMod val="75000"/>
                  </a:schemeClr>
                </a:solidFill>
                <a:effectLst>
                  <a:outerShdw dist="35921" dir="2700000" algn="ctr" rotWithShape="0">
                    <a:srgbClr val="990000"/>
                  </a:outerShdw>
                </a:effectLst>
                <a:latin typeface="Tahoma" pitchFamily="34" charset="0"/>
                <a:cs typeface="Tahoma" pitchFamily="34" charset="0"/>
              </a:rPr>
              <a:t>KESEHATAN KERJA</a:t>
            </a:r>
            <a:endParaRPr lang="en-US" sz="3600" dirty="0" smtClean="0">
              <a:solidFill>
                <a:schemeClr val="accent6">
                  <a:lumMod val="75000"/>
                </a:schemeClr>
              </a:solidFill>
              <a:latin typeface="Tahoma" pitchFamily="34" charset="0"/>
              <a:ea typeface="Tahoma" pitchFamily="34" charset="0"/>
              <a:cs typeface="Tahoma" pitchFamily="34" charset="0"/>
            </a:endParaRPr>
          </a:p>
        </p:txBody>
      </p:sp>
      <p:sp>
        <p:nvSpPr>
          <p:cNvPr id="5" name="Date Placeholder 4"/>
          <p:cNvSpPr>
            <a:spLocks noGrp="1"/>
          </p:cNvSpPr>
          <p:nvPr>
            <p:ph type="dt" sz="half" idx="10"/>
          </p:nvPr>
        </p:nvSpPr>
        <p:spPr/>
        <p:txBody>
          <a:bodyPr/>
          <a:lstStyle/>
          <a:p>
            <a:pPr>
              <a:defRPr/>
            </a:pPr>
            <a:fld id="{660E60B3-FB1E-4AB4-BDC2-F528DB5E117D}" type="datetime1">
              <a:rPr lang="en-US" smtClean="0"/>
              <a:pPr>
                <a:defRPr/>
              </a:pPr>
              <a:t>3/30/2020</a:t>
            </a:fld>
            <a:endParaRPr lang="en-US"/>
          </a:p>
        </p:txBody>
      </p:sp>
      <p:sp>
        <p:nvSpPr>
          <p:cNvPr id="6" name="Slide Number Placeholder 5"/>
          <p:cNvSpPr>
            <a:spLocks noGrp="1"/>
          </p:cNvSpPr>
          <p:nvPr>
            <p:ph type="sldNum" sz="quarter" idx="12"/>
          </p:nvPr>
        </p:nvSpPr>
        <p:spPr/>
        <p:txBody>
          <a:bodyPr/>
          <a:lstStyle/>
          <a:p>
            <a:pPr>
              <a:defRPr/>
            </a:pPr>
            <a:fld id="{D43E91DE-6D91-417E-AAD5-296FB2409A87}" type="slidenum">
              <a:rPr lang="en-US" smtClean="0"/>
              <a:pPr>
                <a:defRPr/>
              </a:pPr>
              <a:t>5</a:t>
            </a:fld>
            <a:endParaRPr lang="en-US"/>
          </a:p>
        </p:txBody>
      </p:sp>
      <p:sp>
        <p:nvSpPr>
          <p:cNvPr id="10" name="Rectangle 9"/>
          <p:cNvSpPr/>
          <p:nvPr/>
        </p:nvSpPr>
        <p:spPr>
          <a:xfrm>
            <a:off x="533400" y="1524000"/>
            <a:ext cx="8229600" cy="5293757"/>
          </a:xfrm>
          <a:prstGeom prst="rect">
            <a:avLst/>
          </a:prstGeom>
        </p:spPr>
        <p:txBody>
          <a:bodyPr wrap="square">
            <a:spAutoFit/>
          </a:bodyPr>
          <a:lstStyle/>
          <a:p>
            <a:r>
              <a:rPr lang="en-SG" sz="3200" dirty="0" err="1" smtClean="0">
                <a:latin typeface="Tahoma" pitchFamily="34" charset="0"/>
                <a:ea typeface="Tahoma" pitchFamily="34" charset="0"/>
                <a:cs typeface="Tahoma" pitchFamily="34" charset="0"/>
              </a:rPr>
              <a:t>Upaya</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peningkatan</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dan</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pemeliharaan</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derajat</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kesehatan</a:t>
            </a:r>
            <a:r>
              <a:rPr lang="en-SG" sz="3200" dirty="0" smtClean="0">
                <a:latin typeface="Tahoma" pitchFamily="34" charset="0"/>
                <a:ea typeface="Tahoma" pitchFamily="34" charset="0"/>
                <a:cs typeface="Tahoma" pitchFamily="34" charset="0"/>
              </a:rPr>
              <a:t> yang </a:t>
            </a:r>
            <a:r>
              <a:rPr lang="en-SG" sz="3200" dirty="0" err="1" smtClean="0">
                <a:latin typeface="Tahoma" pitchFamily="34" charset="0"/>
                <a:ea typeface="Tahoma" pitchFamily="34" charset="0"/>
                <a:cs typeface="Tahoma" pitchFamily="34" charset="0"/>
              </a:rPr>
              <a:t>setinggi-tingginya</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bagi</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karyawan</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pencegahan</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penyimpangan</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kesehatan</a:t>
            </a:r>
            <a:r>
              <a:rPr lang="en-SG" sz="3200" dirty="0" smtClean="0">
                <a:latin typeface="Tahoma" pitchFamily="34" charset="0"/>
                <a:ea typeface="Tahoma" pitchFamily="34" charset="0"/>
                <a:cs typeface="Tahoma" pitchFamily="34" charset="0"/>
              </a:rPr>
              <a:t> yang </a:t>
            </a:r>
            <a:r>
              <a:rPr lang="en-SG" sz="3200" dirty="0" err="1" smtClean="0">
                <a:latin typeface="Tahoma" pitchFamily="34" charset="0"/>
                <a:ea typeface="Tahoma" pitchFamily="34" charset="0"/>
                <a:cs typeface="Tahoma" pitchFamily="34" charset="0"/>
              </a:rPr>
              <a:t>disebabkan</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oleh</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kondisi</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karyawan</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perlindungan</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karyawan</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dari</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risiko</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akibat</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faktor</a:t>
            </a:r>
            <a:r>
              <a:rPr lang="en-SG" sz="3200" dirty="0" smtClean="0">
                <a:latin typeface="Tahoma" pitchFamily="34" charset="0"/>
                <a:ea typeface="Tahoma" pitchFamily="34" charset="0"/>
                <a:cs typeface="Tahoma" pitchFamily="34" charset="0"/>
              </a:rPr>
              <a:t> yang </a:t>
            </a:r>
            <a:r>
              <a:rPr lang="en-SG" sz="3200" dirty="0" err="1" smtClean="0">
                <a:latin typeface="Tahoma" pitchFamily="34" charset="0"/>
                <a:ea typeface="Tahoma" pitchFamily="34" charset="0"/>
                <a:cs typeface="Tahoma" pitchFamily="34" charset="0"/>
              </a:rPr>
              <a:t>merugikan</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kesehatan</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penempatan</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dan</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pemeliharaan</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karyawan</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dalam</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suatu</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lingkungan</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kerja</a:t>
            </a:r>
            <a:r>
              <a:rPr lang="en-SG" sz="3200" dirty="0" smtClean="0">
                <a:latin typeface="Tahoma" pitchFamily="34" charset="0"/>
                <a:ea typeface="Tahoma" pitchFamily="34" charset="0"/>
                <a:cs typeface="Tahoma" pitchFamily="34" charset="0"/>
              </a:rPr>
              <a:t> yang </a:t>
            </a:r>
            <a:r>
              <a:rPr lang="en-SG" sz="3200" dirty="0" err="1" smtClean="0">
                <a:latin typeface="Tahoma" pitchFamily="34" charset="0"/>
                <a:ea typeface="Tahoma" pitchFamily="34" charset="0"/>
                <a:cs typeface="Tahoma" pitchFamily="34" charset="0"/>
              </a:rPr>
              <a:t>mengadaptasi</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antara</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karyawan</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dengan</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manusia</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dan</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manusia</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dengan</a:t>
            </a:r>
            <a:r>
              <a:rPr lang="en-SG" sz="3200" dirty="0" smtClean="0">
                <a:latin typeface="Tahoma" pitchFamily="34" charset="0"/>
                <a:ea typeface="Tahoma" pitchFamily="34" charset="0"/>
                <a:cs typeface="Tahoma" pitchFamily="34" charset="0"/>
              </a:rPr>
              <a:t> </a:t>
            </a:r>
            <a:r>
              <a:rPr lang="en-SG" sz="3200" dirty="0" err="1" smtClean="0">
                <a:latin typeface="Tahoma" pitchFamily="34" charset="0"/>
                <a:ea typeface="Tahoma" pitchFamily="34" charset="0"/>
                <a:cs typeface="Tahoma" pitchFamily="34" charset="0"/>
              </a:rPr>
              <a:t>jabatannya</a:t>
            </a:r>
            <a:r>
              <a:rPr lang="en-SG" sz="3200" dirty="0" smtClean="0">
                <a:latin typeface="Tahoma" pitchFamily="34" charset="0"/>
                <a:ea typeface="Tahoma" pitchFamily="34" charset="0"/>
                <a:cs typeface="Tahoma" pitchFamily="34" charset="0"/>
              </a:rPr>
              <a:t>. </a:t>
            </a:r>
          </a:p>
          <a:p>
            <a:endParaRPr lang="en-SG" dirty="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cstate="print"/>
          <a:srcRect/>
          <a:stretch>
            <a:fillRect/>
          </a:stretch>
        </p:blipFill>
        <p:spPr bwMode="auto">
          <a:xfrm>
            <a:off x="0" y="76200"/>
            <a:ext cx="9172575" cy="6858000"/>
          </a:xfrm>
          <a:prstGeom prst="rect">
            <a:avLst/>
          </a:prstGeom>
          <a:noFill/>
          <a:ln w="9525">
            <a:noFill/>
            <a:miter lim="800000"/>
            <a:headEnd/>
            <a:tailEnd/>
          </a:ln>
        </p:spPr>
      </p:pic>
      <p:sp>
        <p:nvSpPr>
          <p:cNvPr id="3075" name="Title 5"/>
          <p:cNvSpPr>
            <a:spLocks noGrp="1"/>
          </p:cNvSpPr>
          <p:nvPr>
            <p:ph type="title"/>
          </p:nvPr>
        </p:nvSpPr>
        <p:spPr>
          <a:xfrm>
            <a:off x="304800" y="685800"/>
            <a:ext cx="8686800" cy="914400"/>
          </a:xfrm>
        </p:spPr>
        <p:txBody>
          <a:bodyPr/>
          <a:lstStyle/>
          <a:p>
            <a:pPr>
              <a:spcBef>
                <a:spcPct val="50000"/>
              </a:spcBef>
            </a:pPr>
            <a:r>
              <a:rPr lang="en-US" sz="3600" kern="10" dirty="0" smtClean="0">
                <a:ln w="19050">
                  <a:solidFill>
                    <a:schemeClr val="tx1"/>
                  </a:solidFill>
                  <a:round/>
                  <a:headEnd/>
                  <a:tailEnd/>
                </a:ln>
                <a:solidFill>
                  <a:schemeClr val="accent6">
                    <a:lumMod val="75000"/>
                  </a:schemeClr>
                </a:solidFill>
                <a:effectLst>
                  <a:outerShdw dist="35921" dir="2700000" algn="ctr" rotWithShape="0">
                    <a:srgbClr val="990000"/>
                  </a:outerShdw>
                </a:effectLst>
                <a:latin typeface="Tahoma" pitchFamily="34" charset="0"/>
                <a:cs typeface="Tahoma" pitchFamily="34" charset="0"/>
              </a:rPr>
              <a:t>STANDAR K3</a:t>
            </a:r>
            <a:endParaRPr lang="en-US" sz="3600" dirty="0" smtClean="0">
              <a:solidFill>
                <a:schemeClr val="accent6">
                  <a:lumMod val="75000"/>
                </a:schemeClr>
              </a:solidFill>
              <a:latin typeface="Tahoma" pitchFamily="34" charset="0"/>
              <a:ea typeface="Tahoma" pitchFamily="34" charset="0"/>
              <a:cs typeface="Tahoma" pitchFamily="34" charset="0"/>
            </a:endParaRPr>
          </a:p>
        </p:txBody>
      </p:sp>
      <p:sp>
        <p:nvSpPr>
          <p:cNvPr id="5" name="Date Placeholder 4"/>
          <p:cNvSpPr>
            <a:spLocks noGrp="1"/>
          </p:cNvSpPr>
          <p:nvPr>
            <p:ph type="dt" sz="half" idx="10"/>
          </p:nvPr>
        </p:nvSpPr>
        <p:spPr/>
        <p:txBody>
          <a:bodyPr/>
          <a:lstStyle/>
          <a:p>
            <a:pPr>
              <a:defRPr/>
            </a:pPr>
            <a:fld id="{660E60B3-FB1E-4AB4-BDC2-F528DB5E117D}" type="datetime1">
              <a:rPr lang="en-US" smtClean="0"/>
              <a:pPr>
                <a:defRPr/>
              </a:pPr>
              <a:t>3/30/2020</a:t>
            </a:fld>
            <a:endParaRPr lang="en-US"/>
          </a:p>
        </p:txBody>
      </p:sp>
      <p:sp>
        <p:nvSpPr>
          <p:cNvPr id="6" name="Slide Number Placeholder 5"/>
          <p:cNvSpPr>
            <a:spLocks noGrp="1"/>
          </p:cNvSpPr>
          <p:nvPr>
            <p:ph type="sldNum" sz="quarter" idx="12"/>
          </p:nvPr>
        </p:nvSpPr>
        <p:spPr/>
        <p:txBody>
          <a:bodyPr/>
          <a:lstStyle/>
          <a:p>
            <a:pPr>
              <a:defRPr/>
            </a:pPr>
            <a:fld id="{D43E91DE-6D91-417E-AAD5-296FB2409A87}" type="slidenum">
              <a:rPr lang="en-US" smtClean="0"/>
              <a:pPr>
                <a:defRPr/>
              </a:pPr>
              <a:t>6</a:t>
            </a:fld>
            <a:endParaRPr lang="en-US"/>
          </a:p>
        </p:txBody>
      </p:sp>
      <p:sp>
        <p:nvSpPr>
          <p:cNvPr id="32769" name="Rectangle 1"/>
          <p:cNvSpPr>
            <a:spLocks noChangeArrowheads="1"/>
          </p:cNvSpPr>
          <p:nvPr/>
        </p:nvSpPr>
        <p:spPr bwMode="auto">
          <a:xfrm>
            <a:off x="609600" y="1676400"/>
            <a:ext cx="8001000"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Pengaturan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standar</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K3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perkantoran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ditujukan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sebagai</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acuan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bagi</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pimpinan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kantor</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atau</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pengelola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gedung</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dalam</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menerapkan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pelaksanaan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K3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di</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perkantoran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untuk</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mewujudkan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kantor</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yang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sehat</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aman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nyaman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serta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karyawan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yang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sehat</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selamat</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bugar</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berkinerja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produktif</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cstate="print"/>
          <a:srcRect/>
          <a:stretch>
            <a:fillRect/>
          </a:stretch>
        </p:blipFill>
        <p:spPr bwMode="auto">
          <a:xfrm>
            <a:off x="0" y="76200"/>
            <a:ext cx="9172575" cy="6858000"/>
          </a:xfrm>
          <a:prstGeom prst="rect">
            <a:avLst/>
          </a:prstGeom>
          <a:noFill/>
          <a:ln w="9525">
            <a:noFill/>
            <a:miter lim="800000"/>
            <a:headEnd/>
            <a:tailEnd/>
          </a:ln>
        </p:spPr>
      </p:pic>
      <p:sp>
        <p:nvSpPr>
          <p:cNvPr id="3075" name="Title 5"/>
          <p:cNvSpPr>
            <a:spLocks noGrp="1"/>
          </p:cNvSpPr>
          <p:nvPr>
            <p:ph type="title"/>
          </p:nvPr>
        </p:nvSpPr>
        <p:spPr>
          <a:xfrm>
            <a:off x="304800" y="685800"/>
            <a:ext cx="8686800" cy="914400"/>
          </a:xfrm>
        </p:spPr>
        <p:txBody>
          <a:bodyPr/>
          <a:lstStyle/>
          <a:p>
            <a:pPr>
              <a:spcBef>
                <a:spcPct val="50000"/>
              </a:spcBef>
            </a:pPr>
            <a:r>
              <a:rPr lang="en-US" sz="3600" kern="10" dirty="0" smtClean="0">
                <a:ln w="19050">
                  <a:solidFill>
                    <a:schemeClr val="tx1"/>
                  </a:solidFill>
                  <a:round/>
                  <a:headEnd/>
                  <a:tailEnd/>
                </a:ln>
                <a:solidFill>
                  <a:schemeClr val="accent6">
                    <a:lumMod val="75000"/>
                  </a:schemeClr>
                </a:solidFill>
                <a:effectLst>
                  <a:outerShdw dist="35921" dir="2700000" algn="ctr" rotWithShape="0">
                    <a:srgbClr val="990000"/>
                  </a:outerShdw>
                </a:effectLst>
                <a:latin typeface="Tahoma" pitchFamily="34" charset="0"/>
                <a:cs typeface="Tahoma" pitchFamily="34" charset="0"/>
              </a:rPr>
              <a:t>KESELAMATAN KERJA PERKANTORAN</a:t>
            </a:r>
            <a:endParaRPr lang="en-US" sz="3600" dirty="0" smtClean="0">
              <a:solidFill>
                <a:schemeClr val="accent6">
                  <a:lumMod val="75000"/>
                </a:schemeClr>
              </a:solidFill>
              <a:latin typeface="Tahoma" pitchFamily="34" charset="0"/>
              <a:ea typeface="Tahoma" pitchFamily="34" charset="0"/>
              <a:cs typeface="Tahoma" pitchFamily="34" charset="0"/>
            </a:endParaRPr>
          </a:p>
        </p:txBody>
      </p:sp>
      <p:sp>
        <p:nvSpPr>
          <p:cNvPr id="5" name="Date Placeholder 4"/>
          <p:cNvSpPr>
            <a:spLocks noGrp="1"/>
          </p:cNvSpPr>
          <p:nvPr>
            <p:ph type="dt" sz="half" idx="10"/>
          </p:nvPr>
        </p:nvSpPr>
        <p:spPr/>
        <p:txBody>
          <a:bodyPr/>
          <a:lstStyle/>
          <a:p>
            <a:pPr>
              <a:defRPr/>
            </a:pPr>
            <a:fld id="{660E60B3-FB1E-4AB4-BDC2-F528DB5E117D}" type="datetime1">
              <a:rPr lang="en-US" smtClean="0"/>
              <a:pPr>
                <a:defRPr/>
              </a:pPr>
              <a:t>3/30/2020</a:t>
            </a:fld>
            <a:endParaRPr lang="en-US"/>
          </a:p>
        </p:txBody>
      </p:sp>
      <p:sp>
        <p:nvSpPr>
          <p:cNvPr id="6" name="Slide Number Placeholder 5"/>
          <p:cNvSpPr>
            <a:spLocks noGrp="1"/>
          </p:cNvSpPr>
          <p:nvPr>
            <p:ph type="sldNum" sz="quarter" idx="12"/>
          </p:nvPr>
        </p:nvSpPr>
        <p:spPr/>
        <p:txBody>
          <a:bodyPr/>
          <a:lstStyle/>
          <a:p>
            <a:pPr>
              <a:defRPr/>
            </a:pPr>
            <a:fld id="{D43E91DE-6D91-417E-AAD5-296FB2409A87}" type="slidenum">
              <a:rPr lang="en-US" smtClean="0"/>
              <a:pPr>
                <a:defRPr/>
              </a:pPr>
              <a:t>7</a:t>
            </a:fld>
            <a:endParaRPr lang="en-US"/>
          </a:p>
        </p:txBody>
      </p:sp>
      <p:sp>
        <p:nvSpPr>
          <p:cNvPr id="30721" name="Rectangle 1"/>
          <p:cNvSpPr>
            <a:spLocks noChangeArrowheads="1"/>
          </p:cNvSpPr>
          <p:nvPr/>
        </p:nvSpPr>
        <p:spPr bwMode="auto">
          <a:xfrm>
            <a:off x="762000" y="1752600"/>
            <a:ext cx="76962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Keselamatan</a:t>
            </a:r>
            <a:r>
              <a:rPr kumimoji="0" lang="en-US" sz="3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6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kerja</a:t>
            </a:r>
            <a:r>
              <a:rPr kumimoji="0" lang="en-US" sz="3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6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perkantoran</a:t>
            </a:r>
            <a:r>
              <a:rPr kumimoji="0" lang="en-US" sz="3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6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adalah</a:t>
            </a:r>
            <a:r>
              <a:rPr kumimoji="0" lang="en-US" sz="3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6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upaya</a:t>
            </a:r>
            <a:r>
              <a:rPr kumimoji="0" lang="en-US" sz="3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6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mencegah</a:t>
            </a:r>
            <a:r>
              <a:rPr kumimoji="0" lang="en-US" sz="3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6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terjadi</a:t>
            </a:r>
            <a:r>
              <a:rPr kumimoji="0" lang="en-US" sz="3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6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cedera</a:t>
            </a:r>
            <a:r>
              <a:rPr kumimoji="0" lang="en-US" sz="3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yang </a:t>
            </a:r>
            <a:r>
              <a:rPr kumimoji="0" lang="en-US" sz="36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banyak</a:t>
            </a:r>
            <a:r>
              <a:rPr kumimoji="0" lang="en-US" sz="3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6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terjadi</a:t>
            </a:r>
            <a:r>
              <a:rPr kumimoji="0" lang="en-US" sz="3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de-DE" sz="36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pada karyawan dalam melakukan pekerjaan sehari-hari. Cedera yang banyak terjadi disebabkan oleh terpeleset, tersandung, dan jatuh (slip, trip and fall). </a:t>
            </a: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cstate="print"/>
          <a:srcRect/>
          <a:stretch>
            <a:fillRect/>
          </a:stretch>
        </p:blipFill>
        <p:spPr bwMode="auto">
          <a:xfrm>
            <a:off x="0" y="76200"/>
            <a:ext cx="9172575" cy="6858000"/>
          </a:xfrm>
          <a:prstGeom prst="rect">
            <a:avLst/>
          </a:prstGeom>
          <a:noFill/>
          <a:ln w="9525">
            <a:noFill/>
            <a:miter lim="800000"/>
            <a:headEnd/>
            <a:tailEnd/>
          </a:ln>
        </p:spPr>
      </p:pic>
      <p:sp>
        <p:nvSpPr>
          <p:cNvPr id="3075" name="Title 5"/>
          <p:cNvSpPr>
            <a:spLocks noGrp="1"/>
          </p:cNvSpPr>
          <p:nvPr>
            <p:ph type="title"/>
          </p:nvPr>
        </p:nvSpPr>
        <p:spPr>
          <a:xfrm>
            <a:off x="304800" y="685800"/>
            <a:ext cx="8686800" cy="762000"/>
          </a:xfrm>
        </p:spPr>
        <p:txBody>
          <a:bodyPr/>
          <a:lstStyle/>
          <a:p>
            <a:pPr>
              <a:spcBef>
                <a:spcPct val="50000"/>
              </a:spcBef>
            </a:pPr>
            <a:r>
              <a:rPr lang="en-US" sz="2800" kern="10" dirty="0" smtClean="0">
                <a:ln w="19050">
                  <a:solidFill>
                    <a:schemeClr val="tx1"/>
                  </a:solidFill>
                  <a:round/>
                  <a:headEnd/>
                  <a:tailEnd/>
                </a:ln>
                <a:solidFill>
                  <a:schemeClr val="accent6">
                    <a:lumMod val="75000"/>
                  </a:schemeClr>
                </a:solidFill>
                <a:effectLst>
                  <a:outerShdw dist="35921" dir="2700000" algn="ctr" rotWithShape="0">
                    <a:srgbClr val="990000"/>
                  </a:outerShdw>
                </a:effectLst>
                <a:latin typeface="Tahoma" pitchFamily="34" charset="0"/>
                <a:cs typeface="Tahoma" pitchFamily="34" charset="0"/>
              </a:rPr>
              <a:t>PERSYARATAN KESELAMATAN KERJA PERKANTORAN</a:t>
            </a:r>
            <a:endParaRPr lang="en-US" sz="2800" dirty="0" smtClean="0">
              <a:solidFill>
                <a:schemeClr val="accent6">
                  <a:lumMod val="75000"/>
                </a:schemeClr>
              </a:solidFill>
              <a:latin typeface="Tahoma" pitchFamily="34" charset="0"/>
              <a:ea typeface="Tahoma" pitchFamily="34" charset="0"/>
              <a:cs typeface="Tahoma" pitchFamily="34" charset="0"/>
            </a:endParaRPr>
          </a:p>
        </p:txBody>
      </p:sp>
      <p:sp>
        <p:nvSpPr>
          <p:cNvPr id="5" name="Date Placeholder 4"/>
          <p:cNvSpPr>
            <a:spLocks noGrp="1"/>
          </p:cNvSpPr>
          <p:nvPr>
            <p:ph type="dt" sz="half" idx="10"/>
          </p:nvPr>
        </p:nvSpPr>
        <p:spPr/>
        <p:txBody>
          <a:bodyPr/>
          <a:lstStyle/>
          <a:p>
            <a:pPr>
              <a:defRPr/>
            </a:pPr>
            <a:fld id="{660E60B3-FB1E-4AB4-BDC2-F528DB5E117D}" type="datetime1">
              <a:rPr lang="en-US" smtClean="0"/>
              <a:pPr>
                <a:defRPr/>
              </a:pPr>
              <a:t>3/30/2020</a:t>
            </a:fld>
            <a:endParaRPr lang="en-US"/>
          </a:p>
        </p:txBody>
      </p:sp>
      <p:sp>
        <p:nvSpPr>
          <p:cNvPr id="6" name="Slide Number Placeholder 5"/>
          <p:cNvSpPr>
            <a:spLocks noGrp="1"/>
          </p:cNvSpPr>
          <p:nvPr>
            <p:ph type="sldNum" sz="quarter" idx="12"/>
          </p:nvPr>
        </p:nvSpPr>
        <p:spPr/>
        <p:txBody>
          <a:bodyPr/>
          <a:lstStyle/>
          <a:p>
            <a:pPr>
              <a:defRPr/>
            </a:pPr>
            <a:fld id="{D43E91DE-6D91-417E-AAD5-296FB2409A87}" type="slidenum">
              <a:rPr lang="en-US" smtClean="0"/>
              <a:pPr>
                <a:defRPr/>
              </a:pPr>
              <a:t>8</a:t>
            </a:fld>
            <a:endParaRPr lang="en-US"/>
          </a:p>
        </p:txBody>
      </p:sp>
      <p:sp>
        <p:nvSpPr>
          <p:cNvPr id="26625" name="Rectangle 1"/>
          <p:cNvSpPr>
            <a:spLocks noChangeArrowheads="1"/>
          </p:cNvSpPr>
          <p:nvPr/>
        </p:nvSpPr>
        <p:spPr bwMode="auto">
          <a:xfrm>
            <a:off x="304800" y="1600200"/>
            <a:ext cx="84582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just" defTabSz="914400" rtl="0" eaLnBrk="1" fontAlgn="base" latinLnBrk="0" hangingPunct="1">
              <a:lnSpc>
                <a:spcPct val="100000"/>
              </a:lnSpc>
              <a:spcBef>
                <a:spcPct val="0"/>
              </a:spcBef>
              <a:spcAft>
                <a:spcPct val="0"/>
              </a:spcAft>
              <a:buClrTx/>
              <a:buSzTx/>
              <a:buFont typeface="+mj-lt"/>
              <a:buAutoNum type="arabicPeriod"/>
              <a:tabLst/>
            </a:pPr>
            <a:r>
              <a:rPr kumimoji="0" lang="de-DE" sz="28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Pelaksanaan pemeliharaan dan perawatan ruang perkantoran </a:t>
            </a:r>
          </a:p>
          <a:p>
            <a:pPr marL="457200" lvl="0" indent="-457200" algn="just" eaLnBrk="0" hangingPunct="0">
              <a:buFont typeface="+mj-lt"/>
              <a:buAutoNum type="arabicPeriod"/>
            </a:pPr>
            <a:r>
              <a:rPr lang="de-DE" sz="2800" dirty="0" smtClean="0">
                <a:latin typeface="Tahoma" pitchFamily="34" charset="0"/>
                <a:ea typeface="Tahoma" pitchFamily="34" charset="0"/>
                <a:cs typeface="Tahoma" pitchFamily="34" charset="0"/>
              </a:rPr>
              <a:t>Lantai bebas dari bahan licin, cekungan, miring, dan berlubang yang menyebabkan kecelakan dan cedera pada karyawan. </a:t>
            </a:r>
          </a:p>
          <a:p>
            <a:pPr marL="457200" lvl="0" indent="-457200" algn="just" eaLnBrk="0" hangingPunct="0">
              <a:buFont typeface="+mj-lt"/>
              <a:buAutoNum type="arabicPeriod"/>
            </a:pPr>
            <a:r>
              <a:rPr lang="en-US" sz="2800" dirty="0" err="1" smtClean="0">
                <a:latin typeface="Tahoma" pitchFamily="34" charset="0"/>
                <a:ea typeface="Tahoma" pitchFamily="34" charset="0"/>
                <a:cs typeface="Tahoma" pitchFamily="34" charset="0"/>
              </a:rPr>
              <a:t>Desain</a:t>
            </a:r>
            <a:r>
              <a:rPr lang="en-US" sz="2800" dirty="0" smtClean="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alat</a:t>
            </a:r>
            <a:r>
              <a:rPr lang="en-US" sz="2800" dirty="0" smtClean="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dan</a:t>
            </a:r>
            <a:r>
              <a:rPr lang="en-US" sz="2800" dirty="0" smtClean="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tempat</a:t>
            </a:r>
            <a:r>
              <a:rPr lang="en-US" sz="2800" dirty="0" smtClean="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kerja</a:t>
            </a:r>
            <a:r>
              <a:rPr lang="en-US" sz="2800" dirty="0" smtClean="0">
                <a:latin typeface="Tahoma" pitchFamily="34" charset="0"/>
                <a:ea typeface="Tahoma" pitchFamily="34" charset="0"/>
                <a:cs typeface="Tahoma" pitchFamily="34" charset="0"/>
              </a:rPr>
              <a:t> </a:t>
            </a:r>
            <a:endParaRPr lang="en-US" sz="2800" dirty="0" smtClean="0">
              <a:latin typeface="Tahoma" pitchFamily="34" charset="0"/>
              <a:ea typeface="Tahoma" pitchFamily="34" charset="0"/>
              <a:cs typeface="Tahoma" pitchFamily="34" charset="0"/>
            </a:endParaRPr>
          </a:p>
          <a:p>
            <a:pPr marL="457200" lvl="0" indent="-457200" algn="just" eaLnBrk="0" hangingPunct="0">
              <a:buFont typeface="+mj-lt"/>
              <a:buAutoNum type="arabicPeriod"/>
            </a:pPr>
            <a:r>
              <a:rPr lang="en-US" sz="2800" dirty="0" err="1" smtClean="0">
                <a:latin typeface="Tahoma" pitchFamily="34" charset="0"/>
                <a:ea typeface="Tahoma" pitchFamily="34" charset="0"/>
                <a:cs typeface="Tahoma" pitchFamily="34" charset="0"/>
              </a:rPr>
              <a:t>Penyusunan</a:t>
            </a:r>
            <a:r>
              <a:rPr lang="en-US" sz="2800" dirty="0" smtClean="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penempatan</a:t>
            </a:r>
            <a:r>
              <a:rPr lang="en-US" sz="2800" dirty="0" smtClean="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lemari</a:t>
            </a:r>
            <a:r>
              <a:rPr lang="en-US" sz="2800" dirty="0" smtClean="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kabinet</a:t>
            </a:r>
            <a:r>
              <a:rPr lang="en-US" sz="2800" dirty="0" smtClean="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tidak</a:t>
            </a:r>
            <a:r>
              <a:rPr lang="en-US" sz="2800" dirty="0" smtClean="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mengganggu</a:t>
            </a:r>
            <a:r>
              <a:rPr lang="en-US" sz="2800" dirty="0" err="1" smtClean="0">
                <a:latin typeface="Tahoma" pitchFamily="34" charset="0"/>
                <a:ea typeface="Tahoma" pitchFamily="34" charset="0"/>
                <a:cs typeface="Tahoma" pitchFamily="34" charset="0"/>
                <a:sym typeface="Wingdings" pitchFamily="2" charset="2"/>
              </a:rPr>
              <a:t>lalu</a:t>
            </a:r>
            <a:r>
              <a:rPr lang="en-US" sz="2800" dirty="0" smtClean="0">
                <a:latin typeface="Tahoma" pitchFamily="34" charset="0"/>
                <a:ea typeface="Tahoma" pitchFamily="34" charset="0"/>
                <a:cs typeface="Tahoma" pitchFamily="34" charset="0"/>
                <a:sym typeface="Wingdings" pitchFamily="2" charset="2"/>
              </a:rPr>
              <a:t> </a:t>
            </a:r>
            <a:r>
              <a:rPr lang="en-US" sz="2800" dirty="0" err="1" smtClean="0">
                <a:latin typeface="Tahoma" pitchFamily="34" charset="0"/>
                <a:ea typeface="Tahoma" pitchFamily="34" charset="0"/>
                <a:cs typeface="Tahoma" pitchFamily="34" charset="0"/>
              </a:rPr>
              <a:t>lalang</a:t>
            </a:r>
            <a:r>
              <a:rPr lang="en-US" sz="2800" dirty="0" smtClean="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pergerakan</a:t>
            </a:r>
            <a:r>
              <a:rPr lang="en-US" sz="2800" dirty="0" smtClean="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karyawan</a:t>
            </a:r>
            <a:r>
              <a:rPr lang="en-US" sz="2800" dirty="0" smtClean="0">
                <a:latin typeface="Tahoma" pitchFamily="34" charset="0"/>
                <a:ea typeface="Tahoma" pitchFamily="34" charset="0"/>
                <a:cs typeface="Tahoma" pitchFamily="34" charset="0"/>
              </a:rPr>
              <a:t>, </a:t>
            </a:r>
          </a:p>
          <a:p>
            <a:pPr marL="457200" lvl="0" indent="-457200" algn="just" eaLnBrk="0" hangingPunct="0">
              <a:buFont typeface="+mj-lt"/>
              <a:buAutoNum type="arabicPeriod"/>
            </a:pPr>
            <a:r>
              <a:rPr lang="en-US" sz="2800" dirty="0" err="1" smtClean="0">
                <a:latin typeface="Tahoma" pitchFamily="34" charset="0"/>
                <a:ea typeface="Tahoma" pitchFamily="34" charset="0"/>
                <a:cs typeface="Tahoma" pitchFamily="34" charset="0"/>
              </a:rPr>
              <a:t>Penyusunan</a:t>
            </a:r>
            <a:r>
              <a:rPr lang="en-US" sz="2800" dirty="0" smtClean="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dan</a:t>
            </a:r>
            <a:r>
              <a:rPr lang="en-US" sz="2800" dirty="0" smtClean="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pengisian</a:t>
            </a:r>
            <a:r>
              <a:rPr lang="en-US" sz="2800" dirty="0" smtClean="0">
                <a:latin typeface="Tahoma" pitchFamily="34" charset="0"/>
                <a:ea typeface="Tahoma" pitchFamily="34" charset="0"/>
                <a:cs typeface="Tahoma" pitchFamily="34" charset="0"/>
              </a:rPr>
              <a:t> filing cabinet yang </a:t>
            </a:r>
            <a:r>
              <a:rPr lang="en-US" sz="2800" dirty="0" err="1" smtClean="0">
                <a:latin typeface="Tahoma" pitchFamily="34" charset="0"/>
                <a:ea typeface="Tahoma" pitchFamily="34" charset="0"/>
                <a:cs typeface="Tahoma" pitchFamily="34" charset="0"/>
              </a:rPr>
              <a:t>berat</a:t>
            </a:r>
            <a:r>
              <a:rPr lang="en-US" sz="2800" dirty="0" smtClean="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berada</a:t>
            </a:r>
            <a:r>
              <a:rPr lang="en-US" sz="2800" dirty="0" smtClean="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di</a:t>
            </a:r>
            <a:r>
              <a:rPr lang="en-US" sz="2800" dirty="0" smtClean="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bagian</a:t>
            </a:r>
            <a:r>
              <a:rPr lang="en-US" sz="2800" dirty="0" smtClean="0">
                <a:latin typeface="Tahoma" pitchFamily="34" charset="0"/>
                <a:ea typeface="Tahoma" pitchFamily="34" charset="0"/>
                <a:cs typeface="Tahoma" pitchFamily="34" charset="0"/>
              </a:rPr>
              <a:t> </a:t>
            </a:r>
            <a:r>
              <a:rPr lang="en-US" sz="2800" dirty="0" err="1" smtClean="0">
                <a:latin typeface="Tahoma" pitchFamily="34" charset="0"/>
                <a:ea typeface="Tahoma" pitchFamily="34" charset="0"/>
                <a:cs typeface="Tahoma" pitchFamily="34" charset="0"/>
              </a:rPr>
              <a:t>bawah</a:t>
            </a:r>
            <a:r>
              <a:rPr lang="en-US" sz="2800" dirty="0" smtClean="0">
                <a:latin typeface="Tahoma" pitchFamily="34" charset="0"/>
                <a:ea typeface="Tahoma" pitchFamily="34" charset="0"/>
                <a:cs typeface="Tahoma" pitchFamily="34" charset="0"/>
              </a:rPr>
              <a:t>. </a:t>
            </a:r>
            <a:endParaRPr lang="en-US" sz="2800" dirty="0" smtClean="0">
              <a:latin typeface="Tahoma" pitchFamily="34" charset="0"/>
              <a:ea typeface="Tahoma" pitchFamily="34" charset="0"/>
              <a:cs typeface="Tahoma" pitchFamily="34" charset="0"/>
            </a:endParaRP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rsil\Desktop\Smartcreative2.jpg"/>
          <p:cNvPicPr>
            <a:picLocks noChangeAspect="1" noChangeArrowheads="1"/>
          </p:cNvPicPr>
          <p:nvPr/>
        </p:nvPicPr>
        <p:blipFill>
          <a:blip r:embed="rId3" cstate="print"/>
          <a:srcRect/>
          <a:stretch>
            <a:fillRect/>
          </a:stretch>
        </p:blipFill>
        <p:spPr bwMode="auto">
          <a:xfrm>
            <a:off x="0" y="76200"/>
            <a:ext cx="9172575" cy="6858000"/>
          </a:xfrm>
          <a:prstGeom prst="rect">
            <a:avLst/>
          </a:prstGeom>
          <a:noFill/>
          <a:ln w="9525">
            <a:noFill/>
            <a:miter lim="800000"/>
            <a:headEnd/>
            <a:tailEnd/>
          </a:ln>
        </p:spPr>
      </p:pic>
      <p:sp>
        <p:nvSpPr>
          <p:cNvPr id="3075" name="Title 5"/>
          <p:cNvSpPr>
            <a:spLocks noGrp="1"/>
          </p:cNvSpPr>
          <p:nvPr>
            <p:ph type="title"/>
          </p:nvPr>
        </p:nvSpPr>
        <p:spPr>
          <a:xfrm>
            <a:off x="304800" y="685800"/>
            <a:ext cx="8686800" cy="685800"/>
          </a:xfrm>
        </p:spPr>
        <p:txBody>
          <a:bodyPr/>
          <a:lstStyle/>
          <a:p>
            <a:pPr>
              <a:spcBef>
                <a:spcPct val="50000"/>
              </a:spcBef>
            </a:pPr>
            <a:r>
              <a:rPr lang="en-US" sz="2800" kern="10" dirty="0" smtClean="0">
                <a:ln w="19050">
                  <a:solidFill>
                    <a:schemeClr val="tx1"/>
                  </a:solidFill>
                  <a:round/>
                  <a:headEnd/>
                  <a:tailEnd/>
                </a:ln>
                <a:solidFill>
                  <a:schemeClr val="accent6">
                    <a:lumMod val="75000"/>
                  </a:schemeClr>
                </a:solidFill>
                <a:effectLst>
                  <a:outerShdw dist="35921" dir="2700000" algn="ctr" rotWithShape="0">
                    <a:srgbClr val="990000"/>
                  </a:outerShdw>
                </a:effectLst>
                <a:latin typeface="Tahoma" pitchFamily="34" charset="0"/>
                <a:cs typeface="Tahoma" pitchFamily="34" charset="0"/>
              </a:rPr>
              <a:t>PERSYARATAN KESELAMATAN KERJA PERKANTORAN</a:t>
            </a:r>
            <a:endParaRPr lang="en-US" sz="2800" dirty="0" smtClean="0">
              <a:solidFill>
                <a:schemeClr val="accent6">
                  <a:lumMod val="75000"/>
                </a:schemeClr>
              </a:solidFill>
              <a:latin typeface="Tahoma" pitchFamily="34" charset="0"/>
              <a:ea typeface="Tahoma" pitchFamily="34" charset="0"/>
              <a:cs typeface="Tahoma" pitchFamily="34" charset="0"/>
            </a:endParaRPr>
          </a:p>
        </p:txBody>
      </p:sp>
      <p:sp>
        <p:nvSpPr>
          <p:cNvPr id="5" name="Date Placeholder 4"/>
          <p:cNvSpPr>
            <a:spLocks noGrp="1"/>
          </p:cNvSpPr>
          <p:nvPr>
            <p:ph type="dt" sz="half" idx="10"/>
          </p:nvPr>
        </p:nvSpPr>
        <p:spPr/>
        <p:txBody>
          <a:bodyPr/>
          <a:lstStyle/>
          <a:p>
            <a:pPr>
              <a:defRPr/>
            </a:pPr>
            <a:fld id="{660E60B3-FB1E-4AB4-BDC2-F528DB5E117D}" type="datetime1">
              <a:rPr lang="en-US" smtClean="0"/>
              <a:pPr>
                <a:defRPr/>
              </a:pPr>
              <a:t>3/30/2020</a:t>
            </a:fld>
            <a:endParaRPr lang="en-US"/>
          </a:p>
        </p:txBody>
      </p:sp>
      <p:sp>
        <p:nvSpPr>
          <p:cNvPr id="6" name="Slide Number Placeholder 5"/>
          <p:cNvSpPr>
            <a:spLocks noGrp="1"/>
          </p:cNvSpPr>
          <p:nvPr>
            <p:ph type="sldNum" sz="quarter" idx="12"/>
          </p:nvPr>
        </p:nvSpPr>
        <p:spPr/>
        <p:txBody>
          <a:bodyPr/>
          <a:lstStyle/>
          <a:p>
            <a:pPr>
              <a:defRPr/>
            </a:pPr>
            <a:fld id="{D43E91DE-6D91-417E-AAD5-296FB2409A87}" type="slidenum">
              <a:rPr lang="en-US" smtClean="0"/>
              <a:pPr>
                <a:defRPr/>
              </a:pPr>
              <a:t>9</a:t>
            </a:fld>
            <a:endParaRPr lang="en-US"/>
          </a:p>
        </p:txBody>
      </p:sp>
      <p:sp>
        <p:nvSpPr>
          <p:cNvPr id="28673" name="Rectangle 1"/>
          <p:cNvSpPr>
            <a:spLocks noChangeArrowheads="1"/>
          </p:cNvSpPr>
          <p:nvPr/>
        </p:nvSpPr>
        <p:spPr bwMode="auto">
          <a:xfrm>
            <a:off x="381000" y="1447800"/>
            <a:ext cx="82296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just" defTabSz="914400" rtl="0" eaLnBrk="0" fontAlgn="base" latinLnBrk="0" hangingPunct="0">
              <a:lnSpc>
                <a:spcPct val="100000"/>
              </a:lnSpc>
              <a:spcBef>
                <a:spcPct val="0"/>
              </a:spcBef>
              <a:spcAft>
                <a:spcPct val="0"/>
              </a:spcAft>
              <a:buClrTx/>
              <a:buSzTx/>
              <a:buFont typeface="+mj-lt"/>
              <a:buAutoNum type="arabicPeriod" startAt="6"/>
              <a:tabLst/>
            </a:pP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Penempatan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penggunaan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alat</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perkantoran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dalam</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pengelolaan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benda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tajam</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sedapat</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mungkin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bebas</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dari</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benda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tajam</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serta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siku-siku</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lemari</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meja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maupun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benda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lainnya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yang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menyebabkan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karyawan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cedera</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p>
          <a:p>
            <a:pPr marL="457200" marR="0" lvl="0" indent="-457200" algn="just" defTabSz="914400" rtl="0" eaLnBrk="0" fontAlgn="base" latinLnBrk="0" hangingPunct="0">
              <a:lnSpc>
                <a:spcPct val="100000"/>
              </a:lnSpc>
              <a:spcBef>
                <a:spcPct val="0"/>
              </a:spcBef>
              <a:spcAft>
                <a:spcPct val="0"/>
              </a:spcAft>
              <a:buClrTx/>
              <a:buSzTx/>
              <a:buFont typeface="+mj-lt"/>
              <a:buAutoNum type="arabicPeriod" startAt="6"/>
              <a:tabLst/>
            </a:pP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Pengelolaan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listrik</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sumber</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api</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dalam</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pengelolaan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listrik</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dan</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sumber</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api</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terbebas</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dari</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0" u="none" strike="noStrike" cap="none" normalizeH="0" baseline="0" dirty="0" err="1" smtClean="0">
                <a:ln>
                  <a:noFill/>
                </a:ln>
                <a:solidFill>
                  <a:schemeClr val="tx1"/>
                </a:solidFill>
                <a:effectLst/>
                <a:latin typeface="Tahoma" pitchFamily="34" charset="0"/>
                <a:ea typeface="Tahoma" pitchFamily="34" charset="0"/>
                <a:cs typeface="Tahoma" pitchFamily="34" charset="0"/>
              </a:rPr>
              <a:t>penyebab</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1" u="none" strike="noStrike" cap="none" normalizeH="0" baseline="0" dirty="0" err="1" smtClean="0">
                <a:ln>
                  <a:noFill/>
                </a:ln>
                <a:solidFill>
                  <a:schemeClr val="tx1"/>
                </a:solidFill>
                <a:effectLst/>
                <a:latin typeface="Tahoma" pitchFamily="34" charset="0"/>
                <a:ea typeface="Tahoma" pitchFamily="34" charset="0"/>
                <a:cs typeface="Tahoma" pitchFamily="34" charset="0"/>
              </a:rPr>
              <a:t>elektrikal</a:t>
            </a:r>
            <a:r>
              <a:rPr kumimoji="0" lang="en-US" sz="3200" b="0" i="1"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r>
              <a:rPr kumimoji="0" lang="en-US" sz="3200" b="0" i="1" u="none" strike="noStrike" cap="none" normalizeH="0" baseline="0" dirty="0" err="1" smtClean="0">
                <a:ln>
                  <a:noFill/>
                </a:ln>
                <a:solidFill>
                  <a:schemeClr val="tx1"/>
                </a:solidFill>
                <a:effectLst/>
                <a:latin typeface="Tahoma" pitchFamily="34" charset="0"/>
                <a:ea typeface="Tahoma" pitchFamily="34" charset="0"/>
                <a:cs typeface="Tahoma" pitchFamily="34" charset="0"/>
              </a:rPr>
              <a:t>syok</a:t>
            </a:r>
            <a:r>
              <a:rPr kumimoji="0" lang="en-US" sz="3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1759</TotalTime>
  <Words>1181</Words>
  <Application>Microsoft Office PowerPoint</Application>
  <PresentationFormat>On-screen Show (4:3)</PresentationFormat>
  <Paragraphs>199</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Slide 1</vt:lpstr>
      <vt:lpstr>KEMAMPUAN YANG DIHARAPKAN</vt:lpstr>
      <vt:lpstr>PERKANTORAN</vt:lpstr>
      <vt:lpstr>ERGONOMI</vt:lpstr>
      <vt:lpstr>KESEHATAN KERJA</vt:lpstr>
      <vt:lpstr>STANDAR K3</vt:lpstr>
      <vt:lpstr>KESELAMATAN KERJA PERKANTORAN</vt:lpstr>
      <vt:lpstr>PERSYARATAN KESELAMATAN KERJA PERKANTORAN</vt:lpstr>
      <vt:lpstr>PERSYARATAN KESELAMATAN KERJA PERKANTORAN</vt:lpstr>
      <vt:lpstr>PROSEDUR KERJAKESELAMATAN KERJA PERKANTORAN</vt:lpstr>
      <vt:lpstr>PERSYARATAN KESELAMATAN KERJA PERKANTORAN</vt:lpstr>
      <vt:lpstr>PERSYARATAN KESELAMATAN KERJA PERKANTORAN</vt:lpstr>
      <vt:lpstr>KEWASPADAAN BENCANA</vt:lpstr>
      <vt:lpstr>STANDAR LINGKUNGAN KERJA</vt:lpstr>
      <vt:lpstr>BAHAYA  FISIK</vt:lpstr>
      <vt:lpstr>BAHAYA KIMIA</vt:lpstr>
      <vt:lpstr>BAHAYA BIOLOGI</vt:lpstr>
      <vt:lpstr>KEBISINGAN</vt:lpstr>
      <vt:lpstr>STANDAR KEBISINGAN</vt:lpstr>
      <vt:lpstr>PENCAHAYAAN</vt:lpstr>
      <vt:lpstr>PENCAHAYAAN</vt:lpstr>
      <vt:lpstr>PENCAHAYAAN</vt:lpstr>
      <vt:lpstr>PENCAHAYAAN</vt:lpstr>
      <vt:lpstr>PENCAHAYAAN</vt:lpstr>
      <vt:lpstr>PENCAHAYAAN</vt:lpstr>
      <vt:lpstr>PERSYARATAN PENCAHAYAAN</vt:lpstr>
      <vt:lpstr>TEMPERATUR RUANG</vt:lpstr>
    </vt:vector>
  </TitlesOfParts>
  <Company>signDesign Communications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rimba</dc:creator>
  <cp:lastModifiedBy>siswati</cp:lastModifiedBy>
  <cp:revision>310</cp:revision>
  <dcterms:created xsi:type="dcterms:W3CDTF">2010-08-24T06:47:44Z</dcterms:created>
  <dcterms:modified xsi:type="dcterms:W3CDTF">2020-03-30T09:58:27Z</dcterms:modified>
</cp:coreProperties>
</file>