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3" r:id="rId1"/>
  </p:sldMasterIdLst>
  <p:notesMasterIdLst>
    <p:notesMasterId r:id="rId24"/>
  </p:notesMasterIdLst>
  <p:handoutMasterIdLst>
    <p:handoutMasterId r:id="rId25"/>
  </p:handoutMasterIdLst>
  <p:sldIdLst>
    <p:sldId id="300" r:id="rId2"/>
    <p:sldId id="256" r:id="rId3"/>
    <p:sldId id="297" r:id="rId4"/>
    <p:sldId id="298" r:id="rId5"/>
    <p:sldId id="262" r:id="rId6"/>
    <p:sldId id="264" r:id="rId7"/>
    <p:sldId id="266" r:id="rId8"/>
    <p:sldId id="290" r:id="rId9"/>
    <p:sldId id="285" r:id="rId10"/>
    <p:sldId id="268" r:id="rId11"/>
    <p:sldId id="269" r:id="rId12"/>
    <p:sldId id="270" r:id="rId13"/>
    <p:sldId id="286" r:id="rId14"/>
    <p:sldId id="293" r:id="rId15"/>
    <p:sldId id="291" r:id="rId16"/>
    <p:sldId id="292" r:id="rId17"/>
    <p:sldId id="296" r:id="rId18"/>
    <p:sldId id="295" r:id="rId19"/>
    <p:sldId id="278" r:id="rId20"/>
    <p:sldId id="303" r:id="rId21"/>
    <p:sldId id="302" r:id="rId22"/>
    <p:sldId id="304" r:id="rId23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692" autoAdjust="0"/>
  </p:normalViewPr>
  <p:slideViewPr>
    <p:cSldViewPr>
      <p:cViewPr>
        <p:scale>
          <a:sx n="62" d="100"/>
          <a:sy n="62" d="100"/>
        </p:scale>
        <p:origin x="-3024" y="-1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3" Type="http://schemas.openxmlformats.org/officeDocument/2006/relationships/slide" Target="slides/slide7.xml"/><Relationship Id="rId7" Type="http://schemas.openxmlformats.org/officeDocument/2006/relationships/slide" Target="slides/slide12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1.xml"/><Relationship Id="rId5" Type="http://schemas.openxmlformats.org/officeDocument/2006/relationships/slide" Target="slides/slide10.xml"/><Relationship Id="rId10" Type="http://schemas.openxmlformats.org/officeDocument/2006/relationships/slide" Target="slides/slide19.xml"/><Relationship Id="rId4" Type="http://schemas.openxmlformats.org/officeDocument/2006/relationships/slide" Target="slides/slide9.xml"/><Relationship Id="rId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227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724" y="0"/>
            <a:ext cx="2972277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010"/>
            <a:ext cx="2972277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83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724" y="8848010"/>
            <a:ext cx="2972277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C60D1D04-46AC-42DE-A305-AC43E801A0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91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8900" y="0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692150"/>
            <a:ext cx="4710113" cy="3533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5035" y="4456823"/>
            <a:ext cx="5032695" cy="414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6803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ahoma" pitchFamily="34" charset="0"/>
              </a:defRPr>
            </a:lvl1pPr>
          </a:lstStyle>
          <a:p>
            <a:endParaRPr lang="en-US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8900" y="8836803"/>
            <a:ext cx="2973865" cy="46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06" tIns="45953" rIns="91906" bIns="459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itchFamily="34" charset="0"/>
              </a:defRPr>
            </a:lvl1pPr>
          </a:lstStyle>
          <a:p>
            <a:fld id="{B7775B33-78C7-4402-B869-B033B074BB2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57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775B33-78C7-4402-B869-B033B074BB24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9409D2-B3C0-49B7-AEFB-A3FC561812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55" r:id="rId2"/>
    <p:sldLayoutId id="2147483856" r:id="rId3"/>
    <p:sldLayoutId id="2147483857" r:id="rId4"/>
    <p:sldLayoutId id="2147483858" r:id="rId5"/>
    <p:sldLayoutId id="2147483859" r:id="rId6"/>
    <p:sldLayoutId id="2147483860" r:id="rId7"/>
    <p:sldLayoutId id="2147483861" r:id="rId8"/>
    <p:sldLayoutId id="2147483862" r:id="rId9"/>
    <p:sldLayoutId id="2147483863" r:id="rId10"/>
    <p:sldLayoutId id="2147483864" r:id="rId11"/>
  </p:sldLayoutIdLst>
  <p:transition>
    <p:push dir="r"/>
  </p:transition>
  <p:timing>
    <p:tnLst>
      <p:par>
        <p:cTn id="1" dur="indefinite" restart="never" nodeType="tmRoot"/>
      </p:par>
    </p:tnLst>
  </p:timing>
  <p:hf hd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Evaluasi</a:t>
            </a:r>
            <a:r>
              <a:rPr lang="en-US" dirty="0" smtClean="0"/>
              <a:t> (</a:t>
            </a:r>
            <a:r>
              <a:rPr lang="en-US" dirty="0" err="1" smtClean="0"/>
              <a:t>Penilaian</a:t>
            </a:r>
            <a:r>
              <a:rPr lang="en-US" dirty="0" smtClean="0"/>
              <a:t>):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57400" y="1524000"/>
            <a:ext cx="6400800" cy="2743200"/>
          </a:xfrm>
        </p:spPr>
        <p:txBody>
          <a:bodyPr/>
          <a:lstStyle/>
          <a:p>
            <a:pPr>
              <a:tabLst>
                <a:tab pos="1828800" algn="l"/>
                <a:tab pos="2293938" algn="l"/>
              </a:tabLst>
            </a:pPr>
            <a:r>
              <a:rPr lang="en-US" dirty="0" err="1" smtClean="0"/>
              <a:t>Tugas</a:t>
            </a:r>
            <a:r>
              <a:rPr lang="en-US" dirty="0" smtClean="0"/>
              <a:t>	:	15%</a:t>
            </a:r>
          </a:p>
          <a:p>
            <a:pPr>
              <a:tabLst>
                <a:tab pos="1828800" algn="l"/>
                <a:tab pos="2293938" algn="l"/>
              </a:tabLst>
            </a:pPr>
            <a:r>
              <a:rPr lang="en-US" dirty="0" err="1" smtClean="0"/>
              <a:t>Quis</a:t>
            </a:r>
            <a:r>
              <a:rPr lang="en-US" dirty="0" smtClean="0"/>
              <a:t> 	:	15%</a:t>
            </a:r>
          </a:p>
          <a:p>
            <a:pPr>
              <a:tabLst>
                <a:tab pos="1828800" algn="l"/>
                <a:tab pos="2293938" algn="l"/>
              </a:tabLst>
            </a:pPr>
            <a:r>
              <a:rPr lang="en-US" dirty="0" smtClean="0"/>
              <a:t>UTS	:	3</a:t>
            </a:r>
            <a:r>
              <a:rPr lang="id-ID" dirty="0" smtClean="0"/>
              <a:t>5</a:t>
            </a:r>
            <a:r>
              <a:rPr lang="en-US" dirty="0" smtClean="0"/>
              <a:t>%</a:t>
            </a:r>
          </a:p>
          <a:p>
            <a:pPr>
              <a:tabLst>
                <a:tab pos="1828800" algn="l"/>
                <a:tab pos="2293938" algn="l"/>
              </a:tabLst>
            </a:pPr>
            <a:r>
              <a:rPr lang="en-US" dirty="0" smtClean="0"/>
              <a:t>UAS	:	</a:t>
            </a:r>
            <a:r>
              <a:rPr lang="id-ID" dirty="0" smtClean="0"/>
              <a:t>35</a:t>
            </a:r>
            <a:r>
              <a:rPr lang="en-US" dirty="0" smtClean="0"/>
              <a:t>%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676400" y="44196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Presensi</a:t>
            </a:r>
            <a:r>
              <a:rPr lang="en-US" sz="2400" dirty="0" smtClean="0"/>
              <a:t> </a:t>
            </a:r>
            <a:r>
              <a:rPr lang="en-US" sz="2400" dirty="0" err="1" smtClean="0"/>
              <a:t>Kuliah</a:t>
            </a:r>
            <a:r>
              <a:rPr lang="en-US" sz="2400" dirty="0" smtClean="0"/>
              <a:t>: Minimal 75%</a:t>
            </a:r>
            <a:endParaRPr lang="en-US" sz="24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/>
              <a:t>Komponen</a:t>
            </a:r>
            <a:r>
              <a:rPr lang="en-US" sz="3600" b="1" dirty="0"/>
              <a:t> </a:t>
            </a:r>
            <a:r>
              <a:rPr lang="en-US" sz="3600" b="1" dirty="0" err="1"/>
              <a:t>F</a:t>
            </a:r>
            <a:r>
              <a:rPr lang="en-US" sz="3600" b="1" dirty="0" err="1" smtClean="0"/>
              <a:t>aktor</a:t>
            </a:r>
            <a:r>
              <a:rPr lang="en-US" sz="3600" b="1" dirty="0" smtClean="0"/>
              <a:t> </a:t>
            </a:r>
            <a:r>
              <a:rPr lang="en-US" sz="3600" b="1" dirty="0" err="1"/>
              <a:t>P</a:t>
            </a:r>
            <a:r>
              <a:rPr lang="en-US" sz="3600" b="1" dirty="0" err="1" smtClean="0"/>
              <a:t>roduksi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E7651097-B1D6-4D58-BD1E-27C274423BD1}" type="slidenum">
              <a:rPr lang="en-US"/>
              <a:pPr/>
              <a:t>10</a:t>
            </a:fld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676400" y="1447800"/>
            <a:ext cx="7086600" cy="3810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/>
              <a:t>Tanah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kerja</a:t>
            </a: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/>
              <a:t>Modal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/>
              <a:t>Keahlian</a:t>
            </a:r>
            <a:r>
              <a:rPr lang="en-US" dirty="0"/>
              <a:t> </a:t>
            </a:r>
            <a:r>
              <a:rPr lang="en-US" dirty="0" err="1"/>
              <a:t>keusahawanan</a:t>
            </a:r>
            <a:r>
              <a:rPr lang="en-US" dirty="0"/>
              <a:t> (</a:t>
            </a:r>
            <a:r>
              <a:rPr lang="en-US" dirty="0" err="1"/>
              <a:t>enterpreneurship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1417320" y="274638"/>
            <a:ext cx="749808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Tanah </a:t>
            </a:r>
            <a:r>
              <a:rPr lang="en-US" sz="3600" b="1" dirty="0" err="1"/>
              <a:t>dan</a:t>
            </a:r>
            <a:r>
              <a:rPr lang="en-US" sz="3600" b="1" dirty="0"/>
              <a:t> </a:t>
            </a:r>
            <a:r>
              <a:rPr lang="en-US" sz="3600" b="1" dirty="0" err="1"/>
              <a:t>sumber</a:t>
            </a:r>
            <a:r>
              <a:rPr lang="en-US" sz="3600" b="1" dirty="0"/>
              <a:t> </a:t>
            </a:r>
            <a:r>
              <a:rPr lang="en-US" sz="3600" b="1" dirty="0" err="1" smtClean="0"/>
              <a:t>daya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alam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73ADD3FE-4105-4C05-8C2F-C8D621502280}" type="slidenum">
              <a:rPr lang="en-US"/>
              <a:pPr/>
              <a:t>11</a:t>
            </a:fld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47800" y="1600200"/>
            <a:ext cx="7239000" cy="4419600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Terdiri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tanah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hasil-hasilnya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Tanah</a:t>
            </a: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Tanaman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tambang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Hasil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hutan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Air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irigasi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1025525" indent="-395288">
              <a:spcBef>
                <a:spcPts val="1800"/>
              </a:spcBef>
              <a:buFont typeface="Wingdings" pitchFamily="2" charset="2"/>
              <a:buChar char="§"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Dsb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Tenaga</a:t>
            </a:r>
            <a:r>
              <a:rPr lang="en-US" sz="4000" b="1" dirty="0"/>
              <a:t> </a:t>
            </a:r>
            <a:r>
              <a:rPr lang="en-US" sz="4000" b="1" dirty="0" err="1"/>
              <a:t>kerja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0F14A6A0-A79E-4257-9415-331770C84955}" type="slidenum">
              <a:rPr lang="en-US"/>
              <a:pPr/>
              <a:t>12</a:t>
            </a:fld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47800" y="1914525"/>
            <a:ext cx="7239000" cy="3724275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kasar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berpendidikan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rendah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tanpa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keahlian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trampil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keahlian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pengalaman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Tenaga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kerja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terdidik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memiliki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pendidikan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ahli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bidang-bidang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tertentu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533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Modal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0F14A6A0-A79E-4257-9415-331770C84955}" type="slidenum">
              <a:rPr lang="en-US"/>
              <a:pPr/>
              <a:t>13</a:t>
            </a:fld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752600" y="1905000"/>
            <a:ext cx="6934200" cy="3724275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tetap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tidak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tetap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sendiri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luar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14000"/>
              </a:lnSpc>
              <a:spcBef>
                <a:spcPts val="2400"/>
              </a:spcBef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investasi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awal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Modal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operasional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"/>
          <p:cNvSpPr>
            <a:spLocks noGrp="1"/>
          </p:cNvSpPr>
          <p:nvPr>
            <p:ph type="dt" sz="half" idx="10"/>
          </p:nvPr>
        </p:nvSpPr>
        <p:spPr/>
        <p:txBody>
          <a:bodyPr lIns="80010" tIns="40005" rIns="80010" bIns="40005"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1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lIns="80010" tIns="40005" rIns="80010" bIns="40005"/>
          <a:lstStyle/>
          <a:p>
            <a:fld id="{73F4382B-BBCB-437E-AD4E-71E540047031}" type="slidenum">
              <a:rPr lang="en-US"/>
              <a:pPr/>
              <a:t>14</a:t>
            </a:fld>
            <a:endParaRPr lang="en-US"/>
          </a:p>
        </p:txBody>
      </p:sp>
      <p:sp>
        <p:nvSpPr>
          <p:cNvPr id="46082" name="Line 2"/>
          <p:cNvSpPr>
            <a:spLocks noChangeShapeType="1"/>
          </p:cNvSpPr>
          <p:nvPr/>
        </p:nvSpPr>
        <p:spPr bwMode="auto">
          <a:xfrm>
            <a:off x="5033698" y="762000"/>
            <a:ext cx="0" cy="1218903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auto">
          <a:xfrm>
            <a:off x="3664479" y="151805"/>
            <a:ext cx="2760928" cy="6399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lIns="80949" tIns="40474" rIns="80949" bIns="40474"/>
          <a:lstStyle/>
          <a:p>
            <a:pPr algn="ctr" defTabSz="809824">
              <a:spcBef>
                <a:spcPts val="525"/>
              </a:spcBef>
            </a:pPr>
            <a:r>
              <a:rPr lang="en-US" sz="2200" b="1" dirty="0"/>
              <a:t>ILMU EKONOMI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1378479" y="837903"/>
            <a:ext cx="228600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dirty="0">
                <a:latin typeface="Comic Sans MS" pitchFamily="66" charset="0"/>
              </a:rPr>
              <a:t>Ekonomi Deskriptif</a:t>
            </a:r>
          </a:p>
        </p:txBody>
      </p:sp>
      <p:sp>
        <p:nvSpPr>
          <p:cNvPr id="46085" name="Rectangle 5"/>
          <p:cNvSpPr>
            <a:spLocks noChangeArrowheads="1"/>
          </p:cNvSpPr>
          <p:nvPr/>
        </p:nvSpPr>
        <p:spPr bwMode="auto">
          <a:xfrm>
            <a:off x="4046803" y="1067098"/>
            <a:ext cx="2099468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/>
            <a:r>
              <a:rPr lang="id-ID" dirty="0">
                <a:latin typeface="Comic Sans MS" pitchFamily="66" charset="0"/>
              </a:rPr>
              <a:t>Teori Ekonomi </a:t>
            </a: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6512719" y="837903"/>
            <a:ext cx="2104760" cy="762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dirty="0">
                <a:latin typeface="Comic Sans MS" pitchFamily="66" charset="0"/>
              </a:rPr>
              <a:t>Ekonomi Terapan</a:t>
            </a:r>
          </a:p>
        </p:txBody>
      </p:sp>
      <p:sp>
        <p:nvSpPr>
          <p:cNvPr id="46087" name="Freeform 7"/>
          <p:cNvSpPr>
            <a:spLocks/>
          </p:cNvSpPr>
          <p:nvPr/>
        </p:nvSpPr>
        <p:spPr bwMode="auto">
          <a:xfrm>
            <a:off x="2522802" y="456903"/>
            <a:ext cx="1141677" cy="3810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720" y="0"/>
              </a:cxn>
            </a:cxnLst>
            <a:rect l="0" t="0" r="r" b="b"/>
            <a:pathLst>
              <a:path w="720" h="288">
                <a:moveTo>
                  <a:pt x="0" y="288"/>
                </a:moveTo>
                <a:lnTo>
                  <a:pt x="0" y="0"/>
                </a:lnTo>
                <a:lnTo>
                  <a:pt x="720" y="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8" name="Freeform 8"/>
          <p:cNvSpPr>
            <a:spLocks/>
          </p:cNvSpPr>
          <p:nvPr/>
        </p:nvSpPr>
        <p:spPr bwMode="auto">
          <a:xfrm flipH="1">
            <a:off x="6406886" y="456903"/>
            <a:ext cx="1144323" cy="381000"/>
          </a:xfrm>
          <a:custGeom>
            <a:avLst/>
            <a:gdLst/>
            <a:ahLst/>
            <a:cxnLst>
              <a:cxn ang="0">
                <a:pos x="0" y="288"/>
              </a:cxn>
              <a:cxn ang="0">
                <a:pos x="0" y="0"/>
              </a:cxn>
              <a:cxn ang="0">
                <a:pos x="720" y="0"/>
              </a:cxn>
            </a:cxnLst>
            <a:rect l="0" t="0" r="r" b="b"/>
            <a:pathLst>
              <a:path w="720" h="288">
                <a:moveTo>
                  <a:pt x="0" y="288"/>
                </a:moveTo>
                <a:lnTo>
                  <a:pt x="0" y="0"/>
                </a:lnTo>
                <a:lnTo>
                  <a:pt x="720" y="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/>
          <a:lstStyle/>
          <a:p>
            <a:endParaRPr lang="en-US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453886" y="2210098"/>
            <a:ext cx="2514864" cy="83790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Ekonomi Mikro</a:t>
            </a:r>
          </a:p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(Teori Harga)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6477000" y="2210098"/>
            <a:ext cx="2349500" cy="837902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Ekonomi Makro</a:t>
            </a:r>
          </a:p>
          <a:p>
            <a:pPr algn="ctr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(Teori Pendapatan Nasional)</a:t>
            </a:r>
          </a:p>
        </p:txBody>
      </p:sp>
      <p:sp>
        <p:nvSpPr>
          <p:cNvPr id="46091" name="Freeform 11"/>
          <p:cNvSpPr>
            <a:spLocks/>
          </p:cNvSpPr>
          <p:nvPr/>
        </p:nvSpPr>
        <p:spPr bwMode="auto">
          <a:xfrm>
            <a:off x="2596886" y="1980903"/>
            <a:ext cx="5028406" cy="15329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0" y="0"/>
              </a:cxn>
              <a:cxn ang="0">
                <a:pos x="3216" y="0"/>
              </a:cxn>
              <a:cxn ang="0">
                <a:pos x="3216" y="144"/>
              </a:cxn>
            </a:cxnLst>
            <a:rect l="0" t="0" r="r" b="b"/>
            <a:pathLst>
              <a:path w="3216" h="144">
                <a:moveTo>
                  <a:pt x="0" y="144"/>
                </a:moveTo>
                <a:lnTo>
                  <a:pt x="0" y="0"/>
                </a:lnTo>
                <a:lnTo>
                  <a:pt x="3216" y="0"/>
                </a:lnTo>
                <a:lnTo>
                  <a:pt x="3216" y="144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358886" y="3199805"/>
            <a:ext cx="4901406" cy="1015008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Bagaimana cara menggunakan faktor2 produksi yg tersedia scr efisien agar kemakmuran masyarakat dpt maksimum </a:t>
            </a:r>
          </a:p>
        </p:txBody>
      </p:sp>
      <p:sp>
        <p:nvSpPr>
          <p:cNvPr id="46093" name="Freeform 13"/>
          <p:cNvSpPr>
            <a:spLocks/>
          </p:cNvSpPr>
          <p:nvPr/>
        </p:nvSpPr>
        <p:spPr bwMode="auto">
          <a:xfrm>
            <a:off x="3053292" y="3048000"/>
            <a:ext cx="305594" cy="53280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480"/>
              </a:cxn>
              <a:cxn ang="0">
                <a:pos x="192" y="480"/>
              </a:cxn>
            </a:cxnLst>
            <a:rect l="0" t="0" r="r" b="b"/>
            <a:pathLst>
              <a:path w="192" h="480">
                <a:moveTo>
                  <a:pt x="0" y="0"/>
                </a:moveTo>
                <a:lnTo>
                  <a:pt x="0" y="480"/>
                </a:lnTo>
                <a:lnTo>
                  <a:pt x="192" y="48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3358886" y="4500563"/>
            <a:ext cx="4901406" cy="985242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ASUMSI:</a:t>
            </a:r>
          </a:p>
          <a:p>
            <a:pPr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Semua faktor produksi yang tersedia digunakan secara penuh</a:t>
            </a:r>
          </a:p>
        </p:txBody>
      </p:sp>
      <p:sp>
        <p:nvSpPr>
          <p:cNvPr id="46095" name="Freeform 15"/>
          <p:cNvSpPr>
            <a:spLocks/>
          </p:cNvSpPr>
          <p:nvPr/>
        </p:nvSpPr>
        <p:spPr bwMode="auto">
          <a:xfrm>
            <a:off x="2824428" y="3048000"/>
            <a:ext cx="534458" cy="1905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00"/>
              </a:cxn>
              <a:cxn ang="0">
                <a:pos x="336" y="1200"/>
              </a:cxn>
            </a:cxnLst>
            <a:rect l="0" t="0" r="r" b="b"/>
            <a:pathLst>
              <a:path w="336" h="1200">
                <a:moveTo>
                  <a:pt x="0" y="0"/>
                </a:moveTo>
                <a:lnTo>
                  <a:pt x="0" y="1200"/>
                </a:lnTo>
                <a:lnTo>
                  <a:pt x="336" y="1200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3358886" y="5639098"/>
            <a:ext cx="4901406" cy="989707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80949" tIns="40474" rIns="80949" bIns="40474" anchor="ctr"/>
          <a:lstStyle/>
          <a:p>
            <a:pPr marL="138906" indent="-138906" algn="just" defTabSz="809824">
              <a:lnSpc>
                <a:spcPct val="85000"/>
              </a:lnSpc>
            </a:pPr>
            <a:r>
              <a:rPr lang="id-ID" sz="1900" dirty="0">
                <a:latin typeface="Comic Sans MS" pitchFamily="66" charset="0"/>
              </a:rPr>
              <a:t>MEMPELAJARI:</a:t>
            </a:r>
          </a:p>
          <a:p>
            <a:pPr marL="138906" indent="-138906" algn="just" defTabSz="809824">
              <a:lnSpc>
                <a:spcPct val="85000"/>
              </a:lnSpc>
              <a:buFontTx/>
              <a:buChar char="•"/>
            </a:pPr>
            <a:r>
              <a:rPr lang="id-ID" sz="1900" dirty="0">
                <a:latin typeface="Comic Sans MS" pitchFamily="66" charset="0"/>
              </a:rPr>
              <a:t>Perilaku konsumen dan produsen</a:t>
            </a:r>
          </a:p>
          <a:p>
            <a:pPr marL="138906" indent="-138906" algn="just" defTabSz="809824">
              <a:lnSpc>
                <a:spcPct val="85000"/>
              </a:lnSpc>
              <a:buFontTx/>
              <a:buChar char="•"/>
            </a:pPr>
            <a:r>
              <a:rPr lang="id-ID" sz="1900" dirty="0">
                <a:latin typeface="Comic Sans MS" pitchFamily="66" charset="0"/>
              </a:rPr>
              <a:t>Interaksi pd pasar produk/faktor Prod</a:t>
            </a:r>
          </a:p>
        </p:txBody>
      </p:sp>
      <p:sp>
        <p:nvSpPr>
          <p:cNvPr id="46097" name="Freeform 17"/>
          <p:cNvSpPr>
            <a:spLocks/>
          </p:cNvSpPr>
          <p:nvPr/>
        </p:nvSpPr>
        <p:spPr bwMode="auto">
          <a:xfrm>
            <a:off x="2676261" y="3048000"/>
            <a:ext cx="605896" cy="312390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968"/>
              </a:cxn>
              <a:cxn ang="0">
                <a:pos x="384" y="1968"/>
              </a:cxn>
            </a:cxnLst>
            <a:rect l="0" t="0" r="r" b="b"/>
            <a:pathLst>
              <a:path w="384" h="1968">
                <a:moveTo>
                  <a:pt x="0" y="0"/>
                </a:moveTo>
                <a:lnTo>
                  <a:pt x="0" y="1968"/>
                </a:lnTo>
                <a:lnTo>
                  <a:pt x="384" y="1968"/>
                </a:lnTo>
              </a:path>
            </a:pathLst>
          </a:custGeom>
          <a:noFill/>
          <a:ln w="12700" cap="sq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80010" tIns="40005" rIns="80010" bIns="40005" anchor="ctr"/>
          <a:lstStyle/>
          <a:p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 lIns="80010" tIns="40005" rIns="80010" bIns="40005"/>
          <a:lstStyle/>
          <a:p>
            <a:r>
              <a:rPr lang="en-US" smtClean="0"/>
              <a:t>/Zed_A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FP-UNJA</a:t>
            </a:r>
            <a:endParaRPr lang="en-US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lIns="80010" tIns="40005" rIns="80010" bIns="40005"/>
          <a:lstStyle/>
          <a:p>
            <a:fld id="{937C92F0-0FBA-4A0A-BC77-7464246A5C76}" type="slidenum">
              <a:rPr lang="en-US"/>
              <a:pPr/>
              <a:t>15</a:t>
            </a:fld>
            <a:endParaRPr lang="en-US"/>
          </a:p>
        </p:txBody>
      </p:sp>
      <p:sp>
        <p:nvSpPr>
          <p:cNvPr id="13351" name="Rectangle 39"/>
          <p:cNvSpPr>
            <a:spLocks noChangeArrowheads="1"/>
          </p:cNvSpPr>
          <p:nvPr/>
        </p:nvSpPr>
        <p:spPr bwMode="auto">
          <a:xfrm>
            <a:off x="1424782" y="3714750"/>
            <a:ext cx="754723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375047" indent="-375047" defTabSz="809824">
              <a:lnSpc>
                <a:spcPct val="90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Ekonomi Deskriptif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menggambarkan keadaan aktual 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yang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terjadi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per</a:t>
            </a:r>
            <a:r>
              <a:rPr lang="id-ID" sz="2600" dirty="0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an</a:t>
            </a:r>
            <a:r>
              <a:rPr lang="id-ID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secara deskriptif</a:t>
            </a:r>
          </a:p>
        </p:txBody>
      </p:sp>
      <p:sp>
        <p:nvSpPr>
          <p:cNvPr id="13353" name="Rectangle 41"/>
          <p:cNvSpPr>
            <a:spLocks noChangeArrowheads="1"/>
          </p:cNvSpPr>
          <p:nvPr/>
        </p:nvSpPr>
        <p:spPr bwMode="auto">
          <a:xfrm>
            <a:off x="1352021" y="5072063"/>
            <a:ext cx="7474479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473671" indent="-473671" defTabSz="809824">
              <a:lnSpc>
                <a:spcPct val="90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Ekonomi Terapan</a:t>
            </a:r>
            <a:r>
              <a:rPr lang="id-ID" sz="2600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(Teori Kebijakan Ekonomi) mempelajari ttg kebijakan yg perlu dilaksana-kan utk memecahkan masalah2 ekonomi.  </a:t>
            </a:r>
          </a:p>
        </p:txBody>
      </p:sp>
      <p:sp>
        <p:nvSpPr>
          <p:cNvPr id="13356" name="Rectangle 44"/>
          <p:cNvSpPr>
            <a:spLocks noChangeArrowheads="1"/>
          </p:cNvSpPr>
          <p:nvPr/>
        </p:nvSpPr>
        <p:spPr bwMode="auto">
          <a:xfrm>
            <a:off x="1308366" y="428625"/>
            <a:ext cx="7522104" cy="150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12565" indent="-512565" algn="just" defTabSz="809824">
              <a:lnSpc>
                <a:spcPct val="85000"/>
              </a:lnSpc>
            </a:pPr>
            <a:r>
              <a:rPr lang="id-ID" sz="3000" b="1" dirty="0">
                <a:latin typeface="Arial" pitchFamily="34" charset="0"/>
                <a:cs typeface="Arial" pitchFamily="34" charset="0"/>
              </a:rPr>
              <a:t>Ilmu Ekonomi</a:t>
            </a:r>
            <a:r>
              <a:rPr lang="id-ID" sz="2600" dirty="0">
                <a:latin typeface="Arial" pitchFamily="34" charset="0"/>
                <a:cs typeface="Arial" pitchFamily="34" charset="0"/>
              </a:rPr>
              <a:t> mempelajari segala aktivitas  manusia dlm memanfaatkan sumberdaya yg terbatas utk memenuhi kebutuhan manusia yg tdk terbatas agar tercapai kemakmuran.</a:t>
            </a:r>
          </a:p>
        </p:txBody>
      </p:sp>
      <p:sp>
        <p:nvSpPr>
          <p:cNvPr id="13358" name="Rectangle 46"/>
          <p:cNvSpPr>
            <a:spLocks noChangeArrowheads="1"/>
          </p:cNvSpPr>
          <p:nvPr/>
        </p:nvSpPr>
        <p:spPr bwMode="auto">
          <a:xfrm>
            <a:off x="2635250" y="2143125"/>
            <a:ext cx="5910792" cy="11430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75758" tIns="37880" rIns="75758" bIns="37880" anchor="ctr"/>
          <a:lstStyle/>
          <a:p>
            <a:pPr marL="375047" indent="-375047" defTabSz="757040">
              <a:lnSpc>
                <a:spcPct val="85000"/>
              </a:lnSpc>
              <a:spcAft>
                <a:spcPct val="25000"/>
              </a:spcAft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Berhubungan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dengan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375047" indent="-375047" defTabSz="757040">
              <a:lnSpc>
                <a:spcPct val="85000"/>
              </a:lnSpc>
              <a:buFont typeface="Wingdings" pitchFamily="2" charset="2"/>
              <a:buChar char="&gt;"/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sumberdaya</a:t>
            </a:r>
            <a:endParaRPr lang="en-US" sz="2600" dirty="0">
              <a:latin typeface="Arial" pitchFamily="34" charset="0"/>
              <a:cs typeface="Arial" pitchFamily="34" charset="0"/>
            </a:endParaRPr>
          </a:p>
          <a:p>
            <a:pPr marL="375047" indent="-375047" defTabSz="757040">
              <a:lnSpc>
                <a:spcPct val="85000"/>
              </a:lnSpc>
              <a:buFont typeface="Wingdings" pitchFamily="2" charset="2"/>
              <a:buChar char="&gt;"/>
            </a:pPr>
            <a:r>
              <a:rPr lang="en-US" sz="2600" dirty="0" err="1">
                <a:latin typeface="Arial" pitchFamily="34" charset="0"/>
                <a:cs typeface="Arial" pitchFamily="34" charset="0"/>
              </a:rPr>
              <a:t>masalah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pilihan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alternatif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359" name="Freeform 47"/>
          <p:cNvSpPr>
            <a:spLocks/>
          </p:cNvSpPr>
          <p:nvPr/>
        </p:nvSpPr>
        <p:spPr bwMode="auto">
          <a:xfrm>
            <a:off x="1637771" y="928687"/>
            <a:ext cx="854604" cy="13573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12"/>
              </a:cxn>
              <a:cxn ang="0">
                <a:pos x="672" y="912"/>
              </a:cxn>
            </a:cxnLst>
            <a:rect l="0" t="0" r="r" b="b"/>
            <a:pathLst>
              <a:path w="672" h="912">
                <a:moveTo>
                  <a:pt x="0" y="0"/>
                </a:moveTo>
                <a:lnTo>
                  <a:pt x="0" y="912"/>
                </a:lnTo>
                <a:lnTo>
                  <a:pt x="672" y="912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stealth" w="med" len="med"/>
          </a:ln>
          <a:effectLst/>
        </p:spPr>
        <p:txBody>
          <a:bodyPr wrap="none" lIns="80010" tIns="40005" rIns="80010" bIns="40005"/>
          <a:lstStyle/>
          <a:p>
            <a:endParaRPr lang="en-US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60" name="Rectangle 24"/>
          <p:cNvSpPr>
            <a:spLocks noChangeArrowheads="1"/>
          </p:cNvSpPr>
          <p:nvPr/>
        </p:nvSpPr>
        <p:spPr bwMode="auto">
          <a:xfrm>
            <a:off x="1424783" y="1395412"/>
            <a:ext cx="726201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0949" tIns="40474" rIns="80949" bIns="40474" anchor="ctr"/>
          <a:lstStyle/>
          <a:p>
            <a:pPr marL="977900" indent="-409575" algn="just" defTabSz="809824">
              <a:lnSpc>
                <a:spcPct val="90000"/>
              </a:lnSpc>
              <a:spcBef>
                <a:spcPts val="1200"/>
              </a:spcBef>
              <a:buFont typeface="Wingdings 2" pitchFamily="18" charset="2"/>
              <a:buChar char="R"/>
            </a:pPr>
            <a:r>
              <a:rPr lang="en-US" sz="2600" dirty="0" smtClean="0">
                <a:latin typeface="Calibri" pitchFamily="34" charset="0"/>
              </a:rPr>
              <a:t>M</a:t>
            </a:r>
            <a:r>
              <a:rPr lang="id-ID" sz="2600" dirty="0" smtClean="0">
                <a:latin typeface="Calibri" pitchFamily="34" charset="0"/>
              </a:rPr>
              <a:t>empelajari </a:t>
            </a:r>
            <a:r>
              <a:rPr lang="id-ID" sz="2600" dirty="0">
                <a:latin typeface="Calibri" pitchFamily="34" charset="0"/>
              </a:rPr>
              <a:t>aktivitas ekonomi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en</a:t>
            </a:r>
            <a:r>
              <a:rPr lang="id-ID" sz="2600" dirty="0" smtClean="0">
                <a:latin typeface="Calibri" pitchFamily="34" charset="0"/>
              </a:rPr>
              <a:t>g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n </a:t>
            </a:r>
            <a:r>
              <a:rPr lang="id-ID" sz="2600" dirty="0">
                <a:latin typeface="Calibri" pitchFamily="34" charset="0"/>
              </a:rPr>
              <a:t>menggunakan metoda2 analisis tertentu shg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p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t </a:t>
            </a:r>
            <a:r>
              <a:rPr lang="id-ID" sz="2600" dirty="0">
                <a:latin typeface="Calibri" pitchFamily="34" charset="0"/>
              </a:rPr>
              <a:t>ditarik kesimpulan tentang hal2 </a:t>
            </a:r>
            <a:r>
              <a:rPr lang="id-ID" sz="2600" dirty="0" smtClean="0">
                <a:latin typeface="Calibri" pitchFamily="34" charset="0"/>
              </a:rPr>
              <a:t>y</a:t>
            </a:r>
            <a:r>
              <a:rPr lang="en-US" sz="2600" dirty="0" smtClean="0">
                <a:latin typeface="Calibri" pitchFamily="34" charset="0"/>
              </a:rPr>
              <a:t>an</a:t>
            </a:r>
            <a:r>
              <a:rPr lang="id-ID" sz="2600" dirty="0" smtClean="0">
                <a:latin typeface="Calibri" pitchFamily="34" charset="0"/>
              </a:rPr>
              <a:t>g </a:t>
            </a:r>
            <a:r>
              <a:rPr lang="id-ID" sz="2600" dirty="0">
                <a:latin typeface="Calibri" pitchFamily="34" charset="0"/>
              </a:rPr>
              <a:t>berhubungan </a:t>
            </a:r>
            <a:r>
              <a:rPr lang="id-ID" sz="2600" dirty="0" smtClean="0">
                <a:latin typeface="Calibri" pitchFamily="34" charset="0"/>
              </a:rPr>
              <a:t>d</a:t>
            </a:r>
            <a:r>
              <a:rPr lang="en-US" sz="2600" dirty="0" smtClean="0">
                <a:latin typeface="Calibri" pitchFamily="34" charset="0"/>
              </a:rPr>
              <a:t>en</a:t>
            </a:r>
            <a:r>
              <a:rPr lang="id-ID" sz="2600" dirty="0" smtClean="0">
                <a:latin typeface="Calibri" pitchFamily="34" charset="0"/>
              </a:rPr>
              <a:t>g</a:t>
            </a:r>
            <a:r>
              <a:rPr lang="en-US" sz="2600" dirty="0" smtClean="0">
                <a:latin typeface="Calibri" pitchFamily="34" charset="0"/>
              </a:rPr>
              <a:t>a</a:t>
            </a:r>
            <a:r>
              <a:rPr lang="id-ID" sz="2600" dirty="0" smtClean="0">
                <a:latin typeface="Calibri" pitchFamily="34" charset="0"/>
              </a:rPr>
              <a:t>n </a:t>
            </a:r>
            <a:r>
              <a:rPr lang="id-ID" sz="2600" dirty="0">
                <a:latin typeface="Calibri" pitchFamily="34" charset="0"/>
              </a:rPr>
              <a:t>aktivitas tsb</a:t>
            </a:r>
            <a:r>
              <a:rPr lang="id-ID" sz="2600" dirty="0" smtClean="0">
                <a:latin typeface="Calibri" pitchFamily="34" charset="0"/>
              </a:rPr>
              <a:t>.</a:t>
            </a:r>
            <a:r>
              <a:rPr lang="en-US" sz="2600" dirty="0" smtClean="0">
                <a:latin typeface="Calibri" pitchFamily="34" charset="0"/>
              </a:rPr>
              <a:t> </a:t>
            </a:r>
          </a:p>
          <a:p>
            <a:pPr marL="977900" indent="-409575" algn="just" defTabSz="809824">
              <a:lnSpc>
                <a:spcPct val="90000"/>
              </a:lnSpc>
              <a:spcBef>
                <a:spcPts val="1200"/>
              </a:spcBef>
              <a:buFont typeface="Wingdings 2" pitchFamily="18" charset="2"/>
              <a:buChar char="R"/>
            </a:pPr>
            <a:r>
              <a:rPr lang="en-US" sz="2600" dirty="0" err="1" smtClean="0">
                <a:latin typeface="Calibri" pitchFamily="34" charset="0"/>
              </a:rPr>
              <a:t>Pandangan-pandangan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menggambarkan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sifat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hubungan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terjadi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dalam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kegiatan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ekonomi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dan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ramalan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tentang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peristiwa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terjadi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apabila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suatu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keadaan</a:t>
            </a:r>
            <a:r>
              <a:rPr lang="en-US" sz="2600" dirty="0" smtClean="0">
                <a:latin typeface="Calibri" pitchFamily="34" charset="0"/>
              </a:rPr>
              <a:t> yang </a:t>
            </a:r>
            <a:r>
              <a:rPr lang="en-US" sz="2600" dirty="0" err="1" smtClean="0">
                <a:latin typeface="Calibri" pitchFamily="34" charset="0"/>
              </a:rPr>
              <a:t>mempengaruhinya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mengalami</a:t>
            </a:r>
            <a:r>
              <a:rPr lang="en-US" sz="2600" dirty="0" smtClean="0">
                <a:latin typeface="Calibri" pitchFamily="34" charset="0"/>
              </a:rPr>
              <a:t> </a:t>
            </a:r>
            <a:r>
              <a:rPr lang="en-US" sz="2600" dirty="0" err="1" smtClean="0">
                <a:latin typeface="Calibri" pitchFamily="34" charset="0"/>
              </a:rPr>
              <a:t>perubahan</a:t>
            </a:r>
            <a:r>
              <a:rPr lang="en-US" sz="2600" dirty="0" smtClean="0">
                <a:latin typeface="Calibri" pitchFamily="34" charset="0"/>
              </a:rPr>
              <a:t>.</a:t>
            </a:r>
          </a:p>
          <a:p>
            <a:pPr marL="848718" indent="-848718" algn="just" defTabSz="809824">
              <a:lnSpc>
                <a:spcPct val="85000"/>
              </a:lnSpc>
            </a:pP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1" name="Freeform 25"/>
          <p:cNvSpPr>
            <a:spLocks/>
          </p:cNvSpPr>
          <p:nvPr/>
        </p:nvSpPr>
        <p:spPr bwMode="auto">
          <a:xfrm>
            <a:off x="1905000" y="1243012"/>
            <a:ext cx="640292" cy="4191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432" y="1248"/>
              </a:cxn>
            </a:cxnLst>
            <a:rect l="0" t="0" r="r" b="b"/>
            <a:pathLst>
              <a:path w="432" h="1248">
                <a:moveTo>
                  <a:pt x="0" y="0"/>
                </a:moveTo>
                <a:lnTo>
                  <a:pt x="0" y="1248"/>
                </a:lnTo>
                <a:lnTo>
                  <a:pt x="432" y="1248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triangle" w="lg" len="med"/>
          </a:ln>
          <a:effectLst/>
        </p:spPr>
        <p:txBody>
          <a:bodyPr wrap="none" lIns="80010" tIns="40005" rIns="80010" bIns="40005"/>
          <a:lstStyle/>
          <a:p>
            <a:endParaRPr lang="en-US" sz="2400"/>
          </a:p>
        </p:txBody>
      </p:sp>
      <p:sp>
        <p:nvSpPr>
          <p:cNvPr id="14362" name="Rectangle 26"/>
          <p:cNvSpPr>
            <a:spLocks noChangeArrowheads="1"/>
          </p:cNvSpPr>
          <p:nvPr/>
        </p:nvSpPr>
        <p:spPr bwMode="auto">
          <a:xfrm>
            <a:off x="2590800" y="5129212"/>
            <a:ext cx="2942960" cy="50482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lnSpc>
                <a:spcPct val="85000"/>
              </a:lnSpc>
            </a:pPr>
            <a:r>
              <a:rPr lang="id-ID" sz="2400" b="1" dirty="0">
                <a:latin typeface="Comic Sans MS" pitchFamily="66" charset="0"/>
              </a:rPr>
              <a:t>Ekonomi </a:t>
            </a:r>
            <a:r>
              <a:rPr lang="id-ID" sz="2400" b="1" dirty="0" smtClean="0">
                <a:latin typeface="Comic Sans MS" pitchFamily="66" charset="0"/>
              </a:rPr>
              <a:t>Mikro</a:t>
            </a: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3" name="Rectangle 27"/>
          <p:cNvSpPr>
            <a:spLocks noChangeArrowheads="1"/>
          </p:cNvSpPr>
          <p:nvPr/>
        </p:nvSpPr>
        <p:spPr bwMode="auto">
          <a:xfrm>
            <a:off x="2590800" y="6043612"/>
            <a:ext cx="2561960" cy="433388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lnSpc>
                <a:spcPct val="85000"/>
              </a:lnSpc>
            </a:pPr>
            <a:r>
              <a:rPr lang="id-ID" sz="2400" b="1" dirty="0">
                <a:latin typeface="Comic Sans MS" pitchFamily="66" charset="0"/>
              </a:rPr>
              <a:t>Ekonomi </a:t>
            </a:r>
            <a:r>
              <a:rPr lang="id-ID" sz="2400" b="1" dirty="0" smtClean="0">
                <a:latin typeface="Comic Sans MS" pitchFamily="66" charset="0"/>
              </a:rPr>
              <a:t>Makro</a:t>
            </a:r>
            <a:endParaRPr lang="id-ID" sz="2400" dirty="0">
              <a:latin typeface="Comic Sans MS" pitchFamily="66" charset="0"/>
            </a:endParaRPr>
          </a:p>
        </p:txBody>
      </p:sp>
      <p:sp>
        <p:nvSpPr>
          <p:cNvPr id="14364" name="Freeform 28"/>
          <p:cNvSpPr>
            <a:spLocks/>
          </p:cNvSpPr>
          <p:nvPr/>
        </p:nvSpPr>
        <p:spPr bwMode="auto">
          <a:xfrm>
            <a:off x="1676400" y="1243012"/>
            <a:ext cx="898525" cy="498362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1248"/>
              </a:cxn>
              <a:cxn ang="0">
                <a:pos x="432" y="1248"/>
              </a:cxn>
            </a:cxnLst>
            <a:rect l="0" t="0" r="r" b="b"/>
            <a:pathLst>
              <a:path w="432" h="1248">
                <a:moveTo>
                  <a:pt x="0" y="0"/>
                </a:moveTo>
                <a:lnTo>
                  <a:pt x="0" y="1248"/>
                </a:lnTo>
                <a:lnTo>
                  <a:pt x="432" y="1248"/>
                </a:lnTo>
              </a:path>
            </a:pathLst>
          </a:custGeom>
          <a:noFill/>
          <a:ln w="38100" cap="sq" cmpd="sng">
            <a:solidFill>
              <a:schemeClr val="tx1"/>
            </a:solidFill>
            <a:prstDash val="solid"/>
            <a:miter lim="800000"/>
            <a:headEnd type="none" w="sm" len="sm"/>
            <a:tailEnd type="triangle" w="lg" len="med"/>
          </a:ln>
          <a:effectLst/>
        </p:spPr>
        <p:txBody>
          <a:bodyPr wrap="none" lIns="80010" tIns="40005" rIns="80010" bIns="40005"/>
          <a:lstStyle/>
          <a:p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1447800" y="457200"/>
            <a:ext cx="2725426" cy="4585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48718" indent="-848718" algn="just" defTabSz="809824">
              <a:lnSpc>
                <a:spcPct val="85000"/>
              </a:lnSpc>
            </a:pPr>
            <a:r>
              <a:rPr lang="id-ID" sz="2800" b="1" dirty="0" smtClean="0">
                <a:latin typeface="Comic Sans MS" pitchFamily="66" charset="0"/>
              </a:rPr>
              <a:t>Teori Ekonomi</a:t>
            </a:r>
            <a:r>
              <a:rPr lang="id-ID" sz="2800" dirty="0" smtClean="0">
                <a:latin typeface="Comic Sans MS" pitchFamily="66" charset="0"/>
              </a:rPr>
              <a:t> </a:t>
            </a: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AutoShape 2"/>
          <p:cNvSpPr txBox="1">
            <a:spLocks noChangeArrowheads="1"/>
          </p:cNvSpPr>
          <p:nvPr/>
        </p:nvSpPr>
        <p:spPr>
          <a:xfrm>
            <a:off x="1435608" y="533400"/>
            <a:ext cx="7498080" cy="487362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Ekonomi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Mikro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35608" y="1219200"/>
            <a:ext cx="7251192" cy="22860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lvl="0" indent="-283464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600" dirty="0" err="1" smtClean="0"/>
              <a:t>Disebut</a:t>
            </a:r>
            <a:r>
              <a:rPr lang="en-US" sz="2600" dirty="0" smtClean="0"/>
              <a:t> </a:t>
            </a:r>
            <a:r>
              <a:rPr lang="en-US" sz="2600" dirty="0" err="1" smtClean="0"/>
              <a:t>juga</a:t>
            </a:r>
            <a:r>
              <a:rPr lang="en-US" sz="2600" dirty="0" smtClean="0"/>
              <a:t> </a:t>
            </a:r>
            <a:r>
              <a:rPr lang="id-ID" sz="2600" dirty="0" smtClean="0"/>
              <a:t>teori harga </a:t>
            </a:r>
            <a:r>
              <a:rPr lang="id-ID" sz="2600" i="1" dirty="0" smtClean="0"/>
              <a:t>(price theory) </a:t>
            </a:r>
            <a:r>
              <a:rPr lang="id-ID" sz="2600" dirty="0" smtClean="0"/>
              <a:t>mempelajari perilaku ekonomi, dari setiap unit pengambilan keputusan secara individu seperti konsumen, pemilik sumber daya dan perusahaan dalam suatu perekonomian bebas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1435608" y="38100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Ekonomi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Makro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447800" y="4572000"/>
            <a:ext cx="71749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lvl="0" indent="-283464" algn="just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Mempelajari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melalui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pendekatan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agregasi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wilayah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negara</a:t>
            </a:r>
            <a:r>
              <a:rPr lang="en-US" sz="2600" dirty="0" smtClean="0">
                <a:latin typeface="Arial" pitchFamily="34" charset="0"/>
                <a:cs typeface="Arial" pitchFamily="34" charset="0"/>
              </a:rPr>
              <a:t>. 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6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autoUpdateAnimBg="0"/>
      <p:bldP spid="6" grpId="0" autoUpdateAnimBg="0"/>
      <p:bldP spid="7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>
          <a:xfrm>
            <a:off x="1435608" y="1143000"/>
            <a:ext cx="7498080" cy="487362"/>
          </a:xfrm>
        </p:spPr>
        <p:txBody>
          <a:bodyPr anchor="ctr" anchorCtr="0">
            <a:noAutofit/>
          </a:bodyPr>
          <a:lstStyle/>
          <a:p>
            <a:r>
              <a:rPr lang="en-US" sz="2600" b="1" dirty="0" err="1">
                <a:latin typeface="Arial" pitchFamily="34" charset="0"/>
                <a:cs typeface="Arial" pitchFamily="34" charset="0"/>
              </a:rPr>
              <a:t>Variabel</a:t>
            </a:r>
            <a:endParaRPr lang="en-US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195388"/>
            <a:ext cx="533400" cy="244475"/>
          </a:xfrm>
          <a:prstGeom prst="rect">
            <a:avLst/>
          </a:prstGeom>
        </p:spPr>
        <p:txBody>
          <a:bodyPr/>
          <a:lstStyle/>
          <a:p>
            <a:fld id="{A5111DF1-1E2B-47D3-9625-B3F9F643E4B6}" type="slidenum">
              <a:rPr lang="en-US"/>
              <a:pPr/>
              <a:t>18</a:t>
            </a:fld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435608" y="1600200"/>
            <a:ext cx="7479792" cy="838200"/>
          </a:xfrm>
        </p:spPr>
        <p:txBody>
          <a:bodyPr anchor="ctr" anchorCtr="0">
            <a:noAutofit/>
          </a:bodyPr>
          <a:lstStyle/>
          <a:p>
            <a:pPr algn="just"/>
            <a:r>
              <a:rPr lang="en-US" sz="26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besaran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nilainya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mengalami</a:t>
            </a:r>
            <a:r>
              <a:rPr lang="en-US" sz="26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600" dirty="0" err="1">
                <a:latin typeface="Arial" pitchFamily="34" charset="0"/>
                <a:cs typeface="Arial" pitchFamily="34" charset="0"/>
              </a:rPr>
              <a:t>perubahan</a:t>
            </a:r>
            <a:endParaRPr lang="en-US" sz="2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AutoShape 2"/>
          <p:cNvSpPr txBox="1">
            <a:spLocks noChangeArrowheads="1"/>
          </p:cNvSpPr>
          <p:nvPr/>
        </p:nvSpPr>
        <p:spPr>
          <a:xfrm>
            <a:off x="1435608" y="26670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Model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1435608" y="3276600"/>
            <a:ext cx="73273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Abstraksi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persoalan-persoalan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secara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matematis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menunjukkan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hubungan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atau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keterkaitan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antar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1219200" y="304800"/>
            <a:ext cx="7315200" cy="6286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spcBef>
                <a:spcPts val="1200"/>
              </a:spcBef>
              <a:spcAft>
                <a:spcPts val="1200"/>
              </a:spcAft>
            </a:pP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Unsur</a:t>
            </a:r>
            <a:r>
              <a:rPr lang="en-US" sz="2800" b="1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800" b="1" dirty="0" err="1" smtClean="0">
                <a:latin typeface="Tahoma" pitchFamily="34" charset="0"/>
                <a:cs typeface="Tahoma" pitchFamily="34" charset="0"/>
              </a:rPr>
              <a:t>unsur</a:t>
            </a:r>
            <a:r>
              <a:rPr lang="id-ID" sz="28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800" b="1" dirty="0">
                <a:latin typeface="Tahoma" pitchFamily="34" charset="0"/>
                <a:cs typeface="Tahoma" pitchFamily="34" charset="0"/>
              </a:rPr>
              <a:t>Penting dlm Teori Ekonomi </a:t>
            </a:r>
          </a:p>
        </p:txBody>
      </p:sp>
      <p:sp>
        <p:nvSpPr>
          <p:cNvPr id="13" name="AutoShape 2"/>
          <p:cNvSpPr txBox="1">
            <a:spLocks noChangeArrowheads="1"/>
          </p:cNvSpPr>
          <p:nvPr/>
        </p:nvSpPr>
        <p:spPr>
          <a:xfrm>
            <a:off x="1417320" y="48006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Asumsi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1417320" y="5257800"/>
            <a:ext cx="7421880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Pemisalan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digunakan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untuk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menjelaskan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sifat-sifat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kaitan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diantara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berbagai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teori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"/>
                            </p:stCondLst>
                            <p:childTnLst>
                              <p:par>
                                <p:cTn id="21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3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"/>
                            </p:stCondLst>
                            <p:childTnLst>
                              <p:par>
                                <p:cTn id="3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  <p:bldP spid="28675" grpId="0" build="p" autoUpdateAnimBg="0"/>
      <p:bldP spid="8" grpId="0" autoUpdateAnimBg="0"/>
      <p:bldP spid="9" grpId="0" build="p" autoUpdateAnimBg="0"/>
      <p:bldP spid="13" grpId="0" autoUpdateAnimBg="0"/>
      <p:bldP spid="14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A5111DF1-1E2B-47D3-9625-B3F9F643E4B6}" type="slidenum">
              <a:rPr lang="en-US"/>
              <a:pPr/>
              <a:t>19</a:t>
            </a:fld>
            <a:endParaRPr lang="en-US"/>
          </a:p>
        </p:txBody>
      </p:sp>
      <p:sp>
        <p:nvSpPr>
          <p:cNvPr id="10" name="AutoShape 2"/>
          <p:cNvSpPr txBox="1">
            <a:spLocks noChangeArrowheads="1"/>
          </p:cNvSpPr>
          <p:nvPr/>
        </p:nvSpPr>
        <p:spPr>
          <a:xfrm>
            <a:off x="1435608" y="13716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Hipotesis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1435608" y="1905000"/>
            <a:ext cx="7174992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Kesimpulan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sementara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yang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menyatakan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keterkaitan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antar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perekonomian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1371600" y="381000"/>
            <a:ext cx="7086600" cy="628650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lIns="80949" tIns="40474" rIns="80949" bIns="40474"/>
          <a:lstStyle/>
          <a:p>
            <a:pPr marL="572294" indent="-572294" defTabSz="809824">
              <a:spcBef>
                <a:spcPts val="1200"/>
              </a:spcBef>
              <a:spcAft>
                <a:spcPts val="1200"/>
              </a:spcAft>
            </a:pPr>
            <a:r>
              <a:rPr lang="id-ID" sz="2600" b="1" dirty="0" smtClean="0">
                <a:latin typeface="Tahoma" pitchFamily="34" charset="0"/>
                <a:cs typeface="Tahoma" pitchFamily="34" charset="0"/>
              </a:rPr>
              <a:t>Unsur</a:t>
            </a:r>
            <a:r>
              <a:rPr lang="en-US" sz="2600" b="1" dirty="0" smtClean="0">
                <a:latin typeface="Tahoma" pitchFamily="34" charset="0"/>
                <a:cs typeface="Tahoma" pitchFamily="34" charset="0"/>
              </a:rPr>
              <a:t>-</a:t>
            </a:r>
            <a:r>
              <a:rPr lang="en-US" sz="2600" b="1" dirty="0" err="1" smtClean="0">
                <a:latin typeface="Tahoma" pitchFamily="34" charset="0"/>
                <a:cs typeface="Tahoma" pitchFamily="34" charset="0"/>
              </a:rPr>
              <a:t>unsur</a:t>
            </a:r>
            <a:r>
              <a:rPr lang="id-ID" sz="26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id-ID" sz="2600" b="1" dirty="0">
                <a:latin typeface="Tahoma" pitchFamily="34" charset="0"/>
                <a:cs typeface="Tahoma" pitchFamily="34" charset="0"/>
              </a:rPr>
              <a:t>Penting dlm Teori Ekonomi </a:t>
            </a:r>
          </a:p>
        </p:txBody>
      </p:sp>
      <p:sp>
        <p:nvSpPr>
          <p:cNvPr id="15" name="AutoShape 2"/>
          <p:cNvSpPr txBox="1">
            <a:spLocks noChangeArrowheads="1"/>
          </p:cNvSpPr>
          <p:nvPr/>
        </p:nvSpPr>
        <p:spPr>
          <a:xfrm>
            <a:off x="1447800" y="3505200"/>
            <a:ext cx="7498080" cy="503238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Kemampuan</a:t>
            </a:r>
            <a:r>
              <a:rPr kumimoji="0" lang="en-U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Memprediksi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1447800" y="4114800"/>
            <a:ext cx="7162800" cy="1219200"/>
          </a:xfrm>
          <a:prstGeom prst="rect">
            <a:avLst/>
          </a:prstGeom>
        </p:spPr>
        <p:txBody>
          <a:bodyPr anchor="ctr" anchorCtr="0">
            <a:noAutofit/>
          </a:bodyPr>
          <a:lstStyle/>
          <a:p>
            <a:pPr marL="365760" marR="0" lvl="0" indent="-283464" algn="just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Validitas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suatu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model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ekonomi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memprediksi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dampak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dari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perubahan-perubahan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variabel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dalam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perekonomian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.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"/>
                            </p:stCondLst>
                            <p:childTnLst>
                              <p:par>
                                <p:cTn id="10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utoUpdateAnimBg="0"/>
      <p:bldP spid="11" grpId="0" build="p" autoUpdateAnimBg="0"/>
      <p:bldP spid="15" grpId="0" autoUpdateAnimBg="0"/>
      <p:bldP spid="16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752600" y="1752600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sz="4800" b="1" dirty="0" smtClean="0">
                <a:latin typeface="Tahoma" pitchFamily="34" charset="0"/>
              </a:rPr>
              <a:t>EKONOMI MIKRO</a:t>
            </a:r>
            <a:endParaRPr lang="en-US" sz="4800" b="1" dirty="0">
              <a:latin typeface="Tahoma" pitchFamily="34" charset="0"/>
            </a:endParaRPr>
          </a:p>
        </p:txBody>
      </p:sp>
      <p:sp>
        <p:nvSpPr>
          <p:cNvPr id="10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200400"/>
            <a:ext cx="6248400" cy="2807743"/>
          </a:xfrm>
          <a:effectLst>
            <a:outerShdw dist="71842" dir="2700000" algn="ctr" rotWithShape="0">
              <a:srgbClr val="B2B2B2"/>
            </a:outerShdw>
          </a:effectLst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rgbClr val="C00000"/>
              </a:solidFill>
            </a:endParaRPr>
          </a:p>
          <a:p>
            <a:pPr>
              <a:spcBef>
                <a:spcPts val="0"/>
              </a:spcBef>
              <a:defRPr/>
            </a:pPr>
            <a:r>
              <a:rPr lang="en-US" sz="3200" b="1" dirty="0" err="1" smtClean="0">
                <a:solidFill>
                  <a:sysClr val="windowText" lastClr="000000"/>
                </a:solidFill>
              </a:rPr>
              <a:t>Pengertian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dan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Konsep</a:t>
            </a:r>
            <a:r>
              <a:rPr lang="id-ID" sz="3200" b="1" dirty="0" smtClean="0">
                <a:solidFill>
                  <a:sysClr val="windowText" lastClr="000000"/>
                </a:solidFill>
              </a:rPr>
              <a:t>-Konsep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Dasar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id-ID" sz="3200" b="1" dirty="0" smtClean="0">
                <a:solidFill>
                  <a:sysClr val="windowText" lastClr="000000"/>
                </a:solidFill>
              </a:rPr>
              <a:t> Teori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Ekonomi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> </a:t>
            </a:r>
            <a:r>
              <a:rPr lang="en-US" sz="3200" b="1" dirty="0" err="1" smtClean="0">
                <a:solidFill>
                  <a:sysClr val="windowText" lastClr="000000"/>
                </a:solidFill>
              </a:rPr>
              <a:t>Mikro</a:t>
            </a:r>
            <a:r>
              <a:rPr lang="en-US" sz="3200" b="1" dirty="0" smtClean="0">
                <a:solidFill>
                  <a:sysClr val="windowText" lastClr="000000"/>
                </a:solidFill>
              </a:rPr>
              <a:t/>
            </a:r>
            <a:br>
              <a:rPr lang="en-US" sz="3200" b="1" dirty="0" smtClean="0">
                <a:solidFill>
                  <a:sysClr val="windowText" lastClr="000000"/>
                </a:solidFill>
              </a:rPr>
            </a:b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  <a:p>
            <a:pPr>
              <a:spcBef>
                <a:spcPts val="0"/>
              </a:spcBef>
              <a:defRPr/>
            </a:pPr>
            <a:endParaRPr lang="en-US" sz="3200" b="1" dirty="0" smtClean="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55521" y="3962400"/>
            <a:ext cx="2773679" cy="1981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1600200" y="1447800"/>
            <a:ext cx="7086600" cy="20574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Grafik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39775" marR="0" lvl="2" indent="-3333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Gambaran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visual yang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memperlihatkan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sifat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perilaku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,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hukum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atau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bentuk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hubungan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antara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dua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variabel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atau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lebih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. </a:t>
            </a:r>
          </a:p>
          <a:p>
            <a:pPr marL="739775" marR="0" lvl="2" indent="-3333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Contoh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: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757863" y="3807023"/>
            <a:ext cx="3157537" cy="2136577"/>
            <a:chOff x="5757863" y="3807023"/>
            <a:chExt cx="3157537" cy="2136577"/>
          </a:xfrm>
        </p:grpSpPr>
        <p:pic>
          <p:nvPicPr>
            <p:cNvPr id="7" name="Picture 6" descr="TP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57863" y="3810000"/>
              <a:ext cx="2547937" cy="21336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5867400" y="3807023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Output</a:t>
              </a:r>
              <a:endParaRPr lang="en-US" sz="14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153400" y="5410200"/>
              <a:ext cx="762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input</a:t>
              </a:r>
              <a:endParaRPr lang="en-US" sz="1400" dirty="0"/>
            </a:p>
          </p:txBody>
        </p:sp>
      </p:grp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1295400"/>
            <a:ext cx="7086600" cy="35814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Matematika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Aplikasi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merumuskan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menurunkan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menentukan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besaran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fungsi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determinannya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Operasi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matematika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banyak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digunakan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adalah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differensial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Contoh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1089025" lvl="3" indent="-174625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600"/>
              </a:spcBef>
              <a:buClr>
                <a:srgbClr val="C00000"/>
              </a:buClr>
              <a:buSzPct val="100000"/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1204913" lvl="3" indent="-290513">
              <a:spcBef>
                <a:spcPts val="600"/>
              </a:spcBef>
              <a:buClr>
                <a:srgbClr val="C00000"/>
              </a:buClr>
              <a:buSzPct val="100000"/>
              <a:buFont typeface="Wingdings 2" pitchFamily="18" charset="2"/>
              <a:buChar char="R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166264" y="4611918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922338" lvl="1" indent="-465138">
              <a:spcBef>
                <a:spcPts val="1200"/>
              </a:spcBef>
              <a:buClr>
                <a:srgbClr val="FF0000"/>
              </a:buClr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	APP = 3X - 12X</a:t>
            </a: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922338" lvl="1" indent="-465138">
              <a:spcBef>
                <a:spcPts val="1200"/>
              </a:spcBef>
              <a:buClr>
                <a:srgbClr val="FF0000"/>
              </a:buClr>
            </a:pPr>
            <a:r>
              <a:rPr lang="en-US" sz="2000" baseline="300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dAPP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dX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= 3 – 24X</a:t>
            </a:r>
          </a:p>
        </p:txBody>
      </p:sp>
      <p:grpSp>
        <p:nvGrpSpPr>
          <p:cNvPr id="11" name="Group 19"/>
          <p:cNvGrpSpPr/>
          <p:nvPr/>
        </p:nvGrpSpPr>
        <p:grpSpPr>
          <a:xfrm>
            <a:off x="3069774" y="5769432"/>
            <a:ext cx="3276600" cy="732508"/>
            <a:chOff x="4876800" y="3915696"/>
            <a:chExt cx="3429000" cy="732508"/>
          </a:xfrm>
        </p:grpSpPr>
        <p:sp>
          <p:nvSpPr>
            <p:cNvPr id="12" name="TextBox 11"/>
            <p:cNvSpPr txBox="1"/>
            <p:nvPr/>
          </p:nvSpPr>
          <p:spPr>
            <a:xfrm>
              <a:off x="4876800" y="3915696"/>
              <a:ext cx="3429000" cy="7325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65000"/>
                </a:lnSpc>
              </a:pP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          Y / Y          Y      X</a:t>
              </a:r>
              <a:endParaRPr lang="en-US" sz="2000" b="1" dirty="0" smtClean="0">
                <a:solidFill>
                  <a:srgbClr val="002060"/>
                </a:solidFill>
                <a:latin typeface="Arial Narrow" pitchFamily="34" charset="0"/>
              </a:endParaRPr>
            </a:p>
            <a:p>
              <a:pPr>
                <a:lnSpc>
                  <a:spcPct val="65000"/>
                </a:lnSpc>
              </a:pPr>
              <a:r>
                <a:rPr lang="en-US" sz="24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</a:t>
              </a:r>
              <a:r>
                <a:rPr lang="en-US" sz="2400" b="1" baseline="-25000" dirty="0" smtClean="0">
                  <a:solidFill>
                    <a:srgbClr val="002060"/>
                  </a:solidFill>
                  <a:latin typeface="Arial Narrow" pitchFamily="34" charset="0"/>
                </a:rPr>
                <a:t>p</a:t>
              </a:r>
              <a:r>
                <a:rPr lang="en-US" b="1" dirty="0" smtClean="0">
                  <a:solidFill>
                    <a:srgbClr val="002060"/>
                  </a:solidFill>
                  <a:latin typeface="Arial Narrow" pitchFamily="34" charset="0"/>
                </a:rPr>
                <a:t> </a:t>
              </a: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</a:rPr>
                <a:t>=                   =           .  </a:t>
              </a:r>
            </a:p>
            <a:p>
              <a:pPr>
                <a:lnSpc>
                  <a:spcPct val="65000"/>
                </a:lnSpc>
              </a:pP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</a:rPr>
                <a:t>          </a:t>
              </a:r>
              <a:r>
                <a:rPr lang="en-US" sz="2000" b="1" dirty="0" smtClean="0">
                  <a:solidFill>
                    <a:srgbClr val="002060"/>
                  </a:solidFill>
                  <a:latin typeface="Arial Narrow" pitchFamily="34" charset="0"/>
                  <a:sym typeface="Symbol"/>
                </a:rPr>
                <a:t>X / X          X      Y</a:t>
              </a:r>
              <a:endParaRPr lang="en-US" sz="2000" b="1" dirty="0">
                <a:solidFill>
                  <a:srgbClr val="002060"/>
                </a:solidFill>
                <a:latin typeface="Arial Narrow" pitchFamily="34" charset="0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486400" y="4222956"/>
              <a:ext cx="872836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6729565" y="4222956"/>
              <a:ext cx="457200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7353019" y="4222956"/>
              <a:ext cx="365760" cy="237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Alat-alat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analisis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dalam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Ilmu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Ekonomi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00200" y="1600200"/>
            <a:ext cx="7086600" cy="3581400"/>
          </a:xfrm>
        </p:spPr>
        <p:txBody>
          <a:bodyPr>
            <a:no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Statistika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Pengujian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keterkaitan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pengaruh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antar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ekonomi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Prediksi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dari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perilaku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atau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variabel-variabel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lain yang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relevan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55663" lvl="3" indent="-390525">
              <a:spcBef>
                <a:spcPts val="1800"/>
              </a:spcBef>
              <a:buClr>
                <a:srgbClr val="C00000"/>
              </a:buClr>
              <a:buSzPct val="100000"/>
              <a:buFont typeface="Wingdings" pitchFamily="2" charset="2"/>
              <a:buChar char="§"/>
            </a:pP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Peramalan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nilai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suatu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variabel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berdasarkan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data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masa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lampau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79438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Deskripsi</a:t>
            </a:r>
            <a:r>
              <a:rPr lang="en-US" sz="3600" b="1" dirty="0" smtClean="0"/>
              <a:t> Mata </a:t>
            </a:r>
            <a:r>
              <a:rPr lang="en-US" sz="3600" b="1" dirty="0" err="1" smtClean="0"/>
              <a:t>Kuliah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47800" y="1806476"/>
            <a:ext cx="7162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just">
              <a:spcBef>
                <a:spcPts val="0"/>
              </a:spcBef>
              <a:spcAft>
                <a:spcPts val="0"/>
              </a:spcAft>
              <a:buSzPct val="115000"/>
            </a:pP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Membahas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tentang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perilaku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pelaku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khususnya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konsumen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produsen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secara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individual,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pengambilan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keputusan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yang optimal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untuk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memaksimumkan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kepuasan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keuntungan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pada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berbagai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kondisi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  <a:latin typeface="Arial" pitchFamily="34" charset="0"/>
                <a:ea typeface="Times New Roman"/>
                <a:cs typeface="Arial" pitchFamily="34" charset="0"/>
              </a:rPr>
              <a:t>lingkungan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 yang </a:t>
            </a:r>
            <a:r>
              <a:rPr lang="en-US" sz="2400" dirty="0" err="1" smtClean="0">
                <a:latin typeface="Arial" pitchFamily="34" charset="0"/>
                <a:ea typeface="Times New Roman"/>
                <a:cs typeface="Arial" pitchFamily="34" charset="0"/>
              </a:rPr>
              <a:t>dihadapi</a:t>
            </a:r>
            <a:r>
              <a:rPr lang="en-US" sz="2400" dirty="0" smtClean="0">
                <a:latin typeface="Arial" pitchFamily="34" charset="0"/>
                <a:ea typeface="Times New Roman"/>
                <a:cs typeface="Arial" pitchFamily="34" charset="0"/>
              </a:rPr>
              <a:t>.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341120" y="152400"/>
            <a:ext cx="7498080" cy="792162"/>
          </a:xfrm>
        </p:spPr>
        <p:txBody>
          <a:bodyPr>
            <a:normAutofit/>
          </a:bodyPr>
          <a:lstStyle/>
          <a:p>
            <a:r>
              <a:rPr lang="en-US" sz="3600" b="1" dirty="0" err="1" smtClean="0"/>
              <a:t>Garis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Besar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Materi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Kuliah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47800" y="990600"/>
            <a:ext cx="7315200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marR="0" indent="-465138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15000"/>
              <a:buFont typeface="Wingdings 2" pitchFamily="18" charset="2"/>
              <a:buChar char="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Pengantar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:  </a:t>
            </a: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Permasalahan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pokok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perekonomian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Pengertian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endParaRPr lang="en-US" sz="22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Alat-alat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analisis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dalam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ekonomi</a:t>
            </a:r>
            <a:endParaRPr lang="en-US" sz="22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marR="0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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&amp;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Penawaran</a:t>
            </a:r>
            <a:endParaRPr lang="en-US" sz="2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,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hukum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faktor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determinan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Pergeseran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kurva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endParaRPr lang="en-US" sz="2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"/>
            </a:pP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Permintaan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Penawaran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serta</a:t>
            </a:r>
            <a:r>
              <a:rPr lang="en-US" sz="2400" b="1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ea typeface="Times New Roman"/>
                <a:cs typeface="Arial" pitchFamily="34" charset="0"/>
              </a:rPr>
              <a:t>Aplikasinya</a:t>
            </a:r>
            <a:endParaRPr lang="en-US" sz="2400" b="1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Definisi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dan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koefisien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Bentuk-bentuk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elastisitas</a:t>
            </a:r>
            <a:endParaRPr lang="en-US" sz="2400" dirty="0" smtClean="0">
              <a:latin typeface="Arial" pitchFamily="34" charset="0"/>
              <a:ea typeface="Times New Roman"/>
              <a:cs typeface="Arial" pitchFamily="34" charset="0"/>
            </a:endParaRPr>
          </a:p>
          <a:p>
            <a:pPr marL="465138" indent="-465138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ct val="115000"/>
              <a:buFont typeface="Wingdings 2" pitchFamily="18" charset="2"/>
              <a:buChar char=""/>
            </a:pP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Teori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id-ID" sz="2400" b="1" dirty="0" smtClean="0">
                <a:latin typeface="Arial" pitchFamily="34" charset="0"/>
                <a:cs typeface="Arial" pitchFamily="34" charset="0"/>
              </a:rPr>
              <a:t>rilaku Konsumen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lvl="2" indent="-4064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Pendekatan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</a:t>
            </a: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Kardinal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: Utility Curve 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err="1" smtClean="0">
                <a:latin typeface="Arial" pitchFamily="34" charset="0"/>
                <a:ea typeface="Times New Roman"/>
                <a:cs typeface="Arial" pitchFamily="34" charset="0"/>
              </a:rPr>
              <a:t>Pendekatan</a:t>
            </a: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 Ordinal: Indifference Curve</a:t>
            </a:r>
          </a:p>
          <a:p>
            <a:pPr lvl="2" indent="-406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</a:pPr>
            <a:r>
              <a:rPr lang="en-US" sz="2200" dirty="0" smtClean="0">
                <a:latin typeface="Arial" pitchFamily="34" charset="0"/>
                <a:ea typeface="Times New Roman"/>
                <a:cs typeface="Arial" pitchFamily="34" charset="0"/>
              </a:rPr>
              <a:t>Income and Substitution effects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/>
              <a:t>Persoalan</a:t>
            </a:r>
            <a:r>
              <a:rPr lang="en-US" sz="4000" b="1" dirty="0"/>
              <a:t> </a:t>
            </a:r>
            <a:r>
              <a:rPr lang="en-US" sz="4000" b="1" dirty="0" err="1"/>
              <a:t>E</a:t>
            </a:r>
            <a:r>
              <a:rPr lang="en-US" sz="4000" b="1" dirty="0" err="1" smtClean="0"/>
              <a:t>konomi</a:t>
            </a:r>
            <a:endParaRPr lang="en-US" sz="4000" b="1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7A56F443-F029-4AF7-8854-124038EC6C59}" type="slidenum">
              <a:rPr lang="en-US">
                <a:solidFill>
                  <a:srgbClr val="FF0000"/>
                </a:solidFill>
              </a:rPr>
              <a:pPr/>
              <a:t>5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524000" y="1828800"/>
            <a:ext cx="7086600" cy="19812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5000"/>
              </a:lnSpc>
              <a:buFont typeface="Wingdings" pitchFamily="2" charset="2"/>
              <a:buNone/>
            </a:pPr>
            <a:r>
              <a:rPr lang="en-US" sz="2800" dirty="0" err="1">
                <a:latin typeface="Arial" pitchFamily="34" charset="0"/>
                <a:cs typeface="Arial" pitchFamily="34" charset="0"/>
              </a:rPr>
              <a:t>Persoalan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menghendaki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seseorang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perusahaan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atau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membuat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keputusan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tentang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cara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yang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terbaik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melakukan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2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4334470"/>
            <a:ext cx="7239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 = </a:t>
            </a:r>
            <a:r>
              <a:rPr lang="en-US" sz="2600" dirty="0" err="1" smtClean="0">
                <a:latin typeface="Arial" pitchFamily="34" charset="0"/>
                <a:cs typeface="Arial" pitchFamily="34" charset="0"/>
              </a:rPr>
              <a:t>k</a:t>
            </a:r>
            <a:r>
              <a:rPr lang="en-US" sz="2600" dirty="0" err="1" smtClean="0"/>
              <a:t>egiatan</a:t>
            </a:r>
            <a:r>
              <a:rPr lang="en-US" sz="2600" dirty="0" smtClean="0"/>
              <a:t> </a:t>
            </a:r>
            <a:r>
              <a:rPr lang="en-US" sz="2600" dirty="0" err="1" smtClean="0"/>
              <a:t>seseorang</a:t>
            </a:r>
            <a:r>
              <a:rPr lang="en-US" sz="2600" dirty="0" smtClean="0"/>
              <a:t>, </a:t>
            </a:r>
            <a:r>
              <a:rPr lang="en-US" sz="2600" dirty="0" err="1" smtClean="0"/>
              <a:t>perusahaan</a:t>
            </a:r>
            <a:r>
              <a:rPr lang="en-US" sz="2600" dirty="0" smtClean="0"/>
              <a:t> </a:t>
            </a:r>
            <a:r>
              <a:rPr lang="en-US" sz="2600" dirty="0" err="1" smtClean="0"/>
              <a:t>atau</a:t>
            </a:r>
            <a:r>
              <a:rPr lang="en-US" sz="2600" dirty="0" smtClean="0"/>
              <a:t> </a:t>
            </a:r>
            <a:r>
              <a:rPr lang="en-US" sz="2600" dirty="0" err="1" smtClean="0"/>
              <a:t>masyarakat</a:t>
            </a:r>
            <a:r>
              <a:rPr lang="en-US" sz="2600" dirty="0" smtClean="0"/>
              <a:t> </a:t>
            </a:r>
            <a:r>
              <a:rPr lang="en-US" sz="2600" dirty="0" err="1" smtClean="0"/>
              <a:t>untuk</a:t>
            </a:r>
            <a:r>
              <a:rPr lang="en-US" sz="2600" dirty="0" smtClean="0"/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memproduksi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atau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mengkonsumsi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/>
              <a:t>barang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dirty="0" smtClean="0"/>
              <a:t> </a:t>
            </a:r>
            <a:r>
              <a:rPr lang="en-US" sz="2600" dirty="0" err="1" smtClean="0"/>
              <a:t>jasa</a:t>
            </a:r>
            <a:r>
              <a:rPr lang="en-US" sz="2600" dirty="0" smtClean="0"/>
              <a:t> </a:t>
            </a:r>
            <a:r>
              <a:rPr lang="en-US" sz="2600" dirty="0" err="1" smtClean="0"/>
              <a:t>dan</a:t>
            </a:r>
            <a:r>
              <a:rPr lang="en-US" sz="2600" b="1" dirty="0" smtClean="0">
                <a:solidFill>
                  <a:srgbClr val="0000FF"/>
                </a:solidFill>
              </a:rPr>
              <a:t> </a:t>
            </a:r>
            <a:r>
              <a:rPr lang="en-US" sz="2600" b="1" dirty="0" err="1" smtClean="0">
                <a:solidFill>
                  <a:srgbClr val="0000FF"/>
                </a:solidFill>
              </a:rPr>
              <a:t>mempertukarkannya</a:t>
            </a:r>
            <a:r>
              <a:rPr lang="en-US" sz="2600" b="1" dirty="0" smtClean="0">
                <a:solidFill>
                  <a:srgbClr val="0000FF"/>
                </a:solidFill>
              </a:rPr>
              <a:t>. </a:t>
            </a:r>
            <a:endParaRPr lang="en-US" sz="2600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924800" cy="679450"/>
          </a:xfrm>
        </p:spPr>
        <p:txBody>
          <a:bodyPr>
            <a:noAutofit/>
          </a:bodyPr>
          <a:lstStyle/>
          <a:p>
            <a:r>
              <a:rPr lang="en-US" sz="4400" b="0" dirty="0" err="1" smtClean="0"/>
              <a:t>Masalah</a:t>
            </a:r>
            <a:r>
              <a:rPr lang="en-US" sz="4400" b="0" dirty="0" smtClean="0"/>
              <a:t> </a:t>
            </a:r>
            <a:r>
              <a:rPr lang="en-US" sz="4400" b="0" dirty="0" err="1"/>
              <a:t>pokok</a:t>
            </a:r>
            <a:r>
              <a:rPr lang="en-US" sz="4400" b="0" dirty="0"/>
              <a:t> </a:t>
            </a:r>
            <a:r>
              <a:rPr lang="en-US" sz="4400" b="0" dirty="0" err="1"/>
              <a:t>perekonomian</a:t>
            </a:r>
            <a:endParaRPr lang="en-US" sz="4400" b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19200"/>
            <a:ext cx="533400" cy="244475"/>
          </a:xfrm>
          <a:prstGeom prst="rect">
            <a:avLst/>
          </a:prstGeom>
        </p:spPr>
        <p:txBody>
          <a:bodyPr/>
          <a:lstStyle/>
          <a:p>
            <a:fld id="{6DD74421-3BD1-4F20-ABDF-FBA23FEE7221}" type="slidenum">
              <a:rPr lang="en-US">
                <a:solidFill>
                  <a:srgbClr val="FF0000"/>
                </a:solidFill>
              </a:rPr>
              <a:pPr/>
              <a:t>6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71600" y="1544638"/>
            <a:ext cx="7315200" cy="2189162"/>
          </a:xfrm>
        </p:spPr>
        <p:txBody>
          <a:bodyPr>
            <a:normAutofit/>
          </a:bodyPr>
          <a:lstStyle/>
          <a:p>
            <a:pPr marL="520700" indent="-520700"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v"/>
            </a:pPr>
            <a:r>
              <a:rPr lang="en-US" b="1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(scarcity)</a:t>
            </a:r>
          </a:p>
          <a:p>
            <a:pPr marL="0" indent="0"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daripada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alam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1298575" y="3962400"/>
            <a:ext cx="7693025" cy="15779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11125" lvl="0" indent="-28575" eaLnBrk="1" fontAlgn="auto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Keinginan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manusia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untuk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mendapatkan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mengkonsumsikan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barang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dan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jasa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komoditi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  <p:bldP spid="8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1143000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sz="4400" b="0" dirty="0" err="1"/>
              <a:t>Pembagian</a:t>
            </a:r>
            <a:r>
              <a:rPr lang="en-US" sz="4400" b="0" dirty="0"/>
              <a:t> </a:t>
            </a:r>
            <a:r>
              <a:rPr lang="en-US" sz="4400" b="0" dirty="0" err="1"/>
              <a:t>jenis</a:t>
            </a:r>
            <a:r>
              <a:rPr lang="en-US" sz="4400" b="0" dirty="0"/>
              <a:t> </a:t>
            </a:r>
            <a:r>
              <a:rPr lang="en-US" sz="4400" b="0" dirty="0" err="1"/>
              <a:t>barang</a:t>
            </a:r>
            <a:endParaRPr lang="en-US" sz="4400" b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8E437D3E-720C-49D1-A033-400ADFD0A1E6}" type="slidenum">
              <a:rPr lang="en-US">
                <a:solidFill>
                  <a:srgbClr val="FF0000"/>
                </a:solidFill>
              </a:rPr>
              <a:pPr/>
              <a:t>7</a:t>
            </a:fld>
            <a:endParaRPr lang="en-US">
              <a:solidFill>
                <a:srgbClr val="FF0000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295400" y="1371600"/>
            <a:ext cx="7620000" cy="1600200"/>
          </a:xfrm>
        </p:spPr>
        <p:txBody>
          <a:bodyPr/>
          <a:lstStyle/>
          <a:p>
            <a:r>
              <a:rPr lang="en-US" b="1" dirty="0" err="1"/>
              <a:t>Barang</a:t>
            </a:r>
            <a:r>
              <a:rPr lang="en-US" b="1" dirty="0"/>
              <a:t> </a:t>
            </a:r>
            <a:r>
              <a:rPr lang="en-US" b="1" dirty="0" err="1"/>
              <a:t>ekonomi</a:t>
            </a:r>
            <a:r>
              <a:rPr lang="en-US" b="1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pengorbanan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memperolehnya</a:t>
            </a:r>
            <a:endParaRPr lang="en-US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sz="quarter" idx="2"/>
          </p:nvPr>
        </p:nvSpPr>
        <p:spPr>
          <a:xfrm>
            <a:off x="1295400" y="3362325"/>
            <a:ext cx="7159625" cy="1514475"/>
          </a:xfrm>
        </p:spPr>
        <p:txBody>
          <a:bodyPr>
            <a:normAutofit/>
          </a:bodyPr>
          <a:lstStyle/>
          <a:p>
            <a:r>
              <a:rPr lang="en-US" b="1" dirty="0" err="1"/>
              <a:t>Barang</a:t>
            </a:r>
            <a:r>
              <a:rPr lang="en-US" b="1" dirty="0"/>
              <a:t> </a:t>
            </a:r>
            <a:r>
              <a:rPr lang="en-US" b="1" dirty="0" err="1"/>
              <a:t>bebas</a:t>
            </a:r>
            <a:r>
              <a:rPr lang="en-US" b="1" dirty="0"/>
              <a:t>: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</a:t>
            </a:r>
            <a:r>
              <a:rPr lang="en-US" dirty="0" smtClean="0"/>
              <a:t> </a:t>
            </a:r>
            <a:r>
              <a:rPr lang="en-US" dirty="0" err="1"/>
              <a:t>Barang</a:t>
            </a:r>
            <a:r>
              <a:rPr lang="en-US" dirty="0"/>
              <a:t> yang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memperolehnya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pengorbanan</a:t>
            </a:r>
            <a:endParaRPr lang="en-US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409D2-B3C0-49B7-AEFB-A3FC5618124A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219200" y="1000780"/>
            <a:ext cx="56765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800" b="1" dirty="0" smtClean="0"/>
              <a:t>Kebutuhan manusia timbul dari</a:t>
            </a:r>
            <a:r>
              <a:rPr lang="en-US" sz="2800" b="1" dirty="0" smtClean="0"/>
              <a:t>:</a:t>
            </a:r>
            <a:endParaRPr lang="en-US" sz="2800" b="1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47800" y="1981200"/>
            <a:ext cx="71628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520700" marR="0" lvl="0" indent="-457200" algn="l" defTabSz="914400" rtl="0" eaLnBrk="1" fontAlgn="base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Kebutuhan biologis (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pangan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sandang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sz="2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papan</a:t>
            </a: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en-US" sz="2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5207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Kebutuhan yang timbul dari peradaban kebudayaan (seperti rumah yang bagus, pendidikan yang tinggi, dan sebagainya).</a:t>
            </a:r>
          </a:p>
          <a:p>
            <a:pPr marL="5207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180975" algn="l"/>
              </a:tabLst>
            </a:pPr>
            <a:r>
              <a:rPr kumimoji="0" lang="id-ID" sz="2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Lain-lain kebutuhan yang khas masing-masing perorangan</a:t>
            </a: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924800" cy="679450"/>
          </a:xfrm>
        </p:spPr>
        <p:txBody>
          <a:bodyPr>
            <a:noAutofit/>
          </a:bodyPr>
          <a:lstStyle/>
          <a:p>
            <a:r>
              <a:rPr lang="en-US" sz="4400" b="0" dirty="0" err="1" smtClean="0"/>
              <a:t>Masalah</a:t>
            </a:r>
            <a:r>
              <a:rPr lang="en-US" sz="4400" b="0" dirty="0" smtClean="0"/>
              <a:t> </a:t>
            </a:r>
            <a:r>
              <a:rPr lang="en-US" sz="4400" b="0" dirty="0" err="1"/>
              <a:t>pokok</a:t>
            </a:r>
            <a:r>
              <a:rPr lang="en-US" sz="4400" b="0" dirty="0"/>
              <a:t> </a:t>
            </a:r>
            <a:r>
              <a:rPr lang="en-US" sz="4400" b="0" dirty="0" err="1"/>
              <a:t>perekonomian</a:t>
            </a:r>
            <a:endParaRPr lang="en-US" sz="4400" b="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/>
          <a:lstStyle/>
          <a:p>
            <a:fld id="{6DD74421-3BD1-4F20-ABDF-FBA23FEE7221}" type="slidenum">
              <a:rPr lang="en-US"/>
              <a:pPr/>
              <a:t>9</a:t>
            </a:fld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1371600" y="1239838"/>
            <a:ext cx="7315200" cy="2189162"/>
          </a:xfrm>
        </p:spPr>
        <p:txBody>
          <a:bodyPr>
            <a:normAutofit/>
          </a:bodyPr>
          <a:lstStyle/>
          <a:p>
            <a:pPr marL="520700" indent="-520700">
              <a:lnSpc>
                <a:spcPct val="90000"/>
              </a:lnSpc>
              <a:buClr>
                <a:srgbClr val="C00000"/>
              </a:buClr>
              <a:buSzPct val="100000"/>
              <a:buFont typeface="Wingdings" pitchFamily="2" charset="2"/>
              <a:buChar char="v"/>
            </a:pPr>
            <a:r>
              <a:rPr lang="en-US" sz="2800" b="1" dirty="0" err="1">
                <a:latin typeface="Arial" pitchFamily="34" charset="0"/>
                <a:cs typeface="Arial" pitchFamily="34" charset="0"/>
              </a:rPr>
              <a:t>Kelangkaan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 (scarcity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Sumberdaya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800"/>
              </a:spcBef>
              <a:buFont typeface="Wingdings" pitchFamily="2" charset="2"/>
              <a:buNone/>
            </a:pP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Kebutuhan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manusia</a:t>
            </a:r>
            <a:r>
              <a:rPr lang="en-US" sz="2800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selalu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lebih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tinggi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daripada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sumberdaya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yang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disediakan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oleh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latin typeface="Arial" pitchFamily="34" charset="0"/>
                <a:cs typeface="Arial" pitchFamily="34" charset="0"/>
              </a:rPr>
              <a:t>alam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47800" y="3736538"/>
            <a:ext cx="7239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Faktor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Produksi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  </a:t>
            </a:r>
            <a:r>
              <a:rPr lang="en-US" sz="2800" dirty="0" smtClean="0"/>
              <a:t>Benda yang </a:t>
            </a:r>
            <a:r>
              <a:rPr lang="en-US" sz="2800" dirty="0" err="1" smtClean="0"/>
              <a:t>disediakan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alam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diciptakan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manusia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endParaRPr lang="en-US" sz="28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/>
      <p:bldP spid="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1680</TotalTime>
  <Words>852</Words>
  <Application>Microsoft Office PowerPoint</Application>
  <PresentationFormat>On-screen Show (4:3)</PresentationFormat>
  <Paragraphs>161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Equity</vt:lpstr>
      <vt:lpstr>Evaluasi (Penilaian):</vt:lpstr>
      <vt:lpstr>PowerPoint Presentation</vt:lpstr>
      <vt:lpstr>Deskripsi Mata Kuliah</vt:lpstr>
      <vt:lpstr>Garis Besar Materi Kuliah:</vt:lpstr>
      <vt:lpstr>Persoalan Ekonomi</vt:lpstr>
      <vt:lpstr>Masalah pokok perekonomian</vt:lpstr>
      <vt:lpstr>Pembagian jenis barang</vt:lpstr>
      <vt:lpstr>PowerPoint Presentation</vt:lpstr>
      <vt:lpstr>Masalah pokok perekonomian</vt:lpstr>
      <vt:lpstr>Komponen Faktor Produksi</vt:lpstr>
      <vt:lpstr>Tanah dan sumber daya alam</vt:lpstr>
      <vt:lpstr>Tenaga kerja</vt:lpstr>
      <vt:lpstr>Modal</vt:lpstr>
      <vt:lpstr>PowerPoint Presentation</vt:lpstr>
      <vt:lpstr>PowerPoint Presentation</vt:lpstr>
      <vt:lpstr>PowerPoint Presentation</vt:lpstr>
      <vt:lpstr>PowerPoint Presentation</vt:lpstr>
      <vt:lpstr>Variabel</vt:lpstr>
      <vt:lpstr>PowerPoint Presentation</vt:lpstr>
      <vt:lpstr>Alat-alat analisis dalam Ilmu Ekonomi</vt:lpstr>
      <vt:lpstr>Alat-alat analisis dalam Ilmu Ekonomi</vt:lpstr>
      <vt:lpstr>Alat-alat analisis dalam Ilmu Ekonomi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Zed_A</dc:creator>
  <cp:lastModifiedBy>STAFF</cp:lastModifiedBy>
  <cp:revision>38</cp:revision>
  <dcterms:modified xsi:type="dcterms:W3CDTF">2019-03-04T11:56:02Z</dcterms:modified>
</cp:coreProperties>
</file>