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2" r:id="rId2"/>
    <p:sldId id="260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26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8E0C8-D6F1-45C4-8FA2-83D64C7E92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72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Perancangan Tata Letak Fasilitas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TKT306 #1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BBC5-86DA-4C3E-9088-2E3D248336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074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87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200"/>
            <a:ext cx="5943600" cy="1694329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5029200"/>
            <a:ext cx="2590800" cy="1692275"/>
          </a:xfrm>
        </p:spPr>
        <p:txBody>
          <a:bodyPr anchor="b"/>
          <a:lstStyle>
            <a:lvl1pPr algn="ctr">
              <a:defRPr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3581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1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SUB#LIST copy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362200"/>
            <a:ext cx="3505200" cy="752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3200400"/>
            <a:ext cx="5303520" cy="350520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52400"/>
            <a:ext cx="3657600" cy="365125"/>
          </a:xfrm>
        </p:spPr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152400"/>
            <a:ext cx="2895600" cy="365125"/>
          </a:xfrm>
        </p:spPr>
        <p:txBody>
          <a:bodyPr/>
          <a:lstStyle/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152400"/>
            <a:ext cx="990600" cy="365125"/>
          </a:xfrm>
        </p:spPr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1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5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0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0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8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TKT306 - Perancangan Tata Letak Fasilitas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6623 - Taufiqur Rachman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rsil\Desktop\Smartcreative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TKT306 - Perancangan Tata Letak Fasilitas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6623 - </a:t>
            </a:r>
            <a:r>
              <a:rPr lang="en-US" dirty="0" err="1" smtClean="0"/>
              <a:t>Taufiqur</a:t>
            </a:r>
            <a:r>
              <a:rPr lang="en-US" dirty="0" smtClean="0"/>
              <a:t> </a:t>
            </a:r>
            <a:r>
              <a:rPr lang="en-US" dirty="0" err="1" smtClean="0"/>
              <a:t>Rachman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A156141-EE72-4F1F-A749-B7E82EFB5B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00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219200"/>
            <a:ext cx="5943600" cy="2133600"/>
          </a:xfrm>
        </p:spPr>
        <p:txBody>
          <a:bodyPr anchor="ctr">
            <a:noAutofit/>
          </a:bodyPr>
          <a:lstStyle/>
          <a:p>
            <a:r>
              <a:rPr lang="en-US" altLang="zh-CN" sz="3200" dirty="0" err="1">
                <a:ea typeface="SimSun" pitchFamily="2" charset="-122"/>
              </a:rPr>
              <a:t>Penyusunan</a:t>
            </a:r>
            <a:r>
              <a:rPr lang="en-US" altLang="zh-CN" sz="3200" dirty="0">
                <a:ea typeface="SimSun" pitchFamily="2" charset="-122"/>
              </a:rPr>
              <a:t> </a:t>
            </a:r>
            <a:r>
              <a:rPr lang="en-US" altLang="zh-CN" sz="3200" dirty="0" err="1">
                <a:ea typeface="SimSun" pitchFamily="2" charset="-122"/>
              </a:rPr>
              <a:t>Kebijakan</a:t>
            </a:r>
            <a:r>
              <a:rPr lang="en-US" altLang="zh-CN" sz="3200" dirty="0">
                <a:ea typeface="SimSun" pitchFamily="2" charset="-122"/>
              </a:rPr>
              <a:t> </a:t>
            </a:r>
            <a:r>
              <a:rPr lang="en-US" altLang="zh-CN" sz="3200" dirty="0" err="1">
                <a:ea typeface="SimSun" pitchFamily="2" charset="-122"/>
              </a:rPr>
              <a:t>Pengawasan</a:t>
            </a:r>
            <a:r>
              <a:rPr lang="en-US" altLang="zh-CN" sz="3200" dirty="0">
                <a:ea typeface="SimSun" pitchFamily="2" charset="-122"/>
              </a:rPr>
              <a:t> </a:t>
            </a:r>
            <a:r>
              <a:rPr lang="en-US" altLang="zh-CN" sz="3200" dirty="0" err="1">
                <a:ea typeface="SimSun" pitchFamily="2" charset="-122"/>
              </a:rPr>
              <a:t>Dewan</a:t>
            </a:r>
            <a:r>
              <a:rPr lang="en-US" altLang="zh-CN" sz="3200" dirty="0">
                <a:ea typeface="SimSun" pitchFamily="2" charset="-122"/>
              </a:rPr>
              <a:t> </a:t>
            </a:r>
            <a:r>
              <a:rPr lang="en-US" altLang="zh-CN" sz="3200" dirty="0" err="1">
                <a:ea typeface="SimSun" pitchFamily="2" charset="-122"/>
              </a:rPr>
              <a:t>Komisaris</a:t>
            </a:r>
            <a:r>
              <a:rPr lang="en-US" altLang="zh-CN" sz="3200" dirty="0">
                <a:ea typeface="SimSun" pitchFamily="2" charset="-122"/>
              </a:rPr>
              <a:t> yang </a:t>
            </a:r>
            <a:r>
              <a:rPr lang="en-US" altLang="zh-CN" sz="3200" dirty="0" err="1">
                <a:ea typeface="SimSun" pitchFamily="2" charset="-122"/>
              </a:rPr>
              <a:t>Efektif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029199"/>
            <a:ext cx="5943600" cy="1677528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FAKULTAS EKONOMI DAN BISNIS           UNIVERSITAS ESA UNGGUL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152400" y="5014452"/>
            <a:ext cx="2590800" cy="16922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ctr" defTabSz="914400" rtl="0" eaLnBrk="1" latinLnBrk="0" hangingPunct="1"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FEB 909 </a:t>
            </a:r>
          </a:p>
          <a:p>
            <a:endParaRPr lang="id-ID" sz="2000" dirty="0" smtClean="0"/>
          </a:p>
          <a:p>
            <a:endParaRPr lang="id-ID" sz="2000" dirty="0"/>
          </a:p>
          <a:p>
            <a:r>
              <a:rPr lang="en-US" sz="2000" dirty="0" smtClean="0"/>
              <a:t>TATA KELOLA PERUSAHAAN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0" y="3429000"/>
            <a:ext cx="594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#9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26229" y="4844143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dirty="0" err="1" smtClean="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Sumber</a:t>
            </a:r>
            <a:r>
              <a:rPr lang="en-US" altLang="en-US" dirty="0" smtClean="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 </a:t>
            </a:r>
            <a:r>
              <a:rPr lang="en-US" altLang="en-US" dirty="0" err="1" smtClean="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dari</a:t>
            </a:r>
            <a:r>
              <a:rPr lang="en-US" altLang="en-US" dirty="0" smtClean="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: </a:t>
            </a:r>
            <a:endParaRPr lang="en-US" altLang="en-US" dirty="0">
              <a:solidFill>
                <a:srgbClr val="000000"/>
              </a:solidFill>
              <a:latin typeface="Gill Sans MT" pitchFamily="34" charset="0"/>
              <a:sym typeface="HGｺﾞｼｯｸE" charset="0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Gill Sans MT" pitchFamily="34" charset="0"/>
                <a:sym typeface="Gill Sans MT" pitchFamily="34" charset="0"/>
              </a:rPr>
              <a:t>Inspektorat</a:t>
            </a:r>
            <a:r>
              <a:rPr lang="en-US" dirty="0" smtClean="0">
                <a:solidFill>
                  <a:srgbClr val="000000"/>
                </a:solidFill>
                <a:latin typeface="Gill Sans MT" pitchFamily="34" charset="0"/>
                <a:sym typeface="Gill Sans MT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Gill Sans MT" pitchFamily="34" charset="0"/>
                <a:sym typeface="Gill Sans MT" pitchFamily="34" charset="0"/>
              </a:rPr>
              <a:t>Kementerian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  <a:sym typeface="Gill Sans MT" pitchFamily="34" charset="0"/>
              </a:rPr>
              <a:t> BUMN</a:t>
            </a:r>
            <a:endParaRPr lang="en-US" altLang="en-US" dirty="0">
              <a:solidFill>
                <a:srgbClr val="000000"/>
              </a:solidFill>
              <a:latin typeface="Gill Sans MT" pitchFamily="34" charset="0"/>
              <a:sym typeface="HGｺﾞｼｯｸ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5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0244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Ketentuan/Mekanisme untuk Mendukung Efektivitas </a:t>
            </a:r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Pengawasan Dewan Komisaris</a:t>
            </a:r>
            <a:endParaRPr lang="en-US" altLang="en-US" sz="3200" b="1" i="1">
              <a:solidFill>
                <a:srgbClr val="00637F"/>
              </a:solidFill>
              <a:latin typeface="Gill Sans MT" pitchFamily="34" charset="0"/>
              <a:sym typeface="HGｺﾞｼｯｸE" charset="0"/>
            </a:endParaRPr>
          </a:p>
        </p:txBody>
      </p:sp>
      <p:graphicFrame>
        <p:nvGraphicFramePr>
          <p:cNvPr id="11269" name="Group 5"/>
          <p:cNvGraphicFramePr>
            <a:graphicFrameLocks noGrp="1"/>
          </p:cNvGraphicFramePr>
          <p:nvPr/>
        </p:nvGraphicFramePr>
        <p:xfrm>
          <a:off x="1524000" y="1357313"/>
          <a:ext cx="7191375" cy="5280026"/>
        </p:xfrm>
        <a:graphic>
          <a:graphicData uri="http://schemas.openxmlformats.org/drawingml/2006/table">
            <a:tbl>
              <a:tblPr/>
              <a:tblGrid>
                <a:gridCol w="615950"/>
                <a:gridCol w="3441700"/>
                <a:gridCol w="3133725"/>
              </a:tblGrid>
              <a:tr h="3048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Substansi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Ketentuan/Mekanisme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04775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Pembagian Tugas  terkait Komposisi Keahlian Dekom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Penugasan Dewan Komisaris sebagai Ketua/anggota Komite Dewan Komisaris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Pembagian Tugas  dan Penugasan Dalam Komite Dewan Komisaris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7780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Pernyataan tidak memiliki benturan kepentingan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Jenis/bentuk Benturan Kepentingan yang mungkin terjadi pada Dekom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Mekanisme penanganan benturan kepentingan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Tindakan jika terjadi pengambilan keputusan terindikasi benturan kepentingan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Penanganan Benturan Kepentingan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 Pengambilan keputusan melalui rapat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Pengambilan keputusan melalui sirkuler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Mekanisme Pengambilan Keputusan Dewan Komisaris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4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Bahan rapat dan Undangan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Kehadiran atau Ketidakhadiran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Etika rapat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Evaluasi tindak lanjut hasil rapat sebelumnya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Notulensi rapat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Kelengkapan dokumentasi rapat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Tata tertib rapat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40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1268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Ketentuan/Mekanisme untuk Mendukung Efektivitas </a:t>
            </a:r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Pengawasan Dewan Komisaris</a:t>
            </a:r>
            <a:endParaRPr lang="en-US" altLang="en-US" sz="3200" b="1" i="1">
              <a:solidFill>
                <a:srgbClr val="00637F"/>
              </a:solidFill>
              <a:latin typeface="Gill Sans MT" pitchFamily="34" charset="0"/>
              <a:sym typeface="HGｺﾞｼｯｸE" charset="0"/>
            </a:endParaRPr>
          </a:p>
        </p:txBody>
      </p:sp>
      <p:graphicFrame>
        <p:nvGraphicFramePr>
          <p:cNvPr id="12293" name="Group 5"/>
          <p:cNvGraphicFramePr>
            <a:graphicFrameLocks noGrp="1"/>
          </p:cNvGraphicFramePr>
          <p:nvPr/>
        </p:nvGraphicFramePr>
        <p:xfrm>
          <a:off x="1524000" y="1357313"/>
          <a:ext cx="7191375" cy="1889125"/>
        </p:xfrm>
        <a:graphic>
          <a:graphicData uri="http://schemas.openxmlformats.org/drawingml/2006/table">
            <a:tbl>
              <a:tblPr/>
              <a:tblGrid>
                <a:gridCol w="615950"/>
                <a:gridCol w="3441700"/>
                <a:gridCol w="3133725"/>
              </a:tblGrid>
              <a:tr h="3048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Substansi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Ketentuan/Mekanisme</a:t>
                      </a:r>
                      <a:endParaRPr kumimoji="0" lang="en-US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584325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5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Pelaporan berkala  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Pelaporan insidentil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Penyediaan data/informasi terkait inisiatif strategis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Penyediaan data/informasi terkait sasaran dan prioritas pengawasan Dekom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Akses dan penyediaan informasi untuk mendukung tugas Dewan Komisaris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561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2292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Dewan Komisaris atas RKAP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095375" y="4251325"/>
            <a:ext cx="1905000" cy="1285875"/>
          </a:xfrm>
          <a:prstGeom prst="rect">
            <a:avLst/>
          </a:prstGeom>
          <a:gradFill rotWithShape="1">
            <a:gsLst>
              <a:gs pos="0">
                <a:srgbClr val="6F0000"/>
              </a:gs>
              <a:gs pos="50000">
                <a:srgbClr val="A00000"/>
              </a:gs>
              <a:gs pos="100000">
                <a:srgbClr val="C00000"/>
              </a:gs>
            </a:gsLst>
            <a:lin ang="5400000" scaled="1"/>
          </a:gra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Kenapa Perlu ada Ke</a:t>
            </a:r>
            <a:r>
              <a:rPr lang="en-US" b="1">
                <a:solidFill>
                  <a:srgbClr val="FFFFFF"/>
                </a:solidFill>
                <a:latin typeface="Gill Sans MT" pitchFamily="34" charset="0"/>
                <a:sym typeface="Gill Sans MT" pitchFamily="34" charset="0"/>
              </a:rPr>
              <a:t>b</a:t>
            </a:r>
            <a:r>
              <a:rPr lang="en-US" altLang="en-US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ijakan Pengawasan</a:t>
            </a:r>
          </a:p>
          <a:p>
            <a:pPr algn="ctr"/>
            <a:r>
              <a:rPr lang="en-US" altLang="en-US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Dekom</a:t>
            </a:r>
          </a:p>
        </p:txBody>
      </p:sp>
      <p:sp>
        <p:nvSpPr>
          <p:cNvPr id="12294" name="TextBox 4"/>
          <p:cNvSpPr>
            <a:spLocks noChangeArrowheads="1"/>
          </p:cNvSpPr>
          <p:nvPr/>
        </p:nvSpPr>
        <p:spPr bwMode="auto">
          <a:xfrm>
            <a:off x="3357563" y="3781425"/>
            <a:ext cx="5715000" cy="2949575"/>
          </a:xfrm>
          <a:prstGeom prst="rect">
            <a:avLst/>
          </a:prstGeom>
          <a:gradFill rotWithShape="1">
            <a:gsLst>
              <a:gs pos="0">
                <a:srgbClr val="FFD89D"/>
              </a:gs>
              <a:gs pos="50000">
                <a:srgbClr val="FFE6C3"/>
              </a:gs>
              <a:gs pos="100000">
                <a:srgbClr val="FFF2E3"/>
              </a:gs>
            </a:gsLst>
            <a:path path="rect">
              <a:fillToRect r="100000" b="100000"/>
            </a:path>
          </a:gra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algn="just"/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Pasal 114 ayat (5)</a:t>
            </a:r>
          </a:p>
          <a:p>
            <a:pPr marL="174625" indent="-174625" algn="just">
              <a:buFont typeface="Wingdings" pitchFamily="2" charset="2"/>
              <a:buChar char="q"/>
            </a:pPr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Setiap anggota Dewan Komisaris ikut bertanggung jawab secara pribadi atas kerugian Perseroan apabila yang bersangkutan bersalah atau lalai menjalankan tugasnya (ayat 3). </a:t>
            </a:r>
          </a:p>
          <a:p>
            <a:pPr marL="174625" indent="-174625" algn="just">
              <a:buFont typeface="Wingdings" pitchFamily="2" charset="2"/>
              <a:buChar char="q"/>
            </a:pPr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Dalam hal Dewan Komisaris terdiri atas 2 (dua) anggota Dewan Komisaris atau lebih, tanggung jawab  tsb berlaku secara tanggung renteng bagi setiap anggota Dewan Komisaris (ayat 4)</a:t>
            </a:r>
          </a:p>
          <a:p>
            <a:pPr marL="174625" indent="-174625" algn="just">
              <a:buFont typeface="Wingdings" pitchFamily="2" charset="2"/>
              <a:buChar char="q"/>
            </a:pPr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Anggota Dewan Komisaris tidak dapat dipertanggungjawabkan atas kerugian apabila dapat membuktikan:</a:t>
            </a:r>
          </a:p>
          <a:p>
            <a:pPr marL="174625" indent="-174625" algn="just">
              <a:buFont typeface="Arial" pitchFamily="34" charset="0"/>
              <a:buAutoNum type="alphaLcPeriod"/>
            </a:pPr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telah melakukan pengawasan dengan itikad baik dan kehati-hatian untuk kepentingan Perseroan dan sesuai dengan maksud dan tujuan Perseroan;</a:t>
            </a:r>
          </a:p>
          <a:p>
            <a:pPr marL="174625" indent="-174625" algn="just">
              <a:buFont typeface="Arial" pitchFamily="34" charset="0"/>
              <a:buAutoNum type="alphaLcPeriod"/>
            </a:pPr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tidak mempunyai kepentingan pribadi baik langsung maupun tidak langsung atas tindakan pengurusan Direksi yang mengakibatkan kerugian; dan </a:t>
            </a:r>
          </a:p>
          <a:p>
            <a:pPr marL="174625" indent="-174625" algn="just">
              <a:buFont typeface="Arial" pitchFamily="34" charset="0"/>
              <a:buChar char="•"/>
            </a:pPr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telah memberikan nasihat kepada Direksi untuk mencegah timbul atau berlanjutnya  kerugian tersebut.</a:t>
            </a:r>
          </a:p>
          <a:p>
            <a:pPr marL="174625" indent="-174625" algn="just"/>
            <a:r>
              <a:rPr lang="en-US" altLang="zh-CN" sz="11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(ayat 5)</a:t>
            </a:r>
          </a:p>
        </p:txBody>
      </p:sp>
      <p:sp>
        <p:nvSpPr>
          <p:cNvPr id="12295" name="Right Arrow 5"/>
          <p:cNvSpPr>
            <a:spLocks noChangeArrowheads="1"/>
          </p:cNvSpPr>
          <p:nvPr/>
        </p:nvSpPr>
        <p:spPr bwMode="auto">
          <a:xfrm>
            <a:off x="3000375" y="4537075"/>
            <a:ext cx="357188" cy="4460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C000"/>
          </a:solidFill>
          <a:ln w="2540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2296" name="Rounded Rectangle 6"/>
          <p:cNvSpPr>
            <a:spLocks noChangeArrowheads="1"/>
          </p:cNvSpPr>
          <p:nvPr/>
        </p:nvSpPr>
        <p:spPr bwMode="auto">
          <a:xfrm>
            <a:off x="6572250" y="1357313"/>
            <a:ext cx="2428875" cy="700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Kebijakan Pengawasan</a:t>
            </a:r>
          </a:p>
        </p:txBody>
      </p:sp>
      <p:sp>
        <p:nvSpPr>
          <p:cNvPr id="12297" name="TextBox 7"/>
          <p:cNvSpPr>
            <a:spLocks noChangeArrowheads="1"/>
          </p:cNvSpPr>
          <p:nvPr/>
        </p:nvSpPr>
        <p:spPr bwMode="auto">
          <a:xfrm>
            <a:off x="1500188" y="2143125"/>
            <a:ext cx="7572375" cy="1411288"/>
          </a:xfrm>
          <a:prstGeom prst="rect">
            <a:avLst/>
          </a:prstGeom>
          <a:solidFill>
            <a:srgbClr val="E4F4DE"/>
          </a:solidFill>
          <a:ln w="9525">
            <a:solidFill>
              <a:srgbClr val="004E6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buFont typeface="Wingdings" pitchFamily="2" charset="2"/>
              <a:buChar char="q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Kebijakan pengawasan perusahaan adalah sasaran dan prioritas pengawasan atas kebijakan pengurusan dan jalannya pengurusan perusahaan oleh Direksi;</a:t>
            </a:r>
          </a:p>
          <a:p>
            <a:pPr marL="269875" indent="-269875" algn="just">
              <a:buFont typeface="Wingdings" pitchFamily="2" charset="2"/>
              <a:buChar char="q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Pengawasan atas kebijakan pengurusan dan jalannya pengurusan adalah proses kegiatan agar kebijakan pengurusan dan jalannya pengurusan perusahaan terlaksana sesuai </a:t>
            </a:r>
            <a:r>
              <a:rPr lang="en-US" sz="1400">
                <a:solidFill>
                  <a:srgbClr val="000000"/>
                </a:solidFill>
                <a:latin typeface="Gill Sans MT" pitchFamily="34" charset="0"/>
                <a:sym typeface="Gill Sans MT" pitchFamily="34" charset="0"/>
              </a:rPr>
              <a:t>rencana pencapaian </a:t>
            </a: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sasaran serta sesuai dengan kepentingan perusahaan dan maksud dan tujuan perusahaan</a:t>
            </a:r>
            <a:r>
              <a:rPr lang="en-US" altLang="en-US" sz="16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346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3316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sp>
        <p:nvSpPr>
          <p:cNvPr id="13317" name="Rounded Rectangle 2"/>
          <p:cNvSpPr>
            <a:spLocks noChangeArrowheads="1"/>
          </p:cNvSpPr>
          <p:nvPr/>
        </p:nvSpPr>
        <p:spPr bwMode="auto">
          <a:xfrm>
            <a:off x="1571625" y="1714500"/>
            <a:ext cx="1071563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RJPP</a:t>
            </a:r>
          </a:p>
        </p:txBody>
      </p:sp>
      <p:sp>
        <p:nvSpPr>
          <p:cNvPr id="13318" name="Rounded Rectangle 3"/>
          <p:cNvSpPr>
            <a:spLocks noChangeArrowheads="1"/>
          </p:cNvSpPr>
          <p:nvPr/>
        </p:nvSpPr>
        <p:spPr bwMode="auto">
          <a:xfrm>
            <a:off x="1571625" y="2786063"/>
            <a:ext cx="1071563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RKAP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3000375" y="1728788"/>
            <a:ext cx="2428875" cy="914400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400">
                <a:latin typeface="HGｺﾞｼｯｸE" charset="0"/>
                <a:sym typeface="HGｺﾞｼｯｸE" charset="0"/>
              </a:rPr>
              <a:t>Visi/Misi</a:t>
            </a:r>
          </a:p>
          <a:p>
            <a:pPr algn="ctr"/>
            <a:r>
              <a:rPr lang="en-US" altLang="zh-CN" sz="1400">
                <a:latin typeface="HGｺﾞｼｯｸE" charset="0"/>
                <a:sym typeface="HGｺﾞｼｯｸE" charset="0"/>
              </a:rPr>
              <a:t>Sasaran Usaha</a:t>
            </a:r>
          </a:p>
          <a:p>
            <a:pPr algn="ctr"/>
            <a:r>
              <a:rPr lang="en-US" altLang="zh-CN" sz="1400">
                <a:latin typeface="HGｺﾞｼｯｸE" charset="0"/>
                <a:sym typeface="HGｺﾞｼｯｸE" charset="0"/>
              </a:rPr>
              <a:t>Strategi Usaha</a:t>
            </a: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3000375" y="2786063"/>
            <a:ext cx="2428875" cy="2771775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just"/>
            <a:r>
              <a:rPr lang="en-US" altLang="zh-CN" sz="1200">
                <a:latin typeface="HGｺﾞｼｯｸE" charset="0"/>
                <a:sym typeface="HGｺﾞｼｯｸE" charset="0"/>
              </a:rPr>
              <a:t>Inisiatif: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Pemasaran/Penjualan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Pengadaan</a:t>
            </a:r>
          </a:p>
          <a:p>
            <a:pPr marL="342900" indent="-342900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Produksi /kualitas produksi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Teknis dan teknologi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Keuangan dan akuntansi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Sistem dan organisasi;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Pengembangan SDM;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Litbang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Pelestarian lingkungan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Investasi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Proyeksi LK</a:t>
            </a:r>
            <a:endParaRPr lang="en-US" altLang="zh-CN" sz="1200"/>
          </a:p>
        </p:txBody>
      </p:sp>
      <p:sp>
        <p:nvSpPr>
          <p:cNvPr id="13321" name="Rounded Rectangle 6"/>
          <p:cNvSpPr>
            <a:spLocks noChangeArrowheads="1"/>
          </p:cNvSpPr>
          <p:nvPr/>
        </p:nvSpPr>
        <p:spPr bwMode="auto">
          <a:xfrm>
            <a:off x="1571625" y="5729288"/>
            <a:ext cx="1071563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Proses Bisnis</a:t>
            </a:r>
          </a:p>
        </p:txBody>
      </p:sp>
      <p:sp>
        <p:nvSpPr>
          <p:cNvPr id="13322" name="Rectangle 7"/>
          <p:cNvSpPr>
            <a:spLocks noChangeArrowheads="1"/>
          </p:cNvSpPr>
          <p:nvPr/>
        </p:nvSpPr>
        <p:spPr bwMode="auto">
          <a:xfrm>
            <a:off x="3000375" y="5715000"/>
            <a:ext cx="2428875" cy="914400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>
                <a:latin typeface="HGｺﾞｼｯｸE" charset="0"/>
                <a:sym typeface="HGｺﾞｼｯｸE" charset="0"/>
              </a:rPr>
              <a:t>1. Sistem Manajemen  dan SOP</a:t>
            </a:r>
          </a:p>
          <a:p>
            <a:pPr algn="ctr"/>
            <a:r>
              <a:rPr lang="en-US" altLang="zh-CN" sz="1200">
                <a:latin typeface="HGｺﾞｼｯｸE" charset="0"/>
                <a:sym typeface="HGｺﾞｼｯｸE" charset="0"/>
              </a:rPr>
              <a:t>2. Peraturan Per-UU-an</a:t>
            </a:r>
          </a:p>
        </p:txBody>
      </p:sp>
      <p:sp>
        <p:nvSpPr>
          <p:cNvPr id="13323" name="Rounded Rectangle 8"/>
          <p:cNvSpPr>
            <a:spLocks noChangeArrowheads="1"/>
          </p:cNvSpPr>
          <p:nvPr/>
        </p:nvSpPr>
        <p:spPr bwMode="auto">
          <a:xfrm>
            <a:off x="6072188" y="1357313"/>
            <a:ext cx="2428875" cy="7000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Kebijakan Pengawasan</a:t>
            </a:r>
          </a:p>
        </p:txBody>
      </p:sp>
      <p:cxnSp>
        <p:nvCxnSpPr>
          <p:cNvPr id="13324" name="Elbow Connector 9"/>
          <p:cNvCxnSpPr>
            <a:cxnSpLocks noChangeShapeType="1"/>
            <a:stCxn id="13323" idx="1"/>
            <a:endCxn id="13320" idx="3"/>
          </p:cNvCxnSpPr>
          <p:nvPr/>
        </p:nvCxnSpPr>
        <p:spPr bwMode="auto">
          <a:xfrm rot="10800000" flipV="1">
            <a:off x="5429250" y="1708150"/>
            <a:ext cx="642938" cy="2463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5" name="Elbow Connector 10"/>
          <p:cNvCxnSpPr>
            <a:cxnSpLocks noChangeShapeType="1"/>
            <a:stCxn id="13323" idx="1"/>
            <a:endCxn id="13319" idx="3"/>
          </p:cNvCxnSpPr>
          <p:nvPr/>
        </p:nvCxnSpPr>
        <p:spPr bwMode="auto">
          <a:xfrm rot="10800000" flipV="1">
            <a:off x="5429250" y="1708150"/>
            <a:ext cx="642938" cy="4778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6" name="Elbow Connector 11"/>
          <p:cNvCxnSpPr>
            <a:cxnSpLocks noChangeShapeType="1"/>
            <a:stCxn id="13323" idx="1"/>
            <a:endCxn id="13322" idx="3"/>
          </p:cNvCxnSpPr>
          <p:nvPr/>
        </p:nvCxnSpPr>
        <p:spPr bwMode="auto">
          <a:xfrm rot="10800000" flipV="1">
            <a:off x="5429250" y="1708150"/>
            <a:ext cx="642938" cy="4464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7" name="Rounded Rectangle 12"/>
          <p:cNvSpPr>
            <a:spLocks noChangeArrowheads="1"/>
          </p:cNvSpPr>
          <p:nvPr/>
        </p:nvSpPr>
        <p:spPr bwMode="auto">
          <a:xfrm>
            <a:off x="6643688" y="2500313"/>
            <a:ext cx="1643062" cy="428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40000"/>
              </a:gs>
              <a:gs pos="50000">
                <a:srgbClr val="D40000"/>
              </a:gs>
              <a:gs pos="100000">
                <a:srgbClr val="FF0000"/>
              </a:gs>
            </a:gsLst>
            <a:path path="rect">
              <a:fillToRect t="100000" r="100000"/>
            </a:path>
          </a:gra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500">
                <a:solidFill>
                  <a:schemeClr val="bg1"/>
                </a:solidFill>
                <a:latin typeface="HGｺﾞｼｯｸE" charset="0"/>
                <a:sym typeface="HGｺﾞｼｯｸE" charset="0"/>
              </a:rPr>
              <a:t>Kebijkan/SOP</a:t>
            </a:r>
          </a:p>
        </p:txBody>
      </p:sp>
      <p:sp>
        <p:nvSpPr>
          <p:cNvPr id="13328" name="Up Arrow 13"/>
          <p:cNvSpPr>
            <a:spLocks noChangeArrowheads="1"/>
          </p:cNvSpPr>
          <p:nvPr/>
        </p:nvSpPr>
        <p:spPr bwMode="auto">
          <a:xfrm>
            <a:off x="7215188" y="2143125"/>
            <a:ext cx="428625" cy="357188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3329" name="TextBox 14"/>
          <p:cNvSpPr>
            <a:spLocks noChangeArrowheads="1"/>
          </p:cNvSpPr>
          <p:nvPr/>
        </p:nvSpPr>
        <p:spPr bwMode="auto">
          <a:xfrm>
            <a:off x="5857875" y="3000375"/>
            <a:ext cx="3286125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Pengemb kompetensi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Pembagian tugas dan keanggotaan komite dekom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Meksnisme pengambilan keputusan;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Penyusunan RKA, KPI beserta penilaiannya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Kebijakan penyediaan informasi dan aksesnya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FF0000"/>
                </a:solidFill>
                <a:latin typeface="Gill Sans MT" pitchFamily="34" charset="0"/>
                <a:sym typeface="HGｺﾞｼｯｸE" charset="0"/>
              </a:rPr>
              <a:t>SOP RJPP, RKAP dan Inisiatif Strategis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SOP Pengusulan Calon Auditor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SOP Pengaduan Masyarakat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FF0000"/>
                </a:solidFill>
                <a:latin typeface="Gill Sans MT" pitchFamily="34" charset="0"/>
                <a:sym typeface="HGｺﾞｼｯｸE" charset="0"/>
              </a:rPr>
              <a:t>SOP Pengawasan Laporan Manajemen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FF0000"/>
                </a:solidFill>
                <a:latin typeface="Gill Sans MT" pitchFamily="34" charset="0"/>
                <a:sym typeface="HGｺﾞｼｯｸE" charset="0"/>
              </a:rPr>
              <a:t>SOP Pelaporan atas gejalan penurunan kinerja rastis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FF0000"/>
                </a:solidFill>
                <a:latin typeface="Gill Sans MT" pitchFamily="34" charset="0"/>
                <a:sym typeface="HGｺﾞｼｯｸE" charset="0"/>
              </a:rPr>
              <a:t>SOP Pengusulan Remunerasi Direksi/Dekom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Mekanisme penanganan benturan kepentingan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SOP Penilaian kinerja direksi/KPI</a:t>
            </a:r>
          </a:p>
          <a:p>
            <a:pPr marL="269875" indent="-269875">
              <a:buFont typeface="Arial" pitchFamily="34" charset="0"/>
              <a:buAutoNum type="arabicPeriod"/>
            </a:pPr>
            <a:r>
              <a:rPr lang="en-US" altLang="zh-CN" sz="10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SOP penyampaian saran (perubahan lingkungan bisnis; aspirasi stakeholder;  IC, RM, TI, SDM,  kebijakan akuntansi/LK,  pengadaan, sistem mutu, kepatuhan, anak perusahaan/patungan)</a:t>
            </a:r>
            <a:endParaRPr lang="en-US" altLang="zh-CN" sz="1000"/>
          </a:p>
        </p:txBody>
      </p:sp>
    </p:spTree>
    <p:extLst>
      <p:ext uri="{BB962C8B-B14F-4D97-AF65-F5344CB8AC3E}">
        <p14:creationId xmlns:p14="http://schemas.microsoft.com/office/powerpoint/2010/main" val="200015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4340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1285875" y="1214438"/>
            <a:ext cx="2786063" cy="985837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just"/>
            <a:r>
              <a:rPr lang="en-US" altLang="zh-CN" sz="1100">
                <a:latin typeface="HGｺﾞｼｯｸE" charset="0"/>
                <a:sym typeface="HGｺﾞｼｯｸE" charset="0"/>
              </a:rPr>
              <a:t>Visi/Misi</a:t>
            </a:r>
          </a:p>
          <a:p>
            <a:pPr marL="342900" indent="-342900" algn="just"/>
            <a:r>
              <a:rPr lang="en-US" altLang="zh-CN" sz="1100">
                <a:latin typeface="HGｺﾞｼｯｸE" charset="0"/>
                <a:sym typeface="HGｺﾞｼｯｸE" charset="0"/>
              </a:rPr>
              <a:t>Sasaran Usaha</a:t>
            </a:r>
          </a:p>
          <a:p>
            <a:pPr marL="342900" indent="-342900" algn="just"/>
            <a:r>
              <a:rPr lang="en-US" altLang="zh-CN" sz="1100">
                <a:latin typeface="HGｺﾞｼｯｸE" charset="0"/>
                <a:sym typeface="HGｺﾞｼｯｸE" charset="0"/>
              </a:rPr>
              <a:t>Strategi Usaha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Target KPI 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Target Tingkat Kesehatan</a:t>
            </a:r>
            <a:endParaRPr lang="en-US" altLang="zh-CN" sz="1100"/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1285875" y="2286000"/>
            <a:ext cx="2786063" cy="3429000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just"/>
            <a:r>
              <a:rPr lang="en-US" altLang="zh-CN" sz="1200">
                <a:latin typeface="HGｺﾞｼｯｸE" charset="0"/>
                <a:sym typeface="HGｺﾞｼｯｸE" charset="0"/>
              </a:rPr>
              <a:t>Rencana Kerja Perusahaan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Rencana Kerja Prioritas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Rencana Kerja Rutin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Pemasaran/Penjualan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Pengadaan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Produksi /kualitas produksi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Teknik dan Teknologi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Keuangan dan akuntansi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Teknologi Informasi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SDM dan Umum;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Litbang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Pelestarian lingkungan dan CSR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Investasi dan Pendanaan</a:t>
            </a:r>
          </a:p>
          <a:p>
            <a:pPr marL="342900" indent="-342900" algn="just">
              <a:buFont typeface="Gill Sans MT" pitchFamily="34" charset="0"/>
              <a:buAutoNum type="alphaL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Proyeksi LK</a:t>
            </a:r>
            <a:endParaRPr lang="en-US" altLang="zh-CN" sz="12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285875" y="5800725"/>
            <a:ext cx="2786063" cy="914400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just"/>
            <a:r>
              <a:rPr lang="en-US" altLang="zh-CN" sz="1200">
                <a:latin typeface="HGｺﾞｼｯｸE" charset="0"/>
                <a:sym typeface="HGｺﾞｼｯｸE" charset="0"/>
              </a:rPr>
              <a:t>Analisis Risiko: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Risiko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Penyebab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Dampak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200">
                <a:latin typeface="HGｺﾞｼｯｸE" charset="0"/>
                <a:sym typeface="HGｺﾞｼｯｸE" charset="0"/>
              </a:rPr>
              <a:t>Mitigasi</a:t>
            </a:r>
          </a:p>
        </p:txBody>
      </p:sp>
      <p:sp>
        <p:nvSpPr>
          <p:cNvPr id="14344" name="Rectangle 19"/>
          <p:cNvSpPr>
            <a:spLocks noChangeArrowheads="1"/>
          </p:cNvSpPr>
          <p:nvPr/>
        </p:nvSpPr>
        <p:spPr bwMode="auto">
          <a:xfrm>
            <a:off x="6143625" y="1643063"/>
            <a:ext cx="2786063" cy="2357437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 algn="just"/>
            <a:r>
              <a:rPr lang="en-US" altLang="zh-CN" sz="1100">
                <a:latin typeface="HGｺﾞｼｯｸE" charset="0"/>
                <a:sym typeface="HGｺﾞｼｯｸE" charset="0"/>
              </a:rPr>
              <a:t>Anggaran Perusahaan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Pedoman Pelaksanaan RKAP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Asumsi dan Dasar Perhitungan </a:t>
            </a:r>
          </a:p>
          <a:p>
            <a:pPr marL="342900" indent="-342900" algn="just">
              <a:buFont typeface="Gill Sans MT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Angagarn Pendapatan dan Biaya Usaha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Pendapatan Usaha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Biaya Usaha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Angagarn pendapatan dan biaya lainnya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Anggaran Pengadaan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Teknik dan Teknologi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Anggaran Pengembangan SDM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Anggaran Investasi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100">
                <a:latin typeface="HGｺﾞｼｯｸE" charset="0"/>
                <a:sym typeface="HGｺﾞｼｯｸE" charset="0"/>
              </a:rPr>
              <a:t>Pemberdayaan Aset</a:t>
            </a:r>
            <a:endParaRPr lang="en-US" altLang="zh-CN"/>
          </a:p>
        </p:txBody>
      </p:sp>
      <p:sp>
        <p:nvSpPr>
          <p:cNvPr id="14345" name="Rectangle 20"/>
          <p:cNvSpPr>
            <a:spLocks noChangeArrowheads="1"/>
          </p:cNvSpPr>
          <p:nvPr/>
        </p:nvSpPr>
        <p:spPr bwMode="auto">
          <a:xfrm>
            <a:off x="6143625" y="4143375"/>
            <a:ext cx="2786063" cy="985838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228600" indent="-228600" algn="just"/>
            <a:r>
              <a:rPr lang="en-US" altLang="zh-CN" sz="900">
                <a:latin typeface="HGｺﾞｼｯｸE" charset="0"/>
                <a:sym typeface="HGｺﾞｼｯｸE" charset="0"/>
              </a:rPr>
              <a:t>Proyeksi Keuangan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Laba / (Rugi)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Neraca Konsolidasi Komparatif 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Arus Kas Konsolidasi Komparatif 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Laporan Perubahan Ekuitas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Sumber dan Penggunaan Dana 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Rencana Sumber Dana </a:t>
            </a:r>
            <a:endParaRPr lang="en-US" altLang="zh-CN"/>
          </a:p>
        </p:txBody>
      </p:sp>
      <p:sp>
        <p:nvSpPr>
          <p:cNvPr id="14346" name="Rectangle 21"/>
          <p:cNvSpPr>
            <a:spLocks noChangeArrowheads="1"/>
          </p:cNvSpPr>
          <p:nvPr/>
        </p:nvSpPr>
        <p:spPr bwMode="auto">
          <a:xfrm>
            <a:off x="6143625" y="5229225"/>
            <a:ext cx="2786063" cy="1628775"/>
          </a:xfrm>
          <a:prstGeom prst="rect">
            <a:avLst/>
          </a:prstGeom>
          <a:gradFill rotWithShape="1">
            <a:gsLst>
              <a:gs pos="0">
                <a:srgbClr val="FFFF9D"/>
              </a:gs>
              <a:gs pos="50000">
                <a:srgbClr val="FFFFC3"/>
              </a:gs>
              <a:gs pos="100000">
                <a:srgbClr val="FFFFE3"/>
              </a:gs>
            </a:gsLst>
            <a:path path="rect">
              <a:fillToRect t="100000" r="100000"/>
            </a:path>
          </a:gra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marL="228600" indent="-228600" algn="just"/>
            <a:r>
              <a:rPr lang="en-US" altLang="zh-CN" sz="900">
                <a:latin typeface="HGｺﾞｼｯｸE" charset="0"/>
                <a:sym typeface="HGｺﾞｼｯｸE" charset="0"/>
              </a:rPr>
              <a:t>Anak Perusahan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Laba / (Rugi)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Neraca Konsolidasi Komparatif 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Arus Kas Konsolidasi Komparatif 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Prognosa (Sasaran Strategi, Strategi Korporat, Kebijakan Korporat, </a:t>
            </a:r>
          </a:p>
          <a:p>
            <a:pPr marL="228600" indent="-228600">
              <a:buFont typeface="Arial" pitchFamily="34" charset="0"/>
              <a:buAutoNum type="arabicPeriod"/>
            </a:pPr>
            <a:r>
              <a:rPr lang="en-US" altLang="zh-CN" sz="900">
                <a:latin typeface="HGｺﾞｼｯｸE" charset="0"/>
                <a:sym typeface="HGｺﾞｼｯｸE" charset="0"/>
              </a:rPr>
              <a:t>Direksi dan Komisaris anak Perusahaan  (Periode masa jabatan, Gaji dan Honorarium)</a:t>
            </a:r>
            <a:endParaRPr lang="en-US" altLang="zh-CN"/>
          </a:p>
        </p:txBody>
      </p:sp>
      <p:sp>
        <p:nvSpPr>
          <p:cNvPr id="14347" name="Rounded Rectangle 22"/>
          <p:cNvSpPr>
            <a:spLocks noChangeArrowheads="1"/>
          </p:cNvSpPr>
          <p:nvPr/>
        </p:nvSpPr>
        <p:spPr bwMode="auto">
          <a:xfrm>
            <a:off x="4500563" y="4000500"/>
            <a:ext cx="1285875" cy="9286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40000"/>
              </a:gs>
              <a:gs pos="50000">
                <a:srgbClr val="D40000"/>
              </a:gs>
              <a:gs pos="100000">
                <a:srgbClr val="FF0000"/>
              </a:gs>
            </a:gsLst>
            <a:path path="rect">
              <a:fillToRect t="100000" r="100000"/>
            </a:path>
          </a:gra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600">
                <a:solidFill>
                  <a:schemeClr val="bg1"/>
                </a:solidFill>
                <a:latin typeface="HGｺﾞｼｯｸE" charset="0"/>
                <a:sym typeface="HGｺﾞｼｯｸE" charset="0"/>
              </a:rPr>
              <a:t>Sasaran dan Prioritas</a:t>
            </a:r>
          </a:p>
        </p:txBody>
      </p:sp>
      <p:cxnSp>
        <p:nvCxnSpPr>
          <p:cNvPr id="14348" name="Shape 24"/>
          <p:cNvCxnSpPr>
            <a:cxnSpLocks noChangeShapeType="1"/>
            <a:stCxn id="14347" idx="0"/>
            <a:endCxn id="14344" idx="1"/>
          </p:cNvCxnSpPr>
          <p:nvPr/>
        </p:nvCxnSpPr>
        <p:spPr bwMode="auto">
          <a:xfrm rot="5400000" flipH="1" flipV="1">
            <a:off x="5053807" y="2910681"/>
            <a:ext cx="1179512" cy="1000125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Shape 26"/>
          <p:cNvCxnSpPr>
            <a:cxnSpLocks noChangeShapeType="1"/>
            <a:stCxn id="14347" idx="0"/>
            <a:endCxn id="14341" idx="3"/>
          </p:cNvCxnSpPr>
          <p:nvPr/>
        </p:nvCxnSpPr>
        <p:spPr bwMode="auto">
          <a:xfrm rot="16200000" flipV="1">
            <a:off x="3461544" y="2318544"/>
            <a:ext cx="2292350" cy="1071562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Shape 28"/>
          <p:cNvCxnSpPr>
            <a:cxnSpLocks noChangeShapeType="1"/>
            <a:stCxn id="14347" idx="2"/>
            <a:endCxn id="14343" idx="3"/>
          </p:cNvCxnSpPr>
          <p:nvPr/>
        </p:nvCxnSpPr>
        <p:spPr bwMode="auto">
          <a:xfrm rot="5400000">
            <a:off x="3943350" y="5057776"/>
            <a:ext cx="1328737" cy="1071562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1" name="Elbow Connector 30"/>
          <p:cNvCxnSpPr>
            <a:cxnSpLocks noChangeShapeType="1"/>
            <a:stCxn id="14347" idx="1"/>
            <a:endCxn id="14342" idx="3"/>
          </p:cNvCxnSpPr>
          <p:nvPr/>
        </p:nvCxnSpPr>
        <p:spPr bwMode="auto">
          <a:xfrm rot="10800000">
            <a:off x="4071938" y="4000500"/>
            <a:ext cx="428625" cy="4635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2" name="Elbow Connector 32"/>
          <p:cNvCxnSpPr>
            <a:cxnSpLocks noChangeShapeType="1"/>
            <a:stCxn id="14347" idx="3"/>
            <a:endCxn id="14345" idx="1"/>
          </p:cNvCxnSpPr>
          <p:nvPr/>
        </p:nvCxnSpPr>
        <p:spPr bwMode="auto">
          <a:xfrm>
            <a:off x="5786438" y="4464050"/>
            <a:ext cx="357187" cy="171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3" name="AutoShape 17"/>
          <p:cNvCxnSpPr>
            <a:cxnSpLocks noChangeShapeType="1"/>
            <a:stCxn id="14347" idx="2"/>
            <a:endCxn id="14346" idx="1"/>
          </p:cNvCxnSpPr>
          <p:nvPr/>
        </p:nvCxnSpPr>
        <p:spPr bwMode="auto">
          <a:xfrm rot="16200000" flipH="1">
            <a:off x="5086350" y="4986338"/>
            <a:ext cx="1114425" cy="1000125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60146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5364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28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sp>
        <p:nvSpPr>
          <p:cNvPr id="15365" name="Rounded Rectangle 15"/>
          <p:cNvSpPr>
            <a:spLocks noChangeArrowheads="1"/>
          </p:cNvSpPr>
          <p:nvPr/>
        </p:nvSpPr>
        <p:spPr bwMode="auto">
          <a:xfrm>
            <a:off x="7429500" y="857250"/>
            <a:ext cx="1500188" cy="571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200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Prioritas Sasaran Pengawasn</a:t>
            </a: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4500563" y="3571875"/>
            <a:ext cx="1285875" cy="914400"/>
          </a:xfrm>
          <a:prstGeom prst="rect">
            <a:avLst/>
          </a:prstGeom>
          <a:gradFill rotWithShape="1">
            <a:gsLst>
              <a:gs pos="0">
                <a:srgbClr val="BDF295"/>
              </a:gs>
              <a:gs pos="50000">
                <a:srgbClr val="D4F6BF"/>
              </a:gs>
              <a:gs pos="100000">
                <a:srgbClr val="E9F9E0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002060"/>
                </a:solidFill>
                <a:latin typeface="HGｺﾞｼｯｸE" charset="0"/>
                <a:sym typeface="HGｺﾞｼｯｸE" charset="0"/>
              </a:rPr>
              <a:t>Masalah Strategis</a:t>
            </a:r>
          </a:p>
        </p:txBody>
      </p:sp>
      <p:sp>
        <p:nvSpPr>
          <p:cNvPr id="15367" name="Rectangle 17"/>
          <p:cNvSpPr>
            <a:spLocks noChangeArrowheads="1"/>
          </p:cNvSpPr>
          <p:nvPr/>
        </p:nvSpPr>
        <p:spPr bwMode="auto">
          <a:xfrm>
            <a:off x="2428875" y="1585913"/>
            <a:ext cx="2143125" cy="1057275"/>
          </a:xfrm>
          <a:prstGeom prst="rect">
            <a:avLst/>
          </a:prstGeom>
          <a:gradFill rotWithShape="1">
            <a:gsLst>
              <a:gs pos="0">
                <a:srgbClr val="00305C"/>
              </a:gs>
              <a:gs pos="50000">
                <a:srgbClr val="004583"/>
              </a:gs>
              <a:gs pos="100000">
                <a:srgbClr val="00539E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1600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Memerlukan keputusan </a:t>
            </a:r>
            <a:r>
              <a:rPr lang="en-US" sz="1600" b="1">
                <a:solidFill>
                  <a:srgbClr val="FFFFFF"/>
                </a:solidFill>
                <a:latin typeface="Gill Sans MT" pitchFamily="34" charset="0"/>
                <a:sym typeface="Gill Sans MT" pitchFamily="34" charset="0"/>
              </a:rPr>
              <a:t>Direksi, Dekom atau RUPS</a:t>
            </a:r>
            <a:endParaRPr lang="en-US" altLang="en-US" sz="1600" b="1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5368" name="Rectangle 18"/>
          <p:cNvSpPr>
            <a:spLocks noChangeArrowheads="1"/>
          </p:cNvSpPr>
          <p:nvPr/>
        </p:nvSpPr>
        <p:spPr bwMode="auto">
          <a:xfrm>
            <a:off x="5715000" y="1571625"/>
            <a:ext cx="2143125" cy="1057275"/>
          </a:xfrm>
          <a:prstGeom prst="rect">
            <a:avLst/>
          </a:prstGeom>
          <a:gradFill rotWithShape="1">
            <a:gsLst>
              <a:gs pos="0">
                <a:srgbClr val="00305C"/>
              </a:gs>
              <a:gs pos="50000">
                <a:srgbClr val="004583"/>
              </a:gs>
              <a:gs pos="100000">
                <a:srgbClr val="00539E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600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Memerlukan Sumber  Daya Perusahaan dalam Jumlah Besar</a:t>
            </a:r>
          </a:p>
        </p:txBody>
      </p:sp>
      <p:sp>
        <p:nvSpPr>
          <p:cNvPr id="15369" name="Rectangle 23"/>
          <p:cNvSpPr>
            <a:spLocks noChangeArrowheads="1"/>
          </p:cNvSpPr>
          <p:nvPr/>
        </p:nvSpPr>
        <p:spPr bwMode="auto">
          <a:xfrm>
            <a:off x="1714500" y="3514725"/>
            <a:ext cx="2143125" cy="1057275"/>
          </a:xfrm>
          <a:prstGeom prst="rect">
            <a:avLst/>
          </a:prstGeom>
          <a:gradFill rotWithShape="1">
            <a:gsLst>
              <a:gs pos="0">
                <a:srgbClr val="00305C"/>
              </a:gs>
              <a:gs pos="50000">
                <a:srgbClr val="004583"/>
              </a:gs>
              <a:gs pos="100000">
                <a:srgbClr val="00539E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Berorientasi Kedepan</a:t>
            </a:r>
          </a:p>
        </p:txBody>
      </p:sp>
      <p:sp>
        <p:nvSpPr>
          <p:cNvPr id="15370" name="Rectangle 25"/>
          <p:cNvSpPr>
            <a:spLocks noChangeArrowheads="1"/>
          </p:cNvSpPr>
          <p:nvPr/>
        </p:nvSpPr>
        <p:spPr bwMode="auto">
          <a:xfrm>
            <a:off x="6429375" y="3500438"/>
            <a:ext cx="2143125" cy="1057275"/>
          </a:xfrm>
          <a:prstGeom prst="rect">
            <a:avLst/>
          </a:prstGeom>
          <a:gradFill rotWithShape="1">
            <a:gsLst>
              <a:gs pos="0">
                <a:srgbClr val="00305C"/>
              </a:gs>
              <a:gs pos="50000">
                <a:srgbClr val="004583"/>
              </a:gs>
              <a:gs pos="100000">
                <a:srgbClr val="00539E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600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Memperngaruhi Kesejahteraan Jk Panjang Perusahaan</a:t>
            </a:r>
          </a:p>
        </p:txBody>
      </p:sp>
      <p:sp>
        <p:nvSpPr>
          <p:cNvPr id="15371" name="Rectangle 27"/>
          <p:cNvSpPr>
            <a:spLocks noChangeArrowheads="1"/>
          </p:cNvSpPr>
          <p:nvPr/>
        </p:nvSpPr>
        <p:spPr bwMode="auto">
          <a:xfrm>
            <a:off x="2428875" y="5300663"/>
            <a:ext cx="2143125" cy="1057275"/>
          </a:xfrm>
          <a:prstGeom prst="rect">
            <a:avLst/>
          </a:prstGeom>
          <a:gradFill rotWithShape="1">
            <a:gsLst>
              <a:gs pos="0">
                <a:srgbClr val="00305C"/>
              </a:gs>
              <a:gs pos="50000">
                <a:srgbClr val="004583"/>
              </a:gs>
              <a:gs pos="100000">
                <a:srgbClr val="00539E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600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Memiliki Konsekuensi Multi Fungsi atau Multi Bisnis</a:t>
            </a:r>
          </a:p>
        </p:txBody>
      </p:sp>
      <p:sp>
        <p:nvSpPr>
          <p:cNvPr id="15372" name="Rectangle 29"/>
          <p:cNvSpPr>
            <a:spLocks noChangeArrowheads="1"/>
          </p:cNvSpPr>
          <p:nvPr/>
        </p:nvSpPr>
        <p:spPr bwMode="auto">
          <a:xfrm>
            <a:off x="5715000" y="5286375"/>
            <a:ext cx="2143125" cy="1057275"/>
          </a:xfrm>
          <a:prstGeom prst="rect">
            <a:avLst/>
          </a:prstGeom>
          <a:gradFill rotWithShape="1">
            <a:gsLst>
              <a:gs pos="0">
                <a:srgbClr val="00305C"/>
              </a:gs>
              <a:gs pos="50000">
                <a:srgbClr val="004583"/>
              </a:gs>
              <a:gs pos="100000">
                <a:srgbClr val="00539E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600" b="1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Memerlukan Pertimbangan atas Lingkungan Eksternal</a:t>
            </a:r>
          </a:p>
        </p:txBody>
      </p:sp>
      <p:sp>
        <p:nvSpPr>
          <p:cNvPr id="15373" name="Right Arrow 31"/>
          <p:cNvSpPr>
            <a:spLocks noChangeArrowheads="1"/>
          </p:cNvSpPr>
          <p:nvPr/>
        </p:nvSpPr>
        <p:spPr bwMode="auto">
          <a:xfrm>
            <a:off x="5857875" y="3786188"/>
            <a:ext cx="571500" cy="57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5374" name="Right Arrow 33"/>
          <p:cNvSpPr>
            <a:spLocks noChangeArrowheads="1"/>
          </p:cNvSpPr>
          <p:nvPr/>
        </p:nvSpPr>
        <p:spPr bwMode="auto">
          <a:xfrm rot="10800000">
            <a:off x="3857625" y="3786188"/>
            <a:ext cx="571500" cy="57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5375" name="Right Arrow 35"/>
          <p:cNvSpPr>
            <a:spLocks noChangeArrowheads="1"/>
          </p:cNvSpPr>
          <p:nvPr/>
        </p:nvSpPr>
        <p:spPr bwMode="auto">
          <a:xfrm rot="-3051271">
            <a:off x="5259388" y="2830513"/>
            <a:ext cx="571500" cy="57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5376" name="Right Arrow 36"/>
          <p:cNvSpPr>
            <a:spLocks noChangeArrowheads="1"/>
          </p:cNvSpPr>
          <p:nvPr/>
        </p:nvSpPr>
        <p:spPr bwMode="auto">
          <a:xfrm rot="-8001965">
            <a:off x="4381500" y="2882900"/>
            <a:ext cx="571500" cy="57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5377" name="Right Arrow 37"/>
          <p:cNvSpPr>
            <a:spLocks noChangeArrowheads="1"/>
          </p:cNvSpPr>
          <p:nvPr/>
        </p:nvSpPr>
        <p:spPr bwMode="auto">
          <a:xfrm rot="2867848">
            <a:off x="5332413" y="4597400"/>
            <a:ext cx="571500" cy="57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15378" name="Right Arrow 38"/>
          <p:cNvSpPr>
            <a:spLocks noChangeArrowheads="1"/>
          </p:cNvSpPr>
          <p:nvPr/>
        </p:nvSpPr>
        <p:spPr bwMode="auto">
          <a:xfrm rot="8148591">
            <a:off x="4533900" y="4597400"/>
            <a:ext cx="571500" cy="5715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0000"/>
          </a:solidFill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544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6388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graphicFrame>
        <p:nvGraphicFramePr>
          <p:cNvPr id="17413" name="Group 5"/>
          <p:cNvGraphicFramePr>
            <a:graphicFrameLocks noGrp="1"/>
          </p:cNvGraphicFramePr>
          <p:nvPr/>
        </p:nvGraphicFramePr>
        <p:xfrm>
          <a:off x="1524000" y="1397000"/>
          <a:ext cx="7262813" cy="5443571"/>
        </p:xfrm>
        <a:graphic>
          <a:graphicData uri="http://schemas.openxmlformats.org/drawingml/2006/table">
            <a:tbl>
              <a:tblPr/>
              <a:tblGrid>
                <a:gridCol w="762000"/>
                <a:gridCol w="6500813"/>
              </a:tblGrid>
              <a:tr h="392067"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Kebijakan Pengawasan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95246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Visi/Misi Dewan Komisaris dalam Pengawasan BUMN yang mendukung Kinerja BUMN sesuai dengan Strategi Usaha Perusahaan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392067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Sasaran dan Prioritas Pengawasan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2381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Rencana Kerja Perusahaan :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693657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AutoNum type="arabicPeriod"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Rencana Kerja Prioritas</a:t>
                      </a:r>
                    </a:p>
                    <a:p>
                      <a:pPr marL="457200" marR="0" lvl="0" indent="-45720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AutoNum type="arabicPeriod"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Rencana Kerja Rutin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693657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Sasaran dan Prioritas Pengawasan terhadap Renccana Kerja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365717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93654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Matriks Jadwal Pembahasan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70159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Rencana Jadwal Rapat dan Materi Rapat yang Diagendakan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392067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111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7412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graphicFrame>
        <p:nvGraphicFramePr>
          <p:cNvPr id="18437" name="Group 5"/>
          <p:cNvGraphicFramePr>
            <a:graphicFrameLocks noGrp="1"/>
          </p:cNvGraphicFramePr>
          <p:nvPr/>
        </p:nvGraphicFramePr>
        <p:xfrm>
          <a:off x="1524000" y="1397000"/>
          <a:ext cx="7262813" cy="5048251"/>
        </p:xfrm>
        <a:graphic>
          <a:graphicData uri="http://schemas.openxmlformats.org/drawingml/2006/table">
            <a:tbl>
              <a:tblPr/>
              <a:tblGrid>
                <a:gridCol w="822325"/>
                <a:gridCol w="6440488"/>
              </a:tblGrid>
              <a:tr h="6381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Memenuhi kebutuhan air bersih Grup serta kawasan industri di Cilegon dan sekitarnya serta memperluas cakupan pelayanan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Peningkatan kapasitas waduk krenceng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Pemanfaatan potensi air baku (recycle air buangan)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Pengembangan usaha ke wilayah lain di luar Cilegon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Diversifikasi usaha industri air bersih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Peningkatan profesionalisme SDM dan pengembangan R &amp;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Pengembangan Sistem Informasi Terpadu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Partisipasi aktif dalam pelestaruian sumber daya 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Memperluas lingkup bisnis meliputi Produsen Koagulan dan Produsesn WTP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Pengembangan teknologi pengolahan air dgn teknologi membran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Meningkatkan nilai perusahaan dengan mempertahankan sertifikasi Iso, MBNQA, dan GCG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48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8435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8436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/>
        </p:nvGraphicFramePr>
        <p:xfrm>
          <a:off x="1524000" y="1397000"/>
          <a:ext cx="7262813" cy="5238751"/>
        </p:xfrm>
        <a:graphic>
          <a:graphicData uri="http://schemas.openxmlformats.org/drawingml/2006/table">
            <a:tbl>
              <a:tblPr/>
              <a:tblGrid>
                <a:gridCol w="822325"/>
                <a:gridCol w="6440488"/>
              </a:tblGrid>
              <a:tr h="65405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Memenuhi kebutuhan air bersih Grup serta kawasan industri di Cilegon dan sekitarnya serta memperluas cakupan pelayanan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Peningkatan kapasitas waduk krenceng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Pemanfaatan potensi air baku (recycle air buangan)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Pengembangan usaha ke wilayah lain di luar Cilegon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Diversifikasi usaha industri air bersih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Peningkatan profesionalisme SDM dan pengembangan R &amp;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Pengembangan Sistem Informasi Terpadu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Partisipasi aktif dalam pelestarian sumber daya 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Memperluas lingkup bisnis meliputi Produsen Koagulan dan Produsesn WTP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Pengembangan teknologi pengolahan air dgn teknologi membran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Meningkatkan nilai perusahaan dengan mempertahankan sertifikasi Iso, MBNQA, dan GCG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534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19460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Kebijakan Pengawasan dan Pelaksanaan Pengawasan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1524000" y="1397000"/>
          <a:ext cx="7262813" cy="5329241"/>
        </p:xfrm>
        <a:graphic>
          <a:graphicData uri="http://schemas.openxmlformats.org/drawingml/2006/table">
            <a:tbl>
              <a:tblPr/>
              <a:tblGrid>
                <a:gridCol w="822325"/>
                <a:gridCol w="6440488"/>
              </a:tblGrid>
              <a:tr h="433388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Mengoptimalkan pelayanan administrasi dan kesejahteraan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Melaksanakan frame work process HCM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Membuat sistem perencanaan karir yang efektif dan terintegrasi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Meningkatkan kompetensi karyawan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Melaksanakan rekruitmen sesuai kebutuhan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Melaksanakan pelatihan dan pendidikan sesuai kompetensi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Membangun Performance System yang terintegrasi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Meningkatkan suasana lingkungan kerja yang kondusif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Melaksanakan inovasi dan integrasi perbaikan OFI ke dalam proses bisnis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Mengendalikan biaya ATK, Lembur, perjalanan dinas, perawatan kator, perumahan dan utilitas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Pengamanan aset gedung perusahaan,  pemeliharaan tanah, penertiban bangunan liar.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BED"/>
                    </a:solidFill>
                  </a:tcPr>
                </a:tc>
              </a:tr>
            </a:tbl>
          </a:graphicData>
        </a:graphic>
      </p:graphicFrame>
      <p:sp>
        <p:nvSpPr>
          <p:cNvPr id="19499" name="TextBox 3"/>
          <p:cNvSpPr>
            <a:spLocks noChangeArrowheads="1"/>
          </p:cNvSpPr>
          <p:nvPr/>
        </p:nvSpPr>
        <p:spPr bwMode="auto">
          <a:xfrm>
            <a:off x="7358063" y="785813"/>
            <a:ext cx="642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SDM</a:t>
            </a:r>
          </a:p>
        </p:txBody>
      </p:sp>
    </p:spTree>
    <p:extLst>
      <p:ext uri="{BB962C8B-B14F-4D97-AF65-F5344CB8AC3E}">
        <p14:creationId xmlns:p14="http://schemas.microsoft.com/office/powerpoint/2010/main" val="3480815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KEMAMPUAN AKHIR YANG DIHARAPKAN</a:t>
            </a:r>
            <a:endParaRPr lang="en-US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Diharapkan setelah menyelesaikan  materi ini, mahasiswa mampu </a:t>
            </a:r>
            <a:r>
              <a:rPr lang="es-ES" dirty="0" err="1"/>
              <a:t>menyusun</a:t>
            </a:r>
            <a:r>
              <a:rPr lang="es-ES" dirty="0"/>
              <a:t> </a:t>
            </a:r>
            <a:r>
              <a:rPr lang="es-ES" dirty="0" err="1"/>
              <a:t>kebijakan</a:t>
            </a:r>
            <a:r>
              <a:rPr lang="es-ES" dirty="0"/>
              <a:t> </a:t>
            </a:r>
            <a:r>
              <a:rPr lang="es-ES" dirty="0" err="1"/>
              <a:t>pengawasan</a:t>
            </a:r>
            <a:r>
              <a:rPr lang="es-ES" dirty="0"/>
              <a:t> </a:t>
            </a:r>
            <a:r>
              <a:rPr lang="es-ES" dirty="0" err="1"/>
              <a:t>dewan</a:t>
            </a:r>
            <a:r>
              <a:rPr lang="es-ES" dirty="0"/>
              <a:t> </a:t>
            </a:r>
            <a:r>
              <a:rPr lang="es-ES" dirty="0" err="1"/>
              <a:t>komisaris</a:t>
            </a:r>
            <a:r>
              <a:rPr lang="es-ES" dirty="0"/>
              <a:t> yang </a:t>
            </a:r>
            <a:r>
              <a:rPr lang="es-ES" dirty="0" err="1"/>
              <a:t>efektif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41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0484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z="4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Contoh Kebijakan/SOP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1214438" y="1444625"/>
            <a:ext cx="75723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/>
            <a:r>
              <a:rPr lang="en-US" altLang="zh-CN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Pengambilan Keputusan secara Sirkuler</a:t>
            </a:r>
          </a:p>
          <a:p>
            <a:pPr marL="342900" indent="-342900" algn="just"/>
            <a:r>
              <a:rPr lang="en-US" altLang="zh-CN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Dewan Komisaris mengakui bentuk rapat tanpa melalui kehadiran fisik, atau disebut Rapat Sirkuler, dengan ketentuan sebagai berikut: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Keputusan yang diambil dalam bentuk Rapat Sirkuler bukanlah keputusan yang bersifat strategis;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Bukan merupakan sebuah keputusan atas sebuah tindakan Direksi yang memerlukan persetujuan Dewan Komisaris/RUPS;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Permasalahan telah diketahui sebelumnya/pernah dibahas; dan</a:t>
            </a:r>
          </a:p>
          <a:p>
            <a:pPr marL="342900" indent="-342900" algn="just">
              <a:buFont typeface="Arial" pitchFamily="34" charset="0"/>
              <a:buAutoNum type="alphaLcPeriod"/>
            </a:pPr>
            <a:r>
              <a:rPr lang="en-US" altLang="zh-CN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Keputusan yang diambil disetujui secara tertulis oleh seluruh anggota Dewan Komisaris.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1847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1508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6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Contoh Kebijakan/SOP</a:t>
            </a: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1285875" y="1177925"/>
            <a:ext cx="7502525" cy="499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/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MENGAGUNKAN AKTIVA TETAP UNTUK PENARIKAN KREDIT JANGKA PENDEK</a:t>
            </a:r>
          </a:p>
          <a:p>
            <a:pPr marL="342900" indent="-342900" algn="just"/>
            <a:endParaRPr lang="en-US" altLang="en-US" sz="1400">
              <a:solidFill>
                <a:srgbClr val="000000"/>
              </a:solidFill>
              <a:latin typeface="Gill Sans MT" pitchFamily="34" charset="0"/>
              <a:sym typeface="HGｺﾞｼｯｸE" charset="0"/>
            </a:endParaRPr>
          </a:p>
          <a:p>
            <a:pPr marL="342900" indent="-342900" algn="just"/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Prosedur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Direksi mengajukan permohonan persetujuan kepada Dekom</a:t>
            </a:r>
            <a:r>
              <a:rPr lang="en-US" sz="1400">
                <a:solidFill>
                  <a:srgbClr val="000000"/>
                </a:solidFill>
                <a:latin typeface="Gill Sans MT" pitchFamily="34" charset="0"/>
                <a:sym typeface="Gill Sans MT" pitchFamily="34" charset="0"/>
              </a:rPr>
              <a:t> </a:t>
            </a: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untuk mengagunkan aktiva tetap untuk penarikan kredit jangka pendek, yang dilampiri dengan dokumen-dokumen pendukung yang lengkap sesuai sifat dari rencana tersebut. Direksi harus menyertakan dokumen-dokumen secara lengkap sebagaimana tercantum dalam Lampiran 2 Tata Laksana Kerja Direksi dan Dekom ini;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Dalam waktu </a:t>
            </a:r>
            <a:r>
              <a:rPr lang="en-US" altLang="en-US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7 (tujuh) hari kerja sejak menerima permohonan Direksi, Dekom </a:t>
            </a: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harus memberikan pernyataan mengenai kelengkapan dokumen yang disertakan Direksi dalam permohonan tersebut;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Dalam hal Dekom menyatakan tidak lengkap, maka Dewan Komisaris wajib menyebutkan dokumen atau informasi yang harus dilengkapi oleh Direksi dalam usulan rencana Direksi;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Apabila dalam waktu </a:t>
            </a:r>
            <a:r>
              <a:rPr lang="en-US" altLang="en-US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30 (tiga puluh) hari sejak diterimanya permohonan atau penjelasan </a:t>
            </a: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dan dokumen secara lengkap dari Direksi tetapi Dekom tidak memberikan keputusan, maka Dekom dianggap menyetujui usulan Direksi; dan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en-US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Direksi menindaklanjuti rencana untuk mengagunkan aktiva tetap untuk penarikan kredit jangka pendek setelah mengikuti prosedur di atas (angka 1 sampai dengan angka 4).</a:t>
            </a:r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295072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2532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6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Contoh Kebijakan/SOP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1285875" y="974725"/>
            <a:ext cx="7500938" cy="499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MENETAPKAN STRUKTUR ORGANISASI 1 (SATU) TINGKAT DI BAWAH DIREKSI</a:t>
            </a:r>
          </a:p>
          <a:p>
            <a:pPr marL="342900" indent="-342900" algn="just"/>
            <a:endParaRPr lang="en-US" altLang="zh-CN" sz="1400">
              <a:solidFill>
                <a:srgbClr val="000000"/>
              </a:solidFill>
              <a:latin typeface="Gill Sans MT" pitchFamily="34" charset="0"/>
              <a:sym typeface="HGｺﾞｼｯｸE" charset="0"/>
            </a:endParaRPr>
          </a:p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Prosedur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Direksi mengajukan permohonan persetujuan kepada Dewan Komisaris atas rencana untuk menetapkan struktur organisasi 1 (satu) tingkat di bawah Direksi, yang dilampiri dengan dokumen-dokumen pendukung yang lengkap sesuai sifat dari rencana tersebut. Direksi harus menyertakan dokumen-dokumen secara lengkap sebagaimana tercantum dalam Lampiran Tata Laksana Kerja Direksi dan Dewan Komisaris ini;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Dalam waktu </a:t>
            </a:r>
            <a:r>
              <a:rPr lang="en-US" altLang="zh-CN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7 (tujuh) hari kerja sejak menerima permohonan Direksi, Dewan Komisaris </a:t>
            </a: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harus memberikan pernyataan mengenai kelengkapan dokumen yang disertakan Direksi dalam permohonan tersebut;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Dalam hal Dewan Komisaris menyatakan tidak lengkap, maka Dewan Komisaris wajib menyebutkan dokumen atau informasi yang harus dilengkapi oleh Direksi dalam usulan rencana Direksi;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Apabila dalam waktu </a:t>
            </a:r>
            <a:r>
              <a:rPr lang="en-US" altLang="zh-CN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30 (tiga puluh) hari sejak diterimanya permohonan atau penjelasan </a:t>
            </a: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dan dokumen secara lengkap dari Direksi tetapi Dewan Komisaris tidak memberikan keputusan, maka Dewan Komisaris dianggap menyetujui usulan Direksi; dan</a:t>
            </a:r>
          </a:p>
          <a:p>
            <a:pPr marL="342900" indent="-342900" algn="just">
              <a:buFont typeface="Arial" pitchFamily="34" charset="0"/>
              <a:buAutoNum type="arabicPeriod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Direksi menindaklanjuti rencana untuk menetapkan struktur organisasi 1 (satu) tingkat di bawah Direksi setelah mengikuti prosedur di atas (angka 1 sampai dengan angka 4).</a:t>
            </a:r>
          </a:p>
        </p:txBody>
      </p:sp>
    </p:spTree>
    <p:extLst>
      <p:ext uri="{BB962C8B-B14F-4D97-AF65-F5344CB8AC3E}">
        <p14:creationId xmlns:p14="http://schemas.microsoft.com/office/powerpoint/2010/main" val="1885691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23556" name="Title 1"/>
          <p:cNvSpPr>
            <a:spLocks noChangeArrowheads="1"/>
          </p:cNvSpPr>
          <p:nvPr/>
        </p:nvSpPr>
        <p:spPr bwMode="auto">
          <a:xfrm>
            <a:off x="1435100" y="142875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zh-CN" sz="36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Contoh Kebijakan/SOP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285875" y="857250"/>
            <a:ext cx="7500938" cy="585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Penyusunan dan Penyampaian Rencana Kerja dan Anggaran Perusahaan (RKAP)</a:t>
            </a:r>
          </a:p>
          <a:p>
            <a:pPr marL="342900" indent="-342900" algn="just"/>
            <a:endParaRPr lang="en-US" altLang="zh-CN" sz="1400">
              <a:solidFill>
                <a:srgbClr val="000000"/>
              </a:solidFill>
              <a:latin typeface="Gill Sans MT" pitchFamily="34" charset="0"/>
              <a:sym typeface="HGｺﾞｼｯｸE" charset="0"/>
            </a:endParaRPr>
          </a:p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Rencana Kerja dan Anggaran Perusahaan adalah penjabaran dari Rencana Jangka Panjang</a:t>
            </a:r>
          </a:p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Perusahaan. Format RKAP merujuk pada ketentuan penyusunan Rencana Kerja dan Anggaran Perusahaan dari Kementerian Negara BUMN dan/atau berdasarkan Keputusan RUPS.</a:t>
            </a:r>
          </a:p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Direksi wajib menyusun Rencana Kerja dan Anggaran Perusahaan (RKAP) untuk setiap tahun buku yang selanjutnya disahkan dan ditetapkan oleh RUPS Tahunan.</a:t>
            </a:r>
          </a:p>
          <a:p>
            <a:pPr marL="342900" indent="-342900" algn="just"/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Tata Laksana penyampaian RKAP kepada RUPS diatur sebagai berikut: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Pengesahan RKAP tahun buku berikutnya diadakan selambat-lambatnya hari ke </a:t>
            </a:r>
            <a:r>
              <a:rPr lang="en-US" altLang="zh-CN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30 (tiga puluh) bulan pertama setelah tahun buku dimulai;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FF0000"/>
                </a:solidFill>
                <a:latin typeface="Gill Sans MT" pitchFamily="34" charset="0"/>
                <a:sym typeface="HGｺﾞｼｯｸE" charset="0"/>
              </a:rPr>
              <a:t>Direksi diwajibkan mengirimkan usulan RKAP kepada Dewan Komisaris paling lambat.....untuk dilakukan telaahan dan ditandatangani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Setelah ditandatgani, bersama dengan tanggapan Dewan Komisaris, Direksi menyampaikan kepada pemegang saham untuk dimintakan pengesahannya Rapat Umum Pemegang Saham Tahunan selambat-lambatnya </a:t>
            </a:r>
            <a:r>
              <a:rPr lang="en-US" altLang="zh-CN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60 (enam puluh) hari sebelum tahun buku baru mulai berlaku;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Dokumen RKAP harus sudah disediakan di kantor Perseroan selambat-lambatnya </a:t>
            </a:r>
            <a:r>
              <a:rPr lang="en-US" altLang="zh-CN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14 (empat belas) hari sebelum Rapat Umum Pemegang Saham diselenggarakan untuk kepentingan </a:t>
            </a: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Pemegang Saham; dan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Dalam hal permohonan persetujuan RKAP belum memperoleh pengesahan sampai batas\ waktu atau </a:t>
            </a:r>
            <a:r>
              <a:rPr lang="en-US" altLang="zh-CN" sz="1400" b="1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30 (tiga puluh) hari setelah tahun anggaran berjalan, maka RKAP tersebut </a:t>
            </a:r>
            <a:r>
              <a:rPr lang="en-US" altLang="zh-CN" sz="14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dianggap sah untuk dilaksanakan sepanjang telah memenuhi ketentuan mengenai bentuk, isi dan tata cara penyusunan RKAP.</a:t>
            </a:r>
          </a:p>
        </p:txBody>
      </p:sp>
    </p:spTree>
    <p:extLst>
      <p:ext uri="{BB962C8B-B14F-4D97-AF65-F5344CB8AC3E}">
        <p14:creationId xmlns:p14="http://schemas.microsoft.com/office/powerpoint/2010/main" val="813934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SEKIAN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DAN</a:t>
            </a:r>
            <a:b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en-US" sz="6000" b="1" spc="1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TERIMA KASIH</a:t>
            </a:r>
            <a:endParaRPr lang="en-US" sz="6000" b="1" spc="1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56141-EE72-4F1F-A749-B7E82EFB5B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 sz="3500" smtClean="0">
                <a:ea typeface="SimSun" pitchFamily="2" charset="-122"/>
              </a:rPr>
              <a:t>Tugas, Kewajiban dan Kewenangan Dewan Komisaris</a:t>
            </a:r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DA19299D-AF16-4B05-A08A-628945AAB8E0}" type="slidenum">
              <a:rPr lang="en-US" altLang="zh-CN">
                <a:solidFill>
                  <a:srgbClr val="95BBC1"/>
                </a:solidFill>
              </a:rPr>
              <a:pPr eaLnBrk="1" hangingPunct="1"/>
              <a:t>3</a:t>
            </a:fld>
            <a:endParaRPr lang="en-US" altLang="zh-CN" sz="1800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1071563" y="3857625"/>
            <a:ext cx="1643062" cy="571500"/>
          </a:xfrm>
          <a:prstGeom prst="rect">
            <a:avLst/>
          </a:prstGeom>
          <a:gradFill rotWithShape="1">
            <a:gsLst>
              <a:gs pos="0">
                <a:srgbClr val="2F9377"/>
              </a:gs>
              <a:gs pos="50000">
                <a:srgbClr val="43D3AC"/>
              </a:gs>
              <a:gs pos="100000">
                <a:srgbClr val="51FECF"/>
              </a:gs>
            </a:gsLst>
            <a:path path="rect">
              <a:fillToRect t="100000" r="100000"/>
            </a:path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Dewan Komisaris</a:t>
            </a:r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500438" y="2000250"/>
            <a:ext cx="2500312" cy="642938"/>
          </a:xfrm>
          <a:prstGeom prst="rect">
            <a:avLst/>
          </a:prstGeom>
          <a:gradFill rotWithShape="1">
            <a:gsLst>
              <a:gs pos="0">
                <a:srgbClr val="00407B"/>
              </a:gs>
              <a:gs pos="50000">
                <a:srgbClr val="005CB0"/>
              </a:gs>
              <a:gs pos="100000">
                <a:srgbClr val="016FD3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600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Fungsi Pengawasan</a:t>
            </a:r>
          </a:p>
          <a:p>
            <a:pPr algn="ctr"/>
            <a:r>
              <a:rPr lang="en-US" altLang="zh-CN" sz="1600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(Pasal 108 ayat 1 dan 2)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500438" y="5572125"/>
            <a:ext cx="2500312" cy="642938"/>
          </a:xfrm>
          <a:prstGeom prst="rect">
            <a:avLst/>
          </a:prstGeom>
          <a:gradFill rotWithShape="1">
            <a:gsLst>
              <a:gs pos="0">
                <a:srgbClr val="00407B"/>
              </a:gs>
              <a:gs pos="50000">
                <a:srgbClr val="005CB0"/>
              </a:gs>
              <a:gs pos="100000">
                <a:srgbClr val="016FD3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500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Pemberian Nasihat</a:t>
            </a:r>
          </a:p>
          <a:p>
            <a:pPr algn="ctr"/>
            <a:r>
              <a:rPr lang="en-US" altLang="zh-CN" sz="1500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(Pasal 108 ayat 1 dan 2)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00875" y="3071813"/>
            <a:ext cx="2000250" cy="642937"/>
          </a:xfrm>
          <a:prstGeom prst="rect">
            <a:avLst/>
          </a:prstGeom>
          <a:gradFill rotWithShape="1">
            <a:gsLst>
              <a:gs pos="0">
                <a:srgbClr val="A3FFE0"/>
              </a:gs>
              <a:gs pos="50000">
                <a:srgbClr val="C7FFEA"/>
              </a:gs>
              <a:gs pos="100000">
                <a:srgbClr val="E3FFF4"/>
              </a:gs>
            </a:gsLst>
            <a:path path="rect">
              <a:fillToRect r="100000" b="100000"/>
            </a:path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Itikad Baik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7000875" y="3714750"/>
            <a:ext cx="2000250" cy="642938"/>
          </a:xfrm>
          <a:prstGeom prst="rect">
            <a:avLst/>
          </a:prstGeom>
          <a:gradFill rotWithShape="1">
            <a:gsLst>
              <a:gs pos="0">
                <a:srgbClr val="A3FFE0"/>
              </a:gs>
              <a:gs pos="50000">
                <a:srgbClr val="C7FFEA"/>
              </a:gs>
              <a:gs pos="100000">
                <a:srgbClr val="E3FFF4"/>
              </a:gs>
            </a:gsLst>
            <a:path path="rect">
              <a:fillToRect r="100000" b="100000"/>
            </a:path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Kehati-hatian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000875" y="4357688"/>
            <a:ext cx="2000250" cy="642937"/>
          </a:xfrm>
          <a:prstGeom prst="rect">
            <a:avLst/>
          </a:prstGeom>
          <a:gradFill rotWithShape="1">
            <a:gsLst>
              <a:gs pos="0">
                <a:srgbClr val="A3FFE0"/>
              </a:gs>
              <a:gs pos="50000">
                <a:srgbClr val="C7FFEA"/>
              </a:gs>
              <a:gs pos="100000">
                <a:srgbClr val="E3FFF4"/>
              </a:gs>
            </a:gsLst>
            <a:path path="rect">
              <a:fillToRect r="100000" b="100000"/>
            </a:path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Tanggung Jawab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500438" y="3214688"/>
            <a:ext cx="2500312" cy="642937"/>
          </a:xfrm>
          <a:prstGeom prst="rect">
            <a:avLst/>
          </a:prstGeom>
          <a:gradFill rotWithShape="1">
            <a:gsLst>
              <a:gs pos="0">
                <a:srgbClr val="00407B"/>
              </a:gs>
              <a:gs pos="50000">
                <a:srgbClr val="005CB0"/>
              </a:gs>
              <a:gs pos="100000">
                <a:srgbClr val="016FD3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500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Pemberian Persetujuan atau Bantuan (Pasal 117)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3500438" y="4429125"/>
            <a:ext cx="2500312" cy="642938"/>
          </a:xfrm>
          <a:prstGeom prst="rect">
            <a:avLst/>
          </a:prstGeom>
          <a:gradFill rotWithShape="1">
            <a:gsLst>
              <a:gs pos="0">
                <a:srgbClr val="00407B"/>
              </a:gs>
              <a:gs pos="50000">
                <a:srgbClr val="005CB0"/>
              </a:gs>
              <a:gs pos="100000">
                <a:srgbClr val="016FD3"/>
              </a:gs>
            </a:gsLst>
            <a:lin ang="18900000" scaled="1"/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500">
                <a:solidFill>
                  <a:srgbClr val="FFFFFF"/>
                </a:solidFill>
                <a:latin typeface="HGｺﾞｼｯｸE" charset="0"/>
                <a:sym typeface="HGｺﾞｼｯｸE" charset="0"/>
              </a:rPr>
              <a:t>Fungsi Pengurusan Perseroan (Pasal  118)</a:t>
            </a:r>
          </a:p>
        </p:txBody>
      </p:sp>
      <p:cxnSp>
        <p:nvCxnSpPr>
          <p:cNvPr id="3084" name="Elbow Connector 13"/>
          <p:cNvCxnSpPr>
            <a:cxnSpLocks noChangeShapeType="1"/>
            <a:stCxn id="3076" idx="3"/>
            <a:endCxn id="3077" idx="1"/>
          </p:cNvCxnSpPr>
          <p:nvPr/>
        </p:nvCxnSpPr>
        <p:spPr bwMode="auto">
          <a:xfrm flipV="1">
            <a:off x="2714625" y="2320925"/>
            <a:ext cx="785813" cy="1822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Elbow Connector 15"/>
          <p:cNvCxnSpPr>
            <a:cxnSpLocks noChangeShapeType="1"/>
            <a:stCxn id="3076" idx="3"/>
            <a:endCxn id="3078" idx="1"/>
          </p:cNvCxnSpPr>
          <p:nvPr/>
        </p:nvCxnSpPr>
        <p:spPr bwMode="auto">
          <a:xfrm>
            <a:off x="2714625" y="4143375"/>
            <a:ext cx="785813" cy="1749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Elbow Connector 17"/>
          <p:cNvCxnSpPr>
            <a:cxnSpLocks noChangeShapeType="1"/>
            <a:stCxn id="3076" idx="3"/>
            <a:endCxn id="3082" idx="1"/>
          </p:cNvCxnSpPr>
          <p:nvPr/>
        </p:nvCxnSpPr>
        <p:spPr bwMode="auto">
          <a:xfrm flipV="1">
            <a:off x="2714625" y="3536950"/>
            <a:ext cx="785813" cy="606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Elbow Connector 19"/>
          <p:cNvCxnSpPr>
            <a:cxnSpLocks noChangeShapeType="1"/>
            <a:stCxn id="3076" idx="3"/>
            <a:endCxn id="3083" idx="1"/>
          </p:cNvCxnSpPr>
          <p:nvPr/>
        </p:nvCxnSpPr>
        <p:spPr bwMode="auto">
          <a:xfrm>
            <a:off x="2714625" y="4143375"/>
            <a:ext cx="785813" cy="6064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Elbow Connector 21"/>
          <p:cNvCxnSpPr>
            <a:cxnSpLocks noChangeShapeType="1"/>
            <a:stCxn id="3077" idx="3"/>
            <a:endCxn id="3078" idx="3"/>
          </p:cNvCxnSpPr>
          <p:nvPr/>
        </p:nvCxnSpPr>
        <p:spPr bwMode="auto">
          <a:xfrm>
            <a:off x="6000750" y="2320925"/>
            <a:ext cx="1588" cy="3571875"/>
          </a:xfrm>
          <a:prstGeom prst="bentConnector3">
            <a:avLst>
              <a:gd name="adj1" fmla="val 32112981"/>
            </a:avLst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Straight Connector 27"/>
          <p:cNvSpPr>
            <a:spLocks noChangeShapeType="1"/>
          </p:cNvSpPr>
          <p:nvPr/>
        </p:nvSpPr>
        <p:spPr bwMode="auto">
          <a:xfrm>
            <a:off x="6000750" y="3500438"/>
            <a:ext cx="500063" cy="1587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0" name="Straight Connector 30"/>
          <p:cNvSpPr>
            <a:spLocks noChangeShapeType="1"/>
          </p:cNvSpPr>
          <p:nvPr/>
        </p:nvSpPr>
        <p:spPr bwMode="auto">
          <a:xfrm>
            <a:off x="6000750" y="4714875"/>
            <a:ext cx="50006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Right Arrow 31"/>
          <p:cNvSpPr>
            <a:spLocks noChangeArrowheads="1"/>
          </p:cNvSpPr>
          <p:nvPr/>
        </p:nvSpPr>
        <p:spPr bwMode="auto">
          <a:xfrm>
            <a:off x="6572250" y="3714750"/>
            <a:ext cx="357188" cy="5000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3092" name="Rectangle 32"/>
          <p:cNvSpPr>
            <a:spLocks noChangeArrowheads="1"/>
          </p:cNvSpPr>
          <p:nvPr/>
        </p:nvSpPr>
        <p:spPr bwMode="auto">
          <a:xfrm>
            <a:off x="6572250" y="6072188"/>
            <a:ext cx="2428875" cy="642937"/>
          </a:xfrm>
          <a:prstGeom prst="rect">
            <a:avLst/>
          </a:prstGeom>
          <a:solidFill>
            <a:srgbClr val="546321"/>
          </a:solidFill>
          <a:ln w="25400">
            <a:solidFill>
              <a:srgbClr val="004E6C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 sz="1500">
                <a:solidFill>
                  <a:schemeClr val="bg1"/>
                </a:solidFill>
                <a:latin typeface="HGｺﾞｼｯｸE" charset="0"/>
                <a:sym typeface="HGｺﾞｼｯｸE" charset="0"/>
              </a:rPr>
              <a:t>Pertanggungjawaban Dewan Komisaris</a:t>
            </a:r>
          </a:p>
        </p:txBody>
      </p:sp>
      <p:sp>
        <p:nvSpPr>
          <p:cNvPr id="3093" name="Down Arrow 33"/>
          <p:cNvSpPr>
            <a:spLocks noChangeArrowheads="1"/>
          </p:cNvSpPr>
          <p:nvPr/>
        </p:nvSpPr>
        <p:spPr bwMode="auto">
          <a:xfrm>
            <a:off x="7715250" y="5094288"/>
            <a:ext cx="357188" cy="977900"/>
          </a:xfrm>
          <a:prstGeom prst="downArrow">
            <a:avLst>
              <a:gd name="adj1" fmla="val 50000"/>
              <a:gd name="adj2" fmla="val 50002"/>
            </a:avLst>
          </a:prstGeom>
          <a:solidFill>
            <a:srgbClr val="54A838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196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zh-CN" sz="3200" smtClean="0">
                <a:ea typeface="SimSun" pitchFamily="2" charset="-122"/>
              </a:rPr>
              <a:t>Tugas, Kewajiban dan Kewenangan Dewan Komisaris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SimSun" pitchFamily="2" charset="-122"/>
              </a:defRPr>
            </a:lvl9pPr>
          </a:lstStyle>
          <a:p>
            <a:pPr eaLnBrk="1" hangingPunct="1"/>
            <a:fld id="{F6B93B41-8D4A-4839-9984-15475F53D99D}" type="slidenum">
              <a:rPr lang="en-US" altLang="zh-CN">
                <a:solidFill>
                  <a:srgbClr val="95BBC1"/>
                </a:solidFill>
              </a:rPr>
              <a:pPr eaLnBrk="1" hangingPunct="1"/>
              <a:t>4</a:t>
            </a:fld>
            <a:endParaRPr lang="en-US" altLang="zh-CN" sz="18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429000" y="2214563"/>
            <a:ext cx="1928813" cy="642937"/>
          </a:xfrm>
          <a:prstGeom prst="rect">
            <a:avLst/>
          </a:prstGeom>
          <a:solidFill>
            <a:srgbClr val="CAE9BF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Keahlian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429000" y="5429250"/>
            <a:ext cx="1928813" cy="642938"/>
          </a:xfrm>
          <a:prstGeom prst="rect">
            <a:avLst/>
          </a:prstGeom>
          <a:solidFill>
            <a:srgbClr val="CAE9BF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Kelaziman Usaha Sejenis</a:t>
            </a:r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3429000" y="3857625"/>
            <a:ext cx="1928813" cy="642938"/>
          </a:xfrm>
          <a:prstGeom prst="rect">
            <a:avLst/>
          </a:prstGeom>
          <a:solidFill>
            <a:srgbClr val="CAE9BF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Peluang Usaha</a:t>
            </a:r>
          </a:p>
        </p:txBody>
      </p:sp>
      <p:sp>
        <p:nvSpPr>
          <p:cNvPr id="4103" name="Oval 23"/>
          <p:cNvSpPr>
            <a:spLocks noChangeArrowheads="1"/>
          </p:cNvSpPr>
          <p:nvPr/>
        </p:nvSpPr>
        <p:spPr bwMode="auto">
          <a:xfrm>
            <a:off x="6072188" y="3500438"/>
            <a:ext cx="2000250" cy="1368425"/>
          </a:xfrm>
          <a:prstGeom prst="ellipse">
            <a:avLst/>
          </a:prstGeom>
          <a:solidFill>
            <a:srgbClr val="B2E9F2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1200">
                <a:latin typeface="Gill Sans MT" pitchFamily="34" charset="0"/>
                <a:sym typeface="Gill Sans MT" pitchFamily="34" charset="0"/>
              </a:rPr>
              <a:t>Jalannya Pengurusan (Planning, Organizing, Actuating, dan Contolling</a:t>
            </a:r>
            <a:endParaRPr lang="en-US" altLang="en-US" sz="1200">
              <a:latin typeface="HGｺﾞｼｯｸE" charset="0"/>
              <a:sym typeface="HGｺﾞｼｯｸE" charset="0"/>
            </a:endParaRPr>
          </a:p>
        </p:txBody>
      </p:sp>
      <p:sp>
        <p:nvSpPr>
          <p:cNvPr id="4104" name="Rectangle 50"/>
          <p:cNvSpPr>
            <a:spLocks noChangeArrowheads="1"/>
          </p:cNvSpPr>
          <p:nvPr/>
        </p:nvSpPr>
        <p:spPr bwMode="auto">
          <a:xfrm>
            <a:off x="2571750" y="1500188"/>
            <a:ext cx="5500688" cy="571500"/>
          </a:xfrm>
          <a:prstGeom prst="rect">
            <a:avLst/>
          </a:prstGeom>
          <a:gradFill rotWithShape="1">
            <a:gsLst>
              <a:gs pos="0">
                <a:srgbClr val="FFD89D"/>
              </a:gs>
              <a:gs pos="50000">
                <a:srgbClr val="FFE6C3"/>
              </a:gs>
              <a:gs pos="100000">
                <a:srgbClr val="FFF2E3"/>
              </a:gs>
            </a:gsLst>
            <a:path path="rect">
              <a:fillToRect r="100000" b="100000"/>
            </a:path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Pengawasan Dewan Komisaris</a:t>
            </a:r>
          </a:p>
        </p:txBody>
      </p:sp>
      <p:sp>
        <p:nvSpPr>
          <p:cNvPr id="4105" name="Rectangle 52"/>
          <p:cNvSpPr>
            <a:spLocks noChangeArrowheads="1"/>
          </p:cNvSpPr>
          <p:nvPr/>
        </p:nvSpPr>
        <p:spPr bwMode="auto">
          <a:xfrm>
            <a:off x="2571750" y="2143125"/>
            <a:ext cx="3000375" cy="4000500"/>
          </a:xfrm>
          <a:prstGeom prst="rect">
            <a:avLst/>
          </a:prstGeom>
          <a:noFill/>
          <a:ln w="25400">
            <a:solidFill>
              <a:srgbClr val="0A51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  <p:sp>
        <p:nvSpPr>
          <p:cNvPr id="4106" name="Rectangle 54"/>
          <p:cNvSpPr>
            <a:spLocks noChangeArrowheads="1"/>
          </p:cNvSpPr>
          <p:nvPr/>
        </p:nvSpPr>
        <p:spPr bwMode="auto">
          <a:xfrm>
            <a:off x="2571750" y="6215063"/>
            <a:ext cx="5500688" cy="571500"/>
          </a:xfrm>
          <a:prstGeom prst="rect">
            <a:avLst/>
          </a:prstGeom>
          <a:gradFill rotWithShape="1">
            <a:gsLst>
              <a:gs pos="0">
                <a:srgbClr val="FFD89D"/>
              </a:gs>
              <a:gs pos="50000">
                <a:srgbClr val="FFE6C3"/>
              </a:gs>
              <a:gs pos="100000">
                <a:srgbClr val="FFF2E3"/>
              </a:gs>
            </a:gsLst>
            <a:path path="rect">
              <a:fillToRect r="100000" b="100000"/>
            </a:path>
          </a:gra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latin typeface="HGｺﾞｼｯｸE" charset="0"/>
                <a:sym typeface="HGｺﾞｼｯｸE" charset="0"/>
              </a:rPr>
              <a:t>Pemberian Nasihat kepada Direksi</a:t>
            </a:r>
          </a:p>
        </p:txBody>
      </p:sp>
      <p:sp>
        <p:nvSpPr>
          <p:cNvPr id="4107" name="Rectangle 55"/>
          <p:cNvSpPr>
            <a:spLocks noChangeArrowheads="1"/>
          </p:cNvSpPr>
          <p:nvPr/>
        </p:nvSpPr>
        <p:spPr bwMode="auto">
          <a:xfrm>
            <a:off x="2643188" y="2214563"/>
            <a:ext cx="642937" cy="3929062"/>
          </a:xfrm>
          <a:prstGeom prst="rect">
            <a:avLst/>
          </a:prstGeom>
          <a:solidFill>
            <a:srgbClr val="CAE9BF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latin typeface="Gill Sans MT" pitchFamily="34" charset="0"/>
                <a:sym typeface="Gill Sans MT" pitchFamily="34" charset="0"/>
              </a:rPr>
              <a:t>Kebija</a:t>
            </a:r>
          </a:p>
          <a:p>
            <a:pPr algn="ctr"/>
            <a:r>
              <a:rPr lang="en-US">
                <a:latin typeface="Gill Sans MT" pitchFamily="34" charset="0"/>
                <a:sym typeface="Gill Sans MT" pitchFamily="34" charset="0"/>
              </a:rPr>
              <a:t>kan </a:t>
            </a:r>
            <a:endParaRPr lang="en-US" altLang="en-US">
              <a:latin typeface="Gill Sans MT" pitchFamily="34" charset="0"/>
              <a:sym typeface="Gill Sans MT" pitchFamily="34" charset="0"/>
            </a:endParaRPr>
          </a:p>
          <a:p>
            <a:pPr algn="ctr"/>
            <a:endParaRPr lang="en-US" altLang="en-US">
              <a:latin typeface="Gill Sans MT" pitchFamily="34" charset="0"/>
              <a:sym typeface="Gill Sans MT" pitchFamily="34" charset="0"/>
            </a:endParaRPr>
          </a:p>
          <a:p>
            <a:pPr algn="ctr"/>
            <a:r>
              <a:rPr lang="en-US">
                <a:latin typeface="Gill Sans MT" pitchFamily="34" charset="0"/>
                <a:sym typeface="Gill Sans MT" pitchFamily="34" charset="0"/>
              </a:rPr>
              <a:t>Pengurusan</a:t>
            </a:r>
            <a:endParaRPr lang="en-US" altLang="en-US">
              <a:latin typeface="HGｺﾞｼｯｸE" charset="0"/>
              <a:sym typeface="HGｺﾞｼｯｸE" charset="0"/>
            </a:endParaRPr>
          </a:p>
        </p:txBody>
      </p:sp>
      <p:sp>
        <p:nvSpPr>
          <p:cNvPr id="4108" name="Rounded Rectangle 56"/>
          <p:cNvSpPr>
            <a:spLocks noChangeArrowheads="1"/>
          </p:cNvSpPr>
          <p:nvPr/>
        </p:nvSpPr>
        <p:spPr bwMode="auto">
          <a:xfrm>
            <a:off x="1000125" y="3228975"/>
            <a:ext cx="1357313" cy="1843088"/>
          </a:xfrm>
          <a:prstGeom prst="roundRect">
            <a:avLst>
              <a:gd name="adj" fmla="val 16667"/>
            </a:avLst>
          </a:prstGeom>
          <a:solidFill>
            <a:srgbClr val="DBE6B4"/>
          </a:solidFill>
          <a:ln w="25400">
            <a:solidFill>
              <a:srgbClr val="0A5190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1500">
                <a:latin typeface="HGｺﾞｼｯｸE" charset="0"/>
                <a:sym typeface="HGｺﾞｼｯｸE" charset="0"/>
              </a:rPr>
              <a:t>Peraturan Perundang-und</a:t>
            </a:r>
            <a:r>
              <a:rPr lang="en-US" sz="1500">
                <a:latin typeface="Gill Sans MT" pitchFamily="34" charset="0"/>
                <a:sym typeface="Gill Sans MT" pitchFamily="34" charset="0"/>
              </a:rPr>
              <a:t>an</a:t>
            </a:r>
            <a:r>
              <a:rPr lang="en-US" altLang="en-US" sz="1500">
                <a:latin typeface="HGｺﾞｼｯｸE" charset="0"/>
                <a:sym typeface="HGｺﾞｼｯｸE" charset="0"/>
              </a:rPr>
              <a:t>gan</a:t>
            </a:r>
          </a:p>
          <a:p>
            <a:pPr algn="ctr"/>
            <a:r>
              <a:rPr lang="en-US" sz="1500">
                <a:latin typeface="Gill Sans MT" pitchFamily="34" charset="0"/>
                <a:sym typeface="Gill Sans MT" pitchFamily="34" charset="0"/>
              </a:rPr>
              <a:t>dan</a:t>
            </a:r>
            <a:endParaRPr lang="en-US" altLang="en-US" sz="1500">
              <a:latin typeface="HGｺﾞｼｯｸE" charset="0"/>
              <a:sym typeface="HGｺﾞｼｯｸE" charset="0"/>
            </a:endParaRPr>
          </a:p>
          <a:p>
            <a:pPr algn="ctr"/>
            <a:r>
              <a:rPr lang="en-US" altLang="en-US" sz="1500">
                <a:latin typeface="HGｺﾞｼｯｸE" charset="0"/>
                <a:sym typeface="HGｺﾞｼｯｸE" charset="0"/>
              </a:rPr>
              <a:t>Anggaran Dasar</a:t>
            </a:r>
            <a:endParaRPr lang="en-US" altLang="en-US" sz="1500"/>
          </a:p>
        </p:txBody>
      </p:sp>
      <p:cxnSp>
        <p:nvCxnSpPr>
          <p:cNvPr id="4109" name="Shape 58"/>
          <p:cNvCxnSpPr>
            <a:cxnSpLocks noChangeShapeType="1"/>
            <a:stCxn id="4108" idx="0"/>
            <a:endCxn id="4104" idx="1"/>
          </p:cNvCxnSpPr>
          <p:nvPr/>
        </p:nvCxnSpPr>
        <p:spPr bwMode="auto">
          <a:xfrm rot="5400000" flipH="1" flipV="1">
            <a:off x="1404144" y="2061369"/>
            <a:ext cx="1443037" cy="892175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0" name="Shape 60"/>
          <p:cNvCxnSpPr>
            <a:cxnSpLocks noChangeShapeType="1"/>
            <a:stCxn id="4108" idx="2"/>
            <a:endCxn id="4106" idx="1"/>
          </p:cNvCxnSpPr>
          <p:nvPr/>
        </p:nvCxnSpPr>
        <p:spPr bwMode="auto">
          <a:xfrm rot="16200000" flipH="1">
            <a:off x="1411288" y="5340350"/>
            <a:ext cx="1428750" cy="892175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1" name="Straight Arrow Connector 62"/>
          <p:cNvCxnSpPr>
            <a:cxnSpLocks noChangeShapeType="1"/>
            <a:stCxn id="4108" idx="3"/>
            <a:endCxn id="4105" idx="1"/>
          </p:cNvCxnSpPr>
          <p:nvPr/>
        </p:nvCxnSpPr>
        <p:spPr bwMode="auto">
          <a:xfrm flipV="1">
            <a:off x="2357438" y="4143375"/>
            <a:ext cx="214312" cy="6350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2" name="TextBox 63"/>
          <p:cNvSpPr>
            <a:spLocks noChangeArrowheads="1"/>
          </p:cNvSpPr>
          <p:nvPr/>
        </p:nvSpPr>
        <p:spPr bwMode="auto">
          <a:xfrm>
            <a:off x="7608888" y="2286000"/>
            <a:ext cx="1554162" cy="579438"/>
          </a:xfrm>
          <a:prstGeom prst="rect">
            <a:avLst/>
          </a:prstGeom>
          <a:solidFill>
            <a:srgbClr val="DBE6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Kepentingan </a:t>
            </a:r>
          </a:p>
          <a:p>
            <a:r>
              <a:rPr lang="en-US" altLang="zh-CN" sz="16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Perseroan</a:t>
            </a:r>
          </a:p>
        </p:txBody>
      </p:sp>
      <p:sp>
        <p:nvSpPr>
          <p:cNvPr id="4113" name="TextBox 64"/>
          <p:cNvSpPr>
            <a:spLocks noChangeArrowheads="1"/>
          </p:cNvSpPr>
          <p:nvPr/>
        </p:nvSpPr>
        <p:spPr bwMode="auto">
          <a:xfrm>
            <a:off x="7643813" y="5140325"/>
            <a:ext cx="1509712" cy="822325"/>
          </a:xfrm>
          <a:prstGeom prst="rect">
            <a:avLst/>
          </a:prstGeom>
          <a:solidFill>
            <a:srgbClr val="DBE6B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Maksud dan </a:t>
            </a:r>
          </a:p>
          <a:p>
            <a:r>
              <a:rPr lang="en-US" altLang="zh-CN" sz="16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Tujuan</a:t>
            </a:r>
          </a:p>
          <a:p>
            <a:r>
              <a:rPr lang="en-US" altLang="zh-CN" sz="1600">
                <a:solidFill>
                  <a:srgbClr val="000000"/>
                </a:solidFill>
                <a:latin typeface="Gill Sans MT" pitchFamily="34" charset="0"/>
                <a:sym typeface="HGｺﾞｼｯｸE" charset="0"/>
              </a:rPr>
              <a:t>Perseroan</a:t>
            </a:r>
          </a:p>
        </p:txBody>
      </p:sp>
      <p:cxnSp>
        <p:nvCxnSpPr>
          <p:cNvPr id="4114" name="AutoShape 17"/>
          <p:cNvCxnSpPr>
            <a:cxnSpLocks noChangeShapeType="1"/>
            <a:stCxn id="4103" idx="6"/>
            <a:endCxn id="4112" idx="2"/>
          </p:cNvCxnSpPr>
          <p:nvPr/>
        </p:nvCxnSpPr>
        <p:spPr bwMode="auto">
          <a:xfrm rot="5400000" flipH="1" flipV="1">
            <a:off x="7180263" y="3463925"/>
            <a:ext cx="1803400" cy="606425"/>
          </a:xfrm>
          <a:prstGeom prst="bentConnector5">
            <a:avLst>
              <a:gd name="adj1" fmla="val -24329"/>
              <a:gd name="adj2" fmla="val 50051"/>
              <a:gd name="adj3" fmla="val 82361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5" name="AutoShape 18"/>
          <p:cNvCxnSpPr>
            <a:cxnSpLocks noChangeShapeType="1"/>
            <a:stCxn id="4103" idx="6"/>
            <a:endCxn id="4113" idx="0"/>
          </p:cNvCxnSpPr>
          <p:nvPr/>
        </p:nvCxnSpPr>
        <p:spPr bwMode="auto">
          <a:xfrm rot="16200000" flipH="1">
            <a:off x="7851775" y="4594225"/>
            <a:ext cx="473075" cy="619125"/>
          </a:xfrm>
          <a:prstGeom prst="bentConnector3">
            <a:avLst>
              <a:gd name="adj1" fmla="val 71333"/>
            </a:avLst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6" name="AutoShape 19"/>
          <p:cNvCxnSpPr>
            <a:cxnSpLocks noChangeShapeType="1"/>
            <a:stCxn id="4104" idx="3"/>
            <a:endCxn id="4112" idx="0"/>
          </p:cNvCxnSpPr>
          <p:nvPr/>
        </p:nvCxnSpPr>
        <p:spPr bwMode="auto">
          <a:xfrm>
            <a:off x="8072438" y="1785938"/>
            <a:ext cx="314325" cy="500062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7" name="AutoShape 20"/>
          <p:cNvCxnSpPr>
            <a:cxnSpLocks noChangeShapeType="1"/>
            <a:stCxn id="4106" idx="3"/>
            <a:endCxn id="4113" idx="2"/>
          </p:cNvCxnSpPr>
          <p:nvPr/>
        </p:nvCxnSpPr>
        <p:spPr bwMode="auto">
          <a:xfrm flipV="1">
            <a:off x="8072438" y="5962650"/>
            <a:ext cx="327025" cy="538163"/>
          </a:xfrm>
          <a:prstGeom prst="bentConnector2">
            <a:avLst/>
          </a:prstGeom>
          <a:noFill/>
          <a:ln w="9525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8" name="Right Arrow 76"/>
          <p:cNvSpPr>
            <a:spLocks noChangeArrowheads="1"/>
          </p:cNvSpPr>
          <p:nvPr/>
        </p:nvSpPr>
        <p:spPr bwMode="auto">
          <a:xfrm>
            <a:off x="5572125" y="3929063"/>
            <a:ext cx="500063" cy="5000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4A838"/>
          </a:solidFill>
          <a:ln w="25400">
            <a:solidFill>
              <a:srgbClr val="0A519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HGｺﾞｼｯｸE" charset="0"/>
              <a:sym typeface="HGｺﾞｼｯｸ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5124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Siklus Pengurusan </a:t>
            </a:r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dan Pengawasan </a:t>
            </a:r>
            <a:r>
              <a:rPr lang="en-US" altLang="en-US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Perusahaan BUMN</a:t>
            </a:r>
          </a:p>
        </p:txBody>
      </p:sp>
      <p:graphicFrame>
        <p:nvGraphicFramePr>
          <p:cNvPr id="6149" name="Group 5"/>
          <p:cNvGraphicFramePr>
            <a:graphicFrameLocks noGrp="1"/>
          </p:cNvGraphicFramePr>
          <p:nvPr/>
        </p:nvGraphicFramePr>
        <p:xfrm>
          <a:off x="1524000" y="1339850"/>
          <a:ext cx="7440613" cy="7162801"/>
        </p:xfrm>
        <a:graphic>
          <a:graphicData uri="http://schemas.openxmlformats.org/drawingml/2006/table">
            <a:tbl>
              <a:tblPr/>
              <a:tblGrid>
                <a:gridCol w="423863"/>
                <a:gridCol w="955675"/>
                <a:gridCol w="2392362"/>
                <a:gridCol w="2157413"/>
                <a:gridCol w="1511300"/>
              </a:tblGrid>
              <a:tr h="427038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Pengurusan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Pengawasan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Susbtansi Telaahan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Proses Internal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1.</a:t>
                      </a: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Arahan Dekom atas RKAP</a:t>
                      </a: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Telaah RJPP dan Aspirasi PS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Bahas  internal Dekom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Berikan Arahan Dekom dalam RKAP</a:t>
                      </a: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Penyelarasan RJPP &amp; Aspirasi PS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Pencapaian RJPP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Telaah perkembangan lingkung-an eksternal &amp; aspirasi stakeholder yg mempengaruhi perusahaan</a:t>
                      </a:r>
                      <a:endParaRPr kumimoji="0" lang="en-US" altLang="zh-CN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Disposisi ke Komite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 Komite/Rapat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Saran Komite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Rapat Internal Dekom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531938"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RKAP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usulan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RKAP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dengan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Direksi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Tandatangani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RKAP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pendapat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&amp; saran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kpd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 RUPS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Hadiri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 RUPS</a:t>
                      </a:r>
                      <a:endParaRPr kumimoji="0" lang="en-US" altLang="zh-C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Kesesuaian SAL dan RJPP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KPI dan Targetnya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Tingkat Kesehatan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Rencana Inisiatif Strategis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Remunerasi dan tantiem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Proyeksi laporan keuangan (induk &amp; anak BUMN)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Faktor risiko RKAP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Disposisi ke Komite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 Komite/Rapat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Saran Komite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Rapat Internal Dekom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1463675"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</a:t>
                      </a: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Inisiatif Strategis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Inisiatif Strategis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persetujuan/ tanggapan kpd RUPS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Monitoring kesesuaian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hasil telaah kepada Direksi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Proposal dan dokumen pedukungnya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Faktor risiko 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Monitoring/telaah hasil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(kesesuai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-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an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 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dengan proposalnya, dianjur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-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kan dalam rapat khusus).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Disposisi ke Komite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 Komite/Rapat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Saran Komite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Rapat Internal Dekom</a:t>
                      </a:r>
                    </a:p>
                    <a:p>
                      <a:pPr marL="179388" marR="0" lvl="0" indent="-179388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Kunjungan lapangan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4</a:t>
                      </a: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Pelaporan Berkala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Laporan Berkala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Tandatangan Berkala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tanggapan kpd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Progres RKAP dan kinerja bulanan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Indikasi Turun Kinerja, lapor ke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Disposisi ke Komite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 Komite/Rapat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Saran Komite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Rapat Internal Dekom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12096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5</a:t>
                      </a: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Pelaporan Tahunan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Laporan Tahunan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Tantatangani LT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tanggapan kpd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Capaian KPI 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Capaian Tingkat Kesehatan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Laporan Auditor atas LK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Laporan kepatuhan thd. SPI dan peraturan perundang-undangan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Disposisi ke Komite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</a:t>
                      </a: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elaah  Komite/Rapat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Saran Komite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Rapat Internal Dekom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615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6148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0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Proses Pengawasan </a:t>
            </a:r>
            <a:r>
              <a:rPr lang="en-US" altLang="en-US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Perusahaan BUMN</a:t>
            </a:r>
            <a:r>
              <a:rPr lang="en-US" sz="30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 oleh Dewan Komisaris</a:t>
            </a:r>
            <a:endParaRPr lang="en-US" altLang="en-US" sz="3000" b="1" i="1">
              <a:solidFill>
                <a:srgbClr val="00637F"/>
              </a:solidFill>
              <a:latin typeface="Gill Sans MT" pitchFamily="34" charset="0"/>
              <a:sym typeface="HGｺﾞｼｯｸE" charset="0"/>
            </a:endParaRPr>
          </a:p>
        </p:txBody>
      </p:sp>
      <p:graphicFrame>
        <p:nvGraphicFramePr>
          <p:cNvPr id="7173" name="Group 5"/>
          <p:cNvGraphicFramePr>
            <a:graphicFrameLocks noGrp="1"/>
          </p:cNvGraphicFramePr>
          <p:nvPr/>
        </p:nvGraphicFramePr>
        <p:xfrm>
          <a:off x="1524000" y="1339850"/>
          <a:ext cx="7224713" cy="6769186"/>
        </p:xfrm>
        <a:graphic>
          <a:graphicData uri="http://schemas.openxmlformats.org/drawingml/2006/table">
            <a:tbl>
              <a:tblPr/>
              <a:tblGrid>
                <a:gridCol w="425450"/>
                <a:gridCol w="2479675"/>
                <a:gridCol w="2357438"/>
                <a:gridCol w="1962150"/>
              </a:tblGrid>
              <a:tr h="457179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Proses Pengawasan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Substansi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Proses Utama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554407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1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Penerimaan Aspirasi PS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Telaah RJPP, Aspirasi PS dan Aspirasi Stakeholder dan perkembangan lingkungan eksternal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Bahas  internal Dekom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Berikan Arahan Dekom dalam RKAP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Penyelarasan RJPP &amp; Aspirasi PS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Pencapaian RJPP</a:t>
                      </a:r>
                    </a:p>
                    <a:p>
                      <a:pPr marL="180975" marR="0" lvl="0" indent="-180975" algn="just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Telaah perkembangan lingkung-an eksternal &amp; aspirasi stakeholder yg mempengaruhi perusahaan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Penyampaian Arahan/Aspirasi Dekom dalam Penyusunan RKAP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2654175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2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Penerimaan Konsep RKAP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RKAP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Tandatangani RKAP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pendapat &amp; saran kpd  RUPS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Hadiri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Kesesuaian SAL dan RJPP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KPI dan Targetnya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Tingkat Kesehatan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Rencana Inisiatif Strategis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Remunerasi dan tantiem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Proyeksi laporan keuangan (induk &amp; anak BUMN)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Faktor risiko RKAP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Penentuan kebijakan pengawasan Dekom atas RKAP 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Penyampaian Tanggapan atas Usulan RKAP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HGｺﾞｼｯｸE" charset="0"/>
                        <a:cs typeface="HGｺﾞｼｯｸE" charset="0"/>
                        <a:sym typeface="HGｺﾞｼｯｸE" charset="0"/>
                      </a:endParaRP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2103339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3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Penerimaan dokumen usulan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Inisiatif Strategis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persetujuan/ tanggapan kpd RUPS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Monitoring kesesuaian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hasil telaah kepada Direksi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Proposal dan dokumen pendukungnya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Faktor risiko 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Monitoring/telaah hasil (kesesuaian hasil dengan proposalnya, dianjurkan dibahas dalam rapat khusus).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Pemberian Persetujuan atas Usulan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Pemberian Tanggapan atas Usulan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Mekanisme Pengambilan Keputusan Dewan Komisaris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79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7172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30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Proses Pengawasan </a:t>
            </a:r>
            <a:r>
              <a:rPr lang="en-US" altLang="en-US" sz="30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Perusahaan BUMN</a:t>
            </a:r>
            <a:r>
              <a:rPr lang="en-US" sz="30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 oleh Dewan Komisaris</a:t>
            </a:r>
            <a:endParaRPr lang="en-US" altLang="en-US" sz="3000" b="1" i="1">
              <a:solidFill>
                <a:srgbClr val="00637F"/>
              </a:solidFill>
              <a:latin typeface="Gill Sans MT" pitchFamily="34" charset="0"/>
              <a:sym typeface="HGｺﾞｼｯｸE" charset="0"/>
            </a:endParaRPr>
          </a:p>
        </p:txBody>
      </p:sp>
      <p:graphicFrame>
        <p:nvGraphicFramePr>
          <p:cNvPr id="8197" name="Group 5"/>
          <p:cNvGraphicFramePr>
            <a:graphicFrameLocks noGrp="1"/>
          </p:cNvGraphicFramePr>
          <p:nvPr/>
        </p:nvGraphicFramePr>
        <p:xfrm>
          <a:off x="1524000" y="1339850"/>
          <a:ext cx="7224713" cy="3749676"/>
        </p:xfrm>
        <a:graphic>
          <a:graphicData uri="http://schemas.openxmlformats.org/drawingml/2006/table">
            <a:tbl>
              <a:tblPr/>
              <a:tblGrid>
                <a:gridCol w="425450"/>
                <a:gridCol w="2479675"/>
                <a:gridCol w="2357438"/>
                <a:gridCol w="1962150"/>
              </a:tblGrid>
              <a:tr h="4572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Proses Pengawasan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Substansi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Proses Utama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55416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4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Penerimaan konsep Laporan Berkala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Laporan Berkala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Tandatangan Berkala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tanggapan kpd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Progres RKAP dan kinerja bulanan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Indikasi Turun Kinerja, lapor ke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Pemberian Tanggapan atas Laporan Manajemen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738313">
                <a:tc>
                  <a:txBody>
                    <a:bodyPr/>
                    <a:lstStyle/>
                    <a:p>
                      <a:pPr marL="0" marR="0" lvl="0" indent="8255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5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Telaah usulan Laporan Tahunan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Bahas dengan Direksi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Tantatangani LT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Berikan tanggapan kpd RUPS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Capaian KPI 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Capaian Tingkat Kesehatan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Laporan Auditor atas LK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Laporan evaluasi kinerja KAP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Laporan kepatuhan thd. SPI dan peraturan perundang-undangan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Pemberian Tanggapan atas Laporan Tahunan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500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8196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Proses Pendukung Pengawasan </a:t>
            </a:r>
            <a:r>
              <a:rPr lang="en-US" altLang="en-US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Perusahaan BUMN</a:t>
            </a:r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 oleh Dewan Komisaris</a:t>
            </a:r>
            <a:endParaRPr lang="en-US" altLang="en-US" sz="3200" b="1" i="1">
              <a:solidFill>
                <a:srgbClr val="00637F"/>
              </a:solidFill>
              <a:latin typeface="Gill Sans MT" pitchFamily="34" charset="0"/>
              <a:sym typeface="HGｺﾞｼｯｸE" charset="0"/>
            </a:endParaRPr>
          </a:p>
        </p:txBody>
      </p:sp>
      <p:graphicFrame>
        <p:nvGraphicFramePr>
          <p:cNvPr id="9221" name="Group 5"/>
          <p:cNvGraphicFramePr>
            <a:graphicFrameLocks noGrp="1"/>
          </p:cNvGraphicFramePr>
          <p:nvPr/>
        </p:nvGraphicFramePr>
        <p:xfrm>
          <a:off x="1524000" y="1339850"/>
          <a:ext cx="7262813" cy="5458050"/>
        </p:xfrm>
        <a:graphic>
          <a:graphicData uri="http://schemas.openxmlformats.org/drawingml/2006/table">
            <a:tbl>
              <a:tblPr/>
              <a:tblGrid>
                <a:gridCol w="622300"/>
                <a:gridCol w="3640138"/>
                <a:gridCol w="3000375"/>
              </a:tblGrid>
              <a:tr h="304765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Substansi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Proses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15874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1.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RKA Dekom (termasuk rencana kerja dekom)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KPI Dekom dan KPI Komite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Mekanisme Penilaian Kinerja Dekom (majelis dan individu)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Penyusunan RKA dan KPI Dewan Komisaris dan Komite Dewan Komisaris beserta Penilaian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5181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aporan Dewan Komisaris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aporan Komite Dewan Komisaris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Pelaporan Dewan Komisaris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94604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3.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Laporan Assessment SPI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Hasil audit internal dan eksternal</a:t>
                      </a:r>
                    </a:p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Hasil-hasil evaluasi laporan manajemen berkala</a:t>
                      </a:r>
                      <a:endParaRPr kumimoji="0" lang="en-US" altLang="zh-CN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  <a:ea typeface="Gill Sans MT" pitchFamily="34" charset="0"/>
                        <a:cs typeface="Gill Sans MT" pitchFamily="34" charset="0"/>
                        <a:sym typeface="Gill Sans MT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Penilaian Efektivitas Sistem Pengendalian Intern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15874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4.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KAK General Audit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Proposal  administratif dan teknis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Pelaksanaan KAK, Kontrak, dan Realisasi pelaksanaan audit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Progres pelaksanaan KAP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Penilaian atas 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Efektivitas tugas eksternal auditor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137144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5.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PKPT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Piagam Audit Internal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Laporan audit internal dan Ikhtisar Laporan Audit Internal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Laporan quality assurance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realisasi PKPT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Penilaian atas 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Efektivitas tugas internal auditor,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5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>
              <a:solidFill>
                <a:srgbClr val="FFFFFF"/>
              </a:solidFill>
              <a:latin typeface="Gill Sans MT" pitchFamily="34" charset="0"/>
              <a:sym typeface="Gill Sans MT" pitchFamily="34" charset="0"/>
            </a:endParaRPr>
          </a:p>
        </p:txBody>
      </p:sp>
      <p:sp>
        <p:nvSpPr>
          <p:cNvPr id="9220" name="Title 1"/>
          <p:cNvSpPr>
            <a:spLocks noChangeArrowheads="1"/>
          </p:cNvSpPr>
          <p:nvPr/>
        </p:nvSpPr>
        <p:spPr bwMode="auto"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Proses Pendukung Pengawasan </a:t>
            </a:r>
            <a:r>
              <a:rPr lang="en-US" altLang="en-US" sz="3200" b="1" i="1">
                <a:solidFill>
                  <a:srgbClr val="00637F"/>
                </a:solidFill>
                <a:latin typeface="Gill Sans MT" pitchFamily="34" charset="0"/>
                <a:sym typeface="HGｺﾞｼｯｸE" charset="0"/>
              </a:rPr>
              <a:t>Perusahaan BUMN</a:t>
            </a:r>
            <a:r>
              <a:rPr lang="en-US" sz="3200" b="1" i="1">
                <a:solidFill>
                  <a:srgbClr val="00637F"/>
                </a:solidFill>
                <a:latin typeface="Gill Sans MT" pitchFamily="34" charset="0"/>
                <a:sym typeface="Gill Sans MT" pitchFamily="34" charset="0"/>
              </a:rPr>
              <a:t> oleh Dewan Komisaris</a:t>
            </a:r>
            <a:endParaRPr lang="en-US" altLang="en-US" sz="3200" b="1" i="1">
              <a:solidFill>
                <a:srgbClr val="00637F"/>
              </a:solidFill>
              <a:latin typeface="Gill Sans MT" pitchFamily="34" charset="0"/>
              <a:sym typeface="HGｺﾞｼｯｸE" charset="0"/>
            </a:endParaRPr>
          </a:p>
        </p:txBody>
      </p:sp>
      <p:graphicFrame>
        <p:nvGraphicFramePr>
          <p:cNvPr id="10245" name="Group 5"/>
          <p:cNvGraphicFramePr>
            <a:graphicFrameLocks noGrp="1"/>
          </p:cNvGraphicFramePr>
          <p:nvPr/>
        </p:nvGraphicFramePr>
        <p:xfrm>
          <a:off x="1524000" y="1357313"/>
          <a:ext cx="7191375" cy="4298951"/>
        </p:xfrm>
        <a:graphic>
          <a:graphicData uri="http://schemas.openxmlformats.org/drawingml/2006/table">
            <a:tbl>
              <a:tblPr/>
              <a:tblGrid>
                <a:gridCol w="615950"/>
                <a:gridCol w="3441700"/>
                <a:gridCol w="3133725"/>
              </a:tblGrid>
              <a:tr h="3048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Substansi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SOP Proses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F6FC6"/>
                    </a:solidFill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Laporan keuangan berkala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Proses penyusunan laporan keuangan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Laporan keuangan audited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>
                          <a:tab pos="180975" algn="l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Temuan audit KAP terkait penerapan kebijakan akuntansi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Penilaian atas </a:t>
                      </a: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Integritas pelaporan keuangan,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Surat/data pengaduan dari stakeholder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Hasil investigasi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Penanganan pengaduan yg berkaitan dgn perusahaan;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Kriteria Calon Direksi</a:t>
                      </a:r>
                    </a:p>
                    <a:p>
                      <a:pPr marL="180975" marR="0" lvl="0" indent="-180975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Daftar Calon Direksi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Rekomendasi kepada Dekom nama-nama calon Direksi yang diusulkan kepada RUPS,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D4EA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82550" algn="ctr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Gill Sans MT" pitchFamily="34" charset="0"/>
                          <a:cs typeface="Gill Sans MT" pitchFamily="34" charset="0"/>
                          <a:sym typeface="Gill Sans MT" pitchFamily="34" charset="0"/>
                        </a:rPr>
                        <a:t>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Sistem manajemen risiko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Hasil assessment /Evaluasi SMR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Profil risiko</a:t>
                      </a:r>
                    </a:p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Pemantauan risiko dan mitigasinya jika risiko terjadi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173038" marR="0" lvl="0" indent="-173038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Char char="q"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  <a:ea typeface="HGｺﾞｼｯｸE" charset="0"/>
                          <a:cs typeface="HGｺﾞｼｯｸE" charset="0"/>
                          <a:sym typeface="HGｺﾞｼｯｸE" charset="0"/>
                        </a:rPr>
                        <a:t>Efektivitas penerapan manajemen risiko,  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华文中宋" charset="0"/>
                        <a:cs typeface="华文中宋" charset="0"/>
                        <a:sym typeface="HGｺﾞｼｯｸE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52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2633</Words>
  <Application>Microsoft Office PowerPoint</Application>
  <PresentationFormat>On-screen Show (4:3)</PresentationFormat>
  <Paragraphs>514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Penyusunan Kebijakan Pengawasan Dewan Komisaris yang Efektif</vt:lpstr>
      <vt:lpstr>KEMAMPUAN AKHIR YANG DIHARAPKAN</vt:lpstr>
      <vt:lpstr>Tugas, Kewajiban dan Kewenangan Dewan Komisaris</vt:lpstr>
      <vt:lpstr>Tugas, Kewajiban dan Kewenangan Dewan Komisaris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SEKIAN DAN 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</cp:lastModifiedBy>
  <cp:revision>21</cp:revision>
  <dcterms:created xsi:type="dcterms:W3CDTF">2017-09-09T11:34:57Z</dcterms:created>
  <dcterms:modified xsi:type="dcterms:W3CDTF">2018-09-12T04:33:15Z</dcterms:modified>
</cp:coreProperties>
</file>