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81" r:id="rId9"/>
    <p:sldId id="263" r:id="rId10"/>
    <p:sldId id="264" r:id="rId11"/>
    <p:sldId id="265" r:id="rId12"/>
    <p:sldId id="266" r:id="rId13"/>
    <p:sldId id="267" r:id="rId14"/>
    <p:sldId id="274" r:id="rId15"/>
    <p:sldId id="275" r:id="rId16"/>
    <p:sldId id="276" r:id="rId17"/>
    <p:sldId id="278" r:id="rId18"/>
    <p:sldId id="280" r:id="rId19"/>
    <p:sldId id="268" r:id="rId20"/>
    <p:sldId id="270" r:id="rId21"/>
    <p:sldId id="273" r:id="rId22"/>
    <p:sldId id="277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04DA-25C3-4E2F-B77A-F7CEC6F30B71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10B-DA0C-4721-ABFB-05275B2444C3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04DA-25C3-4E2F-B77A-F7CEC6F30B71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10B-DA0C-4721-ABFB-05275B2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04DA-25C3-4E2F-B77A-F7CEC6F30B71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10B-DA0C-4721-ABFB-05275B2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04DA-25C3-4E2F-B77A-F7CEC6F30B71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10B-DA0C-4721-ABFB-05275B2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04DA-25C3-4E2F-B77A-F7CEC6F30B71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10B-DA0C-4721-ABFB-05275B2444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04DA-25C3-4E2F-B77A-F7CEC6F30B71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10B-DA0C-4721-ABFB-05275B2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04DA-25C3-4E2F-B77A-F7CEC6F30B71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10B-DA0C-4721-ABFB-05275B2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04DA-25C3-4E2F-B77A-F7CEC6F30B71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10B-DA0C-4721-ABFB-05275B2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04DA-25C3-4E2F-B77A-F7CEC6F30B71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10B-DA0C-4721-ABFB-05275B244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04DA-25C3-4E2F-B77A-F7CEC6F30B71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10B-DA0C-4721-ABFB-05275B2444C3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04DA-25C3-4E2F-B77A-F7CEC6F30B71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10B-DA0C-4721-ABFB-05275B2444C3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23D04DA-25C3-4E2F-B77A-F7CEC6F30B71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82B10B-DA0C-4721-ABFB-05275B2444C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7557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Keuangan</a:t>
            </a:r>
            <a:r>
              <a:rPr lang="en-US" dirty="0" smtClean="0"/>
              <a:t> Negara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Negara</a:t>
            </a:r>
            <a:r>
              <a:rPr lang="en-US" dirty="0"/>
              <a:t>,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BUMN/BUMD</a:t>
            </a:r>
            <a:r>
              <a:rPr lang="en-US" dirty="0"/>
              <a:t>,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4419600" cy="1066800"/>
          </a:xfrm>
        </p:spPr>
        <p:txBody>
          <a:bodyPr/>
          <a:lstStyle/>
          <a:p>
            <a:r>
              <a:rPr lang="en-US" dirty="0" smtClean="0"/>
              <a:t>PERTEMUAN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0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6294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200" dirty="0"/>
              <a:t>5)	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penerimaan</a:t>
            </a:r>
            <a:r>
              <a:rPr lang="en-US" sz="3200" dirty="0"/>
              <a:t> yang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pengeluaran</a:t>
            </a:r>
            <a:r>
              <a:rPr lang="en-US" sz="3200" dirty="0"/>
              <a:t> yang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kewajiban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</a:t>
            </a:r>
            <a:r>
              <a:rPr lang="en-US" sz="3200" dirty="0" err="1"/>
              <a:t>anggaran</a:t>
            </a:r>
            <a:r>
              <a:rPr lang="en-US" sz="3200" dirty="0"/>
              <a:t> yang </a:t>
            </a:r>
            <a:r>
              <a:rPr lang="en-US" sz="3200" dirty="0" err="1"/>
              <a:t>bersangkutan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dimasukkan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APBN.</a:t>
            </a:r>
          </a:p>
          <a:p>
            <a:pPr marL="0" indent="0" algn="just">
              <a:buNone/>
            </a:pPr>
            <a:r>
              <a:rPr lang="en-US" sz="3200" dirty="0"/>
              <a:t>6)	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penerimaan</a:t>
            </a:r>
            <a:r>
              <a:rPr lang="en-US" sz="3200" dirty="0"/>
              <a:t> yang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pengeluaran</a:t>
            </a:r>
            <a:r>
              <a:rPr lang="en-US" sz="3200" dirty="0"/>
              <a:t> yang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kewajiban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</a:t>
            </a:r>
            <a:r>
              <a:rPr lang="en-US" sz="3200" dirty="0" err="1"/>
              <a:t>anggaran</a:t>
            </a:r>
            <a:r>
              <a:rPr lang="en-US" sz="3200" dirty="0"/>
              <a:t> yang </a:t>
            </a:r>
            <a:r>
              <a:rPr lang="en-US" sz="3200" dirty="0" err="1"/>
              <a:t>bersangkutan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dimasukkan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APBD.</a:t>
            </a:r>
          </a:p>
          <a:p>
            <a:pPr marL="0" indent="0" algn="just">
              <a:buNone/>
            </a:pPr>
            <a:r>
              <a:rPr lang="en-US" sz="3200" dirty="0"/>
              <a:t>7)	Surplus </a:t>
            </a:r>
            <a:r>
              <a:rPr lang="en-US" sz="3200" dirty="0" err="1"/>
              <a:t>penerimaan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/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membiayai</a:t>
            </a:r>
            <a:r>
              <a:rPr lang="en-US" sz="3200" dirty="0"/>
              <a:t> </a:t>
            </a:r>
            <a:r>
              <a:rPr lang="en-US" sz="3200" dirty="0" err="1"/>
              <a:t>pengeluaran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/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</a:t>
            </a:r>
            <a:r>
              <a:rPr lang="en-US" sz="3200" dirty="0" err="1"/>
              <a:t>anggaran</a:t>
            </a:r>
            <a:r>
              <a:rPr lang="en-US" sz="3200" dirty="0"/>
              <a:t> </a:t>
            </a:r>
            <a:r>
              <a:rPr lang="en-US" sz="3200" dirty="0" err="1"/>
              <a:t>berikutnya</a:t>
            </a:r>
            <a:r>
              <a:rPr lang="en-US" sz="3200" dirty="0"/>
              <a:t>.</a:t>
            </a:r>
          </a:p>
          <a:p>
            <a:pPr marL="0" indent="0" algn="just">
              <a:buNone/>
            </a:pPr>
            <a:r>
              <a:rPr lang="en-US" sz="3200" dirty="0"/>
              <a:t>8)	</a:t>
            </a:r>
            <a:r>
              <a:rPr lang="en-US" sz="3200" dirty="0" err="1"/>
              <a:t>Penggunaan</a:t>
            </a:r>
            <a:r>
              <a:rPr lang="en-US" sz="3200" dirty="0"/>
              <a:t> surplus </a:t>
            </a:r>
            <a:r>
              <a:rPr lang="en-US" sz="3200" dirty="0" err="1"/>
              <a:t>penerimaan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/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sebagaimana</a:t>
            </a:r>
            <a:r>
              <a:rPr lang="en-US" sz="3200" dirty="0"/>
              <a:t> </a:t>
            </a:r>
            <a:r>
              <a:rPr lang="en-US" sz="3200" dirty="0" err="1"/>
              <a:t>dimaksud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ayat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membentuk</a:t>
            </a:r>
            <a:r>
              <a:rPr lang="en-US" sz="3200" dirty="0"/>
              <a:t> </a:t>
            </a:r>
            <a:r>
              <a:rPr lang="en-US" sz="3200" dirty="0" err="1"/>
              <a:t>dana</a:t>
            </a:r>
            <a:r>
              <a:rPr lang="en-US" sz="3200" dirty="0"/>
              <a:t> </a:t>
            </a:r>
            <a:r>
              <a:rPr lang="en-US" sz="3200" dirty="0" err="1"/>
              <a:t>cadangan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penyertaan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Perusahaan Negara/Daerah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memperoleh</a:t>
            </a:r>
            <a:r>
              <a:rPr lang="en-US" sz="3200" dirty="0"/>
              <a:t> </a:t>
            </a:r>
            <a:r>
              <a:rPr lang="en-US" sz="3200" dirty="0" err="1"/>
              <a:t>persetujuan</a:t>
            </a:r>
            <a:r>
              <a:rPr lang="en-US" sz="3200" dirty="0"/>
              <a:t> </a:t>
            </a:r>
            <a:r>
              <a:rPr lang="en-US" sz="3200" dirty="0" err="1"/>
              <a:t>terlebih</a:t>
            </a:r>
            <a:r>
              <a:rPr lang="en-US" sz="3200" dirty="0"/>
              <a:t> </a:t>
            </a:r>
            <a:r>
              <a:rPr lang="en-US" sz="3200" dirty="0" err="1"/>
              <a:t>dahulu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DPR/DPRD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8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Pertanggung</a:t>
            </a:r>
            <a:r>
              <a:rPr lang="en-US" dirty="0" smtClean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Negara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/>
              <a:t>pasal</a:t>
            </a:r>
            <a:r>
              <a:rPr lang="en-US" sz="3200" dirty="0"/>
              <a:t> 1 </a:t>
            </a:r>
            <a:r>
              <a:rPr lang="en-US" sz="3200" dirty="0" err="1" smtClean="0"/>
              <a:t>angka</a:t>
            </a:r>
            <a:r>
              <a:rPr lang="en-US" sz="3200" dirty="0" smtClean="0"/>
              <a:t> 7 UU </a:t>
            </a:r>
            <a:r>
              <a:rPr lang="en-US" sz="3200" dirty="0"/>
              <a:t>No 15 </a:t>
            </a:r>
            <a:r>
              <a:rPr lang="en-US" sz="3200" dirty="0" err="1"/>
              <a:t>Tahun</a:t>
            </a:r>
            <a:r>
              <a:rPr lang="en-US" sz="3200" dirty="0"/>
              <a:t> 2004 </a:t>
            </a:r>
            <a:r>
              <a:rPr lang="en-US" sz="3200" dirty="0" err="1"/>
              <a:t>menyebutkan</a:t>
            </a:r>
            <a:r>
              <a:rPr lang="en-US" sz="3200" dirty="0"/>
              <a:t>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sz="3200" dirty="0"/>
              <a:t> Negara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kewajiban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melaksanakan</a:t>
            </a:r>
            <a:r>
              <a:rPr lang="en-US" sz="3200" dirty="0"/>
              <a:t> </a:t>
            </a:r>
            <a:r>
              <a:rPr lang="en-US" sz="3200" dirty="0" err="1"/>
              <a:t>pengelolaan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tertib</a:t>
            </a:r>
            <a:r>
              <a:rPr lang="en-US" sz="3200" dirty="0"/>
              <a:t>, </a:t>
            </a:r>
            <a:r>
              <a:rPr lang="en-US" sz="3200" dirty="0" err="1"/>
              <a:t>taat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peraturan</a:t>
            </a:r>
            <a:r>
              <a:rPr lang="en-US" sz="3200" dirty="0"/>
              <a:t> </a:t>
            </a:r>
            <a:r>
              <a:rPr lang="en-US" sz="3200" dirty="0" err="1"/>
              <a:t>perundang-undangan</a:t>
            </a:r>
            <a:r>
              <a:rPr lang="en-US" sz="3200" dirty="0"/>
              <a:t>, </a:t>
            </a:r>
            <a:r>
              <a:rPr lang="en-US" sz="3200" dirty="0" err="1"/>
              <a:t>efisien,ekonomis</a:t>
            </a:r>
            <a:r>
              <a:rPr lang="en-US" sz="3200" dirty="0"/>
              <a:t>, </a:t>
            </a:r>
            <a:r>
              <a:rPr lang="en-US" sz="3200" dirty="0" err="1"/>
              <a:t>efektif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transparan</a:t>
            </a:r>
            <a:r>
              <a:rPr lang="en-US" sz="3200" dirty="0"/>
              <a:t>,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memperhatikan</a:t>
            </a:r>
            <a:r>
              <a:rPr lang="en-US" sz="3200" dirty="0"/>
              <a:t> rasa </a:t>
            </a:r>
            <a:r>
              <a:rPr lang="en-US" sz="3200" dirty="0" err="1"/>
              <a:t>keadilan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kepatutan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432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Siapakah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96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/>
              <a:t>1.	</a:t>
            </a:r>
            <a:r>
              <a:rPr lang="en-US" sz="3200" dirty="0" err="1" smtClean="0"/>
              <a:t>hal</a:t>
            </a:r>
            <a:r>
              <a:rPr lang="en-US" sz="3200" dirty="0" smtClean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terjawab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1 </a:t>
            </a:r>
            <a:r>
              <a:rPr lang="en-US" sz="3200" dirty="0" err="1"/>
              <a:t>angka</a:t>
            </a:r>
            <a:r>
              <a:rPr lang="en-US" sz="3200" dirty="0"/>
              <a:t> 3, </a:t>
            </a:r>
            <a:r>
              <a:rPr lang="en-US" sz="3200" dirty="0" smtClean="0"/>
              <a:t>UU No 15 </a:t>
            </a:r>
            <a:r>
              <a:rPr lang="en-US" sz="3200" dirty="0" err="1" smtClean="0"/>
              <a:t>Tahun</a:t>
            </a:r>
            <a:r>
              <a:rPr lang="en-US" sz="3200" dirty="0" smtClean="0"/>
              <a:t> 2004 </a:t>
            </a:r>
            <a:r>
              <a:rPr lang="en-US" sz="3200" dirty="0" err="1" smtClean="0"/>
              <a:t>ttg</a:t>
            </a:r>
            <a:r>
              <a:rPr lang="en-US" sz="3200" dirty="0" smtClean="0"/>
              <a:t> </a:t>
            </a:r>
            <a:r>
              <a:rPr lang="en-US" sz="3200" dirty="0" err="1" smtClean="0"/>
              <a:t>pemeriksaan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pengelolaan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keuangan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, </a:t>
            </a:r>
            <a:r>
              <a:rPr lang="en-US" sz="3200" b="1" dirty="0" err="1" smtClean="0"/>
              <a:t>pemeriksa</a:t>
            </a:r>
            <a:r>
              <a:rPr lang="en-US" sz="3200" dirty="0" smtClean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orang yang </a:t>
            </a:r>
            <a:r>
              <a:rPr lang="en-US" sz="3200" dirty="0" err="1"/>
              <a:t>melaksanakan</a:t>
            </a:r>
            <a:r>
              <a:rPr lang="en-US" sz="3200" dirty="0"/>
              <a:t> </a:t>
            </a:r>
            <a:r>
              <a:rPr lang="en-US" sz="3200" dirty="0" err="1"/>
              <a:t>tugas</a:t>
            </a:r>
            <a:r>
              <a:rPr lang="en-US" sz="3200" dirty="0"/>
              <a:t> </a:t>
            </a:r>
            <a:r>
              <a:rPr lang="en-US" sz="3200" dirty="0" err="1"/>
              <a:t>pemeriksaan</a:t>
            </a:r>
            <a:r>
              <a:rPr lang="en-US" sz="3200" dirty="0"/>
              <a:t> </a:t>
            </a:r>
            <a:r>
              <a:rPr lang="en-US" sz="3200" dirty="0" err="1"/>
              <a:t>pengelolaan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 </a:t>
            </a:r>
            <a:r>
              <a:rPr lang="en-US" sz="3200" b="1" dirty="0" err="1"/>
              <a:t>untuk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atas</a:t>
            </a:r>
            <a:r>
              <a:rPr lang="en-US" sz="3200" b="1" dirty="0"/>
              <a:t> </a:t>
            </a:r>
            <a:r>
              <a:rPr lang="en-US" sz="3200" b="1" dirty="0" err="1"/>
              <a:t>nama</a:t>
            </a:r>
            <a:r>
              <a:rPr lang="en-US" sz="3200" b="1" dirty="0"/>
              <a:t> BPK</a:t>
            </a:r>
            <a:r>
              <a:rPr lang="en-US" sz="3200" dirty="0"/>
              <a:t>. </a:t>
            </a:r>
            <a:r>
              <a:rPr lang="en-US" sz="3200" dirty="0" err="1"/>
              <a:t>Pasal</a:t>
            </a:r>
            <a:r>
              <a:rPr lang="en-US" sz="3200" dirty="0"/>
              <a:t> 1 </a:t>
            </a:r>
            <a:r>
              <a:rPr lang="en-US" sz="3200" dirty="0" err="1"/>
              <a:t>angka</a:t>
            </a:r>
            <a:r>
              <a:rPr lang="en-US" sz="3200" dirty="0"/>
              <a:t> 2 </a:t>
            </a:r>
            <a:r>
              <a:rPr lang="en-US" sz="3200" dirty="0" smtClean="0"/>
              <a:t>UU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menyebutkan</a:t>
            </a:r>
            <a:r>
              <a:rPr lang="en-US" sz="3200" dirty="0" smtClean="0"/>
              <a:t> </a:t>
            </a:r>
            <a:r>
              <a:rPr lang="en-US" sz="3200" dirty="0" err="1"/>
              <a:t>Badan</a:t>
            </a:r>
            <a:r>
              <a:rPr lang="en-US" sz="3200" dirty="0"/>
              <a:t> </a:t>
            </a:r>
            <a:r>
              <a:rPr lang="en-US" sz="3200" dirty="0" err="1"/>
              <a:t>Pemeriksa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sz="3200" dirty="0"/>
              <a:t>, yang </a:t>
            </a:r>
            <a:r>
              <a:rPr lang="en-US" sz="3200" dirty="0" err="1"/>
              <a:t>selanjutnya</a:t>
            </a:r>
            <a:r>
              <a:rPr lang="en-US" sz="3200" dirty="0"/>
              <a:t> </a:t>
            </a:r>
            <a:r>
              <a:rPr lang="en-US" sz="3200" dirty="0" err="1"/>
              <a:t>disebut</a:t>
            </a:r>
            <a:r>
              <a:rPr lang="en-US" sz="3200" dirty="0"/>
              <a:t> BPK,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Badan</a:t>
            </a:r>
            <a:r>
              <a:rPr lang="en-US" sz="3200" dirty="0"/>
              <a:t> </a:t>
            </a:r>
            <a:r>
              <a:rPr lang="en-US" sz="3200" dirty="0" err="1"/>
              <a:t>Pemeriksa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sz="3200" dirty="0"/>
              <a:t> </a:t>
            </a:r>
            <a:r>
              <a:rPr lang="en-US" sz="3200" dirty="0" err="1"/>
              <a:t>sebagaimana</a:t>
            </a:r>
            <a:r>
              <a:rPr lang="en-US" sz="3200" dirty="0"/>
              <a:t> </a:t>
            </a:r>
            <a:r>
              <a:rPr lang="en-US" sz="3200" dirty="0" err="1"/>
              <a:t>dimaksud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Undang-Undang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Negara </a:t>
            </a:r>
            <a:r>
              <a:rPr lang="en-US" sz="3200" dirty="0" err="1"/>
              <a:t>Republik</a:t>
            </a:r>
            <a:r>
              <a:rPr lang="en-US" sz="3200" dirty="0"/>
              <a:t> Indonesia </a:t>
            </a:r>
            <a:r>
              <a:rPr lang="en-US" sz="3200" dirty="0" err="1"/>
              <a:t>Tahun</a:t>
            </a:r>
            <a:r>
              <a:rPr lang="en-US" sz="3200" dirty="0"/>
              <a:t> 1945.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318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Siapakah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600" dirty="0"/>
              <a:t>Hal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terjawab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pasal</a:t>
            </a:r>
            <a:r>
              <a:rPr lang="en-US" sz="3600" dirty="0"/>
              <a:t> 1 </a:t>
            </a:r>
            <a:r>
              <a:rPr lang="en-US" sz="3600" dirty="0" err="1"/>
              <a:t>angka</a:t>
            </a:r>
            <a:r>
              <a:rPr lang="en-US" sz="3600" dirty="0"/>
              <a:t> </a:t>
            </a:r>
            <a:r>
              <a:rPr lang="en-US" sz="3600" dirty="0" smtClean="0"/>
              <a:t>4 UU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, </a:t>
            </a:r>
            <a:r>
              <a:rPr lang="en-US" sz="3600" dirty="0" err="1" smtClean="0"/>
              <a:t>yakni</a:t>
            </a:r>
            <a:r>
              <a:rPr lang="en-US" sz="3600" dirty="0" smtClean="0"/>
              <a:t> </a:t>
            </a:r>
            <a:r>
              <a:rPr lang="en-US" sz="3600" dirty="0" err="1"/>
              <a:t>Pejabat</a:t>
            </a:r>
            <a:r>
              <a:rPr lang="en-US" sz="3600" dirty="0"/>
              <a:t> yang </a:t>
            </a:r>
            <a:r>
              <a:rPr lang="en-US" sz="3600" dirty="0" err="1"/>
              <a:t>diperiksa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/</a:t>
            </a:r>
            <a:r>
              <a:rPr lang="en-US" sz="3600" dirty="0" err="1"/>
              <a:t>atau</a:t>
            </a:r>
            <a:r>
              <a:rPr lang="en-US" sz="3600" dirty="0"/>
              <a:t> yang </a:t>
            </a:r>
            <a:r>
              <a:rPr lang="en-US" sz="3600" dirty="0" err="1"/>
              <a:t>bertanggung</a:t>
            </a:r>
            <a:r>
              <a:rPr lang="en-US" sz="3600" dirty="0"/>
              <a:t> </a:t>
            </a:r>
            <a:r>
              <a:rPr lang="en-US" sz="3600" dirty="0" err="1"/>
              <a:t>jawab</a:t>
            </a:r>
            <a:r>
              <a:rPr lang="en-US" sz="3600" dirty="0"/>
              <a:t>, yang </a:t>
            </a:r>
            <a:r>
              <a:rPr lang="en-US" sz="3600" dirty="0" err="1"/>
              <a:t>selanjutnya</a:t>
            </a:r>
            <a:r>
              <a:rPr lang="en-US" sz="3600" dirty="0"/>
              <a:t> </a:t>
            </a:r>
            <a:r>
              <a:rPr lang="en-US" sz="3600" dirty="0" err="1"/>
              <a:t>disebut</a:t>
            </a:r>
            <a:r>
              <a:rPr lang="en-US" sz="3600" dirty="0"/>
              <a:t> </a:t>
            </a:r>
            <a:r>
              <a:rPr lang="en-US" sz="3600" b="1" dirty="0" err="1"/>
              <a:t>pejabat</a:t>
            </a:r>
            <a:r>
              <a:rPr lang="en-US" sz="3600" b="1" dirty="0"/>
              <a:t>, </a:t>
            </a:r>
            <a:r>
              <a:rPr lang="en-US" sz="3600" b="1" dirty="0" err="1"/>
              <a:t>adalah</a:t>
            </a:r>
            <a:r>
              <a:rPr lang="en-US" sz="3600" b="1" dirty="0"/>
              <a:t> </a:t>
            </a:r>
            <a:r>
              <a:rPr lang="en-US" sz="3600" b="1" dirty="0" err="1"/>
              <a:t>satu</a:t>
            </a:r>
            <a:r>
              <a:rPr lang="en-US" sz="3600" b="1" dirty="0"/>
              <a:t> orang </a:t>
            </a:r>
            <a:r>
              <a:rPr lang="en-US" sz="3600" b="1" dirty="0" err="1"/>
              <a:t>atau</a:t>
            </a:r>
            <a:r>
              <a:rPr lang="en-US" sz="3600" b="1" dirty="0"/>
              <a:t> </a:t>
            </a:r>
            <a:r>
              <a:rPr lang="en-US" sz="3600" b="1" dirty="0" err="1"/>
              <a:t>lebih</a:t>
            </a:r>
            <a:r>
              <a:rPr lang="en-US" sz="3600" b="1" dirty="0"/>
              <a:t> yang </a:t>
            </a:r>
            <a:r>
              <a:rPr lang="en-US" sz="3600" b="1" dirty="0" err="1"/>
              <a:t>diserahi</a:t>
            </a:r>
            <a:r>
              <a:rPr lang="en-US" sz="3600" b="1" dirty="0"/>
              <a:t> </a:t>
            </a:r>
            <a:r>
              <a:rPr lang="en-US" sz="3600" b="1" dirty="0" err="1"/>
              <a:t>tugas</a:t>
            </a:r>
            <a:r>
              <a:rPr lang="en-US" sz="3600" b="1" dirty="0"/>
              <a:t> </a:t>
            </a:r>
            <a:r>
              <a:rPr lang="en-US" sz="3600" b="1" dirty="0" err="1"/>
              <a:t>untuk</a:t>
            </a:r>
            <a:r>
              <a:rPr lang="en-US" sz="3600" b="1" dirty="0"/>
              <a:t> </a:t>
            </a:r>
            <a:r>
              <a:rPr lang="en-US" sz="3600" b="1" dirty="0" err="1"/>
              <a:t>mengelola</a:t>
            </a:r>
            <a:r>
              <a:rPr lang="en-US" sz="3600" b="1" dirty="0"/>
              <a:t> </a:t>
            </a:r>
            <a:r>
              <a:rPr lang="en-US" sz="3600" b="1" dirty="0" err="1"/>
              <a:t>keuangan</a:t>
            </a:r>
            <a:r>
              <a:rPr lang="en-US" sz="3600" b="1" dirty="0"/>
              <a:t> </a:t>
            </a:r>
            <a:r>
              <a:rPr lang="en-US" sz="3600" b="1" dirty="0" err="1"/>
              <a:t>negara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Pemeriksaan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1.	</a:t>
            </a:r>
            <a:r>
              <a:rPr lang="en-US" sz="2800" dirty="0" err="1"/>
              <a:t>Pemeriksaan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BPK (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sebagaimana</a:t>
            </a:r>
            <a:r>
              <a:rPr lang="en-US" sz="2800" dirty="0"/>
              <a:t> </a:t>
            </a:r>
            <a:r>
              <a:rPr lang="en-US" sz="2800" dirty="0" err="1"/>
              <a:t>dimaksud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Pasal</a:t>
            </a:r>
            <a:r>
              <a:rPr lang="en-US" sz="2800" dirty="0"/>
              <a:t> 2 </a:t>
            </a:r>
            <a:r>
              <a:rPr lang="en-US" sz="2800" dirty="0" err="1"/>
              <a:t>Undang-undang</a:t>
            </a:r>
            <a:r>
              <a:rPr lang="en-US" sz="2800" dirty="0"/>
              <a:t> </a:t>
            </a:r>
            <a:r>
              <a:rPr lang="en-US" sz="2800" dirty="0" err="1"/>
              <a:t>Nomor</a:t>
            </a:r>
            <a:r>
              <a:rPr lang="en-US" sz="2800" dirty="0"/>
              <a:t> 17 </a:t>
            </a:r>
            <a:r>
              <a:rPr lang="en-US" sz="2800" dirty="0" err="1"/>
              <a:t>Tahun</a:t>
            </a:r>
            <a:r>
              <a:rPr lang="en-US" sz="2800" dirty="0"/>
              <a:t> 2003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Negara), </a:t>
            </a: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2 </a:t>
            </a:r>
            <a:r>
              <a:rPr lang="en-US" sz="2800" dirty="0" err="1"/>
              <a:t>jenis</a:t>
            </a:r>
            <a:r>
              <a:rPr lang="en-US" sz="2800" dirty="0"/>
              <a:t>  :</a:t>
            </a:r>
          </a:p>
          <a:p>
            <a:pPr marL="0" indent="0" algn="just">
              <a:buNone/>
            </a:pPr>
            <a:r>
              <a:rPr lang="en-US" sz="2800" dirty="0"/>
              <a:t>1)	</a:t>
            </a: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pengelolaan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/>
              <a:t>2)	</a:t>
            </a: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tanggung</a:t>
            </a:r>
            <a:r>
              <a:rPr lang="en-US" sz="2800" dirty="0"/>
              <a:t> </a:t>
            </a:r>
            <a:r>
              <a:rPr lang="en-US" sz="2800" dirty="0" err="1"/>
              <a:t>jawab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..</a:t>
            </a:r>
          </a:p>
          <a:p>
            <a:pPr marL="0" indent="0" algn="just">
              <a:buNone/>
            </a:pPr>
            <a:r>
              <a:rPr lang="en-US" sz="2800" dirty="0" smtClean="0"/>
              <a:t>2.</a:t>
            </a:r>
            <a:r>
              <a:rPr lang="en-US" sz="2800" dirty="0"/>
              <a:t>	</a:t>
            </a: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dilaksanakan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akuntan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ketentuan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r>
              <a:rPr lang="en-US" sz="2800" dirty="0"/>
              <a:t>, </a:t>
            </a:r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wajib</a:t>
            </a:r>
            <a:r>
              <a:rPr lang="en-US" sz="2800" dirty="0"/>
              <a:t> </a:t>
            </a:r>
            <a:r>
              <a:rPr lang="en-US" sz="2800" dirty="0" err="1"/>
              <a:t>disampaikan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BPK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dipublikasikan</a:t>
            </a:r>
            <a:r>
              <a:rPr lang="en-US" sz="2800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pPr marL="0" indent="0" algn="just">
              <a:buNone/>
            </a:pPr>
            <a:r>
              <a:rPr lang="en-US" dirty="0"/>
              <a:t>1.	</a:t>
            </a:r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b="1" dirty="0" err="1"/>
              <a:t>memuat</a:t>
            </a:r>
            <a:r>
              <a:rPr lang="en-US" b="1" dirty="0"/>
              <a:t> </a:t>
            </a:r>
            <a:r>
              <a:rPr lang="en-US" b="1" dirty="0" err="1"/>
              <a:t>opini</a:t>
            </a:r>
            <a:endParaRPr lang="en-US" b="1" dirty="0"/>
          </a:p>
          <a:p>
            <a:pPr marL="0" indent="0" algn="just">
              <a:buNone/>
            </a:pPr>
            <a:r>
              <a:rPr lang="en-US" dirty="0"/>
              <a:t>2.	</a:t>
            </a:r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Kinerja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laporannya</a:t>
            </a:r>
            <a:r>
              <a:rPr lang="en-US" dirty="0"/>
              <a:t> </a:t>
            </a:r>
            <a:r>
              <a:rPr lang="en-US" b="1" dirty="0" err="1"/>
              <a:t>memuat</a:t>
            </a:r>
            <a:r>
              <a:rPr lang="en-US" b="1" dirty="0"/>
              <a:t> </a:t>
            </a:r>
            <a:r>
              <a:rPr lang="en-US" b="1" dirty="0" err="1"/>
              <a:t>temuan</a:t>
            </a:r>
            <a:r>
              <a:rPr lang="en-US" b="1" dirty="0"/>
              <a:t>, </a:t>
            </a:r>
            <a:r>
              <a:rPr lang="en-US" b="1" dirty="0" err="1"/>
              <a:t>kesimpulan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rekomendasi</a:t>
            </a:r>
            <a:endParaRPr lang="en-US" b="1" dirty="0"/>
          </a:p>
          <a:p>
            <a:pPr marL="0" indent="0" algn="just">
              <a:buNone/>
            </a:pPr>
            <a:r>
              <a:rPr lang="en-US" dirty="0"/>
              <a:t>3.	</a:t>
            </a:r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no 1 </a:t>
            </a:r>
            <a:r>
              <a:rPr lang="en-US" dirty="0" err="1"/>
              <a:t>dan</a:t>
            </a:r>
            <a:r>
              <a:rPr lang="en-US" dirty="0"/>
              <a:t> 2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laporannya</a:t>
            </a:r>
            <a:r>
              <a:rPr lang="en-US" dirty="0"/>
              <a:t> </a:t>
            </a:r>
            <a:r>
              <a:rPr lang="en-US" b="1" dirty="0" err="1"/>
              <a:t>memuat</a:t>
            </a:r>
            <a:r>
              <a:rPr lang="en-US" b="1" dirty="0"/>
              <a:t> </a:t>
            </a:r>
            <a:r>
              <a:rPr lang="en-US" b="1" dirty="0" err="1"/>
              <a:t>kesimpulan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 15 </a:t>
            </a:r>
            <a:r>
              <a:rPr lang="en-US" dirty="0" err="1"/>
              <a:t>Tahun</a:t>
            </a:r>
            <a:r>
              <a:rPr lang="en-US" dirty="0"/>
              <a:t> 2006, </a:t>
            </a:r>
            <a:r>
              <a:rPr lang="en-US" dirty="0" err="1"/>
              <a:t>oleh</a:t>
            </a:r>
            <a:r>
              <a:rPr lang="en-US" dirty="0"/>
              <a:t> BPK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(LHP)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7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200" dirty="0"/>
              <a:t>4. 	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laporan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pemeriksaan</a:t>
            </a:r>
            <a:r>
              <a:rPr lang="en-US" sz="3200" dirty="0"/>
              <a:t> BPK </a:t>
            </a:r>
            <a:r>
              <a:rPr lang="en-US" sz="3200" dirty="0" err="1"/>
              <a:t>disampaikan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DPR, DPD, </a:t>
            </a:r>
            <a:r>
              <a:rPr lang="en-US" sz="3200" dirty="0" err="1"/>
              <a:t>dan</a:t>
            </a:r>
            <a:r>
              <a:rPr lang="en-US" sz="3200" dirty="0"/>
              <a:t> DPRD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/>
              <a:t>5. </a:t>
            </a:r>
            <a:r>
              <a:rPr lang="en-US" sz="3200" dirty="0" err="1"/>
              <a:t>laporan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pemeriksaan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dirty="0" err="1"/>
              <a:t>disampaikan</a:t>
            </a:r>
            <a:r>
              <a:rPr lang="en-US" sz="3200" dirty="0"/>
              <a:t> BPK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 smtClean="0"/>
              <a:t>pemerintah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/>
              <a:t>6. 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 </a:t>
            </a:r>
            <a:r>
              <a:rPr lang="en-US" sz="3200" dirty="0" err="1"/>
              <a:t>diberi</a:t>
            </a:r>
            <a:r>
              <a:rPr lang="en-US" sz="3200" dirty="0"/>
              <a:t> </a:t>
            </a:r>
            <a:r>
              <a:rPr lang="en-US" sz="3200" dirty="0" err="1"/>
              <a:t>kesempatan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menanggapi</a:t>
            </a:r>
            <a:r>
              <a:rPr lang="en-US" sz="3200" dirty="0"/>
              <a:t> </a:t>
            </a:r>
            <a:r>
              <a:rPr lang="en-US" sz="3200" dirty="0" err="1"/>
              <a:t>temuan-temuan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kesimpulan</a:t>
            </a:r>
            <a:r>
              <a:rPr lang="en-US" sz="3200" dirty="0"/>
              <a:t> yang </a:t>
            </a:r>
            <a:r>
              <a:rPr lang="en-US" sz="3200" dirty="0" err="1"/>
              <a:t>dikemukakan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laporan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pemeriksaan</a:t>
            </a:r>
            <a:r>
              <a:rPr lang="en-US" sz="3200" dirty="0"/>
              <a:t>. </a:t>
            </a:r>
            <a:r>
              <a:rPr lang="en-US" sz="3200" dirty="0" err="1"/>
              <a:t>Tanggapan</a:t>
            </a:r>
            <a:r>
              <a:rPr lang="en-US" sz="3200" dirty="0"/>
              <a:t> </a:t>
            </a:r>
            <a:r>
              <a:rPr lang="en-US" sz="3200" dirty="0" err="1"/>
              <a:t>dimaksud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laporan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tanggapan</a:t>
            </a:r>
            <a:r>
              <a:rPr lang="en-US" sz="3200" dirty="0"/>
              <a:t> BPK yang </a:t>
            </a:r>
            <a:r>
              <a:rPr lang="en-US" sz="3200" dirty="0" err="1"/>
              <a:t>disampaikan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DPR/DPRD. </a:t>
            </a:r>
            <a:r>
              <a:rPr lang="en-US" sz="3200" dirty="0" err="1"/>
              <a:t>Apabila</a:t>
            </a:r>
            <a:r>
              <a:rPr lang="en-US" sz="3200" dirty="0"/>
              <a:t> </a:t>
            </a:r>
            <a:r>
              <a:rPr lang="en-US" sz="3200" dirty="0" err="1"/>
              <a:t>pemeriksaan</a:t>
            </a:r>
            <a:r>
              <a:rPr lang="en-US" sz="3200" dirty="0"/>
              <a:t> </a:t>
            </a:r>
            <a:r>
              <a:rPr lang="en-US" sz="3200" dirty="0" err="1"/>
              <a:t>menemukan</a:t>
            </a:r>
            <a:r>
              <a:rPr lang="en-US" sz="3200" dirty="0"/>
              <a:t> </a:t>
            </a:r>
            <a:r>
              <a:rPr lang="en-US" sz="3200" dirty="0" err="1"/>
              <a:t>unsur</a:t>
            </a:r>
            <a:r>
              <a:rPr lang="en-US" sz="3200" dirty="0"/>
              <a:t> </a:t>
            </a:r>
            <a:r>
              <a:rPr lang="en-US" sz="3200" dirty="0" err="1"/>
              <a:t>pidana</a:t>
            </a:r>
            <a:r>
              <a:rPr lang="en-US" sz="3200" dirty="0"/>
              <a:t>, </a:t>
            </a:r>
            <a:r>
              <a:rPr lang="en-US" sz="3200" dirty="0" err="1"/>
              <a:t>Undang-Undang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mewajibkan</a:t>
            </a:r>
            <a:r>
              <a:rPr lang="en-US" sz="3200" dirty="0"/>
              <a:t> BPK </a:t>
            </a:r>
            <a:r>
              <a:rPr lang="en-US" sz="3200" dirty="0" err="1"/>
              <a:t>melaporkan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instansi</a:t>
            </a:r>
            <a:r>
              <a:rPr lang="en-US" sz="3200" dirty="0"/>
              <a:t> yang </a:t>
            </a:r>
            <a:r>
              <a:rPr lang="en-US" sz="3200" dirty="0" err="1"/>
              <a:t>berwenang</a:t>
            </a:r>
            <a:r>
              <a:rPr lang="en-US" sz="3200" dirty="0"/>
              <a:t> </a:t>
            </a:r>
            <a:r>
              <a:rPr lang="en-US" sz="3200" dirty="0" err="1"/>
              <a:t>sesusai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peraturan</a:t>
            </a:r>
            <a:r>
              <a:rPr lang="en-US" sz="3200" dirty="0"/>
              <a:t> </a:t>
            </a:r>
            <a:r>
              <a:rPr lang="en-US" sz="3200" dirty="0" err="1"/>
              <a:t>perundang-undangan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8 </a:t>
            </a:r>
            <a:r>
              <a:rPr lang="en-US" sz="3200" dirty="0" err="1"/>
              <a:t>ayat</a:t>
            </a:r>
            <a:r>
              <a:rPr lang="en-US" sz="3200" dirty="0"/>
              <a:t> (3) </a:t>
            </a:r>
            <a:r>
              <a:rPr lang="en-US" sz="3200" dirty="0" err="1"/>
              <a:t>Undang-Undang</a:t>
            </a:r>
            <a:r>
              <a:rPr lang="en-US" sz="3200" dirty="0"/>
              <a:t> No. 15 </a:t>
            </a:r>
            <a:r>
              <a:rPr lang="en-US" sz="3200" dirty="0" err="1"/>
              <a:t>Tahun</a:t>
            </a:r>
            <a:r>
              <a:rPr lang="en-US" sz="3200" dirty="0"/>
              <a:t> 2006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BPK </a:t>
            </a:r>
            <a:r>
              <a:rPr lang="en-US" sz="3600" dirty="0" err="1"/>
              <a:t>diharuskan</a:t>
            </a:r>
            <a:r>
              <a:rPr lang="en-US" sz="3600" dirty="0"/>
              <a:t> </a:t>
            </a:r>
            <a:r>
              <a:rPr lang="en-US" sz="3600" dirty="0" err="1"/>
              <a:t>menyusun</a:t>
            </a:r>
            <a:r>
              <a:rPr lang="en-US" sz="3600" dirty="0"/>
              <a:t> </a:t>
            </a:r>
            <a:r>
              <a:rPr lang="en-US" sz="3600" dirty="0" err="1"/>
              <a:t>ikhtisar</a:t>
            </a:r>
            <a:r>
              <a:rPr lang="en-US" sz="3600" dirty="0"/>
              <a:t> </a:t>
            </a: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pemeriksaan</a:t>
            </a:r>
            <a:r>
              <a:rPr lang="en-US" sz="3600" dirty="0"/>
              <a:t> yang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selama</a:t>
            </a:r>
            <a:r>
              <a:rPr lang="en-US" sz="3600" dirty="0"/>
              <a:t> 1 (</a:t>
            </a:r>
            <a:r>
              <a:rPr lang="en-US" sz="3600" dirty="0" err="1"/>
              <a:t>satu</a:t>
            </a:r>
            <a:r>
              <a:rPr lang="en-US" sz="3600" dirty="0"/>
              <a:t>) semester. </a:t>
            </a:r>
            <a:r>
              <a:rPr lang="en-US" sz="3600" dirty="0" err="1"/>
              <a:t>Ikhtisar</a:t>
            </a:r>
            <a:r>
              <a:rPr lang="en-US" sz="3600" dirty="0"/>
              <a:t> </a:t>
            </a:r>
            <a:r>
              <a:rPr lang="en-US" sz="3600" dirty="0" err="1"/>
              <a:t>dimaksud</a:t>
            </a:r>
            <a:r>
              <a:rPr lang="en-US" sz="3600" dirty="0"/>
              <a:t> </a:t>
            </a:r>
            <a:r>
              <a:rPr lang="en-US" sz="3600" dirty="0" err="1"/>
              <a:t>disampaikan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DPR/DPD/DPRD </a:t>
            </a:r>
            <a:r>
              <a:rPr lang="en-US" sz="3600" dirty="0" err="1"/>
              <a:t>sesuai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kewenangannya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Presiden</a:t>
            </a:r>
            <a:r>
              <a:rPr lang="en-US" sz="3600" dirty="0"/>
              <a:t>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gubernur</a:t>
            </a:r>
            <a:r>
              <a:rPr lang="en-US" sz="3600" dirty="0"/>
              <a:t>/</a:t>
            </a:r>
            <a:r>
              <a:rPr lang="en-US" sz="3600" dirty="0" err="1"/>
              <a:t>bupati</a:t>
            </a:r>
            <a:r>
              <a:rPr lang="en-US" sz="3600" dirty="0"/>
              <a:t>/</a:t>
            </a:r>
            <a:r>
              <a:rPr lang="en-US" sz="3600" dirty="0" err="1"/>
              <a:t>walikota</a:t>
            </a:r>
            <a:r>
              <a:rPr lang="en-US" sz="3600" dirty="0"/>
              <a:t> yang </a:t>
            </a:r>
            <a:r>
              <a:rPr lang="en-US" sz="3600" dirty="0" err="1"/>
              <a:t>bersangkutan</a:t>
            </a:r>
            <a:r>
              <a:rPr lang="en-US" sz="3600" dirty="0"/>
              <a:t> agar </a:t>
            </a:r>
            <a:r>
              <a:rPr lang="en-US" sz="3600" dirty="0" err="1"/>
              <a:t>memperoleh</a:t>
            </a:r>
            <a:r>
              <a:rPr lang="en-US" sz="3600" dirty="0"/>
              <a:t> </a:t>
            </a:r>
            <a:r>
              <a:rPr lang="en-US" sz="3600" dirty="0" err="1"/>
              <a:t>informasi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menyeluruh</a:t>
            </a:r>
            <a:r>
              <a:rPr lang="en-US" sz="3600" dirty="0"/>
              <a:t>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pemeriksaan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56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rangka</a:t>
            </a:r>
            <a:r>
              <a:rPr lang="en-US" sz="3200" dirty="0"/>
              <a:t> </a:t>
            </a:r>
            <a:r>
              <a:rPr lang="en-US" sz="3200" dirty="0" err="1"/>
              <a:t>transparansi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peningkatan</a:t>
            </a:r>
            <a:r>
              <a:rPr lang="en-US" sz="3200" dirty="0"/>
              <a:t> </a:t>
            </a:r>
            <a:r>
              <a:rPr lang="en-US" sz="3200" dirty="0" err="1"/>
              <a:t>partisipasi</a:t>
            </a:r>
            <a:r>
              <a:rPr lang="en-US" sz="3200" dirty="0"/>
              <a:t> </a:t>
            </a:r>
            <a:r>
              <a:rPr lang="en-US" sz="3200" dirty="0" err="1"/>
              <a:t>publik</a:t>
            </a:r>
            <a:r>
              <a:rPr lang="en-US" sz="3200" dirty="0"/>
              <a:t>, </a:t>
            </a:r>
            <a:r>
              <a:rPr lang="en-US" sz="3200" dirty="0" err="1"/>
              <a:t>undang-undang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menetapkan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laporan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pemeriksaan</a:t>
            </a:r>
            <a:r>
              <a:rPr lang="en-US" sz="3200" dirty="0"/>
              <a:t> yang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disampaikan</a:t>
            </a:r>
            <a:r>
              <a:rPr lang="en-US" sz="3200" dirty="0"/>
              <a:t> </a:t>
            </a:r>
            <a:r>
              <a:rPr lang="en-US" sz="3200" dirty="0" err="1"/>
              <a:t>kepda</a:t>
            </a:r>
            <a:r>
              <a:rPr lang="en-US" sz="3200" dirty="0"/>
              <a:t> </a:t>
            </a:r>
            <a:r>
              <a:rPr lang="en-US" sz="3200" dirty="0" err="1"/>
              <a:t>lembaga</a:t>
            </a:r>
            <a:r>
              <a:rPr lang="en-US" sz="3200" dirty="0"/>
              <a:t> </a:t>
            </a:r>
            <a:r>
              <a:rPr lang="en-US" sz="3200" dirty="0" err="1"/>
              <a:t>perwakilan</a:t>
            </a:r>
            <a:r>
              <a:rPr lang="en-US" sz="3200" dirty="0"/>
              <a:t> </a:t>
            </a:r>
            <a:r>
              <a:rPr lang="en-US" sz="3200" dirty="0" err="1"/>
              <a:t>dinyatakan</a:t>
            </a:r>
            <a:r>
              <a:rPr lang="en-US" sz="3200" dirty="0"/>
              <a:t> </a:t>
            </a:r>
            <a:r>
              <a:rPr lang="en-US" sz="3200" dirty="0" err="1"/>
              <a:t>terbuka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7 </a:t>
            </a:r>
            <a:r>
              <a:rPr lang="en-US" sz="3200" dirty="0" err="1"/>
              <a:t>ayat</a:t>
            </a:r>
            <a:r>
              <a:rPr lang="en-US" sz="3200" dirty="0"/>
              <a:t> (5) </a:t>
            </a:r>
            <a:r>
              <a:rPr lang="en-US" sz="3200" dirty="0" err="1"/>
              <a:t>Undang-Undang</a:t>
            </a:r>
            <a:r>
              <a:rPr lang="en-US" sz="3200" dirty="0"/>
              <a:t> No. 15 </a:t>
            </a:r>
            <a:r>
              <a:rPr lang="en-US" sz="3200" dirty="0" err="1"/>
              <a:t>Tahun</a:t>
            </a:r>
            <a:r>
              <a:rPr lang="en-US" sz="3200" dirty="0"/>
              <a:t> 2006.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demikian</a:t>
            </a:r>
            <a:r>
              <a:rPr lang="en-US" sz="3200" dirty="0"/>
              <a:t>,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memperoleh</a:t>
            </a:r>
            <a:r>
              <a:rPr lang="en-US" sz="3200" dirty="0"/>
              <a:t> </a:t>
            </a:r>
            <a:r>
              <a:rPr lang="en-US" sz="3200" dirty="0" err="1"/>
              <a:t>kesempatan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mengetahui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pemeriksaan</a:t>
            </a:r>
            <a:r>
              <a:rPr lang="en-US" sz="3200" dirty="0"/>
              <a:t>, </a:t>
            </a:r>
            <a:r>
              <a:rPr lang="en-US" sz="3200" dirty="0" err="1"/>
              <a:t>antara</a:t>
            </a:r>
            <a:r>
              <a:rPr lang="en-US" sz="3200" dirty="0"/>
              <a:t> lain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publikasi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situs</a:t>
            </a:r>
            <a:r>
              <a:rPr lang="en-US" sz="3200" dirty="0"/>
              <a:t> web BPK.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25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BUMN/BUMD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324600"/>
          </a:xfrm>
        </p:spPr>
        <p:txBody>
          <a:bodyPr>
            <a:normAutofit/>
          </a:bodyPr>
          <a:lstStyle/>
          <a:p>
            <a:pPr marL="514350" indent="-514350" algn="just">
              <a:buAutoNum type="alphaLcPeriod"/>
            </a:pPr>
            <a:r>
              <a:rPr lang="en-US" sz="2800" b="1" dirty="0" smtClean="0"/>
              <a:t>BUMN</a:t>
            </a:r>
          </a:p>
          <a:p>
            <a:pPr marL="0" indent="0" algn="just">
              <a:buNone/>
            </a:pPr>
            <a:r>
              <a:rPr lang="en-US" sz="2800" dirty="0" smtClean="0"/>
              <a:t>BUMN</a:t>
            </a:r>
            <a:r>
              <a:rPr lang="en-US" sz="2800" dirty="0"/>
              <a:t>,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yang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modalnya</a:t>
            </a:r>
            <a:r>
              <a:rPr lang="en-US" sz="2800" dirty="0"/>
              <a:t> </a:t>
            </a:r>
            <a:r>
              <a:rPr lang="en-US" sz="2800" dirty="0" err="1"/>
              <a:t>dimiliki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penyertaan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yang </a:t>
            </a:r>
            <a:r>
              <a:rPr lang="en-US" sz="2800" dirty="0" err="1"/>
              <a:t>berasal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kekayaan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yang </a:t>
            </a:r>
            <a:r>
              <a:rPr lang="en-US" sz="2800" dirty="0" err="1"/>
              <a:t>dipisahkan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 err="1"/>
              <a:t>Pasal</a:t>
            </a:r>
            <a:r>
              <a:rPr lang="en-US" sz="2800" dirty="0"/>
              <a:t> 2</a:t>
            </a:r>
          </a:p>
          <a:p>
            <a:pPr marL="0" indent="0" algn="just">
              <a:buNone/>
            </a:pPr>
            <a:r>
              <a:rPr lang="en-US" sz="2800" dirty="0"/>
              <a:t>(1) </a:t>
            </a:r>
            <a:r>
              <a:rPr lang="en-US" sz="2800" dirty="0" err="1"/>
              <a:t>Maksud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pendirian</a:t>
            </a:r>
            <a:r>
              <a:rPr lang="en-US" sz="2800" dirty="0"/>
              <a:t> BUMN </a:t>
            </a:r>
            <a:r>
              <a:rPr lang="en-US" sz="2800" dirty="0" err="1"/>
              <a:t>adalah</a:t>
            </a:r>
            <a:r>
              <a:rPr lang="en-US" sz="2800" dirty="0"/>
              <a:t> :</a:t>
            </a:r>
          </a:p>
          <a:p>
            <a:pPr marL="0" indent="0" algn="just">
              <a:buNone/>
            </a:pPr>
            <a:r>
              <a:rPr lang="en-US" sz="2800" dirty="0"/>
              <a:t>a.	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sumbangan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perekonomian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umumnya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penerimaan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khususnya</a:t>
            </a:r>
            <a:r>
              <a:rPr lang="en-US" sz="2800" dirty="0"/>
              <a:t>;</a:t>
            </a:r>
          </a:p>
          <a:p>
            <a:pPr marL="0" indent="0" algn="just">
              <a:buNone/>
            </a:pPr>
            <a:r>
              <a:rPr lang="en-US" sz="2800" dirty="0"/>
              <a:t>b.	</a:t>
            </a:r>
            <a:r>
              <a:rPr lang="en-US" sz="2800" dirty="0" err="1"/>
              <a:t>mengejar</a:t>
            </a:r>
            <a:r>
              <a:rPr lang="en-US" sz="2800" dirty="0"/>
              <a:t> </a:t>
            </a:r>
            <a:r>
              <a:rPr lang="en-US" sz="2800" dirty="0" err="1"/>
              <a:t>keuntungan</a:t>
            </a:r>
            <a:r>
              <a:rPr lang="en-US" sz="2800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UU YANG BERKAITAN DENGAN 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867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>
                <a:latin typeface="Andalus" pitchFamily="18" charset="-78"/>
                <a:cs typeface="Andalus" pitchFamily="18" charset="-78"/>
              </a:rPr>
              <a:t>1.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UU NO 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1 TAHUN 2004 TTG PERBENDAHARAAN NEGARA</a:t>
            </a:r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2. UU NO 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17 TAHUN 2003 TTG KEUANGAN NEGARA</a:t>
            </a:r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3. UU NO15 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TAHUN 2004 TTG PEMERIKSAAN PENGELOLAAN DAN TANGGUNG JAWAB KEUANGAN NEGARA</a:t>
            </a:r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4. UU NO 19 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TAHUN 2003 TTG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BUMN</a:t>
            </a:r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5. UU NO 15 TAHUN 2016 TTG 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BPK</a:t>
            </a:r>
          </a:p>
          <a:p>
            <a:pPr marL="0" indent="0" algn="just">
              <a:buNone/>
            </a:pP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6. UU No 23 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Tahun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2014 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ttg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PEMERINTAHAN DAERAH</a:t>
            </a:r>
            <a:endParaRPr lang="en-US" sz="32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83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324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/>
              <a:t>c.	</a:t>
            </a:r>
            <a:r>
              <a:rPr lang="en-US" sz="3600" dirty="0" err="1"/>
              <a:t>menyelenggarakan</a:t>
            </a:r>
            <a:r>
              <a:rPr lang="en-US" sz="3600" dirty="0"/>
              <a:t> </a:t>
            </a:r>
            <a:r>
              <a:rPr lang="en-US" sz="3600" dirty="0" err="1"/>
              <a:t>kemanfaatan</a:t>
            </a:r>
            <a:r>
              <a:rPr lang="en-US" sz="3600" dirty="0"/>
              <a:t> </a:t>
            </a:r>
            <a:r>
              <a:rPr lang="en-US" sz="3600" dirty="0" err="1"/>
              <a:t>umum</a:t>
            </a:r>
            <a:r>
              <a:rPr lang="en-US" sz="3600" dirty="0"/>
              <a:t> </a:t>
            </a:r>
            <a:r>
              <a:rPr lang="en-US" sz="3600" dirty="0" err="1"/>
              <a:t>berupa</a:t>
            </a:r>
            <a:r>
              <a:rPr lang="en-US" sz="3600" dirty="0"/>
              <a:t> </a:t>
            </a:r>
            <a:r>
              <a:rPr lang="en-US" sz="3600" dirty="0" err="1"/>
              <a:t>penyediaan</a:t>
            </a:r>
            <a:r>
              <a:rPr lang="en-US" sz="3600" dirty="0"/>
              <a:t> </a:t>
            </a:r>
            <a:r>
              <a:rPr lang="en-US" sz="3600" dirty="0" err="1"/>
              <a:t>barang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/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jasa</a:t>
            </a:r>
            <a:r>
              <a:rPr lang="en-US" sz="3600" dirty="0"/>
              <a:t> yang </a:t>
            </a:r>
            <a:r>
              <a:rPr lang="en-US" sz="3600" dirty="0" err="1"/>
              <a:t>bermutu</a:t>
            </a:r>
            <a:r>
              <a:rPr lang="en-US" sz="3600" dirty="0"/>
              <a:t> </a:t>
            </a:r>
            <a:r>
              <a:rPr lang="en-US" sz="3600" dirty="0" err="1"/>
              <a:t>tinggi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memadai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pemenuhan</a:t>
            </a:r>
            <a:r>
              <a:rPr lang="en-US" sz="3600" dirty="0"/>
              <a:t> </a:t>
            </a:r>
            <a:r>
              <a:rPr lang="en-US" sz="3600" dirty="0" err="1"/>
              <a:t>hajat</a:t>
            </a:r>
            <a:r>
              <a:rPr lang="en-US" sz="3600" dirty="0"/>
              <a:t> </a:t>
            </a:r>
            <a:r>
              <a:rPr lang="en-US" sz="3600" dirty="0" err="1"/>
              <a:t>hidup</a:t>
            </a:r>
            <a:r>
              <a:rPr lang="en-US" sz="3600" dirty="0"/>
              <a:t> orang </a:t>
            </a:r>
            <a:r>
              <a:rPr lang="en-US" sz="3600" dirty="0" err="1"/>
              <a:t>banyak</a:t>
            </a:r>
            <a:r>
              <a:rPr lang="en-US" sz="3600" dirty="0"/>
              <a:t>;</a:t>
            </a:r>
          </a:p>
          <a:p>
            <a:pPr algn="just"/>
            <a:r>
              <a:rPr lang="en-US" sz="3600" dirty="0"/>
              <a:t>d.	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perintis</a:t>
            </a:r>
            <a:r>
              <a:rPr lang="en-US" sz="3600" dirty="0"/>
              <a:t> </a:t>
            </a:r>
            <a:r>
              <a:rPr lang="en-US" sz="3600" dirty="0" err="1"/>
              <a:t>kegiatan-kegiatan</a:t>
            </a:r>
            <a:r>
              <a:rPr lang="en-US" sz="3600" dirty="0"/>
              <a:t> </a:t>
            </a:r>
            <a:r>
              <a:rPr lang="en-US" sz="3600" dirty="0" err="1"/>
              <a:t>usaha</a:t>
            </a:r>
            <a:r>
              <a:rPr lang="en-US" sz="3600" dirty="0"/>
              <a:t> yang </a:t>
            </a:r>
            <a:r>
              <a:rPr lang="en-US" sz="3600" dirty="0" err="1"/>
              <a:t>belum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dilaksanakan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sektor</a:t>
            </a:r>
            <a:r>
              <a:rPr lang="en-US" sz="3600" dirty="0"/>
              <a:t> </a:t>
            </a:r>
            <a:r>
              <a:rPr lang="en-US" sz="3600" dirty="0" err="1"/>
              <a:t>swasta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koperasi</a:t>
            </a:r>
            <a:r>
              <a:rPr lang="en-US" sz="3600" dirty="0"/>
              <a:t>;</a:t>
            </a:r>
          </a:p>
          <a:p>
            <a:pPr algn="just"/>
            <a:r>
              <a:rPr lang="en-US" sz="3600" dirty="0"/>
              <a:t>e.	</a:t>
            </a:r>
            <a:r>
              <a:rPr lang="en-US" sz="3600" dirty="0" err="1"/>
              <a:t>turut</a:t>
            </a:r>
            <a:r>
              <a:rPr lang="en-US" sz="3600" dirty="0"/>
              <a:t> </a:t>
            </a:r>
            <a:r>
              <a:rPr lang="en-US" sz="3600" dirty="0" err="1"/>
              <a:t>aktif</a:t>
            </a:r>
            <a:r>
              <a:rPr lang="en-US" sz="3600" dirty="0"/>
              <a:t>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bimbingan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bantuan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pengusaha</a:t>
            </a:r>
            <a:r>
              <a:rPr lang="en-US" sz="3600" dirty="0"/>
              <a:t> </a:t>
            </a:r>
            <a:r>
              <a:rPr lang="en-US" sz="3600" dirty="0" err="1"/>
              <a:t>golongan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r>
              <a:rPr lang="en-US" sz="3600" dirty="0"/>
              <a:t> </a:t>
            </a:r>
            <a:r>
              <a:rPr lang="en-US" sz="3600" dirty="0" err="1"/>
              <a:t>lemah</a:t>
            </a:r>
            <a:r>
              <a:rPr lang="en-US" sz="3600" dirty="0"/>
              <a:t>, </a:t>
            </a:r>
            <a:r>
              <a:rPr lang="en-US" sz="3600" dirty="0" err="1"/>
              <a:t>koperasi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dirty="0"/>
              <a:t>Pasal 9</a:t>
            </a:r>
          </a:p>
          <a:p>
            <a:pPr marL="0" indent="0">
              <a:buNone/>
            </a:pPr>
            <a:r>
              <a:rPr lang="it-IT" sz="3200" dirty="0"/>
              <a:t>BUMN terdiri dari Persero dan </a:t>
            </a:r>
            <a:r>
              <a:rPr lang="it-IT" sz="3200" dirty="0" smtClean="0"/>
              <a:t>Perum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/>
              <a:t>Pasal</a:t>
            </a:r>
            <a:r>
              <a:rPr lang="en-US" sz="3200" dirty="0" smtClean="0"/>
              <a:t> </a:t>
            </a:r>
            <a:r>
              <a:rPr lang="en-US" sz="3200" dirty="0"/>
              <a:t>12</a:t>
            </a:r>
          </a:p>
          <a:p>
            <a:pPr marL="0" indent="0">
              <a:buNone/>
            </a:pPr>
            <a:r>
              <a:rPr lang="en-US" sz="3200" dirty="0" err="1"/>
              <a:t>Maksud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pendirian</a:t>
            </a:r>
            <a:r>
              <a:rPr lang="en-US" sz="3200" dirty="0"/>
              <a:t> </a:t>
            </a:r>
            <a:r>
              <a:rPr lang="en-US" sz="3200" dirty="0" err="1"/>
              <a:t>Persero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:</a:t>
            </a:r>
          </a:p>
          <a:p>
            <a:pPr marL="0" indent="0">
              <a:buNone/>
            </a:pPr>
            <a:r>
              <a:rPr lang="en-US" sz="3200" dirty="0"/>
              <a:t>a.	</a:t>
            </a:r>
            <a:r>
              <a:rPr lang="en-US" sz="3200" dirty="0" err="1"/>
              <a:t>menyediakan</a:t>
            </a:r>
            <a:r>
              <a:rPr lang="en-US" sz="3200" dirty="0"/>
              <a:t> </a:t>
            </a:r>
            <a:r>
              <a:rPr lang="en-US" sz="3200" dirty="0" err="1"/>
              <a:t>barang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/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jasa</a:t>
            </a:r>
            <a:r>
              <a:rPr lang="en-US" sz="3200" dirty="0"/>
              <a:t> yang </a:t>
            </a:r>
            <a:r>
              <a:rPr lang="en-US" sz="3200" dirty="0" err="1"/>
              <a:t>bermutu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berdaya</a:t>
            </a:r>
            <a:r>
              <a:rPr lang="en-US" sz="3200" dirty="0"/>
              <a:t> </a:t>
            </a:r>
            <a:r>
              <a:rPr lang="en-US" sz="3200" dirty="0" err="1"/>
              <a:t>saing</a:t>
            </a:r>
            <a:r>
              <a:rPr lang="en-US" sz="3200" dirty="0"/>
              <a:t> </a:t>
            </a:r>
            <a:r>
              <a:rPr lang="en-US" sz="3200" dirty="0" err="1"/>
              <a:t>kuat</a:t>
            </a:r>
            <a:r>
              <a:rPr lang="en-US" sz="3200" dirty="0"/>
              <a:t>;</a:t>
            </a:r>
          </a:p>
          <a:p>
            <a:pPr marL="0" indent="0">
              <a:buNone/>
            </a:pPr>
            <a:r>
              <a:rPr lang="en-US" sz="3200" dirty="0"/>
              <a:t>b.	</a:t>
            </a:r>
            <a:r>
              <a:rPr lang="en-US" sz="3200" dirty="0" err="1"/>
              <a:t>mengejar</a:t>
            </a:r>
            <a:r>
              <a:rPr lang="en-US" sz="3200" dirty="0"/>
              <a:t> </a:t>
            </a:r>
            <a:r>
              <a:rPr lang="en-US" sz="3200" dirty="0" err="1"/>
              <a:t>keuntungan</a:t>
            </a:r>
            <a:r>
              <a:rPr lang="en-US" sz="3200" dirty="0"/>
              <a:t> </a:t>
            </a:r>
            <a:r>
              <a:rPr lang="en-US" sz="3200" dirty="0" err="1"/>
              <a:t>guna</a:t>
            </a:r>
            <a:r>
              <a:rPr lang="en-US" sz="3200" dirty="0"/>
              <a:t> </a:t>
            </a:r>
            <a:r>
              <a:rPr lang="en-US" sz="3200" dirty="0" err="1"/>
              <a:t>meningkatkan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 err="1"/>
              <a:t>Pasal</a:t>
            </a:r>
            <a:r>
              <a:rPr lang="en-US" sz="3200" dirty="0"/>
              <a:t> 13</a:t>
            </a:r>
          </a:p>
          <a:p>
            <a:pPr marL="0" indent="0">
              <a:buNone/>
            </a:pPr>
            <a:r>
              <a:rPr lang="en-US" sz="3200" dirty="0"/>
              <a:t>Organ </a:t>
            </a:r>
            <a:r>
              <a:rPr lang="en-US" sz="3200" dirty="0" err="1"/>
              <a:t>Persero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RUPS, </a:t>
            </a:r>
            <a:r>
              <a:rPr lang="en-US" sz="3200" dirty="0" err="1"/>
              <a:t>Direksi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Komisaris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200" dirty="0" err="1"/>
              <a:t>Maksud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endParaRPr lang="en-US" sz="3200" dirty="0"/>
          </a:p>
          <a:p>
            <a:pPr marL="0" indent="0" algn="just">
              <a:buNone/>
            </a:pPr>
            <a:r>
              <a:rPr lang="en-US" sz="3200" dirty="0" err="1"/>
              <a:t>Pasal</a:t>
            </a:r>
            <a:r>
              <a:rPr lang="en-US" sz="3200" dirty="0"/>
              <a:t> 36</a:t>
            </a:r>
          </a:p>
          <a:p>
            <a:pPr marL="0" indent="0" algn="just">
              <a:buNone/>
            </a:pPr>
            <a:r>
              <a:rPr lang="en-US" sz="3200" dirty="0"/>
              <a:t>(1) </a:t>
            </a:r>
            <a:r>
              <a:rPr lang="en-US" sz="3200" dirty="0" err="1"/>
              <a:t>Maksud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Perum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menyelenggarakan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 yang </a:t>
            </a:r>
            <a:r>
              <a:rPr lang="en-US" sz="3200" dirty="0" err="1"/>
              <a:t>bertujuan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kemanfaatan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dirty="0" err="1"/>
              <a:t>berupa</a:t>
            </a:r>
            <a:r>
              <a:rPr lang="en-US" sz="3200" dirty="0"/>
              <a:t> </a:t>
            </a:r>
            <a:r>
              <a:rPr lang="en-US" sz="3200" dirty="0" err="1"/>
              <a:t>penyediaan</a:t>
            </a:r>
            <a:r>
              <a:rPr lang="en-US" sz="3200" dirty="0"/>
              <a:t> </a:t>
            </a:r>
            <a:r>
              <a:rPr lang="en-US" sz="3200" dirty="0" err="1"/>
              <a:t>barang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/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jasa</a:t>
            </a:r>
            <a:r>
              <a:rPr lang="en-US" sz="3200" dirty="0"/>
              <a:t> yang </a:t>
            </a:r>
            <a:r>
              <a:rPr lang="en-US" sz="3200" dirty="0" err="1"/>
              <a:t>berkualitas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harga</a:t>
            </a:r>
            <a:r>
              <a:rPr lang="en-US" sz="3200" dirty="0"/>
              <a:t> yang </a:t>
            </a:r>
            <a:r>
              <a:rPr lang="en-US" sz="3200" dirty="0" err="1"/>
              <a:t>terjangkau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prinsip</a:t>
            </a:r>
            <a:r>
              <a:rPr lang="en-US" sz="3200" dirty="0"/>
              <a:t> </a:t>
            </a:r>
            <a:r>
              <a:rPr lang="en-US" sz="3200" dirty="0" err="1"/>
              <a:t>pengelolaan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yang </a:t>
            </a:r>
            <a:r>
              <a:rPr lang="en-US" sz="3200" dirty="0" err="1"/>
              <a:t>sehat</a:t>
            </a:r>
            <a:r>
              <a:rPr lang="en-US" sz="3200" dirty="0"/>
              <a:t>.</a:t>
            </a:r>
          </a:p>
          <a:p>
            <a:pPr marL="0" indent="0" algn="just">
              <a:buNone/>
            </a:pPr>
            <a:r>
              <a:rPr lang="en-US" sz="3200" dirty="0"/>
              <a:t>(2)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mendukung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rangka</a:t>
            </a:r>
            <a:r>
              <a:rPr lang="en-US" sz="3200" dirty="0"/>
              <a:t> </a:t>
            </a:r>
            <a:r>
              <a:rPr lang="en-US" sz="3200" dirty="0" err="1"/>
              <a:t>mencapai</a:t>
            </a:r>
            <a:r>
              <a:rPr lang="en-US" sz="3200" dirty="0"/>
              <a:t> </a:t>
            </a:r>
            <a:r>
              <a:rPr lang="en-US" sz="3200" dirty="0" err="1"/>
              <a:t>maksud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sebagaimanan</a:t>
            </a:r>
            <a:r>
              <a:rPr lang="en-US" sz="3200" dirty="0"/>
              <a:t> </a:t>
            </a:r>
            <a:r>
              <a:rPr lang="en-US" sz="3200" dirty="0" err="1"/>
              <a:t>dimaksud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ayat</a:t>
            </a:r>
            <a:r>
              <a:rPr lang="en-US" sz="3200" dirty="0"/>
              <a:t> (1),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persetujuan</a:t>
            </a:r>
            <a:r>
              <a:rPr lang="en-US" sz="3200" dirty="0"/>
              <a:t> </a:t>
            </a:r>
            <a:r>
              <a:rPr lang="en-US" sz="3200" dirty="0" err="1"/>
              <a:t>Menteri</a:t>
            </a:r>
            <a:r>
              <a:rPr lang="en-US" sz="3200" dirty="0"/>
              <a:t>, </a:t>
            </a:r>
            <a:r>
              <a:rPr lang="en-US" sz="3200" dirty="0" err="1"/>
              <a:t>Perum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melakukannpenyertaan</a:t>
            </a:r>
            <a:r>
              <a:rPr lang="en-US" sz="3200" dirty="0"/>
              <a:t> modal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badan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 </a:t>
            </a:r>
            <a:r>
              <a:rPr lang="en-US" sz="3200" dirty="0" err="1" smtClean="0"/>
              <a:t>lain.Pasal</a:t>
            </a:r>
            <a:r>
              <a:rPr lang="en-US" sz="3200" dirty="0" smtClean="0"/>
              <a:t> </a:t>
            </a:r>
            <a:r>
              <a:rPr lang="en-US" sz="3200" dirty="0"/>
              <a:t>37</a:t>
            </a:r>
          </a:p>
          <a:p>
            <a:pPr marL="0" indent="0" algn="just">
              <a:buNone/>
            </a:pPr>
            <a:r>
              <a:rPr lang="en-US" sz="3200" dirty="0"/>
              <a:t>Organ </a:t>
            </a:r>
            <a:r>
              <a:rPr lang="en-US" sz="3200" dirty="0" err="1"/>
              <a:t>Perum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Menteri</a:t>
            </a:r>
            <a:r>
              <a:rPr lang="en-US" sz="3200" dirty="0"/>
              <a:t>, </a:t>
            </a:r>
            <a:r>
              <a:rPr lang="en-US" sz="3200" dirty="0" err="1"/>
              <a:t>Direksi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Dewan</a:t>
            </a:r>
            <a:r>
              <a:rPr lang="en-US" sz="3200" dirty="0"/>
              <a:t> </a:t>
            </a:r>
            <a:r>
              <a:rPr lang="en-US" sz="3200" dirty="0" err="1"/>
              <a:t>Pengawas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8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b. BUMD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324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 err="1"/>
              <a:t>pasal</a:t>
            </a:r>
            <a:r>
              <a:rPr lang="en-US" sz="4000" dirty="0"/>
              <a:t> 1 </a:t>
            </a:r>
            <a:r>
              <a:rPr lang="en-US" sz="4000" dirty="0" err="1"/>
              <a:t>angka</a:t>
            </a:r>
            <a:r>
              <a:rPr lang="en-US" sz="4000" dirty="0"/>
              <a:t> 40 UU No 3 </a:t>
            </a:r>
            <a:r>
              <a:rPr lang="en-US" sz="4000" dirty="0" err="1"/>
              <a:t>Tahun</a:t>
            </a:r>
            <a:r>
              <a:rPr lang="en-US" sz="4000" dirty="0"/>
              <a:t> 2014 </a:t>
            </a:r>
            <a:r>
              <a:rPr lang="en-US" sz="4000" dirty="0" err="1"/>
              <a:t>tentang</a:t>
            </a:r>
            <a:r>
              <a:rPr lang="en-US" sz="4000" dirty="0"/>
              <a:t> </a:t>
            </a:r>
            <a:r>
              <a:rPr lang="en-US" sz="4000" dirty="0" err="1"/>
              <a:t>Pemerintahan</a:t>
            </a:r>
            <a:r>
              <a:rPr lang="en-US" sz="4000" dirty="0"/>
              <a:t> Daerah </a:t>
            </a:r>
            <a:r>
              <a:rPr lang="en-US" sz="4000" dirty="0" err="1"/>
              <a:t>Badan</a:t>
            </a:r>
            <a:r>
              <a:rPr lang="en-US" sz="4000" dirty="0"/>
              <a:t> Usaha </a:t>
            </a:r>
            <a:r>
              <a:rPr lang="en-US" sz="4000" dirty="0" err="1"/>
              <a:t>Milik</a:t>
            </a:r>
            <a:r>
              <a:rPr lang="en-US" sz="4000" dirty="0"/>
              <a:t> Daerah yang </a:t>
            </a:r>
            <a:r>
              <a:rPr lang="en-US" sz="4000" dirty="0" err="1"/>
              <a:t>selanjutnya</a:t>
            </a:r>
            <a:r>
              <a:rPr lang="en-US" sz="4000" dirty="0"/>
              <a:t> </a:t>
            </a:r>
            <a:r>
              <a:rPr lang="en-US" sz="4000" dirty="0" err="1"/>
              <a:t>disingkat</a:t>
            </a:r>
            <a:r>
              <a:rPr lang="en-US" sz="4000" dirty="0"/>
              <a:t> BUMD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badan</a:t>
            </a:r>
            <a:r>
              <a:rPr lang="en-US" sz="4000" dirty="0"/>
              <a:t> </a:t>
            </a:r>
            <a:r>
              <a:rPr lang="en-US" sz="4000" dirty="0" err="1"/>
              <a:t>usaha</a:t>
            </a:r>
            <a:r>
              <a:rPr lang="en-US" sz="4000" dirty="0"/>
              <a:t> yang </a:t>
            </a:r>
            <a:r>
              <a:rPr lang="en-US" sz="4000" dirty="0" err="1"/>
              <a:t>seluruh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sebagian</a:t>
            </a:r>
            <a:r>
              <a:rPr lang="en-US" sz="4000" dirty="0"/>
              <a:t> </a:t>
            </a:r>
            <a:r>
              <a:rPr lang="en-US" sz="4000" dirty="0" err="1"/>
              <a:t>besar</a:t>
            </a:r>
            <a:r>
              <a:rPr lang="en-US" sz="4000" dirty="0"/>
              <a:t> </a:t>
            </a:r>
            <a:r>
              <a:rPr lang="en-US" sz="4000" dirty="0" err="1"/>
              <a:t>modalnya</a:t>
            </a:r>
            <a:r>
              <a:rPr lang="en-US" sz="4000" dirty="0"/>
              <a:t> </a:t>
            </a:r>
            <a:r>
              <a:rPr lang="en-US" sz="4000" dirty="0" err="1"/>
              <a:t>dimiliki</a:t>
            </a:r>
            <a:r>
              <a:rPr lang="en-US" sz="4000" dirty="0"/>
              <a:t> </a:t>
            </a:r>
            <a:r>
              <a:rPr lang="en-US" sz="4000" dirty="0" err="1"/>
              <a:t>oleh</a:t>
            </a:r>
            <a:r>
              <a:rPr lang="en-US" sz="4000" dirty="0"/>
              <a:t> Daerah</a:t>
            </a:r>
            <a:r>
              <a:rPr lang="en-US" sz="4000" dirty="0" smtClean="0"/>
              <a:t>.</a:t>
            </a:r>
          </a:p>
          <a:p>
            <a:pPr marL="0" indent="0" algn="just">
              <a:buNone/>
            </a:pPr>
            <a:r>
              <a:rPr lang="en-US" sz="4000" dirty="0"/>
              <a:t>BUMD </a:t>
            </a:r>
            <a:r>
              <a:rPr lang="en-US" sz="4000" dirty="0" err="1" smtClean="0"/>
              <a:t>terdiri</a:t>
            </a:r>
            <a:r>
              <a:rPr lang="en-US" sz="4000" dirty="0" smtClean="0"/>
              <a:t> </a:t>
            </a:r>
            <a:r>
              <a:rPr lang="en-US" sz="4000" dirty="0" err="1" smtClean="0"/>
              <a:t>atas</a:t>
            </a:r>
            <a:r>
              <a:rPr lang="en-US" sz="4000" dirty="0" smtClean="0"/>
              <a:t> </a:t>
            </a:r>
            <a:r>
              <a:rPr lang="en-US" sz="4000" dirty="0" err="1"/>
              <a:t>perusahaan</a:t>
            </a:r>
            <a:r>
              <a:rPr lang="en-US" sz="4000" dirty="0"/>
              <a:t> </a:t>
            </a:r>
            <a:r>
              <a:rPr lang="en-US" sz="4000" dirty="0" err="1"/>
              <a:t>umum</a:t>
            </a:r>
            <a:r>
              <a:rPr lang="en-US" sz="4000" dirty="0"/>
              <a:t> Daerah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perusahaan</a:t>
            </a:r>
            <a:r>
              <a:rPr lang="en-US" sz="4000" dirty="0"/>
              <a:t> </a:t>
            </a:r>
            <a:r>
              <a:rPr lang="en-US" sz="4000" dirty="0" err="1"/>
              <a:t>perseroan</a:t>
            </a:r>
            <a:r>
              <a:rPr lang="en-US" sz="4000" dirty="0"/>
              <a:t> Daerah.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79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Pendirian</a:t>
            </a:r>
            <a:r>
              <a:rPr lang="en-US" sz="2800" dirty="0" smtClean="0"/>
              <a:t> </a:t>
            </a:r>
            <a:r>
              <a:rPr lang="en-US" sz="2800" dirty="0"/>
              <a:t>BUMD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: </a:t>
            </a:r>
            <a:endParaRPr lang="en-US" sz="2800" dirty="0" smtClean="0"/>
          </a:p>
          <a:p>
            <a:pPr marL="514350" indent="-514350" algn="just">
              <a:buAutoNum type="alphaLcPeriod"/>
            </a:pP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/>
              <a:t>manfaat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perekonomian</a:t>
            </a:r>
            <a:r>
              <a:rPr lang="en-US" sz="2800" dirty="0"/>
              <a:t> Daerah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umumnya</a:t>
            </a:r>
            <a:r>
              <a:rPr lang="en-US" sz="2800" dirty="0" smtClean="0"/>
              <a:t>;</a:t>
            </a:r>
          </a:p>
          <a:p>
            <a:pPr marL="514350" indent="-514350" algn="just">
              <a:buAutoNum type="alphaLcPeriod"/>
            </a:pPr>
            <a:r>
              <a:rPr lang="en-US" sz="2800" dirty="0" smtClean="0"/>
              <a:t> </a:t>
            </a:r>
            <a:r>
              <a:rPr lang="en-US" sz="2800" dirty="0" err="1" smtClean="0"/>
              <a:t>menyelenggarakan</a:t>
            </a:r>
            <a:r>
              <a:rPr lang="en-US" sz="2800" dirty="0" smtClean="0"/>
              <a:t> </a:t>
            </a:r>
            <a:r>
              <a:rPr lang="en-US" sz="2800" dirty="0" err="1"/>
              <a:t>kemanfaatan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penyediaan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 yang </a:t>
            </a:r>
            <a:r>
              <a:rPr lang="en-US" sz="2800" dirty="0" err="1"/>
              <a:t>bermutu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pemenuhan</a:t>
            </a:r>
            <a:r>
              <a:rPr lang="en-US" sz="2800" dirty="0"/>
              <a:t> </a:t>
            </a:r>
            <a:r>
              <a:rPr lang="en-US" sz="2800" dirty="0" err="1"/>
              <a:t>hajat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, </a:t>
            </a:r>
            <a:r>
              <a:rPr lang="en-US" sz="2800" dirty="0" err="1"/>
              <a:t>karakteristik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potensi</a:t>
            </a:r>
            <a:r>
              <a:rPr lang="en-US" sz="2800" dirty="0"/>
              <a:t> Daerah yang </a:t>
            </a:r>
            <a:r>
              <a:rPr lang="en-US" sz="2800" dirty="0" err="1"/>
              <a:t>bersangkutan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kelola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;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endParaRPr lang="en-US" sz="2800" dirty="0" smtClean="0"/>
          </a:p>
          <a:p>
            <a:pPr marL="514350" indent="-514350" algn="just">
              <a:buAutoNum type="alphaLcPeriod"/>
            </a:pP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/>
              <a:t>laba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keuntungan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11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/>
              <a:t>BUMD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Daerah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perseroan</a:t>
            </a:r>
            <a:r>
              <a:rPr lang="en-US" sz="3200" dirty="0"/>
              <a:t> </a:t>
            </a:r>
            <a:r>
              <a:rPr lang="en-US" sz="3200" dirty="0" smtClean="0"/>
              <a:t>Daerah</a:t>
            </a:r>
          </a:p>
          <a:p>
            <a:pPr marL="0" indent="0" algn="just">
              <a:buNone/>
            </a:pPr>
            <a:r>
              <a:rPr lang="en-US" sz="3200" dirty="0" err="1"/>
              <a:t>Pendirian</a:t>
            </a:r>
            <a:r>
              <a:rPr lang="en-US" sz="3200" dirty="0"/>
              <a:t> BUMD </a:t>
            </a:r>
            <a:r>
              <a:rPr lang="en-US" sz="3200" dirty="0" err="1"/>
              <a:t>sebagaimana</a:t>
            </a:r>
            <a:r>
              <a:rPr lang="en-US" sz="3200" dirty="0"/>
              <a:t> </a:t>
            </a:r>
            <a:r>
              <a:rPr lang="en-US" sz="3200" dirty="0" err="1" smtClean="0"/>
              <a:t>didasarkan</a:t>
            </a:r>
            <a:r>
              <a:rPr lang="en-US" sz="3200" dirty="0" smtClean="0"/>
              <a:t> </a:t>
            </a:r>
            <a:r>
              <a:rPr lang="en-US" sz="3200" dirty="0" err="1"/>
              <a:t>pada</a:t>
            </a:r>
            <a:r>
              <a:rPr lang="en-US" sz="3200" dirty="0"/>
              <a:t>: </a:t>
            </a:r>
            <a:endParaRPr lang="en-US" sz="3200" dirty="0" smtClean="0"/>
          </a:p>
          <a:p>
            <a:pPr marL="457200" indent="-457200" algn="just">
              <a:buAutoNum type="alphaLcPeriod"/>
            </a:pP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/>
              <a:t>Daerah;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endParaRPr lang="en-US" sz="3200" dirty="0" smtClean="0"/>
          </a:p>
          <a:p>
            <a:pPr marL="457200" indent="-457200" algn="just">
              <a:buAutoNum type="alphaLcPeriod"/>
            </a:pPr>
            <a:r>
              <a:rPr lang="en-US" sz="3200" dirty="0" err="1" smtClean="0"/>
              <a:t>kelayakan</a:t>
            </a:r>
            <a:r>
              <a:rPr lang="en-US" sz="3200" dirty="0" smtClean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 BUMD yang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 smtClean="0"/>
              <a:t>dibentuk</a:t>
            </a:r>
            <a:endParaRPr lang="en-US" sz="3200" dirty="0" smtClean="0"/>
          </a:p>
          <a:p>
            <a:pPr marL="457200" indent="-457200" algn="just">
              <a:buAutoNum type="alphaLcPeriod"/>
            </a:pPr>
            <a:r>
              <a:rPr lang="en-US" sz="3200" dirty="0" err="1"/>
              <a:t>Sumber</a:t>
            </a:r>
            <a:r>
              <a:rPr lang="en-US" sz="3200" dirty="0"/>
              <a:t> Modal BUMD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: a. </a:t>
            </a:r>
            <a:r>
              <a:rPr lang="en-US" sz="3200" dirty="0" err="1"/>
              <a:t>penyertaan</a:t>
            </a:r>
            <a:r>
              <a:rPr lang="en-US" sz="3200" dirty="0"/>
              <a:t> modal Daerah; b. </a:t>
            </a:r>
            <a:r>
              <a:rPr lang="en-US" sz="3200" dirty="0" err="1"/>
              <a:t>pinjaman</a:t>
            </a:r>
            <a:r>
              <a:rPr lang="en-US" sz="3200" dirty="0"/>
              <a:t>; c. </a:t>
            </a:r>
            <a:r>
              <a:rPr lang="en-US" sz="3200" dirty="0" err="1"/>
              <a:t>hibah</a:t>
            </a:r>
            <a:r>
              <a:rPr lang="en-US" sz="3200" dirty="0"/>
              <a:t> . . . - 178 - c. </a:t>
            </a:r>
            <a:r>
              <a:rPr lang="en-US" sz="3200" dirty="0" err="1"/>
              <a:t>hibah</a:t>
            </a:r>
            <a:r>
              <a:rPr lang="en-US" sz="3200" dirty="0"/>
              <a:t>; </a:t>
            </a:r>
            <a:r>
              <a:rPr lang="en-US" sz="3200" dirty="0" err="1"/>
              <a:t>dan</a:t>
            </a:r>
            <a:r>
              <a:rPr lang="en-US" sz="3200" dirty="0"/>
              <a:t> d. </a:t>
            </a:r>
            <a:r>
              <a:rPr lang="en-US" sz="3200" dirty="0" err="1"/>
              <a:t>sumber</a:t>
            </a:r>
            <a:r>
              <a:rPr lang="en-US" sz="3200" dirty="0"/>
              <a:t> modal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 (a</a:t>
            </a:r>
            <a:r>
              <a:rPr lang="en-US" sz="3200" dirty="0"/>
              <a:t>. </a:t>
            </a:r>
            <a:r>
              <a:rPr lang="en-US" sz="3200" dirty="0" err="1"/>
              <a:t>kapitalisasi</a:t>
            </a:r>
            <a:r>
              <a:rPr lang="en-US" sz="3200" dirty="0"/>
              <a:t> </a:t>
            </a:r>
            <a:r>
              <a:rPr lang="en-US" sz="3200" dirty="0" err="1"/>
              <a:t>cadangan</a:t>
            </a:r>
            <a:r>
              <a:rPr lang="en-US" sz="3200" dirty="0"/>
              <a:t>; b. </a:t>
            </a:r>
            <a:r>
              <a:rPr lang="en-US" sz="3200" dirty="0" err="1"/>
              <a:t>keuntungan</a:t>
            </a:r>
            <a:r>
              <a:rPr lang="en-US" sz="3200" dirty="0"/>
              <a:t> </a:t>
            </a:r>
            <a:r>
              <a:rPr lang="en-US" sz="3200" dirty="0" err="1"/>
              <a:t>revaluasi</a:t>
            </a:r>
            <a:r>
              <a:rPr lang="en-US" sz="3200" dirty="0"/>
              <a:t> </a:t>
            </a:r>
            <a:r>
              <a:rPr lang="en-US" sz="3200" dirty="0" err="1"/>
              <a:t>aset</a:t>
            </a:r>
            <a:r>
              <a:rPr lang="en-US" sz="3200" dirty="0"/>
              <a:t>; </a:t>
            </a:r>
            <a:r>
              <a:rPr lang="en-US" sz="3200" dirty="0" err="1"/>
              <a:t>dan</a:t>
            </a:r>
            <a:r>
              <a:rPr lang="en-US" sz="3200" dirty="0"/>
              <a:t> c. </a:t>
            </a:r>
            <a:r>
              <a:rPr lang="en-US" sz="3200" dirty="0" err="1"/>
              <a:t>agio</a:t>
            </a:r>
            <a:r>
              <a:rPr lang="en-US" sz="3200" dirty="0"/>
              <a:t> </a:t>
            </a:r>
            <a:r>
              <a:rPr lang="en-US" sz="3200" dirty="0" err="1"/>
              <a:t>saham</a:t>
            </a:r>
            <a:r>
              <a:rPr lang="en-US" sz="3200" dirty="0" smtClean="0"/>
              <a:t>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3735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b="1" dirty="0" err="1"/>
              <a:t>baik</a:t>
            </a:r>
            <a:r>
              <a:rPr lang="en-US" sz="4000" b="1" dirty="0"/>
              <a:t> </a:t>
            </a:r>
            <a:r>
              <a:rPr lang="en-US" sz="4000" b="1" dirty="0" err="1"/>
              <a:t>Pemerintah</a:t>
            </a:r>
            <a:r>
              <a:rPr lang="en-US" sz="4000" b="1" dirty="0"/>
              <a:t> </a:t>
            </a:r>
            <a:r>
              <a:rPr lang="en-US" sz="4000" b="1" dirty="0" err="1"/>
              <a:t>Pusat</a:t>
            </a:r>
            <a:r>
              <a:rPr lang="en-US" sz="4000" b="1" dirty="0"/>
              <a:t> </a:t>
            </a:r>
            <a:r>
              <a:rPr lang="en-US" sz="4000" b="1" dirty="0" err="1"/>
              <a:t>ataupun</a:t>
            </a:r>
            <a:r>
              <a:rPr lang="en-US" sz="4000" b="1" dirty="0"/>
              <a:t> </a:t>
            </a:r>
            <a:r>
              <a:rPr lang="en-US" sz="4000" b="1" dirty="0" err="1"/>
              <a:t>Pemerintah</a:t>
            </a:r>
            <a:r>
              <a:rPr lang="en-US" sz="4000" b="1" dirty="0"/>
              <a:t> Daerah </a:t>
            </a:r>
            <a:r>
              <a:rPr lang="en-US" sz="4000" b="1" dirty="0" err="1"/>
              <a:t>melakukan</a:t>
            </a:r>
            <a:r>
              <a:rPr lang="en-US" sz="4000" b="1" dirty="0"/>
              <a:t> </a:t>
            </a:r>
            <a:r>
              <a:rPr lang="en-US" sz="4000" b="1" dirty="0" err="1"/>
              <a:t>laporan</a:t>
            </a:r>
            <a:r>
              <a:rPr lang="en-US" sz="4000" b="1" dirty="0"/>
              <a:t> </a:t>
            </a:r>
            <a:r>
              <a:rPr lang="en-US" sz="4000" b="1" dirty="0" err="1"/>
              <a:t>pertanggungjawaban</a:t>
            </a:r>
            <a:r>
              <a:rPr lang="en-US" sz="4000" b="1" dirty="0"/>
              <a:t> </a:t>
            </a:r>
            <a:r>
              <a:rPr lang="en-US" sz="4000" b="1" dirty="0" err="1"/>
              <a:t>dari</a:t>
            </a:r>
            <a:r>
              <a:rPr lang="en-US" sz="4000" b="1" dirty="0"/>
              <a:t> </a:t>
            </a:r>
            <a:r>
              <a:rPr lang="en-US" sz="4000" b="1" dirty="0" err="1"/>
              <a:t>pelaksanaan</a:t>
            </a:r>
            <a:r>
              <a:rPr lang="en-US" sz="4000" b="1" dirty="0"/>
              <a:t> APBN/APBD </a:t>
            </a:r>
            <a:r>
              <a:rPr lang="en-US" sz="4000" b="1" dirty="0" err="1"/>
              <a:t>selama</a:t>
            </a:r>
            <a:r>
              <a:rPr lang="en-US" sz="4000" b="1" dirty="0"/>
              <a:t> </a:t>
            </a:r>
            <a:r>
              <a:rPr lang="en-US" sz="4000" b="1" dirty="0" err="1"/>
              <a:t>satu</a:t>
            </a:r>
            <a:r>
              <a:rPr lang="en-US" sz="4000" b="1" dirty="0"/>
              <a:t> </a:t>
            </a:r>
            <a:r>
              <a:rPr lang="en-US" sz="4000" b="1" dirty="0" err="1"/>
              <a:t>tahun</a:t>
            </a:r>
            <a:r>
              <a:rPr lang="en-US" sz="4000" b="1" dirty="0"/>
              <a:t> yang </a:t>
            </a:r>
            <a:r>
              <a:rPr lang="en-US" sz="4000" b="1" dirty="0" err="1"/>
              <a:t>diperiksa</a:t>
            </a:r>
            <a:r>
              <a:rPr lang="en-US" sz="4000" b="1" dirty="0"/>
              <a:t> </a:t>
            </a:r>
            <a:r>
              <a:rPr lang="en-US" sz="4000" b="1" dirty="0" err="1"/>
              <a:t>oleh</a:t>
            </a:r>
            <a:r>
              <a:rPr lang="en-US" sz="4000" b="1" dirty="0"/>
              <a:t> </a:t>
            </a:r>
            <a:r>
              <a:rPr lang="en-US" sz="4000" b="1" dirty="0" err="1"/>
              <a:t>Badan</a:t>
            </a:r>
            <a:r>
              <a:rPr lang="en-US" sz="4000" b="1" dirty="0"/>
              <a:t> </a:t>
            </a:r>
            <a:r>
              <a:rPr lang="en-US" sz="4000" b="1" dirty="0" err="1"/>
              <a:t>Pemeriksa</a:t>
            </a:r>
            <a:r>
              <a:rPr lang="en-US" sz="4000" b="1" dirty="0"/>
              <a:t> </a:t>
            </a:r>
            <a:r>
              <a:rPr lang="en-US" sz="4000" b="1" dirty="0" err="1"/>
              <a:t>Keuangan</a:t>
            </a:r>
            <a:r>
              <a:rPr lang="en-US" sz="4000" b="1" dirty="0"/>
              <a:t> (BPK)</a:t>
            </a:r>
          </a:p>
        </p:txBody>
      </p:sp>
    </p:spTree>
    <p:extLst>
      <p:ext uri="{BB962C8B-B14F-4D97-AF65-F5344CB8AC3E}">
        <p14:creationId xmlns:p14="http://schemas.microsoft.com/office/powerpoint/2010/main" val="1438870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19622" y="2967335"/>
            <a:ext cx="45047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 KASIH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739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PENGERTIAN KEUANGAN NEG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smtClean="0"/>
              <a:t>A. </a:t>
            </a:r>
            <a:r>
              <a:rPr lang="en-US" dirty="0" err="1" smtClean="0"/>
              <a:t>Doktrin</a:t>
            </a:r>
            <a:endParaRPr lang="en-US" dirty="0" smtClean="0"/>
          </a:p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Richars</a:t>
            </a:r>
            <a:r>
              <a:rPr lang="en-US" dirty="0"/>
              <a:t> Musgrave </a:t>
            </a:r>
            <a:r>
              <a:rPr lang="en-US" dirty="0" err="1"/>
              <a:t>dalam</a:t>
            </a:r>
            <a:r>
              <a:rPr lang="en-US" dirty="0"/>
              <a:t> ”</a:t>
            </a:r>
            <a:r>
              <a:rPr lang="en-US" i="1" dirty="0"/>
              <a:t>The Theory of Public Finance“</a:t>
            </a:r>
            <a:r>
              <a:rPr lang="en-US" dirty="0"/>
              <a:t> :</a:t>
            </a:r>
          </a:p>
          <a:p>
            <a:pPr algn="just"/>
            <a:r>
              <a:rPr lang="en-US" dirty="0" smtClean="0"/>
              <a:t>Kumpulan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berkisar</a:t>
            </a:r>
            <a:r>
              <a:rPr lang="en-US" dirty="0"/>
              <a:t> di </a:t>
            </a:r>
            <a:r>
              <a:rPr lang="en-US" dirty="0" err="1"/>
              <a:t>sekeliling</a:t>
            </a:r>
            <a:r>
              <a:rPr lang="en-US" dirty="0"/>
              <a:t> proses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Negara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tradisionil</a:t>
            </a:r>
            <a:r>
              <a:rPr lang="en-US" dirty="0"/>
              <a:t> ---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). ( </a:t>
            </a:r>
            <a:r>
              <a:rPr lang="en-US" dirty="0" err="1"/>
              <a:t>Richars</a:t>
            </a:r>
            <a:r>
              <a:rPr lang="en-US" dirty="0"/>
              <a:t> M </a:t>
            </a:r>
            <a:r>
              <a:rPr lang="en-US" dirty="0" err="1"/>
              <a:t>dalam</a:t>
            </a:r>
            <a:r>
              <a:rPr lang="en-US" dirty="0"/>
              <a:t> SF </a:t>
            </a:r>
            <a:r>
              <a:rPr lang="en-US" dirty="0" err="1"/>
              <a:t>Marbun</a:t>
            </a:r>
            <a:r>
              <a:rPr lang="en-US" dirty="0"/>
              <a:t> 2011: 111)</a:t>
            </a:r>
          </a:p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Godhart</a:t>
            </a:r>
            <a:r>
              <a:rPr lang="en-US" dirty="0"/>
              <a:t>, </a:t>
            </a:r>
            <a:r>
              <a:rPr lang="en-US" dirty="0" err="1"/>
              <a:t>keuangan</a:t>
            </a:r>
            <a:r>
              <a:rPr lang="en-US" dirty="0"/>
              <a:t> 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8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Penafsiran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 algn="just">
              <a:buAutoNum type="arabicPeriod"/>
            </a:pPr>
            <a:r>
              <a:rPr lang="en-US" sz="3600" b="1" dirty="0" err="1" smtClean="0"/>
              <a:t>pasal</a:t>
            </a:r>
            <a:r>
              <a:rPr lang="en-US" sz="3600" b="1" dirty="0" smtClean="0"/>
              <a:t> </a:t>
            </a:r>
            <a:r>
              <a:rPr lang="en-US" sz="3600" b="1" dirty="0"/>
              <a:t>23 UUD 1945 </a:t>
            </a:r>
            <a:endParaRPr lang="en-US" sz="3600" b="1" dirty="0" smtClean="0"/>
          </a:p>
          <a:p>
            <a:pPr marL="742950" indent="-742950" algn="just">
              <a:buAutoNum type="arabicPeriod"/>
            </a:pPr>
            <a:r>
              <a:rPr lang="en-US" sz="3600" dirty="0" err="1" smtClean="0"/>
              <a:t>Pengertian</a:t>
            </a:r>
            <a:r>
              <a:rPr lang="en-US" sz="3600" dirty="0" smtClean="0"/>
              <a:t> </a:t>
            </a:r>
            <a:r>
              <a:rPr lang="en-US" sz="3600" dirty="0" err="1" smtClean="0"/>
              <a:t>sempit</a:t>
            </a:r>
            <a:r>
              <a:rPr lang="en-US" sz="3600" dirty="0" smtClean="0"/>
              <a:t> </a:t>
            </a:r>
            <a:r>
              <a:rPr lang="en-US" sz="3600" b="1" dirty="0" smtClean="0"/>
              <a:t>KEUANGAN NEG -&gt; APBN</a:t>
            </a:r>
          </a:p>
          <a:p>
            <a:pPr marL="0" indent="0" algn="just">
              <a:buNone/>
            </a:pPr>
            <a:r>
              <a:rPr lang="en-US" sz="3600" dirty="0"/>
              <a:t>2.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metode</a:t>
            </a:r>
            <a:r>
              <a:rPr lang="en-US" sz="3600" dirty="0"/>
              <a:t> </a:t>
            </a:r>
            <a:r>
              <a:rPr lang="en-US" sz="3600" dirty="0" err="1"/>
              <a:t>sistematik</a:t>
            </a:r>
            <a:r>
              <a:rPr lang="en-US" sz="3600" dirty="0"/>
              <a:t>  </a:t>
            </a:r>
            <a:r>
              <a:rPr lang="en-US" sz="3600" dirty="0" smtClean="0"/>
              <a:t>&amp; </a:t>
            </a:r>
            <a:r>
              <a:rPr lang="en-US" sz="3600" dirty="0" err="1" smtClean="0"/>
              <a:t>historis</a:t>
            </a:r>
            <a:r>
              <a:rPr lang="en-US" sz="3600" dirty="0" smtClean="0"/>
              <a:t> </a:t>
            </a:r>
            <a:r>
              <a:rPr lang="en-US" sz="3600" i="1" dirty="0" smtClean="0"/>
              <a:t>“.. </a:t>
            </a:r>
            <a:r>
              <a:rPr lang="en-US" sz="3600" i="1" dirty="0" err="1"/>
              <a:t>keuangan</a:t>
            </a:r>
            <a:r>
              <a:rPr lang="en-US" sz="3600" i="1" dirty="0"/>
              <a:t> Negara </a:t>
            </a:r>
            <a:r>
              <a:rPr lang="en-US" sz="3600" i="1" dirty="0" err="1"/>
              <a:t>dalan</a:t>
            </a:r>
            <a:r>
              <a:rPr lang="en-US" sz="3600" i="1" dirty="0"/>
              <a:t> </a:t>
            </a:r>
            <a:r>
              <a:rPr lang="en-US" sz="3600" i="1" dirty="0" err="1"/>
              <a:t>arti</a:t>
            </a:r>
            <a:r>
              <a:rPr lang="en-US" sz="3600" i="1" dirty="0"/>
              <a:t> </a:t>
            </a:r>
            <a:r>
              <a:rPr lang="en-US" sz="3600" b="1" i="1" dirty="0" err="1"/>
              <a:t>luas</a:t>
            </a:r>
            <a:r>
              <a:rPr lang="en-US" sz="3600" b="1" i="1" dirty="0"/>
              <a:t>, yang </a:t>
            </a:r>
            <a:r>
              <a:rPr lang="en-US" sz="3600" b="1" i="1" dirty="0" err="1"/>
              <a:t>meliputi</a:t>
            </a:r>
            <a:r>
              <a:rPr lang="en-US" sz="3600" b="1" i="1" dirty="0"/>
              <a:t> APBN, APBD, BUMN, BUMD, </a:t>
            </a:r>
            <a:r>
              <a:rPr lang="en-US" sz="3600" b="1" i="1" dirty="0" err="1"/>
              <a:t>dan</a:t>
            </a:r>
            <a:r>
              <a:rPr lang="en-US" sz="3600" b="1" i="1" dirty="0"/>
              <a:t> </a:t>
            </a:r>
            <a:r>
              <a:rPr lang="en-US" sz="3600" b="1" i="1" dirty="0" err="1"/>
              <a:t>pada</a:t>
            </a:r>
            <a:r>
              <a:rPr lang="en-US" sz="3600" b="1" i="1" dirty="0"/>
              <a:t> </a:t>
            </a:r>
            <a:r>
              <a:rPr lang="en-US" sz="3600" b="1" i="1" dirty="0" err="1"/>
              <a:t>hakikatnya</a:t>
            </a:r>
            <a:r>
              <a:rPr lang="en-US" sz="3600" b="1" i="1" dirty="0"/>
              <a:t> </a:t>
            </a:r>
            <a:r>
              <a:rPr lang="en-US" sz="3600" b="1" i="1" dirty="0" err="1"/>
              <a:t>seluruh</a:t>
            </a:r>
            <a:r>
              <a:rPr lang="en-US" sz="3600" b="1" i="1" dirty="0"/>
              <a:t> </a:t>
            </a:r>
            <a:r>
              <a:rPr lang="en-US" sz="3600" b="1" i="1" dirty="0" err="1"/>
              <a:t>harta</a:t>
            </a:r>
            <a:r>
              <a:rPr lang="en-US" sz="3600" b="1" i="1" dirty="0"/>
              <a:t> </a:t>
            </a:r>
            <a:r>
              <a:rPr lang="en-US" sz="3600" b="1" i="1" dirty="0" err="1"/>
              <a:t>kekayaan</a:t>
            </a:r>
            <a:r>
              <a:rPr lang="en-US" sz="3600" b="1" i="1" dirty="0"/>
              <a:t> Negara</a:t>
            </a:r>
            <a:r>
              <a:rPr lang="en-US" sz="3600" i="1" dirty="0"/>
              <a:t>, </a:t>
            </a:r>
            <a:r>
              <a:rPr lang="en-US" sz="3600" i="1" dirty="0" err="1"/>
              <a:t>sebagai</a:t>
            </a:r>
            <a:r>
              <a:rPr lang="en-US" sz="3600" i="1" dirty="0"/>
              <a:t> </a:t>
            </a:r>
            <a:r>
              <a:rPr lang="en-US" sz="3600" i="1" dirty="0" err="1"/>
              <a:t>suatu</a:t>
            </a:r>
            <a:r>
              <a:rPr lang="en-US" sz="3600" i="1" dirty="0"/>
              <a:t> </a:t>
            </a:r>
            <a:r>
              <a:rPr lang="en-US" sz="3600" i="1" dirty="0" err="1"/>
              <a:t>sistem</a:t>
            </a:r>
            <a:r>
              <a:rPr lang="en-US" sz="3600" i="1" dirty="0"/>
              <a:t> </a:t>
            </a:r>
            <a:r>
              <a:rPr lang="en-US" sz="3600" i="1" dirty="0" err="1"/>
              <a:t>keuangan</a:t>
            </a:r>
            <a:r>
              <a:rPr lang="en-US" sz="3600" i="1" dirty="0"/>
              <a:t> Negara</a:t>
            </a:r>
            <a:r>
              <a:rPr lang="en-US" sz="3600" i="1" dirty="0" smtClean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3. </a:t>
            </a:r>
            <a:r>
              <a:rPr lang="en-US" sz="3200" i="1" dirty="0" err="1" smtClean="0"/>
              <a:t>sistematis</a:t>
            </a:r>
            <a:r>
              <a:rPr lang="en-US" sz="3200" i="1" dirty="0" smtClean="0"/>
              <a:t> </a:t>
            </a:r>
            <a:r>
              <a:rPr lang="en-US" sz="3200" i="1" dirty="0" err="1"/>
              <a:t>dan</a:t>
            </a:r>
            <a:r>
              <a:rPr lang="en-US" sz="3200" i="1" dirty="0"/>
              <a:t> </a:t>
            </a:r>
            <a:r>
              <a:rPr lang="en-US" sz="3200" i="1" dirty="0" err="1"/>
              <a:t>teleologis</a:t>
            </a:r>
            <a:r>
              <a:rPr lang="en-US" sz="3200" i="1" dirty="0"/>
              <a:t> </a:t>
            </a:r>
            <a:endParaRPr lang="en-US" sz="3200" i="1" dirty="0" smtClean="0"/>
          </a:p>
          <a:p>
            <a:pPr marL="0" indent="0" algn="just">
              <a:buNone/>
            </a:pPr>
            <a:r>
              <a:rPr lang="en-US" sz="3200" i="1" dirty="0" err="1" smtClean="0"/>
              <a:t>pengertian</a:t>
            </a:r>
            <a:r>
              <a:rPr lang="en-US" sz="3200" i="1" dirty="0" smtClean="0"/>
              <a:t> </a:t>
            </a:r>
            <a:r>
              <a:rPr lang="en-US" sz="3200" i="1" dirty="0" err="1"/>
              <a:t>keuangan</a:t>
            </a:r>
            <a:r>
              <a:rPr lang="en-US" sz="3200" i="1" dirty="0"/>
              <a:t> Negara </a:t>
            </a:r>
            <a:r>
              <a:rPr lang="en-US" sz="3200" i="1" dirty="0" err="1"/>
              <a:t>dalam</a:t>
            </a:r>
            <a:r>
              <a:rPr lang="en-US" sz="3200" i="1" dirty="0"/>
              <a:t> </a:t>
            </a:r>
            <a:r>
              <a:rPr lang="en-US" sz="3200" i="1" dirty="0" err="1"/>
              <a:t>arti</a:t>
            </a:r>
            <a:r>
              <a:rPr lang="en-US" sz="3200" i="1" dirty="0"/>
              <a:t> </a:t>
            </a:r>
            <a:r>
              <a:rPr lang="en-US" sz="3200" i="1" dirty="0" err="1"/>
              <a:t>luas</a:t>
            </a:r>
            <a:r>
              <a:rPr lang="en-US" sz="3200" i="1" dirty="0"/>
              <a:t>, </a:t>
            </a:r>
            <a:r>
              <a:rPr lang="en-US" sz="3200" i="1" dirty="0" err="1"/>
              <a:t>yakni</a:t>
            </a:r>
            <a:r>
              <a:rPr lang="en-US" sz="3200" i="1" dirty="0"/>
              <a:t> </a:t>
            </a:r>
            <a:r>
              <a:rPr lang="en-US" sz="3200" i="1" dirty="0" err="1"/>
              <a:t>termasuk</a:t>
            </a:r>
            <a:r>
              <a:rPr lang="en-US" sz="3200" i="1" dirty="0"/>
              <a:t> di </a:t>
            </a:r>
            <a:r>
              <a:rPr lang="en-US" sz="3200" i="1" dirty="0" err="1"/>
              <a:t>dalamnya</a:t>
            </a:r>
            <a:r>
              <a:rPr lang="en-US" sz="3200" i="1" dirty="0"/>
              <a:t> </a:t>
            </a:r>
            <a:r>
              <a:rPr lang="en-US" sz="3200" i="1" dirty="0" err="1"/>
              <a:t>keuangan</a:t>
            </a:r>
            <a:r>
              <a:rPr lang="en-US" sz="3200" i="1" dirty="0"/>
              <a:t> yang </a:t>
            </a:r>
            <a:r>
              <a:rPr lang="en-US" sz="3200" i="1" dirty="0" err="1"/>
              <a:t>berada</a:t>
            </a:r>
            <a:r>
              <a:rPr lang="en-US" sz="3200" i="1" dirty="0"/>
              <a:t> </a:t>
            </a:r>
            <a:r>
              <a:rPr lang="en-US" sz="3200" i="1" dirty="0" err="1"/>
              <a:t>dalam</a:t>
            </a:r>
            <a:r>
              <a:rPr lang="en-US" sz="3200" i="1" dirty="0"/>
              <a:t> </a:t>
            </a:r>
            <a:r>
              <a:rPr lang="en-US" sz="3200" b="1" i="1" dirty="0"/>
              <a:t>APBN, APBD, BUMN, BUMD, </a:t>
            </a:r>
            <a:r>
              <a:rPr lang="en-US" sz="3200" b="1" i="1" dirty="0" err="1"/>
              <a:t>dan</a:t>
            </a:r>
            <a:r>
              <a:rPr lang="en-US" sz="3200" b="1" i="1" dirty="0"/>
              <a:t> </a:t>
            </a:r>
            <a:r>
              <a:rPr lang="en-US" sz="3200" b="1" i="1" dirty="0" err="1"/>
              <a:t>pada</a:t>
            </a:r>
            <a:r>
              <a:rPr lang="en-US" sz="3200" b="1" i="1" dirty="0"/>
              <a:t> </a:t>
            </a:r>
            <a:r>
              <a:rPr lang="en-US" sz="3200" b="1" i="1" dirty="0" err="1"/>
              <a:t>hakekatnya</a:t>
            </a:r>
            <a:r>
              <a:rPr lang="en-US" sz="3200" b="1" i="1" dirty="0"/>
              <a:t> </a:t>
            </a:r>
            <a:r>
              <a:rPr lang="en-US" sz="3200" b="1" i="1" dirty="0" err="1"/>
              <a:t>seluruh</a:t>
            </a:r>
            <a:r>
              <a:rPr lang="en-US" sz="3200" b="1" i="1" dirty="0"/>
              <a:t> </a:t>
            </a:r>
            <a:r>
              <a:rPr lang="en-US" sz="3200" b="1" i="1" dirty="0" err="1"/>
              <a:t>kekayaan</a:t>
            </a:r>
            <a:r>
              <a:rPr lang="en-US" sz="3200" b="1" i="1" dirty="0"/>
              <a:t> </a:t>
            </a:r>
            <a:r>
              <a:rPr lang="en-US" sz="3200" b="1" i="1" dirty="0" err="1"/>
              <a:t>negara</a:t>
            </a:r>
            <a:r>
              <a:rPr lang="en-US" sz="3200" b="1" i="1" dirty="0"/>
              <a:t> </a:t>
            </a:r>
            <a:r>
              <a:rPr lang="en-US" sz="3200" b="1" i="1" dirty="0" err="1"/>
              <a:t>merupakan</a:t>
            </a:r>
            <a:r>
              <a:rPr lang="en-US" sz="3200" b="1" i="1" dirty="0"/>
              <a:t> </a:t>
            </a:r>
            <a:r>
              <a:rPr lang="en-US" sz="3200" b="1" i="1" dirty="0" err="1"/>
              <a:t>obyek</a:t>
            </a:r>
            <a:r>
              <a:rPr lang="en-US" sz="3200" b="1" i="1" dirty="0"/>
              <a:t> </a:t>
            </a:r>
            <a:r>
              <a:rPr lang="en-US" sz="3200" b="1" i="1" dirty="0" err="1"/>
              <a:t>pemeriksaan</a:t>
            </a:r>
            <a:r>
              <a:rPr lang="en-US" sz="3200" b="1" i="1" dirty="0"/>
              <a:t> </a:t>
            </a:r>
            <a:r>
              <a:rPr lang="en-US" sz="3200" b="1" i="1" dirty="0" err="1"/>
              <a:t>dan</a:t>
            </a:r>
            <a:r>
              <a:rPr lang="en-US" sz="3200" b="1" i="1" dirty="0"/>
              <a:t> </a:t>
            </a:r>
            <a:r>
              <a:rPr lang="en-US" sz="3200" b="1" i="1" dirty="0" err="1"/>
              <a:t>pengawasan</a:t>
            </a:r>
            <a:r>
              <a:rPr lang="en-US" sz="3200" i="1" dirty="0"/>
              <a:t>”.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5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 algn="just">
              <a:buNone/>
            </a:pPr>
            <a:endParaRPr lang="en-US" sz="4000" dirty="0"/>
          </a:p>
          <a:p>
            <a:pPr marL="0" indent="0" algn="just">
              <a:buNone/>
            </a:pPr>
            <a:r>
              <a:rPr lang="en-US" sz="4000" dirty="0" err="1" smtClean="0"/>
              <a:t>Unsur</a:t>
            </a:r>
            <a:r>
              <a:rPr lang="en-US" sz="4000" dirty="0" smtClean="0"/>
              <a:t>/</a:t>
            </a:r>
            <a:r>
              <a:rPr lang="en-US" sz="4000" dirty="0" err="1" smtClean="0"/>
              <a:t>aspek</a:t>
            </a:r>
            <a:r>
              <a:rPr lang="en-US" sz="4000" dirty="0" smtClean="0"/>
              <a:t> </a:t>
            </a:r>
            <a:r>
              <a:rPr lang="en-US" sz="4000" dirty="0"/>
              <a:t>yang </a:t>
            </a:r>
            <a:r>
              <a:rPr lang="en-US" sz="4000" dirty="0" err="1"/>
              <a:t>terkandung</a:t>
            </a:r>
            <a:r>
              <a:rPr lang="en-US" sz="4000" dirty="0"/>
              <a:t> di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keuangan</a:t>
            </a:r>
            <a:r>
              <a:rPr lang="en-US" sz="4000" dirty="0" smtClean="0"/>
              <a:t> </a:t>
            </a:r>
            <a:r>
              <a:rPr lang="en-US" sz="4000" dirty="0" err="1" smtClean="0"/>
              <a:t>negara</a:t>
            </a:r>
            <a:r>
              <a:rPr lang="en-US" sz="4000" dirty="0" smtClean="0"/>
              <a:t> </a:t>
            </a:r>
            <a:r>
              <a:rPr lang="en-US" sz="4000" dirty="0"/>
              <a:t>: (SF </a:t>
            </a:r>
            <a:r>
              <a:rPr lang="en-US" sz="4000" dirty="0" err="1"/>
              <a:t>Marbun</a:t>
            </a:r>
            <a:r>
              <a:rPr lang="en-US" sz="4000" dirty="0"/>
              <a:t> 2011 : 112)</a:t>
            </a:r>
          </a:p>
          <a:p>
            <a:pPr marL="0" indent="0" algn="just">
              <a:buNone/>
            </a:pPr>
            <a:r>
              <a:rPr lang="en-US" sz="4000" dirty="0"/>
              <a:t>1.	</a:t>
            </a:r>
            <a:r>
              <a:rPr lang="en-US" sz="4000" dirty="0" err="1"/>
              <a:t>Hak-Hak</a:t>
            </a:r>
            <a:r>
              <a:rPr lang="en-US" sz="4000" dirty="0"/>
              <a:t> </a:t>
            </a:r>
            <a:r>
              <a:rPr lang="en-US" sz="4000" dirty="0" err="1"/>
              <a:t>negara</a:t>
            </a:r>
            <a:endParaRPr lang="en-US" sz="4000" dirty="0"/>
          </a:p>
          <a:p>
            <a:pPr marL="0" indent="0" algn="just">
              <a:buNone/>
            </a:pPr>
            <a:r>
              <a:rPr lang="en-US" sz="4000" dirty="0"/>
              <a:t>2.	</a:t>
            </a:r>
            <a:r>
              <a:rPr lang="en-US" sz="4000" dirty="0" err="1"/>
              <a:t>Kewajiban-kewajiban</a:t>
            </a:r>
            <a:r>
              <a:rPr lang="en-US" sz="4000" dirty="0"/>
              <a:t> </a:t>
            </a:r>
            <a:r>
              <a:rPr lang="en-US" sz="4000" dirty="0" err="1"/>
              <a:t>negara</a:t>
            </a:r>
            <a:r>
              <a:rPr lang="en-US" sz="4000" dirty="0"/>
              <a:t>.</a:t>
            </a:r>
          </a:p>
          <a:p>
            <a:pPr marL="0" indent="0" algn="just">
              <a:buNone/>
            </a:pPr>
            <a:r>
              <a:rPr lang="en-US" sz="4000" dirty="0"/>
              <a:t>3.	</a:t>
            </a:r>
            <a:r>
              <a:rPr lang="en-US" sz="4000" dirty="0" err="1"/>
              <a:t>Ruang</a:t>
            </a:r>
            <a:r>
              <a:rPr lang="en-US" sz="4000" dirty="0"/>
              <a:t> </a:t>
            </a:r>
            <a:r>
              <a:rPr lang="en-US" sz="4000" dirty="0" err="1"/>
              <a:t>lingkup</a:t>
            </a:r>
            <a:r>
              <a:rPr lang="en-US" sz="4000" dirty="0"/>
              <a:t> </a:t>
            </a:r>
            <a:r>
              <a:rPr lang="en-US" sz="4000" dirty="0" err="1"/>
              <a:t>keuangan</a:t>
            </a:r>
            <a:r>
              <a:rPr lang="en-US" sz="4000" dirty="0"/>
              <a:t> </a:t>
            </a:r>
            <a:r>
              <a:rPr lang="en-US" sz="4000" dirty="0" err="1"/>
              <a:t>negara</a:t>
            </a:r>
            <a:r>
              <a:rPr lang="en-US" sz="4000" dirty="0"/>
              <a:t>.</a:t>
            </a:r>
          </a:p>
          <a:p>
            <a:pPr marL="0" indent="0" algn="just">
              <a:buNone/>
            </a:pPr>
            <a:r>
              <a:rPr lang="en-US" sz="4000" dirty="0"/>
              <a:t>4.	</a:t>
            </a:r>
            <a:r>
              <a:rPr lang="en-US" sz="4000" dirty="0" err="1"/>
              <a:t>Aspek</a:t>
            </a:r>
            <a:r>
              <a:rPr lang="en-US" sz="4000" dirty="0"/>
              <a:t> </a:t>
            </a:r>
            <a:r>
              <a:rPr lang="en-US" sz="4000" dirty="0" err="1" smtClean="0"/>
              <a:t>sosial</a:t>
            </a:r>
            <a:r>
              <a:rPr lang="en-US" sz="4000" dirty="0" smtClean="0"/>
              <a:t> </a:t>
            </a:r>
            <a:r>
              <a:rPr lang="en-US" sz="4000" dirty="0" err="1"/>
              <a:t>ekonomi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keuangan</a:t>
            </a:r>
            <a:r>
              <a:rPr lang="en-US" sz="4000" dirty="0"/>
              <a:t> </a:t>
            </a:r>
            <a:r>
              <a:rPr lang="en-US" sz="4000" dirty="0" err="1"/>
              <a:t>negara</a:t>
            </a:r>
            <a:r>
              <a:rPr lang="en-US" sz="4000" dirty="0"/>
              <a:t>.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7610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tercakup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(</a:t>
            </a:r>
            <a:r>
              <a:rPr lang="en-US" dirty="0" err="1"/>
              <a:t>Subagio</a:t>
            </a:r>
            <a:r>
              <a:rPr lang="en-US" dirty="0"/>
              <a:t>  1998 : 12)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15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a</a:t>
            </a:r>
            <a:r>
              <a:rPr lang="en-US" sz="2800" dirty="0"/>
              <a:t>)	</a:t>
            </a:r>
            <a:r>
              <a:rPr lang="en-US" sz="2800" dirty="0" err="1"/>
              <a:t>Pemerintah</a:t>
            </a:r>
            <a:r>
              <a:rPr lang="en-US" sz="2800" dirty="0"/>
              <a:t> yang </a:t>
            </a:r>
            <a:r>
              <a:rPr lang="en-US" sz="2800" dirty="0" err="1"/>
              <a:t>memegang</a:t>
            </a:r>
            <a:r>
              <a:rPr lang="en-US" sz="2800" dirty="0"/>
              <a:t> </a:t>
            </a:r>
            <a:r>
              <a:rPr lang="en-US" sz="2800" dirty="0" err="1"/>
              <a:t>pimpinan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.</a:t>
            </a:r>
          </a:p>
          <a:p>
            <a:pPr marL="514350" indent="-514350" algn="just">
              <a:buAutoNum type="alphaLcParenR" startAt="2"/>
            </a:pPr>
            <a:r>
              <a:rPr lang="en-US" sz="2800" dirty="0" err="1" smtClean="0"/>
              <a:t>Penguasa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pengurusan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(</a:t>
            </a:r>
            <a:r>
              <a:rPr lang="en-US" sz="2800" dirty="0" err="1"/>
              <a:t>Otorisator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(</a:t>
            </a:r>
            <a:r>
              <a:rPr lang="en-US" sz="2800" dirty="0" err="1"/>
              <a:t>ordonator</a:t>
            </a:r>
            <a:r>
              <a:rPr lang="en-US" sz="2800" dirty="0"/>
              <a:t>)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pejabat</a:t>
            </a:r>
            <a:r>
              <a:rPr lang="en-US" sz="2800" dirty="0"/>
              <a:t> yang </a:t>
            </a:r>
            <a:r>
              <a:rPr lang="en-US" sz="2800" dirty="0" err="1"/>
              <a:t>ditunjuk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pengurusan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 smtClean="0"/>
              <a:t>bendaharawan</a:t>
            </a:r>
            <a:r>
              <a:rPr lang="en-US" sz="2800" dirty="0" smtClean="0"/>
              <a:t>.</a:t>
            </a:r>
          </a:p>
          <a:p>
            <a:pPr marL="514350" indent="-514350" algn="just">
              <a:buAutoNum type="alphaLcParenR" startAt="2"/>
            </a:pPr>
            <a:r>
              <a:rPr lang="en-US" sz="2800" dirty="0" smtClean="0"/>
              <a:t>Wilayah </a:t>
            </a:r>
            <a:r>
              <a:rPr lang="en-US" sz="2800" dirty="0"/>
              <a:t>(</a:t>
            </a:r>
            <a:r>
              <a:rPr lang="en-US" sz="2800" dirty="0" err="1"/>
              <a:t>grondebied</a:t>
            </a:r>
            <a:r>
              <a:rPr lang="en-US" sz="2800" dirty="0"/>
              <a:t>) </a:t>
            </a:r>
            <a:r>
              <a:rPr lang="en-US" sz="2800" dirty="0" err="1"/>
              <a:t>berlakunya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pengurusan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pertanggung</a:t>
            </a:r>
            <a:r>
              <a:rPr lang="en-US" sz="2800" dirty="0"/>
              <a:t> </a:t>
            </a:r>
            <a:r>
              <a:rPr lang="en-US" sz="2800" dirty="0" err="1"/>
              <a:t>jawaban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d)	Hal-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menyangkut</a:t>
            </a:r>
            <a:r>
              <a:rPr lang="en-US" sz="2800" dirty="0"/>
              <a:t> </a:t>
            </a:r>
            <a:r>
              <a:rPr lang="en-US" sz="2800" dirty="0" err="1"/>
              <a:t>pertanggung</a:t>
            </a:r>
            <a:r>
              <a:rPr lang="en-US" sz="2800" dirty="0"/>
              <a:t> </a:t>
            </a:r>
            <a:r>
              <a:rPr lang="en-US" sz="2800" dirty="0" err="1"/>
              <a:t>jawaban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pengawasan</a:t>
            </a:r>
            <a:r>
              <a:rPr lang="en-US" sz="2800" dirty="0" smtClean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/>
              <a:t>e)	</a:t>
            </a:r>
            <a:r>
              <a:rPr lang="en-US" sz="2800" dirty="0" err="1"/>
              <a:t>Prosedur</a:t>
            </a:r>
            <a:r>
              <a:rPr lang="en-US" sz="2800" dirty="0"/>
              <a:t> yang </a:t>
            </a:r>
            <a:r>
              <a:rPr lang="en-US" sz="2800" dirty="0" err="1"/>
              <a:t>ditempu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menghadapi</a:t>
            </a:r>
            <a:r>
              <a:rPr lang="en-US" sz="2800" dirty="0"/>
              <a:t> </a:t>
            </a:r>
            <a:r>
              <a:rPr lang="en-US" sz="2800" dirty="0" err="1"/>
              <a:t>ketidakcocokan</a:t>
            </a:r>
            <a:r>
              <a:rPr lang="en-US" sz="2800" dirty="0"/>
              <a:t> </a:t>
            </a:r>
            <a:r>
              <a:rPr lang="en-US" sz="2800" dirty="0" err="1"/>
              <a:t>anggaran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err="1"/>
              <a:t>Keuangan</a:t>
            </a:r>
            <a:r>
              <a:rPr lang="en-US" sz="4000" dirty="0"/>
              <a:t> Daerah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/>
              <a:t>Bahwa</a:t>
            </a:r>
            <a:r>
              <a:rPr lang="en-US" sz="4000" dirty="0"/>
              <a:t> </a:t>
            </a:r>
            <a:r>
              <a:rPr lang="en-US" sz="4000" dirty="0" err="1"/>
              <a:t>berdasarkan</a:t>
            </a:r>
            <a:r>
              <a:rPr lang="en-US" sz="4000" dirty="0"/>
              <a:t> </a:t>
            </a:r>
            <a:r>
              <a:rPr lang="en-US" sz="4000" dirty="0" err="1"/>
              <a:t>pasal</a:t>
            </a:r>
            <a:r>
              <a:rPr lang="en-US" sz="4000" dirty="0"/>
              <a:t> 18  UUD 1945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sesuai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otonomi</a:t>
            </a:r>
            <a:r>
              <a:rPr lang="en-US" sz="4000" dirty="0"/>
              <a:t> yang </a:t>
            </a:r>
            <a:r>
              <a:rPr lang="en-US" sz="4000" dirty="0" err="1"/>
              <a:t>diberikan</a:t>
            </a:r>
            <a:r>
              <a:rPr lang="en-US" sz="4000" dirty="0"/>
              <a:t> </a:t>
            </a:r>
            <a:r>
              <a:rPr lang="en-US" sz="4000" dirty="0" err="1"/>
              <a:t>kepada</a:t>
            </a:r>
            <a:r>
              <a:rPr lang="en-US" sz="4000" dirty="0"/>
              <a:t> </a:t>
            </a:r>
            <a:r>
              <a:rPr lang="en-US" sz="4000" dirty="0" err="1"/>
              <a:t>daerah</a:t>
            </a:r>
            <a:r>
              <a:rPr lang="en-US" sz="4000" dirty="0"/>
              <a:t>, </a:t>
            </a:r>
            <a:r>
              <a:rPr lang="en-US" sz="4000" dirty="0" err="1"/>
              <a:t>maka</a:t>
            </a:r>
            <a:r>
              <a:rPr lang="en-US" sz="4000" dirty="0"/>
              <a:t> </a:t>
            </a:r>
            <a:r>
              <a:rPr lang="en-US" sz="4000" dirty="0" err="1"/>
              <a:t>daerah</a:t>
            </a:r>
            <a:r>
              <a:rPr lang="en-US" sz="4000" dirty="0"/>
              <a:t> </a:t>
            </a:r>
            <a:r>
              <a:rPr lang="en-US" sz="4000" dirty="0" err="1"/>
              <a:t>diberi</a:t>
            </a:r>
            <a:r>
              <a:rPr lang="en-US" sz="4000" dirty="0"/>
              <a:t> </a:t>
            </a:r>
            <a:r>
              <a:rPr lang="en-US" sz="4000" dirty="0" err="1"/>
              <a:t>hak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megurus</a:t>
            </a:r>
            <a:r>
              <a:rPr lang="en-US" sz="4000" dirty="0"/>
              <a:t> </a:t>
            </a:r>
            <a:r>
              <a:rPr lang="en-US" sz="4000" dirty="0" err="1"/>
              <a:t>rumah</a:t>
            </a:r>
            <a:r>
              <a:rPr lang="en-US" sz="4000" dirty="0"/>
              <a:t> </a:t>
            </a:r>
            <a:r>
              <a:rPr lang="en-US" sz="4000" dirty="0" err="1"/>
              <a:t>tangganya</a:t>
            </a:r>
            <a:r>
              <a:rPr lang="en-US" sz="4000" dirty="0"/>
              <a:t> </a:t>
            </a:r>
            <a:r>
              <a:rPr lang="en-US" sz="4000" dirty="0" err="1"/>
              <a:t>sendiri</a:t>
            </a:r>
            <a:r>
              <a:rPr lang="en-US" sz="4000" dirty="0"/>
              <a:t>,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kepadanya</a:t>
            </a:r>
            <a:r>
              <a:rPr lang="en-US" sz="4000" dirty="0"/>
              <a:t> </a:t>
            </a:r>
            <a:r>
              <a:rPr lang="en-US" sz="4000" dirty="0" err="1"/>
              <a:t>diberikan</a:t>
            </a:r>
            <a:r>
              <a:rPr lang="en-US" sz="4000" dirty="0"/>
              <a:t> </a:t>
            </a:r>
            <a:r>
              <a:rPr lang="en-US" sz="4000" dirty="0" err="1"/>
              <a:t>sumber-sumber</a:t>
            </a:r>
            <a:r>
              <a:rPr lang="en-US" sz="4000" dirty="0"/>
              <a:t> </a:t>
            </a:r>
            <a:r>
              <a:rPr lang="en-US" sz="4000" dirty="0" err="1"/>
              <a:t>pendapatan</a:t>
            </a:r>
            <a:r>
              <a:rPr lang="en-US" sz="4000" dirty="0"/>
              <a:t> yang </a:t>
            </a:r>
            <a:r>
              <a:rPr lang="en-US" sz="4000" dirty="0" err="1"/>
              <a:t>cukup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97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Negara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Pengelolaan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Negara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Pasal</a:t>
            </a:r>
            <a:r>
              <a:rPr lang="en-US" sz="2800" dirty="0" smtClean="0"/>
              <a:t> </a:t>
            </a:r>
            <a:r>
              <a:rPr lang="en-US" sz="2800" dirty="0"/>
              <a:t>3 </a:t>
            </a:r>
            <a:r>
              <a:rPr lang="en-US" sz="2800" dirty="0" err="1"/>
              <a:t>Undang-Undang</a:t>
            </a:r>
            <a:r>
              <a:rPr lang="en-US" sz="2800" dirty="0"/>
              <a:t> </a:t>
            </a:r>
            <a:r>
              <a:rPr lang="en-US" sz="2800" dirty="0" err="1"/>
              <a:t>Nomor</a:t>
            </a:r>
            <a:r>
              <a:rPr lang="en-US" sz="2800" dirty="0"/>
              <a:t> 17 </a:t>
            </a:r>
            <a:r>
              <a:rPr lang="en-US" sz="2800" dirty="0" err="1"/>
              <a:t>Tahun</a:t>
            </a:r>
            <a:r>
              <a:rPr lang="en-US" sz="2800" dirty="0"/>
              <a:t> 2003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Negara </a:t>
            </a:r>
            <a:r>
              <a:rPr lang="en-US" sz="2800" dirty="0" err="1"/>
              <a:t>diantaranya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</a:p>
          <a:p>
            <a:pPr marL="0" indent="0" algn="just">
              <a:buNone/>
            </a:pPr>
            <a:r>
              <a:rPr lang="en-US" sz="2800" dirty="0"/>
              <a:t>1)	</a:t>
            </a:r>
            <a:r>
              <a:rPr lang="en-US" sz="2800" dirty="0" err="1"/>
              <a:t>Keuangan</a:t>
            </a:r>
            <a:r>
              <a:rPr lang="en-US" sz="2800" dirty="0"/>
              <a:t> Negara </a:t>
            </a:r>
            <a:r>
              <a:rPr lang="en-US" sz="2800" dirty="0" err="1"/>
              <a:t>dikelola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tertib</a:t>
            </a:r>
            <a:r>
              <a:rPr lang="en-US" sz="2800" dirty="0"/>
              <a:t>, </a:t>
            </a:r>
            <a:r>
              <a:rPr lang="en-US" sz="2800" dirty="0" err="1"/>
              <a:t>taat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r>
              <a:rPr lang="en-US" sz="2800" dirty="0"/>
              <a:t>, </a:t>
            </a:r>
            <a:r>
              <a:rPr lang="en-US" sz="2800" dirty="0" err="1"/>
              <a:t>efisien</a:t>
            </a:r>
            <a:r>
              <a:rPr lang="en-US" sz="2800" dirty="0"/>
              <a:t>, </a:t>
            </a:r>
            <a:r>
              <a:rPr lang="en-US" sz="2800" dirty="0" err="1"/>
              <a:t>ekonomis</a:t>
            </a:r>
            <a:r>
              <a:rPr lang="en-US" sz="2800" dirty="0"/>
              <a:t>, </a:t>
            </a:r>
            <a:r>
              <a:rPr lang="en-US" sz="2800" dirty="0" err="1"/>
              <a:t>efektif</a:t>
            </a:r>
            <a:r>
              <a:rPr lang="en-US" sz="2800" dirty="0"/>
              <a:t>, </a:t>
            </a:r>
            <a:r>
              <a:rPr lang="en-US" sz="2800" dirty="0" err="1"/>
              <a:t>transparan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bertanggung</a:t>
            </a:r>
            <a:r>
              <a:rPr lang="en-US" sz="2800" dirty="0"/>
              <a:t> </a:t>
            </a:r>
            <a:r>
              <a:rPr lang="en-US" sz="2800" dirty="0" err="1"/>
              <a:t>jawab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memperhatikan</a:t>
            </a:r>
            <a:r>
              <a:rPr lang="en-US" sz="2800" dirty="0"/>
              <a:t> rasa </a:t>
            </a:r>
            <a:r>
              <a:rPr lang="en-US" sz="2800" dirty="0" err="1"/>
              <a:t>keadilan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kepatutan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/>
              <a:t>2)	APBN, </a:t>
            </a:r>
            <a:r>
              <a:rPr lang="en-US" sz="2800" dirty="0" err="1"/>
              <a:t>perubahan</a:t>
            </a:r>
            <a:r>
              <a:rPr lang="en-US" sz="2800" dirty="0"/>
              <a:t> APBN,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pertanggungjawaban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APBN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ditetapkan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/>
              <a:t>3)	APBD, </a:t>
            </a:r>
            <a:r>
              <a:rPr lang="en-US" sz="2800" dirty="0" err="1"/>
              <a:t>perubahan</a:t>
            </a:r>
            <a:r>
              <a:rPr lang="en-US" sz="2800" dirty="0"/>
              <a:t> APBD,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pertanggungjawaban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APBD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ditetapkan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Daerah.</a:t>
            </a:r>
          </a:p>
          <a:p>
            <a:pPr marL="0" indent="0" algn="just">
              <a:buNone/>
            </a:pPr>
            <a:r>
              <a:rPr lang="en-US" sz="2800" dirty="0"/>
              <a:t>4)	APBN/APBD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otorisasi</a:t>
            </a:r>
            <a:r>
              <a:rPr lang="en-US" sz="2800" dirty="0"/>
              <a:t>, </a:t>
            </a:r>
            <a:r>
              <a:rPr lang="en-US" sz="2800" dirty="0" err="1"/>
              <a:t>perencanaan</a:t>
            </a:r>
            <a:r>
              <a:rPr lang="en-US" sz="2800" dirty="0"/>
              <a:t>, </a:t>
            </a:r>
            <a:r>
              <a:rPr lang="en-US" sz="2800" dirty="0" err="1"/>
              <a:t>pengawasan</a:t>
            </a:r>
            <a:r>
              <a:rPr lang="en-US" sz="2800" dirty="0"/>
              <a:t>, </a:t>
            </a:r>
            <a:r>
              <a:rPr lang="en-US" sz="2800" dirty="0" err="1"/>
              <a:t>alokasi</a:t>
            </a:r>
            <a:r>
              <a:rPr lang="en-US" sz="2800" dirty="0"/>
              <a:t>, </a:t>
            </a:r>
            <a:r>
              <a:rPr lang="en-US" sz="2800" dirty="0" err="1"/>
              <a:t>distribusi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stabilisasi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363</TotalTime>
  <Words>920</Words>
  <Application>Microsoft Office PowerPoint</Application>
  <PresentationFormat>On-screen Show (4:3)</PresentationFormat>
  <Paragraphs>103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Thatch</vt:lpstr>
      <vt:lpstr>Keuangan Negara dan Prinsip Keuangan Negara, Peran dan Fungsi BUMN/BUMD,</vt:lpstr>
      <vt:lpstr>UU YANG BERKAITAN DENGAN TEMA</vt:lpstr>
      <vt:lpstr>1. PENGERTIAN KEUANGAN NEG</vt:lpstr>
      <vt:lpstr>Metode Penafsiran</vt:lpstr>
      <vt:lpstr>PowerPoint Presentation</vt:lpstr>
      <vt:lpstr>PowerPoint Presentation</vt:lpstr>
      <vt:lpstr>Dalam administrasi keuangan negara di dalamnya tercakup antara lain: (Subagio  1998 : 12) </vt:lpstr>
      <vt:lpstr>Keuangan Daerah</vt:lpstr>
      <vt:lpstr>Prinsip Keuangan Negara</vt:lpstr>
      <vt:lpstr>PowerPoint Presentation</vt:lpstr>
      <vt:lpstr>Pertanggung Jawaban Keuangan Negara </vt:lpstr>
      <vt:lpstr>Siapakah pihak yang diberi kewenangan untuk memeriksa </vt:lpstr>
      <vt:lpstr>Siapakah pihak yang diperiksa oleh Pemeriksa ?</vt:lpstr>
      <vt:lpstr>Proses Pemeriksaan</vt:lpstr>
      <vt:lpstr>PowerPoint Presentation</vt:lpstr>
      <vt:lpstr>PowerPoint Presentation</vt:lpstr>
      <vt:lpstr>PowerPoint Presentation</vt:lpstr>
      <vt:lpstr>PowerPoint Presentation</vt:lpstr>
      <vt:lpstr>2. Peran dan fungsi BUMN/BUMD</vt:lpstr>
      <vt:lpstr>PowerPoint Presentation</vt:lpstr>
      <vt:lpstr>PowerPoint Presentation</vt:lpstr>
      <vt:lpstr>PowerPoint Presentation</vt:lpstr>
      <vt:lpstr>b. BUMD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Keuangan Negara dan Prinsip Keuangan Negara, Peran dan Fungsi BUMN/BUMD,</dc:title>
  <dc:creator>Adhining</dc:creator>
  <cp:lastModifiedBy>Adhining</cp:lastModifiedBy>
  <cp:revision>36</cp:revision>
  <dcterms:created xsi:type="dcterms:W3CDTF">2019-05-17T11:52:05Z</dcterms:created>
  <dcterms:modified xsi:type="dcterms:W3CDTF">2019-05-18T05:09:24Z</dcterms:modified>
</cp:coreProperties>
</file>