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0" r:id="rId6"/>
    <p:sldId id="271" r:id="rId7"/>
    <p:sldId id="260" r:id="rId8"/>
    <p:sldId id="261" r:id="rId9"/>
    <p:sldId id="262" r:id="rId10"/>
    <p:sldId id="263" r:id="rId11"/>
    <p:sldId id="264" r:id="rId12"/>
    <p:sldId id="272" r:id="rId13"/>
    <p:sldId id="265" r:id="rId14"/>
    <p:sldId id="266" r:id="rId15"/>
    <p:sldId id="267" r:id="rId16"/>
    <p:sldId id="268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EA8-561C-4D65-A35E-48A63B15C08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2221-4DBA-40DE-A2BE-49E20DF0D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2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EA8-561C-4D65-A35E-48A63B15C08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2221-4DBA-40DE-A2BE-49E20DF0D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37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EA8-561C-4D65-A35E-48A63B15C08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2221-4DBA-40DE-A2BE-49E20DF0D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8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EA8-561C-4D65-A35E-48A63B15C08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2221-4DBA-40DE-A2BE-49E20DF0D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2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EA8-561C-4D65-A35E-48A63B15C08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2221-4DBA-40DE-A2BE-49E20DF0D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0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EA8-561C-4D65-A35E-48A63B15C08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2221-4DBA-40DE-A2BE-49E20DF0D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2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EA8-561C-4D65-A35E-48A63B15C08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2221-4DBA-40DE-A2BE-49E20DF0D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1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EA8-561C-4D65-A35E-48A63B15C08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2221-4DBA-40DE-A2BE-49E20DF0D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04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EA8-561C-4D65-A35E-48A63B15C08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2221-4DBA-40DE-A2BE-49E20DF0D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2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EA8-561C-4D65-A35E-48A63B15C08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2221-4DBA-40DE-A2BE-49E20DF0D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6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EA8-561C-4D65-A35E-48A63B15C08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2221-4DBA-40DE-A2BE-49E20DF0D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8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02EA8-561C-4D65-A35E-48A63B15C08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E2221-4DBA-40DE-A2BE-49E20DF0D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7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id-ID" dirty="0" smtClean="0"/>
              <a:t>PERTEMUAN 1 </a:t>
            </a:r>
            <a:br>
              <a:rPr lang="id-ID" dirty="0" smtClean="0"/>
            </a:br>
            <a:r>
              <a:rPr lang="en-US" dirty="0" smtClean="0"/>
              <a:t>MATEMATIKA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600" dirty="0" err="1" smtClean="0"/>
              <a:t>Silabus</a:t>
            </a:r>
            <a:r>
              <a:rPr lang="en-US" sz="3600" dirty="0" smtClean="0"/>
              <a:t> </a:t>
            </a:r>
            <a:r>
              <a:rPr lang="en-US" sz="3600" dirty="0" err="1" smtClean="0"/>
              <a:t>Matematika</a:t>
            </a:r>
            <a:endParaRPr lang="en-US" sz="3600" dirty="0" smtClean="0"/>
          </a:p>
          <a:p>
            <a:pPr marL="514350" indent="-514350">
              <a:buAutoNum type="arabicPeriod"/>
            </a:pPr>
            <a:r>
              <a:rPr lang="en-US" sz="3600" dirty="0" err="1" smtClean="0"/>
              <a:t>Elemen</a:t>
            </a:r>
            <a:r>
              <a:rPr lang="en-US" sz="3600" dirty="0" smtClean="0"/>
              <a:t> </a:t>
            </a:r>
            <a:r>
              <a:rPr lang="en-US" sz="3600" dirty="0" err="1" smtClean="0"/>
              <a:t>Matematika</a:t>
            </a:r>
            <a:endParaRPr lang="en-US" sz="3600" dirty="0" smtClean="0"/>
          </a:p>
          <a:p>
            <a:pPr marL="514350" indent="-514350">
              <a:buAutoNum type="arabicPeriod"/>
            </a:pPr>
            <a:r>
              <a:rPr lang="en-US" sz="3600" dirty="0" err="1" smtClean="0"/>
              <a:t>Himpunan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8735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Ketidaksamaan (inequalities)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/>
              <a:t>Ketidaksamaan bersifat transitif (transitive)</a:t>
            </a:r>
            <a:endParaRPr lang="en-US" dirty="0"/>
          </a:p>
          <a:p>
            <a:pPr lvl="0"/>
            <a:r>
              <a:rPr lang="id-ID" dirty="0"/>
              <a:t>Tambah-kurang</a:t>
            </a:r>
            <a:endParaRPr lang="en-US" dirty="0"/>
          </a:p>
          <a:p>
            <a:pPr lvl="0"/>
            <a:r>
              <a:rPr lang="id-ID" dirty="0"/>
              <a:t>Perkalian dan pembagian</a:t>
            </a:r>
            <a:endParaRPr lang="en-US" dirty="0"/>
          </a:p>
          <a:p>
            <a:pPr lvl="0"/>
            <a:r>
              <a:rPr lang="id-ID" dirty="0"/>
              <a:t>Pangkat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37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dirty="0"/>
              <a:t>Nilai absolute (absolute values) dan ketidaksamaan (inequalities</a:t>
            </a:r>
            <a:r>
              <a:rPr lang="id-ID" dirty="0" smtClean="0"/>
              <a:t>)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239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3645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Nilai Absolute</a:t>
            </a:r>
            <a:endParaRPr lang="id-ID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7620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7585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Himpunan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7086599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178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Terdapat 4 (empat) bentuk hubungan antara himpunan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5" indent="-342900"/>
            <a:r>
              <a:rPr lang="id-ID" sz="2800" dirty="0"/>
              <a:t>Subset antar dua sets</a:t>
            </a:r>
            <a:endParaRPr lang="en-US" sz="2800" dirty="0"/>
          </a:p>
          <a:p>
            <a:pPr marL="342900" lvl="7" indent="-342900"/>
            <a:r>
              <a:rPr lang="id-ID" sz="2800" dirty="0"/>
              <a:t>Dua sets yang sama </a:t>
            </a:r>
            <a:endParaRPr lang="en-US" sz="2800" dirty="0"/>
          </a:p>
          <a:p>
            <a:pPr marL="342900" lvl="7" indent="-342900"/>
            <a:r>
              <a:rPr lang="id-ID" sz="2800" dirty="0"/>
              <a:t>Disjoint sets</a:t>
            </a:r>
            <a:endParaRPr lang="en-US" sz="2800" dirty="0"/>
          </a:p>
          <a:p>
            <a:pPr marL="342900" lvl="7" indent="-342900"/>
            <a:r>
              <a:rPr lang="id-ID" sz="2800" dirty="0"/>
              <a:t>Dua set tidak sama dan bukan disjoint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087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Jenis operasi himpunan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667000" cy="4525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/>
              <a:t>Union </a:t>
            </a:r>
            <a:r>
              <a:rPr lang="id-ID" dirty="0" smtClean="0"/>
              <a:t>(</a:t>
            </a:r>
            <a:r>
              <a:rPr lang="en-US" dirty="0" smtClean="0"/>
              <a:t>    </a:t>
            </a:r>
            <a:r>
              <a:rPr lang="id-ID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id-ID" dirty="0" smtClean="0"/>
              <a:t>A</a:t>
            </a:r>
            <a:r>
              <a:rPr lang="en-US" dirty="0" smtClean="0"/>
              <a:t> </a:t>
            </a:r>
            <a:r>
              <a:rPr lang="id-ID" dirty="0" smtClean="0"/>
              <a:t>  </a:t>
            </a:r>
            <a:r>
              <a:rPr lang="id-ID" dirty="0"/>
              <a:t>B atau </a:t>
            </a:r>
            <a:r>
              <a:rPr lang="id-ID" dirty="0" smtClean="0"/>
              <a:t>B</a:t>
            </a:r>
            <a:r>
              <a:rPr lang="en-US" dirty="0" smtClean="0"/>
              <a:t>  </a:t>
            </a:r>
            <a:r>
              <a:rPr lang="id-ID" dirty="0" smtClean="0"/>
              <a:t>  </a:t>
            </a:r>
            <a:r>
              <a:rPr lang="id-ID" dirty="0"/>
              <a:t>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124200" y="1600200"/>
            <a:ext cx="2895600" cy="4525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id-ID" dirty="0" smtClean="0"/>
              <a:t>Intersection </a:t>
            </a:r>
            <a:r>
              <a:rPr lang="en-US" dirty="0" smtClean="0"/>
              <a:t>(∩)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 ∩B </a:t>
            </a:r>
            <a:r>
              <a:rPr lang="en-US" dirty="0" err="1" smtClean="0"/>
              <a:t>atau</a:t>
            </a:r>
            <a:r>
              <a:rPr lang="en-US" dirty="0" smtClean="0"/>
              <a:t> B ∩A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52600"/>
            <a:ext cx="304800" cy="237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914400" y="2514600"/>
            <a:ext cx="17526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14400" y="3581400"/>
            <a:ext cx="1752600" cy="1676400"/>
          </a:xfrm>
          <a:prstGeom prst="ellipse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47800" y="3048000"/>
            <a:ext cx="60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/>
              <a:t>B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43" y="5486399"/>
            <a:ext cx="304800" cy="237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486399"/>
            <a:ext cx="304800" cy="237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3657600" y="2514600"/>
            <a:ext cx="16764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657600" y="3429000"/>
            <a:ext cx="1676400" cy="16763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114800" y="3048000"/>
            <a:ext cx="83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A ∩ B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/>
              <a:t>B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019800" y="1524000"/>
            <a:ext cx="3048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id-ID" dirty="0" smtClean="0"/>
              <a:t>Komplemen set (complement set)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324600" y="3200400"/>
            <a:ext cx="2438400" cy="220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858000" y="3657600"/>
            <a:ext cx="1371600" cy="1295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2401128"/>
              </p:ext>
            </p:extLst>
          </p:nvPr>
        </p:nvGraphicFramePr>
        <p:xfrm>
          <a:off x="6553200" y="3257551"/>
          <a:ext cx="3048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4" imgW="152268" imgH="203024" progId="Equation.3">
                  <p:embed/>
                </p:oleObj>
              </mc:Choice>
              <mc:Fallback>
                <p:oleObj name="Equation" r:id="rId4" imgW="152268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257551"/>
                        <a:ext cx="304800" cy="400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7905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Aturan operasi set 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The commutative law (of unions and intersections</a:t>
            </a:r>
            <a:r>
              <a:rPr lang="id-ID" dirty="0" smtClean="0"/>
              <a:t>)</a:t>
            </a:r>
            <a:endParaRPr lang="en-US" dirty="0" smtClean="0"/>
          </a:p>
          <a:p>
            <a:r>
              <a:rPr lang="id-ID" dirty="0"/>
              <a:t>The associative law (of unions and intersections</a:t>
            </a:r>
            <a:r>
              <a:rPr lang="id-ID" dirty="0" smtClean="0"/>
              <a:t>)</a:t>
            </a:r>
            <a:endParaRPr lang="en-US" dirty="0" smtClean="0"/>
          </a:p>
          <a:p>
            <a:r>
              <a:rPr lang="id-ID" dirty="0"/>
              <a:t>The distributibe law (of unions and intersections)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257800" y="1905000"/>
            <a:ext cx="1219200" cy="121920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704114" y="2525486"/>
            <a:ext cx="1371600" cy="137160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724400" y="2514600"/>
            <a:ext cx="1371600" cy="137160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402" b="-33333"/>
          <a:stretch/>
        </p:blipFill>
        <p:spPr bwMode="auto">
          <a:xfrm>
            <a:off x="4953000" y="1600200"/>
            <a:ext cx="751114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Oval 18"/>
          <p:cNvSpPr/>
          <p:nvPr/>
        </p:nvSpPr>
        <p:spPr>
          <a:xfrm>
            <a:off x="5105400" y="4180114"/>
            <a:ext cx="1219200" cy="121920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551714" y="4800600"/>
            <a:ext cx="1371600" cy="137160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1" name="Oval 20"/>
          <p:cNvSpPr/>
          <p:nvPr/>
        </p:nvSpPr>
        <p:spPr>
          <a:xfrm>
            <a:off x="4572000" y="4789714"/>
            <a:ext cx="1371600" cy="137160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27914" y="5040868"/>
            <a:ext cx="391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Z</a:t>
            </a:r>
            <a:endParaRPr lang="en-US" b="1" dirty="0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976"/>
          <a:stretch/>
        </p:blipFill>
        <p:spPr bwMode="auto">
          <a:xfrm>
            <a:off x="6629400" y="4419600"/>
            <a:ext cx="986883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0798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33600"/>
            <a:ext cx="8229600" cy="1143000"/>
          </a:xfrm>
        </p:spPr>
        <p:txBody>
          <a:bodyPr/>
          <a:lstStyle/>
          <a:p>
            <a:r>
              <a:rPr lang="id-ID" dirty="0" smtClean="0"/>
              <a:t>Terima Kasih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24956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Silabus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222206"/>
              </p:ext>
            </p:extLst>
          </p:nvPr>
        </p:nvGraphicFramePr>
        <p:xfrm>
          <a:off x="457200" y="685800"/>
          <a:ext cx="8229600" cy="535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010400"/>
              </a:tblGrid>
              <a:tr h="38608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Sesi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Materi</a:t>
                      </a:r>
                      <a:endParaRPr lang="en-US" sz="1600" dirty="0"/>
                    </a:p>
                  </a:txBody>
                  <a:tcPr/>
                </a:tc>
              </a:tr>
              <a:tr h="3860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Silabus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Matematika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Elemen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Matematika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Himpunan</a:t>
                      </a:r>
                      <a:endParaRPr lang="en-US" sz="1600" dirty="0"/>
                    </a:p>
                  </a:txBody>
                  <a:tcPr/>
                </a:tc>
              </a:tr>
              <a:tr h="3860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Hubungan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Fungsi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Jenis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Bentuk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Fungsi</a:t>
                      </a:r>
                      <a:endParaRPr lang="en-US" sz="1600" dirty="0"/>
                    </a:p>
                  </a:txBody>
                  <a:tcPr/>
                </a:tc>
              </a:tr>
              <a:tr h="3860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err="1" smtClean="0"/>
                        <a:t>Barisan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Deret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Limitnya</a:t>
                      </a:r>
                      <a:endParaRPr lang="en-US" sz="1600" dirty="0"/>
                    </a:p>
                  </a:txBody>
                  <a:tcPr/>
                </a:tc>
              </a:tr>
              <a:tr h="3860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Limit </a:t>
                      </a:r>
                      <a:r>
                        <a:rPr lang="en-US" sz="1600" dirty="0" err="1" smtClean="0"/>
                        <a:t>Fungsi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Kontinuitas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Fungsi</a:t>
                      </a:r>
                      <a:endParaRPr lang="en-US" sz="1600" dirty="0"/>
                    </a:p>
                  </a:txBody>
                  <a:tcPr/>
                </a:tc>
              </a:tr>
              <a:tr h="3860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Turunan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Fungsi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dengan</a:t>
                      </a:r>
                      <a:r>
                        <a:rPr lang="en-US" sz="1600" baseline="0" dirty="0" smtClean="0"/>
                        <a:t> 1 </a:t>
                      </a:r>
                      <a:r>
                        <a:rPr lang="en-US" sz="1600" baseline="0" dirty="0" err="1" smtClean="0"/>
                        <a:t>Variabel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Bebas</a:t>
                      </a:r>
                      <a:endParaRPr lang="en-US" sz="1600" dirty="0"/>
                    </a:p>
                  </a:txBody>
                  <a:tcPr/>
                </a:tc>
              </a:tr>
              <a:tr h="3860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Turunan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Fungsi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dengan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Lebih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dari</a:t>
                      </a:r>
                      <a:r>
                        <a:rPr lang="en-US" sz="1600" baseline="0" dirty="0" smtClean="0"/>
                        <a:t> 1 </a:t>
                      </a:r>
                      <a:r>
                        <a:rPr lang="en-US" sz="1600" baseline="0" dirty="0" err="1" smtClean="0"/>
                        <a:t>Variabel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Bebas</a:t>
                      </a:r>
                      <a:endParaRPr lang="en-US" sz="1600" dirty="0" smtClean="0"/>
                    </a:p>
                  </a:txBody>
                  <a:tcPr/>
                </a:tc>
              </a:tr>
              <a:tr h="3860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Lanjutan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Turunan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Fungsi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dengan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Lebih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dari</a:t>
                      </a:r>
                      <a:r>
                        <a:rPr lang="en-US" sz="1600" baseline="0" dirty="0" smtClean="0"/>
                        <a:t> 1 </a:t>
                      </a:r>
                      <a:r>
                        <a:rPr lang="en-US" sz="1600" baseline="0" dirty="0" err="1" smtClean="0"/>
                        <a:t>Variabel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Bebas</a:t>
                      </a:r>
                      <a:endParaRPr lang="en-US" sz="1600" dirty="0"/>
                    </a:p>
                  </a:txBody>
                  <a:tcPr/>
                </a:tc>
              </a:tr>
              <a:tr h="3860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UTS</a:t>
                      </a:r>
                      <a:endParaRPr lang="en-US" sz="1600" dirty="0"/>
                    </a:p>
                  </a:txBody>
                  <a:tcPr/>
                </a:tc>
              </a:tr>
              <a:tr h="3860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Aplikasi Turunan dan </a:t>
                      </a:r>
                      <a:r>
                        <a:rPr lang="en-US" sz="1600" dirty="0" err="1" smtClean="0"/>
                        <a:t>Maksimisasi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atau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Minimisasi</a:t>
                      </a:r>
                      <a:endParaRPr lang="en-US" sz="1600" dirty="0" smtClean="0"/>
                    </a:p>
                  </a:txBody>
                  <a:tcPr/>
                </a:tc>
              </a:tr>
              <a:tr h="3860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r>
                        <a:rPr lang="id-ID" sz="1600" dirty="0" smtClean="0"/>
                        <a:t> - 13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Matriks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Vektor</a:t>
                      </a:r>
                      <a:r>
                        <a:rPr lang="id-ID" sz="1600" baseline="0" dirty="0" smtClean="0"/>
                        <a:t> ; Persamaan Simultan</a:t>
                      </a:r>
                      <a:endParaRPr lang="en-US" sz="1600" dirty="0"/>
                    </a:p>
                  </a:txBody>
                  <a:tcPr/>
                </a:tc>
              </a:tr>
              <a:tr h="3860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r>
                        <a:rPr lang="id-ID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Integral </a:t>
                      </a:r>
                      <a:r>
                        <a:rPr lang="en-US" sz="1600" dirty="0" err="1" smtClean="0"/>
                        <a:t>Kalkulus</a:t>
                      </a:r>
                      <a:endParaRPr lang="en-US" sz="1600" dirty="0" smtClean="0"/>
                    </a:p>
                  </a:txBody>
                  <a:tcPr/>
                </a:tc>
              </a:tr>
              <a:tr h="3860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r>
                        <a:rPr lang="id-ID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Lanjutan Integral Kalkulus</a:t>
                      </a:r>
                      <a:endParaRPr lang="en-US" sz="16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r>
                        <a:rPr lang="id-ID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UAS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01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996" y="1724520"/>
            <a:ext cx="5792008" cy="4277322"/>
          </a:xfrm>
        </p:spPr>
      </p:pic>
    </p:spTree>
    <p:extLst>
      <p:ext uri="{BB962C8B-B14F-4D97-AF65-F5344CB8AC3E}">
        <p14:creationId xmlns:p14="http://schemas.microsoft.com/office/powerpoint/2010/main" val="2572121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0010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3125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2296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163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38200"/>
            <a:ext cx="7086599" cy="5257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0086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Variables)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Variabel-variabel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persamaan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(a functional equation)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- </a:t>
            </a:r>
            <a:r>
              <a:rPr lang="en-US" sz="2800" dirty="0" err="1"/>
              <a:t>Variabel</a:t>
            </a:r>
            <a:r>
              <a:rPr lang="en-US" sz="2800" dirty="0"/>
              <a:t> </a:t>
            </a:r>
            <a:r>
              <a:rPr lang="en-US" sz="2800" dirty="0" err="1"/>
              <a:t>tergantung</a:t>
            </a:r>
            <a:r>
              <a:rPr lang="en-US" sz="2800" dirty="0"/>
              <a:t> (a dependent variable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</a:t>
            </a:r>
            <a:r>
              <a:rPr lang="en-US" sz="2800" dirty="0" err="1"/>
              <a:t>Variabel</a:t>
            </a:r>
            <a:r>
              <a:rPr lang="en-US" sz="2800" dirty="0"/>
              <a:t> </a:t>
            </a:r>
            <a:r>
              <a:rPr lang="en-US" sz="2800" dirty="0" err="1"/>
              <a:t>bebas</a:t>
            </a:r>
            <a:r>
              <a:rPr lang="en-US" sz="2800" dirty="0"/>
              <a:t> (independent variables</a:t>
            </a:r>
            <a:r>
              <a:rPr lang="en-US" sz="2800" dirty="0" smtClean="0"/>
              <a:t>)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82856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Konstan</a:t>
            </a:r>
            <a:r>
              <a:rPr lang="en-US" dirty="0" smtClean="0"/>
              <a:t>, </a:t>
            </a:r>
            <a:r>
              <a:rPr lang="en-US" dirty="0" err="1" smtClean="0"/>
              <a:t>Koefisien</a:t>
            </a:r>
            <a:r>
              <a:rPr lang="en-US" dirty="0" smtClean="0"/>
              <a:t>,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, </a:t>
            </a:r>
            <a:r>
              <a:rPr lang="en-US" dirty="0" err="1" smtClean="0"/>
              <a:t>konstan</a:t>
            </a:r>
            <a:r>
              <a:rPr lang="en-US" dirty="0" smtClean="0"/>
              <a:t>, </a:t>
            </a:r>
            <a:r>
              <a:rPr lang="en-US" dirty="0" err="1" smtClean="0"/>
              <a:t>koefisien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parameter</a:t>
            </a:r>
          </a:p>
          <a:p>
            <a:pPr marL="0" indent="0">
              <a:buNone/>
            </a:pP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terkandung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konstan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koefisien</a:t>
            </a:r>
            <a:r>
              <a:rPr lang="en-US" dirty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parameter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468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Pangkat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914400"/>
            <a:ext cx="6172200" cy="5284839"/>
          </a:xfrm>
        </p:spPr>
      </p:pic>
    </p:spTree>
    <p:extLst>
      <p:ext uri="{BB962C8B-B14F-4D97-AF65-F5344CB8AC3E}">
        <p14:creationId xmlns:p14="http://schemas.microsoft.com/office/powerpoint/2010/main" val="2680012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280</Words>
  <Application>Microsoft Office PowerPoint</Application>
  <PresentationFormat>On-screen Show (4:3)</PresentationFormat>
  <Paragraphs>105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PERTEMUAN 1  MATEMATIKA</vt:lpstr>
      <vt:lpstr>1. Silabus Matematika</vt:lpstr>
      <vt:lpstr>2. Elemen Matematika</vt:lpstr>
      <vt:lpstr>PowerPoint Presentation</vt:lpstr>
      <vt:lpstr>PowerPoint Presentation</vt:lpstr>
      <vt:lpstr>PowerPoint Presentation</vt:lpstr>
      <vt:lpstr>Variabel (Variables)</vt:lpstr>
      <vt:lpstr>Konstan, Koefisien, Parameter</vt:lpstr>
      <vt:lpstr>Aturan untuk Pangkat</vt:lpstr>
      <vt:lpstr>Ketidaksamaan (inequalities)</vt:lpstr>
      <vt:lpstr>Nilai absolute (absolute values) dan ketidaksamaan (inequalities)</vt:lpstr>
      <vt:lpstr>Nilai Absolute</vt:lpstr>
      <vt:lpstr>Himpunan</vt:lpstr>
      <vt:lpstr>Terdapat 4 (empat) bentuk hubungan antara himpunan</vt:lpstr>
      <vt:lpstr>Jenis operasi himpunan</vt:lpstr>
      <vt:lpstr>Aturan operasi set </vt:lpstr>
      <vt:lpstr>Terima Kasih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User</dc:creator>
  <cp:lastModifiedBy>Suryari</cp:lastModifiedBy>
  <cp:revision>13</cp:revision>
  <dcterms:created xsi:type="dcterms:W3CDTF">2018-08-27T08:06:27Z</dcterms:created>
  <dcterms:modified xsi:type="dcterms:W3CDTF">2018-08-31T12:34:32Z</dcterms:modified>
</cp:coreProperties>
</file>