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4" r:id="rId5"/>
  </p:sldMasterIdLst>
  <p:notesMasterIdLst>
    <p:notesMasterId r:id="rId42"/>
  </p:notesMasterIdLst>
  <p:sldIdLst>
    <p:sldId id="256" r:id="rId6"/>
    <p:sldId id="258" r:id="rId7"/>
    <p:sldId id="265" r:id="rId8"/>
    <p:sldId id="262" r:id="rId9"/>
    <p:sldId id="266" r:id="rId10"/>
    <p:sldId id="267" r:id="rId11"/>
    <p:sldId id="273" r:id="rId12"/>
    <p:sldId id="274" r:id="rId13"/>
    <p:sldId id="276" r:id="rId14"/>
    <p:sldId id="277" r:id="rId15"/>
    <p:sldId id="275" r:id="rId16"/>
    <p:sldId id="261" r:id="rId17"/>
    <p:sldId id="268" r:id="rId18"/>
    <p:sldId id="269" r:id="rId19"/>
    <p:sldId id="278" r:id="rId20"/>
    <p:sldId id="281" r:id="rId21"/>
    <p:sldId id="283" r:id="rId22"/>
    <p:sldId id="282" r:id="rId23"/>
    <p:sldId id="260" r:id="rId24"/>
    <p:sldId id="270" r:id="rId25"/>
    <p:sldId id="284" r:id="rId26"/>
    <p:sldId id="285" r:id="rId27"/>
    <p:sldId id="286" r:id="rId28"/>
    <p:sldId id="288" r:id="rId29"/>
    <p:sldId id="287" r:id="rId30"/>
    <p:sldId id="264" r:id="rId31"/>
    <p:sldId id="271" r:id="rId32"/>
    <p:sldId id="289" r:id="rId33"/>
    <p:sldId id="290" r:id="rId34"/>
    <p:sldId id="295" r:id="rId35"/>
    <p:sldId id="259" r:id="rId36"/>
    <p:sldId id="272"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997FB-88F3-4F3C-BD7F-2408EEADF83D}" type="datetimeFigureOut">
              <a:rPr lang="id-ID" smtClean="0"/>
              <a:t>01/10/2018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4108F-92B5-4772-B7F1-544A968ECC81}" type="slidenum">
              <a:rPr lang="id-ID" smtClean="0"/>
              <a:t>‹#›</a:t>
            </a:fld>
            <a:endParaRPr lang="id-ID"/>
          </a:p>
        </p:txBody>
      </p:sp>
    </p:spTree>
    <p:extLst>
      <p:ext uri="{BB962C8B-B14F-4D97-AF65-F5344CB8AC3E}">
        <p14:creationId xmlns:p14="http://schemas.microsoft.com/office/powerpoint/2010/main" val="115254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D7BA3AF-C073-4299-B7B1-9C09C559950B}" type="slidenum">
              <a:rPr lang="id-ID" smtClean="0">
                <a:solidFill>
                  <a:prstClr val="black"/>
                </a:solidFill>
              </a:rPr>
              <a:pPr/>
              <a:t>16</a:t>
            </a:fld>
            <a:endParaRPr lang="id-ID">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D7BA3AF-C073-4299-B7B1-9C09C559950B}" type="slidenum">
              <a:rPr lang="id-ID" smtClean="0">
                <a:solidFill>
                  <a:prstClr val="black"/>
                </a:solidFill>
              </a:rPr>
              <a:pPr/>
              <a:t>17</a:t>
            </a:fld>
            <a:endParaRPr lang="id-ID">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D7BA3AF-C073-4299-B7B1-9C09C559950B}" type="slidenum">
              <a:rPr lang="id-ID" smtClean="0">
                <a:solidFill>
                  <a:prstClr val="black"/>
                </a:solidFill>
              </a:rPr>
              <a:pPr/>
              <a:t>22</a:t>
            </a:fld>
            <a:endParaRPr lang="id-ID">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D7BA3AF-C073-4299-B7B1-9C09C559950B}" type="slidenum">
              <a:rPr lang="id-ID" smtClean="0">
                <a:solidFill>
                  <a:prstClr val="black"/>
                </a:solidFill>
              </a:rPr>
              <a:pPr/>
              <a:t>23</a:t>
            </a:fld>
            <a:endParaRPr lang="id-ID">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4C33D20-6A4A-450F-AF66-A270E16F557A}" type="slidenum">
              <a:rPr lang="id-ID" smtClean="0">
                <a:solidFill>
                  <a:prstClr val="black"/>
                </a:solidFill>
              </a:rPr>
              <a:pPr/>
              <a:t>24</a:t>
            </a:fld>
            <a:endParaRPr lang="id-ID">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C716B-5352-486B-9D6A-B494819F5BFF}"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499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99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53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4875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557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66908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solidFill>
                  <a:prstClr val="white"/>
                </a:solidFill>
              </a:rPr>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326433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19"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20"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34902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id-ID" sz="2100" dirty="0">
                <a:ln w="18415" cmpd="sng">
                  <a:solidFill>
                    <a:srgbClr val="FFFFFF"/>
                  </a:solidFill>
                  <a:prstDash val="solid"/>
                </a:ln>
                <a:solidFill>
                  <a:srgbClr val="FFFFFF"/>
                </a:solidFill>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19"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20"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76936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21371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32521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3474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94364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22042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233774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542675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18379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723210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666094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4004117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solidFill>
                  <a:prstClr val="white"/>
                </a:solidFill>
              </a:rPr>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3327006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19"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20"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60335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8007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id-ID" sz="2100" dirty="0">
                <a:ln w="18415" cmpd="sng">
                  <a:solidFill>
                    <a:srgbClr val="FFFFFF"/>
                  </a:solidFill>
                  <a:prstDash val="solid"/>
                </a:ln>
                <a:solidFill>
                  <a:srgbClr val="FFFFFF"/>
                </a:solidFill>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19"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20"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3155888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98620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890410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469590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3750951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575781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67999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502591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707595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37564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3954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7163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67483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56949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46755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51569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95210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94577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44293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49267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181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69895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93873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26111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31377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98951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91372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16734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3856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28480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66256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1437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47969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351294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7355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0382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734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10/1/2018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707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9912375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BD13905A-AEFA-4EC2-BD7C-15441958B9A7}"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6F54D488-FF1C-4BB7-822E-F5DD2B7DCC45}"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7993679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050136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0AFA-D8DD-4907-B953-3B0124BE8FF3}" type="datetimeFigureOut">
              <a:rPr lang="id-ID" smtClean="0">
                <a:solidFill>
                  <a:prstClr val="black">
                    <a:tint val="75000"/>
                  </a:prstClr>
                </a:solidFill>
              </a:rPr>
              <a:pPr/>
              <a:t>01/10/2018</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011C5-5F37-4D19-810C-D2C9CB0B6D5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421382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Pertemuan-7</a:t>
            </a:r>
            <a:br>
              <a:rPr lang="id-ID" dirty="0" smtClean="0"/>
            </a:br>
            <a:r>
              <a:rPr lang="id-ID" dirty="0" smtClean="0"/>
              <a:t>Review UTS</a:t>
            </a:r>
            <a:endParaRPr lang="id-ID" dirty="0"/>
          </a:p>
        </p:txBody>
      </p:sp>
      <p:sp>
        <p:nvSpPr>
          <p:cNvPr id="3" name="Subtitle 2"/>
          <p:cNvSpPr>
            <a:spLocks noGrp="1"/>
          </p:cNvSpPr>
          <p:nvPr>
            <p:ph type="subTitle" idx="1"/>
          </p:nvPr>
        </p:nvSpPr>
        <p:spPr/>
        <p:txBody>
          <a:bodyPr/>
          <a:lstStyle/>
          <a:p>
            <a:r>
              <a:rPr lang="id-ID" dirty="0" smtClean="0"/>
              <a:t>Lita Patricia Lunanta, M. Psi</a:t>
            </a:r>
          </a:p>
          <a:p>
            <a:endParaRPr lang="id-ID" dirty="0"/>
          </a:p>
        </p:txBody>
      </p:sp>
    </p:spTree>
    <p:extLst>
      <p:ext uri="{BB962C8B-B14F-4D97-AF65-F5344CB8AC3E}">
        <p14:creationId xmlns:p14="http://schemas.microsoft.com/office/powerpoint/2010/main" val="109220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762000"/>
            <a:ext cx="8229600" cy="5594350"/>
          </a:xfrm>
        </p:spPr>
        <p:style>
          <a:lnRef idx="1">
            <a:schemeClr val="accent1"/>
          </a:lnRef>
          <a:fillRef idx="2">
            <a:schemeClr val="accent1"/>
          </a:fillRef>
          <a:effectRef idx="1">
            <a:schemeClr val="accent1"/>
          </a:effectRef>
          <a:fontRef idx="minor">
            <a:schemeClr val="dk1"/>
          </a:fontRef>
        </p:style>
        <p:txBody>
          <a:bodyPr/>
          <a:lstStyle/>
          <a:p>
            <a:r>
              <a:rPr lang="id-ID" dirty="0" smtClean="0"/>
              <a:t>Bahasa adalah bentuk komunikasi</a:t>
            </a:r>
          </a:p>
          <a:p>
            <a:r>
              <a:rPr lang="id-ID" dirty="0" smtClean="0"/>
              <a:t>Aturan bahasa: fonologi (sistem suara), morfologi (pembentukan kata), sintaksis (pembentukan frasa), semantik (makna kata dan kalimat), &amp; pragmatik (penggunaan yg tepat dalam konteks berbeda).</a:t>
            </a:r>
          </a:p>
          <a:p>
            <a:r>
              <a:rPr lang="id-ID" dirty="0" smtClean="0"/>
              <a:t>Bahasa dipelajari dalam interaksi sosial</a:t>
            </a:r>
          </a:p>
          <a:p>
            <a:r>
              <a:rPr lang="id-ID" dirty="0" smtClean="0"/>
              <a:t>Perkembangan bahasa melalui tahapan-tahapan sejak bayi sampai remaja </a:t>
            </a:r>
            <a:endParaRPr lang="id-ID" dirty="0"/>
          </a:p>
        </p:txBody>
      </p:sp>
    </p:spTree>
    <p:extLst>
      <p:ext uri="{BB962C8B-B14F-4D97-AF65-F5344CB8AC3E}">
        <p14:creationId xmlns:p14="http://schemas.microsoft.com/office/powerpoint/2010/main" val="232267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27750"/>
          </a:xfrm>
        </p:spPr>
        <p:style>
          <a:lnRef idx="1">
            <a:schemeClr val="accent1"/>
          </a:lnRef>
          <a:fillRef idx="2">
            <a:schemeClr val="accent1"/>
          </a:fillRef>
          <a:effectRef idx="1">
            <a:schemeClr val="accent1"/>
          </a:effectRef>
          <a:fontRef idx="minor">
            <a:schemeClr val="dk1"/>
          </a:fontRef>
        </p:style>
        <p:txBody>
          <a:bodyPr/>
          <a:lstStyle/>
          <a:p>
            <a:r>
              <a:rPr lang="id-ID" dirty="0" smtClean="0"/>
              <a:t>Jean Piaget mengajukan teori utama perkembangan kognitif anak-anak yang melibatkan proses penting seperti: skema, asimilasi dan akomodasi, organisasi, dan ekuilibrium.</a:t>
            </a:r>
          </a:p>
          <a:p>
            <a:r>
              <a:rPr lang="id-ID" dirty="0" smtClean="0"/>
              <a:t>Menurut Piaget, tahap perkembangan terdiri dari tahap sensorimotor, praoperasional, operasional konkret, dan formal operasional</a:t>
            </a:r>
          </a:p>
          <a:p>
            <a:r>
              <a:rPr lang="id-ID" dirty="0" smtClean="0"/>
              <a:t>Kritik: perkiraan kompetensi anak, tahapan, pelatihan anak-anak untuk penalaran pada tingkat kognitif lebih tinggi, proses belajar anak</a:t>
            </a:r>
            <a:endParaRPr lang="id-ID" dirty="0"/>
          </a:p>
        </p:txBody>
      </p:sp>
    </p:spTree>
    <p:extLst>
      <p:ext uri="{BB962C8B-B14F-4D97-AF65-F5344CB8AC3E}">
        <p14:creationId xmlns:p14="http://schemas.microsoft.com/office/powerpoint/2010/main" val="307784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8991600" cy="1265238"/>
          </a:xfrm>
        </p:spPr>
        <p:style>
          <a:lnRef idx="2">
            <a:schemeClr val="accent2">
              <a:shade val="50000"/>
            </a:schemeClr>
          </a:lnRef>
          <a:fillRef idx="1">
            <a:schemeClr val="accent2"/>
          </a:fillRef>
          <a:effectRef idx="0">
            <a:schemeClr val="accent2"/>
          </a:effectRef>
          <a:fontRef idx="minor">
            <a:schemeClr val="lt1"/>
          </a:fontRef>
        </p:style>
        <p:txBody>
          <a:bodyPr/>
          <a:lstStyle/>
          <a:p>
            <a:r>
              <a:rPr lang="id-ID" dirty="0" smtClean="0"/>
              <a:t>Konteks Sosial dan Perkembangan Sosioemosional</a:t>
            </a:r>
            <a:endParaRPr lang="id-ID" dirty="0"/>
          </a:p>
        </p:txBody>
      </p:sp>
      <p:sp>
        <p:nvSpPr>
          <p:cNvPr id="3" name="Content Placeholder 2"/>
          <p:cNvSpPr>
            <a:spLocks noGrp="1"/>
          </p:cNvSpPr>
          <p:nvPr>
            <p:ph idx="1"/>
          </p:nvPr>
        </p:nvSpPr>
        <p:spPr/>
        <p:txBody>
          <a:bodyPr/>
          <a:lstStyle/>
          <a:p>
            <a:pPr lvl="0"/>
            <a:r>
              <a:rPr lang="id-ID" dirty="0"/>
              <a:t>Jelaskan dua perspektif kontemporer pada pengembangan sosioemosional: teori ekologi Bronfenbrenner dan teori perkembangan rentang hidup </a:t>
            </a:r>
            <a:r>
              <a:rPr lang="id-ID" dirty="0" smtClean="0"/>
              <a:t>Erikson</a:t>
            </a:r>
            <a:r>
              <a:rPr lang="id-ID" dirty="0"/>
              <a:t>.</a:t>
            </a:r>
          </a:p>
          <a:p>
            <a:pPr lvl="0"/>
            <a:r>
              <a:rPr lang="id-ID" dirty="0" smtClean="0"/>
              <a:t>Diskusikan </a:t>
            </a:r>
            <a:r>
              <a:rPr lang="id-ID" dirty="0"/>
              <a:t>bagaimana </a:t>
            </a:r>
            <a:r>
              <a:rPr lang="id-ID" dirty="0" smtClean="0"/>
              <a:t>konteks </a:t>
            </a:r>
            <a:r>
              <a:rPr lang="id-ID" dirty="0"/>
              <a:t>sosial keluarga, rekan sebaya, dan sekolah terkait dengan perkembangan sosioemosional</a:t>
            </a:r>
            <a:r>
              <a:rPr lang="id-ID" dirty="0" smtClean="0"/>
              <a:t>?</a:t>
            </a:r>
            <a:endParaRPr lang="id-ID" dirty="0"/>
          </a:p>
        </p:txBody>
      </p:sp>
    </p:spTree>
    <p:extLst>
      <p:ext uri="{BB962C8B-B14F-4D97-AF65-F5344CB8AC3E}">
        <p14:creationId xmlns:p14="http://schemas.microsoft.com/office/powerpoint/2010/main" val="226402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265238"/>
          </a:xfrm>
        </p:spPr>
        <p:style>
          <a:lnRef idx="2">
            <a:schemeClr val="accent2">
              <a:shade val="50000"/>
            </a:schemeClr>
          </a:lnRef>
          <a:fillRef idx="1">
            <a:schemeClr val="accent2"/>
          </a:fillRef>
          <a:effectRef idx="0">
            <a:schemeClr val="accent2"/>
          </a:effectRef>
          <a:fontRef idx="minor">
            <a:schemeClr val="lt1"/>
          </a:fontRef>
        </p:style>
        <p:txBody>
          <a:bodyPr/>
          <a:lstStyle/>
          <a:p>
            <a:r>
              <a:rPr lang="id-ID" dirty="0" smtClean="0"/>
              <a:t>Perkembangan Sosioemosional dan Konteks Sosial</a:t>
            </a:r>
            <a:endParaRPr lang="id-ID" dirty="0"/>
          </a:p>
        </p:txBody>
      </p:sp>
      <p:sp>
        <p:nvSpPr>
          <p:cNvPr id="3" name="Content Placeholder 2"/>
          <p:cNvSpPr>
            <a:spLocks noGrp="1"/>
          </p:cNvSpPr>
          <p:nvPr>
            <p:ph idx="1"/>
          </p:nvPr>
        </p:nvSpPr>
        <p:spPr/>
        <p:txBody>
          <a:bodyPr/>
          <a:lstStyle/>
          <a:p>
            <a:pPr lvl="0"/>
            <a:r>
              <a:rPr lang="id-ID" dirty="0">
                <a:solidFill>
                  <a:prstClr val="black"/>
                </a:solidFill>
              </a:rPr>
              <a:t>Apakah empat gaya pengasuhan yang Baumrind usulkan, dan mana yang akan menjadi yang </a:t>
            </a:r>
            <a:r>
              <a:rPr lang="id-ID" dirty="0" smtClean="0">
                <a:solidFill>
                  <a:prstClr val="black"/>
                </a:solidFill>
              </a:rPr>
              <a:t>paling efektif</a:t>
            </a:r>
            <a:r>
              <a:rPr lang="id-ID" dirty="0">
                <a:solidFill>
                  <a:prstClr val="black"/>
                </a:solidFill>
              </a:rPr>
              <a:t>? Bagaimana aspek keluarga seperti orang tua yang bekerja, perceraian, dan keluarga tiri mempengaruhi perkembangan dan pendidikan </a:t>
            </a:r>
            <a:r>
              <a:rPr lang="id-ID" dirty="0" smtClean="0">
                <a:solidFill>
                  <a:prstClr val="black"/>
                </a:solidFill>
              </a:rPr>
              <a:t>anak-anak?</a:t>
            </a:r>
          </a:p>
          <a:p>
            <a:pPr lvl="0"/>
            <a:r>
              <a:rPr lang="id-ID" dirty="0" smtClean="0">
                <a:solidFill>
                  <a:prstClr val="black"/>
                </a:solidFill>
              </a:rPr>
              <a:t>Apa </a:t>
            </a:r>
            <a:r>
              <a:rPr lang="id-ID" dirty="0">
                <a:solidFill>
                  <a:prstClr val="black"/>
                </a:solidFill>
              </a:rPr>
              <a:t>saja karakteristik dan aspek kunci dari sekolah pada berbagai tingkat pendidikan—pendidikan anak usia dini, transisi ke sekolah dasar, dan sekolah remaja</a:t>
            </a:r>
            <a:r>
              <a:rPr lang="id-ID" dirty="0" smtClean="0">
                <a:solidFill>
                  <a:prstClr val="black"/>
                </a:solidFill>
              </a:rPr>
              <a:t>?</a:t>
            </a:r>
            <a:endParaRPr lang="id-ID" dirty="0">
              <a:solidFill>
                <a:prstClr val="black"/>
              </a:solidFill>
            </a:endParaRPr>
          </a:p>
        </p:txBody>
      </p:sp>
    </p:spTree>
    <p:extLst>
      <p:ext uri="{BB962C8B-B14F-4D97-AF65-F5344CB8AC3E}">
        <p14:creationId xmlns:p14="http://schemas.microsoft.com/office/powerpoint/2010/main" val="320567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style>
          <a:lnRef idx="2">
            <a:schemeClr val="accent2">
              <a:shade val="50000"/>
            </a:schemeClr>
          </a:lnRef>
          <a:fillRef idx="1">
            <a:schemeClr val="accent2"/>
          </a:fillRef>
          <a:effectRef idx="0">
            <a:schemeClr val="accent2"/>
          </a:effectRef>
          <a:fontRef idx="minor">
            <a:schemeClr val="lt1"/>
          </a:fontRef>
        </p:style>
        <p:txBody>
          <a:bodyPr/>
          <a:lstStyle/>
          <a:p>
            <a:r>
              <a:rPr lang="id-ID" dirty="0" smtClean="0"/>
              <a:t>Perkembangan Sosioemosional dan Konteks Sosial</a:t>
            </a:r>
            <a:endParaRPr lang="id-ID" dirty="0"/>
          </a:p>
        </p:txBody>
      </p:sp>
      <p:sp>
        <p:nvSpPr>
          <p:cNvPr id="3" name="Content Placeholder 2"/>
          <p:cNvSpPr>
            <a:spLocks noGrp="1"/>
          </p:cNvSpPr>
          <p:nvPr>
            <p:ph idx="1"/>
          </p:nvPr>
        </p:nvSpPr>
        <p:spPr/>
        <p:txBody>
          <a:bodyPr/>
          <a:lstStyle/>
          <a:p>
            <a:pPr lvl="0"/>
            <a:r>
              <a:rPr lang="id-ID" dirty="0">
                <a:solidFill>
                  <a:prstClr val="black"/>
                </a:solidFill>
              </a:rPr>
              <a:t>Apakah harga diri dan apa sajakah cara untuk meningkatkan harga diri siswa? </a:t>
            </a:r>
            <a:endParaRPr lang="id-ID" dirty="0" smtClean="0">
              <a:solidFill>
                <a:prstClr val="black"/>
              </a:solidFill>
            </a:endParaRPr>
          </a:p>
          <a:p>
            <a:pPr lvl="0"/>
            <a:r>
              <a:rPr lang="id-ID" dirty="0" smtClean="0">
                <a:solidFill>
                  <a:prstClr val="black"/>
                </a:solidFill>
              </a:rPr>
              <a:t>Apa </a:t>
            </a:r>
            <a:r>
              <a:rPr lang="id-ID" dirty="0">
                <a:solidFill>
                  <a:prstClr val="black"/>
                </a:solidFill>
              </a:rPr>
              <a:t>sifat pengembangan </a:t>
            </a:r>
            <a:r>
              <a:rPr lang="id-ID" dirty="0" smtClean="0">
                <a:solidFill>
                  <a:prstClr val="black"/>
                </a:solidFill>
              </a:rPr>
              <a:t>identitas? Sebutkan </a:t>
            </a:r>
            <a:r>
              <a:rPr lang="id-ID" dirty="0">
                <a:solidFill>
                  <a:prstClr val="black"/>
                </a:solidFill>
              </a:rPr>
              <a:t>empat status identitas?</a:t>
            </a:r>
          </a:p>
          <a:p>
            <a:pPr lvl="0"/>
            <a:r>
              <a:rPr lang="id-ID" dirty="0" smtClean="0">
                <a:solidFill>
                  <a:prstClr val="black"/>
                </a:solidFill>
              </a:rPr>
              <a:t>Jelaskan tingkat perkembangan moral yang </a:t>
            </a:r>
            <a:r>
              <a:rPr lang="id-ID" dirty="0">
                <a:solidFill>
                  <a:prstClr val="black"/>
                </a:solidFill>
              </a:rPr>
              <a:t>diidentifikasi oleh Kohlberg, dan apa dua kritik atas teorinya? </a:t>
            </a:r>
          </a:p>
          <a:p>
            <a:endParaRPr lang="id-ID" dirty="0"/>
          </a:p>
          <a:p>
            <a:endParaRPr lang="id-ID" dirty="0"/>
          </a:p>
        </p:txBody>
      </p:sp>
    </p:spTree>
    <p:extLst>
      <p:ext uri="{BB962C8B-B14F-4D97-AF65-F5344CB8AC3E}">
        <p14:creationId xmlns:p14="http://schemas.microsoft.com/office/powerpoint/2010/main" val="247591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03950"/>
          </a:xfrm>
        </p:spPr>
        <p:style>
          <a:lnRef idx="1">
            <a:schemeClr val="accent2"/>
          </a:lnRef>
          <a:fillRef idx="2">
            <a:schemeClr val="accent2"/>
          </a:fillRef>
          <a:effectRef idx="1">
            <a:schemeClr val="accent2"/>
          </a:effectRef>
          <a:fontRef idx="minor">
            <a:schemeClr val="dk1"/>
          </a:fontRef>
        </p:style>
        <p:txBody>
          <a:bodyPr/>
          <a:lstStyle/>
          <a:p>
            <a:r>
              <a:rPr lang="id-ID" dirty="0" smtClean="0"/>
              <a:t>Teori ekonologi Bronfenbrener: sistem lingkungan mempengaruhi perkembangan anak. Microsystem, mesosystem, exosystem, macrosystem, chronosystem. </a:t>
            </a:r>
          </a:p>
          <a:p>
            <a:r>
              <a:rPr lang="id-ID" dirty="0" smtClean="0"/>
              <a:t>Teori perkembangan rentang hidup Erikson mengusulkan delapan tahap yang masing-masing berpusat pada jenis tantangan/dilema: trust vs mistrust, autonomy vs shame and doubt, inisiative vs guilt, industry vs inferiority, identity vs identity diffusion, intimacy vs isolation, generativity vs stagnation, &amp; integrity vs despair</a:t>
            </a:r>
            <a:endParaRPr lang="id-ID" dirty="0"/>
          </a:p>
        </p:txBody>
      </p:sp>
    </p:spTree>
    <p:extLst>
      <p:ext uri="{BB962C8B-B14F-4D97-AF65-F5344CB8AC3E}">
        <p14:creationId xmlns:p14="http://schemas.microsoft.com/office/powerpoint/2010/main" val="259142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596" y="500042"/>
            <a:ext cx="8229600" cy="714380"/>
          </a:xfrm>
        </p:spPr>
        <p:txBody>
          <a:bodyPr/>
          <a:lstStyle/>
          <a:p>
            <a:r>
              <a:rPr lang="id-ID" dirty="0" smtClean="0"/>
              <a:t>Sistem Ekologi Bronfenbrenner</a:t>
            </a:r>
            <a:endParaRPr lang="id-ID" dirty="0"/>
          </a:p>
        </p:txBody>
      </p:sp>
      <p:pic>
        <p:nvPicPr>
          <p:cNvPr id="1026" name="Picture 2" descr="http://impactofspecialneeds.weebly.com/uploads/3/4/1/9/3419723/9548769_orig.gif"/>
          <p:cNvPicPr>
            <a:picLocks noGrp="1" noChangeAspect="1" noChangeArrowheads="1"/>
          </p:cNvPicPr>
          <p:nvPr>
            <p:ph type="pic" idx="4294967295"/>
          </p:nvPr>
        </p:nvPicPr>
        <p:blipFill>
          <a:blip r:embed="rId3" cstate="print"/>
          <a:srcRect l="989" r="989"/>
          <a:stretch>
            <a:fillRect/>
          </a:stretch>
        </p:blipFill>
        <p:spPr bwMode="auto">
          <a:xfrm>
            <a:off x="0" y="1214438"/>
            <a:ext cx="7500938" cy="5000625"/>
          </a:xfrm>
          <a:prstGeom prst="rect">
            <a:avLst/>
          </a:prstGeom>
          <a:noFill/>
        </p:spPr>
      </p:pic>
      <p:sp>
        <p:nvSpPr>
          <p:cNvPr id="9" name="Rectangle 8"/>
          <p:cNvSpPr/>
          <p:nvPr/>
        </p:nvSpPr>
        <p:spPr>
          <a:xfrm>
            <a:off x="3883350" y="3244334"/>
            <a:ext cx="1377300" cy="369332"/>
          </a:xfrm>
          <a:prstGeom prst="rect">
            <a:avLst/>
          </a:prstGeom>
        </p:spPr>
        <p:txBody>
          <a:bodyPr wrap="none">
            <a:spAutoFit/>
          </a:bodyPr>
          <a:lstStyle/>
          <a:p>
            <a:r>
              <a:rPr lang="id-ID" dirty="0" smtClean="0">
                <a:solidFill>
                  <a:prstClr val="black"/>
                </a:solidFill>
                <a:latin typeface="Arial" pitchFamily="34" charset="0"/>
                <a:cs typeface="Arial" pitchFamily="34" charset="0"/>
              </a:rPr>
              <a:t>Ekosistem: </a:t>
            </a:r>
            <a:endParaRPr lang="id-ID"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1646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0902" y="1714488"/>
            <a:ext cx="2928958" cy="27146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u="sng" dirty="0" smtClean="0">
                <a:solidFill>
                  <a:prstClr val="black"/>
                </a:solidFill>
                <a:latin typeface="Arial" pitchFamily="34" charset="0"/>
                <a:cs typeface="Arial" pitchFamily="34" charset="0"/>
              </a:rPr>
              <a:t>KELUARGA</a:t>
            </a:r>
          </a:p>
          <a:p>
            <a:pPr marL="354013" indent="-354013">
              <a:buFont typeface="Wingdings" pitchFamily="2" charset="2"/>
              <a:buChar char="ü"/>
            </a:pPr>
            <a:r>
              <a:rPr lang="id-ID" sz="2000" dirty="0" smtClean="0">
                <a:solidFill>
                  <a:prstClr val="black"/>
                </a:solidFill>
                <a:latin typeface="Arial" pitchFamily="34" charset="0"/>
                <a:cs typeface="Arial" pitchFamily="34" charset="0"/>
              </a:rPr>
              <a:t>Perlakuan orangtua</a:t>
            </a:r>
          </a:p>
          <a:p>
            <a:pPr marL="354013" indent="-354013">
              <a:buFont typeface="Wingdings" pitchFamily="2" charset="2"/>
              <a:buChar char="ü"/>
            </a:pPr>
            <a:r>
              <a:rPr lang="id-ID" sz="2000" dirty="0" smtClean="0">
                <a:solidFill>
                  <a:prstClr val="black"/>
                </a:solidFill>
                <a:latin typeface="Arial" pitchFamily="34" charset="0"/>
                <a:cs typeface="Arial" pitchFamily="34" charset="0"/>
              </a:rPr>
              <a:t>Keutuhan keluarga: utuh, cerai, kelg tiri</a:t>
            </a:r>
          </a:p>
          <a:p>
            <a:pPr marL="354013" indent="-354013">
              <a:buFont typeface="Wingdings" pitchFamily="2" charset="2"/>
              <a:buChar char="ü"/>
            </a:pPr>
            <a:r>
              <a:rPr lang="id-ID" sz="2000" dirty="0" smtClean="0">
                <a:solidFill>
                  <a:prstClr val="black"/>
                </a:solidFill>
                <a:latin typeface="Arial" pitchFamily="34" charset="0"/>
                <a:cs typeface="Arial" pitchFamily="34" charset="0"/>
              </a:rPr>
              <a:t>Pekerjaan orangtua</a:t>
            </a:r>
          </a:p>
          <a:p>
            <a:pPr marL="354013" indent="-354013">
              <a:buFont typeface="Wingdings" pitchFamily="2" charset="2"/>
              <a:buChar char="ü"/>
            </a:pPr>
            <a:r>
              <a:rPr lang="id-ID" sz="2000" dirty="0" smtClean="0">
                <a:solidFill>
                  <a:prstClr val="black"/>
                </a:solidFill>
                <a:latin typeface="Arial" pitchFamily="34" charset="0"/>
                <a:cs typeface="Arial" pitchFamily="34" charset="0"/>
              </a:rPr>
              <a:t>Sosial ekonomi</a:t>
            </a:r>
          </a:p>
          <a:p>
            <a:pPr marL="354013" indent="-354013">
              <a:buFont typeface="Wingdings" pitchFamily="2" charset="2"/>
              <a:buChar char="ü"/>
            </a:pPr>
            <a:r>
              <a:rPr lang="id-ID" sz="2000" dirty="0" smtClean="0">
                <a:solidFill>
                  <a:prstClr val="black"/>
                </a:solidFill>
                <a:latin typeface="Arial" pitchFamily="34" charset="0"/>
                <a:cs typeface="Arial" pitchFamily="34" charset="0"/>
              </a:rPr>
              <a:t>Punya saudara atau tunggal</a:t>
            </a:r>
          </a:p>
        </p:txBody>
      </p:sp>
      <p:cxnSp>
        <p:nvCxnSpPr>
          <p:cNvPr id="25" name="Straight Arrow Connector 24"/>
          <p:cNvCxnSpPr/>
          <p:nvPr/>
        </p:nvCxnSpPr>
        <p:spPr>
          <a:xfrm>
            <a:off x="1643042" y="4572008"/>
            <a:ext cx="2927370" cy="71438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14678" y="1702798"/>
            <a:ext cx="2857520" cy="26847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u="sng" dirty="0" smtClean="0">
                <a:solidFill>
                  <a:prstClr val="black"/>
                </a:solidFill>
                <a:latin typeface="Arial" pitchFamily="34" charset="0"/>
                <a:cs typeface="Arial" pitchFamily="34" charset="0"/>
              </a:rPr>
              <a:t>TEMAN SEBAYA</a:t>
            </a:r>
          </a:p>
          <a:p>
            <a:pPr marL="269875" indent="-269875">
              <a:buFont typeface="Wingdings" pitchFamily="2" charset="2"/>
              <a:buChar char="ü"/>
            </a:pPr>
            <a:r>
              <a:rPr lang="en-US" sz="2000" dirty="0" err="1" smtClean="0">
                <a:solidFill>
                  <a:prstClr val="black"/>
                </a:solidFill>
                <a:latin typeface="Arial" pitchFamily="34" charset="0"/>
                <a:cs typeface="Arial" pitchFamily="34" charset="0"/>
              </a:rPr>
              <a:t>Memberikan</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dukungan</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sosial</a:t>
            </a:r>
            <a:r>
              <a:rPr lang="en-US" sz="2000" dirty="0" smtClean="0">
                <a:solidFill>
                  <a:prstClr val="black"/>
                </a:solidFill>
                <a:latin typeface="Arial" pitchFamily="34" charset="0"/>
                <a:cs typeface="Arial" pitchFamily="34" charset="0"/>
              </a:rPr>
              <a:t> &amp; </a:t>
            </a:r>
            <a:r>
              <a:rPr lang="en-US" sz="2000" dirty="0" err="1" smtClean="0">
                <a:solidFill>
                  <a:prstClr val="black"/>
                </a:solidFill>
                <a:latin typeface="Arial" pitchFamily="34" charset="0"/>
                <a:cs typeface="Arial" pitchFamily="34" charset="0"/>
              </a:rPr>
              <a:t>emosional</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yg</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dibutuhkan</a:t>
            </a:r>
            <a:r>
              <a:rPr lang="en-US" sz="2000" dirty="0" smtClean="0">
                <a:solidFill>
                  <a:prstClr val="black"/>
                </a:solidFill>
                <a:latin typeface="Arial" pitchFamily="34" charset="0"/>
                <a:cs typeface="Arial" pitchFamily="34" charset="0"/>
              </a:rPr>
              <a:t> .</a:t>
            </a:r>
          </a:p>
          <a:p>
            <a:pPr marL="269875" indent="-269875">
              <a:buFont typeface="Wingdings" pitchFamily="2" charset="2"/>
              <a:buChar char="ü"/>
            </a:pPr>
            <a:r>
              <a:rPr lang="en-US" sz="2000" dirty="0" smtClean="0">
                <a:solidFill>
                  <a:prstClr val="black"/>
                </a:solidFill>
                <a:latin typeface="Arial" pitchFamily="34" charset="0"/>
                <a:cs typeface="Arial" pitchFamily="34" charset="0"/>
              </a:rPr>
              <a:t>Medan </a:t>
            </a:r>
            <a:r>
              <a:rPr lang="en-US" sz="2000" dirty="0" err="1" smtClean="0">
                <a:solidFill>
                  <a:prstClr val="black"/>
                </a:solidFill>
                <a:latin typeface="Arial" pitchFamily="34" charset="0"/>
                <a:cs typeface="Arial" pitchFamily="34" charset="0"/>
              </a:rPr>
              <a:t>pembelajaran</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anak</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utk</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melatih</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ketrampilan</a:t>
            </a:r>
            <a:r>
              <a:rPr lang="en-US" sz="2000" dirty="0" smtClean="0">
                <a:solidFill>
                  <a:prstClr val="black"/>
                </a:solidFill>
                <a:latin typeface="Arial" pitchFamily="34" charset="0"/>
                <a:cs typeface="Arial" pitchFamily="34" charset="0"/>
              </a:rPr>
              <a:t> </a:t>
            </a:r>
            <a:r>
              <a:rPr lang="en-US" sz="2000" dirty="0" err="1" smtClean="0">
                <a:solidFill>
                  <a:prstClr val="black"/>
                </a:solidFill>
                <a:latin typeface="Arial" pitchFamily="34" charset="0"/>
                <a:cs typeface="Arial" pitchFamily="34" charset="0"/>
              </a:rPr>
              <a:t>sosial</a:t>
            </a:r>
            <a:endParaRPr lang="id-ID" sz="2000" dirty="0" smtClean="0">
              <a:solidFill>
                <a:prstClr val="black"/>
              </a:solidFill>
              <a:latin typeface="Arial" pitchFamily="34" charset="0"/>
              <a:cs typeface="Arial" pitchFamily="34" charset="0"/>
            </a:endParaRPr>
          </a:p>
        </p:txBody>
      </p:sp>
      <p:sp>
        <p:nvSpPr>
          <p:cNvPr id="17" name="Rectangle 16"/>
          <p:cNvSpPr/>
          <p:nvPr/>
        </p:nvSpPr>
        <p:spPr>
          <a:xfrm>
            <a:off x="6212412" y="1684614"/>
            <a:ext cx="2786114" cy="27146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u="sng" dirty="0" smtClean="0">
                <a:solidFill>
                  <a:prstClr val="black"/>
                </a:solidFill>
                <a:latin typeface="Arial" pitchFamily="34" charset="0"/>
                <a:cs typeface="Arial" pitchFamily="34" charset="0"/>
              </a:rPr>
              <a:t>SEKOLAH</a:t>
            </a:r>
          </a:p>
          <a:p>
            <a:pPr marL="269875" indent="-269875">
              <a:buClr>
                <a:prstClr val="black"/>
              </a:buClr>
              <a:buFont typeface="Wingdings" pitchFamily="2" charset="2"/>
              <a:buChar char="ü"/>
            </a:pPr>
            <a:r>
              <a:rPr lang="id-ID" sz="2000" dirty="0" smtClean="0">
                <a:solidFill>
                  <a:prstClr val="black"/>
                </a:solidFill>
                <a:latin typeface="Arial" pitchFamily="34" charset="0"/>
                <a:cs typeface="Arial" pitchFamily="34" charset="0"/>
              </a:rPr>
              <a:t>Perubahan dari prasekolah sampai sekolah menengah atas</a:t>
            </a:r>
          </a:p>
        </p:txBody>
      </p:sp>
      <p:sp>
        <p:nvSpPr>
          <p:cNvPr id="27" name="Rectangle 26"/>
          <p:cNvSpPr/>
          <p:nvPr/>
        </p:nvSpPr>
        <p:spPr>
          <a:xfrm>
            <a:off x="2214546" y="285728"/>
            <a:ext cx="5072098" cy="928694"/>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d-ID" sz="2800" b="1" dirty="0" smtClean="0">
                <a:solidFill>
                  <a:prstClr val="white"/>
                </a:solidFill>
                <a:latin typeface="Arial" pitchFamily="34" charset="0"/>
                <a:cs typeface="Arial" pitchFamily="34" charset="0"/>
              </a:rPr>
              <a:t>Konteks Sosial</a:t>
            </a:r>
          </a:p>
        </p:txBody>
      </p:sp>
      <p:cxnSp>
        <p:nvCxnSpPr>
          <p:cNvPr id="37" name="Straight Arrow Connector 36"/>
          <p:cNvCxnSpPr/>
          <p:nvPr/>
        </p:nvCxnSpPr>
        <p:spPr>
          <a:xfrm rot="5400000">
            <a:off x="4322761" y="4892685"/>
            <a:ext cx="785818" cy="1588"/>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4857752" y="4572008"/>
            <a:ext cx="2571766" cy="642941"/>
          </a:xfrm>
          <a:prstGeom prst="straightConnector1">
            <a:avLst/>
          </a:prstGeom>
          <a:ln w="63500">
            <a:solidFill>
              <a:srgbClr val="9900CC"/>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28662" y="5357826"/>
            <a:ext cx="7643866" cy="114300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400" dirty="0" smtClean="0">
                <a:solidFill>
                  <a:prstClr val="black"/>
                </a:solidFill>
                <a:latin typeface="Arial" pitchFamily="34" charset="0"/>
                <a:cs typeface="Arial" pitchFamily="34" charset="0"/>
              </a:rPr>
              <a:t>Perkembangan sosioemosional anak</a:t>
            </a:r>
          </a:p>
          <a:p>
            <a:pPr algn="ctr"/>
            <a:endParaRPr lang="id-ID" sz="2400" dirty="0" smtClean="0">
              <a:solidFill>
                <a:prstClr val="black"/>
              </a:solidFill>
              <a:latin typeface="Arial" pitchFamily="34" charset="0"/>
              <a:cs typeface="Arial" pitchFamily="34" charset="0"/>
            </a:endParaRPr>
          </a:p>
          <a:p>
            <a:pPr algn="ctr"/>
            <a:r>
              <a:rPr lang="id-ID" sz="2400" dirty="0" smtClean="0">
                <a:solidFill>
                  <a:prstClr val="black"/>
                </a:solidFill>
                <a:latin typeface="Arial" pitchFamily="34" charset="0"/>
                <a:cs typeface="Arial" pitchFamily="34" charset="0"/>
              </a:rPr>
              <a:t>Perkembangan siswa di dalam &amp; luar kelas</a:t>
            </a:r>
          </a:p>
          <a:p>
            <a:endParaRPr lang="id-ID" sz="2000" dirty="0" smtClean="0">
              <a:solidFill>
                <a:prstClr val="black"/>
              </a:solidFill>
              <a:latin typeface="Arial" pitchFamily="34" charset="0"/>
              <a:cs typeface="Arial" pitchFamily="34" charset="0"/>
            </a:endParaRPr>
          </a:p>
          <a:p>
            <a:endParaRPr lang="id-ID" sz="2000" dirty="0" smtClean="0">
              <a:solidFill>
                <a:prstClr val="white"/>
              </a:solidFill>
              <a:latin typeface="Arial" pitchFamily="34" charset="0"/>
              <a:cs typeface="Arial" pitchFamily="34" charset="0"/>
            </a:endParaRPr>
          </a:p>
          <a:p>
            <a:endParaRPr lang="id-ID" sz="20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9770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d-ID" sz="3600" dirty="0" smtClean="0"/>
              <a:t>Aspek perkembangan sosioemosional antara lain:</a:t>
            </a:r>
            <a:endParaRPr lang="id-ID" sz="3600"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id-ID" dirty="0" smtClean="0"/>
              <a:t>Diri, bagaimana individu menilai dirinya. Termasuk harga diri dan identitas yang dimiliki</a:t>
            </a:r>
          </a:p>
          <a:p>
            <a:r>
              <a:rPr lang="id-ID" dirty="0" smtClean="0"/>
              <a:t>Perkembangan Moral, aturan dan konvensi tentang interaksi antara orang-orang. Aturan ini dipelajari dalam domain kognitif, perilaku, dan emosional.</a:t>
            </a:r>
          </a:p>
          <a:p>
            <a:r>
              <a:rPr lang="id-ID" dirty="0" smtClean="0"/>
              <a:t>Mengatasi Stress, penggunaan variasi strategi dalam menangani stress dan strategi yang lebih bersifat kognitif. </a:t>
            </a:r>
            <a:endParaRPr lang="id-ID" dirty="0"/>
          </a:p>
        </p:txBody>
      </p:sp>
    </p:spTree>
    <p:extLst>
      <p:ext uri="{BB962C8B-B14F-4D97-AF65-F5344CB8AC3E}">
        <p14:creationId xmlns:p14="http://schemas.microsoft.com/office/powerpoint/2010/main" val="341372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868363"/>
          </a:xfrm>
        </p:spPr>
        <p:style>
          <a:lnRef idx="3">
            <a:schemeClr val="lt1"/>
          </a:lnRef>
          <a:fillRef idx="1">
            <a:schemeClr val="accent3"/>
          </a:fillRef>
          <a:effectRef idx="1">
            <a:schemeClr val="accent3"/>
          </a:effectRef>
          <a:fontRef idx="minor">
            <a:schemeClr val="lt1"/>
          </a:fontRef>
        </p:style>
        <p:txBody>
          <a:bodyPr/>
          <a:lstStyle/>
          <a:p>
            <a:r>
              <a:rPr lang="id-ID" dirty="0" smtClean="0"/>
              <a:t>Variasi individu</a:t>
            </a:r>
            <a:endParaRPr lang="id-ID" dirty="0"/>
          </a:p>
        </p:txBody>
      </p:sp>
      <p:sp>
        <p:nvSpPr>
          <p:cNvPr id="3" name="Content Placeholder 2"/>
          <p:cNvSpPr>
            <a:spLocks noGrp="1"/>
          </p:cNvSpPr>
          <p:nvPr>
            <p:ph idx="1"/>
          </p:nvPr>
        </p:nvSpPr>
        <p:spPr>
          <a:xfrm>
            <a:off x="457200" y="990600"/>
            <a:ext cx="8229600" cy="5334000"/>
          </a:xfrm>
        </p:spPr>
        <p:style>
          <a:lnRef idx="2">
            <a:schemeClr val="dk1"/>
          </a:lnRef>
          <a:fillRef idx="1">
            <a:schemeClr val="lt1"/>
          </a:fillRef>
          <a:effectRef idx="0">
            <a:schemeClr val="dk1"/>
          </a:effectRef>
          <a:fontRef idx="minor">
            <a:schemeClr val="dk1"/>
          </a:fontRef>
        </p:style>
        <p:txBody>
          <a:bodyPr/>
          <a:lstStyle/>
          <a:p>
            <a:pPr>
              <a:lnSpc>
                <a:spcPct val="115000"/>
              </a:lnSpc>
              <a:spcAft>
                <a:spcPts val="0"/>
              </a:spcAft>
            </a:pPr>
            <a:r>
              <a:rPr lang="id-ID" dirty="0" smtClean="0">
                <a:ea typeface="Calibri"/>
                <a:cs typeface="Times New Roman"/>
              </a:rPr>
              <a:t>Apa </a:t>
            </a:r>
            <a:r>
              <a:rPr lang="id-ID" dirty="0">
                <a:ea typeface="Calibri"/>
                <a:cs typeface="Times New Roman"/>
              </a:rPr>
              <a:t>kontribusi Binet dan Wechsler pada bidang inteligensi? Apa </a:t>
            </a:r>
            <a:r>
              <a:rPr lang="id-ID" dirty="0" smtClean="0">
                <a:ea typeface="Calibri"/>
                <a:cs typeface="Times New Roman"/>
              </a:rPr>
              <a:t>saja </a:t>
            </a:r>
            <a:r>
              <a:rPr lang="id-ID" dirty="0">
                <a:ea typeface="Calibri"/>
                <a:cs typeface="Times New Roman"/>
              </a:rPr>
              <a:t>pro dan kontra terhadap tes inteligensi individu versus kelompok?</a:t>
            </a:r>
          </a:p>
          <a:p>
            <a:pPr>
              <a:lnSpc>
                <a:spcPct val="115000"/>
              </a:lnSpc>
              <a:spcAft>
                <a:spcPts val="0"/>
              </a:spcAft>
            </a:pPr>
            <a:r>
              <a:rPr lang="id-ID" dirty="0" smtClean="0">
                <a:ea typeface="Calibri"/>
                <a:cs typeface="Times New Roman"/>
              </a:rPr>
              <a:t>Jelaskan secara singkat teori inteligensi triarki Sternberg, pemikiran Gardner, dan konsep inteligensi emosional dari Mayer</a:t>
            </a:r>
            <a:r>
              <a:rPr lang="id-ID" dirty="0">
                <a:ea typeface="Calibri"/>
                <a:cs typeface="Times New Roman"/>
              </a:rPr>
              <a:t>, </a:t>
            </a:r>
            <a:r>
              <a:rPr lang="id-ID" dirty="0" smtClean="0">
                <a:ea typeface="Calibri"/>
                <a:cs typeface="Times New Roman"/>
              </a:rPr>
              <a:t>Salovey</a:t>
            </a:r>
            <a:r>
              <a:rPr lang="id-ID" dirty="0">
                <a:ea typeface="Calibri"/>
                <a:cs typeface="Times New Roman"/>
              </a:rPr>
              <a:t>, dan </a:t>
            </a:r>
            <a:r>
              <a:rPr lang="id-ID" dirty="0" smtClean="0">
                <a:ea typeface="Calibri"/>
                <a:cs typeface="Times New Roman"/>
              </a:rPr>
              <a:t>Goleman</a:t>
            </a:r>
            <a:r>
              <a:rPr lang="id-ID" dirty="0">
                <a:ea typeface="Calibri"/>
                <a:cs typeface="Times New Roman"/>
              </a:rPr>
              <a:t>? </a:t>
            </a:r>
            <a:r>
              <a:rPr lang="id-ID" dirty="0" smtClean="0">
                <a:ea typeface="Calibri"/>
                <a:cs typeface="Times New Roman"/>
              </a:rPr>
              <a:t>Bagaimanakah </a:t>
            </a:r>
            <a:r>
              <a:rPr lang="id-ID" dirty="0">
                <a:ea typeface="Calibri"/>
                <a:cs typeface="Times New Roman"/>
              </a:rPr>
              <a:t>masing-masing teori </a:t>
            </a:r>
            <a:r>
              <a:rPr lang="id-ID" dirty="0" smtClean="0">
                <a:ea typeface="Calibri"/>
                <a:cs typeface="Times New Roman"/>
              </a:rPr>
              <a:t>dikonseptualisasikan?</a:t>
            </a:r>
            <a:endParaRPr lang="id-ID" dirty="0">
              <a:ea typeface="Calibri"/>
              <a:cs typeface="Times New Roman"/>
            </a:endParaRPr>
          </a:p>
        </p:txBody>
      </p:sp>
    </p:spTree>
    <p:extLst>
      <p:ext uri="{BB962C8B-B14F-4D97-AF65-F5344CB8AC3E}">
        <p14:creationId xmlns:p14="http://schemas.microsoft.com/office/powerpoint/2010/main" val="398145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320534"/>
            <a:ext cx="5105400" cy="369332"/>
          </a:xfrm>
          <a:prstGeom prst="rect">
            <a:avLst/>
          </a:prstGeom>
          <a:noFill/>
        </p:spPr>
        <p:txBody>
          <a:bodyPr wrap="square" rtlCol="0">
            <a:spAutoFit/>
          </a:bodyPr>
          <a:lstStyle/>
          <a:p>
            <a:r>
              <a:rPr lang="id-ID" b="1" dirty="0" smtClean="0"/>
              <a:t>Pengantar Psikologi Pendidikan</a:t>
            </a:r>
            <a:endParaRPr lang="id-ID" b="1" dirty="0"/>
          </a:p>
        </p:txBody>
      </p:sp>
      <p:sp>
        <p:nvSpPr>
          <p:cNvPr id="3" name="TextBox 2"/>
          <p:cNvSpPr txBox="1"/>
          <p:nvPr/>
        </p:nvSpPr>
        <p:spPr>
          <a:xfrm>
            <a:off x="4038600" y="3657600"/>
            <a:ext cx="5105400" cy="369332"/>
          </a:xfrm>
          <a:prstGeom prst="rect">
            <a:avLst/>
          </a:prstGeom>
          <a:noFill/>
        </p:spPr>
        <p:txBody>
          <a:bodyPr wrap="square" rtlCol="0">
            <a:spAutoFit/>
          </a:bodyPr>
          <a:lstStyle/>
          <a:p>
            <a:r>
              <a:rPr lang="id-ID" b="1" dirty="0" smtClean="0"/>
              <a:t>Perkembangan Kognitif dan Bahasa</a:t>
            </a:r>
            <a:endParaRPr lang="id-ID" b="1" dirty="0"/>
          </a:p>
        </p:txBody>
      </p:sp>
      <p:sp>
        <p:nvSpPr>
          <p:cNvPr id="4" name="TextBox 3"/>
          <p:cNvSpPr txBox="1"/>
          <p:nvPr/>
        </p:nvSpPr>
        <p:spPr>
          <a:xfrm>
            <a:off x="4038600" y="4026932"/>
            <a:ext cx="5105400" cy="369332"/>
          </a:xfrm>
          <a:prstGeom prst="rect">
            <a:avLst/>
          </a:prstGeom>
          <a:noFill/>
        </p:spPr>
        <p:txBody>
          <a:bodyPr wrap="square" rtlCol="0">
            <a:spAutoFit/>
          </a:bodyPr>
          <a:lstStyle/>
          <a:p>
            <a:r>
              <a:rPr lang="id-ID" b="1" dirty="0" smtClean="0"/>
              <a:t>Konteks Sosial &amp; Perkembangan emosional</a:t>
            </a:r>
            <a:endParaRPr lang="id-ID" b="1" dirty="0"/>
          </a:p>
        </p:txBody>
      </p:sp>
      <p:sp>
        <p:nvSpPr>
          <p:cNvPr id="5" name="TextBox 4"/>
          <p:cNvSpPr txBox="1"/>
          <p:nvPr/>
        </p:nvSpPr>
        <p:spPr>
          <a:xfrm>
            <a:off x="4059382" y="4410119"/>
            <a:ext cx="5105400" cy="369332"/>
          </a:xfrm>
          <a:prstGeom prst="rect">
            <a:avLst/>
          </a:prstGeom>
          <a:noFill/>
        </p:spPr>
        <p:txBody>
          <a:bodyPr wrap="square" rtlCol="0">
            <a:spAutoFit/>
          </a:bodyPr>
          <a:lstStyle/>
          <a:p>
            <a:r>
              <a:rPr lang="id-ID" b="1" dirty="0" smtClean="0"/>
              <a:t>Variasi Individu</a:t>
            </a:r>
            <a:endParaRPr lang="id-ID" b="1" dirty="0"/>
          </a:p>
        </p:txBody>
      </p:sp>
      <p:sp>
        <p:nvSpPr>
          <p:cNvPr id="6" name="TextBox 5"/>
          <p:cNvSpPr txBox="1"/>
          <p:nvPr/>
        </p:nvSpPr>
        <p:spPr>
          <a:xfrm>
            <a:off x="4059382" y="4779451"/>
            <a:ext cx="5105400" cy="369332"/>
          </a:xfrm>
          <a:prstGeom prst="rect">
            <a:avLst/>
          </a:prstGeom>
          <a:noFill/>
        </p:spPr>
        <p:txBody>
          <a:bodyPr wrap="square" rtlCol="0">
            <a:spAutoFit/>
          </a:bodyPr>
          <a:lstStyle/>
          <a:p>
            <a:r>
              <a:rPr lang="id-ID" b="1" dirty="0" smtClean="0"/>
              <a:t>Pembelajar dengan kebutuhan khusus</a:t>
            </a:r>
            <a:endParaRPr lang="id-ID" b="1" dirty="0"/>
          </a:p>
        </p:txBody>
      </p:sp>
      <p:sp>
        <p:nvSpPr>
          <p:cNvPr id="7" name="TextBox 6"/>
          <p:cNvSpPr txBox="1"/>
          <p:nvPr/>
        </p:nvSpPr>
        <p:spPr>
          <a:xfrm>
            <a:off x="4059382" y="5148783"/>
            <a:ext cx="5105400" cy="369332"/>
          </a:xfrm>
          <a:prstGeom prst="rect">
            <a:avLst/>
          </a:prstGeom>
          <a:noFill/>
        </p:spPr>
        <p:txBody>
          <a:bodyPr wrap="square" rtlCol="0">
            <a:spAutoFit/>
          </a:bodyPr>
          <a:lstStyle/>
          <a:p>
            <a:r>
              <a:rPr lang="id-ID" b="1" dirty="0" smtClean="0"/>
              <a:t>Pendekatan perilaku dan kognitif sosial</a:t>
            </a:r>
            <a:endParaRPr lang="id-ID" b="1" dirty="0"/>
          </a:p>
        </p:txBody>
      </p:sp>
      <p:sp>
        <p:nvSpPr>
          <p:cNvPr id="9" name="TextBox 8"/>
          <p:cNvSpPr txBox="1"/>
          <p:nvPr/>
        </p:nvSpPr>
        <p:spPr>
          <a:xfrm>
            <a:off x="4087188" y="5669964"/>
            <a:ext cx="5105400" cy="369332"/>
          </a:xfrm>
          <a:prstGeom prst="rect">
            <a:avLst/>
          </a:prstGeom>
          <a:noFill/>
        </p:spPr>
        <p:txBody>
          <a:bodyPr wrap="square" rtlCol="0">
            <a:spAutoFit/>
          </a:bodyPr>
          <a:lstStyle/>
          <a:p>
            <a:r>
              <a:rPr lang="id-ID" b="1" dirty="0" smtClean="0"/>
              <a:t>Review Materi UTS</a:t>
            </a:r>
            <a:endParaRPr lang="id-ID" b="1" dirty="0"/>
          </a:p>
        </p:txBody>
      </p:sp>
    </p:spTree>
    <p:extLst>
      <p:ext uri="{BB962C8B-B14F-4D97-AF65-F5344CB8AC3E}">
        <p14:creationId xmlns:p14="http://schemas.microsoft.com/office/powerpoint/2010/main" val="152061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id-ID" dirty="0" smtClean="0"/>
              <a:t>Variasi Individu</a:t>
            </a:r>
            <a:endParaRPr lang="id-ID" dirty="0"/>
          </a:p>
        </p:txBody>
      </p:sp>
      <p:sp>
        <p:nvSpPr>
          <p:cNvPr id="3" name="Content Placeholder 2"/>
          <p:cNvSpPr>
            <a:spLocks noGrp="1"/>
          </p:cNvSpPr>
          <p:nvPr>
            <p:ph idx="1"/>
          </p:nvPr>
        </p:nvSpPr>
        <p:spPr/>
        <p:txBody>
          <a:bodyPr/>
          <a:lstStyle/>
          <a:p>
            <a:pPr>
              <a:lnSpc>
                <a:spcPct val="115000"/>
              </a:lnSpc>
              <a:spcAft>
                <a:spcPts val="0"/>
              </a:spcAft>
            </a:pPr>
            <a:r>
              <a:rPr lang="id-ID" dirty="0" smtClean="0">
                <a:ea typeface="Calibri"/>
                <a:cs typeface="Times New Roman"/>
              </a:rPr>
              <a:t>Apakah </a:t>
            </a:r>
            <a:r>
              <a:rPr lang="id-ID" dirty="0">
                <a:ea typeface="Calibri"/>
                <a:cs typeface="Times New Roman"/>
              </a:rPr>
              <a:t>tiga kontroversi berkaitan dengan inteligensi?</a:t>
            </a:r>
          </a:p>
          <a:p>
            <a:pPr>
              <a:lnSpc>
                <a:spcPct val="115000"/>
              </a:lnSpc>
              <a:spcAft>
                <a:spcPts val="0"/>
              </a:spcAft>
            </a:pPr>
            <a:r>
              <a:rPr lang="id-ID" dirty="0">
                <a:ea typeface="Calibri"/>
                <a:cs typeface="Times New Roman"/>
              </a:rPr>
              <a:t>Apa yang dimaksud dengan gaya belajar dan berpikir? Jelaskan gaya </a:t>
            </a:r>
            <a:r>
              <a:rPr lang="id-ID" dirty="0" smtClean="0">
                <a:ea typeface="Calibri"/>
                <a:cs typeface="Times New Roman"/>
              </a:rPr>
              <a:t>impulsif/reflektif dalam belajar!</a:t>
            </a:r>
            <a:endParaRPr lang="id-ID" dirty="0">
              <a:ea typeface="Calibri"/>
              <a:cs typeface="Times New Roman"/>
            </a:endParaRPr>
          </a:p>
          <a:p>
            <a:r>
              <a:rPr lang="id-ID" dirty="0" smtClean="0"/>
              <a:t>Apakah ada teknik/strategi mengajar yang disesuaikan dengan temperamen anak? Jika ada, seperti apa strategi mengajar yang baik terkait temperamen anak?</a:t>
            </a:r>
            <a:endParaRPr lang="id-ID" dirty="0"/>
          </a:p>
        </p:txBody>
      </p:sp>
    </p:spTree>
    <p:extLst>
      <p:ext uri="{BB962C8B-B14F-4D97-AF65-F5344CB8AC3E}">
        <p14:creationId xmlns:p14="http://schemas.microsoft.com/office/powerpoint/2010/main" val="523307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27750"/>
          </a:xfrm>
        </p:spPr>
        <p:style>
          <a:lnRef idx="1">
            <a:schemeClr val="accent3"/>
          </a:lnRef>
          <a:fillRef idx="2">
            <a:schemeClr val="accent3"/>
          </a:fillRef>
          <a:effectRef idx="1">
            <a:schemeClr val="accent3"/>
          </a:effectRef>
          <a:fontRef idx="minor">
            <a:schemeClr val="dk1"/>
          </a:fontRef>
        </p:style>
        <p:txBody>
          <a:bodyPr/>
          <a:lstStyle/>
          <a:p>
            <a:r>
              <a:rPr lang="id-ID" dirty="0" smtClean="0"/>
              <a:t>Inteligensi terdiri dari keterampilan memecahkan masalah dan kemampuan untuk beradaptasi dan belajar dari pengalaman</a:t>
            </a:r>
          </a:p>
          <a:p>
            <a:r>
              <a:rPr lang="id-ID" dirty="0" smtClean="0"/>
              <a:t>Kontroversi inteligensi (1) pertanyaan bagaimana aspek genetika dan lingkungan berinteraksi untuk menghasilkan inteligensi, (2) bagaimana pengujian inteligensi berlaku budaya dan etnis yg berbeda, dan (3) apakah siswa harus dikelompokkan menurut kemampuan</a:t>
            </a:r>
          </a:p>
          <a:p>
            <a:r>
              <a:rPr lang="id-ID" dirty="0" smtClean="0"/>
              <a:t>Tes inteligensi adalah indikator kinerja saat ini; </a:t>
            </a:r>
            <a:r>
              <a:rPr lang="id-ID" b="1" dirty="0" smtClean="0"/>
              <a:t>bukan </a:t>
            </a:r>
            <a:r>
              <a:rPr lang="id-ID" dirty="0" smtClean="0"/>
              <a:t>potensi tetap</a:t>
            </a:r>
            <a:endParaRPr lang="id-ID" dirty="0"/>
          </a:p>
        </p:txBody>
      </p:sp>
    </p:spTree>
    <p:extLst>
      <p:ext uri="{BB962C8B-B14F-4D97-AF65-F5344CB8AC3E}">
        <p14:creationId xmlns:p14="http://schemas.microsoft.com/office/powerpoint/2010/main" val="152710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143504" y="357166"/>
            <a:ext cx="3000396" cy="135732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200" b="1" dirty="0" smtClean="0">
                <a:solidFill>
                  <a:srgbClr val="66FF99"/>
                </a:solidFill>
                <a:latin typeface="Trebuchet MS" pitchFamily="34" charset="0"/>
              </a:rPr>
              <a:t>Binet &amp; Stern </a:t>
            </a:r>
          </a:p>
          <a:p>
            <a:r>
              <a:rPr lang="id-ID" sz="2200" dirty="0" smtClean="0">
                <a:solidFill>
                  <a:prstClr val="white"/>
                </a:solidFill>
                <a:latin typeface="Trebuchet MS" pitchFamily="34" charset="0"/>
                <a:sym typeface="Wingdings" pitchFamily="2" charset="2"/>
              </a:rPr>
              <a:t>Konsep inteligensi umum (IQ)</a:t>
            </a:r>
          </a:p>
        </p:txBody>
      </p:sp>
      <p:cxnSp>
        <p:nvCxnSpPr>
          <p:cNvPr id="25" name="Straight Arrow Connector 24"/>
          <p:cNvCxnSpPr/>
          <p:nvPr/>
        </p:nvCxnSpPr>
        <p:spPr>
          <a:xfrm rot="5400000" flipH="1" flipV="1">
            <a:off x="4071934" y="1714488"/>
            <a:ext cx="1285884" cy="571504"/>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1028" y="3074408"/>
            <a:ext cx="3136778" cy="3429024"/>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200" b="1" dirty="0" smtClean="0">
                <a:solidFill>
                  <a:srgbClr val="FFCC00"/>
                </a:solidFill>
                <a:latin typeface="Trebuchet MS" pitchFamily="34" charset="0"/>
                <a:sym typeface="Wingdings" pitchFamily="2" charset="2"/>
              </a:rPr>
              <a:t>Charles Spearman </a:t>
            </a:r>
            <a:r>
              <a:rPr lang="id-ID" sz="2200" dirty="0" smtClean="0">
                <a:solidFill>
                  <a:srgbClr val="9BBB59">
                    <a:lumMod val="60000"/>
                    <a:lumOff val="40000"/>
                  </a:srgbClr>
                </a:solidFill>
                <a:latin typeface="Trebuchet MS" pitchFamily="34" charset="0"/>
                <a:sym typeface="Wingdings" pitchFamily="2" charset="2"/>
              </a:rPr>
              <a:t>I</a:t>
            </a:r>
            <a:r>
              <a:rPr lang="id-ID" sz="2200" dirty="0" smtClean="0">
                <a:solidFill>
                  <a:prstClr val="white"/>
                </a:solidFill>
                <a:latin typeface="Trebuchet MS" pitchFamily="34" charset="0"/>
                <a:sym typeface="Wingdings" pitchFamily="2" charset="2"/>
              </a:rPr>
              <a:t>nteligensi umum (g) &amp; inteligensi khusus (s)</a:t>
            </a:r>
          </a:p>
          <a:p>
            <a:endParaRPr lang="id-ID" sz="2200" dirty="0" smtClean="0">
              <a:solidFill>
                <a:prstClr val="white"/>
              </a:solidFill>
              <a:latin typeface="Trebuchet MS" pitchFamily="34" charset="0"/>
              <a:sym typeface="Wingdings" pitchFamily="2" charset="2"/>
            </a:endParaRPr>
          </a:p>
          <a:p>
            <a:r>
              <a:rPr lang="id-ID" sz="2000" i="1" dirty="0" smtClean="0">
                <a:solidFill>
                  <a:srgbClr val="9BBB59">
                    <a:lumMod val="60000"/>
                    <a:lumOff val="40000"/>
                  </a:srgbClr>
                </a:solidFill>
                <a:latin typeface="Trebuchet MS" pitchFamily="34" charset="0"/>
                <a:sym typeface="Wingdings" pitchFamily="2" charset="2"/>
              </a:rPr>
              <a:t>g</a:t>
            </a:r>
            <a:r>
              <a:rPr lang="id-ID" sz="2000" dirty="0" smtClean="0">
                <a:solidFill>
                  <a:srgbClr val="9BBB59">
                    <a:lumMod val="60000"/>
                    <a:lumOff val="40000"/>
                  </a:srgbClr>
                </a:solidFill>
                <a:latin typeface="Trebuchet MS" pitchFamily="34" charset="0"/>
                <a:sym typeface="Wingdings" pitchFamily="2" charset="2"/>
              </a:rPr>
              <a:t>  </a:t>
            </a:r>
            <a:r>
              <a:rPr lang="id-ID" sz="2000" i="1" dirty="0" smtClean="0">
                <a:solidFill>
                  <a:srgbClr val="9BBB59">
                    <a:lumMod val="60000"/>
                    <a:lumOff val="40000"/>
                  </a:srgbClr>
                </a:solidFill>
                <a:latin typeface="Trebuchet MS" pitchFamily="34" charset="0"/>
                <a:sym typeface="Wingdings" pitchFamily="2" charset="2"/>
              </a:rPr>
              <a:t>factor </a:t>
            </a:r>
            <a:r>
              <a:rPr lang="id-ID" sz="2000" dirty="0" smtClean="0">
                <a:solidFill>
                  <a:prstClr val="white"/>
                </a:solidFill>
                <a:latin typeface="Trebuchet MS" pitchFamily="34" charset="0"/>
                <a:sym typeface="Wingdings" pitchFamily="2" charset="2"/>
              </a:rPr>
              <a:t> kemamp. menyelesaikan berbagai tugas.</a:t>
            </a:r>
          </a:p>
          <a:p>
            <a:r>
              <a:rPr lang="id-ID" sz="2000" i="1" dirty="0" smtClean="0">
                <a:solidFill>
                  <a:srgbClr val="9BBB59">
                    <a:lumMod val="60000"/>
                    <a:lumOff val="40000"/>
                  </a:srgbClr>
                </a:solidFill>
                <a:latin typeface="Trebuchet MS" pitchFamily="34" charset="0"/>
                <a:sym typeface="Wingdings" pitchFamily="2" charset="2"/>
              </a:rPr>
              <a:t>s</a:t>
            </a:r>
            <a:r>
              <a:rPr lang="id-ID" sz="2000" dirty="0" smtClean="0">
                <a:solidFill>
                  <a:srgbClr val="9BBB59">
                    <a:lumMod val="60000"/>
                    <a:lumOff val="40000"/>
                  </a:srgbClr>
                </a:solidFill>
                <a:latin typeface="Trebuchet MS" pitchFamily="34" charset="0"/>
                <a:sym typeface="Wingdings" pitchFamily="2" charset="2"/>
              </a:rPr>
              <a:t> </a:t>
            </a:r>
            <a:r>
              <a:rPr lang="id-ID" sz="2000" i="1" dirty="0" smtClean="0">
                <a:solidFill>
                  <a:srgbClr val="9BBB59">
                    <a:lumMod val="60000"/>
                    <a:lumOff val="40000"/>
                  </a:srgbClr>
                </a:solidFill>
                <a:latin typeface="Trebuchet MS" pitchFamily="34" charset="0"/>
                <a:sym typeface="Wingdings" pitchFamily="2" charset="2"/>
              </a:rPr>
              <a:t>factor </a:t>
            </a:r>
            <a:r>
              <a:rPr lang="id-ID" sz="2000" dirty="0" smtClean="0">
                <a:solidFill>
                  <a:prstClr val="white"/>
                </a:solidFill>
                <a:latin typeface="Trebuchet MS" pitchFamily="34" charset="0"/>
                <a:sym typeface="Wingdings" pitchFamily="2" charset="2"/>
              </a:rPr>
              <a:t>  kemamp. khusus utk menyelesaikan tugas2 spesifik.</a:t>
            </a:r>
          </a:p>
        </p:txBody>
      </p:sp>
      <p:sp>
        <p:nvSpPr>
          <p:cNvPr id="17" name="Rectangle 16"/>
          <p:cNvSpPr/>
          <p:nvPr/>
        </p:nvSpPr>
        <p:spPr>
          <a:xfrm>
            <a:off x="5878666" y="1889836"/>
            <a:ext cx="2997766" cy="4786346"/>
          </a:xfrm>
          <a:prstGeom prst="rect">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000" b="1" dirty="0" smtClean="0">
                <a:solidFill>
                  <a:srgbClr val="FFFF00"/>
                </a:solidFill>
                <a:latin typeface="Trebuchet MS" pitchFamily="34" charset="0"/>
                <a:sym typeface="Wingdings" pitchFamily="2" charset="2"/>
              </a:rPr>
              <a:t>Raymod Cattell</a:t>
            </a:r>
          </a:p>
          <a:p>
            <a:r>
              <a:rPr lang="id-ID" sz="2000" dirty="0" smtClean="0">
                <a:solidFill>
                  <a:prstClr val="white"/>
                </a:solidFill>
                <a:latin typeface="Trebuchet MS" pitchFamily="34" charset="0"/>
                <a:sym typeface="Wingdings" pitchFamily="2" charset="2"/>
              </a:rPr>
              <a:t>Fluid &amp; Crystallized Intelligence</a:t>
            </a:r>
          </a:p>
          <a:p>
            <a:endParaRPr lang="id-ID" sz="2000" dirty="0" smtClean="0">
              <a:solidFill>
                <a:prstClr val="white"/>
              </a:solidFill>
              <a:latin typeface="Trebuchet MS" pitchFamily="34" charset="0"/>
              <a:sym typeface="Wingdings" pitchFamily="2" charset="2"/>
            </a:endParaRPr>
          </a:p>
          <a:p>
            <a:pPr marL="82550"/>
            <a:r>
              <a:rPr lang="id-ID" sz="2000" i="1" dirty="0" smtClean="0">
                <a:solidFill>
                  <a:srgbClr val="FFFF00"/>
                </a:solidFill>
                <a:latin typeface="Trebuchet MS" pitchFamily="34" charset="0"/>
                <a:sym typeface="Wingdings" pitchFamily="2" charset="2"/>
              </a:rPr>
              <a:t>Fluid Intelligence</a:t>
            </a:r>
            <a:r>
              <a:rPr lang="id-ID" sz="2000" dirty="0" smtClean="0">
                <a:solidFill>
                  <a:prstClr val="white"/>
                </a:solidFill>
                <a:latin typeface="Trebuchet MS" pitchFamily="34" charset="0"/>
                <a:sym typeface="Wingdings" pitchFamily="2" charset="2"/>
              </a:rPr>
              <a:t>: kemamp. memperoleh pengetahuan scr cepat &amp; beradaptasi dg situasi baru scr efektif</a:t>
            </a:r>
          </a:p>
          <a:p>
            <a:pPr marL="82550"/>
            <a:r>
              <a:rPr lang="id-ID" sz="2000" i="1" dirty="0" smtClean="0">
                <a:solidFill>
                  <a:srgbClr val="FFFF00"/>
                </a:solidFill>
                <a:latin typeface="Trebuchet MS" pitchFamily="34" charset="0"/>
                <a:sym typeface="Wingdings" pitchFamily="2" charset="2"/>
              </a:rPr>
              <a:t>Crystallized Intell:</a:t>
            </a:r>
            <a:r>
              <a:rPr lang="id-ID" sz="2000" dirty="0" smtClean="0">
                <a:solidFill>
                  <a:prstClr val="white"/>
                </a:solidFill>
                <a:latin typeface="Trebuchet MS" pitchFamily="34" charset="0"/>
                <a:sym typeface="Wingdings" pitchFamily="2" charset="2"/>
              </a:rPr>
              <a:t> penget &amp; ketramp yg terakumulasi dari berbagai pengalaman sebelumnya, sekolah, dan budaya</a:t>
            </a:r>
          </a:p>
        </p:txBody>
      </p:sp>
      <p:sp>
        <p:nvSpPr>
          <p:cNvPr id="18" name="Rectangle 17"/>
          <p:cNvSpPr/>
          <p:nvPr/>
        </p:nvSpPr>
        <p:spPr>
          <a:xfrm>
            <a:off x="357158" y="428604"/>
            <a:ext cx="3000396" cy="1428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200" b="1" dirty="0" smtClean="0">
                <a:solidFill>
                  <a:srgbClr val="FFFF00"/>
                </a:solidFill>
                <a:latin typeface="Trebuchet MS" pitchFamily="34" charset="0"/>
                <a:sym typeface="Wingdings" pitchFamily="2" charset="2"/>
              </a:rPr>
              <a:t>David Weschler</a:t>
            </a:r>
          </a:p>
          <a:p>
            <a:r>
              <a:rPr lang="id-ID" sz="2200" dirty="0" smtClean="0">
                <a:solidFill>
                  <a:prstClr val="white"/>
                </a:solidFill>
                <a:latin typeface="Trebuchet MS" pitchFamily="34" charset="0"/>
                <a:sym typeface="Wingdings" pitchFamily="2" charset="2"/>
              </a:rPr>
              <a:t>Inteligensi umum, inteligensi verbal &amp; inteligensi performa</a:t>
            </a:r>
            <a:endParaRPr lang="id-ID" sz="2200" dirty="0" smtClean="0">
              <a:solidFill>
                <a:prstClr val="white"/>
              </a:solidFill>
              <a:latin typeface="Arial" pitchFamily="34" charset="0"/>
              <a:cs typeface="Arial" pitchFamily="34" charset="0"/>
            </a:endParaRPr>
          </a:p>
        </p:txBody>
      </p:sp>
      <p:sp>
        <p:nvSpPr>
          <p:cNvPr id="27" name="Rectangle 26"/>
          <p:cNvSpPr/>
          <p:nvPr/>
        </p:nvSpPr>
        <p:spPr>
          <a:xfrm>
            <a:off x="3428992" y="2643182"/>
            <a:ext cx="2274326" cy="11430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d-ID" sz="2400" b="1" dirty="0" smtClean="0">
                <a:solidFill>
                  <a:prstClr val="white"/>
                </a:solidFill>
                <a:latin typeface="Arial" pitchFamily="34" charset="0"/>
                <a:cs typeface="Arial" pitchFamily="34" charset="0"/>
              </a:rPr>
              <a:t>Inteligensi</a:t>
            </a:r>
          </a:p>
        </p:txBody>
      </p:sp>
      <p:cxnSp>
        <p:nvCxnSpPr>
          <p:cNvPr id="37" name="Straight Arrow Connector 36"/>
          <p:cNvCxnSpPr/>
          <p:nvPr/>
        </p:nvCxnSpPr>
        <p:spPr>
          <a:xfrm rot="5400000">
            <a:off x="3250397" y="3964785"/>
            <a:ext cx="1500198" cy="1143008"/>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8" idx="3"/>
          </p:cNvCxnSpPr>
          <p:nvPr/>
        </p:nvCxnSpPr>
        <p:spPr>
          <a:xfrm rot="16200000" flipV="1">
            <a:off x="3104597" y="1395941"/>
            <a:ext cx="1500200" cy="99428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4429124" y="4000504"/>
            <a:ext cx="1500198" cy="1071570"/>
          </a:xfrm>
          <a:prstGeom prst="straightConnector1">
            <a:avLst/>
          </a:prstGeom>
          <a:ln w="63500">
            <a:solidFill>
              <a:srgbClr val="99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05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1472" y="1500174"/>
            <a:ext cx="2214578" cy="9286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i="1" dirty="0" smtClean="0">
                <a:solidFill>
                  <a:prstClr val="white"/>
                </a:solidFill>
                <a:latin typeface="Trebuchet MS" pitchFamily="34" charset="0"/>
              </a:rPr>
              <a:t>Teori Triarchic Sternberg</a:t>
            </a:r>
            <a:endParaRPr lang="id-ID" sz="2200" i="1" dirty="0" smtClean="0">
              <a:solidFill>
                <a:prstClr val="white"/>
              </a:solidFill>
              <a:latin typeface="Arial" pitchFamily="34" charset="0"/>
              <a:cs typeface="Arial" pitchFamily="34" charset="0"/>
            </a:endParaRPr>
          </a:p>
        </p:txBody>
      </p:sp>
      <p:cxnSp>
        <p:nvCxnSpPr>
          <p:cNvPr id="25" name="Straight Arrow Connector 24"/>
          <p:cNvCxnSpPr/>
          <p:nvPr/>
        </p:nvCxnSpPr>
        <p:spPr>
          <a:xfrm rot="5400000" flipH="1" flipV="1">
            <a:off x="1107257" y="2678901"/>
            <a:ext cx="571504" cy="7143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5720" y="4500570"/>
            <a:ext cx="2500330" cy="926096"/>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200" b="1" i="1" dirty="0" smtClean="0">
                <a:solidFill>
                  <a:prstClr val="white"/>
                </a:solidFill>
                <a:latin typeface="Trebuchet MS" pitchFamily="34" charset="0"/>
                <a:sym typeface="Wingdings" pitchFamily="2" charset="2"/>
              </a:rPr>
              <a:t>Mayer – Salovey, Goleman</a:t>
            </a:r>
            <a:endParaRPr lang="id-ID" sz="2200" i="1" dirty="0" smtClean="0">
              <a:solidFill>
                <a:prstClr val="white"/>
              </a:solidFill>
              <a:latin typeface="Trebuchet MS" pitchFamily="34" charset="0"/>
              <a:sym typeface="Wingdings" pitchFamily="2" charset="2"/>
            </a:endParaRPr>
          </a:p>
        </p:txBody>
      </p:sp>
      <p:sp>
        <p:nvSpPr>
          <p:cNvPr id="17" name="Rectangle 16"/>
          <p:cNvSpPr/>
          <p:nvPr/>
        </p:nvSpPr>
        <p:spPr>
          <a:xfrm>
            <a:off x="3500430" y="3500438"/>
            <a:ext cx="2928958" cy="928694"/>
          </a:xfrm>
          <a:prstGeom prst="rect">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2200" b="1" i="1" dirty="0" smtClean="0">
                <a:solidFill>
                  <a:prstClr val="white"/>
                </a:solidFill>
                <a:latin typeface="Trebuchet MS" pitchFamily="34" charset="0"/>
                <a:sym typeface="Wingdings" pitchFamily="2" charset="2"/>
              </a:rPr>
              <a:t>Inteligensi Majemuk</a:t>
            </a:r>
          </a:p>
          <a:p>
            <a:r>
              <a:rPr lang="id-ID" sz="2200" b="1" i="1" dirty="0" smtClean="0">
                <a:solidFill>
                  <a:prstClr val="white"/>
                </a:solidFill>
                <a:latin typeface="Trebuchet MS" pitchFamily="34" charset="0"/>
              </a:rPr>
              <a:t>Howard Gardner </a:t>
            </a:r>
            <a:endParaRPr lang="id-ID" sz="2200" i="1" dirty="0" smtClean="0">
              <a:solidFill>
                <a:prstClr val="white"/>
              </a:solidFill>
              <a:latin typeface="Trebuchet MS" pitchFamily="34" charset="0"/>
              <a:sym typeface="Wingdings" pitchFamily="2" charset="2"/>
            </a:endParaRPr>
          </a:p>
        </p:txBody>
      </p:sp>
      <p:sp>
        <p:nvSpPr>
          <p:cNvPr id="27" name="Rectangle 26"/>
          <p:cNvSpPr/>
          <p:nvPr/>
        </p:nvSpPr>
        <p:spPr>
          <a:xfrm>
            <a:off x="357158" y="3000372"/>
            <a:ext cx="2274326" cy="928694"/>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d-ID" sz="2400" b="1" dirty="0" smtClean="0">
                <a:solidFill>
                  <a:prstClr val="white"/>
                </a:solidFill>
                <a:latin typeface="Arial" pitchFamily="34" charset="0"/>
                <a:cs typeface="Arial" pitchFamily="34" charset="0"/>
              </a:rPr>
              <a:t>Inteligensi Majemuk</a:t>
            </a:r>
          </a:p>
        </p:txBody>
      </p:sp>
      <p:cxnSp>
        <p:nvCxnSpPr>
          <p:cNvPr id="37" name="Straight Arrow Connector 36"/>
          <p:cNvCxnSpPr>
            <a:stCxn id="27" idx="2"/>
          </p:cNvCxnSpPr>
          <p:nvPr/>
        </p:nvCxnSpPr>
        <p:spPr>
          <a:xfrm rot="16200000" flipH="1">
            <a:off x="1247210" y="4176176"/>
            <a:ext cx="571504" cy="77283"/>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7" idx="1"/>
          </p:cNvCxnSpPr>
          <p:nvPr/>
        </p:nvCxnSpPr>
        <p:spPr>
          <a:xfrm>
            <a:off x="2643174" y="3571876"/>
            <a:ext cx="857256" cy="392909"/>
          </a:xfrm>
          <a:prstGeom prst="straightConnector1">
            <a:avLst/>
          </a:prstGeom>
          <a:ln w="63500">
            <a:solidFill>
              <a:srgbClr val="9900CC"/>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5720" y="357166"/>
            <a:ext cx="1785950" cy="64294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Analitis</a:t>
            </a:r>
            <a:endParaRPr lang="id-ID" sz="2200" dirty="0" smtClean="0">
              <a:solidFill>
                <a:prstClr val="black"/>
              </a:solidFill>
              <a:latin typeface="Arial" pitchFamily="34" charset="0"/>
              <a:cs typeface="Arial" pitchFamily="34" charset="0"/>
            </a:endParaRPr>
          </a:p>
        </p:txBody>
      </p:sp>
      <p:sp>
        <p:nvSpPr>
          <p:cNvPr id="29" name="Rectangle 28"/>
          <p:cNvSpPr/>
          <p:nvPr/>
        </p:nvSpPr>
        <p:spPr>
          <a:xfrm>
            <a:off x="2357422" y="103910"/>
            <a:ext cx="1785950" cy="64294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Kreatif</a:t>
            </a:r>
            <a:endParaRPr lang="id-ID" sz="2200" dirty="0" smtClean="0">
              <a:solidFill>
                <a:prstClr val="black"/>
              </a:solidFill>
              <a:latin typeface="Arial" pitchFamily="34" charset="0"/>
              <a:cs typeface="Arial" pitchFamily="34" charset="0"/>
            </a:endParaRPr>
          </a:p>
        </p:txBody>
      </p:sp>
      <p:sp>
        <p:nvSpPr>
          <p:cNvPr id="30" name="Rectangle 29"/>
          <p:cNvSpPr/>
          <p:nvPr/>
        </p:nvSpPr>
        <p:spPr>
          <a:xfrm>
            <a:off x="3071802" y="1078040"/>
            <a:ext cx="1785950" cy="64294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Praktis</a:t>
            </a:r>
            <a:endParaRPr lang="id-ID" sz="2200" dirty="0" smtClean="0">
              <a:solidFill>
                <a:prstClr val="black"/>
              </a:solidFill>
              <a:latin typeface="Arial" pitchFamily="34" charset="0"/>
              <a:cs typeface="Arial" pitchFamily="34" charset="0"/>
            </a:endParaRPr>
          </a:p>
        </p:txBody>
      </p:sp>
      <p:sp>
        <p:nvSpPr>
          <p:cNvPr id="31" name="Rectangle 30"/>
          <p:cNvSpPr/>
          <p:nvPr/>
        </p:nvSpPr>
        <p:spPr>
          <a:xfrm>
            <a:off x="3714744" y="2428868"/>
            <a:ext cx="1500198"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Verbal</a:t>
            </a:r>
            <a:endParaRPr lang="id-ID" sz="2200" dirty="0" smtClean="0">
              <a:solidFill>
                <a:prstClr val="black"/>
              </a:solidFill>
              <a:latin typeface="Arial" pitchFamily="34" charset="0"/>
              <a:cs typeface="Arial" pitchFamily="34" charset="0"/>
            </a:endParaRPr>
          </a:p>
        </p:txBody>
      </p:sp>
      <p:sp>
        <p:nvSpPr>
          <p:cNvPr id="33" name="Rectangle 32"/>
          <p:cNvSpPr/>
          <p:nvPr/>
        </p:nvSpPr>
        <p:spPr>
          <a:xfrm>
            <a:off x="5357818" y="1285860"/>
            <a:ext cx="1785950" cy="928694"/>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Logika-matematis</a:t>
            </a:r>
            <a:endParaRPr lang="id-ID" sz="2200" dirty="0" smtClean="0">
              <a:solidFill>
                <a:prstClr val="black"/>
              </a:solidFill>
              <a:latin typeface="Arial" pitchFamily="34" charset="0"/>
              <a:cs typeface="Arial" pitchFamily="34" charset="0"/>
            </a:endParaRPr>
          </a:p>
        </p:txBody>
      </p:sp>
      <p:sp>
        <p:nvSpPr>
          <p:cNvPr id="34" name="Rectangle 33"/>
          <p:cNvSpPr/>
          <p:nvPr/>
        </p:nvSpPr>
        <p:spPr>
          <a:xfrm>
            <a:off x="3571868" y="4643446"/>
            <a:ext cx="1785950"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Naturalis</a:t>
            </a:r>
            <a:endParaRPr lang="id-ID" sz="2200" dirty="0" smtClean="0">
              <a:solidFill>
                <a:prstClr val="black"/>
              </a:solidFill>
              <a:latin typeface="Arial" pitchFamily="34" charset="0"/>
              <a:cs typeface="Arial" pitchFamily="34" charset="0"/>
            </a:endParaRPr>
          </a:p>
        </p:txBody>
      </p:sp>
      <p:sp>
        <p:nvSpPr>
          <p:cNvPr id="35" name="Rectangle 34"/>
          <p:cNvSpPr/>
          <p:nvPr/>
        </p:nvSpPr>
        <p:spPr>
          <a:xfrm>
            <a:off x="6500826" y="5715016"/>
            <a:ext cx="2071702"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Intrapersonal</a:t>
            </a:r>
            <a:endParaRPr lang="id-ID" sz="2200" dirty="0" smtClean="0">
              <a:solidFill>
                <a:prstClr val="black"/>
              </a:solidFill>
              <a:latin typeface="Arial" pitchFamily="34" charset="0"/>
              <a:cs typeface="Arial" pitchFamily="34" charset="0"/>
            </a:endParaRPr>
          </a:p>
        </p:txBody>
      </p:sp>
      <p:sp>
        <p:nvSpPr>
          <p:cNvPr id="36" name="Rectangle 35"/>
          <p:cNvSpPr/>
          <p:nvPr/>
        </p:nvSpPr>
        <p:spPr>
          <a:xfrm>
            <a:off x="6929454" y="4714884"/>
            <a:ext cx="1785950" cy="785818"/>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Kinestetik-ragawi</a:t>
            </a:r>
            <a:endParaRPr lang="id-ID" sz="2200" dirty="0" smtClean="0">
              <a:solidFill>
                <a:prstClr val="black"/>
              </a:solidFill>
              <a:latin typeface="Arial" pitchFamily="34" charset="0"/>
              <a:cs typeface="Arial" pitchFamily="34" charset="0"/>
            </a:endParaRPr>
          </a:p>
        </p:txBody>
      </p:sp>
      <p:sp>
        <p:nvSpPr>
          <p:cNvPr id="38" name="Rectangle 37"/>
          <p:cNvSpPr/>
          <p:nvPr/>
        </p:nvSpPr>
        <p:spPr>
          <a:xfrm>
            <a:off x="6429388" y="2643182"/>
            <a:ext cx="2071702"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Spasial-ruang</a:t>
            </a:r>
            <a:endParaRPr lang="id-ID" sz="2200" dirty="0" smtClean="0">
              <a:solidFill>
                <a:prstClr val="black"/>
              </a:solidFill>
              <a:latin typeface="Arial" pitchFamily="34" charset="0"/>
              <a:cs typeface="Arial" pitchFamily="34" charset="0"/>
            </a:endParaRPr>
          </a:p>
        </p:txBody>
      </p:sp>
      <p:sp>
        <p:nvSpPr>
          <p:cNvPr id="40" name="Rectangle 39"/>
          <p:cNvSpPr/>
          <p:nvPr/>
        </p:nvSpPr>
        <p:spPr>
          <a:xfrm>
            <a:off x="7000892" y="3714752"/>
            <a:ext cx="1785950"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Musikal</a:t>
            </a:r>
            <a:endParaRPr lang="id-ID" sz="2200" dirty="0" smtClean="0">
              <a:solidFill>
                <a:prstClr val="black"/>
              </a:solidFill>
              <a:latin typeface="Arial" pitchFamily="34" charset="0"/>
              <a:cs typeface="Arial" pitchFamily="34" charset="0"/>
            </a:endParaRPr>
          </a:p>
        </p:txBody>
      </p:sp>
      <p:sp>
        <p:nvSpPr>
          <p:cNvPr id="41" name="Rectangle 40"/>
          <p:cNvSpPr/>
          <p:nvPr/>
        </p:nvSpPr>
        <p:spPr>
          <a:xfrm>
            <a:off x="4071934" y="5715016"/>
            <a:ext cx="2071702" cy="64294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Interpersonal</a:t>
            </a:r>
            <a:endParaRPr lang="id-ID" sz="2200" dirty="0" smtClean="0">
              <a:solidFill>
                <a:prstClr val="black"/>
              </a:solidFill>
              <a:latin typeface="Arial" pitchFamily="34" charset="0"/>
              <a:cs typeface="Arial" pitchFamily="34" charset="0"/>
            </a:endParaRPr>
          </a:p>
        </p:txBody>
      </p:sp>
      <p:sp>
        <p:nvSpPr>
          <p:cNvPr id="43" name="Rectangle 42"/>
          <p:cNvSpPr/>
          <p:nvPr/>
        </p:nvSpPr>
        <p:spPr>
          <a:xfrm>
            <a:off x="752014" y="5950112"/>
            <a:ext cx="2071702" cy="642942"/>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sz="2200" b="1" dirty="0" smtClean="0">
                <a:solidFill>
                  <a:prstClr val="black"/>
                </a:solidFill>
                <a:latin typeface="Trebuchet MS" pitchFamily="34" charset="0"/>
              </a:rPr>
              <a:t>Emosional</a:t>
            </a:r>
            <a:endParaRPr lang="id-ID" sz="2200" dirty="0" smtClean="0">
              <a:solidFill>
                <a:prstClr val="black"/>
              </a:solidFill>
              <a:latin typeface="Arial" pitchFamily="34" charset="0"/>
              <a:cs typeface="Arial" pitchFamily="34" charset="0"/>
            </a:endParaRPr>
          </a:p>
        </p:txBody>
      </p:sp>
      <p:cxnSp>
        <p:nvCxnSpPr>
          <p:cNvPr id="46" name="Straight Arrow Connector 45"/>
          <p:cNvCxnSpPr>
            <a:stCxn id="19" idx="0"/>
            <a:endCxn id="28" idx="2"/>
          </p:cNvCxnSpPr>
          <p:nvPr/>
        </p:nvCxnSpPr>
        <p:spPr>
          <a:xfrm rot="16200000" flipV="1">
            <a:off x="1178695" y="1000108"/>
            <a:ext cx="500066" cy="50006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0"/>
            <a:endCxn id="29" idx="2"/>
          </p:cNvCxnSpPr>
          <p:nvPr/>
        </p:nvCxnSpPr>
        <p:spPr>
          <a:xfrm rot="5400000" flipH="1" flipV="1">
            <a:off x="2087918" y="337695"/>
            <a:ext cx="753322" cy="157163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9" idx="0"/>
          </p:cNvCxnSpPr>
          <p:nvPr/>
        </p:nvCxnSpPr>
        <p:spPr>
          <a:xfrm rot="5400000" flipH="1" flipV="1">
            <a:off x="2232405" y="732216"/>
            <a:ext cx="214314" cy="132160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7" idx="0"/>
            <a:endCxn id="31" idx="2"/>
          </p:cNvCxnSpPr>
          <p:nvPr/>
        </p:nvCxnSpPr>
        <p:spPr>
          <a:xfrm rot="16200000" flipV="1">
            <a:off x="4500562" y="3036091"/>
            <a:ext cx="428628" cy="500066"/>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33" idx="2"/>
          </p:cNvCxnSpPr>
          <p:nvPr/>
        </p:nvCxnSpPr>
        <p:spPr>
          <a:xfrm rot="5400000" flipH="1" flipV="1">
            <a:off x="4978006" y="2237176"/>
            <a:ext cx="1295408" cy="1250165"/>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38" idx="1"/>
          </p:cNvCxnSpPr>
          <p:nvPr/>
        </p:nvCxnSpPr>
        <p:spPr>
          <a:xfrm flipV="1">
            <a:off x="5072066" y="2964653"/>
            <a:ext cx="1357322" cy="545309"/>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911331" y="4661305"/>
            <a:ext cx="1214444" cy="750099"/>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4857752" y="4429132"/>
            <a:ext cx="1000132" cy="214314"/>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5661429" y="4625587"/>
            <a:ext cx="1214447" cy="821537"/>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000760" y="4429132"/>
            <a:ext cx="785818" cy="500066"/>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7" idx="3"/>
            <a:endCxn id="40" idx="1"/>
          </p:cNvCxnSpPr>
          <p:nvPr/>
        </p:nvCxnSpPr>
        <p:spPr>
          <a:xfrm>
            <a:off x="6429388" y="3964785"/>
            <a:ext cx="571504" cy="71438"/>
          </a:xfrm>
          <a:prstGeom prst="straightConnector1">
            <a:avLst/>
          </a:prstGeom>
          <a:ln w="381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43" idx="0"/>
          </p:cNvCxnSpPr>
          <p:nvPr/>
        </p:nvCxnSpPr>
        <p:spPr>
          <a:xfrm rot="16200000" flipH="1">
            <a:off x="1490750" y="5652997"/>
            <a:ext cx="520846" cy="73383"/>
          </a:xfrm>
          <a:prstGeom prst="straightConnector1">
            <a:avLst/>
          </a:prstGeom>
          <a:ln w="38100">
            <a:solidFill>
              <a:srgbClr val="66FF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479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87624" y="1844824"/>
            <a:ext cx="7072362" cy="864096"/>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solidFill>
                  <a:prstClr val="black"/>
                </a:solidFill>
                <a:latin typeface="Trebuchet MS" pitchFamily="34" charset="0"/>
              </a:rPr>
              <a:t>2. Gaya Berpikir &amp; Belajar</a:t>
            </a:r>
            <a:endParaRPr lang="id-ID" sz="3200" dirty="0">
              <a:solidFill>
                <a:prstClr val="white"/>
              </a:solidFill>
            </a:endParaRPr>
          </a:p>
        </p:txBody>
      </p:sp>
      <p:sp>
        <p:nvSpPr>
          <p:cNvPr id="9" name="Oval 8"/>
          <p:cNvSpPr/>
          <p:nvPr/>
        </p:nvSpPr>
        <p:spPr>
          <a:xfrm>
            <a:off x="0" y="3212976"/>
            <a:ext cx="3995936" cy="1152128"/>
          </a:xfrm>
          <a:prstGeom prst="ellips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600" dirty="0" smtClean="0">
                <a:solidFill>
                  <a:prstClr val="white"/>
                </a:solidFill>
                <a:latin typeface="Trebuchet MS" pitchFamily="34" charset="0"/>
              </a:rPr>
              <a:t>Gaya </a:t>
            </a:r>
            <a:r>
              <a:rPr lang="id-ID" sz="2600" dirty="0" smtClean="0">
                <a:solidFill>
                  <a:srgbClr val="92D050"/>
                </a:solidFill>
                <a:latin typeface="Trebuchet MS" pitchFamily="34" charset="0"/>
              </a:rPr>
              <a:t>Impulsif</a:t>
            </a:r>
            <a:r>
              <a:rPr lang="id-ID" sz="2600" dirty="0" smtClean="0">
                <a:solidFill>
                  <a:prstClr val="white"/>
                </a:solidFill>
                <a:latin typeface="Trebuchet MS" pitchFamily="34" charset="0"/>
              </a:rPr>
              <a:t>/</a:t>
            </a:r>
            <a:r>
              <a:rPr lang="id-ID" sz="2600" dirty="0" smtClean="0">
                <a:solidFill>
                  <a:srgbClr val="FF3300"/>
                </a:solidFill>
                <a:latin typeface="Trebuchet MS" pitchFamily="34" charset="0"/>
              </a:rPr>
              <a:t>Reflektif</a:t>
            </a:r>
            <a:endParaRPr lang="id-ID" sz="2600" dirty="0">
              <a:solidFill>
                <a:srgbClr val="FF3300"/>
              </a:solidFill>
            </a:endParaRPr>
          </a:p>
        </p:txBody>
      </p:sp>
      <p:sp>
        <p:nvSpPr>
          <p:cNvPr id="10" name="Oval 9"/>
          <p:cNvSpPr/>
          <p:nvPr/>
        </p:nvSpPr>
        <p:spPr>
          <a:xfrm>
            <a:off x="2195736" y="5085184"/>
            <a:ext cx="5112568" cy="1296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600" dirty="0" smtClean="0">
                <a:solidFill>
                  <a:prstClr val="white"/>
                </a:solidFill>
                <a:latin typeface="Trebuchet MS" pitchFamily="34" charset="0"/>
              </a:rPr>
              <a:t>Gaya </a:t>
            </a:r>
            <a:r>
              <a:rPr lang="id-ID" sz="2600" dirty="0" smtClean="0">
                <a:solidFill>
                  <a:srgbClr val="FFFF00"/>
                </a:solidFill>
                <a:latin typeface="Trebuchet MS" pitchFamily="34" charset="0"/>
              </a:rPr>
              <a:t>Mendalam</a:t>
            </a:r>
            <a:r>
              <a:rPr lang="id-ID" sz="2600" dirty="0" smtClean="0">
                <a:solidFill>
                  <a:prstClr val="white"/>
                </a:solidFill>
                <a:latin typeface="Trebuchet MS" pitchFamily="34" charset="0"/>
              </a:rPr>
              <a:t>/</a:t>
            </a:r>
            <a:r>
              <a:rPr lang="id-ID" sz="2600" dirty="0" smtClean="0">
                <a:solidFill>
                  <a:srgbClr val="6600FF"/>
                </a:solidFill>
                <a:latin typeface="Trebuchet MS" pitchFamily="34" charset="0"/>
              </a:rPr>
              <a:t>Permukaan</a:t>
            </a:r>
            <a:endParaRPr lang="id-ID" sz="2600" dirty="0">
              <a:solidFill>
                <a:srgbClr val="6600FF"/>
              </a:solidFill>
            </a:endParaRPr>
          </a:p>
        </p:txBody>
      </p:sp>
      <p:cxnSp>
        <p:nvCxnSpPr>
          <p:cNvPr id="13" name="Straight Arrow Connector 12"/>
          <p:cNvCxnSpPr>
            <a:stCxn id="7" idx="4"/>
            <a:endCxn id="9" idx="0"/>
          </p:cNvCxnSpPr>
          <p:nvPr/>
        </p:nvCxnSpPr>
        <p:spPr>
          <a:xfrm flipH="1">
            <a:off x="1997968" y="2708920"/>
            <a:ext cx="2725837" cy="504056"/>
          </a:xfrm>
          <a:prstGeom prst="straightConnector1">
            <a:avLst/>
          </a:prstGeom>
          <a:ln w="635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p:cNvCxnSpPr>
          <p:nvPr/>
        </p:nvCxnSpPr>
        <p:spPr>
          <a:xfrm flipH="1">
            <a:off x="4716016" y="2708920"/>
            <a:ext cx="7789" cy="23042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148064" y="3356992"/>
            <a:ext cx="3635896" cy="1152128"/>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prstClr val="white"/>
                </a:solidFill>
                <a:latin typeface="Trebuchet MS" pitchFamily="34" charset="0"/>
              </a:rPr>
              <a:t>Belajar</a:t>
            </a:r>
            <a:r>
              <a:rPr lang="en-US" sz="2600" dirty="0" smtClean="0">
                <a:solidFill>
                  <a:prstClr val="white"/>
                </a:solidFill>
                <a:latin typeface="Trebuchet MS" pitchFamily="34" charset="0"/>
              </a:rPr>
              <a:t> </a:t>
            </a:r>
          </a:p>
          <a:p>
            <a:pPr algn="ctr"/>
            <a:r>
              <a:rPr lang="en-US" sz="2600" dirty="0" smtClean="0">
                <a:solidFill>
                  <a:srgbClr val="FF0000"/>
                </a:solidFill>
                <a:latin typeface="Trebuchet MS" pitchFamily="34" charset="0"/>
              </a:rPr>
              <a:t>Verbal</a:t>
            </a:r>
            <a:r>
              <a:rPr lang="en-US" sz="2600" dirty="0" smtClean="0">
                <a:solidFill>
                  <a:prstClr val="white"/>
                </a:solidFill>
                <a:latin typeface="Trebuchet MS" pitchFamily="34" charset="0"/>
              </a:rPr>
              <a:t> / </a:t>
            </a:r>
            <a:r>
              <a:rPr lang="en-US" sz="2600" dirty="0" smtClean="0">
                <a:solidFill>
                  <a:srgbClr val="EEECE1">
                    <a:lumMod val="75000"/>
                  </a:srgbClr>
                </a:solidFill>
                <a:latin typeface="Trebuchet MS" pitchFamily="34" charset="0"/>
              </a:rPr>
              <a:t>Visual</a:t>
            </a:r>
            <a:endParaRPr lang="id-ID" sz="2600" dirty="0">
              <a:solidFill>
                <a:srgbClr val="EEECE1">
                  <a:lumMod val="75000"/>
                </a:srgbClr>
              </a:solidFill>
            </a:endParaRPr>
          </a:p>
        </p:txBody>
      </p:sp>
      <p:cxnSp>
        <p:nvCxnSpPr>
          <p:cNvPr id="24" name="Straight Arrow Connector 23"/>
          <p:cNvCxnSpPr>
            <a:stCxn id="7" idx="4"/>
            <a:endCxn id="18" idx="0"/>
          </p:cNvCxnSpPr>
          <p:nvPr/>
        </p:nvCxnSpPr>
        <p:spPr>
          <a:xfrm>
            <a:off x="4723805" y="2708920"/>
            <a:ext cx="2242207" cy="648072"/>
          </a:xfrm>
          <a:prstGeom prst="straightConnector1">
            <a:avLst/>
          </a:prstGeom>
          <a:ln w="63500">
            <a:solidFill>
              <a:srgbClr val="66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42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id-ID" dirty="0" smtClean="0"/>
              <a:t>Kepribadian mengacu pada pemikiran, emosi, dan perilaku yang khas</a:t>
            </a:r>
            <a:r>
              <a:rPr lang="id-ID" dirty="0" smtClean="0">
                <a:sym typeface="Wingdings" panose="05000000000000000000" pitchFamily="2" charset="2"/>
              </a:rPr>
              <a:t> menjadi ciri bagaimana individu beradaptasi dengan kehidupan sehari-hari. Teori Big Five Factor mengidentifikasi faktor keterbukaan (O), kesadaran (C), ekstraversi (E), keramahan (A), dan neurotisme (N) sebagai acuan dalam menentukan kepribadian siswa. </a:t>
            </a:r>
          </a:p>
          <a:p>
            <a:r>
              <a:rPr lang="id-ID" dirty="0" smtClean="0">
                <a:sym typeface="Wingdings" panose="05000000000000000000" pitchFamily="2" charset="2"/>
              </a:rPr>
              <a:t>Temperamen mengacu pada gaya perilaku seseorang dan karakteristik cara merespons</a:t>
            </a:r>
          </a:p>
          <a:p>
            <a:r>
              <a:rPr lang="id-ID" dirty="0" smtClean="0">
                <a:sym typeface="Wingdings" panose="05000000000000000000" pitchFamily="2" charset="2"/>
              </a:rPr>
              <a:t>Guru sebaiknya menggunakan strategi kelas yang efektif untuk mengakomodasi siswa dengan berbagai temperamen yang berbeda</a:t>
            </a:r>
            <a:endParaRPr lang="id-ID" dirty="0"/>
          </a:p>
        </p:txBody>
      </p:sp>
    </p:spTree>
    <p:extLst>
      <p:ext uri="{BB962C8B-B14F-4D97-AF65-F5344CB8AC3E}">
        <p14:creationId xmlns:p14="http://schemas.microsoft.com/office/powerpoint/2010/main" val="340088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112838"/>
          </a:xfrm>
        </p:spPr>
        <p:style>
          <a:lnRef idx="2">
            <a:schemeClr val="accent4">
              <a:shade val="50000"/>
            </a:schemeClr>
          </a:lnRef>
          <a:fillRef idx="1">
            <a:schemeClr val="accent4"/>
          </a:fillRef>
          <a:effectRef idx="0">
            <a:schemeClr val="accent4"/>
          </a:effectRef>
          <a:fontRef idx="minor">
            <a:schemeClr val="lt1"/>
          </a:fontRef>
        </p:style>
        <p:txBody>
          <a:bodyPr/>
          <a:lstStyle/>
          <a:p>
            <a:r>
              <a:rPr lang="id-ID" dirty="0" smtClean="0"/>
              <a:t>Pembelajar dengan Kebutuhan Khusus</a:t>
            </a:r>
            <a:endParaRPr lang="id-ID" dirty="0"/>
          </a:p>
        </p:txBody>
      </p:sp>
      <p:sp>
        <p:nvSpPr>
          <p:cNvPr id="3" name="Content Placeholder 2"/>
          <p:cNvSpPr>
            <a:spLocks noGrp="1"/>
          </p:cNvSpPr>
          <p:nvPr>
            <p:ph idx="1"/>
          </p:nvPr>
        </p:nvSpPr>
        <p:spPr>
          <a:xfrm>
            <a:off x="457200" y="1417638"/>
            <a:ext cx="8382000" cy="5440362"/>
          </a:xfrm>
        </p:spPr>
        <p:style>
          <a:lnRef idx="2">
            <a:schemeClr val="accent4"/>
          </a:lnRef>
          <a:fillRef idx="1">
            <a:schemeClr val="lt1"/>
          </a:fillRef>
          <a:effectRef idx="0">
            <a:schemeClr val="accent4"/>
          </a:effectRef>
          <a:fontRef idx="minor">
            <a:schemeClr val="dk1"/>
          </a:fontRef>
        </p:style>
        <p:txBody>
          <a:bodyPr/>
          <a:lstStyle/>
          <a:p>
            <a:pPr>
              <a:lnSpc>
                <a:spcPct val="115000"/>
              </a:lnSpc>
              <a:spcAft>
                <a:spcPts val="0"/>
              </a:spcAft>
            </a:pPr>
            <a:r>
              <a:rPr lang="id-ID" dirty="0" smtClean="0">
                <a:solidFill>
                  <a:schemeClr val="tx1"/>
                </a:solidFill>
                <a:ea typeface="Calibri"/>
                <a:cs typeface="Times New Roman"/>
              </a:rPr>
              <a:t>Deskripsikan disabilitas </a:t>
            </a:r>
            <a:r>
              <a:rPr lang="id-ID" dirty="0">
                <a:solidFill>
                  <a:schemeClr val="tx1"/>
                </a:solidFill>
                <a:ea typeface="Calibri"/>
                <a:cs typeface="Times New Roman"/>
              </a:rPr>
              <a:t>dan </a:t>
            </a:r>
            <a:r>
              <a:rPr lang="id-ID" dirty="0" smtClean="0">
                <a:solidFill>
                  <a:schemeClr val="tx1"/>
                </a:solidFill>
                <a:ea typeface="Calibri"/>
                <a:cs typeface="Times New Roman"/>
              </a:rPr>
              <a:t>gangguan yang berpengaruh pada pendidikan. Apa definisi dari gangguan tersebut? Bagaimana gangguan tersebut diidentifikasi? Apa pengaruhnya terhadap proses belajar? Bagaimana proses penanganannya? Pilih dua jenis gangguan untuk dideskripsikan (</a:t>
            </a:r>
            <a:r>
              <a:rPr lang="id-ID" sz="2000" dirty="0" smtClean="0">
                <a:solidFill>
                  <a:schemeClr val="tx1"/>
                </a:solidFill>
                <a:ea typeface="Calibri"/>
                <a:cs typeface="Times New Roman"/>
              </a:rPr>
              <a:t>antara lain: angguan/ketidakmampuan belajar, gangguan pemusatan dan hiperaktivitas, keterbelakangan mental, gangguan fisik, gangguan indera penglihatan dan pendengaran, gangguan artikulasi dan bahasa, gangguan spektrum autisme, &amp; gangguan emosional)</a:t>
            </a:r>
            <a:endParaRPr lang="id-ID" dirty="0"/>
          </a:p>
        </p:txBody>
      </p:sp>
    </p:spTree>
    <p:extLst>
      <p:ext uri="{BB962C8B-B14F-4D97-AF65-F5344CB8AC3E}">
        <p14:creationId xmlns:p14="http://schemas.microsoft.com/office/powerpoint/2010/main" val="369092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89038"/>
          </a:xfrm>
        </p:spPr>
        <p:style>
          <a:lnRef idx="2">
            <a:schemeClr val="accent4">
              <a:shade val="50000"/>
            </a:schemeClr>
          </a:lnRef>
          <a:fillRef idx="1">
            <a:schemeClr val="accent4"/>
          </a:fillRef>
          <a:effectRef idx="0">
            <a:schemeClr val="accent4"/>
          </a:effectRef>
          <a:fontRef idx="minor">
            <a:schemeClr val="lt1"/>
          </a:fontRef>
        </p:style>
        <p:txBody>
          <a:bodyPr/>
          <a:lstStyle/>
          <a:p>
            <a:r>
              <a:rPr lang="id-ID" dirty="0" smtClean="0"/>
              <a:t>Pembelajar dengan Kebutuhan Khusus</a:t>
            </a:r>
            <a:endParaRPr lang="id-ID" dirty="0"/>
          </a:p>
        </p:txBody>
      </p:sp>
      <p:sp>
        <p:nvSpPr>
          <p:cNvPr id="3" name="Content Placeholder 2"/>
          <p:cNvSpPr>
            <a:spLocks noGrp="1"/>
          </p:cNvSpPr>
          <p:nvPr>
            <p:ph idx="1"/>
          </p:nvPr>
        </p:nvSpPr>
        <p:spPr/>
        <p:txBody>
          <a:bodyPr/>
          <a:lstStyle/>
          <a:p>
            <a:pPr>
              <a:lnSpc>
                <a:spcPct val="115000"/>
              </a:lnSpc>
              <a:spcAft>
                <a:spcPts val="0"/>
              </a:spcAft>
            </a:pPr>
            <a:r>
              <a:rPr lang="id-ID" dirty="0">
                <a:solidFill>
                  <a:prstClr val="black"/>
                </a:solidFill>
                <a:ea typeface="Calibri"/>
                <a:cs typeface="Times New Roman"/>
              </a:rPr>
              <a:t>Apa perbedaan antara teknologi instruksional dan teknologi bantu?</a:t>
            </a:r>
          </a:p>
          <a:p>
            <a:pPr>
              <a:lnSpc>
                <a:spcPct val="115000"/>
              </a:lnSpc>
              <a:spcAft>
                <a:spcPts val="0"/>
              </a:spcAft>
            </a:pPr>
            <a:r>
              <a:rPr lang="id-ID" dirty="0" smtClean="0">
                <a:solidFill>
                  <a:prstClr val="black"/>
                </a:solidFill>
                <a:ea typeface="Calibri"/>
                <a:cs typeface="Times New Roman"/>
              </a:rPr>
              <a:t>Tentukan </a:t>
            </a:r>
            <a:r>
              <a:rPr lang="id-ID" dirty="0">
                <a:solidFill>
                  <a:prstClr val="black"/>
                </a:solidFill>
                <a:ea typeface="Calibri"/>
                <a:cs typeface="Times New Roman"/>
              </a:rPr>
              <a:t>apa artinya berbakat dan diskusikan beberapa pendekatan untuk mengajar anak-anak yang </a:t>
            </a:r>
            <a:r>
              <a:rPr lang="id-ID" dirty="0" smtClean="0">
                <a:solidFill>
                  <a:prstClr val="black"/>
                </a:solidFill>
                <a:ea typeface="Calibri"/>
                <a:cs typeface="Times New Roman"/>
              </a:rPr>
              <a:t>berbakat!</a:t>
            </a:r>
            <a:endParaRPr lang="id-ID" dirty="0">
              <a:solidFill>
                <a:prstClr val="black"/>
              </a:solidFill>
              <a:ea typeface="Calibri"/>
              <a:cs typeface="Times New Roman"/>
            </a:endParaRPr>
          </a:p>
          <a:p>
            <a:pPr marL="0" indent="0">
              <a:buNone/>
            </a:pPr>
            <a:endParaRPr lang="id-ID" dirty="0"/>
          </a:p>
        </p:txBody>
      </p:sp>
    </p:spTree>
    <p:extLst>
      <p:ext uri="{BB962C8B-B14F-4D97-AF65-F5344CB8AC3E}">
        <p14:creationId xmlns:p14="http://schemas.microsoft.com/office/powerpoint/2010/main" val="259270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22950"/>
          </a:xfrm>
        </p:spPr>
        <p:style>
          <a:lnRef idx="1">
            <a:schemeClr val="accent4"/>
          </a:lnRef>
          <a:fillRef idx="2">
            <a:schemeClr val="accent4"/>
          </a:fillRef>
          <a:effectRef idx="1">
            <a:schemeClr val="accent4"/>
          </a:effectRef>
          <a:fontRef idx="minor">
            <a:schemeClr val="dk1"/>
          </a:fontRef>
        </p:style>
        <p:txBody>
          <a:bodyPr/>
          <a:lstStyle/>
          <a:p>
            <a:r>
              <a:rPr lang="id-ID" dirty="0" smtClean="0"/>
              <a:t>Beberapa kebutuhan khusus yang dapat ditemukan dalam kelas antara lain:</a:t>
            </a:r>
          </a:p>
          <a:p>
            <a:pPr lvl="1"/>
            <a:r>
              <a:rPr lang="id-ID" dirty="0" smtClean="0"/>
              <a:t>Kesulitan belajar/learning difficulties</a:t>
            </a:r>
          </a:p>
          <a:p>
            <a:pPr lvl="1"/>
            <a:r>
              <a:rPr lang="id-ID" dirty="0" smtClean="0"/>
              <a:t>ADHD</a:t>
            </a:r>
          </a:p>
          <a:p>
            <a:pPr lvl="1"/>
            <a:r>
              <a:rPr lang="id-ID" dirty="0" smtClean="0"/>
              <a:t>Mental retardation</a:t>
            </a:r>
          </a:p>
          <a:p>
            <a:pPr lvl="1"/>
            <a:r>
              <a:rPr lang="id-ID" dirty="0" smtClean="0"/>
              <a:t>Gangguan fisik</a:t>
            </a:r>
          </a:p>
          <a:p>
            <a:pPr lvl="1"/>
            <a:r>
              <a:rPr lang="id-ID" dirty="0" smtClean="0"/>
              <a:t>Gangguan sensorik (tuna netra dan tuna rungu)</a:t>
            </a:r>
          </a:p>
          <a:p>
            <a:pPr lvl="1"/>
            <a:r>
              <a:rPr lang="id-ID" dirty="0" smtClean="0"/>
              <a:t>Gangguan bicara dan bahasa</a:t>
            </a:r>
          </a:p>
          <a:p>
            <a:pPr lvl="1"/>
            <a:r>
              <a:rPr lang="id-ID" dirty="0" smtClean="0"/>
              <a:t>Autism Spectrum Disorder</a:t>
            </a:r>
          </a:p>
          <a:p>
            <a:pPr lvl="1"/>
            <a:r>
              <a:rPr lang="id-ID" dirty="0" smtClean="0"/>
              <a:t>Gangguan emosi dan perilaku</a:t>
            </a:r>
            <a:endParaRPr lang="id-ID" dirty="0"/>
          </a:p>
        </p:txBody>
      </p:sp>
    </p:spTree>
    <p:extLst>
      <p:ext uri="{BB962C8B-B14F-4D97-AF65-F5344CB8AC3E}">
        <p14:creationId xmlns:p14="http://schemas.microsoft.com/office/powerpoint/2010/main" val="67851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id-ID" dirty="0" smtClean="0"/>
              <a:t>Teknologi instruksional meliputi berbagai jenis perangkat keras dan piranti lunak yang dikombinasikan dengan metode pengajaran yang inovatif, untuk mengakomodasi kebutuhan anak-anak di dalam kelas</a:t>
            </a:r>
          </a:p>
          <a:p>
            <a:r>
              <a:rPr lang="id-ID" dirty="0" smtClean="0"/>
              <a:t>Teknologi bantu terdiri atas berbagai layanan dan perangkat untuk membantu anak-anak dengan disabilitas  dalam lingkungan mereka</a:t>
            </a:r>
            <a:endParaRPr lang="id-ID" dirty="0"/>
          </a:p>
        </p:txBody>
      </p:sp>
    </p:spTree>
    <p:extLst>
      <p:ext uri="{BB962C8B-B14F-4D97-AF65-F5344CB8AC3E}">
        <p14:creationId xmlns:p14="http://schemas.microsoft.com/office/powerpoint/2010/main" val="83760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Petunjuk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Calibri" pitchFamily="34" charset="0"/>
              </a:rPr>
              <a:t>Ada </a:t>
            </a:r>
            <a:r>
              <a:rPr lang="id-ID" dirty="0" smtClean="0">
                <a:latin typeface="Calibri" pitchFamily="34" charset="0"/>
              </a:rPr>
              <a:t>6</a:t>
            </a:r>
            <a:r>
              <a:rPr lang="en-US" dirty="0" smtClean="0">
                <a:latin typeface="Calibri" pitchFamily="34" charset="0"/>
              </a:rPr>
              <a:t> </a:t>
            </a:r>
            <a:r>
              <a:rPr lang="en-US" dirty="0" err="1" smtClean="0">
                <a:latin typeface="Calibri" pitchFamily="34" charset="0"/>
              </a:rPr>
              <a:t>materi</a:t>
            </a:r>
            <a:r>
              <a:rPr lang="en-US" dirty="0" smtClean="0">
                <a:latin typeface="Calibri" pitchFamily="34" charset="0"/>
              </a:rPr>
              <a:t> yang </a:t>
            </a:r>
            <a:r>
              <a:rPr lang="en-US" dirty="0" err="1" smtClean="0">
                <a:latin typeface="Calibri" pitchFamily="34" charset="0"/>
              </a:rPr>
              <a:t>akan</a:t>
            </a:r>
            <a:r>
              <a:rPr lang="en-US" dirty="0" smtClean="0">
                <a:latin typeface="Calibri" pitchFamily="34" charset="0"/>
              </a:rPr>
              <a:t> </a:t>
            </a:r>
            <a:r>
              <a:rPr lang="en-US" dirty="0" err="1" smtClean="0">
                <a:latin typeface="Calibri" pitchFamily="34" charset="0"/>
              </a:rPr>
              <a:t>diujikan</a:t>
            </a:r>
            <a:r>
              <a:rPr lang="en-US" dirty="0" smtClean="0">
                <a:latin typeface="Calibri" pitchFamily="34" charset="0"/>
              </a:rPr>
              <a:t>.</a:t>
            </a:r>
          </a:p>
          <a:p>
            <a:endParaRPr lang="en-US" dirty="0" smtClean="0">
              <a:latin typeface="Calibri" pitchFamily="34" charset="0"/>
            </a:endParaRPr>
          </a:p>
          <a:p>
            <a:r>
              <a:rPr lang="en-US" dirty="0" err="1" smtClean="0">
                <a:latin typeface="Calibri" pitchFamily="34" charset="0"/>
              </a:rPr>
              <a:t>Dalam</a:t>
            </a:r>
            <a:r>
              <a:rPr lang="en-US" dirty="0" smtClean="0">
                <a:latin typeface="Calibri" pitchFamily="34" charset="0"/>
              </a:rPr>
              <a:t> review </a:t>
            </a:r>
            <a:r>
              <a:rPr lang="en-US" dirty="0" err="1" smtClean="0">
                <a:latin typeface="Calibri" pitchFamily="34" charset="0"/>
              </a:rPr>
              <a:t>ini</a:t>
            </a:r>
            <a:r>
              <a:rPr lang="en-US" dirty="0" smtClean="0">
                <a:latin typeface="Calibri" pitchFamily="34" charset="0"/>
              </a:rPr>
              <a:t>, </a:t>
            </a:r>
            <a:r>
              <a:rPr lang="en-US" dirty="0" err="1" smtClean="0">
                <a:latin typeface="Calibri" pitchFamily="34" charset="0"/>
              </a:rPr>
              <a:t>setiap</a:t>
            </a:r>
            <a:r>
              <a:rPr lang="en-US" dirty="0" smtClean="0">
                <a:latin typeface="Calibri" pitchFamily="34" charset="0"/>
              </a:rPr>
              <a:t> </a:t>
            </a:r>
            <a:r>
              <a:rPr lang="en-US" dirty="0" err="1" smtClean="0">
                <a:latin typeface="Calibri" pitchFamily="34" charset="0"/>
              </a:rPr>
              <a:t>materi</a:t>
            </a:r>
            <a:r>
              <a:rPr lang="en-US" dirty="0" smtClean="0">
                <a:latin typeface="Calibri" pitchFamily="34" charset="0"/>
              </a:rPr>
              <a:t> </a:t>
            </a:r>
            <a:r>
              <a:rPr lang="en-US" dirty="0" err="1" smtClean="0">
                <a:latin typeface="Calibri" pitchFamily="34" charset="0"/>
              </a:rPr>
              <a:t>diwakili</a:t>
            </a:r>
            <a:r>
              <a:rPr lang="en-US" dirty="0" smtClean="0">
                <a:latin typeface="Calibri" pitchFamily="34" charset="0"/>
              </a:rPr>
              <a:t> </a:t>
            </a:r>
            <a:r>
              <a:rPr lang="id-ID" dirty="0" smtClean="0">
                <a:latin typeface="Calibri" pitchFamily="34" charset="0"/>
              </a:rPr>
              <a:t>oleh beberapa soal</a:t>
            </a:r>
            <a:r>
              <a:rPr lang="en-US" dirty="0" smtClean="0">
                <a:latin typeface="Calibri" pitchFamily="34" charset="0"/>
              </a:rPr>
              <a:t>.</a:t>
            </a:r>
          </a:p>
          <a:p>
            <a:endParaRPr lang="en-US" dirty="0" smtClean="0">
              <a:latin typeface="Calibri" pitchFamily="34" charset="0"/>
            </a:endParaRPr>
          </a:p>
          <a:p>
            <a:r>
              <a:rPr lang="en-US" dirty="0" err="1" smtClean="0">
                <a:latin typeface="Calibri" pitchFamily="34" charset="0"/>
              </a:rPr>
              <a:t>Sebagian</a:t>
            </a:r>
            <a:r>
              <a:rPr lang="en-US" dirty="0" smtClean="0">
                <a:latin typeface="Calibri" pitchFamily="34" charset="0"/>
              </a:rPr>
              <a:t> </a:t>
            </a:r>
            <a:r>
              <a:rPr lang="en-US" dirty="0" err="1" smtClean="0">
                <a:latin typeface="Calibri" pitchFamily="34" charset="0"/>
              </a:rPr>
              <a:t>bahan</a:t>
            </a:r>
            <a:r>
              <a:rPr lang="en-US" dirty="0" smtClean="0">
                <a:latin typeface="Calibri" pitchFamily="34" charset="0"/>
              </a:rPr>
              <a:t> review </a:t>
            </a:r>
            <a:r>
              <a:rPr lang="en-US" dirty="0" err="1" smtClean="0">
                <a:latin typeface="Calibri" pitchFamily="34" charset="0"/>
              </a:rPr>
              <a:t>ini</a:t>
            </a:r>
            <a:r>
              <a:rPr lang="en-US" dirty="0" smtClean="0">
                <a:latin typeface="Calibri" pitchFamily="34" charset="0"/>
              </a:rPr>
              <a:t> </a:t>
            </a:r>
            <a:r>
              <a:rPr lang="en-US" dirty="0" err="1" smtClean="0">
                <a:latin typeface="Calibri" pitchFamily="34" charset="0"/>
              </a:rPr>
              <a:t>akan</a:t>
            </a:r>
            <a:r>
              <a:rPr lang="en-US" dirty="0" smtClean="0">
                <a:latin typeface="Calibri" pitchFamily="34" charset="0"/>
              </a:rPr>
              <a:t> </a:t>
            </a:r>
            <a:r>
              <a:rPr lang="en-US" dirty="0" err="1" smtClean="0">
                <a:latin typeface="Calibri" pitchFamily="34" charset="0"/>
              </a:rPr>
              <a:t>menjadi</a:t>
            </a:r>
            <a:r>
              <a:rPr lang="en-US" dirty="0" smtClean="0">
                <a:latin typeface="Calibri" pitchFamily="34" charset="0"/>
              </a:rPr>
              <a:t> </a:t>
            </a:r>
            <a:r>
              <a:rPr lang="en-US" dirty="0" err="1" smtClean="0">
                <a:latin typeface="Calibri" pitchFamily="34" charset="0"/>
              </a:rPr>
              <a:t>bahan</a:t>
            </a:r>
            <a:r>
              <a:rPr lang="en-US" dirty="0" smtClean="0">
                <a:latin typeface="Calibri" pitchFamily="34" charset="0"/>
              </a:rPr>
              <a:t> U</a:t>
            </a:r>
            <a:r>
              <a:rPr lang="id-ID" dirty="0" smtClean="0">
                <a:latin typeface="Calibri" pitchFamily="34" charset="0"/>
              </a:rPr>
              <a:t>T</a:t>
            </a:r>
            <a:r>
              <a:rPr lang="en-US" dirty="0" smtClean="0">
                <a:latin typeface="Calibri" pitchFamily="34" charset="0"/>
              </a:rPr>
              <a:t>S, </a:t>
            </a:r>
            <a:r>
              <a:rPr lang="en-US" dirty="0" err="1" smtClean="0">
                <a:latin typeface="Calibri" pitchFamily="34" charset="0"/>
              </a:rPr>
              <a:t>jadi</a:t>
            </a:r>
            <a:r>
              <a:rPr lang="en-US" dirty="0" smtClean="0">
                <a:latin typeface="Calibri" pitchFamily="34" charset="0"/>
              </a:rPr>
              <a:t> </a:t>
            </a:r>
            <a:r>
              <a:rPr lang="en-US" dirty="0" err="1" smtClean="0">
                <a:latin typeface="Calibri" pitchFamily="34" charset="0"/>
              </a:rPr>
              <a:t>silakan</a:t>
            </a:r>
            <a:r>
              <a:rPr lang="en-US" dirty="0" smtClean="0">
                <a:latin typeface="Calibri" pitchFamily="34" charset="0"/>
              </a:rPr>
              <a:t> </a:t>
            </a:r>
            <a:r>
              <a:rPr lang="en-US" dirty="0" err="1" smtClean="0">
                <a:latin typeface="Calibri" pitchFamily="34" charset="0"/>
              </a:rPr>
              <a:t>anda</a:t>
            </a:r>
            <a:r>
              <a:rPr lang="en-US" dirty="0" smtClean="0">
                <a:latin typeface="Calibri" pitchFamily="34" charset="0"/>
              </a:rPr>
              <a:t> </a:t>
            </a:r>
            <a:r>
              <a:rPr lang="en-US" dirty="0" err="1" smtClean="0">
                <a:latin typeface="Calibri" pitchFamily="34" charset="0"/>
              </a:rPr>
              <a:t>belajar</a:t>
            </a:r>
            <a:r>
              <a:rPr lang="en-US" dirty="0" smtClean="0">
                <a:latin typeface="Calibri" pitchFamily="34" charset="0"/>
              </a:rPr>
              <a:t> </a:t>
            </a:r>
            <a:r>
              <a:rPr lang="en-US" dirty="0" err="1" smtClean="0">
                <a:latin typeface="Calibri" pitchFamily="34" charset="0"/>
              </a:rPr>
              <a:t>dan</a:t>
            </a:r>
            <a:r>
              <a:rPr lang="en-US" dirty="0" smtClean="0">
                <a:latin typeface="Calibri" pitchFamily="34" charset="0"/>
              </a:rPr>
              <a:t> </a:t>
            </a:r>
            <a:r>
              <a:rPr lang="en-US" dirty="0" err="1" smtClean="0">
                <a:latin typeface="Calibri" pitchFamily="34" charset="0"/>
              </a:rPr>
              <a:t>latihan</a:t>
            </a:r>
            <a:r>
              <a:rPr lang="en-US" dirty="0" smtClean="0">
                <a:latin typeface="Calibri" pitchFamily="34" charset="0"/>
              </a:rPr>
              <a:t> </a:t>
            </a:r>
            <a:r>
              <a:rPr lang="en-US" dirty="0" err="1" smtClean="0">
                <a:latin typeface="Calibri" pitchFamily="34" charset="0"/>
              </a:rPr>
              <a:t>mengerjakan</a:t>
            </a:r>
            <a:r>
              <a:rPr lang="en-US" dirty="0" smtClean="0">
                <a:latin typeface="Calibri" pitchFamily="34" charset="0"/>
              </a:rPr>
              <a:t> di </a:t>
            </a:r>
            <a:r>
              <a:rPr lang="en-US" dirty="0" err="1" smtClean="0">
                <a:latin typeface="Calibri" pitchFamily="34" charset="0"/>
              </a:rPr>
              <a:t>rumah</a:t>
            </a:r>
            <a:r>
              <a:rPr lang="en-US" dirty="0" smtClean="0">
                <a:latin typeface="Calibri" pitchFamily="34" charset="0"/>
              </a:rPr>
              <a:t>.</a:t>
            </a:r>
          </a:p>
          <a:p>
            <a:endParaRPr lang="en-US" dirty="0" smtClean="0">
              <a:latin typeface="Calibri" pitchFamily="34" charset="0"/>
            </a:endParaRPr>
          </a:p>
          <a:p>
            <a:r>
              <a:rPr lang="en-US" dirty="0" smtClean="0">
                <a:latin typeface="Calibri" pitchFamily="34" charset="0"/>
              </a:rPr>
              <a:t>Baca </a:t>
            </a:r>
            <a:r>
              <a:rPr lang="en-US" dirty="0" err="1" smtClean="0">
                <a:latin typeface="Calibri" pitchFamily="34" charset="0"/>
              </a:rPr>
              <a:t>dengan</a:t>
            </a:r>
            <a:r>
              <a:rPr lang="en-US" dirty="0" smtClean="0">
                <a:latin typeface="Calibri" pitchFamily="34" charset="0"/>
              </a:rPr>
              <a:t> </a:t>
            </a:r>
            <a:r>
              <a:rPr lang="en-US" dirty="0" err="1" smtClean="0">
                <a:latin typeface="Calibri" pitchFamily="34" charset="0"/>
              </a:rPr>
              <a:t>teliti</a:t>
            </a:r>
            <a:r>
              <a:rPr lang="en-US" dirty="0" smtClean="0">
                <a:latin typeface="Calibri" pitchFamily="34" charset="0"/>
              </a:rPr>
              <a:t> </a:t>
            </a:r>
            <a:r>
              <a:rPr lang="en-US" dirty="0" err="1" smtClean="0">
                <a:latin typeface="Calibri" pitchFamily="34" charset="0"/>
              </a:rPr>
              <a:t>mengenai</a:t>
            </a:r>
            <a:r>
              <a:rPr lang="en-US" dirty="0" smtClean="0">
                <a:latin typeface="Calibri" pitchFamily="34" charset="0"/>
              </a:rPr>
              <a:t> </a:t>
            </a:r>
            <a:r>
              <a:rPr lang="en-US" dirty="0" err="1" smtClean="0">
                <a:latin typeface="Calibri" pitchFamily="34" charset="0"/>
              </a:rPr>
              <a:t>perintah</a:t>
            </a:r>
            <a:r>
              <a:rPr lang="en-US" dirty="0" smtClean="0">
                <a:latin typeface="Calibri" pitchFamily="34" charset="0"/>
              </a:rPr>
              <a:t> </a:t>
            </a:r>
            <a:r>
              <a:rPr lang="en-US" dirty="0" err="1" smtClean="0">
                <a:latin typeface="Calibri" pitchFamily="34" charset="0"/>
              </a:rPr>
              <a:t>soal</a:t>
            </a:r>
            <a:r>
              <a:rPr lang="en-US" dirty="0" smtClean="0">
                <a:latin typeface="Calibri" pitchFamily="34" charset="0"/>
              </a:rPr>
              <a:t> (al: </a:t>
            </a:r>
            <a:r>
              <a:rPr lang="en-US" dirty="0" err="1" smtClean="0">
                <a:latin typeface="Calibri" pitchFamily="34" charset="0"/>
              </a:rPr>
              <a:t>Sebutkan</a:t>
            </a:r>
            <a:r>
              <a:rPr lang="en-US" dirty="0" smtClean="0">
                <a:latin typeface="Calibri" pitchFamily="34" charset="0"/>
              </a:rPr>
              <a:t>, </a:t>
            </a:r>
            <a:r>
              <a:rPr lang="en-US" dirty="0" err="1" smtClean="0">
                <a:latin typeface="Calibri" pitchFamily="34" charset="0"/>
              </a:rPr>
              <a:t>Jelaskan</a:t>
            </a:r>
            <a:r>
              <a:rPr lang="en-US" dirty="0" smtClean="0">
                <a:latin typeface="Calibri" pitchFamily="34" charset="0"/>
              </a:rPr>
              <a:t>, </a:t>
            </a:r>
            <a:r>
              <a:rPr lang="en-US" dirty="0" err="1" smtClean="0">
                <a:latin typeface="Calibri" pitchFamily="34" charset="0"/>
              </a:rPr>
              <a:t>Apa</a:t>
            </a:r>
            <a:r>
              <a:rPr lang="en-US" dirty="0" smtClean="0">
                <a:latin typeface="Calibri" pitchFamily="34" charset="0"/>
              </a:rPr>
              <a:t> </a:t>
            </a:r>
            <a:r>
              <a:rPr lang="en-US" dirty="0" err="1" smtClean="0">
                <a:latin typeface="Calibri" pitchFamily="34" charset="0"/>
              </a:rPr>
              <a:t>yg</a:t>
            </a:r>
            <a:r>
              <a:rPr lang="en-US" dirty="0" smtClean="0">
                <a:latin typeface="Calibri" pitchFamily="34" charset="0"/>
              </a:rPr>
              <a:t> </a:t>
            </a:r>
            <a:r>
              <a:rPr lang="en-US" dirty="0" err="1" smtClean="0">
                <a:latin typeface="Calibri" pitchFamily="34" charset="0"/>
              </a:rPr>
              <a:t>dimaksud</a:t>
            </a:r>
            <a:r>
              <a:rPr lang="en-US" dirty="0" smtClean="0">
                <a:latin typeface="Calibri" pitchFamily="34" charset="0"/>
              </a:rPr>
              <a:t>, </a:t>
            </a:r>
            <a:r>
              <a:rPr lang="en-US" dirty="0" err="1" smtClean="0">
                <a:latin typeface="Calibri" pitchFamily="34" charset="0"/>
              </a:rPr>
              <a:t>Berikan</a:t>
            </a:r>
            <a:r>
              <a:rPr lang="en-US" dirty="0" smtClean="0">
                <a:latin typeface="Calibri" pitchFamily="34" charset="0"/>
              </a:rPr>
              <a:t> </a:t>
            </a:r>
            <a:r>
              <a:rPr lang="en-US" dirty="0" err="1" smtClean="0">
                <a:latin typeface="Calibri" pitchFamily="34" charset="0"/>
              </a:rPr>
              <a:t>Contoh</a:t>
            </a:r>
            <a:r>
              <a:rPr lang="en-US" dirty="0" smtClean="0">
                <a:latin typeface="Calibri" pitchFamily="34" charset="0"/>
              </a:rPr>
              <a:t>, </a:t>
            </a:r>
            <a:r>
              <a:rPr lang="en-US" dirty="0" err="1" smtClean="0">
                <a:latin typeface="Calibri" pitchFamily="34" charset="0"/>
              </a:rPr>
              <a:t>Gambarkan</a:t>
            </a:r>
            <a:r>
              <a:rPr lang="en-US" dirty="0" smtClean="0">
                <a:latin typeface="Calibri" pitchFamily="34" charset="0"/>
              </a:rPr>
              <a:t>).</a:t>
            </a:r>
          </a:p>
          <a:p>
            <a:endParaRPr lang="en-US" dirty="0" smtClean="0">
              <a:latin typeface="Calibri" pitchFamily="34" charset="0"/>
            </a:endParaRPr>
          </a:p>
          <a:p>
            <a:r>
              <a:rPr lang="en-US" dirty="0" err="1" smtClean="0">
                <a:latin typeface="Calibri" pitchFamily="34" charset="0"/>
              </a:rPr>
              <a:t>Selamat</a:t>
            </a:r>
            <a:r>
              <a:rPr lang="en-US" dirty="0" smtClean="0">
                <a:latin typeface="Calibri" pitchFamily="34" charset="0"/>
              </a:rPr>
              <a:t> </a:t>
            </a:r>
            <a:r>
              <a:rPr lang="en-US" dirty="0" err="1" smtClean="0">
                <a:latin typeface="Calibri" pitchFamily="34" charset="0"/>
              </a:rPr>
              <a:t>belajar</a:t>
            </a:r>
            <a:r>
              <a:rPr lang="en-US" dirty="0" smtClean="0">
                <a:latin typeface="Calibri" pitchFamily="34" charset="0"/>
              </a:rPr>
              <a:t> &amp; </a:t>
            </a:r>
            <a:r>
              <a:rPr lang="en-US" dirty="0" err="1" smtClean="0">
                <a:latin typeface="Calibri" pitchFamily="34" charset="0"/>
              </a:rPr>
              <a:t>berlatih</a:t>
            </a:r>
            <a:r>
              <a:rPr lang="en-US" dirty="0" smtClean="0">
                <a:latin typeface="Calibri" pitchFamily="34" charset="0"/>
              </a:rPr>
              <a:t>. </a:t>
            </a:r>
            <a:r>
              <a:rPr lang="en-US" dirty="0" err="1" smtClean="0">
                <a:latin typeface="Calibri" pitchFamily="34" charset="0"/>
              </a:rPr>
              <a:t>Semoga</a:t>
            </a:r>
            <a:r>
              <a:rPr lang="en-US" dirty="0" smtClean="0">
                <a:latin typeface="Calibri" pitchFamily="34" charset="0"/>
              </a:rPr>
              <a:t> </a:t>
            </a:r>
            <a:r>
              <a:rPr lang="en-US" dirty="0" err="1" smtClean="0">
                <a:latin typeface="Calibri" pitchFamily="34" charset="0"/>
              </a:rPr>
              <a:t>sukses</a:t>
            </a:r>
            <a:r>
              <a:rPr lang="en-US" dirty="0" smtClean="0">
                <a:latin typeface="Calibri" pitchFamily="34" charset="0"/>
              </a:rPr>
              <a:t> ^_^</a:t>
            </a:r>
          </a:p>
        </p:txBody>
      </p:sp>
    </p:spTree>
    <p:extLst>
      <p:ext uri="{BB962C8B-B14F-4D97-AF65-F5344CB8AC3E}">
        <p14:creationId xmlns:p14="http://schemas.microsoft.com/office/powerpoint/2010/main" val="196490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id-ID" dirty="0" smtClean="0"/>
              <a:t>Berbakat artinya memiliki kecerdasan di atas rata-rata (IQ 130 ke atas) dan/atau memiliki bakat unggul dalam beberapa domain, seperti seni, musik, atau matematika.</a:t>
            </a:r>
          </a:p>
          <a:p>
            <a:r>
              <a:rPr lang="id-ID" dirty="0" smtClean="0"/>
              <a:t>Program untuk anak berbakat antara lain: kelas khusus, program akselerasi, pengayaan, mentor dan magang, serta bekerja/belajar atau program komunitas-layanan</a:t>
            </a:r>
            <a:endParaRPr lang="id-ID" dirty="0"/>
          </a:p>
        </p:txBody>
      </p:sp>
    </p:spTree>
    <p:extLst>
      <p:ext uri="{BB962C8B-B14F-4D97-AF65-F5344CB8AC3E}">
        <p14:creationId xmlns:p14="http://schemas.microsoft.com/office/powerpoint/2010/main" val="2693283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11283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err="1" smtClean="0">
                <a:latin typeface="Calibri" pitchFamily="34" charset="0"/>
              </a:rPr>
              <a:t>Pendekatan</a:t>
            </a:r>
            <a:r>
              <a:rPr lang="en-US" dirty="0" smtClean="0">
                <a:latin typeface="Calibri" pitchFamily="34" charset="0"/>
              </a:rPr>
              <a:t> </a:t>
            </a:r>
            <a:r>
              <a:rPr lang="en-US" dirty="0" err="1" smtClean="0">
                <a:latin typeface="Calibri" pitchFamily="34" charset="0"/>
              </a:rPr>
              <a:t>Ilmu</a:t>
            </a:r>
            <a:r>
              <a:rPr lang="en-US" dirty="0" smtClean="0">
                <a:latin typeface="Calibri" pitchFamily="34" charset="0"/>
              </a:rPr>
              <a:t> </a:t>
            </a:r>
            <a:r>
              <a:rPr lang="en-US" dirty="0" err="1" smtClean="0">
                <a:latin typeface="Calibri" pitchFamily="34" charset="0"/>
              </a:rPr>
              <a:t>Perilaku</a:t>
            </a:r>
            <a:r>
              <a:rPr lang="en-US" dirty="0" smtClean="0">
                <a:latin typeface="Calibri" pitchFamily="34" charset="0"/>
              </a:rPr>
              <a:t> &amp; </a:t>
            </a:r>
            <a:r>
              <a:rPr lang="en-US" dirty="0" err="1" smtClean="0">
                <a:latin typeface="Calibri" pitchFamily="34" charset="0"/>
              </a:rPr>
              <a:t>Kognitif</a:t>
            </a:r>
            <a:r>
              <a:rPr lang="en-US" dirty="0" smtClean="0">
                <a:latin typeface="Calibri" pitchFamily="34" charset="0"/>
              </a:rPr>
              <a:t> </a:t>
            </a:r>
            <a:r>
              <a:rPr lang="en-US" dirty="0" err="1" smtClean="0">
                <a:latin typeface="Calibri" pitchFamily="34" charset="0"/>
              </a:rPr>
              <a:t>Sosial</a:t>
            </a:r>
            <a:endParaRPr lang="en-US" dirty="0">
              <a:latin typeface="Calibri" pitchFamily="34" charset="0"/>
            </a:endParaRPr>
          </a:p>
        </p:txBody>
      </p:sp>
      <p:sp>
        <p:nvSpPr>
          <p:cNvPr id="3" name="Content Placeholder 2"/>
          <p:cNvSpPr>
            <a:spLocks noGrp="1"/>
          </p:cNvSpPr>
          <p:nvPr>
            <p:ph idx="1"/>
          </p:nvPr>
        </p:nvSpPr>
        <p:spPr/>
        <p:txBody>
          <a:bodyPr>
            <a:normAutofit/>
          </a:bodyPr>
          <a:lstStyle/>
          <a:p>
            <a:pPr>
              <a:lnSpc>
                <a:spcPct val="115000"/>
              </a:lnSpc>
              <a:spcAft>
                <a:spcPts val="0"/>
              </a:spcAft>
            </a:pPr>
            <a:r>
              <a:rPr lang="id-ID" dirty="0" smtClean="0">
                <a:ea typeface="Calibri"/>
                <a:cs typeface="Times New Roman"/>
              </a:rPr>
              <a:t>Bagaimanakah </a:t>
            </a:r>
            <a:r>
              <a:rPr lang="id-ID" dirty="0" smtClean="0">
                <a:ea typeface="Calibri"/>
                <a:cs typeface="Times New Roman"/>
              </a:rPr>
              <a:t>model </a:t>
            </a:r>
            <a:r>
              <a:rPr lang="id-ID" dirty="0">
                <a:ea typeface="Calibri"/>
                <a:cs typeface="Times New Roman"/>
              </a:rPr>
              <a:t>pembelajaran observasional bandura</a:t>
            </a:r>
            <a:r>
              <a:rPr lang="id-ID" dirty="0" smtClean="0">
                <a:ea typeface="Calibri"/>
                <a:cs typeface="Times New Roman"/>
              </a:rPr>
              <a:t>? Apa saja kontribusi dan kritik dari pendekatan kognitif sosial yang dikembangkannya? </a:t>
            </a:r>
            <a:endParaRPr lang="id-ID" dirty="0"/>
          </a:p>
          <a:p>
            <a:endParaRPr lang="en-US" i="1" dirty="0">
              <a:solidFill>
                <a:srgbClr val="FF0000"/>
              </a:solidFill>
              <a:latin typeface="Calibri" pitchFamily="34" charset="0"/>
            </a:endParaRPr>
          </a:p>
        </p:txBody>
      </p:sp>
    </p:spTree>
    <p:extLst>
      <p:ext uri="{BB962C8B-B14F-4D97-AF65-F5344CB8AC3E}">
        <p14:creationId xmlns:p14="http://schemas.microsoft.com/office/powerpoint/2010/main" val="1841524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89038"/>
          </a:xfrm>
        </p:spPr>
        <p:style>
          <a:lnRef idx="2">
            <a:schemeClr val="accent5">
              <a:shade val="50000"/>
            </a:schemeClr>
          </a:lnRef>
          <a:fillRef idx="1">
            <a:schemeClr val="accent5"/>
          </a:fillRef>
          <a:effectRef idx="0">
            <a:schemeClr val="accent5"/>
          </a:effectRef>
          <a:fontRef idx="minor">
            <a:schemeClr val="lt1"/>
          </a:fontRef>
        </p:style>
        <p:txBody>
          <a:bodyPr/>
          <a:lstStyle/>
          <a:p>
            <a:r>
              <a:rPr lang="id-ID" dirty="0" smtClean="0"/>
              <a:t>Pendekatan Ilmu Perilaku dan Kognitif Sosial</a:t>
            </a:r>
            <a:endParaRPr lang="id-ID" dirty="0"/>
          </a:p>
        </p:txBody>
      </p:sp>
      <p:sp>
        <p:nvSpPr>
          <p:cNvPr id="3" name="Content Placeholder 2"/>
          <p:cNvSpPr>
            <a:spLocks noGrp="1"/>
          </p:cNvSpPr>
          <p:nvPr>
            <p:ph idx="1"/>
          </p:nvPr>
        </p:nvSpPr>
        <p:spPr/>
        <p:txBody>
          <a:bodyPr/>
          <a:lstStyle/>
          <a:p>
            <a:pPr>
              <a:lnSpc>
                <a:spcPct val="115000"/>
              </a:lnSpc>
              <a:spcAft>
                <a:spcPts val="0"/>
              </a:spcAft>
            </a:pPr>
            <a:r>
              <a:rPr lang="id-ID" dirty="0" smtClean="0">
                <a:ea typeface="Calibri"/>
                <a:cs typeface="Times New Roman"/>
              </a:rPr>
              <a:t>Bandingkan pengondisian klasik dan pengondisian operan! Apakah </a:t>
            </a:r>
            <a:r>
              <a:rPr lang="id-ID" dirty="0">
                <a:ea typeface="Calibri"/>
                <a:cs typeface="Times New Roman"/>
              </a:rPr>
              <a:t>pengondisian klasik? </a:t>
            </a:r>
            <a:r>
              <a:rPr lang="id-ID" dirty="0" smtClean="0">
                <a:ea typeface="Calibri"/>
                <a:cs typeface="Times New Roman"/>
              </a:rPr>
              <a:t>Jelaskan proses belajar yang terjadi pada masing-masing pendekatan! </a:t>
            </a:r>
          </a:p>
          <a:p>
            <a:pPr>
              <a:lnSpc>
                <a:spcPct val="115000"/>
              </a:lnSpc>
              <a:spcAft>
                <a:spcPts val="0"/>
              </a:spcAft>
            </a:pPr>
            <a:r>
              <a:rPr lang="id-ID" dirty="0" smtClean="0">
                <a:ea typeface="Calibri"/>
                <a:cs typeface="Times New Roman"/>
              </a:rPr>
              <a:t>Apa </a:t>
            </a:r>
            <a:r>
              <a:rPr lang="id-ID" dirty="0">
                <a:ea typeface="Calibri"/>
                <a:cs typeface="Times New Roman"/>
              </a:rPr>
              <a:t>sajakah kegunaan efektif dan tidak efektif </a:t>
            </a:r>
            <a:r>
              <a:rPr lang="id-ID" dirty="0" smtClean="0">
                <a:ea typeface="Calibri"/>
                <a:cs typeface="Times New Roman"/>
              </a:rPr>
              <a:t>analisis </a:t>
            </a:r>
            <a:r>
              <a:rPr lang="id-ID" dirty="0">
                <a:ea typeface="Calibri"/>
                <a:cs typeface="Times New Roman"/>
              </a:rPr>
              <a:t>perilaku </a:t>
            </a:r>
            <a:r>
              <a:rPr lang="id-ID" dirty="0" smtClean="0">
                <a:ea typeface="Calibri"/>
                <a:cs typeface="Times New Roman"/>
              </a:rPr>
              <a:t>terapan dalam pendidikan? (Bagaimana analisis perilaku terapan diterapkan dalam mengurangi atau mengembangkan perilaku?)</a:t>
            </a:r>
            <a:endParaRPr lang="id-ID" dirty="0">
              <a:ea typeface="Calibri"/>
              <a:cs typeface="Times New Roman"/>
            </a:endParaRPr>
          </a:p>
          <a:p>
            <a:pPr>
              <a:lnSpc>
                <a:spcPct val="115000"/>
              </a:lnSpc>
              <a:spcAft>
                <a:spcPts val="0"/>
              </a:spcAft>
            </a:pPr>
            <a:endParaRPr lang="id-ID" dirty="0" smtClean="0">
              <a:ea typeface="Calibri"/>
              <a:cs typeface="Times New Roman"/>
            </a:endParaRPr>
          </a:p>
        </p:txBody>
      </p:sp>
    </p:spTree>
    <p:extLst>
      <p:ext uri="{BB962C8B-B14F-4D97-AF65-F5344CB8AC3E}">
        <p14:creationId xmlns:p14="http://schemas.microsoft.com/office/powerpoint/2010/main" val="2030383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203950"/>
          </a:xfrm>
        </p:spPr>
        <p:style>
          <a:lnRef idx="1">
            <a:schemeClr val="accent5"/>
          </a:lnRef>
          <a:fillRef idx="2">
            <a:schemeClr val="accent5"/>
          </a:fillRef>
          <a:effectRef idx="1">
            <a:schemeClr val="accent5"/>
          </a:effectRef>
          <a:fontRef idx="minor">
            <a:schemeClr val="dk1"/>
          </a:fontRef>
        </p:style>
        <p:txBody>
          <a:bodyPr/>
          <a:lstStyle/>
          <a:p>
            <a:r>
              <a:rPr lang="id-ID" sz="2800" dirty="0" smtClean="0"/>
              <a:t>Belajar meliputi </a:t>
            </a:r>
            <a:r>
              <a:rPr lang="id-ID" sz="2800" u="sng" dirty="0" smtClean="0"/>
              <a:t>perubahan</a:t>
            </a:r>
            <a:r>
              <a:rPr lang="id-ID" sz="2800" dirty="0" smtClean="0"/>
              <a:t> yang relatif </a:t>
            </a:r>
            <a:r>
              <a:rPr lang="id-ID" sz="2800" u="sng" dirty="0" smtClean="0"/>
              <a:t>permanen</a:t>
            </a:r>
            <a:r>
              <a:rPr lang="id-ID" sz="2800" dirty="0" smtClean="0"/>
              <a:t> dalam perilaku, pengetahuan, dan keterampilan berpikir yang terjadi melalui </a:t>
            </a:r>
            <a:r>
              <a:rPr lang="id-ID" sz="2800" u="sng" dirty="0" smtClean="0"/>
              <a:t>pengalaman</a:t>
            </a:r>
          </a:p>
          <a:p>
            <a:r>
              <a:rPr lang="id-ID" sz="2800" dirty="0" smtClean="0"/>
              <a:t>Behaviorisme berpandangan bahwa perilaku harus dijelaskan oleh pengalaman yang dapat diamati secara langsung (bukan dengan proses mental)</a:t>
            </a:r>
          </a:p>
          <a:p>
            <a:r>
              <a:rPr lang="id-ID" sz="2800" dirty="0" smtClean="0"/>
              <a:t>Pengkondisian klasik dan operan adalah pandangan yang menekankan proses belajar asosiatif</a:t>
            </a:r>
          </a:p>
          <a:p>
            <a:r>
              <a:rPr lang="id-ID" sz="2800" dirty="0" smtClean="0"/>
              <a:t>Psikologi sekarang lebih bersifat kognitif, dengan beberapa topik yang akan dibahas lebih lanjut: kognitif sosial, pengolahan informasi, kognitif konstruktivis, dan konstruktivis sosial</a:t>
            </a:r>
            <a:endParaRPr lang="id-ID" sz="2800" dirty="0"/>
          </a:p>
        </p:txBody>
      </p:sp>
    </p:spTree>
    <p:extLst>
      <p:ext uri="{BB962C8B-B14F-4D97-AF65-F5344CB8AC3E}">
        <p14:creationId xmlns:p14="http://schemas.microsoft.com/office/powerpoint/2010/main" val="336878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75350"/>
          </a:xfrm>
        </p:spPr>
        <p:style>
          <a:lnRef idx="1">
            <a:schemeClr val="accent5"/>
          </a:lnRef>
          <a:fillRef idx="2">
            <a:schemeClr val="accent5"/>
          </a:fillRef>
          <a:effectRef idx="1">
            <a:schemeClr val="accent5"/>
          </a:effectRef>
          <a:fontRef idx="minor">
            <a:schemeClr val="dk1"/>
          </a:fontRef>
        </p:style>
        <p:txBody>
          <a:bodyPr/>
          <a:lstStyle/>
          <a:p>
            <a:r>
              <a:rPr lang="id-ID" dirty="0" smtClean="0"/>
              <a:t>Applied behavior analysis (analisis perilaku terapan) adalah penerapan prinsip pengondisian operan (operant conditioning) untuk mengubah perilaku</a:t>
            </a:r>
          </a:p>
          <a:p>
            <a:r>
              <a:rPr lang="id-ID" dirty="0" smtClean="0"/>
              <a:t>Beberapa strategi peningkatan perilaku: memilih penguat yang efektif, membuat penguat tepat waktu dan kontingen, memilih jadwal terbaik untuk penguatan, melakukan kontrak, menggunakan penguatan negatif secara efektif dan menggunakan prompting dan shaping</a:t>
            </a:r>
            <a:endParaRPr lang="id-ID" dirty="0"/>
          </a:p>
        </p:txBody>
      </p:sp>
    </p:spTree>
    <p:extLst>
      <p:ext uri="{BB962C8B-B14F-4D97-AF65-F5344CB8AC3E}">
        <p14:creationId xmlns:p14="http://schemas.microsoft.com/office/powerpoint/2010/main" val="148649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id-ID" dirty="0" smtClean="0"/>
              <a:t>Strategi untuk mengurangi perilaku yang tidak diinginkan antara lain dengan menggunakan penguatan diferensial, mengakhiri penguatan, menghapus rangsangan yang diinginkan, dan menyajikan rangsangan pengganti/lawan</a:t>
            </a:r>
          </a:p>
          <a:p>
            <a:r>
              <a:rPr lang="id-ID" dirty="0" smtClean="0"/>
              <a:t>Teknik perilaku dapat membantu mengelola kelas</a:t>
            </a:r>
            <a:endParaRPr lang="id-ID" dirty="0"/>
          </a:p>
        </p:txBody>
      </p:sp>
    </p:spTree>
    <p:extLst>
      <p:ext uri="{BB962C8B-B14F-4D97-AF65-F5344CB8AC3E}">
        <p14:creationId xmlns:p14="http://schemas.microsoft.com/office/powerpoint/2010/main" val="109254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id-ID" dirty="0" smtClean="0"/>
              <a:t>Teori kognitif sosial menekankan proses belajar yang melibatkan orang/kognisi, perilaku, dan lingkungan</a:t>
            </a:r>
          </a:p>
          <a:p>
            <a:r>
              <a:rPr lang="id-ID" dirty="0" smtClean="0"/>
              <a:t>Belajar observasional adalah diperolehnya keterampilan, strategi, dan keyakinan dengan mengamati orang lain</a:t>
            </a:r>
          </a:p>
          <a:p>
            <a:r>
              <a:rPr lang="id-ID" dirty="0" smtClean="0"/>
              <a:t>Metode self instructional (instruksional diri) mengajarkan individu memodifikasi perilaku mereka sendiri</a:t>
            </a:r>
            <a:endParaRPr lang="id-ID" dirty="0"/>
          </a:p>
        </p:txBody>
      </p:sp>
    </p:spTree>
    <p:extLst>
      <p:ext uri="{BB962C8B-B14F-4D97-AF65-F5344CB8AC3E}">
        <p14:creationId xmlns:p14="http://schemas.microsoft.com/office/powerpoint/2010/main" val="68039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112838"/>
          </a:xfrm>
        </p:spPr>
        <p:style>
          <a:lnRef idx="2">
            <a:schemeClr val="accent1">
              <a:shade val="50000"/>
            </a:schemeClr>
          </a:lnRef>
          <a:fillRef idx="1">
            <a:schemeClr val="accent1"/>
          </a:fillRef>
          <a:effectRef idx="0">
            <a:schemeClr val="accent1"/>
          </a:effectRef>
          <a:fontRef idx="minor">
            <a:schemeClr val="lt1"/>
          </a:fontRef>
        </p:style>
        <p:txBody>
          <a:bodyPr/>
          <a:lstStyle/>
          <a:p>
            <a:r>
              <a:rPr lang="id-ID" dirty="0" smtClean="0"/>
              <a:t>Perkembangan Kognitif dan Bahasa</a:t>
            </a:r>
            <a:endParaRPr lang="id-ID" dirty="0"/>
          </a:p>
        </p:txBody>
      </p:sp>
      <p:sp>
        <p:nvSpPr>
          <p:cNvPr id="3" name="Content Placeholder 2"/>
          <p:cNvSpPr>
            <a:spLocks noGrp="1"/>
          </p:cNvSpPr>
          <p:nvPr>
            <p:ph idx="1"/>
          </p:nvPr>
        </p:nvSpPr>
        <p:spPr/>
        <p:txBody>
          <a:bodyPr/>
          <a:lstStyle/>
          <a:p>
            <a:pPr lvl="0"/>
            <a:r>
              <a:rPr lang="id-ID" dirty="0"/>
              <a:t>Apakah yang menjadi sifat </a:t>
            </a:r>
            <a:r>
              <a:rPr lang="id-ID" dirty="0" smtClean="0"/>
              <a:t>perkembangan?</a:t>
            </a:r>
            <a:endParaRPr lang="id-ID" dirty="0"/>
          </a:p>
          <a:p>
            <a:pPr lvl="0"/>
            <a:r>
              <a:rPr lang="id-ID" dirty="0" smtClean="0"/>
              <a:t>Apakah </a:t>
            </a:r>
            <a:r>
              <a:rPr lang="id-ID" dirty="0"/>
              <a:t>isu-isu </a:t>
            </a:r>
            <a:r>
              <a:rPr lang="id-ID" dirty="0" smtClean="0"/>
              <a:t>yang utama dalam perkembangan? </a:t>
            </a:r>
            <a:r>
              <a:rPr lang="id-ID" dirty="0"/>
              <a:t>Apa kesimpulan yang dapat dicapai tentang isu-isu ini?</a:t>
            </a:r>
          </a:p>
          <a:p>
            <a:pPr lvl="0"/>
            <a:r>
              <a:rPr lang="id-ID" dirty="0" smtClean="0"/>
              <a:t>Bagaimana pengetahuan mengenai perkembangan anak dapat dimanfaatkan dalam proses pendidikan yang tepat?</a:t>
            </a:r>
          </a:p>
        </p:txBody>
      </p:sp>
    </p:spTree>
    <p:extLst>
      <p:ext uri="{BB962C8B-B14F-4D97-AF65-F5344CB8AC3E}">
        <p14:creationId xmlns:p14="http://schemas.microsoft.com/office/powerpoint/2010/main" val="58140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d-ID" dirty="0" smtClean="0"/>
              <a:t>Perkembangan Kognitif dan Bahasa</a:t>
            </a:r>
            <a:endParaRPr lang="id-ID" dirty="0"/>
          </a:p>
        </p:txBody>
      </p:sp>
      <p:sp>
        <p:nvSpPr>
          <p:cNvPr id="3" name="Content Placeholder 2"/>
          <p:cNvSpPr>
            <a:spLocks noGrp="1"/>
          </p:cNvSpPr>
          <p:nvPr>
            <p:ph idx="1"/>
          </p:nvPr>
        </p:nvSpPr>
        <p:spPr/>
        <p:txBody>
          <a:bodyPr/>
          <a:lstStyle/>
          <a:p>
            <a:pPr lvl="0"/>
            <a:r>
              <a:rPr lang="id-ID" dirty="0" smtClean="0"/>
              <a:t>Berikan contoh bagaimana proses kognitif dapat mempengaruhi proses sosioemosional anak didik. Kemudian, </a:t>
            </a:r>
            <a:r>
              <a:rPr lang="id-ID" dirty="0"/>
              <a:t>berikan contoh bagaimana proses sosioemosional dapat mempengaruhi proses kognitif </a:t>
            </a:r>
            <a:r>
              <a:rPr lang="id-ID" dirty="0" smtClean="0"/>
              <a:t>pada kelompok anak didik yang sama.  </a:t>
            </a:r>
            <a:endParaRPr lang="id-ID" dirty="0"/>
          </a:p>
          <a:p>
            <a:pPr lvl="0"/>
            <a:r>
              <a:rPr lang="id-ID" dirty="0" smtClean="0"/>
              <a:t>Bandingkan teori perkembangan kognitif </a:t>
            </a:r>
            <a:r>
              <a:rPr lang="id-ID" dirty="0"/>
              <a:t>Jean Piaget dan Lev </a:t>
            </a:r>
            <a:r>
              <a:rPr lang="id-ID" dirty="0" smtClean="0"/>
              <a:t>Vygotsky! Bagaimana kedua teori ini diterapkan dalam pendidikan?</a:t>
            </a:r>
            <a:endParaRPr lang="id-ID" dirty="0"/>
          </a:p>
        </p:txBody>
      </p:sp>
    </p:spTree>
    <p:extLst>
      <p:ext uri="{BB962C8B-B14F-4D97-AF65-F5344CB8AC3E}">
        <p14:creationId xmlns:p14="http://schemas.microsoft.com/office/powerpoint/2010/main" val="12630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d-ID" dirty="0" smtClean="0"/>
              <a:t>Perkembangan Kognitif dan Bahasa</a:t>
            </a:r>
            <a:endParaRPr lang="id-ID" dirty="0"/>
          </a:p>
        </p:txBody>
      </p:sp>
      <p:sp>
        <p:nvSpPr>
          <p:cNvPr id="3" name="Content Placeholder 2"/>
          <p:cNvSpPr>
            <a:spLocks noGrp="1"/>
          </p:cNvSpPr>
          <p:nvPr>
            <p:ph idx="1"/>
          </p:nvPr>
        </p:nvSpPr>
        <p:spPr/>
        <p:txBody>
          <a:bodyPr/>
          <a:lstStyle/>
          <a:p>
            <a:pPr lvl="0"/>
            <a:r>
              <a:rPr lang="id-ID" dirty="0" smtClean="0"/>
              <a:t>Bagaimana pengaruh biologis dan lingkungan pada perkembangan bahasa anak?</a:t>
            </a:r>
            <a:endParaRPr lang="id-ID" dirty="0"/>
          </a:p>
          <a:p>
            <a:pPr lvl="0"/>
            <a:r>
              <a:rPr lang="id-ID" dirty="0"/>
              <a:t>Apakah bahasa? Jelaskan lima fitur bahasa lisan: fonologi,morfologi, sintaksis, semantis, dan pragmatik</a:t>
            </a:r>
          </a:p>
          <a:p>
            <a:endParaRPr lang="id-ID" dirty="0"/>
          </a:p>
        </p:txBody>
      </p:sp>
    </p:spTree>
    <p:extLst>
      <p:ext uri="{BB962C8B-B14F-4D97-AF65-F5344CB8AC3E}">
        <p14:creationId xmlns:p14="http://schemas.microsoft.com/office/powerpoint/2010/main" val="340300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style>
          <a:lnRef idx="1">
            <a:schemeClr val="accent1"/>
          </a:lnRef>
          <a:fillRef idx="2">
            <a:schemeClr val="accent1"/>
          </a:fillRef>
          <a:effectRef idx="1">
            <a:schemeClr val="accent1"/>
          </a:effectRef>
          <a:fontRef idx="minor">
            <a:schemeClr val="dk1"/>
          </a:fontRef>
        </p:style>
        <p:txBody>
          <a:bodyPr/>
          <a:lstStyle/>
          <a:p>
            <a:r>
              <a:rPr lang="id-ID" dirty="0" smtClean="0"/>
              <a:t>Perkembangan adalah pola perubahan biologis, kognitif, dan sosioemosional yang dimulai pada pembuahan dan berlanjut sampai masa hidup.</a:t>
            </a:r>
          </a:p>
          <a:p>
            <a:r>
              <a:rPr lang="id-ID" dirty="0" smtClean="0"/>
              <a:t>Semakin belajar mengenai perkembangan anak, semakin baik pemahaman akan tingkat pendidikan yang tepat untuk diberikan kepada anak</a:t>
            </a:r>
          </a:p>
          <a:p>
            <a:r>
              <a:rPr lang="id-ID" dirty="0" smtClean="0"/>
              <a:t>Isu perkembangan yang utama adalah mengenai pengaruh genetika dan lingkungan, isu kontinuitas dan diskontinuitas dalam perkembangan, serta pentingnya pengalaman awal atau pengalaman yang selanjutnya </a:t>
            </a:r>
            <a:endParaRPr lang="id-ID" dirty="0"/>
          </a:p>
        </p:txBody>
      </p:sp>
    </p:spTree>
    <p:extLst>
      <p:ext uri="{BB962C8B-B14F-4D97-AF65-F5344CB8AC3E}">
        <p14:creationId xmlns:p14="http://schemas.microsoft.com/office/powerpoint/2010/main" val="246506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id-ID" dirty="0" smtClean="0"/>
              <a:t>Pengajaran yang sesuai dengan tingkat perkembangan anak artinya pengajaran yang terjadi pada tingkat yang tidak terlalu sulit sehingga membuat anak stress dan tidak terlalu mudah sehingga membosankan untuk anak</a:t>
            </a:r>
          </a:p>
          <a:p>
            <a:r>
              <a:rPr lang="id-ID" dirty="0" smtClean="0"/>
              <a:t>Perkembangan terpecah tejadi ketika ada ketidakseimbangan yang cukup besar dalam perkembangan anak di seluruh domain yang ada</a:t>
            </a:r>
            <a:endParaRPr lang="id-ID" dirty="0"/>
          </a:p>
        </p:txBody>
      </p:sp>
    </p:spTree>
    <p:extLst>
      <p:ext uri="{BB962C8B-B14F-4D97-AF65-F5344CB8AC3E}">
        <p14:creationId xmlns:p14="http://schemas.microsoft.com/office/powerpoint/2010/main" val="78974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27750"/>
          </a:xfrm>
        </p:spPr>
        <p:style>
          <a:lnRef idx="1">
            <a:schemeClr val="accent1"/>
          </a:lnRef>
          <a:fillRef idx="2">
            <a:schemeClr val="accent1"/>
          </a:fillRef>
          <a:effectRef idx="1">
            <a:schemeClr val="accent1"/>
          </a:effectRef>
          <a:fontRef idx="minor">
            <a:schemeClr val="dk1"/>
          </a:fontRef>
        </p:style>
        <p:txBody>
          <a:bodyPr/>
          <a:lstStyle/>
          <a:p>
            <a:r>
              <a:rPr lang="id-ID" dirty="0" smtClean="0"/>
              <a:t>Lev Vygotsky menekankan bahwa keterampilan kognitif perlu ditafsirkan secara berkembang, dimediasi oleh bahasa, dan memiliki hubungan dengan sosial dan budaya</a:t>
            </a:r>
          </a:p>
          <a:p>
            <a:r>
              <a:rPr lang="id-ID" dirty="0" smtClean="0"/>
              <a:t>Zona Pekembangan Prokzimal adalah istilah Vygotsky untuk berbagai tugas yg terlalu sulit bagi anak-anak untuk dikerjakan sendiri tetapi dapat dipelajari dengan bimbingan dan bantuan dari orang dewasa dan anak lain yang lebih terampil</a:t>
            </a:r>
          </a:p>
          <a:p>
            <a:r>
              <a:rPr lang="id-ID" dirty="0" smtClean="0"/>
              <a:t>Vygotsky menekankan bahwa anak secara aktif membangun pemahaman terhadap dunia</a:t>
            </a:r>
            <a:endParaRPr lang="id-ID" dirty="0"/>
          </a:p>
        </p:txBody>
      </p:sp>
    </p:spTree>
    <p:extLst>
      <p:ext uri="{BB962C8B-B14F-4D97-AF65-F5344CB8AC3E}">
        <p14:creationId xmlns:p14="http://schemas.microsoft.com/office/powerpoint/2010/main" val="818466394"/>
      </p:ext>
    </p:extLst>
  </p:cSld>
  <p:clrMapOvr>
    <a:masterClrMapping/>
  </p:clrMapOvr>
</p:sld>
</file>

<file path=ppt/theme/theme1.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1_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3005C949-B08C-442A-B2D6-75A98AB780EB}" vid="{19280BA6-BB49-410A-AD56-9D9793306A3E}"/>
    </a:ext>
  </a:extLst>
</a:theme>
</file>

<file path=ppt/theme/theme3.xml><?xml version="1.0" encoding="utf-8"?>
<a:theme xmlns:a="http://schemas.openxmlformats.org/drawingml/2006/main" name="2_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3005C949-B08C-442A-B2D6-75A98AB780EB}" vid="{19280BA6-BB49-410A-AD56-9D9793306A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templete esa unggul 2017</Template>
  <TotalTime>480</TotalTime>
  <Words>1755</Words>
  <Application>Microsoft Office PowerPoint</Application>
  <PresentationFormat>On-screen Show (4:3)</PresentationFormat>
  <Paragraphs>168</Paragraphs>
  <Slides>36</Slides>
  <Notes>7</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templete esa unggul 2017</vt:lpstr>
      <vt:lpstr>1_templete esa unggul 2017</vt:lpstr>
      <vt:lpstr>2_templete esa unggul 2017</vt:lpstr>
      <vt:lpstr>Office Theme</vt:lpstr>
      <vt:lpstr>1_Office Theme</vt:lpstr>
      <vt:lpstr>Pertemuan-7 Review UTS</vt:lpstr>
      <vt:lpstr>PowerPoint Presentation</vt:lpstr>
      <vt:lpstr>Petunjuk</vt:lpstr>
      <vt:lpstr>Perkembangan Kognitif dan Bahasa</vt:lpstr>
      <vt:lpstr>Perkembangan Kognitif dan Bahasa</vt:lpstr>
      <vt:lpstr>Perkembangan Kognitif dan Bahasa</vt:lpstr>
      <vt:lpstr>PowerPoint Presentation</vt:lpstr>
      <vt:lpstr>PowerPoint Presentation</vt:lpstr>
      <vt:lpstr>PowerPoint Presentation</vt:lpstr>
      <vt:lpstr>PowerPoint Presentation</vt:lpstr>
      <vt:lpstr>PowerPoint Presentation</vt:lpstr>
      <vt:lpstr>Konteks Sosial dan Perkembangan Sosioemosional</vt:lpstr>
      <vt:lpstr>Perkembangan Sosioemosional dan Konteks Sosial</vt:lpstr>
      <vt:lpstr>Perkembangan Sosioemosional dan Konteks Sosial</vt:lpstr>
      <vt:lpstr>PowerPoint Presentation</vt:lpstr>
      <vt:lpstr>Sistem Ekologi Bronfenbrenner</vt:lpstr>
      <vt:lpstr>PowerPoint Presentation</vt:lpstr>
      <vt:lpstr>Aspek perkembangan sosioemosional antara lain:</vt:lpstr>
      <vt:lpstr>Variasi individu</vt:lpstr>
      <vt:lpstr>Variasi Individu</vt:lpstr>
      <vt:lpstr>PowerPoint Presentation</vt:lpstr>
      <vt:lpstr>PowerPoint Presentation</vt:lpstr>
      <vt:lpstr>PowerPoint Presentation</vt:lpstr>
      <vt:lpstr>PowerPoint Presentation</vt:lpstr>
      <vt:lpstr>PowerPoint Presentation</vt:lpstr>
      <vt:lpstr>Pembelajar dengan Kebutuhan Khusus</vt:lpstr>
      <vt:lpstr>Pembelajar dengan Kebutuhan Khusus</vt:lpstr>
      <vt:lpstr>PowerPoint Presentation</vt:lpstr>
      <vt:lpstr>PowerPoint Presentation</vt:lpstr>
      <vt:lpstr>PowerPoint Presentation</vt:lpstr>
      <vt:lpstr>Pendekatan Ilmu Perilaku &amp; Kognitif Sosial</vt:lpstr>
      <vt:lpstr>Pendekatan Ilmu Perilaku dan Kognitif Sosial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Pertemuan-7 Review UTS</dc:title>
  <dc:creator>Administrator</dc:creator>
  <cp:lastModifiedBy>Administrator</cp:lastModifiedBy>
  <cp:revision>18</cp:revision>
  <dcterms:created xsi:type="dcterms:W3CDTF">2006-08-16T00:00:00Z</dcterms:created>
  <dcterms:modified xsi:type="dcterms:W3CDTF">2018-10-01T06:47:10Z</dcterms:modified>
</cp:coreProperties>
</file>