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81" r:id="rId2"/>
    <p:sldId id="260" r:id="rId3"/>
    <p:sldId id="296" r:id="rId4"/>
    <p:sldId id="289" r:id="rId5"/>
    <p:sldId id="290" r:id="rId6"/>
    <p:sldId id="297" r:id="rId7"/>
    <p:sldId id="298" r:id="rId8"/>
    <p:sldId id="299" r:id="rId9"/>
    <p:sldId id="300" r:id="rId10"/>
    <p:sldId id="301" r:id="rId11"/>
    <p:sldId id="291" r:id="rId12"/>
    <p:sldId id="292"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TKT306 - Perancangan Tata Letak Fasilitas</a:t>
            </a:r>
          </a:p>
        </p:txBody>
      </p:sp>
      <p:sp>
        <p:nvSpPr>
          <p:cNvPr id="5" name="Footer Placeholder 4"/>
          <p:cNvSpPr>
            <a:spLocks noGrp="1"/>
          </p:cNvSpPr>
          <p:nvPr>
            <p:ph type="ftr" sz="quarter" idx="11"/>
          </p:nvPr>
        </p:nvSpPr>
        <p:spPr/>
        <p:txBody>
          <a:bodyPr/>
          <a:lstStyle/>
          <a:p>
            <a:r>
              <a:rPr lang="en-US"/>
              <a:t>6623 - Taufiqur Rachman</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a:t>TKT306 - Perancangan Tata Letak Fasilitas</a:t>
            </a:r>
          </a:p>
        </p:txBody>
      </p:sp>
      <p:sp>
        <p:nvSpPr>
          <p:cNvPr id="5" name="Footer Placeholder 4"/>
          <p:cNvSpPr>
            <a:spLocks noGrp="1"/>
          </p:cNvSpPr>
          <p:nvPr>
            <p:ph type="ftr" sz="quarter" idx="11"/>
          </p:nvPr>
        </p:nvSpPr>
        <p:spPr>
          <a:xfrm>
            <a:off x="4419600" y="152400"/>
            <a:ext cx="2895600" cy="365125"/>
          </a:xfrm>
        </p:spPr>
        <p:txBody>
          <a:body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TKT306 - Perancangan Tata Letak Fasilitas</a:t>
            </a:r>
          </a:p>
        </p:txBody>
      </p:sp>
      <p:sp>
        <p:nvSpPr>
          <p:cNvPr id="8" name="Footer Placeholder 7"/>
          <p:cNvSpPr>
            <a:spLocks noGrp="1"/>
          </p:cNvSpPr>
          <p:nvPr>
            <p:ph type="ftr" sz="quarter" idx="11"/>
          </p:nvPr>
        </p:nvSpPr>
        <p:spPr/>
        <p:txBody>
          <a:bodyPr/>
          <a:lstStyle/>
          <a:p>
            <a:r>
              <a:rPr lang="en-US"/>
              <a:t>6623 - Taufiqur Rachman</a:t>
            </a:r>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TKT306 - Perancangan Tata Letak Fasilitas</a:t>
            </a:r>
          </a:p>
        </p:txBody>
      </p:sp>
      <p:sp>
        <p:nvSpPr>
          <p:cNvPr id="4" name="Footer Placeholder 3"/>
          <p:cNvSpPr>
            <a:spLocks noGrp="1"/>
          </p:cNvSpPr>
          <p:nvPr>
            <p:ph type="ftr" sz="quarter" idx="11"/>
          </p:nvPr>
        </p:nvSpPr>
        <p:spPr/>
        <p:txBody>
          <a:bodyPr/>
          <a:lstStyle/>
          <a:p>
            <a:r>
              <a:rPr lang="en-US"/>
              <a:t>6623 - Taufiqur Rachman</a:t>
            </a:r>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TKT306 - Perancangan Tata Letak Fasilitas</a:t>
            </a:r>
          </a:p>
        </p:txBody>
      </p:sp>
      <p:sp>
        <p:nvSpPr>
          <p:cNvPr id="3" name="Footer Placeholder 2"/>
          <p:cNvSpPr>
            <a:spLocks noGrp="1"/>
          </p:cNvSpPr>
          <p:nvPr>
            <p:ph type="ftr" sz="quarter" idx="11"/>
          </p:nvPr>
        </p:nvSpPr>
        <p:spPr/>
        <p:txBody>
          <a:bodyPr/>
          <a:lstStyle/>
          <a:p>
            <a:r>
              <a:rPr lang="en-US"/>
              <a:t>6623 - Taufiqur Rachman</a:t>
            </a:r>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TKT306 - Perancangan Tata Letak Fasilitas</a:t>
            </a:r>
          </a:p>
        </p:txBody>
      </p:sp>
      <p:sp>
        <p:nvSpPr>
          <p:cNvPr id="6" name="Footer Placeholder 5"/>
          <p:cNvSpPr>
            <a:spLocks noGrp="1"/>
          </p:cNvSpPr>
          <p:nvPr>
            <p:ph type="ftr" sz="quarter" idx="11"/>
          </p:nvPr>
        </p:nvSpPr>
        <p:spPr/>
        <p:txBody>
          <a:bodyPr/>
          <a:lstStyle/>
          <a:p>
            <a:r>
              <a:rPr lang="en-US"/>
              <a:t>6623 - Taufiqur Rachman</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dirty="0" err="1"/>
              <a:t>Analisis</a:t>
            </a:r>
            <a:r>
              <a:rPr lang="en-US" dirty="0"/>
              <a:t> </a:t>
            </a:r>
            <a:r>
              <a:rPr lang="en-US" dirty="0" err="1"/>
              <a:t>Pengendalian</a:t>
            </a:r>
            <a:r>
              <a:rPr lang="en-US" dirty="0"/>
              <a:t> </a:t>
            </a:r>
            <a:r>
              <a:rPr lang="en-US" dirty="0" err="1"/>
              <a:t>Risiko</a:t>
            </a:r>
            <a:r>
              <a:rPr lang="en-US" dirty="0"/>
              <a:t> dan </a:t>
            </a:r>
            <a:r>
              <a:rPr lang="en-US" dirty="0" err="1"/>
              <a:t>Kerugian</a:t>
            </a:r>
            <a:endParaRPr lang="en-US"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FEB 911</a:t>
            </a:r>
          </a:p>
          <a:p>
            <a:r>
              <a:rPr lang="en-US" sz="2000" dirty="0" err="1"/>
              <a:t>Manajemen</a:t>
            </a:r>
            <a:r>
              <a:rPr lang="en-US" sz="2000" dirty="0"/>
              <a:t> </a:t>
            </a:r>
            <a:r>
              <a:rPr lang="en-US" sz="2000" dirty="0" err="1"/>
              <a:t>Risiko</a:t>
            </a:r>
            <a:endParaRPr lang="en-US" sz="20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a:effectLst>
                  <a:outerShdw blurRad="38100" dist="38100" dir="2700000" algn="tl">
                    <a:srgbClr val="000000">
                      <a:alpha val="43137"/>
                    </a:srgbClr>
                  </a:outerShdw>
                </a:effectLst>
              </a:rPr>
              <a:t>PERTEMUAN #8</a:t>
            </a:r>
          </a:p>
        </p:txBody>
      </p:sp>
    </p:spTree>
    <p:extLst>
      <p:ext uri="{BB962C8B-B14F-4D97-AF65-F5344CB8AC3E}">
        <p14:creationId xmlns:p14="http://schemas.microsoft.com/office/powerpoint/2010/main" val="3190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id-ID" altLang="en-US" sz="3200" b="1" dirty="0"/>
              <a:t>Fokus dan Timing Pengendalian 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id-ID" altLang="en-US" sz="2800" dirty="0"/>
              <a:t>Fokus Pengendalian Risiko</a:t>
            </a:r>
          </a:p>
          <a:p>
            <a:pPr algn="just">
              <a:buNone/>
            </a:pPr>
            <a:r>
              <a:rPr lang="id-ID" altLang="en-US" sz="2800" dirty="0"/>
              <a:t>	Pengendalian risiko dapat difokuskan pada usaha mengurangi kemungkinan munculnya risiko dan mengurangi keseriusan (severity) dari konsekuansi risiko. Contoh : memasang alat pemadam kebakaran digedung, memasang airbag di mobil, mamasang sabuk pengaman buruh bangunan</a:t>
            </a:r>
          </a:p>
          <a:p>
            <a:pPr algn="just"/>
            <a:r>
              <a:rPr lang="id-ID" altLang="en-US" sz="2800" dirty="0"/>
              <a:t>Timing Pengendalian Risiko</a:t>
            </a:r>
          </a:p>
          <a:p>
            <a:pPr algn="just">
              <a:buNone/>
            </a:pPr>
            <a:r>
              <a:rPr lang="id-ID" altLang="en-US" sz="2800" dirty="0"/>
              <a:t>	Pengendalian risiko bisa dilakukan sebelum, selama, dan sesudah risiko terjadi. Contoh : </a:t>
            </a:r>
          </a:p>
          <a:p>
            <a:pPr lvl="1" algn="just">
              <a:buFontTx/>
              <a:buChar char="-"/>
            </a:pPr>
            <a:r>
              <a:rPr lang="id-ID" altLang="en-US" sz="2400" dirty="0"/>
              <a:t>Sebelum terjadi : melakukan training karyawan</a:t>
            </a:r>
          </a:p>
          <a:p>
            <a:pPr lvl="1" algn="just">
              <a:buFontTx/>
              <a:buChar char="-"/>
            </a:pPr>
            <a:r>
              <a:rPr lang="id-ID" altLang="en-US" sz="2400" dirty="0"/>
              <a:t>Saat terjadi : kantong udara pada mobil langsung mengembang saat terjadi kecelakaan.</a:t>
            </a:r>
          </a:p>
          <a:p>
            <a:pPr lvl="1" algn="just">
              <a:buFontTx/>
              <a:buChar char="-"/>
            </a:pPr>
            <a:r>
              <a:rPr lang="id-ID" altLang="en-US" sz="2400" dirty="0"/>
              <a:t>Setelah terjadi : memperbaiki mobil untuk dijual lagi</a:t>
            </a:r>
          </a:p>
        </p:txBody>
      </p:sp>
    </p:spTree>
    <p:extLst>
      <p:ext uri="{BB962C8B-B14F-4D97-AF65-F5344CB8AC3E}">
        <p14:creationId xmlns:p14="http://schemas.microsoft.com/office/powerpoint/2010/main" val="398993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Analisis</a:t>
            </a:r>
            <a:r>
              <a:rPr lang="en-US" altLang="en-US" sz="3200" b="1" dirty="0"/>
              <a:t> </a:t>
            </a:r>
            <a:r>
              <a:rPr lang="en-US" altLang="en-US" sz="3200" b="1" dirty="0" err="1"/>
              <a:t>Kerugian</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0" indent="0" algn="just">
              <a:buNone/>
            </a:pPr>
            <a:r>
              <a:rPr lang="en-US" dirty="0" err="1"/>
              <a:t>Pengendalian</a:t>
            </a:r>
            <a:r>
              <a:rPr lang="en-US" dirty="0"/>
              <a:t> </a:t>
            </a:r>
            <a:r>
              <a:rPr lang="en-US" dirty="0" err="1"/>
              <a:t>risiko</a:t>
            </a:r>
            <a:r>
              <a:rPr lang="en-US" dirty="0"/>
              <a:t> </a:t>
            </a:r>
            <a:r>
              <a:rPr lang="en-US" dirty="0" err="1"/>
              <a:t>dilakukan</a:t>
            </a:r>
            <a:r>
              <a:rPr lang="en-US" dirty="0"/>
              <a:t> </a:t>
            </a:r>
            <a:r>
              <a:rPr lang="en-US" dirty="0" err="1"/>
              <a:t>dengan</a:t>
            </a:r>
            <a:r>
              <a:rPr lang="en-US" dirty="0"/>
              <a:t> </a:t>
            </a:r>
            <a:r>
              <a:rPr lang="en-US" dirty="0" err="1"/>
              <a:t>identifikasi</a:t>
            </a:r>
            <a:r>
              <a:rPr lang="en-US" dirty="0"/>
              <a:t> dan </a:t>
            </a:r>
            <a:r>
              <a:rPr lang="en-US" dirty="0" err="1"/>
              <a:t>analisis</a:t>
            </a:r>
            <a:r>
              <a:rPr lang="en-US" dirty="0"/>
              <a:t> </a:t>
            </a:r>
            <a:r>
              <a:rPr lang="en-US" dirty="0" err="1"/>
              <a:t>terhadap</a:t>
            </a:r>
            <a:r>
              <a:rPr lang="en-US" dirty="0"/>
              <a:t>:</a:t>
            </a:r>
          </a:p>
          <a:p>
            <a:pPr marL="514350" indent="-514350" algn="just">
              <a:buFont typeface="+mj-lt"/>
              <a:buAutoNum type="arabicPeriod"/>
            </a:pPr>
            <a:r>
              <a:rPr lang="en-US" dirty="0" err="1"/>
              <a:t>Kerugian-kerugian</a:t>
            </a:r>
            <a:r>
              <a:rPr lang="en-US" dirty="0"/>
              <a:t> yang </a:t>
            </a:r>
            <a:r>
              <a:rPr lang="en-US" dirty="0" err="1"/>
              <a:t>telah</a:t>
            </a:r>
            <a:r>
              <a:rPr lang="en-US" dirty="0"/>
              <a:t> </a:t>
            </a:r>
            <a:r>
              <a:rPr lang="en-US" dirty="0" err="1"/>
              <a:t>terjadi</a:t>
            </a:r>
            <a:r>
              <a:rPr lang="en-US" dirty="0"/>
              <a:t>.</a:t>
            </a:r>
          </a:p>
          <a:p>
            <a:pPr marL="514350" indent="-514350" algn="just">
              <a:buFont typeface="+mj-lt"/>
              <a:buAutoNum type="arabicPeriod"/>
            </a:pPr>
            <a:r>
              <a:rPr lang="en-US" dirty="0"/>
              <a:t>Hazard yang </a:t>
            </a:r>
            <a:r>
              <a:rPr lang="en-US" dirty="0" err="1"/>
              <a:t>menyebabkan</a:t>
            </a:r>
            <a:r>
              <a:rPr lang="en-US" dirty="0"/>
              <a:t> </a:t>
            </a:r>
            <a:r>
              <a:rPr lang="en-US" dirty="0" err="1"/>
              <a:t>sutau</a:t>
            </a:r>
            <a:r>
              <a:rPr lang="en-US" dirty="0"/>
              <a:t> </a:t>
            </a:r>
            <a:r>
              <a:rPr lang="en-US" dirty="0" err="1"/>
              <a:t>kerugian</a:t>
            </a:r>
            <a:r>
              <a:rPr lang="en-US" dirty="0"/>
              <a:t> </a:t>
            </a:r>
            <a:r>
              <a:rPr lang="en-US" dirty="0" err="1"/>
              <a:t>atau</a:t>
            </a:r>
            <a:r>
              <a:rPr lang="en-US" dirty="0"/>
              <a:t> yang </a:t>
            </a:r>
            <a:r>
              <a:rPr lang="en-US" dirty="0" err="1"/>
              <a:t>mungkin</a:t>
            </a:r>
            <a:r>
              <a:rPr lang="en-US" dirty="0"/>
              <a:t> </a:t>
            </a:r>
            <a:r>
              <a:rPr lang="en-US" dirty="0" err="1"/>
              <a:t>menyebabkannya</a:t>
            </a:r>
            <a:r>
              <a:rPr lang="en-US" dirty="0"/>
              <a:t> di masa </a:t>
            </a:r>
            <a:r>
              <a:rPr lang="en-US" dirty="0" err="1"/>
              <a:t>mendatang</a:t>
            </a:r>
            <a:r>
              <a:rPr lang="en-US" dirty="0"/>
              <a:t>.</a:t>
            </a:r>
            <a:endParaRPr lang="id-ID" sz="28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62448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sz="3200" b="1" dirty="0" err="1">
                <a:solidFill>
                  <a:schemeClr val="tx1"/>
                </a:solidFill>
              </a:rPr>
              <a:t>Sumber</a:t>
            </a:r>
            <a:r>
              <a:rPr lang="en-US" sz="3200" b="1" dirty="0">
                <a:solidFill>
                  <a:schemeClr val="tx1"/>
                </a:solidFill>
              </a:rPr>
              <a:t> Data </a:t>
            </a:r>
            <a:r>
              <a:rPr lang="en-US" sz="3200" b="1" dirty="0" err="1">
                <a:solidFill>
                  <a:schemeClr val="tx1"/>
                </a:solidFill>
              </a:rPr>
              <a:t>d</a:t>
            </a:r>
            <a:r>
              <a:rPr lang="en-US" sz="3200" b="1" dirty="0" err="1"/>
              <a:t>alam</a:t>
            </a:r>
            <a:r>
              <a:rPr lang="en-US" sz="3200" b="1" dirty="0"/>
              <a:t> </a:t>
            </a:r>
            <a:r>
              <a:rPr lang="en-US" sz="3200" b="1" dirty="0" err="1"/>
              <a:t>Analisis</a:t>
            </a:r>
            <a:r>
              <a:rPr lang="en-US" sz="3200" b="1" dirty="0"/>
              <a:t> </a:t>
            </a:r>
            <a:r>
              <a:rPr lang="en-US" sz="3200" b="1" dirty="0" err="1"/>
              <a:t>Kerugian</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0" indent="0">
              <a:buNone/>
            </a:pPr>
            <a:r>
              <a:rPr lang="en-US" sz="3000" dirty="0"/>
              <a:t>Data </a:t>
            </a:r>
            <a:r>
              <a:rPr lang="en-US" sz="3000" dirty="0" err="1"/>
              <a:t>untuk</a:t>
            </a:r>
            <a:r>
              <a:rPr lang="en-US" sz="3000" dirty="0"/>
              <a:t> </a:t>
            </a:r>
            <a:r>
              <a:rPr lang="en-US" sz="3000" dirty="0" err="1"/>
              <a:t>pengidentikasian</a:t>
            </a:r>
            <a:r>
              <a:rPr lang="en-US" sz="3000" dirty="0"/>
              <a:t> dan </a:t>
            </a:r>
            <a:r>
              <a:rPr lang="en-US" sz="3000" dirty="0" err="1"/>
              <a:t>analisis</a:t>
            </a:r>
            <a:r>
              <a:rPr lang="en-US" sz="3000" dirty="0"/>
              <a:t> </a:t>
            </a:r>
            <a:r>
              <a:rPr lang="en-US" sz="3000" dirty="0" err="1"/>
              <a:t>dapat</a:t>
            </a:r>
            <a:r>
              <a:rPr lang="en-US" sz="3000" dirty="0"/>
              <a:t> </a:t>
            </a:r>
            <a:r>
              <a:rPr lang="en-US" sz="3000" dirty="0" err="1"/>
              <a:t>diperoleh</a:t>
            </a:r>
            <a:r>
              <a:rPr lang="en-US" sz="3000" dirty="0"/>
              <a:t> </a:t>
            </a:r>
            <a:r>
              <a:rPr lang="en-US" sz="3000" dirty="0" err="1"/>
              <a:t>dari</a:t>
            </a:r>
            <a:r>
              <a:rPr lang="en-US" sz="3000" dirty="0"/>
              <a:t> :</a:t>
            </a:r>
          </a:p>
          <a:p>
            <a:pPr marL="514350" indent="-514350">
              <a:buFont typeface="+mj-lt"/>
              <a:buAutoNum type="arabicPeriod"/>
            </a:pPr>
            <a:r>
              <a:rPr lang="en-US" sz="3000" dirty="0" err="1"/>
              <a:t>Suatu</a:t>
            </a:r>
            <a:r>
              <a:rPr lang="en-US" sz="3000" dirty="0"/>
              <a:t> </a:t>
            </a:r>
            <a:r>
              <a:rPr lang="en-US" sz="3000" dirty="0" err="1"/>
              <a:t>sistem</a:t>
            </a:r>
            <a:r>
              <a:rPr lang="en-US" sz="3000" dirty="0"/>
              <a:t> </a:t>
            </a:r>
            <a:r>
              <a:rPr lang="en-US" sz="3000" dirty="0" err="1"/>
              <a:t>pelaporan</a:t>
            </a:r>
            <a:r>
              <a:rPr lang="en-US" sz="3000" dirty="0"/>
              <a:t> yang </a:t>
            </a:r>
            <a:r>
              <a:rPr lang="en-US" sz="3000" dirty="0" err="1"/>
              <a:t>komprehensif</a:t>
            </a:r>
            <a:endParaRPr lang="en-US" sz="3000" dirty="0"/>
          </a:p>
          <a:p>
            <a:pPr marL="514350" indent="-514350">
              <a:buFont typeface="+mj-lt"/>
              <a:buAutoNum type="arabicPeriod"/>
            </a:pPr>
            <a:r>
              <a:rPr lang="en-US" sz="3000" dirty="0" err="1"/>
              <a:t>Inspeksi</a:t>
            </a:r>
            <a:r>
              <a:rPr lang="en-US" sz="3000" dirty="0"/>
              <a:t> </a:t>
            </a:r>
            <a:r>
              <a:rPr lang="en-US" sz="3000" dirty="0" err="1"/>
              <a:t>secara</a:t>
            </a:r>
            <a:r>
              <a:rPr lang="en-US" sz="3000" dirty="0"/>
              <a:t> </a:t>
            </a:r>
            <a:r>
              <a:rPr lang="en-US" sz="3000" dirty="0" err="1"/>
              <a:t>berkala</a:t>
            </a:r>
            <a:endParaRPr lang="id-ID" altLang="en-US" sz="30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0637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p>
        </p:txBody>
      </p:sp>
      <p:sp>
        <p:nvSpPr>
          <p:cNvPr id="4" name="Date Placeholder 3">
            <a:extLst>
              <a:ext uri="{FF2B5EF4-FFF2-40B4-BE49-F238E27FC236}">
                <a16:creationId xmlns:a16="http://schemas.microsoft.com/office/drawing/2014/main" id="{BFE833D8-723B-4069-AA7F-436BE847DAD0}"/>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727A3D46-35B7-4996-8AB5-5BE84AA9676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KEMAMPUAN AKHIR YANG DIHARAPKAN</a:t>
            </a:r>
          </a:p>
        </p:txBody>
      </p:sp>
      <p:sp>
        <p:nvSpPr>
          <p:cNvPr id="8" name="Content Placeholder 7"/>
          <p:cNvSpPr>
            <a:spLocks noGrp="1"/>
          </p:cNvSpPr>
          <p:nvPr>
            <p:ph idx="1"/>
          </p:nvPr>
        </p:nvSpPr>
        <p:spPr/>
        <p:txBody>
          <a:bodyPr/>
          <a:lstStyle/>
          <a:p>
            <a:pPr algn="just"/>
            <a:r>
              <a:rPr lang="id-ID" dirty="0"/>
              <a:t>Mahasiswa</a:t>
            </a:r>
            <a:r>
              <a:rPr lang="en-US" dirty="0"/>
              <a:t> </a:t>
            </a:r>
            <a:r>
              <a:rPr lang="id-ID" dirty="0"/>
              <a:t>mampu</a:t>
            </a:r>
            <a:r>
              <a:rPr lang="en-US" dirty="0"/>
              <a:t> </a:t>
            </a:r>
            <a:r>
              <a:rPr lang="en-US" dirty="0" err="1"/>
              <a:t>melakukan</a:t>
            </a:r>
            <a:r>
              <a:rPr lang="en-US" dirty="0"/>
              <a:t> </a:t>
            </a:r>
            <a:r>
              <a:rPr lang="en-US" dirty="0" err="1"/>
              <a:t>pengendalian</a:t>
            </a:r>
            <a:r>
              <a:rPr lang="en-US" dirty="0"/>
              <a:t> </a:t>
            </a:r>
            <a:r>
              <a:rPr lang="en-US" dirty="0" err="1"/>
              <a:t>risiko</a:t>
            </a:r>
            <a:r>
              <a:rPr lang="en-US" dirty="0"/>
              <a:t> </a:t>
            </a:r>
            <a:r>
              <a:rPr lang="en-US" i="1" dirty="0"/>
              <a:t>(Risk Control)</a:t>
            </a:r>
            <a:r>
              <a:rPr lang="en-US" dirty="0"/>
              <a:t> </a:t>
            </a:r>
            <a:r>
              <a:rPr lang="en-US" dirty="0" err="1"/>
              <a:t>untuk</a:t>
            </a:r>
            <a:r>
              <a:rPr lang="en-US" dirty="0"/>
              <a:t> </a:t>
            </a:r>
            <a:r>
              <a:rPr lang="en-US" dirty="0" err="1"/>
              <a:t>mencapai</a:t>
            </a:r>
            <a:r>
              <a:rPr lang="en-US" dirty="0"/>
              <a:t> </a:t>
            </a:r>
            <a:r>
              <a:rPr lang="en-US" dirty="0" err="1"/>
              <a:t>tujuan</a:t>
            </a:r>
            <a:r>
              <a:rPr lang="en-US" dirty="0"/>
              <a:t> </a:t>
            </a:r>
            <a:r>
              <a:rPr lang="en-US" dirty="0" err="1"/>
              <a:t>organisasi</a:t>
            </a:r>
            <a:r>
              <a:rPr lang="en-US" dirty="0"/>
              <a:t> </a:t>
            </a:r>
            <a:r>
              <a:rPr lang="en-US" dirty="0" err="1"/>
              <a:t>maupun</a:t>
            </a:r>
            <a:r>
              <a:rPr lang="en-US" dirty="0"/>
              <a:t> </a:t>
            </a:r>
            <a:r>
              <a:rPr lang="en-US" dirty="0" err="1"/>
              <a:t>perusahaan</a:t>
            </a:r>
            <a:r>
              <a:rPr lang="en-US" dirty="0"/>
              <a:t>.</a:t>
            </a:r>
          </a:p>
        </p:txBody>
      </p:sp>
      <p:sp>
        <p:nvSpPr>
          <p:cNvPr id="9" name="Date Placeholder 3">
            <a:extLst>
              <a:ext uri="{FF2B5EF4-FFF2-40B4-BE49-F238E27FC236}">
                <a16:creationId xmlns:a16="http://schemas.microsoft.com/office/drawing/2014/main" id="{32C939AF-7DE4-4ED2-9744-E7D6E2852AFD}"/>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A306B486-47CB-40A0-BF36-3252C44EC5A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74394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Pendahuluan</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defRPr/>
            </a:pPr>
            <a:r>
              <a:rPr lang="id-ID" sz="2800" dirty="0"/>
              <a:t>Untuk risiko yang tidak bisa dihindari, organisasi perlu melakukan pengendalian risiko. Dengan menggunakan dua dimensi (probabilitas dan severity), pengendalian risiko bertujuan untuk mengurangi probabilitas munculnya kerugian dan mengurangi severity.</a:t>
            </a:r>
          </a:p>
          <a:p>
            <a:pPr algn="just">
              <a:defRPr/>
            </a:pPr>
            <a:r>
              <a:rPr lang="id-ID" sz="2800" dirty="0"/>
              <a:t>Agar bisa mengendalikan risiko lebih baik maka perlu penahanan terhadap karakteristik risiko.</a:t>
            </a:r>
          </a:p>
          <a:p>
            <a:pPr algn="just">
              <a:defRPr/>
            </a:pPr>
            <a:r>
              <a:rPr lang="id-ID" sz="2800" dirty="0"/>
              <a:t>Teori tentang penyebab timbulnya risiko :</a:t>
            </a:r>
          </a:p>
          <a:p>
            <a:pPr marL="914400" lvl="1" indent="-514350" algn="just">
              <a:buFont typeface="Wingdings" panose="05000000000000000000" pitchFamily="2" charset="2"/>
              <a:buAutoNum type="arabicPeriod"/>
              <a:defRPr/>
            </a:pPr>
            <a:r>
              <a:rPr lang="id-ID" sz="2400" dirty="0"/>
              <a:t>Teori Domino (Heinrich, 1959</a:t>
            </a:r>
          </a:p>
          <a:p>
            <a:pPr marL="914400" lvl="1" indent="-514350" algn="just">
              <a:buFont typeface="Wingdings" panose="05000000000000000000" pitchFamily="2" charset="2"/>
              <a:buAutoNum type="arabicPeriod"/>
              <a:defRPr/>
            </a:pPr>
            <a:r>
              <a:rPr lang="id-ID" sz="2400" dirty="0"/>
              <a:t>Teori Rantai (Mekhofer,1987)</a:t>
            </a:r>
          </a:p>
        </p:txBody>
      </p:sp>
    </p:spTree>
    <p:extLst>
      <p:ext uri="{BB962C8B-B14F-4D97-AF65-F5344CB8AC3E}">
        <p14:creationId xmlns:p14="http://schemas.microsoft.com/office/powerpoint/2010/main" val="2071072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Pengendalian</a:t>
            </a:r>
            <a:r>
              <a:rPr lang="en-US" altLang="en-US" sz="3200" b="1" dirty="0"/>
              <a:t> </a:t>
            </a:r>
            <a:r>
              <a:rPr lang="en-US" altLang="en-US" sz="3200" b="1" dirty="0" err="1"/>
              <a:t>Risiko</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0" indent="0">
              <a:buNone/>
              <a:defRPr/>
            </a:pPr>
            <a:r>
              <a:rPr lang="en-US" dirty="0" err="1"/>
              <a:t>Pengendalian</a:t>
            </a:r>
            <a:r>
              <a:rPr lang="en-US" dirty="0"/>
              <a:t> </a:t>
            </a:r>
            <a:r>
              <a:rPr lang="en-US" dirty="0" err="1"/>
              <a:t>resiko</a:t>
            </a:r>
            <a:r>
              <a:rPr lang="en-US" dirty="0"/>
              <a:t> ( risk control ) </a:t>
            </a:r>
            <a:r>
              <a:rPr lang="en-US" dirty="0" err="1"/>
              <a:t>adalah</a:t>
            </a:r>
            <a:r>
              <a:rPr lang="en-US" dirty="0"/>
              <a:t> </a:t>
            </a:r>
            <a:r>
              <a:rPr lang="en-US" dirty="0" err="1"/>
              <a:t>suatu</a:t>
            </a:r>
            <a:r>
              <a:rPr lang="en-US" dirty="0"/>
              <a:t> </a:t>
            </a:r>
            <a:r>
              <a:rPr lang="en-US" dirty="0" err="1"/>
              <a:t>tindakan</a:t>
            </a:r>
            <a:r>
              <a:rPr lang="en-US" dirty="0"/>
              <a:t> </a:t>
            </a:r>
            <a:r>
              <a:rPr lang="en-US" dirty="0" err="1"/>
              <a:t>untuk</a:t>
            </a:r>
            <a:r>
              <a:rPr lang="en-US" dirty="0"/>
              <a:t> </a:t>
            </a:r>
            <a:r>
              <a:rPr lang="en-US" dirty="0" err="1"/>
              <a:t>menyelamatkan</a:t>
            </a:r>
            <a:r>
              <a:rPr lang="en-US" dirty="0"/>
              <a:t> </a:t>
            </a:r>
            <a:r>
              <a:rPr lang="en-US" dirty="0" err="1"/>
              <a:t>perusahaan</a:t>
            </a:r>
            <a:r>
              <a:rPr lang="en-US" dirty="0"/>
              <a:t> </a:t>
            </a:r>
            <a:r>
              <a:rPr lang="en-US" dirty="0" err="1"/>
              <a:t>dari</a:t>
            </a:r>
            <a:r>
              <a:rPr lang="en-US" dirty="0"/>
              <a:t> </a:t>
            </a:r>
            <a:r>
              <a:rPr lang="en-US" dirty="0" err="1"/>
              <a:t>kerugian</a:t>
            </a:r>
            <a:r>
              <a:rPr lang="en-US" dirty="0"/>
              <a:t>.</a:t>
            </a:r>
            <a:endParaRPr lang="id-ID" sz="27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64278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Metode</a:t>
            </a:r>
            <a:r>
              <a:rPr lang="en-US" altLang="en-US" sz="3200" b="1" dirty="0"/>
              <a:t> </a:t>
            </a:r>
            <a:r>
              <a:rPr lang="en-US" altLang="en-US" sz="3200" b="1" dirty="0" err="1"/>
              <a:t>Pengendalian</a:t>
            </a:r>
            <a:r>
              <a:rPr lang="en-US" altLang="en-US" sz="3200" b="1" dirty="0"/>
              <a:t> </a:t>
            </a:r>
            <a:r>
              <a:rPr lang="en-US" altLang="en-US" sz="3200" b="1" dirty="0" err="1"/>
              <a:t>Risiko</a:t>
            </a:r>
            <a:endParaRPr lang="en-US" sz="3200" b="1" dirty="0">
              <a:solidFill>
                <a:schemeClr val="tx1"/>
              </a:solidFill>
            </a:endParaRPr>
          </a:p>
        </p:txBody>
      </p:sp>
      <p:sp>
        <p:nvSpPr>
          <p:cNvPr id="6147" name="Rectangle 4"/>
          <p:cNvSpPr>
            <a:spLocks noGrp="1" noChangeArrowheads="1"/>
          </p:cNvSpPr>
          <p:nvPr>
            <p:ph type="body" idx="1"/>
          </p:nvPr>
        </p:nvSpPr>
        <p:spPr>
          <a:xfrm>
            <a:off x="468313" y="1641475"/>
            <a:ext cx="8351837" cy="4683125"/>
          </a:xfrm>
        </p:spPr>
        <p:txBody>
          <a:bodyPr>
            <a:normAutofit/>
          </a:bodyPr>
          <a:lstStyle/>
          <a:p>
            <a:pPr marL="514350" indent="-514350" algn="just">
              <a:buFont typeface="+mj-lt"/>
              <a:buAutoNum type="arabicPeriod"/>
              <a:defRPr/>
            </a:pPr>
            <a:r>
              <a:rPr lang="en-US" dirty="0" err="1"/>
              <a:t>Menghindari</a:t>
            </a:r>
            <a:r>
              <a:rPr lang="en-US" dirty="0"/>
              <a:t> </a:t>
            </a:r>
            <a:r>
              <a:rPr lang="en-US" dirty="0" err="1"/>
              <a:t>risiko</a:t>
            </a:r>
            <a:endParaRPr lang="en-US" sz="2800" dirty="0"/>
          </a:p>
          <a:p>
            <a:pPr marL="514350" indent="-514350" algn="just">
              <a:buFont typeface="+mj-lt"/>
              <a:buAutoNum type="arabicPeriod"/>
              <a:defRPr/>
            </a:pPr>
            <a:r>
              <a:rPr lang="en-US" dirty="0" err="1"/>
              <a:t>Mengendalikan</a:t>
            </a:r>
            <a:r>
              <a:rPr lang="en-US" dirty="0"/>
              <a:t> </a:t>
            </a:r>
            <a:r>
              <a:rPr lang="en-US" dirty="0" err="1"/>
              <a:t>risiko</a:t>
            </a:r>
            <a:r>
              <a:rPr lang="en-US" dirty="0"/>
              <a:t> </a:t>
            </a:r>
          </a:p>
          <a:p>
            <a:pPr marL="514350" indent="-514350" algn="just">
              <a:buFont typeface="+mj-lt"/>
              <a:buAutoNum type="arabicPeriod"/>
              <a:defRPr/>
            </a:pPr>
            <a:r>
              <a:rPr lang="en-US" dirty="0" err="1"/>
              <a:t>Pemisahan</a:t>
            </a:r>
            <a:r>
              <a:rPr lang="en-US" sz="2800" dirty="0"/>
              <a:t> </a:t>
            </a:r>
          </a:p>
          <a:p>
            <a:pPr marL="514350" indent="-514350" algn="just">
              <a:buFont typeface="+mj-lt"/>
              <a:buAutoNum type="arabicPeriod"/>
              <a:defRPr/>
            </a:pPr>
            <a:r>
              <a:rPr lang="en-US" dirty="0" err="1"/>
              <a:t>Kombinasi</a:t>
            </a:r>
            <a:r>
              <a:rPr lang="en-US" dirty="0"/>
              <a:t> </a:t>
            </a:r>
            <a:r>
              <a:rPr lang="en-US" dirty="0" err="1"/>
              <a:t>atau</a:t>
            </a:r>
            <a:r>
              <a:rPr lang="en-US" dirty="0"/>
              <a:t> pooling</a:t>
            </a:r>
            <a:r>
              <a:rPr lang="en-US" sz="2800" dirty="0"/>
              <a:t> </a:t>
            </a:r>
          </a:p>
          <a:p>
            <a:pPr marL="514350" indent="-514350" algn="just">
              <a:buFont typeface="+mj-lt"/>
              <a:buAutoNum type="arabicPeriod"/>
              <a:defRPr/>
            </a:pPr>
            <a:r>
              <a:rPr lang="en-US" dirty="0" err="1"/>
              <a:t>Pemindahan</a:t>
            </a:r>
            <a:r>
              <a:rPr lang="en-US" dirty="0"/>
              <a:t> </a:t>
            </a:r>
            <a:r>
              <a:rPr lang="en-US" dirty="0" err="1"/>
              <a:t>risiko</a:t>
            </a:r>
            <a:endParaRPr lang="id-ID" sz="2700" dirty="0"/>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975664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Teori</a:t>
            </a:r>
            <a:r>
              <a:rPr lang="en-US" altLang="en-US" sz="3200" b="1" dirty="0"/>
              <a:t> Domino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id-ID" sz="2800" dirty="0"/>
              <a:t>Menurut teori ini kecelakaan bisa dilihat sebagai urutan lima tahap domino. Jika satu kartu jatuh maka akan mendorong kartu kedua jatuh, dan seterusnya sampai kartu domino terakhir jatuh.</a:t>
            </a:r>
          </a:p>
          <a:p>
            <a:pPr>
              <a:defRPr/>
            </a:pPr>
            <a:r>
              <a:rPr lang="id-ID" sz="2800" dirty="0"/>
              <a:t>Lima Tahap rangkaian kecelakaan :</a:t>
            </a:r>
          </a:p>
          <a:p>
            <a:pPr marL="914400" lvl="1" indent="-514350">
              <a:buFont typeface="Wingdings" panose="05000000000000000000" pitchFamily="2" charset="2"/>
              <a:buAutoNum type="arabicPeriod"/>
              <a:defRPr/>
            </a:pPr>
            <a:r>
              <a:rPr lang="id-ID" sz="2400" dirty="0"/>
              <a:t>Lingkungan sosial dan faktor bawaan yang menyebabkan seseorang berperilaku tertentu.</a:t>
            </a:r>
          </a:p>
          <a:p>
            <a:pPr marL="914400" lvl="1" indent="-514350">
              <a:buFont typeface="Wingdings" panose="05000000000000000000" pitchFamily="2" charset="2"/>
              <a:buAutoNum type="arabicPeriod"/>
              <a:defRPr/>
            </a:pPr>
            <a:r>
              <a:rPr lang="id-ID" sz="2400" dirty="0"/>
              <a:t>Personal fault (kesalahan individu) </a:t>
            </a:r>
          </a:p>
          <a:p>
            <a:pPr marL="914400" lvl="1" indent="-514350">
              <a:buFont typeface="Wingdings" panose="05000000000000000000" pitchFamily="2" charset="2"/>
              <a:buAutoNum type="arabicPeriod"/>
              <a:defRPr/>
            </a:pPr>
            <a:r>
              <a:rPr lang="id-ID" sz="2400" dirty="0"/>
              <a:t>Unsafe act or phsycal hazard (tindakan yang berbahaya atau kondisi fisik yang berbahaya)</a:t>
            </a:r>
          </a:p>
          <a:p>
            <a:pPr marL="914400" lvl="1" indent="-514350">
              <a:buFont typeface="Wingdings" panose="05000000000000000000" pitchFamily="2" charset="2"/>
              <a:buAutoNum type="arabicPeriod"/>
              <a:defRPr/>
            </a:pPr>
            <a:r>
              <a:rPr lang="id-ID" sz="2400" dirty="0"/>
              <a:t>Kecelakaan</a:t>
            </a:r>
          </a:p>
          <a:p>
            <a:pPr marL="914400" lvl="1" indent="-514350">
              <a:buFont typeface="Wingdings" panose="05000000000000000000" pitchFamily="2" charset="2"/>
              <a:buAutoNum type="arabicPeriod"/>
              <a:defRPr/>
            </a:pPr>
            <a:r>
              <a:rPr lang="id-ID" sz="2400" dirty="0"/>
              <a:t>Cedera</a:t>
            </a:r>
          </a:p>
        </p:txBody>
      </p:sp>
    </p:spTree>
    <p:extLst>
      <p:ext uri="{BB962C8B-B14F-4D97-AF65-F5344CB8AC3E}">
        <p14:creationId xmlns:p14="http://schemas.microsoft.com/office/powerpoint/2010/main" val="311094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a:t>
            </a:r>
            <a:r>
              <a:rPr lang="en-US" altLang="en-US" sz="3200" b="1" dirty="0" err="1"/>
              <a:t>Teori</a:t>
            </a:r>
            <a:r>
              <a:rPr lang="en-US" altLang="en-US" sz="3200" b="1" dirty="0"/>
              <a:t> Domino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id-ID" altLang="en-US" sz="2800" dirty="0"/>
              <a:t>Seseorang mempunyai temperamen tinbggi karena tumbuh di lingkungan yang keras (faktor pertama), kemudian oran tersebut tidak suka mendengar saran orang lain dan tidak peduli terhadap kondisi sekitar (faktor kedua). Kemudian orang tersebut bekerja dilingkungan mesin atau bangunan yang rentan kecelakaan (faktor ketiga). Maka ketiga faktor tersebut cukup potensial mengakibatakn kecelakaan dan orang tersebut cedera.</a:t>
            </a:r>
          </a:p>
        </p:txBody>
      </p:sp>
    </p:spTree>
    <p:extLst>
      <p:ext uri="{BB962C8B-B14F-4D97-AF65-F5344CB8AC3E}">
        <p14:creationId xmlns:p14="http://schemas.microsoft.com/office/powerpoint/2010/main" val="103150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Teori</a:t>
            </a:r>
            <a:r>
              <a:rPr lang="en-US" altLang="en-US" sz="3200" b="1" dirty="0"/>
              <a:t> </a:t>
            </a:r>
            <a:r>
              <a:rPr lang="en-US" altLang="en-US" sz="3200" b="1" dirty="0" err="1"/>
              <a:t>Rantai</a:t>
            </a:r>
            <a:r>
              <a:rPr lang="en-US" altLang="en-US" sz="3200" b="1" dirty="0"/>
              <a:t> </a:t>
            </a:r>
            <a:r>
              <a:rPr lang="en-US" altLang="en-US" sz="3200" b="1" dirty="0" err="1"/>
              <a:t>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id-ID" sz="2800" dirty="0"/>
              <a:t>Risiko yang muncul dapat dipecah ke dalam beberapa komponen :</a:t>
            </a:r>
          </a:p>
          <a:p>
            <a:pPr marL="914400" lvl="1" indent="-514350">
              <a:buFont typeface="Wingdings" panose="05000000000000000000" pitchFamily="2" charset="2"/>
              <a:buAutoNum type="arabicPeriod"/>
              <a:defRPr/>
            </a:pPr>
            <a:r>
              <a:rPr lang="id-ID" sz="2400" dirty="0"/>
              <a:t>Hazard (kondisi yang mendorong terjadinya risiko)</a:t>
            </a:r>
          </a:p>
          <a:p>
            <a:pPr marL="914400" lvl="1" indent="-514350">
              <a:buFont typeface="Wingdings" panose="05000000000000000000" pitchFamily="2" charset="2"/>
              <a:buAutoNum type="arabicPeriod"/>
              <a:defRPr/>
            </a:pPr>
            <a:r>
              <a:rPr lang="id-ID" sz="2400" dirty="0"/>
              <a:t>Lingkungan dimana hazard tersebut berada</a:t>
            </a:r>
          </a:p>
          <a:p>
            <a:pPr marL="914400" lvl="1" indent="-514350">
              <a:buFont typeface="Wingdings" panose="05000000000000000000" pitchFamily="2" charset="2"/>
              <a:buAutoNum type="arabicPeriod"/>
              <a:defRPr/>
            </a:pPr>
            <a:r>
              <a:rPr lang="id-ID" sz="2400" dirty="0"/>
              <a:t>Interaksi antara hazard dengan lingkungan</a:t>
            </a:r>
          </a:p>
          <a:p>
            <a:pPr marL="914400" lvl="1" indent="-514350">
              <a:buFont typeface="Wingdings" panose="05000000000000000000" pitchFamily="2" charset="2"/>
              <a:buAutoNum type="arabicPeriod"/>
              <a:defRPr/>
            </a:pPr>
            <a:r>
              <a:rPr lang="id-ID" sz="2400" dirty="0"/>
              <a:t>Hasil dari interaksi</a:t>
            </a:r>
          </a:p>
          <a:p>
            <a:pPr marL="914400" lvl="1" indent="-514350">
              <a:buFont typeface="Wingdings" panose="05000000000000000000" pitchFamily="2" charset="2"/>
              <a:buAutoNum type="arabicPeriod"/>
              <a:defRPr/>
            </a:pPr>
            <a:r>
              <a:rPr lang="id-ID" sz="2400" dirty="0"/>
              <a:t>Konsekuensi dari hasil tersebut</a:t>
            </a:r>
          </a:p>
        </p:txBody>
      </p:sp>
    </p:spTree>
    <p:extLst>
      <p:ext uri="{BB962C8B-B14F-4D97-AF65-F5344CB8AC3E}">
        <p14:creationId xmlns:p14="http://schemas.microsoft.com/office/powerpoint/2010/main" val="102129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0725" y="685800"/>
            <a:ext cx="7702550" cy="823913"/>
          </a:xfrm>
        </p:spPr>
        <p:txBody>
          <a:bodyPr>
            <a:normAutofit/>
          </a:bodyPr>
          <a:lstStyle/>
          <a:p>
            <a:pPr marL="838200" indent="-838200"/>
            <a:r>
              <a:rPr lang="en-US" altLang="en-US" sz="3200" b="1" dirty="0" err="1"/>
              <a:t>Ilustrasi</a:t>
            </a:r>
            <a:r>
              <a:rPr lang="en-US" altLang="en-US" sz="3200" b="1" dirty="0"/>
              <a:t> : </a:t>
            </a:r>
            <a:r>
              <a:rPr lang="en-US" altLang="en-US" sz="3200" b="1" dirty="0" err="1"/>
              <a:t>Teori</a:t>
            </a:r>
            <a:r>
              <a:rPr lang="en-US" altLang="en-US" sz="3200" b="1" dirty="0"/>
              <a:t> </a:t>
            </a:r>
            <a:r>
              <a:rPr lang="en-US" altLang="en-US" sz="3200" b="1" dirty="0" err="1"/>
              <a:t>Rantai</a:t>
            </a:r>
            <a:r>
              <a:rPr lang="en-US" altLang="en-US" sz="3200" b="1" dirty="0"/>
              <a:t> </a:t>
            </a:r>
            <a:r>
              <a:rPr lang="en-US" altLang="en-US" sz="3200" b="1" dirty="0" err="1"/>
              <a:t>Risiko</a:t>
            </a:r>
            <a:endParaRPr lang="en-US" sz="3200" b="1" dirty="0">
              <a:solidFill>
                <a:schemeClr val="tx1"/>
              </a:solidFill>
            </a:endParaRPr>
          </a:p>
        </p:txBody>
      </p:sp>
      <p:sp>
        <p:nvSpPr>
          <p:cNvPr id="4" name="Date Placeholder 3">
            <a:extLst>
              <a:ext uri="{FF2B5EF4-FFF2-40B4-BE49-F238E27FC236}">
                <a16:creationId xmlns:a16="http://schemas.microsoft.com/office/drawing/2014/main" id="{2B3E22B6-A84E-4E41-8A0B-3693FFF57B93}"/>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EB9A5398-9818-43FC-8B85-8E06A204C8BF}"/>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
        <p:nvSpPr>
          <p:cNvPr id="7" name="Rectangle 4">
            <a:extLst>
              <a:ext uri="{FF2B5EF4-FFF2-40B4-BE49-F238E27FC236}">
                <a16:creationId xmlns:a16="http://schemas.microsoft.com/office/drawing/2014/main" id="{772214D2-B45E-41A9-B8A8-BC3D3D229181}"/>
              </a:ext>
            </a:extLst>
          </p:cNvPr>
          <p:cNvSpPr txBox="1">
            <a:spLocks noChangeArrowheads="1"/>
          </p:cNvSpPr>
          <p:nvPr/>
        </p:nvSpPr>
        <p:spPr>
          <a:xfrm>
            <a:off x="468313" y="1641475"/>
            <a:ext cx="8351837" cy="46831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id-ID" altLang="en-US" sz="2800" dirty="0"/>
              <a:t>Di gudang banyak bahan mudah terbakar (bensin dan oli), terdapat kompor dengan menggunakan minyak tanah. Gudang adalah lingkungannya, sedangkan kompor adalah hazard (faktor kesatu). Kompor dengan minyak tanah meningkatkan risiko kebakaran (faktor ketiga). Interaksi antara gudang dengan kompor didalamnya akan semakin meningkatkan risiko kebakaran (faktor kedua), sehingga suatu saat terjadi kebakaran (faktor keempat). Konsekuensi dari kerugian tersebut adalah kerugian yang sangat signifikan.</a:t>
            </a:r>
          </a:p>
        </p:txBody>
      </p:sp>
    </p:spTree>
    <p:extLst>
      <p:ext uri="{BB962C8B-B14F-4D97-AF65-F5344CB8AC3E}">
        <p14:creationId xmlns:p14="http://schemas.microsoft.com/office/powerpoint/2010/main" val="1791214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1547</TotalTime>
  <Words>628</Words>
  <Application>Microsoft Office PowerPoint</Application>
  <PresentationFormat>On-screen Show (4:3)</PresentationFormat>
  <Paragraphs>85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 Antiqua</vt:lpstr>
      <vt:lpstr>Calibri</vt:lpstr>
      <vt:lpstr>Wingdings</vt:lpstr>
      <vt:lpstr>Office Theme</vt:lpstr>
      <vt:lpstr>Analisis Pengendalian Risiko dan Kerugian</vt:lpstr>
      <vt:lpstr>KEMAMPUAN AKHIR YANG DIHARAPKAN</vt:lpstr>
      <vt:lpstr>Pendahuluan</vt:lpstr>
      <vt:lpstr>Pengendalian Risiko</vt:lpstr>
      <vt:lpstr>Metode Pengendalian Risiko</vt:lpstr>
      <vt:lpstr>Teori Domino</vt:lpstr>
      <vt:lpstr>Ilustrasi: Teori Domino</vt:lpstr>
      <vt:lpstr>Teori Rantai Risiko</vt:lpstr>
      <vt:lpstr>Ilustrasi : Teori Rantai Risiko</vt:lpstr>
      <vt:lpstr>Fokus dan Timing Pengendalian Risiko</vt:lpstr>
      <vt:lpstr>Analisis Kerugian</vt:lpstr>
      <vt:lpstr>Sumber Data dalam Analisis Kerugian</vt:lpstr>
      <vt:lpstr>SEKIAN DAN 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Muhyiddin Damia</cp:lastModifiedBy>
  <cp:revision>43</cp:revision>
  <dcterms:created xsi:type="dcterms:W3CDTF">2017-09-09T11:34:57Z</dcterms:created>
  <dcterms:modified xsi:type="dcterms:W3CDTF">2018-11-06T03:51:38Z</dcterms:modified>
</cp:coreProperties>
</file>