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0" r:id="rId3"/>
    <p:sldId id="318" r:id="rId4"/>
    <p:sldId id="319" r:id="rId5"/>
    <p:sldId id="321" r:id="rId6"/>
    <p:sldId id="322" r:id="rId7"/>
    <p:sldId id="324" r:id="rId8"/>
    <p:sldId id="323" r:id="rId9"/>
    <p:sldId id="325" r:id="rId10"/>
    <p:sldId id="326" r:id="rId11"/>
    <p:sldId id="327" r:id="rId12"/>
    <p:sldId id="329" r:id="rId13"/>
    <p:sldId id="328" r:id="rId14"/>
    <p:sldId id="332" r:id="rId15"/>
    <p:sldId id="330" r:id="rId16"/>
    <p:sldId id="331" r:id="rId17"/>
    <p:sldId id="333" r:id="rId18"/>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6F166EC7-7493-4373-A5F4-2B312C2FD500}" type="datetimeFigureOut">
              <a:rPr lang="id-ID" smtClean="0"/>
              <a:pPr/>
              <a:t>10/09/2017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1E52BB5-E5F1-4C04-96B2-86F4E9ADE72D}"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6F166EC7-7493-4373-A5F4-2B312C2FD500}" type="datetimeFigureOut">
              <a:rPr lang="id-ID" smtClean="0"/>
              <a:pPr/>
              <a:t>10/09/2017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1E52BB5-E5F1-4C04-96B2-86F4E9ADE72D}"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6F166EC7-7493-4373-A5F4-2B312C2FD500}" type="datetimeFigureOut">
              <a:rPr lang="id-ID" smtClean="0"/>
              <a:pPr/>
              <a:t>10/09/2017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1E52BB5-E5F1-4C04-96B2-86F4E9ADE72D}"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6F166EC7-7493-4373-A5F4-2B312C2FD500}" type="datetimeFigureOut">
              <a:rPr lang="id-ID" smtClean="0"/>
              <a:pPr/>
              <a:t>10/09/2017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1E52BB5-E5F1-4C04-96B2-86F4E9ADE72D}"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166EC7-7493-4373-A5F4-2B312C2FD500}" type="datetimeFigureOut">
              <a:rPr lang="id-ID" smtClean="0"/>
              <a:pPr/>
              <a:t>10/09/2017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1E52BB5-E5F1-4C04-96B2-86F4E9ADE72D}"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6F166EC7-7493-4373-A5F4-2B312C2FD500}" type="datetimeFigureOut">
              <a:rPr lang="id-ID" smtClean="0"/>
              <a:pPr/>
              <a:t>10/09/2017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1E52BB5-E5F1-4C04-96B2-86F4E9ADE72D}"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6F166EC7-7493-4373-A5F4-2B312C2FD500}" type="datetimeFigureOut">
              <a:rPr lang="id-ID" smtClean="0"/>
              <a:pPr/>
              <a:t>10/09/2017</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E1E52BB5-E5F1-4C04-96B2-86F4E9ADE72D}"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6F166EC7-7493-4373-A5F4-2B312C2FD500}" type="datetimeFigureOut">
              <a:rPr lang="id-ID" smtClean="0"/>
              <a:pPr/>
              <a:t>10/09/2017</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E1E52BB5-E5F1-4C04-96B2-86F4E9ADE72D}"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166EC7-7493-4373-A5F4-2B312C2FD500}" type="datetimeFigureOut">
              <a:rPr lang="id-ID" smtClean="0"/>
              <a:pPr/>
              <a:t>10/09/2017</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E1E52BB5-E5F1-4C04-96B2-86F4E9ADE72D}"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166EC7-7493-4373-A5F4-2B312C2FD500}" type="datetimeFigureOut">
              <a:rPr lang="id-ID" smtClean="0"/>
              <a:pPr/>
              <a:t>10/09/2017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1E52BB5-E5F1-4C04-96B2-86F4E9ADE72D}"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166EC7-7493-4373-A5F4-2B312C2FD500}" type="datetimeFigureOut">
              <a:rPr lang="id-ID" smtClean="0"/>
              <a:pPr/>
              <a:t>10/09/2017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1E52BB5-E5F1-4C04-96B2-86F4E9ADE72D}"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166EC7-7493-4373-A5F4-2B312C2FD500}" type="datetimeFigureOut">
              <a:rPr lang="id-ID" smtClean="0"/>
              <a:pPr/>
              <a:t>10/09/2017</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E52BB5-E5F1-4C04-96B2-86F4E9ADE72D}"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3" name="Title 1"/>
          <p:cNvSpPr txBox="1">
            <a:spLocks/>
          </p:cNvSpPr>
          <p:nvPr/>
        </p:nvSpPr>
        <p:spPr>
          <a:xfrm>
            <a:off x="0" y="0"/>
            <a:ext cx="9144000" cy="764704"/>
          </a:xfrm>
          <a:prstGeom prst="rect">
            <a:avLst/>
          </a:prstGeom>
          <a:noFill/>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3200" b="0" i="0" u="none" strike="noStrike" kern="1200" cap="none" spc="0" normalizeH="0" baseline="0" noProof="0" dirty="0" smtClean="0">
                <a:ln>
                  <a:noFill/>
                </a:ln>
                <a:solidFill>
                  <a:schemeClr val="dk1"/>
                </a:solidFill>
                <a:effectLst/>
                <a:uLnTx/>
                <a:uFillTx/>
                <a:latin typeface="+mn-lt"/>
                <a:ea typeface="+mn-ea"/>
                <a:cs typeface="+mn-cs"/>
              </a:rPr>
              <a:t>Pertemuan </a:t>
            </a:r>
            <a:r>
              <a:rPr kumimoji="0" lang="id-ID" sz="3200" b="0" i="0" u="none" strike="noStrike" kern="1200" cap="none" spc="0" normalizeH="0" baseline="0" noProof="0" dirty="0" smtClean="0">
                <a:ln>
                  <a:noFill/>
                </a:ln>
                <a:solidFill>
                  <a:schemeClr val="dk1"/>
                </a:solidFill>
                <a:effectLst/>
                <a:uLnTx/>
                <a:uFillTx/>
                <a:latin typeface="+mn-lt"/>
                <a:ea typeface="+mn-ea"/>
                <a:cs typeface="+mn-cs"/>
              </a:rPr>
              <a:t>7 </a:t>
            </a:r>
            <a:r>
              <a:rPr kumimoji="0" lang="id-ID" sz="3200" b="0" i="0" u="none" strike="noStrike" kern="1200" cap="none" spc="0" normalizeH="0" baseline="0" noProof="0" dirty="0" smtClean="0">
                <a:ln>
                  <a:noFill/>
                </a:ln>
                <a:solidFill>
                  <a:schemeClr val="dk1"/>
                </a:solidFill>
                <a:effectLst/>
                <a:uLnTx/>
                <a:uFillTx/>
                <a:latin typeface="+mn-lt"/>
                <a:ea typeface="+mn-ea"/>
                <a:cs typeface="+mn-cs"/>
              </a:rPr>
              <a:t>: KEWAJIBAN </a:t>
            </a:r>
            <a:r>
              <a:rPr kumimoji="0" lang="id-ID" sz="3200" b="0" i="0" u="none" strike="noStrike" kern="1200" cap="none" spc="0" normalizeH="0" baseline="0" noProof="0" dirty="0" smtClean="0">
                <a:ln>
                  <a:noFill/>
                </a:ln>
                <a:solidFill>
                  <a:schemeClr val="dk1"/>
                </a:solidFill>
                <a:effectLst/>
                <a:uLnTx/>
                <a:uFillTx/>
                <a:latin typeface="+mn-lt"/>
                <a:ea typeface="+mn-ea"/>
                <a:cs typeface="+mn-cs"/>
              </a:rPr>
              <a:t>PERPAJAKAN II</a:t>
            </a:r>
            <a:endParaRPr kumimoji="0" lang="id-ID" sz="3200" b="0" i="0" u="none" strike="noStrike" kern="1200" cap="none" spc="0" normalizeH="0" baseline="0" noProof="0" dirty="0">
              <a:ln>
                <a:noFill/>
              </a:ln>
              <a:solidFill>
                <a:schemeClr val="dk1"/>
              </a:solidFill>
              <a:effectLst/>
              <a:uLnTx/>
              <a:uFillTx/>
              <a:latin typeface="+mn-lt"/>
              <a:ea typeface="+mn-ea"/>
              <a:cs typeface="+mn-cs"/>
            </a:endParaRPr>
          </a:p>
        </p:txBody>
      </p:sp>
      <p:sp>
        <p:nvSpPr>
          <p:cNvPr id="27" name="Rounded Rectangle 26"/>
          <p:cNvSpPr/>
          <p:nvPr/>
        </p:nvSpPr>
        <p:spPr>
          <a:xfrm>
            <a:off x="395536" y="764704"/>
            <a:ext cx="8136904" cy="57606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b="1" dirty="0" smtClean="0">
                <a:solidFill>
                  <a:schemeClr val="tx1"/>
                </a:solidFill>
              </a:rPr>
              <a:t>KEWAJIBAN </a:t>
            </a:r>
            <a:r>
              <a:rPr lang="id-ID" sz="2800" b="1" dirty="0" smtClean="0">
                <a:solidFill>
                  <a:schemeClr val="tx1"/>
                </a:solidFill>
              </a:rPr>
              <a:t>PERPAJAKAN SETELAH MEMILIKI NPWP</a:t>
            </a:r>
            <a:endParaRPr lang="id-ID" sz="2800" b="1" dirty="0">
              <a:solidFill>
                <a:schemeClr val="tx1"/>
              </a:solidFill>
            </a:endParaRPr>
          </a:p>
        </p:txBody>
      </p:sp>
      <p:sp>
        <p:nvSpPr>
          <p:cNvPr id="6" name="Rounded Rectangle 5"/>
          <p:cNvSpPr/>
          <p:nvPr/>
        </p:nvSpPr>
        <p:spPr>
          <a:xfrm>
            <a:off x="323527" y="1700808"/>
            <a:ext cx="1653053" cy="9144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Pengusaha Orang Pribadi</a:t>
            </a:r>
            <a:endParaRPr lang="id-ID" dirty="0"/>
          </a:p>
        </p:txBody>
      </p:sp>
      <p:sp>
        <p:nvSpPr>
          <p:cNvPr id="7" name="Right Arrow 6"/>
          <p:cNvSpPr/>
          <p:nvPr/>
        </p:nvSpPr>
        <p:spPr>
          <a:xfrm>
            <a:off x="2051719" y="1916832"/>
            <a:ext cx="525971"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Rounded Rectangle 7"/>
          <p:cNvSpPr/>
          <p:nvPr/>
        </p:nvSpPr>
        <p:spPr>
          <a:xfrm>
            <a:off x="2699792" y="1700808"/>
            <a:ext cx="1953608" cy="91440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Wajib melaporkan usahanya</a:t>
            </a:r>
            <a:endParaRPr lang="id-ID" dirty="0"/>
          </a:p>
        </p:txBody>
      </p:sp>
      <p:sp>
        <p:nvSpPr>
          <p:cNvPr id="9" name="Right Arrow 8"/>
          <p:cNvSpPr/>
          <p:nvPr/>
        </p:nvSpPr>
        <p:spPr>
          <a:xfrm>
            <a:off x="4788023" y="1916832"/>
            <a:ext cx="525971"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 name="Rounded Rectangle 9"/>
          <p:cNvSpPr/>
          <p:nvPr/>
        </p:nvSpPr>
        <p:spPr>
          <a:xfrm>
            <a:off x="5436096" y="1412776"/>
            <a:ext cx="3456384" cy="1418456"/>
          </a:xfrm>
          <a:prstGeom prst="roundRect">
            <a:avLst/>
          </a:prstGeom>
          <a:solidFill>
            <a:srgbClr val="D01C6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dirty="0" smtClean="0"/>
              <a:t>Pada Kantor DJP yang wilayah kerjanya meliputi tempat tinggal pengusaha dan tempat kegiatan usaha dilakukan  </a:t>
            </a:r>
            <a:endParaRPr lang="id-ID" dirty="0"/>
          </a:p>
        </p:txBody>
      </p:sp>
      <p:sp>
        <p:nvSpPr>
          <p:cNvPr id="11" name="Rounded Rectangle 10"/>
          <p:cNvSpPr/>
          <p:nvPr/>
        </p:nvSpPr>
        <p:spPr>
          <a:xfrm>
            <a:off x="251520" y="2780928"/>
            <a:ext cx="1512168" cy="914400"/>
          </a:xfrm>
          <a:prstGeom prst="roundRect">
            <a:avLst/>
          </a:prstGeom>
          <a:solidFill>
            <a:srgbClr val="FF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solidFill>
                  <a:schemeClr val="tx1"/>
                </a:solidFill>
              </a:rPr>
              <a:t>Pengusaha Badan</a:t>
            </a:r>
            <a:endParaRPr lang="id-ID" dirty="0">
              <a:solidFill>
                <a:schemeClr val="tx1"/>
              </a:solidFill>
            </a:endParaRPr>
          </a:p>
        </p:txBody>
      </p:sp>
      <p:sp>
        <p:nvSpPr>
          <p:cNvPr id="12" name="Right Arrow 11"/>
          <p:cNvSpPr/>
          <p:nvPr/>
        </p:nvSpPr>
        <p:spPr>
          <a:xfrm>
            <a:off x="1907704" y="3068960"/>
            <a:ext cx="504056"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3" name="Rounded Rectangle 12"/>
          <p:cNvSpPr/>
          <p:nvPr/>
        </p:nvSpPr>
        <p:spPr>
          <a:xfrm>
            <a:off x="2555776" y="2924944"/>
            <a:ext cx="2016224" cy="914400"/>
          </a:xfrm>
          <a:prstGeom prst="roundRect">
            <a:avLst/>
          </a:prstGeom>
          <a:solidFill>
            <a:srgbClr val="66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Wajib melaporkan usahanya</a:t>
            </a:r>
            <a:endParaRPr lang="id-ID" dirty="0"/>
          </a:p>
        </p:txBody>
      </p:sp>
      <p:sp>
        <p:nvSpPr>
          <p:cNvPr id="14" name="Right Arrow 13"/>
          <p:cNvSpPr/>
          <p:nvPr/>
        </p:nvSpPr>
        <p:spPr>
          <a:xfrm>
            <a:off x="4716016" y="3088384"/>
            <a:ext cx="504056"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5" name="Rounded Rectangle 14"/>
          <p:cNvSpPr/>
          <p:nvPr/>
        </p:nvSpPr>
        <p:spPr>
          <a:xfrm>
            <a:off x="5364088" y="2708920"/>
            <a:ext cx="3600400" cy="1418456"/>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dirty="0" smtClean="0"/>
              <a:t>Pada Kantor DJP yang wilayah kerjanya meliputi tempat kedudukan pengusaha dan tempat kegiatan usaha dilakukan </a:t>
            </a:r>
            <a:endParaRPr lang="id-ID" dirty="0"/>
          </a:p>
        </p:txBody>
      </p:sp>
      <p:sp>
        <p:nvSpPr>
          <p:cNvPr id="16" name="Rounded Rectangle 15"/>
          <p:cNvSpPr/>
          <p:nvPr/>
        </p:nvSpPr>
        <p:spPr>
          <a:xfrm>
            <a:off x="0" y="4221088"/>
            <a:ext cx="2376264" cy="2232248"/>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dirty="0" smtClean="0">
                <a:solidFill>
                  <a:schemeClr val="tx1"/>
                </a:solidFill>
              </a:rPr>
              <a:t>Pengusaha orang pribadi/Badan yg mempunyai tempat kegiatan usaha di wilayah beberapa kantor DJP</a:t>
            </a:r>
            <a:endParaRPr lang="id-ID" dirty="0">
              <a:solidFill>
                <a:schemeClr val="tx1"/>
              </a:solidFill>
            </a:endParaRPr>
          </a:p>
        </p:txBody>
      </p:sp>
      <p:sp>
        <p:nvSpPr>
          <p:cNvPr id="17" name="Right Arrow 16"/>
          <p:cNvSpPr/>
          <p:nvPr/>
        </p:nvSpPr>
        <p:spPr>
          <a:xfrm>
            <a:off x="2448272" y="5013176"/>
            <a:ext cx="57606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8" name="Rounded Rectangle 17"/>
          <p:cNvSpPr/>
          <p:nvPr/>
        </p:nvSpPr>
        <p:spPr>
          <a:xfrm>
            <a:off x="3096344" y="4653136"/>
            <a:ext cx="1872208" cy="1224136"/>
          </a:xfrm>
          <a:prstGeom prst="roundRect">
            <a:avLst/>
          </a:prstGeom>
          <a:blipFill>
            <a:blip r:embed="rId3"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Wajib melaporkan usahanya</a:t>
            </a:r>
            <a:endParaRPr lang="id-ID" dirty="0"/>
          </a:p>
        </p:txBody>
      </p:sp>
      <p:sp>
        <p:nvSpPr>
          <p:cNvPr id="19" name="Rounded Rectangle 18"/>
          <p:cNvSpPr/>
          <p:nvPr/>
        </p:nvSpPr>
        <p:spPr>
          <a:xfrm>
            <a:off x="5436096" y="4149080"/>
            <a:ext cx="3528392" cy="2448272"/>
          </a:xfrm>
          <a:prstGeom prst="roundRect">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dirty="0" smtClean="0"/>
              <a:t>Untuk dikukuhkan sebagai PKP pada kantor DJP meliputi :</a:t>
            </a:r>
          </a:p>
          <a:p>
            <a:pPr marL="342900" indent="-342900">
              <a:buAutoNum type="arabicPeriod"/>
            </a:pPr>
            <a:r>
              <a:rPr lang="id-ID" dirty="0" smtClean="0"/>
              <a:t>tempat tinggal</a:t>
            </a:r>
          </a:p>
          <a:p>
            <a:pPr marL="342900" indent="-342900">
              <a:buAutoNum type="arabicPeriod"/>
            </a:pPr>
            <a:r>
              <a:rPr lang="id-ID" dirty="0" smtClean="0"/>
              <a:t>Tempat kedudukan pengusaha</a:t>
            </a:r>
          </a:p>
          <a:p>
            <a:pPr marL="342900" indent="-342900">
              <a:buAutoNum type="arabicPeriod"/>
            </a:pPr>
            <a:r>
              <a:rPr lang="id-ID" dirty="0" smtClean="0"/>
              <a:t>Tempat kegiatan usaha dilakukan</a:t>
            </a:r>
            <a:endParaRPr lang="id-ID" dirty="0"/>
          </a:p>
        </p:txBody>
      </p:sp>
      <p:sp>
        <p:nvSpPr>
          <p:cNvPr id="20" name="Right Arrow 19"/>
          <p:cNvSpPr/>
          <p:nvPr/>
        </p:nvSpPr>
        <p:spPr>
          <a:xfrm>
            <a:off x="5004048" y="5013176"/>
            <a:ext cx="504056"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0" y="0"/>
            <a:ext cx="9144000" cy="764704"/>
          </a:xfrm>
          <a:noFill/>
        </p:spPr>
        <p:style>
          <a:lnRef idx="2">
            <a:schemeClr val="accent4"/>
          </a:lnRef>
          <a:fillRef idx="1">
            <a:schemeClr val="lt1"/>
          </a:fillRef>
          <a:effectRef idx="0">
            <a:schemeClr val="accent4"/>
          </a:effectRef>
          <a:fontRef idx="minor">
            <a:schemeClr val="dk1"/>
          </a:fontRef>
        </p:style>
        <p:txBody>
          <a:bodyPr>
            <a:normAutofit/>
          </a:bodyPr>
          <a:lstStyle/>
          <a:p>
            <a:pPr lvl="0">
              <a:defRPr/>
            </a:pPr>
            <a:r>
              <a:rPr lang="id-ID" sz="3200" dirty="0" smtClean="0"/>
              <a:t>Pertemuan </a:t>
            </a:r>
            <a:r>
              <a:rPr lang="id-ID" sz="3200" dirty="0" smtClean="0"/>
              <a:t>7 </a:t>
            </a:r>
            <a:r>
              <a:rPr lang="id-ID" sz="3200" dirty="0" smtClean="0"/>
              <a:t>: KEWAJIBAN </a:t>
            </a:r>
            <a:r>
              <a:rPr lang="id-ID" sz="3200" dirty="0" smtClean="0"/>
              <a:t>PERPAJAKAN II</a:t>
            </a:r>
            <a:endParaRPr lang="id-ID" sz="3200" dirty="0"/>
          </a:p>
        </p:txBody>
      </p:sp>
      <p:sp>
        <p:nvSpPr>
          <p:cNvPr id="5" name="Rounded Rectangle 4"/>
          <p:cNvSpPr/>
          <p:nvPr/>
        </p:nvSpPr>
        <p:spPr>
          <a:xfrm>
            <a:off x="1367135" y="908720"/>
            <a:ext cx="6480720" cy="576064"/>
          </a:xfrm>
          <a:prstGeom prst="roundRect">
            <a:avLst>
              <a:gd name="adj" fmla="val 500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smtClean="0"/>
              <a:t>Batas waktu penyampaian SPT </a:t>
            </a:r>
            <a:r>
              <a:rPr lang="id-ID" sz="1200" b="1" dirty="0" smtClean="0"/>
              <a:t>(ps 3 ayat 3 KUP)</a:t>
            </a:r>
            <a:endParaRPr lang="id-ID" sz="1200" b="1" dirty="0"/>
          </a:p>
        </p:txBody>
      </p:sp>
      <p:graphicFrame>
        <p:nvGraphicFramePr>
          <p:cNvPr id="8" name="Table 7"/>
          <p:cNvGraphicFramePr>
            <a:graphicFrameLocks noGrp="1"/>
          </p:cNvGraphicFramePr>
          <p:nvPr/>
        </p:nvGraphicFramePr>
        <p:xfrm>
          <a:off x="251520" y="1844824"/>
          <a:ext cx="8676455" cy="4413829"/>
        </p:xfrm>
        <a:graphic>
          <a:graphicData uri="http://schemas.openxmlformats.org/drawingml/2006/table">
            <a:tbl>
              <a:tblPr firstRow="1" bandRow="1">
                <a:tableStyleId>{5C22544A-7EE6-4342-B048-85BDC9FD1C3A}</a:tableStyleId>
              </a:tblPr>
              <a:tblGrid>
                <a:gridCol w="519104"/>
                <a:gridCol w="2145192"/>
                <a:gridCol w="2592288"/>
                <a:gridCol w="3419871"/>
              </a:tblGrid>
              <a:tr h="0">
                <a:tc>
                  <a:txBody>
                    <a:bodyPr/>
                    <a:lstStyle/>
                    <a:p>
                      <a:r>
                        <a:rPr lang="id-ID" dirty="0" smtClean="0"/>
                        <a:t>no</a:t>
                      </a:r>
                      <a:endParaRPr lang="id-ID" dirty="0"/>
                    </a:p>
                  </a:txBody>
                  <a:tcPr/>
                </a:tc>
                <a:tc>
                  <a:txBody>
                    <a:bodyPr/>
                    <a:lstStyle/>
                    <a:p>
                      <a:r>
                        <a:rPr lang="id-ID" dirty="0" smtClean="0"/>
                        <a:t>Jenis SPT</a:t>
                      </a:r>
                      <a:endParaRPr lang="id-ID" dirty="0"/>
                    </a:p>
                  </a:txBody>
                  <a:tcPr/>
                </a:tc>
                <a:tc>
                  <a:txBody>
                    <a:bodyPr/>
                    <a:lstStyle/>
                    <a:p>
                      <a:r>
                        <a:rPr lang="id-ID" dirty="0" smtClean="0"/>
                        <a:t>Yang menyampaikan</a:t>
                      </a:r>
                      <a:endParaRPr lang="id-ID" dirty="0"/>
                    </a:p>
                  </a:txBody>
                  <a:tcPr/>
                </a:tc>
                <a:tc>
                  <a:txBody>
                    <a:bodyPr/>
                    <a:lstStyle/>
                    <a:p>
                      <a:r>
                        <a:rPr lang="id-ID" dirty="0" smtClean="0"/>
                        <a:t>Batas akhir penyampaian</a:t>
                      </a:r>
                      <a:endParaRPr lang="id-ID" dirty="0"/>
                    </a:p>
                  </a:txBody>
                  <a:tcPr/>
                </a:tc>
              </a:tr>
              <a:tr h="444222">
                <a:tc>
                  <a:txBody>
                    <a:bodyPr/>
                    <a:lstStyle/>
                    <a:p>
                      <a:pPr algn="ctr"/>
                      <a:r>
                        <a:rPr lang="id-ID" sz="1400" dirty="0" smtClean="0"/>
                        <a:t>1</a:t>
                      </a:r>
                      <a:endParaRPr lang="id-ID" sz="1400" dirty="0"/>
                    </a:p>
                  </a:txBody>
                  <a:tcPr/>
                </a:tc>
                <a:tc>
                  <a:txBody>
                    <a:bodyPr/>
                    <a:lstStyle/>
                    <a:p>
                      <a:r>
                        <a:rPr lang="id-ID" sz="1400" dirty="0" smtClean="0"/>
                        <a:t>Masa PPh</a:t>
                      </a:r>
                      <a:r>
                        <a:rPr lang="id-ID" sz="1400" baseline="0" dirty="0" smtClean="0"/>
                        <a:t> ps 21/26</a:t>
                      </a:r>
                      <a:endParaRPr lang="id-ID" sz="1400" dirty="0"/>
                    </a:p>
                  </a:txBody>
                  <a:tcPr/>
                </a:tc>
                <a:tc>
                  <a:txBody>
                    <a:bodyPr/>
                    <a:lstStyle/>
                    <a:p>
                      <a:r>
                        <a:rPr lang="id-ID" sz="1400" dirty="0" smtClean="0"/>
                        <a:t>Pemotong PPh ps 21/26</a:t>
                      </a:r>
                      <a:endParaRPr lang="id-ID" sz="1400" dirty="0"/>
                    </a:p>
                  </a:txBody>
                  <a:tcPr/>
                </a:tc>
                <a:tc>
                  <a:txBody>
                    <a:bodyPr/>
                    <a:lstStyle/>
                    <a:p>
                      <a:r>
                        <a:rPr lang="id-ID" sz="1400" dirty="0" smtClean="0"/>
                        <a:t>Tgl 20 setelah akhir masa pajak</a:t>
                      </a:r>
                      <a:endParaRPr lang="id-ID" sz="1400" dirty="0"/>
                    </a:p>
                  </a:txBody>
                  <a:tcPr/>
                </a:tc>
              </a:tr>
              <a:tr h="432048">
                <a:tc>
                  <a:txBody>
                    <a:bodyPr/>
                    <a:lstStyle/>
                    <a:p>
                      <a:pPr algn="ctr"/>
                      <a:r>
                        <a:rPr lang="id-ID" sz="1400" dirty="0" smtClean="0"/>
                        <a:t>2</a:t>
                      </a:r>
                      <a:endParaRPr lang="id-ID" sz="1400" dirty="0"/>
                    </a:p>
                  </a:txBody>
                  <a:tcPr/>
                </a:tc>
                <a:tc>
                  <a:txBody>
                    <a:bodyPr/>
                    <a:lstStyle/>
                    <a:p>
                      <a:r>
                        <a:rPr lang="id-ID" sz="1400" dirty="0" smtClean="0"/>
                        <a:t>Masa PPh 22</a:t>
                      </a:r>
                      <a:endParaRPr lang="id-ID" sz="1400" dirty="0"/>
                    </a:p>
                  </a:txBody>
                  <a:tcPr/>
                </a:tc>
                <a:tc>
                  <a:txBody>
                    <a:bodyPr/>
                    <a:lstStyle/>
                    <a:p>
                      <a:r>
                        <a:rPr lang="id-ID" sz="1400" dirty="0" smtClean="0"/>
                        <a:t>Ditjen Bea dan Cukai</a:t>
                      </a:r>
                      <a:endParaRPr lang="id-ID" sz="1400" dirty="0"/>
                    </a:p>
                  </a:txBody>
                  <a:tcPr/>
                </a:tc>
                <a:tc>
                  <a:txBody>
                    <a:bodyPr/>
                    <a:lstStyle/>
                    <a:p>
                      <a:r>
                        <a:rPr lang="id-ID" sz="1400" dirty="0" smtClean="0"/>
                        <a:t>7 hari setelah penyetoran</a:t>
                      </a:r>
                      <a:endParaRPr lang="id-ID" sz="1400" dirty="0"/>
                    </a:p>
                  </a:txBody>
                  <a:tcPr/>
                </a:tc>
              </a:tr>
              <a:tr h="432048">
                <a:tc>
                  <a:txBody>
                    <a:bodyPr/>
                    <a:lstStyle/>
                    <a:p>
                      <a:pPr algn="ctr"/>
                      <a:r>
                        <a:rPr lang="id-ID" sz="1400" dirty="0" smtClean="0"/>
                        <a:t>3</a:t>
                      </a:r>
                      <a:endParaRPr lang="id-ID" sz="1400" dirty="0"/>
                    </a:p>
                  </a:txBody>
                  <a:tcPr/>
                </a:tc>
                <a:tc>
                  <a:txBody>
                    <a:bodyPr/>
                    <a:lstStyle/>
                    <a:p>
                      <a:r>
                        <a:rPr lang="id-ID" sz="1400" dirty="0" smtClean="0"/>
                        <a:t>Masa PPh ps 22</a:t>
                      </a:r>
                      <a:endParaRPr lang="id-ID" sz="1400" dirty="0"/>
                    </a:p>
                  </a:txBody>
                  <a:tcPr/>
                </a:tc>
                <a:tc>
                  <a:txBody>
                    <a:bodyPr/>
                    <a:lstStyle/>
                    <a:p>
                      <a:r>
                        <a:rPr lang="id-ID" sz="1400" dirty="0" smtClean="0"/>
                        <a:t>Bendaharawan</a:t>
                      </a:r>
                      <a:endParaRPr lang="id-ID" sz="1400" dirty="0"/>
                    </a:p>
                  </a:txBody>
                  <a:tcPr/>
                </a:tc>
                <a:tc>
                  <a:txBody>
                    <a:bodyPr/>
                    <a:lstStyle/>
                    <a:p>
                      <a:r>
                        <a:rPr lang="id-ID" sz="1400" dirty="0" smtClean="0"/>
                        <a:t>Tgl 14 setelah akhir masa pajak</a:t>
                      </a:r>
                      <a:endParaRPr lang="id-ID" sz="1400" dirty="0"/>
                    </a:p>
                  </a:txBody>
                  <a:tcPr/>
                </a:tc>
              </a:tr>
              <a:tr h="432048">
                <a:tc>
                  <a:txBody>
                    <a:bodyPr/>
                    <a:lstStyle/>
                    <a:p>
                      <a:pPr algn="ctr"/>
                      <a:r>
                        <a:rPr lang="id-ID" sz="1400" dirty="0" smtClean="0"/>
                        <a:t>4</a:t>
                      </a:r>
                      <a:endParaRPr lang="id-ID" sz="1400" dirty="0"/>
                    </a:p>
                  </a:txBody>
                  <a:tcPr/>
                </a:tc>
                <a:tc>
                  <a:txBody>
                    <a:bodyPr/>
                    <a:lstStyle/>
                    <a:p>
                      <a:r>
                        <a:rPr lang="id-ID" sz="1400" dirty="0" smtClean="0"/>
                        <a:t>Masa PPh ps 22</a:t>
                      </a:r>
                      <a:endParaRPr lang="id-ID" sz="1400" dirty="0"/>
                    </a:p>
                  </a:txBody>
                  <a:tcPr/>
                </a:tc>
                <a:tc>
                  <a:txBody>
                    <a:bodyPr/>
                    <a:lstStyle/>
                    <a:p>
                      <a:r>
                        <a:rPr lang="id-ID" sz="1400" dirty="0" smtClean="0"/>
                        <a:t>Pemungut lainnya</a:t>
                      </a:r>
                      <a:endParaRPr lang="id-ID" sz="1400" dirty="0"/>
                    </a:p>
                  </a:txBody>
                  <a:tcPr/>
                </a:tc>
                <a:tc>
                  <a:txBody>
                    <a:bodyPr/>
                    <a:lstStyle/>
                    <a:p>
                      <a:r>
                        <a:rPr lang="id-ID" sz="1400" dirty="0" smtClean="0"/>
                        <a:t>Tgl 20 setelah akhir masa pajak</a:t>
                      </a:r>
                      <a:endParaRPr lang="id-ID" sz="1400" dirty="0"/>
                    </a:p>
                  </a:txBody>
                  <a:tcPr/>
                </a:tc>
              </a:tr>
              <a:tr h="504056">
                <a:tc>
                  <a:txBody>
                    <a:bodyPr/>
                    <a:lstStyle/>
                    <a:p>
                      <a:pPr algn="ctr"/>
                      <a:r>
                        <a:rPr lang="id-ID" sz="1400" dirty="0" smtClean="0"/>
                        <a:t>5</a:t>
                      </a:r>
                      <a:endParaRPr lang="id-ID" sz="1400" dirty="0"/>
                    </a:p>
                  </a:txBody>
                  <a:tcPr/>
                </a:tc>
                <a:tc>
                  <a:txBody>
                    <a:bodyPr/>
                    <a:lstStyle/>
                    <a:p>
                      <a:r>
                        <a:rPr lang="id-ID" sz="1400" dirty="0" smtClean="0"/>
                        <a:t>Masa PPh ps 23/26</a:t>
                      </a:r>
                      <a:endParaRPr lang="id-ID" sz="1400" dirty="0"/>
                    </a:p>
                  </a:txBody>
                  <a:tcPr/>
                </a:tc>
                <a:tc>
                  <a:txBody>
                    <a:bodyPr/>
                    <a:lstStyle/>
                    <a:p>
                      <a:r>
                        <a:rPr lang="id-ID" sz="1400" dirty="0" smtClean="0"/>
                        <a:t>Pemotong PPh</a:t>
                      </a:r>
                      <a:r>
                        <a:rPr lang="id-ID" sz="1400" baseline="0" dirty="0" smtClean="0"/>
                        <a:t> ps 23/26</a:t>
                      </a:r>
                      <a:endParaRPr lang="id-ID" sz="1400" dirty="0"/>
                    </a:p>
                  </a:txBody>
                  <a:tcPr/>
                </a:tc>
                <a:tc>
                  <a:txBody>
                    <a:bodyPr/>
                    <a:lstStyle/>
                    <a:p>
                      <a:r>
                        <a:rPr lang="id-ID" sz="1400" dirty="0" smtClean="0"/>
                        <a:t>Tgl 20 setelah akhir</a:t>
                      </a:r>
                      <a:r>
                        <a:rPr lang="id-ID" sz="1400" baseline="0" dirty="0" smtClean="0"/>
                        <a:t> masa pajak</a:t>
                      </a:r>
                      <a:endParaRPr lang="id-ID" sz="1400" dirty="0"/>
                    </a:p>
                  </a:txBody>
                  <a:tcPr/>
                </a:tc>
              </a:tr>
              <a:tr h="576064">
                <a:tc>
                  <a:txBody>
                    <a:bodyPr/>
                    <a:lstStyle/>
                    <a:p>
                      <a:pPr algn="ctr"/>
                      <a:r>
                        <a:rPr lang="id-ID" sz="1400" dirty="0" smtClean="0"/>
                        <a:t>6</a:t>
                      </a:r>
                      <a:endParaRPr lang="id-ID" sz="1400" dirty="0"/>
                    </a:p>
                  </a:txBody>
                  <a:tcPr/>
                </a:tc>
                <a:tc>
                  <a:txBody>
                    <a:bodyPr/>
                    <a:lstStyle/>
                    <a:p>
                      <a:r>
                        <a:rPr lang="id-ID" sz="1400" dirty="0" smtClean="0"/>
                        <a:t>Masa PPN dan PPnBM</a:t>
                      </a:r>
                      <a:r>
                        <a:rPr lang="id-ID" sz="1400" baseline="0" dirty="0" smtClean="0"/>
                        <a:t> </a:t>
                      </a:r>
                      <a:endParaRPr lang="id-ID" sz="1400" dirty="0"/>
                    </a:p>
                  </a:txBody>
                  <a:tcPr/>
                </a:tc>
                <a:tc>
                  <a:txBody>
                    <a:bodyPr/>
                    <a:lstStyle/>
                    <a:p>
                      <a:r>
                        <a:rPr lang="id-ID" sz="1400" dirty="0" smtClean="0"/>
                        <a:t>Pengusaha</a:t>
                      </a:r>
                      <a:r>
                        <a:rPr lang="id-ID" sz="1400" baseline="0" dirty="0" smtClean="0"/>
                        <a:t> kena pajak (1107/1108)</a:t>
                      </a:r>
                      <a:endParaRPr lang="id-ID" sz="1400" dirty="0"/>
                    </a:p>
                  </a:txBody>
                  <a:tcPr/>
                </a:tc>
                <a:tc>
                  <a:txBody>
                    <a:bodyPr/>
                    <a:lstStyle/>
                    <a:p>
                      <a:r>
                        <a:rPr lang="id-ID" sz="1400" dirty="0" smtClean="0"/>
                        <a:t>Tgl</a:t>
                      </a:r>
                      <a:r>
                        <a:rPr lang="id-ID" sz="1400" baseline="0" dirty="0" smtClean="0"/>
                        <a:t> 20 setelah akhir masa pajak</a:t>
                      </a:r>
                      <a:endParaRPr lang="id-ID" sz="1400" dirty="0"/>
                    </a:p>
                  </a:txBody>
                  <a:tcPr/>
                </a:tc>
              </a:tr>
              <a:tr h="504056">
                <a:tc>
                  <a:txBody>
                    <a:bodyPr/>
                    <a:lstStyle/>
                    <a:p>
                      <a:pPr algn="ctr"/>
                      <a:r>
                        <a:rPr lang="id-ID" sz="1400" dirty="0" smtClean="0"/>
                        <a:t>7 </a:t>
                      </a:r>
                      <a:endParaRPr lang="id-ID" sz="1400" dirty="0"/>
                    </a:p>
                  </a:txBody>
                  <a:tcPr/>
                </a:tc>
                <a:tc>
                  <a:txBody>
                    <a:bodyPr/>
                    <a:lstStyle/>
                    <a:p>
                      <a:r>
                        <a:rPr lang="id-ID" sz="1400" dirty="0" smtClean="0"/>
                        <a:t>Masa PPnBM</a:t>
                      </a:r>
                      <a:endParaRPr lang="id-ID" sz="1400" dirty="0"/>
                    </a:p>
                  </a:txBody>
                  <a:tcPr/>
                </a:tc>
                <a:tc>
                  <a:txBody>
                    <a:bodyPr/>
                    <a:lstStyle/>
                    <a:p>
                      <a:r>
                        <a:rPr lang="id-ID" sz="1400" dirty="0" smtClean="0"/>
                        <a:t>Ditjen Bea dan Cukai</a:t>
                      </a:r>
                      <a:endParaRPr lang="id-ID" sz="1400" dirty="0"/>
                    </a:p>
                  </a:txBody>
                  <a:tcPr/>
                </a:tc>
                <a:tc>
                  <a:txBody>
                    <a:bodyPr/>
                    <a:lstStyle/>
                    <a:p>
                      <a:r>
                        <a:rPr lang="id-ID" sz="1400" dirty="0" smtClean="0"/>
                        <a:t>7 hari setelah penyetoran</a:t>
                      </a:r>
                      <a:endParaRPr lang="id-ID" sz="1400" dirty="0"/>
                    </a:p>
                  </a:txBody>
                  <a:tcPr/>
                </a:tc>
              </a:tr>
              <a:tr h="723527">
                <a:tc>
                  <a:txBody>
                    <a:bodyPr/>
                    <a:lstStyle/>
                    <a:p>
                      <a:pPr algn="ctr"/>
                      <a:r>
                        <a:rPr lang="id-ID" sz="1400" dirty="0" smtClean="0"/>
                        <a:t>8</a:t>
                      </a:r>
                      <a:endParaRPr lang="id-ID" sz="1400" dirty="0"/>
                    </a:p>
                  </a:txBody>
                  <a:tcPr/>
                </a:tc>
                <a:tc>
                  <a:txBody>
                    <a:bodyPr/>
                    <a:lstStyle/>
                    <a:p>
                      <a:r>
                        <a:rPr lang="id-ID" sz="1400" dirty="0" smtClean="0"/>
                        <a:t>SPT tahunan</a:t>
                      </a:r>
                      <a:endParaRPr lang="id-ID" sz="1400" dirty="0"/>
                    </a:p>
                  </a:txBody>
                  <a:tcPr/>
                </a:tc>
                <a:tc>
                  <a:txBody>
                    <a:bodyPr/>
                    <a:lstStyle/>
                    <a:p>
                      <a:r>
                        <a:rPr lang="id-ID" sz="1400" dirty="0" smtClean="0"/>
                        <a:t>a. WPOP</a:t>
                      </a:r>
                    </a:p>
                    <a:p>
                      <a:r>
                        <a:rPr lang="id-ID" sz="1400" dirty="0" smtClean="0"/>
                        <a:t>b. WP Badan</a:t>
                      </a:r>
                    </a:p>
                  </a:txBody>
                  <a:tcPr/>
                </a:tc>
                <a:tc>
                  <a:txBody>
                    <a:bodyPr/>
                    <a:lstStyle/>
                    <a:p>
                      <a:r>
                        <a:rPr lang="id-ID" sz="1400" dirty="0" smtClean="0"/>
                        <a:t>3 bulan setelah berakhit tahun pajak</a:t>
                      </a:r>
                    </a:p>
                    <a:p>
                      <a:r>
                        <a:rPr lang="id-ID" sz="1400" dirty="0" smtClean="0"/>
                        <a:t>4 bulan setelah berakhir tahun pajak</a:t>
                      </a:r>
                      <a:endParaRPr lang="id-ID" sz="1400"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0" y="0"/>
            <a:ext cx="9144000" cy="764704"/>
          </a:xfrm>
          <a:noFill/>
        </p:spPr>
        <p:style>
          <a:lnRef idx="2">
            <a:schemeClr val="accent4"/>
          </a:lnRef>
          <a:fillRef idx="1">
            <a:schemeClr val="lt1"/>
          </a:fillRef>
          <a:effectRef idx="0">
            <a:schemeClr val="accent4"/>
          </a:effectRef>
          <a:fontRef idx="minor">
            <a:schemeClr val="dk1"/>
          </a:fontRef>
        </p:style>
        <p:txBody>
          <a:bodyPr>
            <a:normAutofit/>
          </a:bodyPr>
          <a:lstStyle/>
          <a:p>
            <a:pPr lvl="0">
              <a:defRPr/>
            </a:pPr>
            <a:r>
              <a:rPr lang="id-ID" sz="3200" dirty="0" smtClean="0"/>
              <a:t>Pertemuan </a:t>
            </a:r>
            <a:r>
              <a:rPr lang="id-ID" sz="3200" dirty="0" smtClean="0"/>
              <a:t>7 </a:t>
            </a:r>
            <a:r>
              <a:rPr lang="id-ID" sz="3200" dirty="0" smtClean="0"/>
              <a:t>: KEWAJIBAN </a:t>
            </a:r>
            <a:r>
              <a:rPr lang="id-ID" sz="3200" dirty="0" smtClean="0"/>
              <a:t>PERPAJAKAN II</a:t>
            </a:r>
            <a:endParaRPr lang="id-ID" sz="3200" dirty="0"/>
          </a:p>
        </p:txBody>
      </p:sp>
      <p:sp>
        <p:nvSpPr>
          <p:cNvPr id="6" name="TextBox 5"/>
          <p:cNvSpPr txBox="1"/>
          <p:nvPr/>
        </p:nvSpPr>
        <p:spPr>
          <a:xfrm>
            <a:off x="323528" y="1700808"/>
            <a:ext cx="8352928" cy="2092881"/>
          </a:xfrm>
          <a:prstGeom prst="rect">
            <a:avLst/>
          </a:prstGeom>
          <a:solidFill>
            <a:schemeClr val="accent3">
              <a:lumMod val="60000"/>
              <a:lumOff val="40000"/>
            </a:schemeClr>
          </a:solidFill>
          <a:ln w="76200">
            <a:solidFill>
              <a:schemeClr val="tx1"/>
            </a:solidFill>
          </a:ln>
        </p:spPr>
        <p:txBody>
          <a:bodyPr wrap="square" rtlCol="0">
            <a:spAutoFit/>
          </a:bodyPr>
          <a:lstStyle/>
          <a:p>
            <a:pPr marL="342900" indent="-342900">
              <a:buAutoNum type="arabicPeriod"/>
            </a:pPr>
            <a:r>
              <a:rPr lang="id-ID" sz="2800" dirty="0" smtClean="0"/>
              <a:t>SPT </a:t>
            </a:r>
            <a:r>
              <a:rPr lang="id-ID" sz="2800" dirty="0" smtClean="0"/>
              <a:t>masa PPN, denda RP 500.000</a:t>
            </a:r>
            <a:r>
              <a:rPr lang="id-ID" sz="2800" dirty="0" smtClean="0"/>
              <a:t>,-</a:t>
            </a:r>
          </a:p>
          <a:p>
            <a:pPr marL="342900" indent="-342900">
              <a:buFontTx/>
              <a:buAutoNum type="arabicPeriod"/>
            </a:pPr>
            <a:r>
              <a:rPr lang="id-ID" sz="2800" dirty="0" smtClean="0"/>
              <a:t>SPT </a:t>
            </a:r>
            <a:r>
              <a:rPr lang="id-ID" sz="2800" dirty="0" smtClean="0"/>
              <a:t>Masa lainnya, denda RP100.000,</a:t>
            </a:r>
          </a:p>
          <a:p>
            <a:r>
              <a:rPr lang="id-ID" sz="2800" dirty="0" smtClean="0"/>
              <a:t>3. SPT tahunan WP Badan, </a:t>
            </a:r>
            <a:r>
              <a:rPr lang="id-ID" sz="2800" dirty="0" smtClean="0"/>
              <a:t>denda    </a:t>
            </a:r>
            <a:r>
              <a:rPr lang="id-ID" sz="2800" dirty="0" smtClean="0"/>
              <a:t>RP 1.000.000,-</a:t>
            </a:r>
          </a:p>
          <a:p>
            <a:r>
              <a:rPr lang="id-ID" sz="2800" dirty="0" smtClean="0"/>
              <a:t>4. SPT Tahunan WPOP, denda </a:t>
            </a:r>
            <a:r>
              <a:rPr lang="id-ID" sz="2800" dirty="0" smtClean="0"/>
              <a:t>   </a:t>
            </a:r>
            <a:r>
              <a:rPr lang="id-ID" sz="2800" dirty="0" smtClean="0"/>
              <a:t>Rp 100.000,-</a:t>
            </a:r>
          </a:p>
          <a:p>
            <a:pPr marL="342900" indent="-342900">
              <a:buAutoNum type="arabicPeriod"/>
            </a:pPr>
            <a:endParaRPr lang="id-ID" dirty="0"/>
          </a:p>
        </p:txBody>
      </p:sp>
      <p:sp>
        <p:nvSpPr>
          <p:cNvPr id="7" name="Rounded Rectangle 6"/>
          <p:cNvSpPr/>
          <p:nvPr/>
        </p:nvSpPr>
        <p:spPr>
          <a:xfrm>
            <a:off x="395536" y="980728"/>
            <a:ext cx="8136904" cy="57606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b="1" dirty="0" smtClean="0">
                <a:solidFill>
                  <a:schemeClr val="tx1"/>
                </a:solidFill>
              </a:rPr>
              <a:t>SANKSI KETERLAMBATAN PELAPORAN SPT </a:t>
            </a:r>
            <a:endParaRPr lang="id-ID" sz="2800" b="1" dirty="0">
              <a:solidFill>
                <a:schemeClr val="tx1"/>
              </a:solidFill>
            </a:endParaRPr>
          </a:p>
        </p:txBody>
      </p:sp>
      <p:sp>
        <p:nvSpPr>
          <p:cNvPr id="5" name="Rounded Rectangle 4"/>
          <p:cNvSpPr/>
          <p:nvPr/>
        </p:nvSpPr>
        <p:spPr>
          <a:xfrm>
            <a:off x="467544" y="4005064"/>
            <a:ext cx="8136904" cy="1008112"/>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b="1" dirty="0" smtClean="0">
                <a:solidFill>
                  <a:schemeClr val="tx1"/>
                </a:solidFill>
              </a:rPr>
              <a:t>DITAGIH OLEH DJP MELALUI </a:t>
            </a:r>
          </a:p>
          <a:p>
            <a:pPr algn="ctr"/>
            <a:r>
              <a:rPr lang="id-ID" sz="2800" b="1" dirty="0" smtClean="0">
                <a:solidFill>
                  <a:schemeClr val="tx1"/>
                </a:solidFill>
              </a:rPr>
              <a:t>SURAT TAGIHAN PAJAK</a:t>
            </a:r>
            <a:r>
              <a:rPr lang="id-ID" sz="2800" b="1" dirty="0">
                <a:solidFill>
                  <a:schemeClr val="tx1"/>
                </a:solidFill>
              </a:rPr>
              <a:t> </a:t>
            </a:r>
            <a:r>
              <a:rPr lang="id-ID" sz="2800" b="1" dirty="0" smtClean="0">
                <a:solidFill>
                  <a:schemeClr val="tx1"/>
                </a:solidFill>
              </a:rPr>
              <a:t>(STP)</a:t>
            </a:r>
          </a:p>
        </p:txBody>
      </p:sp>
      <p:sp>
        <p:nvSpPr>
          <p:cNvPr id="8" name="Rectangle 7"/>
          <p:cNvSpPr/>
          <p:nvPr/>
        </p:nvSpPr>
        <p:spPr>
          <a:xfrm>
            <a:off x="395536" y="5157192"/>
            <a:ext cx="8352928" cy="1015663"/>
          </a:xfrm>
          <a:prstGeom prst="rect">
            <a:avLst/>
          </a:prstGeom>
          <a:solidFill>
            <a:schemeClr val="tx1"/>
          </a:solidFill>
        </p:spPr>
        <p:txBody>
          <a:bodyPr wrap="square">
            <a:spAutoFit/>
          </a:bodyPr>
          <a:lstStyle/>
          <a:p>
            <a:r>
              <a:rPr lang="id-ID" sz="2000" dirty="0" smtClean="0">
                <a:solidFill>
                  <a:schemeClr val="bg1"/>
                </a:solidFill>
              </a:rPr>
              <a:t>STP :</a:t>
            </a:r>
            <a:endParaRPr lang="id-ID" sz="2000" dirty="0" smtClean="0">
              <a:solidFill>
                <a:schemeClr val="bg1"/>
              </a:solidFill>
            </a:endParaRPr>
          </a:p>
          <a:p>
            <a:r>
              <a:rPr lang="id-ID" sz="2000" dirty="0" smtClean="0">
                <a:solidFill>
                  <a:schemeClr val="bg1"/>
                </a:solidFill>
              </a:rPr>
              <a:t>surat </a:t>
            </a:r>
            <a:r>
              <a:rPr lang="id-ID" sz="2000" dirty="0" smtClean="0">
                <a:solidFill>
                  <a:schemeClr val="bg1"/>
                </a:solidFill>
              </a:rPr>
              <a:t>untuk melakukan penagihan pajak dan/atau sanksi administrasi berupa  </a:t>
            </a:r>
            <a:r>
              <a:rPr lang="id-ID" sz="2000" dirty="0" smtClean="0">
                <a:solidFill>
                  <a:schemeClr val="bg1"/>
                </a:solidFill>
              </a:rPr>
              <a:t> bunga  </a:t>
            </a:r>
            <a:r>
              <a:rPr lang="id-ID" sz="2000" dirty="0" smtClean="0">
                <a:solidFill>
                  <a:schemeClr val="bg1"/>
                </a:solidFill>
              </a:rPr>
              <a:t>dan/atau denda</a:t>
            </a:r>
            <a:endParaRPr lang="id-ID" sz="2000" dirty="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0" y="0"/>
            <a:ext cx="9144000" cy="764704"/>
          </a:xfrm>
          <a:noFill/>
        </p:spPr>
        <p:style>
          <a:lnRef idx="2">
            <a:schemeClr val="accent4"/>
          </a:lnRef>
          <a:fillRef idx="1">
            <a:schemeClr val="lt1"/>
          </a:fillRef>
          <a:effectRef idx="0">
            <a:schemeClr val="accent4"/>
          </a:effectRef>
          <a:fontRef idx="minor">
            <a:schemeClr val="dk1"/>
          </a:fontRef>
        </p:style>
        <p:txBody>
          <a:bodyPr>
            <a:normAutofit/>
          </a:bodyPr>
          <a:lstStyle/>
          <a:p>
            <a:pPr lvl="0">
              <a:defRPr/>
            </a:pPr>
            <a:r>
              <a:rPr lang="id-ID" sz="3200" dirty="0" smtClean="0"/>
              <a:t>Pertemuan </a:t>
            </a:r>
            <a:r>
              <a:rPr lang="id-ID" sz="3200" dirty="0" smtClean="0"/>
              <a:t>7 </a:t>
            </a:r>
            <a:r>
              <a:rPr lang="id-ID" sz="3200" dirty="0" smtClean="0"/>
              <a:t>: KEWAJIBAN </a:t>
            </a:r>
            <a:r>
              <a:rPr lang="id-ID" sz="3200" dirty="0" smtClean="0"/>
              <a:t>PERPAJAKAN II</a:t>
            </a:r>
            <a:endParaRPr lang="id-ID" sz="3200" dirty="0"/>
          </a:p>
        </p:txBody>
      </p:sp>
      <p:sp>
        <p:nvSpPr>
          <p:cNvPr id="6" name="TextBox 5"/>
          <p:cNvSpPr txBox="1"/>
          <p:nvPr/>
        </p:nvSpPr>
        <p:spPr>
          <a:xfrm>
            <a:off x="323528" y="1700808"/>
            <a:ext cx="8352928" cy="2554545"/>
          </a:xfrm>
          <a:prstGeom prst="rect">
            <a:avLst/>
          </a:prstGeom>
          <a:solidFill>
            <a:schemeClr val="accent3">
              <a:lumMod val="60000"/>
              <a:lumOff val="40000"/>
            </a:schemeClr>
          </a:solidFill>
          <a:ln w="76200">
            <a:solidFill>
              <a:schemeClr val="tx1"/>
            </a:solidFill>
          </a:ln>
        </p:spPr>
        <p:txBody>
          <a:bodyPr wrap="square" rtlCol="0">
            <a:spAutoFit/>
          </a:bodyPr>
          <a:lstStyle/>
          <a:p>
            <a:r>
              <a:rPr lang="id-ID" sz="2000" dirty="0" smtClean="0"/>
              <a:t>Wajib </a:t>
            </a:r>
            <a:r>
              <a:rPr lang="id-ID" sz="2000" dirty="0" smtClean="0"/>
              <a:t>pajak dapat memperpanjang jangka waktu penyampaian SPT PPh  paling lama 2 bulan , dengan cara permohonan tertulis atau cara lain kepada Dirjen Pajak, dengan dilampiri :</a:t>
            </a:r>
          </a:p>
          <a:p>
            <a:pPr marL="342900" indent="-342900">
              <a:buAutoNum type="alphaLcPeriod"/>
            </a:pPr>
            <a:r>
              <a:rPr lang="id-ID" sz="2000" dirty="0" smtClean="0"/>
              <a:t>Perhitungan sementara pajak yang terutang dalam 1 tahun pajak</a:t>
            </a:r>
          </a:p>
          <a:p>
            <a:pPr marL="342900" indent="-342900">
              <a:buAutoNum type="alphaLcPeriod"/>
            </a:pPr>
            <a:r>
              <a:rPr lang="id-ID" sz="2000" dirty="0" smtClean="0"/>
              <a:t>Surat setoran Pajak sebagai bukti pelunasan kekurangan pajak yang terutang (bila kurang bayar)</a:t>
            </a:r>
          </a:p>
          <a:p>
            <a:pPr marL="342900" indent="-342900">
              <a:buAutoNum type="alphaLcPeriod"/>
            </a:pPr>
            <a:r>
              <a:rPr lang="id-ID" sz="2000" dirty="0" smtClean="0"/>
              <a:t>Perhitungan sementara  fom 1770Y (orang pribadi atau 1771 Y Badan atau 1721Y PPH  ps 21)</a:t>
            </a:r>
          </a:p>
        </p:txBody>
      </p:sp>
      <p:sp>
        <p:nvSpPr>
          <p:cNvPr id="7" name="Rounded Rectangle 6"/>
          <p:cNvSpPr/>
          <p:nvPr/>
        </p:nvSpPr>
        <p:spPr>
          <a:xfrm>
            <a:off x="395536" y="980728"/>
            <a:ext cx="8136904" cy="57606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b="1" dirty="0" smtClean="0">
                <a:solidFill>
                  <a:schemeClr val="tx1"/>
                </a:solidFill>
              </a:rPr>
              <a:t>Perpanjangan waktu penyampaian </a:t>
            </a:r>
            <a:r>
              <a:rPr lang="id-ID" sz="2800" b="1" dirty="0" smtClean="0">
                <a:solidFill>
                  <a:schemeClr val="tx1"/>
                </a:solidFill>
              </a:rPr>
              <a:t>SPT</a:t>
            </a:r>
            <a:endParaRPr lang="id-ID" sz="2800" b="1" dirty="0" smtClean="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0" y="0"/>
            <a:ext cx="9144000" cy="764704"/>
          </a:xfrm>
          <a:noFill/>
        </p:spPr>
        <p:style>
          <a:lnRef idx="2">
            <a:schemeClr val="accent4"/>
          </a:lnRef>
          <a:fillRef idx="1">
            <a:schemeClr val="lt1"/>
          </a:fillRef>
          <a:effectRef idx="0">
            <a:schemeClr val="accent4"/>
          </a:effectRef>
          <a:fontRef idx="minor">
            <a:schemeClr val="dk1"/>
          </a:fontRef>
        </p:style>
        <p:txBody>
          <a:bodyPr>
            <a:normAutofit/>
          </a:bodyPr>
          <a:lstStyle/>
          <a:p>
            <a:pPr lvl="0">
              <a:defRPr/>
            </a:pPr>
            <a:r>
              <a:rPr lang="id-ID" sz="3200" dirty="0" smtClean="0"/>
              <a:t>Pertemuan </a:t>
            </a:r>
            <a:r>
              <a:rPr lang="id-ID" sz="3200" dirty="0" smtClean="0"/>
              <a:t>7 </a:t>
            </a:r>
            <a:r>
              <a:rPr lang="id-ID" sz="3200" dirty="0" smtClean="0"/>
              <a:t>: KEWAJIBAN </a:t>
            </a:r>
            <a:r>
              <a:rPr lang="id-ID" sz="3200" dirty="0" smtClean="0"/>
              <a:t>PERPAJAKAN II</a:t>
            </a:r>
            <a:endParaRPr lang="id-ID" sz="3200" dirty="0"/>
          </a:p>
        </p:txBody>
      </p:sp>
      <p:sp>
        <p:nvSpPr>
          <p:cNvPr id="6" name="TextBox 5"/>
          <p:cNvSpPr txBox="1"/>
          <p:nvPr/>
        </p:nvSpPr>
        <p:spPr>
          <a:xfrm>
            <a:off x="323528" y="1700808"/>
            <a:ext cx="8352928" cy="3139321"/>
          </a:xfrm>
          <a:prstGeom prst="rect">
            <a:avLst/>
          </a:prstGeom>
          <a:solidFill>
            <a:schemeClr val="accent3">
              <a:lumMod val="60000"/>
              <a:lumOff val="40000"/>
            </a:schemeClr>
          </a:solidFill>
          <a:ln w="76200">
            <a:solidFill>
              <a:schemeClr val="tx1"/>
            </a:solidFill>
          </a:ln>
        </p:spPr>
        <p:txBody>
          <a:bodyPr wrap="square" rtlCol="0">
            <a:spAutoFit/>
          </a:bodyPr>
          <a:lstStyle/>
          <a:p>
            <a:r>
              <a:rPr lang="id-ID" dirty="0" smtClean="0"/>
              <a:t>WP dapat mengajukan pembetulan SPT dengan syarat :</a:t>
            </a:r>
          </a:p>
          <a:p>
            <a:pPr marL="342900" indent="-342900">
              <a:buAutoNum type="arabicPeriod"/>
            </a:pPr>
            <a:r>
              <a:rPr lang="id-ID" dirty="0" smtClean="0"/>
              <a:t>Surat Pernyataan tertulis</a:t>
            </a:r>
          </a:p>
          <a:p>
            <a:pPr marL="342900" indent="-342900">
              <a:buAutoNum type="arabicPeriod"/>
            </a:pPr>
            <a:r>
              <a:rPr lang="id-ID" dirty="0" smtClean="0"/>
              <a:t>Dirjen pajak belum melakukan tindakan pemeriksaan</a:t>
            </a:r>
          </a:p>
          <a:p>
            <a:pPr marL="342900" indent="-342900">
              <a:buAutoNum type="arabicPeriod"/>
            </a:pPr>
            <a:r>
              <a:rPr lang="id-ID" dirty="0" smtClean="0"/>
              <a:t>Bila pembetulan SPT menyatakan rugi atau lebih bayar, pembetulan SPT harus diajukan paling lama 2 tahun sebelum daluarsa penetapan</a:t>
            </a:r>
          </a:p>
          <a:p>
            <a:pPr marL="342900" indent="-342900">
              <a:buAutoNum type="arabicPeriod"/>
            </a:pPr>
            <a:r>
              <a:rPr lang="id-ID" dirty="0" smtClean="0"/>
              <a:t>Dalam hal WP membetulkan sendiri SPT tahunan yang mengakibatkan utang pajak menjadi lebih besar, maka WP dikenakan sanksi administrasi 2% perbulan atas pajak yang kurang dibayar, dihitung sejak saat penyampaian SPT berakhir s/d tanggal pembayaran, bagian bulan dihitung 1 bulan penuh</a:t>
            </a:r>
          </a:p>
          <a:p>
            <a:pPr marL="342900" indent="-342900">
              <a:buAutoNum type="arabicPeriod"/>
            </a:pPr>
            <a:r>
              <a:rPr lang="id-ID" dirty="0" smtClean="0"/>
              <a:t>Menyampaikan perhitungan sementara PPh yang terutang</a:t>
            </a:r>
          </a:p>
          <a:p>
            <a:pPr marL="342900" indent="-342900">
              <a:buAutoNum type="arabicPeriod"/>
            </a:pPr>
            <a:r>
              <a:rPr lang="id-ID" dirty="0" smtClean="0"/>
              <a:t>Melampirkan SSP lembar ke 3 </a:t>
            </a:r>
            <a:r>
              <a:rPr lang="id-ID" dirty="0" smtClean="0"/>
              <a:t>j / SSE jika </a:t>
            </a:r>
            <a:r>
              <a:rPr lang="id-ID" dirty="0" smtClean="0"/>
              <a:t>ada pembayaran </a:t>
            </a:r>
            <a:r>
              <a:rPr lang="id-ID" dirty="0" smtClean="0"/>
              <a:t>tambahan </a:t>
            </a:r>
            <a:endParaRPr lang="id-ID" dirty="0" smtClean="0"/>
          </a:p>
        </p:txBody>
      </p:sp>
      <p:sp>
        <p:nvSpPr>
          <p:cNvPr id="7" name="Rounded Rectangle 6"/>
          <p:cNvSpPr/>
          <p:nvPr/>
        </p:nvSpPr>
        <p:spPr>
          <a:xfrm>
            <a:off x="395536" y="980728"/>
            <a:ext cx="8136904" cy="57606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chemeClr val="tx1"/>
                </a:solidFill>
              </a:rPr>
              <a:t>Pembetulan SPT (pasal 8 ayat 1 KUP)</a:t>
            </a:r>
          </a:p>
          <a:p>
            <a:pPr algn="ctr"/>
            <a:r>
              <a:rPr lang="id-ID" b="1" dirty="0" smtClean="0">
                <a:solidFill>
                  <a:schemeClr val="tx1"/>
                </a:solidFill>
              </a:rPr>
              <a:t> (sebelum jangka waktu 2 tahun  dan sebelum dilakukan  pemeriksaan)</a:t>
            </a:r>
            <a:endParaRPr lang="id-ID" b="1"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0" y="0"/>
            <a:ext cx="9144000" cy="764704"/>
          </a:xfrm>
          <a:noFill/>
        </p:spPr>
        <p:style>
          <a:lnRef idx="2">
            <a:schemeClr val="accent4"/>
          </a:lnRef>
          <a:fillRef idx="1">
            <a:schemeClr val="lt1"/>
          </a:fillRef>
          <a:effectRef idx="0">
            <a:schemeClr val="accent4"/>
          </a:effectRef>
          <a:fontRef idx="minor">
            <a:schemeClr val="dk1"/>
          </a:fontRef>
        </p:style>
        <p:txBody>
          <a:bodyPr>
            <a:normAutofit/>
          </a:bodyPr>
          <a:lstStyle/>
          <a:p>
            <a:pPr lvl="0">
              <a:defRPr/>
            </a:pPr>
            <a:r>
              <a:rPr lang="id-ID" sz="3200" dirty="0" smtClean="0"/>
              <a:t>Pertemuan </a:t>
            </a:r>
            <a:r>
              <a:rPr lang="id-ID" sz="3200" dirty="0" smtClean="0"/>
              <a:t>7 </a:t>
            </a:r>
            <a:r>
              <a:rPr lang="id-ID" sz="3200" dirty="0" smtClean="0"/>
              <a:t>: KEWAJIBAN </a:t>
            </a:r>
            <a:r>
              <a:rPr lang="id-ID" sz="3200" dirty="0" smtClean="0"/>
              <a:t>PERPAJAKAN II</a:t>
            </a:r>
            <a:endParaRPr lang="id-ID" sz="3200" dirty="0"/>
          </a:p>
        </p:txBody>
      </p:sp>
      <p:sp>
        <p:nvSpPr>
          <p:cNvPr id="6" name="TextBox 5"/>
          <p:cNvSpPr txBox="1"/>
          <p:nvPr/>
        </p:nvSpPr>
        <p:spPr>
          <a:xfrm>
            <a:off x="323528" y="1700808"/>
            <a:ext cx="8352928" cy="3416320"/>
          </a:xfrm>
          <a:prstGeom prst="rect">
            <a:avLst/>
          </a:prstGeom>
          <a:solidFill>
            <a:schemeClr val="accent2">
              <a:lumMod val="40000"/>
              <a:lumOff val="60000"/>
            </a:schemeClr>
          </a:solidFill>
          <a:ln w="76200">
            <a:solidFill>
              <a:schemeClr val="tx1"/>
            </a:solidFill>
          </a:ln>
        </p:spPr>
        <p:txBody>
          <a:bodyPr wrap="square" rtlCol="0">
            <a:spAutoFit/>
          </a:bodyPr>
          <a:lstStyle/>
          <a:p>
            <a:r>
              <a:rPr lang="id-ID" dirty="0" smtClean="0"/>
              <a:t>Walaupun Dirjen pajak telah melakukan pemeriksaan, namun belum diterbitkan Surat Ketetapan Pajak, WP dapat dengan kesadaran sendiri dapat mengungkapkan dalam laporan tersendiri tentang ketidakbenaran pengisian SPT yamg telah disampaikan  sesuai keadaan sebenarnyayang dapat mengakibatkan :</a:t>
            </a:r>
          </a:p>
          <a:p>
            <a:pPr marL="342900" indent="-342900">
              <a:buAutoNum type="alphaLcPeriod"/>
            </a:pPr>
            <a:r>
              <a:rPr lang="id-ID" dirty="0" smtClean="0"/>
              <a:t>Pajak yang masih harus dibayar menjadi lebih besar atau lebih kecil</a:t>
            </a:r>
          </a:p>
          <a:p>
            <a:pPr marL="342900" indent="-342900">
              <a:buAutoNum type="alphaLcPeriod"/>
            </a:pPr>
            <a:r>
              <a:rPr lang="id-ID" dirty="0" smtClean="0"/>
              <a:t>Rugi berdasarkan ketentuan perpajakan menjadi lebih kecil atau lebih besar</a:t>
            </a:r>
          </a:p>
          <a:p>
            <a:pPr marL="342900" indent="-342900">
              <a:buAutoNum type="alphaLcPeriod"/>
            </a:pPr>
            <a:r>
              <a:rPr lang="id-ID" dirty="0" smtClean="0"/>
              <a:t>Jumlah harta menjadi lebih besar atau lebih kecil</a:t>
            </a:r>
          </a:p>
          <a:p>
            <a:pPr marL="342900" indent="-342900">
              <a:buAutoNum type="alphaLcPeriod"/>
            </a:pPr>
            <a:r>
              <a:rPr lang="id-ID" dirty="0" smtClean="0"/>
              <a:t>Jumlah modal menjadi lebih besar atau lebih kecil</a:t>
            </a:r>
          </a:p>
          <a:p>
            <a:pPr marL="342900" indent="-342900">
              <a:buAutoNum type="alphaLcPeriod"/>
            </a:pPr>
            <a:endParaRPr lang="id-ID" dirty="0" smtClean="0"/>
          </a:p>
          <a:p>
            <a:r>
              <a:rPr lang="id-ID" dirty="0" smtClean="0"/>
              <a:t>Pajak </a:t>
            </a:r>
            <a:r>
              <a:rPr lang="id-ID" dirty="0" smtClean="0"/>
              <a:t>yg kurang dibayar sebagai akibat pengungkapan ketidak benaran  pengisian </a:t>
            </a:r>
            <a:r>
              <a:rPr lang="id-ID" dirty="0" smtClean="0"/>
              <a:t>SPT beserta </a:t>
            </a:r>
            <a:r>
              <a:rPr lang="id-ID" dirty="0" smtClean="0"/>
              <a:t>sanksi administrasi berupa kenaikan 50% dari pajak yang kurang dibayar, harus dilunasi oleh WP sebelum laporan tersendiri dimaksud disampaikan.</a:t>
            </a:r>
            <a:endParaRPr lang="id-ID" dirty="0"/>
          </a:p>
        </p:txBody>
      </p:sp>
      <p:sp>
        <p:nvSpPr>
          <p:cNvPr id="7" name="Rounded Rectangle 6"/>
          <p:cNvSpPr/>
          <p:nvPr/>
        </p:nvSpPr>
        <p:spPr>
          <a:xfrm>
            <a:off x="395536" y="980728"/>
            <a:ext cx="8136904" cy="57606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chemeClr val="tx1"/>
                </a:solidFill>
              </a:rPr>
              <a:t>Pembetulan SPT setelah 2 tahun</a:t>
            </a:r>
          </a:p>
          <a:p>
            <a:pPr algn="ctr"/>
            <a:r>
              <a:rPr lang="id-ID" b="1" dirty="0" smtClean="0">
                <a:solidFill>
                  <a:schemeClr val="tx1"/>
                </a:solidFill>
              </a:rPr>
              <a:t>(pasal 8 ayat 4 KUP)</a:t>
            </a:r>
            <a:endParaRPr lang="id-ID" b="1"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0" y="0"/>
            <a:ext cx="9144000" cy="764704"/>
          </a:xfrm>
          <a:noFill/>
        </p:spPr>
        <p:style>
          <a:lnRef idx="2">
            <a:schemeClr val="accent4"/>
          </a:lnRef>
          <a:fillRef idx="1">
            <a:schemeClr val="lt1"/>
          </a:fillRef>
          <a:effectRef idx="0">
            <a:schemeClr val="accent4"/>
          </a:effectRef>
          <a:fontRef idx="minor">
            <a:schemeClr val="dk1"/>
          </a:fontRef>
        </p:style>
        <p:txBody>
          <a:bodyPr>
            <a:normAutofit/>
          </a:bodyPr>
          <a:lstStyle/>
          <a:p>
            <a:pPr lvl="0">
              <a:defRPr/>
            </a:pPr>
            <a:r>
              <a:rPr lang="id-ID" sz="3200" dirty="0" smtClean="0"/>
              <a:t>Pertemuan </a:t>
            </a:r>
            <a:r>
              <a:rPr lang="id-ID" sz="3200" dirty="0" smtClean="0"/>
              <a:t>7 </a:t>
            </a:r>
            <a:r>
              <a:rPr lang="id-ID" sz="3200" dirty="0" smtClean="0"/>
              <a:t>: KEWAJIBAN </a:t>
            </a:r>
            <a:r>
              <a:rPr lang="id-ID" sz="3200" dirty="0" smtClean="0"/>
              <a:t>PERPAJAKAN II</a:t>
            </a:r>
            <a:endParaRPr lang="id-ID" sz="3200" dirty="0"/>
          </a:p>
        </p:txBody>
      </p:sp>
      <p:sp>
        <p:nvSpPr>
          <p:cNvPr id="9" name="Rounded Rectangle 8"/>
          <p:cNvSpPr/>
          <p:nvPr/>
        </p:nvSpPr>
        <p:spPr>
          <a:xfrm>
            <a:off x="611560" y="1052736"/>
            <a:ext cx="7848872" cy="792088"/>
          </a:xfrm>
          <a:prstGeom prst="roundRect">
            <a:avLst>
              <a:gd name="adj" fmla="val 50000"/>
            </a:avLst>
          </a:prstGeom>
          <a:solidFill>
            <a:srgbClr val="66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t>Pengungkapan Ketidakbenaran SPT Sebelum Dilakukan Penyidikan </a:t>
            </a:r>
            <a:endParaRPr lang="id-ID" b="1" dirty="0"/>
          </a:p>
        </p:txBody>
      </p:sp>
      <p:sp>
        <p:nvSpPr>
          <p:cNvPr id="10" name="Bevel 9"/>
          <p:cNvSpPr/>
          <p:nvPr/>
        </p:nvSpPr>
        <p:spPr>
          <a:xfrm>
            <a:off x="395536" y="2132856"/>
            <a:ext cx="8280920" cy="3744416"/>
          </a:xfrm>
          <a:prstGeom prst="bevel">
            <a:avLst>
              <a:gd name="adj" fmla="val 10267"/>
            </a:avLst>
          </a:prstGeom>
          <a:solidFill>
            <a:srgbClr val="FFFF00"/>
          </a:solidFill>
          <a:ln w="76200">
            <a:solidFill>
              <a:srgbClr val="66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dirty="0" smtClean="0">
                <a:solidFill>
                  <a:schemeClr val="tx1"/>
                </a:solidFill>
              </a:rPr>
              <a:t>Sekalipun telah dilakukan tindakan pemeriksaan, sepanjang belum dilakukan penyidikan mengenai adanya ketidakbenaran yang dilakukan WP sebagaimana pasal 38 KUP, terhadap ketidakbenaran tersebut WP tidak dilakukan penyidikan apabila WP dengan kemauan sendiri mengungkapkan ketidak benarannya perbuatannya tersebut disertai pelunasan kekurangan pembayaran jumlah pajak  yang terutang  beserta sanksi administrasi berupa denda 150% dari jumlah pajak yang kurang dibayar. (pasal 8 ayat 3 KUP)</a:t>
            </a:r>
            <a:endParaRPr lang="id-ID"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0" y="0"/>
            <a:ext cx="9144000" cy="764704"/>
          </a:xfrm>
          <a:noFill/>
        </p:spPr>
        <p:style>
          <a:lnRef idx="2">
            <a:schemeClr val="accent4"/>
          </a:lnRef>
          <a:fillRef idx="1">
            <a:schemeClr val="lt1"/>
          </a:fillRef>
          <a:effectRef idx="0">
            <a:schemeClr val="accent4"/>
          </a:effectRef>
          <a:fontRef idx="minor">
            <a:schemeClr val="dk1"/>
          </a:fontRef>
        </p:style>
        <p:txBody>
          <a:bodyPr>
            <a:normAutofit/>
          </a:bodyPr>
          <a:lstStyle/>
          <a:p>
            <a:pPr lvl="0">
              <a:defRPr/>
            </a:pPr>
            <a:r>
              <a:rPr lang="id-ID" sz="3200" dirty="0" smtClean="0"/>
              <a:t>Pertemuan </a:t>
            </a:r>
            <a:r>
              <a:rPr lang="id-ID" sz="3200" dirty="0" smtClean="0"/>
              <a:t>7 </a:t>
            </a:r>
            <a:r>
              <a:rPr lang="id-ID" sz="3200" dirty="0" smtClean="0"/>
              <a:t>: KEWAJIBAN </a:t>
            </a:r>
            <a:r>
              <a:rPr lang="id-ID" sz="3200" dirty="0" smtClean="0"/>
              <a:t>PERPAJAKAN II</a:t>
            </a:r>
            <a:endParaRPr lang="id-ID" sz="3200" dirty="0"/>
          </a:p>
        </p:txBody>
      </p:sp>
      <p:sp>
        <p:nvSpPr>
          <p:cNvPr id="6" name="TextBox 5"/>
          <p:cNvSpPr txBox="1"/>
          <p:nvPr/>
        </p:nvSpPr>
        <p:spPr>
          <a:xfrm>
            <a:off x="323528" y="1484784"/>
            <a:ext cx="8352928" cy="2831544"/>
          </a:xfrm>
          <a:prstGeom prst="rect">
            <a:avLst/>
          </a:prstGeom>
          <a:solidFill>
            <a:schemeClr val="accent3">
              <a:lumMod val="60000"/>
              <a:lumOff val="40000"/>
            </a:schemeClr>
          </a:solidFill>
          <a:ln w="76200">
            <a:solidFill>
              <a:schemeClr val="tx1"/>
            </a:solidFill>
          </a:ln>
        </p:spPr>
        <p:txBody>
          <a:bodyPr wrap="square" rtlCol="0">
            <a:spAutoFit/>
          </a:bodyPr>
          <a:lstStyle/>
          <a:p>
            <a:pPr marL="342900" indent="-342900">
              <a:buAutoNum type="arabicPeriod"/>
            </a:pPr>
            <a:r>
              <a:rPr lang="id-ID" sz="1600" b="1" dirty="0" smtClean="0"/>
              <a:t>Karena alpa</a:t>
            </a:r>
          </a:p>
          <a:p>
            <a:pPr marL="342900" indent="17463"/>
            <a:r>
              <a:rPr lang="id-ID" sz="1600" dirty="0" smtClean="0"/>
              <a:t>Tidak menyampaikan SPT, atau menyampaikan </a:t>
            </a:r>
            <a:r>
              <a:rPr lang="id-ID" sz="1600" dirty="0" smtClean="0"/>
              <a:t>SPT  </a:t>
            </a:r>
            <a:r>
              <a:rPr lang="id-ID" sz="1600" dirty="0" smtClean="0"/>
              <a:t>tetapi isinya tidak benar atau tidak lengkap </a:t>
            </a:r>
            <a:r>
              <a:rPr lang="id-ID" sz="1600" dirty="0" smtClean="0"/>
              <a:t>atau  </a:t>
            </a:r>
            <a:r>
              <a:rPr lang="id-ID" sz="1600" dirty="0" smtClean="0"/>
              <a:t>melampirkan keterangan yg isinya tidak benar</a:t>
            </a:r>
            <a:r>
              <a:rPr lang="id-ID" sz="1600" dirty="0" smtClean="0"/>
              <a:t>, </a:t>
            </a:r>
            <a:r>
              <a:rPr lang="id-ID" sz="1600" dirty="0" smtClean="0"/>
              <a:t>sehingga menimbulkan kerugian pendapatan negara</a:t>
            </a:r>
            <a:r>
              <a:rPr lang="id-ID" sz="1600" dirty="0" smtClean="0"/>
              <a:t>,  </a:t>
            </a:r>
            <a:r>
              <a:rPr lang="id-ID" sz="1600" dirty="0" smtClean="0"/>
              <a:t>dan </a:t>
            </a:r>
            <a:r>
              <a:rPr lang="id-ID" sz="1600" b="1" dirty="0" smtClean="0"/>
              <a:t>perbuatan tsb merupakan pertama kali </a:t>
            </a:r>
            <a:r>
              <a:rPr lang="id-ID" sz="1600" dirty="0" smtClean="0"/>
              <a:t>maka </a:t>
            </a:r>
            <a:r>
              <a:rPr lang="id-ID" sz="1600" dirty="0" smtClean="0"/>
              <a:t>WP </a:t>
            </a:r>
            <a:r>
              <a:rPr lang="id-ID" sz="1600" dirty="0" smtClean="0"/>
              <a:t>tidak dikenakan sanksi pidana, tetapi wajib </a:t>
            </a:r>
            <a:r>
              <a:rPr lang="id-ID" sz="1600" dirty="0" smtClean="0"/>
              <a:t>bayar </a:t>
            </a:r>
            <a:r>
              <a:rPr lang="id-ID" sz="1600" dirty="0" smtClean="0"/>
              <a:t>kekurangan pajaknya, dan kena sanksi </a:t>
            </a:r>
            <a:r>
              <a:rPr lang="id-ID" sz="1600" dirty="0" smtClean="0"/>
              <a:t>administrasiBerupa </a:t>
            </a:r>
            <a:r>
              <a:rPr lang="id-ID" sz="1600" dirty="0" smtClean="0"/>
              <a:t>denda 200% dari jumlah kekurangan </a:t>
            </a:r>
            <a:r>
              <a:rPr lang="id-ID" sz="1600" dirty="0" smtClean="0"/>
              <a:t>bayar </a:t>
            </a:r>
            <a:r>
              <a:rPr lang="id-ID" sz="1600" dirty="0" smtClean="0"/>
              <a:t>pajak dengan SKPKB. (pasal 13 A KUP).</a:t>
            </a:r>
          </a:p>
          <a:p>
            <a:pPr marL="725488" lvl="1" indent="-342900"/>
            <a:endParaRPr lang="id-ID" sz="1600" dirty="0" smtClean="0"/>
          </a:p>
          <a:p>
            <a:pPr marL="725488" lvl="1" indent="-342900"/>
            <a:r>
              <a:rPr lang="id-ID" sz="1600" dirty="0" smtClean="0"/>
              <a:t>Bila </a:t>
            </a:r>
            <a:r>
              <a:rPr lang="id-ID" sz="1600" b="1" dirty="0" smtClean="0"/>
              <a:t>Alpa perbuatan keduakalinya</a:t>
            </a:r>
            <a:r>
              <a:rPr lang="id-ID" sz="1600" dirty="0" smtClean="0"/>
              <a:t> </a:t>
            </a:r>
            <a:r>
              <a:rPr lang="id-ID" sz="1600" b="1" dirty="0" smtClean="0"/>
              <a:t>dst </a:t>
            </a:r>
            <a:r>
              <a:rPr lang="id-ID" sz="1600" dirty="0" smtClean="0"/>
              <a:t> WP dikenakan  : (ps 38 KUP)</a:t>
            </a:r>
          </a:p>
          <a:p>
            <a:pPr marL="725488" lvl="1" indent="-342900">
              <a:buAutoNum type="alphaLcPeriod"/>
            </a:pPr>
            <a:r>
              <a:rPr lang="id-ID" sz="1600" dirty="0" smtClean="0"/>
              <a:t>Denda minimal 1X jumlah pajak terutang yg  tidak atau kurang dibayar dan max. 2x jumlah pajak terutang yg tidak atau kurang dibayar </a:t>
            </a:r>
          </a:p>
          <a:p>
            <a:pPr marL="725488" lvl="1" indent="-342900">
              <a:buAutoNum type="alphaLcPeriod"/>
            </a:pPr>
            <a:r>
              <a:rPr lang="id-ID" sz="1600" dirty="0" smtClean="0"/>
              <a:t>Pidana kurungan min. 3 bulan dan max. 1 (satu) tahun  </a:t>
            </a:r>
            <a:endParaRPr lang="id-ID" sz="1600" dirty="0"/>
          </a:p>
        </p:txBody>
      </p:sp>
      <p:sp>
        <p:nvSpPr>
          <p:cNvPr id="7" name="Rounded Rectangle 6"/>
          <p:cNvSpPr/>
          <p:nvPr/>
        </p:nvSpPr>
        <p:spPr>
          <a:xfrm>
            <a:off x="395536" y="836712"/>
            <a:ext cx="8136904" cy="57606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chemeClr val="tx1"/>
                </a:solidFill>
              </a:rPr>
              <a:t>SANKSI PIDANA</a:t>
            </a:r>
            <a:endParaRPr lang="id-ID" b="1" dirty="0">
              <a:solidFill>
                <a:schemeClr val="tx1"/>
              </a:solidFill>
            </a:endParaRPr>
          </a:p>
        </p:txBody>
      </p:sp>
      <p:sp>
        <p:nvSpPr>
          <p:cNvPr id="5" name="TextBox 4"/>
          <p:cNvSpPr txBox="1"/>
          <p:nvPr/>
        </p:nvSpPr>
        <p:spPr>
          <a:xfrm>
            <a:off x="323528" y="4509120"/>
            <a:ext cx="8280920" cy="1538883"/>
          </a:xfrm>
          <a:prstGeom prst="rect">
            <a:avLst/>
          </a:prstGeom>
          <a:solidFill>
            <a:schemeClr val="accent1">
              <a:lumMod val="40000"/>
              <a:lumOff val="60000"/>
            </a:schemeClr>
          </a:solidFill>
          <a:ln w="76200">
            <a:solidFill>
              <a:schemeClr val="tx1"/>
            </a:solidFill>
          </a:ln>
        </p:spPr>
        <p:txBody>
          <a:bodyPr wrap="square" rtlCol="0">
            <a:spAutoFit/>
          </a:bodyPr>
          <a:lstStyle/>
          <a:p>
            <a:r>
              <a:rPr lang="id-ID" sz="1400" b="1" dirty="0" smtClean="0"/>
              <a:t>2. </a:t>
            </a:r>
            <a:r>
              <a:rPr lang="id-ID" sz="1400" b="1" dirty="0" smtClean="0"/>
              <a:t>   Dengan </a:t>
            </a:r>
            <a:r>
              <a:rPr lang="id-ID" sz="1400" b="1" dirty="0" smtClean="0"/>
              <a:t>sengaja</a:t>
            </a:r>
          </a:p>
          <a:p>
            <a:pPr marL="636588" lvl="1" indent="-342900"/>
            <a:r>
              <a:rPr lang="id-ID" sz="1600" dirty="0" smtClean="0"/>
              <a:t>Tidak menyampaikan SPT, atau menyampaikan </a:t>
            </a:r>
            <a:r>
              <a:rPr lang="id-ID" sz="1600" dirty="0" smtClean="0"/>
              <a:t>SPT </a:t>
            </a:r>
            <a:r>
              <a:rPr lang="id-ID" sz="1600" dirty="0" smtClean="0"/>
              <a:t>tetapi isinya tidak benar atau tidak lengkap sehingga </a:t>
            </a:r>
            <a:r>
              <a:rPr lang="id-ID" sz="1600" dirty="0" smtClean="0"/>
              <a:t> </a:t>
            </a:r>
            <a:r>
              <a:rPr lang="id-ID" sz="1400" dirty="0" smtClean="0"/>
              <a:t>menimbulkan</a:t>
            </a:r>
            <a:r>
              <a:rPr lang="id-ID" sz="1600" dirty="0" smtClean="0"/>
              <a:t> kerugian </a:t>
            </a:r>
            <a:r>
              <a:rPr lang="id-ID" sz="1600" dirty="0" smtClean="0"/>
              <a:t>pendapatan </a:t>
            </a:r>
            <a:r>
              <a:rPr lang="id-ID" sz="1600" dirty="0" smtClean="0"/>
              <a:t>negara, dipidana :</a:t>
            </a:r>
          </a:p>
          <a:p>
            <a:pPr marL="636588" lvl="1" indent="-342900">
              <a:buAutoNum type="alphaLcPeriod"/>
            </a:pPr>
            <a:r>
              <a:rPr lang="id-ID" sz="1600" dirty="0" smtClean="0"/>
              <a:t>Pidana penjara min 6 bulan dan max. 6 tahun</a:t>
            </a:r>
          </a:p>
          <a:p>
            <a:pPr marL="636588" lvl="1" indent="-342900">
              <a:buAutoNum type="alphaLcPeriod"/>
            </a:pPr>
            <a:r>
              <a:rPr lang="id-ID" sz="1600" dirty="0" smtClean="0"/>
              <a:t>Denda min. 2x jumlah pajak terutang yg tidak </a:t>
            </a:r>
            <a:r>
              <a:rPr lang="id-ID" sz="1600" dirty="0" smtClean="0"/>
              <a:t>atau </a:t>
            </a:r>
            <a:r>
              <a:rPr lang="id-ID" sz="1600" dirty="0" smtClean="0"/>
              <a:t>kurang dibayar dan max. 4x jumlah pajak </a:t>
            </a:r>
            <a:r>
              <a:rPr lang="id-ID" sz="1600" dirty="0" smtClean="0"/>
              <a:t>terutang </a:t>
            </a:r>
            <a:r>
              <a:rPr lang="id-ID" sz="1600" dirty="0" smtClean="0"/>
              <a:t>yg tidak atau kurang dibayar (pasal 39 ayat 1 KUP)</a:t>
            </a:r>
            <a:endParaRPr lang="id-ID"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0" y="0"/>
            <a:ext cx="9144000" cy="764704"/>
          </a:xfrm>
          <a:noFill/>
        </p:spPr>
        <p:style>
          <a:lnRef idx="2">
            <a:schemeClr val="accent4"/>
          </a:lnRef>
          <a:fillRef idx="1">
            <a:schemeClr val="lt1"/>
          </a:fillRef>
          <a:effectRef idx="0">
            <a:schemeClr val="accent4"/>
          </a:effectRef>
          <a:fontRef idx="minor">
            <a:schemeClr val="dk1"/>
          </a:fontRef>
        </p:style>
        <p:txBody>
          <a:bodyPr>
            <a:normAutofit/>
          </a:bodyPr>
          <a:lstStyle/>
          <a:p>
            <a:pPr lvl="0">
              <a:defRPr/>
            </a:pPr>
            <a:r>
              <a:rPr lang="id-ID" sz="3200" dirty="0" smtClean="0"/>
              <a:t>Pertemuan </a:t>
            </a:r>
            <a:r>
              <a:rPr lang="id-ID" sz="3200" dirty="0" smtClean="0"/>
              <a:t>7 </a:t>
            </a:r>
            <a:r>
              <a:rPr lang="id-ID" sz="3200" dirty="0" smtClean="0"/>
              <a:t>: KEWAJIBAN </a:t>
            </a:r>
            <a:r>
              <a:rPr lang="id-ID" sz="3200" dirty="0" smtClean="0"/>
              <a:t>PERPAJAKAN II</a:t>
            </a:r>
            <a:endParaRPr lang="id-ID" sz="3200" dirty="0"/>
          </a:p>
        </p:txBody>
      </p:sp>
      <p:sp>
        <p:nvSpPr>
          <p:cNvPr id="6" name="TextBox 5"/>
          <p:cNvSpPr txBox="1"/>
          <p:nvPr/>
        </p:nvSpPr>
        <p:spPr>
          <a:xfrm>
            <a:off x="323528" y="1700808"/>
            <a:ext cx="8352928" cy="1477328"/>
          </a:xfrm>
          <a:prstGeom prst="rect">
            <a:avLst/>
          </a:prstGeom>
          <a:solidFill>
            <a:schemeClr val="accent3">
              <a:lumMod val="60000"/>
              <a:lumOff val="40000"/>
            </a:schemeClr>
          </a:solidFill>
          <a:ln w="76200">
            <a:solidFill>
              <a:schemeClr val="tx1"/>
            </a:solidFill>
          </a:ln>
        </p:spPr>
        <p:txBody>
          <a:bodyPr wrap="square" rtlCol="0">
            <a:spAutoFit/>
          </a:bodyPr>
          <a:lstStyle/>
          <a:p>
            <a:pPr marL="342900" indent="-342900"/>
            <a:r>
              <a:rPr lang="id-ID" dirty="0" smtClean="0"/>
              <a:t>Diharapkan mahasiswa lebih memahami mengenai :</a:t>
            </a:r>
          </a:p>
          <a:p>
            <a:pPr marL="342900" indent="-342900">
              <a:buFontTx/>
              <a:buAutoNum type="arabicPeriod"/>
            </a:pPr>
            <a:r>
              <a:rPr lang="id-ID" dirty="0" smtClean="0"/>
              <a:t>KEWAJIBAN SETELAH MEMILIKI NPWP</a:t>
            </a:r>
            <a:endParaRPr lang="id-ID" dirty="0" smtClean="0"/>
          </a:p>
          <a:p>
            <a:pPr marL="342900" indent="-342900">
              <a:buFontTx/>
              <a:buAutoNum type="arabicPeriod"/>
            </a:pPr>
            <a:r>
              <a:rPr lang="id-ID" dirty="0" smtClean="0"/>
              <a:t>JENIS DAN FUNGSI SPT </a:t>
            </a:r>
            <a:endParaRPr lang="id-ID" dirty="0" smtClean="0"/>
          </a:p>
          <a:p>
            <a:pPr marL="342900" indent="-342900">
              <a:buFontTx/>
              <a:buAutoNum type="arabicPeriod"/>
            </a:pPr>
            <a:r>
              <a:rPr lang="id-ID" dirty="0" smtClean="0"/>
              <a:t>TATA CARA PELAPORAN SPT</a:t>
            </a:r>
          </a:p>
          <a:p>
            <a:pPr marL="342900" indent="-342900">
              <a:buFontTx/>
              <a:buAutoNum type="arabicPeriod"/>
            </a:pPr>
            <a:r>
              <a:rPr lang="id-ID" dirty="0" smtClean="0"/>
              <a:t>SANKSI BILA TIDAK MELAPORAN SPT DENGAN BENAR</a:t>
            </a:r>
            <a:endParaRPr lang="id-ID" dirty="0" smtClean="0"/>
          </a:p>
        </p:txBody>
      </p:sp>
      <p:sp>
        <p:nvSpPr>
          <p:cNvPr id="7" name="Rounded Rectangle 6"/>
          <p:cNvSpPr/>
          <p:nvPr/>
        </p:nvSpPr>
        <p:spPr>
          <a:xfrm>
            <a:off x="395536" y="980728"/>
            <a:ext cx="8136904" cy="57606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chemeClr val="tx1"/>
                </a:solidFill>
              </a:rPr>
              <a:t>PEMAHAMAN MAHASISWA </a:t>
            </a:r>
            <a:endParaRPr lang="id-ID" b="1"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3" name="Title 1"/>
          <p:cNvSpPr txBox="1">
            <a:spLocks/>
          </p:cNvSpPr>
          <p:nvPr/>
        </p:nvSpPr>
        <p:spPr>
          <a:xfrm>
            <a:off x="0" y="0"/>
            <a:ext cx="9144000" cy="764704"/>
          </a:xfrm>
          <a:prstGeom prst="rect">
            <a:avLst/>
          </a:prstGeom>
          <a:noFill/>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3200" b="0" i="0" u="none" strike="noStrike" kern="1200" cap="none" spc="0" normalizeH="0" baseline="0" noProof="0" dirty="0" smtClean="0">
                <a:ln>
                  <a:noFill/>
                </a:ln>
                <a:solidFill>
                  <a:schemeClr val="dk1"/>
                </a:solidFill>
                <a:effectLst/>
                <a:uLnTx/>
                <a:uFillTx/>
                <a:latin typeface="+mn-lt"/>
                <a:ea typeface="+mn-ea"/>
                <a:cs typeface="+mn-cs"/>
              </a:rPr>
              <a:t>Pertemuan </a:t>
            </a:r>
            <a:r>
              <a:rPr kumimoji="0" lang="id-ID" sz="3200" b="0" i="0" u="none" strike="noStrike" kern="1200" cap="none" spc="0" normalizeH="0" baseline="0" noProof="0" dirty="0" smtClean="0">
                <a:ln>
                  <a:noFill/>
                </a:ln>
                <a:solidFill>
                  <a:schemeClr val="dk1"/>
                </a:solidFill>
                <a:effectLst/>
                <a:uLnTx/>
                <a:uFillTx/>
                <a:latin typeface="+mn-lt"/>
                <a:ea typeface="+mn-ea"/>
                <a:cs typeface="+mn-cs"/>
              </a:rPr>
              <a:t>7 </a:t>
            </a:r>
            <a:r>
              <a:rPr kumimoji="0" lang="id-ID" sz="3200" b="0" i="0" u="none" strike="noStrike" kern="1200" cap="none" spc="0" normalizeH="0" baseline="0" noProof="0" dirty="0" smtClean="0">
                <a:ln>
                  <a:noFill/>
                </a:ln>
                <a:solidFill>
                  <a:schemeClr val="dk1"/>
                </a:solidFill>
                <a:effectLst/>
                <a:uLnTx/>
                <a:uFillTx/>
                <a:latin typeface="+mn-lt"/>
                <a:ea typeface="+mn-ea"/>
                <a:cs typeface="+mn-cs"/>
              </a:rPr>
              <a:t>: KEWAJIBAN </a:t>
            </a:r>
            <a:r>
              <a:rPr kumimoji="0" lang="id-ID" sz="3200" b="0" i="0" u="none" strike="noStrike" kern="1200" cap="none" spc="0" normalizeH="0" baseline="0" noProof="0" dirty="0" smtClean="0">
                <a:ln>
                  <a:noFill/>
                </a:ln>
                <a:solidFill>
                  <a:schemeClr val="dk1"/>
                </a:solidFill>
                <a:effectLst/>
                <a:uLnTx/>
                <a:uFillTx/>
                <a:latin typeface="+mn-lt"/>
                <a:ea typeface="+mn-ea"/>
                <a:cs typeface="+mn-cs"/>
              </a:rPr>
              <a:t>PERPAJAKAN II</a:t>
            </a:r>
            <a:endParaRPr kumimoji="0" lang="id-ID" sz="3200" b="0" i="0" u="none" strike="noStrike" kern="1200" cap="none" spc="0" normalizeH="0" baseline="0" noProof="0" dirty="0">
              <a:ln>
                <a:noFill/>
              </a:ln>
              <a:solidFill>
                <a:schemeClr val="dk1"/>
              </a:solidFill>
              <a:effectLst/>
              <a:uLnTx/>
              <a:uFillTx/>
              <a:latin typeface="+mn-lt"/>
              <a:ea typeface="+mn-ea"/>
              <a:cs typeface="+mn-cs"/>
            </a:endParaRPr>
          </a:p>
        </p:txBody>
      </p:sp>
      <p:sp>
        <p:nvSpPr>
          <p:cNvPr id="27" name="Rounded Rectangle 26"/>
          <p:cNvSpPr/>
          <p:nvPr/>
        </p:nvSpPr>
        <p:spPr>
          <a:xfrm>
            <a:off x="395536" y="764704"/>
            <a:ext cx="8136904" cy="57606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b="1" dirty="0" smtClean="0">
                <a:solidFill>
                  <a:schemeClr val="tx1"/>
                </a:solidFill>
              </a:rPr>
              <a:t>KEWAJIBAN </a:t>
            </a:r>
            <a:r>
              <a:rPr lang="id-ID" sz="2800" b="1" dirty="0" smtClean="0">
                <a:solidFill>
                  <a:schemeClr val="tx1"/>
                </a:solidFill>
              </a:rPr>
              <a:t>PERPAJAKAN SETELAH MEMILIKI NPWP</a:t>
            </a:r>
            <a:endParaRPr lang="id-ID" sz="2800" b="1" dirty="0">
              <a:solidFill>
                <a:schemeClr val="tx1"/>
              </a:solidFill>
            </a:endParaRPr>
          </a:p>
        </p:txBody>
      </p:sp>
      <p:sp>
        <p:nvSpPr>
          <p:cNvPr id="22" name="Flowchart: Punched Tape 21"/>
          <p:cNvSpPr/>
          <p:nvPr/>
        </p:nvSpPr>
        <p:spPr>
          <a:xfrm>
            <a:off x="3347864" y="2132856"/>
            <a:ext cx="5400600" cy="2736305"/>
          </a:xfrm>
          <a:prstGeom prst="flowChartPunchedTape">
            <a:avLst/>
          </a:prstGeom>
          <a:solidFill>
            <a:schemeClr val="accent3">
              <a:lumMod val="75000"/>
            </a:schemeClr>
          </a:solid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dirty="0" smtClean="0"/>
              <a:t>Surat pemberitahuan adalah surat yang oleh wajib pajak digunakan untuk melaporkan penghitungan dan/atau pembayaran pajak, obyek pajak dan/atau bukan obyek pajak, dan/atau harta dan kewajiban sesuai dengan ketentuan peraturan perundang-undangan perpajakan.</a:t>
            </a:r>
            <a:endParaRPr lang="id-ID" dirty="0"/>
          </a:p>
        </p:txBody>
      </p:sp>
      <p:sp>
        <p:nvSpPr>
          <p:cNvPr id="24" name="Right Arrow 23"/>
          <p:cNvSpPr/>
          <p:nvPr/>
        </p:nvSpPr>
        <p:spPr>
          <a:xfrm>
            <a:off x="2555776" y="2852936"/>
            <a:ext cx="57606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5" name="Down Arrow 24"/>
          <p:cNvSpPr/>
          <p:nvPr/>
        </p:nvSpPr>
        <p:spPr>
          <a:xfrm>
            <a:off x="971600" y="3477201"/>
            <a:ext cx="484632" cy="14401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6" name="TextBox 25"/>
          <p:cNvSpPr txBox="1"/>
          <p:nvPr/>
        </p:nvSpPr>
        <p:spPr>
          <a:xfrm>
            <a:off x="251520" y="4941168"/>
            <a:ext cx="8635697" cy="1200329"/>
          </a:xfrm>
          <a:prstGeom prst="rect">
            <a:avLst/>
          </a:prstGeom>
          <a:solidFill>
            <a:srgbClr val="FFC000"/>
          </a:solidFill>
        </p:spPr>
        <p:txBody>
          <a:bodyPr wrap="none" rtlCol="0">
            <a:spAutoFit/>
          </a:bodyPr>
          <a:lstStyle/>
          <a:p>
            <a:r>
              <a:rPr lang="id-ID" dirty="0" smtClean="0"/>
              <a:t>Surat Pemberitahuan (SPT)</a:t>
            </a:r>
          </a:p>
          <a:p>
            <a:r>
              <a:rPr lang="id-ID" dirty="0" smtClean="0"/>
              <a:t>Merupakan bentuk pertanggungjawaban atas kewajiban perpajakan  yang</a:t>
            </a:r>
          </a:p>
          <a:p>
            <a:r>
              <a:rPr lang="id-ID" dirty="0" smtClean="0"/>
              <a:t>telah dipenuhi dalam suatu masa pajak atau tahun pajak atau bagian tahun</a:t>
            </a:r>
          </a:p>
          <a:p>
            <a:r>
              <a:rPr lang="id-ID" dirty="0" smtClean="0"/>
              <a:t>pajak dalam sistem tersebut.</a:t>
            </a:r>
            <a:endParaRPr lang="id-ID" dirty="0"/>
          </a:p>
        </p:txBody>
      </p:sp>
      <p:sp>
        <p:nvSpPr>
          <p:cNvPr id="28" name="Round Diagonal Corner Rectangle 27"/>
          <p:cNvSpPr/>
          <p:nvPr/>
        </p:nvSpPr>
        <p:spPr>
          <a:xfrm>
            <a:off x="395536" y="2636912"/>
            <a:ext cx="1800200" cy="72008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4400" dirty="0" smtClean="0">
                <a:solidFill>
                  <a:srgbClr val="FF0000"/>
                </a:solidFill>
              </a:rPr>
              <a:t>SPT</a:t>
            </a:r>
            <a:endParaRPr lang="id-ID" sz="4400" dirty="0">
              <a:solidFill>
                <a:srgbClr val="FF0000"/>
              </a:solidFill>
            </a:endParaRPr>
          </a:p>
        </p:txBody>
      </p:sp>
      <p:sp>
        <p:nvSpPr>
          <p:cNvPr id="29" name="Rounded Rectangle 28"/>
          <p:cNvSpPr/>
          <p:nvPr/>
        </p:nvSpPr>
        <p:spPr>
          <a:xfrm>
            <a:off x="395536" y="1412776"/>
            <a:ext cx="1872208" cy="72008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WAJIB PAJAK</a:t>
            </a:r>
            <a:endParaRPr lang="id-ID" dirty="0"/>
          </a:p>
        </p:txBody>
      </p:sp>
      <p:sp>
        <p:nvSpPr>
          <p:cNvPr id="30" name="Down Arrow 29"/>
          <p:cNvSpPr/>
          <p:nvPr/>
        </p:nvSpPr>
        <p:spPr>
          <a:xfrm>
            <a:off x="971600" y="2132856"/>
            <a:ext cx="484632"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0" y="0"/>
            <a:ext cx="9144000" cy="764704"/>
          </a:xfrm>
          <a:noFill/>
        </p:spPr>
        <p:style>
          <a:lnRef idx="2">
            <a:schemeClr val="accent4"/>
          </a:lnRef>
          <a:fillRef idx="1">
            <a:schemeClr val="lt1"/>
          </a:fillRef>
          <a:effectRef idx="0">
            <a:schemeClr val="accent4"/>
          </a:effectRef>
          <a:fontRef idx="minor">
            <a:schemeClr val="dk1"/>
          </a:fontRef>
        </p:style>
        <p:txBody>
          <a:bodyPr>
            <a:normAutofit/>
          </a:bodyPr>
          <a:lstStyle/>
          <a:p>
            <a:pPr lvl="0">
              <a:defRPr/>
            </a:pPr>
            <a:r>
              <a:rPr lang="id-ID" sz="3200" dirty="0" smtClean="0"/>
              <a:t>Pertemuan </a:t>
            </a:r>
            <a:r>
              <a:rPr lang="id-ID" sz="3200" dirty="0" smtClean="0"/>
              <a:t>7 </a:t>
            </a:r>
            <a:r>
              <a:rPr lang="id-ID" sz="3200" dirty="0" smtClean="0"/>
              <a:t>: KEWAJIBAN </a:t>
            </a:r>
            <a:r>
              <a:rPr lang="id-ID" sz="3200" dirty="0" smtClean="0"/>
              <a:t>PERPAJAKAN II</a:t>
            </a:r>
            <a:endParaRPr lang="id-ID" sz="3200" dirty="0"/>
          </a:p>
        </p:txBody>
      </p:sp>
      <p:sp>
        <p:nvSpPr>
          <p:cNvPr id="6" name="TextBox 5"/>
          <p:cNvSpPr txBox="1"/>
          <p:nvPr/>
        </p:nvSpPr>
        <p:spPr>
          <a:xfrm>
            <a:off x="323528" y="1700808"/>
            <a:ext cx="8352928" cy="1754326"/>
          </a:xfrm>
          <a:prstGeom prst="rect">
            <a:avLst/>
          </a:prstGeom>
          <a:solidFill>
            <a:schemeClr val="accent3">
              <a:lumMod val="60000"/>
              <a:lumOff val="40000"/>
            </a:schemeClr>
          </a:solidFill>
          <a:ln w="76200">
            <a:solidFill>
              <a:schemeClr val="tx1"/>
            </a:solidFill>
          </a:ln>
        </p:spPr>
        <p:txBody>
          <a:bodyPr wrap="square" rtlCol="0">
            <a:spAutoFit/>
          </a:bodyPr>
          <a:lstStyle/>
          <a:p>
            <a:r>
              <a:rPr lang="id-ID" b="1" dirty="0" smtClean="0"/>
              <a:t>Sesuai Permenkeu no. 1831/PMK.03/2007  wajib pajak yang dikecualikan dari kewajiban menyampaikan SPT  adalah :</a:t>
            </a:r>
          </a:p>
          <a:p>
            <a:pPr marL="342900" indent="-342900">
              <a:buFont typeface="+mj-lt"/>
              <a:buAutoNum type="arabicPeriod"/>
            </a:pPr>
            <a:r>
              <a:rPr lang="id-ID" b="1" dirty="0" smtClean="0"/>
              <a:t>WP </a:t>
            </a:r>
            <a:r>
              <a:rPr lang="id-ID" b="1" dirty="0" smtClean="0"/>
              <a:t>Orang Pribadi yang dalam satu tahun pajak menerima atau memperoleh penghasilan netto tidak melebihi jumlah penghasilan tidak kena pajak.</a:t>
            </a:r>
          </a:p>
          <a:p>
            <a:pPr marL="342900" indent="-342900">
              <a:buFont typeface="+mj-lt"/>
              <a:buAutoNum type="arabicPeriod"/>
            </a:pPr>
            <a:r>
              <a:rPr lang="id-ID" b="1" dirty="0" smtClean="0"/>
              <a:t> </a:t>
            </a:r>
            <a:r>
              <a:rPr lang="id-ID" b="1" dirty="0" smtClean="0"/>
              <a:t>WP Orang Pribadi yang tidak menjalankan kegiatan usaha atau tidak melakukan pekerjaan bebas.</a:t>
            </a:r>
            <a:endParaRPr lang="id-ID" b="1" dirty="0" smtClean="0"/>
          </a:p>
        </p:txBody>
      </p:sp>
      <p:sp>
        <p:nvSpPr>
          <p:cNvPr id="5" name="Rounded Rectangle 4"/>
          <p:cNvSpPr/>
          <p:nvPr/>
        </p:nvSpPr>
        <p:spPr>
          <a:xfrm>
            <a:off x="755576" y="980728"/>
            <a:ext cx="7560840" cy="504056"/>
          </a:xfrm>
          <a:prstGeom prst="roundRect">
            <a:avLst>
              <a:gd name="adj" fmla="val 50000"/>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000" b="1" dirty="0" smtClean="0"/>
              <a:t>WP yang dikecualikan dari Kewajiban menyampaikan SPT</a:t>
            </a:r>
            <a:endParaRPr lang="id-ID" sz="20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0" y="0"/>
            <a:ext cx="9144000" cy="764704"/>
          </a:xfrm>
          <a:noFill/>
        </p:spPr>
        <p:style>
          <a:lnRef idx="2">
            <a:schemeClr val="accent4"/>
          </a:lnRef>
          <a:fillRef idx="1">
            <a:schemeClr val="lt1"/>
          </a:fillRef>
          <a:effectRef idx="0">
            <a:schemeClr val="accent4"/>
          </a:effectRef>
          <a:fontRef idx="minor">
            <a:schemeClr val="dk1"/>
          </a:fontRef>
        </p:style>
        <p:txBody>
          <a:bodyPr>
            <a:normAutofit/>
          </a:bodyPr>
          <a:lstStyle/>
          <a:p>
            <a:pPr lvl="0">
              <a:defRPr/>
            </a:pPr>
            <a:r>
              <a:rPr lang="id-ID" sz="3200" dirty="0" smtClean="0"/>
              <a:t>Pertemuan </a:t>
            </a:r>
            <a:r>
              <a:rPr lang="id-ID" sz="3200" dirty="0" smtClean="0"/>
              <a:t>7 </a:t>
            </a:r>
            <a:r>
              <a:rPr lang="id-ID" sz="3200" dirty="0" smtClean="0"/>
              <a:t>: KEWAJIBAN </a:t>
            </a:r>
            <a:r>
              <a:rPr lang="id-ID" sz="3200" dirty="0" smtClean="0"/>
              <a:t>PERPAJAKAN II</a:t>
            </a:r>
            <a:endParaRPr lang="id-ID" sz="3200" dirty="0"/>
          </a:p>
        </p:txBody>
      </p:sp>
      <p:sp>
        <p:nvSpPr>
          <p:cNvPr id="6" name="TextBox 5"/>
          <p:cNvSpPr txBox="1"/>
          <p:nvPr/>
        </p:nvSpPr>
        <p:spPr>
          <a:xfrm>
            <a:off x="251520" y="1844824"/>
            <a:ext cx="8640960" cy="2862322"/>
          </a:xfrm>
          <a:prstGeom prst="rect">
            <a:avLst/>
          </a:prstGeom>
          <a:solidFill>
            <a:schemeClr val="accent3">
              <a:lumMod val="60000"/>
              <a:lumOff val="40000"/>
            </a:schemeClr>
          </a:solidFill>
          <a:ln w="76200">
            <a:solidFill>
              <a:schemeClr val="tx1"/>
            </a:solidFill>
          </a:ln>
        </p:spPr>
        <p:txBody>
          <a:bodyPr wrap="square" rtlCol="0">
            <a:spAutoFit/>
          </a:bodyPr>
          <a:lstStyle/>
          <a:p>
            <a:r>
              <a:rPr lang="id-ID" dirty="0" smtClean="0"/>
              <a:t>Berdasarkan pasal 7 ayat 2 KUP jo.Per 186/PMK.03/2007  Wajib Pajak non efektif adalah :</a:t>
            </a:r>
          </a:p>
          <a:p>
            <a:pPr marL="342900" indent="-342900">
              <a:buAutoNum type="arabicPeriod"/>
            </a:pPr>
            <a:r>
              <a:rPr lang="id-ID" dirty="0" smtClean="0"/>
              <a:t>WPOP yang telah meninggal dunia</a:t>
            </a:r>
          </a:p>
          <a:p>
            <a:pPr marL="342900" indent="-342900">
              <a:buAutoNum type="arabicPeriod"/>
            </a:pPr>
            <a:r>
              <a:rPr lang="id-ID" dirty="0" smtClean="0"/>
              <a:t>WPOP yg sudah tidak melakukan kegiatan usaha atau pekerjaan bebas.</a:t>
            </a:r>
          </a:p>
          <a:p>
            <a:pPr marL="342900" indent="-342900">
              <a:buAutoNum type="arabicPeriod"/>
            </a:pPr>
            <a:r>
              <a:rPr lang="id-ID" dirty="0" smtClean="0"/>
              <a:t>WPOP yang berstatus WNA yang tidak tinggal lagi di Indonesia</a:t>
            </a:r>
          </a:p>
          <a:p>
            <a:pPr marL="342900" indent="-342900">
              <a:buAutoNum type="arabicPeriod"/>
            </a:pPr>
            <a:r>
              <a:rPr lang="id-ID" dirty="0" smtClean="0"/>
              <a:t>BUT yang tidak melakukan kegiatan di Indonesia</a:t>
            </a:r>
          </a:p>
          <a:p>
            <a:pPr marL="342900" indent="-342900">
              <a:buAutoNum type="arabicPeriod"/>
            </a:pPr>
            <a:r>
              <a:rPr lang="id-ID" dirty="0" smtClean="0"/>
              <a:t>WP Badan yang tidak melakukan kegiatan usaha lagi, tetapi belum dibubarkan sesuai ketentuan yang berlaku.</a:t>
            </a:r>
          </a:p>
          <a:p>
            <a:pPr marL="342900" indent="-342900">
              <a:buAutoNum type="arabicPeriod"/>
            </a:pPr>
            <a:r>
              <a:rPr lang="id-ID" dirty="0" smtClean="0"/>
              <a:t>Bendahara yang tidak melakukan pembayaran lagi</a:t>
            </a:r>
          </a:p>
          <a:p>
            <a:pPr marL="342900" indent="-342900">
              <a:buAutoNum type="arabicPeriod"/>
            </a:pPr>
            <a:r>
              <a:rPr lang="id-ID" dirty="0" smtClean="0"/>
              <a:t>WP yang terkena bencana, yang ketentuannya diatur dengan peraturan Menkeu</a:t>
            </a:r>
          </a:p>
          <a:p>
            <a:pPr marL="342900" indent="-342900">
              <a:buAutoNum type="arabicPeriod"/>
            </a:pPr>
            <a:r>
              <a:rPr lang="id-ID" dirty="0" smtClean="0"/>
              <a:t>WP lain yang diatur dengan atau berdasarkan peraturan Menkeu</a:t>
            </a:r>
          </a:p>
        </p:txBody>
      </p:sp>
      <p:sp>
        <p:nvSpPr>
          <p:cNvPr id="5" name="Flowchart: Alternate Process 4"/>
          <p:cNvSpPr/>
          <p:nvPr/>
        </p:nvSpPr>
        <p:spPr>
          <a:xfrm>
            <a:off x="395536" y="980728"/>
            <a:ext cx="7992888" cy="612648"/>
          </a:xfrm>
          <a:prstGeom prst="flowChartAlternateProcess">
            <a:avLst/>
          </a:prstGeom>
          <a:solidFill>
            <a:srgbClr val="FFC00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chemeClr val="tx1"/>
                </a:solidFill>
              </a:rPr>
              <a:t>Wajib Pajak yg dikecualikan dikenakan denda karena tidak menyampaikan SPT</a:t>
            </a:r>
            <a:endParaRPr lang="id-ID" b="1"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0" y="0"/>
            <a:ext cx="9144000" cy="764704"/>
          </a:xfrm>
          <a:noFill/>
        </p:spPr>
        <p:style>
          <a:lnRef idx="2">
            <a:schemeClr val="accent4"/>
          </a:lnRef>
          <a:fillRef idx="1">
            <a:schemeClr val="lt1"/>
          </a:fillRef>
          <a:effectRef idx="0">
            <a:schemeClr val="accent4"/>
          </a:effectRef>
          <a:fontRef idx="minor">
            <a:schemeClr val="dk1"/>
          </a:fontRef>
        </p:style>
        <p:txBody>
          <a:bodyPr>
            <a:normAutofit/>
          </a:bodyPr>
          <a:lstStyle/>
          <a:p>
            <a:pPr lvl="0">
              <a:defRPr/>
            </a:pPr>
            <a:r>
              <a:rPr lang="id-ID" sz="3200" dirty="0" smtClean="0"/>
              <a:t>Pertemuan </a:t>
            </a:r>
            <a:r>
              <a:rPr lang="id-ID" sz="3200" dirty="0" smtClean="0"/>
              <a:t>7 </a:t>
            </a:r>
            <a:r>
              <a:rPr lang="id-ID" sz="3200" dirty="0" smtClean="0"/>
              <a:t>: KEWAJIBAN </a:t>
            </a:r>
            <a:r>
              <a:rPr lang="id-ID" sz="3200" dirty="0" smtClean="0"/>
              <a:t>PERPAJAKAN II</a:t>
            </a:r>
            <a:endParaRPr lang="id-ID" sz="3200" dirty="0"/>
          </a:p>
        </p:txBody>
      </p:sp>
      <p:sp>
        <p:nvSpPr>
          <p:cNvPr id="7" name="Rounded Rectangle 6"/>
          <p:cNvSpPr/>
          <p:nvPr/>
        </p:nvSpPr>
        <p:spPr>
          <a:xfrm>
            <a:off x="395536" y="980728"/>
            <a:ext cx="8136904" cy="57606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chemeClr val="tx1"/>
                </a:solidFill>
              </a:rPr>
              <a:t>JENIS – JENIS SPT</a:t>
            </a:r>
            <a:endParaRPr lang="id-ID" b="1" dirty="0">
              <a:solidFill>
                <a:schemeClr val="tx1"/>
              </a:solidFill>
            </a:endParaRPr>
          </a:p>
        </p:txBody>
      </p:sp>
      <p:sp>
        <p:nvSpPr>
          <p:cNvPr id="5" name="Rectangle 4"/>
          <p:cNvSpPr/>
          <p:nvPr/>
        </p:nvSpPr>
        <p:spPr>
          <a:xfrm>
            <a:off x="395536" y="2636912"/>
            <a:ext cx="2376264" cy="9144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t>Surat Pemberitahuan </a:t>
            </a:r>
            <a:r>
              <a:rPr lang="id-ID" b="1" dirty="0" smtClean="0"/>
              <a:t>Masa</a:t>
            </a:r>
            <a:endParaRPr lang="id-ID" b="1" dirty="0"/>
          </a:p>
        </p:txBody>
      </p:sp>
      <p:sp>
        <p:nvSpPr>
          <p:cNvPr id="8" name="Right Arrow 7"/>
          <p:cNvSpPr/>
          <p:nvPr/>
        </p:nvSpPr>
        <p:spPr>
          <a:xfrm>
            <a:off x="2915816" y="2780928"/>
            <a:ext cx="648072"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 name="Rounded Rectangle 8"/>
          <p:cNvSpPr/>
          <p:nvPr/>
        </p:nvSpPr>
        <p:spPr>
          <a:xfrm>
            <a:off x="3707904" y="1628800"/>
            <a:ext cx="5436096" cy="3240360"/>
          </a:xfrm>
          <a:prstGeom prst="roundRect">
            <a:avLst>
              <a:gd name="adj" fmla="val 50000"/>
            </a:avLst>
          </a:prstGeom>
          <a:blipFill>
            <a:blip r:embed="rId3"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dirty="0" smtClean="0"/>
              <a:t>Adalah Surat pemberitahuan untuk suatu tahun pajak atau bagian tahun pajak </a:t>
            </a:r>
            <a:r>
              <a:rPr lang="id-ID" dirty="0" smtClean="0"/>
              <a:t>:</a:t>
            </a:r>
          </a:p>
          <a:p>
            <a:pPr marL="342900" indent="-342900">
              <a:buAutoNum type="alphaLcPeriod"/>
            </a:pPr>
            <a:r>
              <a:rPr lang="id-ID" dirty="0" smtClean="0"/>
              <a:t>Pasal 21 dan pasal 26</a:t>
            </a:r>
          </a:p>
          <a:p>
            <a:pPr marL="342900" indent="-342900">
              <a:buAutoNum type="alphaLcPeriod"/>
            </a:pPr>
            <a:r>
              <a:rPr lang="id-ID" dirty="0" smtClean="0"/>
              <a:t>Pasal 22</a:t>
            </a:r>
          </a:p>
          <a:p>
            <a:pPr marL="342900" indent="-342900">
              <a:buAutoNum type="alphaLcPeriod"/>
            </a:pPr>
            <a:r>
              <a:rPr lang="id-ID" dirty="0" smtClean="0"/>
              <a:t>Pasal 23 dan pasal 26</a:t>
            </a:r>
          </a:p>
          <a:p>
            <a:pPr marL="342900" indent="-342900">
              <a:buAutoNum type="alphaLcPeriod"/>
            </a:pPr>
            <a:r>
              <a:rPr lang="id-ID" dirty="0" smtClean="0"/>
              <a:t>Pasal 25</a:t>
            </a:r>
          </a:p>
          <a:p>
            <a:pPr marL="342900" indent="-342900">
              <a:buAutoNum type="alphaLcPeriod"/>
            </a:pPr>
            <a:r>
              <a:rPr lang="id-ID" dirty="0" smtClean="0"/>
              <a:t>Pasal 4 ayat 2</a:t>
            </a:r>
          </a:p>
          <a:p>
            <a:pPr marL="342900" indent="-342900">
              <a:buAutoNum type="alphaLcPeriod"/>
            </a:pPr>
            <a:r>
              <a:rPr lang="id-ID" dirty="0" smtClean="0"/>
              <a:t>Pasal 15</a:t>
            </a:r>
          </a:p>
          <a:p>
            <a:pPr marL="342900" indent="-342900">
              <a:buAutoNum type="alphaLcPeriod"/>
            </a:pPr>
            <a:r>
              <a:rPr lang="id-ID" dirty="0" smtClean="0"/>
              <a:t>PPh dan PPnBM (Form 110711108)</a:t>
            </a:r>
          </a:p>
          <a:p>
            <a:pPr marL="342900" indent="-342900">
              <a:buAutoNum type="alphaLcPeriod"/>
            </a:pPr>
            <a:r>
              <a:rPr lang="id-ID" dirty="0" smtClean="0"/>
              <a:t>PPh bagi PPN form 1107 BUT</a:t>
            </a:r>
            <a:r>
              <a:rPr lang="id-ID" dirty="0" smtClean="0"/>
              <a:t>)</a:t>
            </a:r>
            <a:endParaRPr lang="id-ID" dirty="0"/>
          </a:p>
        </p:txBody>
      </p:sp>
      <p:sp>
        <p:nvSpPr>
          <p:cNvPr id="10" name="Rectangle 9"/>
          <p:cNvSpPr/>
          <p:nvPr/>
        </p:nvSpPr>
        <p:spPr>
          <a:xfrm>
            <a:off x="395536" y="4797152"/>
            <a:ext cx="2376264" cy="914400"/>
          </a:xfrm>
          <a:prstGeom prst="rect">
            <a:avLst/>
          </a:prstGeom>
          <a:solidFill>
            <a:srgbClr val="CD1F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t>Surat Pemberitahuan </a:t>
            </a:r>
            <a:r>
              <a:rPr lang="id-ID" b="1" dirty="0" smtClean="0"/>
              <a:t>Tahunan</a:t>
            </a:r>
            <a:endParaRPr lang="id-ID" b="1" dirty="0"/>
          </a:p>
        </p:txBody>
      </p:sp>
      <p:sp>
        <p:nvSpPr>
          <p:cNvPr id="11" name="Right Arrow 10"/>
          <p:cNvSpPr/>
          <p:nvPr/>
        </p:nvSpPr>
        <p:spPr>
          <a:xfrm>
            <a:off x="2987824" y="5157192"/>
            <a:ext cx="57606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2" name="Rounded Rectangle 11"/>
          <p:cNvSpPr/>
          <p:nvPr/>
        </p:nvSpPr>
        <p:spPr>
          <a:xfrm>
            <a:off x="3851920" y="4869160"/>
            <a:ext cx="4968552" cy="1440160"/>
          </a:xfrm>
          <a:prstGeom prst="roundRect">
            <a:avLst>
              <a:gd name="adj" fmla="val 50000"/>
            </a:avLst>
          </a:prstGeom>
          <a:blipFill>
            <a:blip r:embed="rId4"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dirty="0" smtClean="0"/>
              <a:t>Adalah Surat Pemberitahuan untuk suatu masa </a:t>
            </a:r>
            <a:r>
              <a:rPr lang="id-ID" dirty="0" smtClean="0"/>
              <a:t>pajak :</a:t>
            </a:r>
          </a:p>
          <a:p>
            <a:pPr marL="342900" indent="-342900">
              <a:buAutoNum type="alphaLcPeriod"/>
            </a:pPr>
            <a:r>
              <a:rPr lang="id-ID" dirty="0" smtClean="0"/>
              <a:t>SPT tahunan PPh Badan</a:t>
            </a:r>
          </a:p>
          <a:p>
            <a:pPr marL="342900" indent="-342900">
              <a:buAutoNum type="alphaLcPeriod"/>
            </a:pPr>
            <a:r>
              <a:rPr lang="id-ID" dirty="0" smtClean="0"/>
              <a:t>SPT PPh WP Orang </a:t>
            </a:r>
            <a:r>
              <a:rPr lang="id-ID" dirty="0" smtClean="0"/>
              <a:t>Pribadi</a:t>
            </a:r>
            <a:endParaRPr lang="id-ID"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0" y="0"/>
            <a:ext cx="9144000" cy="764704"/>
          </a:xfrm>
          <a:noFill/>
        </p:spPr>
        <p:style>
          <a:lnRef idx="2">
            <a:schemeClr val="accent4"/>
          </a:lnRef>
          <a:fillRef idx="1">
            <a:schemeClr val="lt1"/>
          </a:fillRef>
          <a:effectRef idx="0">
            <a:schemeClr val="accent4"/>
          </a:effectRef>
          <a:fontRef idx="minor">
            <a:schemeClr val="dk1"/>
          </a:fontRef>
        </p:style>
        <p:txBody>
          <a:bodyPr>
            <a:normAutofit/>
          </a:bodyPr>
          <a:lstStyle/>
          <a:p>
            <a:pPr lvl="0">
              <a:defRPr/>
            </a:pPr>
            <a:r>
              <a:rPr lang="id-ID" sz="3200" dirty="0" smtClean="0"/>
              <a:t>Pertemuan </a:t>
            </a:r>
            <a:r>
              <a:rPr lang="id-ID" sz="3200" dirty="0" smtClean="0"/>
              <a:t>7 </a:t>
            </a:r>
            <a:r>
              <a:rPr lang="id-ID" sz="3200" dirty="0" smtClean="0"/>
              <a:t>: KEWAJIBAN </a:t>
            </a:r>
            <a:r>
              <a:rPr lang="id-ID" sz="3200" dirty="0" smtClean="0"/>
              <a:t>PERPAJAKAN II</a:t>
            </a:r>
            <a:endParaRPr lang="id-ID" sz="3200" dirty="0"/>
          </a:p>
        </p:txBody>
      </p:sp>
      <p:sp>
        <p:nvSpPr>
          <p:cNvPr id="7" name="Rounded Rectangle 6"/>
          <p:cNvSpPr/>
          <p:nvPr/>
        </p:nvSpPr>
        <p:spPr>
          <a:xfrm>
            <a:off x="395536" y="980728"/>
            <a:ext cx="8136904" cy="57606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chemeClr val="tx1"/>
                </a:solidFill>
              </a:rPr>
              <a:t>FUNGSI SPT</a:t>
            </a:r>
            <a:endParaRPr lang="id-ID" b="1" dirty="0">
              <a:solidFill>
                <a:schemeClr val="tx1"/>
              </a:solidFill>
            </a:endParaRPr>
          </a:p>
        </p:txBody>
      </p:sp>
      <p:sp>
        <p:nvSpPr>
          <p:cNvPr id="5" name="Regular Pentagon 4"/>
          <p:cNvSpPr/>
          <p:nvPr/>
        </p:nvSpPr>
        <p:spPr>
          <a:xfrm>
            <a:off x="251520" y="2636912"/>
            <a:ext cx="2160240" cy="1490464"/>
          </a:xfrm>
          <a:prstGeom prst="pentag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t>Fungsi SPT Bagi WP </a:t>
            </a:r>
            <a:endParaRPr lang="id-ID" b="1" dirty="0"/>
          </a:p>
        </p:txBody>
      </p:sp>
      <p:sp>
        <p:nvSpPr>
          <p:cNvPr id="8" name="Right Arrow 7"/>
          <p:cNvSpPr/>
          <p:nvPr/>
        </p:nvSpPr>
        <p:spPr>
          <a:xfrm>
            <a:off x="2483768" y="3284984"/>
            <a:ext cx="57606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 name="Flowchart: Document 8"/>
          <p:cNvSpPr/>
          <p:nvPr/>
        </p:nvSpPr>
        <p:spPr>
          <a:xfrm>
            <a:off x="3131840" y="1673424"/>
            <a:ext cx="5760640" cy="5184576"/>
          </a:xfrm>
          <a:prstGeom prst="flowChartDocument">
            <a:avLst/>
          </a:prstGeom>
          <a:solidFill>
            <a:srgbClr val="002060"/>
          </a:solid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d-ID" dirty="0" smtClean="0"/>
          </a:p>
          <a:p>
            <a:endParaRPr lang="id-ID" dirty="0" smtClean="0"/>
          </a:p>
          <a:p>
            <a:r>
              <a:rPr lang="id-ID" dirty="0" smtClean="0"/>
              <a:t>Bagi WP penghasilan SPT adalah sebagai sarana untuk melaporkan dan mempertanggungjawabkan perhitungan jumlah pajak yang sebenarnya terutang dan untuk melaporkan :</a:t>
            </a:r>
          </a:p>
          <a:p>
            <a:pPr marL="342900" indent="-342900">
              <a:buAutoNum type="alphaLcPeriod"/>
            </a:pPr>
            <a:r>
              <a:rPr lang="id-ID" dirty="0" smtClean="0"/>
              <a:t>Pembayaran atau pelunasan pajak yang telah dilaksanakan sendiri dan/atau melalui pemotongan atau pemungutan pihak lain dalam 1 tahun pajak atau bagian tahun pajak</a:t>
            </a:r>
          </a:p>
          <a:p>
            <a:pPr marL="342900" indent="-342900">
              <a:buAutoNum type="alphaLcPeriod"/>
            </a:pPr>
            <a:r>
              <a:rPr lang="id-ID" dirty="0" smtClean="0"/>
              <a:t>Penghasilan yang merupakan obyek pajak dan/atau bukan obyek pajak,</a:t>
            </a:r>
          </a:p>
          <a:p>
            <a:pPr marL="342900" indent="-342900">
              <a:buAutoNum type="alphaLcPeriod"/>
            </a:pPr>
            <a:r>
              <a:rPr lang="id-ID" dirty="0" smtClean="0"/>
              <a:t>Harta dan kewajiban,</a:t>
            </a:r>
          </a:p>
          <a:p>
            <a:pPr marL="342900" indent="-342900">
              <a:buAutoNum type="alphaLcPeriod"/>
            </a:pPr>
            <a:r>
              <a:rPr lang="id-ID" dirty="0" smtClean="0"/>
              <a:t>Pembayaran dari pemotong atau pemungut tentang pemotongan atau pemungutan pajak orang pribadi atau badan lain dalam satu masa pajak sesuai dengan ketentuan peraturan perundangan –undangan perpajakan.</a:t>
            </a:r>
            <a:endParaRPr lang="id-ID"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0" y="0"/>
            <a:ext cx="9144000" cy="764704"/>
          </a:xfrm>
          <a:noFill/>
        </p:spPr>
        <p:style>
          <a:lnRef idx="2">
            <a:schemeClr val="accent4"/>
          </a:lnRef>
          <a:fillRef idx="1">
            <a:schemeClr val="lt1"/>
          </a:fillRef>
          <a:effectRef idx="0">
            <a:schemeClr val="accent4"/>
          </a:effectRef>
          <a:fontRef idx="minor">
            <a:schemeClr val="dk1"/>
          </a:fontRef>
        </p:style>
        <p:txBody>
          <a:bodyPr>
            <a:normAutofit/>
          </a:bodyPr>
          <a:lstStyle/>
          <a:p>
            <a:pPr lvl="0">
              <a:defRPr/>
            </a:pPr>
            <a:r>
              <a:rPr lang="id-ID" sz="3200" dirty="0" smtClean="0"/>
              <a:t>Pertemuan </a:t>
            </a:r>
            <a:r>
              <a:rPr lang="id-ID" sz="3200" dirty="0" smtClean="0"/>
              <a:t>7 </a:t>
            </a:r>
            <a:r>
              <a:rPr lang="id-ID" sz="3200" dirty="0" smtClean="0"/>
              <a:t>: KEWAJIBAN </a:t>
            </a:r>
            <a:r>
              <a:rPr lang="id-ID" sz="3200" dirty="0" smtClean="0"/>
              <a:t>PERPAJAKAN II</a:t>
            </a:r>
            <a:endParaRPr lang="id-ID" sz="3200" dirty="0"/>
          </a:p>
        </p:txBody>
      </p:sp>
      <p:sp>
        <p:nvSpPr>
          <p:cNvPr id="7" name="Rounded Rectangle 6"/>
          <p:cNvSpPr/>
          <p:nvPr/>
        </p:nvSpPr>
        <p:spPr>
          <a:xfrm>
            <a:off x="395536" y="980728"/>
            <a:ext cx="8136904" cy="57606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chemeClr val="tx1"/>
                </a:solidFill>
              </a:rPr>
              <a:t>FUNGSI  SPT</a:t>
            </a:r>
            <a:endParaRPr lang="id-ID" b="1" dirty="0">
              <a:solidFill>
                <a:schemeClr val="tx1"/>
              </a:solidFill>
            </a:endParaRPr>
          </a:p>
        </p:txBody>
      </p:sp>
      <p:sp>
        <p:nvSpPr>
          <p:cNvPr id="5" name="Regular Pentagon 4"/>
          <p:cNvSpPr/>
          <p:nvPr/>
        </p:nvSpPr>
        <p:spPr>
          <a:xfrm>
            <a:off x="179512" y="2636912"/>
            <a:ext cx="2232248" cy="1728192"/>
          </a:xfrm>
          <a:prstGeom prst="pentag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t>Fungsi SPT Bagi </a:t>
            </a:r>
            <a:r>
              <a:rPr lang="id-ID" b="1" dirty="0" smtClean="0"/>
              <a:t>POMOTONG PEMUNGUT</a:t>
            </a:r>
            <a:endParaRPr lang="id-ID" b="1" dirty="0"/>
          </a:p>
        </p:txBody>
      </p:sp>
      <p:sp>
        <p:nvSpPr>
          <p:cNvPr id="8" name="Right Arrow 7"/>
          <p:cNvSpPr/>
          <p:nvPr/>
        </p:nvSpPr>
        <p:spPr>
          <a:xfrm>
            <a:off x="2411760" y="3429000"/>
            <a:ext cx="57606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 name="Flowchart: Document 8"/>
          <p:cNvSpPr/>
          <p:nvPr/>
        </p:nvSpPr>
        <p:spPr>
          <a:xfrm>
            <a:off x="3131840" y="2132856"/>
            <a:ext cx="5760640" cy="2520280"/>
          </a:xfrm>
          <a:prstGeom prst="flowChartDocument">
            <a:avLst/>
          </a:prstGeom>
          <a:solidFill>
            <a:srgbClr val="002060"/>
          </a:solid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d-ID" dirty="0" smtClean="0"/>
          </a:p>
          <a:p>
            <a:endParaRPr lang="id-ID" dirty="0" smtClean="0"/>
          </a:p>
          <a:p>
            <a:r>
              <a:rPr lang="id-ID" dirty="0" smtClean="0"/>
              <a:t>Berfungsi sebagai sarana untuk melaporkan dan mempertanggung jawabkan pajak yang dipotong atau dipungut dan disetorkan  </a:t>
            </a:r>
            <a:endParaRPr lang="id-ID"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0" y="0"/>
            <a:ext cx="9144000" cy="764704"/>
          </a:xfrm>
          <a:noFill/>
        </p:spPr>
        <p:style>
          <a:lnRef idx="2">
            <a:schemeClr val="accent4"/>
          </a:lnRef>
          <a:fillRef idx="1">
            <a:schemeClr val="lt1"/>
          </a:fillRef>
          <a:effectRef idx="0">
            <a:schemeClr val="accent4"/>
          </a:effectRef>
          <a:fontRef idx="minor">
            <a:schemeClr val="dk1"/>
          </a:fontRef>
        </p:style>
        <p:txBody>
          <a:bodyPr>
            <a:normAutofit/>
          </a:bodyPr>
          <a:lstStyle/>
          <a:p>
            <a:pPr lvl="0">
              <a:defRPr/>
            </a:pPr>
            <a:r>
              <a:rPr lang="id-ID" sz="3200" dirty="0" smtClean="0"/>
              <a:t>Pertemuan </a:t>
            </a:r>
            <a:r>
              <a:rPr lang="id-ID" sz="3200" dirty="0" smtClean="0"/>
              <a:t>7 </a:t>
            </a:r>
            <a:r>
              <a:rPr lang="id-ID" sz="3200" dirty="0" smtClean="0"/>
              <a:t>: KEWAJIBAN </a:t>
            </a:r>
            <a:r>
              <a:rPr lang="id-ID" sz="3200" dirty="0" smtClean="0"/>
              <a:t>PERPAJAKAN II</a:t>
            </a:r>
            <a:endParaRPr lang="id-ID" sz="3200" dirty="0"/>
          </a:p>
        </p:txBody>
      </p:sp>
      <p:sp>
        <p:nvSpPr>
          <p:cNvPr id="5" name="Rounded Rectangle 4"/>
          <p:cNvSpPr/>
          <p:nvPr/>
        </p:nvSpPr>
        <p:spPr>
          <a:xfrm>
            <a:off x="539552" y="908720"/>
            <a:ext cx="7920880" cy="648072"/>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smtClean="0">
                <a:solidFill>
                  <a:schemeClr val="tx1"/>
                </a:solidFill>
              </a:rPr>
              <a:t>Pengisian dan Penyampaian SPT</a:t>
            </a:r>
            <a:endParaRPr lang="id-ID" sz="2400" b="1" dirty="0">
              <a:solidFill>
                <a:schemeClr val="tx1"/>
              </a:solidFill>
            </a:endParaRPr>
          </a:p>
        </p:txBody>
      </p:sp>
      <p:sp>
        <p:nvSpPr>
          <p:cNvPr id="8" name="TextBox 7"/>
          <p:cNvSpPr txBox="1"/>
          <p:nvPr/>
        </p:nvSpPr>
        <p:spPr>
          <a:xfrm>
            <a:off x="611560" y="1700808"/>
            <a:ext cx="8011344" cy="1477328"/>
          </a:xfrm>
          <a:prstGeom prst="rect">
            <a:avLst/>
          </a:prstGeom>
          <a:solidFill>
            <a:srgbClr val="00B0F0"/>
          </a:solidFill>
        </p:spPr>
        <p:txBody>
          <a:bodyPr wrap="square" rtlCol="0">
            <a:spAutoFit/>
          </a:bodyPr>
          <a:lstStyle/>
          <a:p>
            <a:pPr marL="342900" indent="-342900">
              <a:buAutoNum type="arabicPeriod"/>
            </a:pPr>
            <a:r>
              <a:rPr lang="id-ID" b="1" dirty="0" smtClean="0"/>
              <a:t>Benar  :</a:t>
            </a:r>
          </a:p>
          <a:p>
            <a:pPr marL="342900" indent="-342900">
              <a:buAutoNum type="alphaLcPeriod"/>
            </a:pPr>
            <a:r>
              <a:rPr lang="id-ID" dirty="0" smtClean="0"/>
              <a:t>Dalam perhitungan</a:t>
            </a:r>
          </a:p>
          <a:p>
            <a:pPr marL="342900" indent="-342900">
              <a:buAutoNum type="alphaLcPeriod"/>
            </a:pPr>
            <a:r>
              <a:rPr lang="id-ID" dirty="0" smtClean="0"/>
              <a:t>Dalam penerapan peraturan UU pajak</a:t>
            </a:r>
          </a:p>
          <a:p>
            <a:pPr marL="342900" indent="-342900">
              <a:buAutoNum type="alphaLcPeriod"/>
            </a:pPr>
            <a:r>
              <a:rPr lang="id-ID" dirty="0" smtClean="0"/>
              <a:t>Dalam penulisan</a:t>
            </a:r>
          </a:p>
          <a:p>
            <a:pPr marL="342900" indent="-342900">
              <a:buAutoNum type="alphaLcPeriod"/>
            </a:pPr>
            <a:r>
              <a:rPr lang="id-ID" dirty="0" smtClean="0"/>
              <a:t>Sesuai dengan keadaan yg sebenarnya</a:t>
            </a:r>
          </a:p>
        </p:txBody>
      </p:sp>
      <p:sp>
        <p:nvSpPr>
          <p:cNvPr id="9" name="TextBox 8"/>
          <p:cNvSpPr txBox="1"/>
          <p:nvPr/>
        </p:nvSpPr>
        <p:spPr>
          <a:xfrm>
            <a:off x="644741" y="3284984"/>
            <a:ext cx="7959707" cy="923330"/>
          </a:xfrm>
          <a:prstGeom prst="rect">
            <a:avLst/>
          </a:prstGeom>
          <a:solidFill>
            <a:srgbClr val="FF7C80"/>
          </a:solidFill>
        </p:spPr>
        <p:txBody>
          <a:bodyPr wrap="square" rtlCol="0">
            <a:spAutoFit/>
          </a:bodyPr>
          <a:lstStyle/>
          <a:p>
            <a:r>
              <a:rPr lang="id-ID" b="1" dirty="0" smtClean="0"/>
              <a:t>2. Lengkap,</a:t>
            </a:r>
            <a:r>
              <a:rPr lang="id-ID" dirty="0" smtClean="0"/>
              <a:t> adalah memuat semua </a:t>
            </a:r>
            <a:r>
              <a:rPr lang="id-ID" dirty="0" smtClean="0"/>
              <a:t>unsur yg </a:t>
            </a:r>
            <a:r>
              <a:rPr lang="id-ID" dirty="0" smtClean="0"/>
              <a:t>berkaitan dengan objek pajak dan unsur</a:t>
            </a:r>
          </a:p>
          <a:p>
            <a:r>
              <a:rPr lang="id-ID" dirty="0" smtClean="0"/>
              <a:t>Lain yag harus dilaporkan dalam SPT</a:t>
            </a:r>
            <a:endParaRPr lang="id-ID" dirty="0"/>
          </a:p>
        </p:txBody>
      </p:sp>
      <p:sp>
        <p:nvSpPr>
          <p:cNvPr id="10" name="TextBox 9"/>
          <p:cNvSpPr txBox="1"/>
          <p:nvPr/>
        </p:nvSpPr>
        <p:spPr>
          <a:xfrm>
            <a:off x="611560" y="4293096"/>
            <a:ext cx="7920880" cy="646331"/>
          </a:xfrm>
          <a:prstGeom prst="rect">
            <a:avLst/>
          </a:prstGeom>
          <a:solidFill>
            <a:srgbClr val="FF0000"/>
          </a:solidFill>
        </p:spPr>
        <p:txBody>
          <a:bodyPr wrap="square" rtlCol="0">
            <a:spAutoFit/>
          </a:bodyPr>
          <a:lstStyle/>
          <a:p>
            <a:r>
              <a:rPr lang="id-ID" b="1" dirty="0" smtClean="0">
                <a:solidFill>
                  <a:schemeClr val="bg1"/>
                </a:solidFill>
              </a:rPr>
              <a:t>3.</a:t>
            </a:r>
            <a:r>
              <a:rPr lang="id-ID" b="1" dirty="0" smtClean="0"/>
              <a:t> </a:t>
            </a:r>
            <a:r>
              <a:rPr lang="id-ID" b="1" dirty="0" smtClean="0">
                <a:solidFill>
                  <a:schemeClr val="bg1"/>
                </a:solidFill>
              </a:rPr>
              <a:t>Jelas, </a:t>
            </a:r>
            <a:r>
              <a:rPr lang="id-ID" dirty="0" smtClean="0">
                <a:solidFill>
                  <a:schemeClr val="bg1"/>
                </a:solidFill>
              </a:rPr>
              <a:t>adalah melaporkan asal usul </a:t>
            </a:r>
            <a:r>
              <a:rPr lang="id-ID" dirty="0" smtClean="0">
                <a:solidFill>
                  <a:schemeClr val="bg1"/>
                </a:solidFill>
              </a:rPr>
              <a:t>atau  </a:t>
            </a:r>
            <a:r>
              <a:rPr lang="id-ID" dirty="0" smtClean="0">
                <a:solidFill>
                  <a:schemeClr val="bg1"/>
                </a:solidFill>
              </a:rPr>
              <a:t>sumber dari obyek pajak dan unsur-</a:t>
            </a:r>
          </a:p>
          <a:p>
            <a:r>
              <a:rPr lang="id-ID" dirty="0" smtClean="0">
                <a:solidFill>
                  <a:schemeClr val="bg1"/>
                </a:solidFill>
              </a:rPr>
              <a:t> unsur lain yg harus dilaporkan dalam SPT</a:t>
            </a:r>
            <a:endParaRPr lang="id-ID" dirty="0">
              <a:solidFill>
                <a:schemeClr val="bg1"/>
              </a:solidFill>
            </a:endParaRPr>
          </a:p>
        </p:txBody>
      </p:sp>
      <p:sp>
        <p:nvSpPr>
          <p:cNvPr id="11" name="TextBox 10"/>
          <p:cNvSpPr txBox="1"/>
          <p:nvPr/>
        </p:nvSpPr>
        <p:spPr>
          <a:xfrm>
            <a:off x="611560" y="5085184"/>
            <a:ext cx="7905680" cy="1200329"/>
          </a:xfrm>
          <a:prstGeom prst="rect">
            <a:avLst/>
          </a:prstGeom>
          <a:solidFill>
            <a:srgbClr val="FFFF00"/>
          </a:solidFill>
        </p:spPr>
        <p:txBody>
          <a:bodyPr wrap="square" rtlCol="0">
            <a:spAutoFit/>
          </a:bodyPr>
          <a:lstStyle/>
          <a:p>
            <a:r>
              <a:rPr lang="id-ID" b="1" dirty="0" smtClean="0"/>
              <a:t>4. Ditandatangani :</a:t>
            </a:r>
          </a:p>
          <a:p>
            <a:pPr marL="342900" indent="-342900">
              <a:buAutoNum type="alphaLcPeriod"/>
            </a:pPr>
            <a:r>
              <a:rPr lang="id-ID" dirty="0" smtClean="0"/>
              <a:t>Secara biasa</a:t>
            </a:r>
          </a:p>
          <a:p>
            <a:pPr marL="342900" indent="-342900">
              <a:buAutoNum type="alphaLcPeriod"/>
            </a:pPr>
            <a:r>
              <a:rPr lang="id-ID" dirty="0" smtClean="0"/>
              <a:t>Tandatangan stempel </a:t>
            </a:r>
          </a:p>
          <a:p>
            <a:pPr marL="342900" indent="-342900">
              <a:buAutoNum type="alphaLcPeriod"/>
            </a:pPr>
            <a:r>
              <a:rPr lang="id-ID" dirty="0" smtClean="0"/>
              <a:t>tanda tangan elektronik atau digital</a:t>
            </a:r>
            <a:endParaRPr lang="id-ID"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0" y="0"/>
            <a:ext cx="9144000" cy="764704"/>
          </a:xfrm>
          <a:noFill/>
        </p:spPr>
        <p:style>
          <a:lnRef idx="2">
            <a:schemeClr val="accent4"/>
          </a:lnRef>
          <a:fillRef idx="1">
            <a:schemeClr val="lt1"/>
          </a:fillRef>
          <a:effectRef idx="0">
            <a:schemeClr val="accent4"/>
          </a:effectRef>
          <a:fontRef idx="minor">
            <a:schemeClr val="dk1"/>
          </a:fontRef>
        </p:style>
        <p:txBody>
          <a:bodyPr>
            <a:normAutofit/>
          </a:bodyPr>
          <a:lstStyle/>
          <a:p>
            <a:pPr lvl="0">
              <a:defRPr/>
            </a:pPr>
            <a:r>
              <a:rPr lang="id-ID" sz="3200" dirty="0" smtClean="0"/>
              <a:t>Pertemuan </a:t>
            </a:r>
            <a:r>
              <a:rPr lang="id-ID" sz="3200" dirty="0" smtClean="0"/>
              <a:t>7 </a:t>
            </a:r>
            <a:r>
              <a:rPr lang="id-ID" sz="3200" dirty="0" smtClean="0"/>
              <a:t>: KEWAJIBAN </a:t>
            </a:r>
            <a:r>
              <a:rPr lang="id-ID" sz="3200" dirty="0" smtClean="0"/>
              <a:t>PERPAJAKAN II</a:t>
            </a:r>
            <a:endParaRPr lang="id-ID" sz="3200" dirty="0"/>
          </a:p>
        </p:txBody>
      </p:sp>
      <p:sp>
        <p:nvSpPr>
          <p:cNvPr id="6" name="TextBox 5"/>
          <p:cNvSpPr txBox="1"/>
          <p:nvPr/>
        </p:nvSpPr>
        <p:spPr>
          <a:xfrm>
            <a:off x="323528" y="1700808"/>
            <a:ext cx="8352928" cy="3693319"/>
          </a:xfrm>
          <a:prstGeom prst="rect">
            <a:avLst/>
          </a:prstGeom>
          <a:solidFill>
            <a:schemeClr val="accent3">
              <a:lumMod val="60000"/>
              <a:lumOff val="40000"/>
            </a:schemeClr>
          </a:solidFill>
          <a:ln w="76200">
            <a:solidFill>
              <a:schemeClr val="tx1"/>
            </a:solidFill>
          </a:ln>
        </p:spPr>
        <p:txBody>
          <a:bodyPr wrap="square" rtlCol="0">
            <a:spAutoFit/>
          </a:bodyPr>
          <a:lstStyle/>
          <a:p>
            <a:pPr marL="342900" indent="-342900"/>
            <a:endParaRPr lang="id-ID" dirty="0" smtClean="0"/>
          </a:p>
          <a:p>
            <a:pPr marL="342900" indent="-342900"/>
            <a:endParaRPr lang="id-ID" dirty="0" smtClean="0"/>
          </a:p>
          <a:p>
            <a:pPr marL="342900" indent="-342900"/>
            <a:endParaRPr lang="id-ID" dirty="0" smtClean="0"/>
          </a:p>
          <a:p>
            <a:pPr marL="342900" indent="-342900"/>
            <a:endParaRPr lang="id-ID" dirty="0" smtClean="0"/>
          </a:p>
          <a:p>
            <a:pPr marL="342900" indent="-342900"/>
            <a:endParaRPr lang="id-ID" dirty="0" smtClean="0"/>
          </a:p>
          <a:p>
            <a:pPr marL="342900" indent="-342900"/>
            <a:endParaRPr lang="id-ID" dirty="0" smtClean="0"/>
          </a:p>
          <a:p>
            <a:pPr marL="342900" indent="-342900"/>
            <a:endParaRPr lang="id-ID" dirty="0" smtClean="0"/>
          </a:p>
          <a:p>
            <a:pPr marL="342900" indent="-342900"/>
            <a:endParaRPr lang="id-ID" dirty="0" smtClean="0"/>
          </a:p>
          <a:p>
            <a:pPr marL="342900" indent="-342900"/>
            <a:endParaRPr lang="id-ID" dirty="0" smtClean="0"/>
          </a:p>
          <a:p>
            <a:pPr marL="342900" indent="-342900"/>
            <a:endParaRPr lang="id-ID" dirty="0" smtClean="0"/>
          </a:p>
          <a:p>
            <a:pPr marL="342900" indent="-342900"/>
            <a:endParaRPr lang="id-ID" dirty="0" smtClean="0"/>
          </a:p>
          <a:p>
            <a:pPr marL="342900" indent="-342900"/>
            <a:endParaRPr lang="id-ID" dirty="0" smtClean="0"/>
          </a:p>
          <a:p>
            <a:pPr marL="342900" indent="-342900"/>
            <a:endParaRPr lang="id-ID" dirty="0" smtClean="0"/>
          </a:p>
        </p:txBody>
      </p:sp>
      <p:sp>
        <p:nvSpPr>
          <p:cNvPr id="7" name="Rounded Rectangle 6"/>
          <p:cNvSpPr/>
          <p:nvPr/>
        </p:nvSpPr>
        <p:spPr>
          <a:xfrm>
            <a:off x="395536" y="980728"/>
            <a:ext cx="8136904" cy="57606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chemeClr val="tx1"/>
                </a:solidFill>
              </a:rPr>
              <a:t>CARA PENYAMPAIAN / PELAPORAN SPT</a:t>
            </a:r>
            <a:endParaRPr lang="id-ID" b="1" dirty="0">
              <a:solidFill>
                <a:schemeClr val="tx1"/>
              </a:solidFill>
            </a:endParaRPr>
          </a:p>
        </p:txBody>
      </p:sp>
      <p:sp>
        <p:nvSpPr>
          <p:cNvPr id="11" name="TextBox 10"/>
          <p:cNvSpPr txBox="1"/>
          <p:nvPr/>
        </p:nvSpPr>
        <p:spPr>
          <a:xfrm>
            <a:off x="755576" y="1916832"/>
            <a:ext cx="1563248" cy="369332"/>
          </a:xfrm>
          <a:prstGeom prst="rect">
            <a:avLst/>
          </a:prstGeom>
          <a:solidFill>
            <a:schemeClr val="tx1"/>
          </a:solidFill>
        </p:spPr>
        <p:txBody>
          <a:bodyPr wrap="none" rtlCol="0">
            <a:spAutoFit/>
          </a:bodyPr>
          <a:lstStyle/>
          <a:p>
            <a:r>
              <a:rPr lang="id-ID" dirty="0" smtClean="0">
                <a:solidFill>
                  <a:schemeClr val="bg1"/>
                </a:solidFill>
              </a:rPr>
              <a:t>1. Langsung</a:t>
            </a:r>
            <a:endParaRPr lang="id-ID" dirty="0">
              <a:solidFill>
                <a:schemeClr val="bg1"/>
              </a:solidFill>
            </a:endParaRPr>
          </a:p>
        </p:txBody>
      </p:sp>
      <p:sp>
        <p:nvSpPr>
          <p:cNvPr id="12" name="TextBox 11"/>
          <p:cNvSpPr txBox="1"/>
          <p:nvPr/>
        </p:nvSpPr>
        <p:spPr>
          <a:xfrm>
            <a:off x="755576" y="2492896"/>
            <a:ext cx="1737976" cy="369332"/>
          </a:xfrm>
          <a:prstGeom prst="rect">
            <a:avLst/>
          </a:prstGeom>
          <a:solidFill>
            <a:srgbClr val="FFFF00"/>
          </a:solidFill>
        </p:spPr>
        <p:txBody>
          <a:bodyPr wrap="none" rtlCol="0">
            <a:spAutoFit/>
          </a:bodyPr>
          <a:lstStyle/>
          <a:p>
            <a:r>
              <a:rPr lang="id-ID" dirty="0" smtClean="0"/>
              <a:t>2. Melalui Pos</a:t>
            </a:r>
            <a:endParaRPr lang="id-ID" dirty="0"/>
          </a:p>
        </p:txBody>
      </p:sp>
      <p:sp>
        <p:nvSpPr>
          <p:cNvPr id="13" name="TextBox 12"/>
          <p:cNvSpPr txBox="1"/>
          <p:nvPr/>
        </p:nvSpPr>
        <p:spPr>
          <a:xfrm>
            <a:off x="755576" y="2996952"/>
            <a:ext cx="3954929" cy="646331"/>
          </a:xfrm>
          <a:prstGeom prst="rect">
            <a:avLst/>
          </a:prstGeom>
          <a:solidFill>
            <a:srgbClr val="C00000"/>
          </a:solidFill>
        </p:spPr>
        <p:txBody>
          <a:bodyPr wrap="none" rtlCol="0">
            <a:spAutoFit/>
          </a:bodyPr>
          <a:lstStyle/>
          <a:p>
            <a:r>
              <a:rPr lang="id-ID" dirty="0" smtClean="0">
                <a:solidFill>
                  <a:schemeClr val="bg1"/>
                </a:solidFill>
              </a:rPr>
              <a:t>3. Jasa ekspedisi atau jasa kurir</a:t>
            </a:r>
          </a:p>
          <a:p>
            <a:r>
              <a:rPr lang="id-ID" dirty="0" smtClean="0">
                <a:solidFill>
                  <a:schemeClr val="bg1"/>
                </a:solidFill>
              </a:rPr>
              <a:t>   dengan bukti pengiriman surat</a:t>
            </a:r>
            <a:endParaRPr lang="id-ID" dirty="0">
              <a:solidFill>
                <a:schemeClr val="bg1"/>
              </a:solidFill>
            </a:endParaRPr>
          </a:p>
        </p:txBody>
      </p:sp>
      <p:sp>
        <p:nvSpPr>
          <p:cNvPr id="14" name="TextBox 13"/>
          <p:cNvSpPr txBox="1"/>
          <p:nvPr/>
        </p:nvSpPr>
        <p:spPr>
          <a:xfrm>
            <a:off x="755576" y="3933056"/>
            <a:ext cx="2800767" cy="646331"/>
          </a:xfrm>
          <a:prstGeom prst="rect">
            <a:avLst/>
          </a:prstGeom>
          <a:solidFill>
            <a:srgbClr val="6666FF"/>
          </a:solidFill>
        </p:spPr>
        <p:txBody>
          <a:bodyPr wrap="none" rtlCol="0">
            <a:spAutoFit/>
          </a:bodyPr>
          <a:lstStyle/>
          <a:p>
            <a:r>
              <a:rPr lang="id-ID" dirty="0" smtClean="0">
                <a:solidFill>
                  <a:schemeClr val="bg1"/>
                </a:solidFill>
              </a:rPr>
              <a:t>4. e-Filing melalui ASP </a:t>
            </a:r>
          </a:p>
          <a:p>
            <a:r>
              <a:rPr lang="id-ID" dirty="0" smtClean="0">
                <a:solidFill>
                  <a:schemeClr val="bg1"/>
                </a:solidFill>
              </a:rPr>
              <a:t>    (aplication provider)</a:t>
            </a:r>
            <a:endParaRPr lang="id-ID" dirty="0">
              <a:solidFill>
                <a:schemeClr val="bg1"/>
              </a:solidFill>
            </a:endParaRPr>
          </a:p>
        </p:txBody>
      </p:sp>
      <p:sp>
        <p:nvSpPr>
          <p:cNvPr id="15" name="Right Arrow 14"/>
          <p:cNvSpPr/>
          <p:nvPr/>
        </p:nvSpPr>
        <p:spPr>
          <a:xfrm>
            <a:off x="5004048" y="1844824"/>
            <a:ext cx="1512168" cy="20162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6" name="TextBox 15"/>
          <p:cNvSpPr txBox="1"/>
          <p:nvPr/>
        </p:nvSpPr>
        <p:spPr>
          <a:xfrm>
            <a:off x="6732240" y="2060848"/>
            <a:ext cx="1728192" cy="1200329"/>
          </a:xfrm>
          <a:prstGeom prst="rect">
            <a:avLst/>
          </a:prstGeom>
          <a:solidFill>
            <a:schemeClr val="tx1"/>
          </a:solidFill>
        </p:spPr>
        <p:txBody>
          <a:bodyPr wrap="square" rtlCol="0">
            <a:spAutoFit/>
          </a:bodyPr>
          <a:lstStyle/>
          <a:p>
            <a:r>
              <a:rPr lang="id-ID" dirty="0" smtClean="0">
                <a:solidFill>
                  <a:schemeClr val="bg1"/>
                </a:solidFill>
              </a:rPr>
              <a:t>BUKTI TANDA TERIMA  DARI KPP YANG BERSANGKUTAN</a:t>
            </a:r>
            <a:endParaRPr lang="id-ID" dirty="0">
              <a:solidFill>
                <a:schemeClr val="bg1"/>
              </a:solidFill>
            </a:endParaRPr>
          </a:p>
        </p:txBody>
      </p:sp>
      <p:sp>
        <p:nvSpPr>
          <p:cNvPr id="17" name="Right Arrow 16"/>
          <p:cNvSpPr/>
          <p:nvPr/>
        </p:nvSpPr>
        <p:spPr>
          <a:xfrm>
            <a:off x="3707904" y="4005064"/>
            <a:ext cx="2952328"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8" name="TextBox 17"/>
          <p:cNvSpPr txBox="1"/>
          <p:nvPr/>
        </p:nvSpPr>
        <p:spPr>
          <a:xfrm>
            <a:off x="6732240" y="3717032"/>
            <a:ext cx="1728192" cy="923330"/>
          </a:xfrm>
          <a:prstGeom prst="rect">
            <a:avLst/>
          </a:prstGeom>
          <a:solidFill>
            <a:schemeClr val="tx1"/>
          </a:solidFill>
        </p:spPr>
        <p:txBody>
          <a:bodyPr wrap="square" rtlCol="0">
            <a:spAutoFit/>
          </a:bodyPr>
          <a:lstStyle/>
          <a:p>
            <a:r>
              <a:rPr lang="id-ID" dirty="0" smtClean="0">
                <a:solidFill>
                  <a:schemeClr val="bg1"/>
                </a:solidFill>
              </a:rPr>
              <a:t>BUKTI PENERIMAAN ELEKTRONIK</a:t>
            </a:r>
            <a:endParaRPr lang="id-ID" dirty="0">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763</TotalTime>
  <Words>1522</Words>
  <Application>Microsoft Office PowerPoint</Application>
  <PresentationFormat>On-screen Show (4:3)</PresentationFormat>
  <Paragraphs>205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Slide 1</vt:lpstr>
      <vt:lpstr>Slide 2</vt:lpstr>
      <vt:lpstr>Pertemuan 7 : KEWAJIBAN PERPAJAKAN II</vt:lpstr>
      <vt:lpstr>Pertemuan 7 : KEWAJIBAN PERPAJAKAN II</vt:lpstr>
      <vt:lpstr>Pertemuan 7 : KEWAJIBAN PERPAJAKAN II</vt:lpstr>
      <vt:lpstr>Pertemuan 7 : KEWAJIBAN PERPAJAKAN II</vt:lpstr>
      <vt:lpstr>Pertemuan 7 : KEWAJIBAN PERPAJAKAN II</vt:lpstr>
      <vt:lpstr>Pertemuan 7 : KEWAJIBAN PERPAJAKAN II</vt:lpstr>
      <vt:lpstr>Pertemuan 7 : KEWAJIBAN PERPAJAKAN II</vt:lpstr>
      <vt:lpstr>Pertemuan 7 : KEWAJIBAN PERPAJAKAN II</vt:lpstr>
      <vt:lpstr>Pertemuan 7 : KEWAJIBAN PERPAJAKAN II</vt:lpstr>
      <vt:lpstr>Pertemuan 7 : KEWAJIBAN PERPAJAKAN II</vt:lpstr>
      <vt:lpstr>Pertemuan 7 : KEWAJIBAN PERPAJAKAN II</vt:lpstr>
      <vt:lpstr>Pertemuan 7 : KEWAJIBAN PERPAJAKAN II</vt:lpstr>
      <vt:lpstr>Pertemuan 7 : KEWAJIBAN PERPAJAKAN II</vt:lpstr>
      <vt:lpstr>Pertemuan 7 : KEWAJIBAN PERPAJAKAN II</vt:lpstr>
      <vt:lpstr>Pertemuan 7 : KEWAJIBAN PERPAJAKAN II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Pertemuan 2 : HUKUM PAJAK</dc:title>
  <dc:creator>owner</dc:creator>
  <cp:lastModifiedBy>owner</cp:lastModifiedBy>
  <cp:revision>113</cp:revision>
  <dcterms:created xsi:type="dcterms:W3CDTF">2017-09-03T01:32:38Z</dcterms:created>
  <dcterms:modified xsi:type="dcterms:W3CDTF">2017-09-10T06:20:00Z</dcterms:modified>
</cp:coreProperties>
</file>