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316" r:id="rId2"/>
    <p:sldId id="335" r:id="rId3"/>
    <p:sldId id="365" r:id="rId4"/>
    <p:sldId id="366" r:id="rId5"/>
    <p:sldId id="367" r:id="rId6"/>
    <p:sldId id="368" r:id="rId7"/>
    <p:sldId id="369" r:id="rId8"/>
    <p:sldId id="370" r:id="rId9"/>
    <p:sldId id="371" r:id="rId10"/>
    <p:sldId id="372" r:id="rId11"/>
    <p:sldId id="373" r:id="rId12"/>
    <p:sldId id="374" r:id="rId13"/>
    <p:sldId id="375" r:id="rId14"/>
    <p:sldId id="376" r:id="rId15"/>
    <p:sldId id="377" r:id="rId16"/>
    <p:sldId id="378"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3190" autoAdjust="0"/>
  </p:normalViewPr>
  <p:slideViewPr>
    <p:cSldViewPr>
      <p:cViewPr varScale="1">
        <p:scale>
          <a:sx n="74" d="100"/>
          <a:sy n="74" d="100"/>
        </p:scale>
        <p:origin x="1290"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A3409EC7-EDB0-46FF-83E6-4AB3A86E7F06}" type="datetimeFigureOut">
              <a:rPr lang="id-ID"/>
              <a:pPr>
                <a:defRPr/>
              </a:pPr>
              <a:t>23/12/2018</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8064D59F-DC22-4A4C-8C5B-C4690CCDE4AA}" type="slidenum">
              <a:rPr lang="id-ID"/>
              <a:pPr/>
              <a:t>‹#›</a:t>
            </a:fld>
            <a:endParaRPr lang="id-ID"/>
          </a:p>
        </p:txBody>
      </p:sp>
    </p:spTree>
    <p:extLst>
      <p:ext uri="{BB962C8B-B14F-4D97-AF65-F5344CB8AC3E}">
        <p14:creationId xmlns:p14="http://schemas.microsoft.com/office/powerpoint/2010/main" val="27703375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287EAD8-DA7E-4CBF-868F-C8195E63CD31}" type="slidenum">
              <a:rPr lang="id-ID">
                <a:latin typeface="Calibri" panose="020F0502020204030204" pitchFamily="34" charset="0"/>
              </a:rPr>
              <a:pPr eaLnBrk="1" hangingPunct="1"/>
              <a:t>2</a:t>
            </a:fld>
            <a:endParaRPr lang="id-ID">
              <a:latin typeface="Calibri" panose="020F0502020204030204" pitchFamily="34" charset="0"/>
            </a:endParaRPr>
          </a:p>
        </p:txBody>
      </p:sp>
    </p:spTree>
    <p:extLst>
      <p:ext uri="{BB962C8B-B14F-4D97-AF65-F5344CB8AC3E}">
        <p14:creationId xmlns:p14="http://schemas.microsoft.com/office/powerpoint/2010/main" val="16540679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3600EB-5C4E-4526-8CB9-58C155FFAFE5}" type="slidenum">
              <a:rPr lang="id-ID">
                <a:latin typeface="Calibri" panose="020F0502020204030204" pitchFamily="34" charset="0"/>
              </a:rPr>
              <a:pPr eaLnBrk="1" hangingPunct="1"/>
              <a:t>11</a:t>
            </a:fld>
            <a:endParaRPr lang="id-ID">
              <a:latin typeface="Calibri" panose="020F0502020204030204" pitchFamily="34" charset="0"/>
            </a:endParaRPr>
          </a:p>
        </p:txBody>
      </p:sp>
    </p:spTree>
    <p:extLst>
      <p:ext uri="{BB962C8B-B14F-4D97-AF65-F5344CB8AC3E}">
        <p14:creationId xmlns:p14="http://schemas.microsoft.com/office/powerpoint/2010/main" val="3757091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748954-6CB2-4070-A25F-4290A55C432F}" type="slidenum">
              <a:rPr lang="id-ID">
                <a:latin typeface="Calibri" panose="020F0502020204030204" pitchFamily="34" charset="0"/>
              </a:rPr>
              <a:pPr eaLnBrk="1" hangingPunct="1"/>
              <a:t>12</a:t>
            </a:fld>
            <a:endParaRPr lang="id-ID">
              <a:latin typeface="Calibri" panose="020F0502020204030204" pitchFamily="34" charset="0"/>
            </a:endParaRPr>
          </a:p>
        </p:txBody>
      </p:sp>
    </p:spTree>
    <p:extLst>
      <p:ext uri="{BB962C8B-B14F-4D97-AF65-F5344CB8AC3E}">
        <p14:creationId xmlns:p14="http://schemas.microsoft.com/office/powerpoint/2010/main" val="37722396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211CD3C-DD64-40DE-B7CB-69A75FBE9BE1}" type="slidenum">
              <a:rPr lang="id-ID">
                <a:latin typeface="Calibri" panose="020F0502020204030204" pitchFamily="34" charset="0"/>
              </a:rPr>
              <a:pPr eaLnBrk="1" hangingPunct="1"/>
              <a:t>13</a:t>
            </a:fld>
            <a:endParaRPr lang="id-ID">
              <a:latin typeface="Calibri" panose="020F0502020204030204" pitchFamily="34" charset="0"/>
            </a:endParaRPr>
          </a:p>
        </p:txBody>
      </p:sp>
    </p:spTree>
    <p:extLst>
      <p:ext uri="{BB962C8B-B14F-4D97-AF65-F5344CB8AC3E}">
        <p14:creationId xmlns:p14="http://schemas.microsoft.com/office/powerpoint/2010/main" val="17773026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8F696C8-D773-48E9-BFA1-F24CAA7FC096}" type="slidenum">
              <a:rPr lang="id-ID">
                <a:latin typeface="Calibri" panose="020F0502020204030204" pitchFamily="34" charset="0"/>
              </a:rPr>
              <a:pPr eaLnBrk="1" hangingPunct="1"/>
              <a:t>14</a:t>
            </a:fld>
            <a:endParaRPr lang="id-ID">
              <a:latin typeface="Calibri" panose="020F0502020204030204" pitchFamily="34" charset="0"/>
            </a:endParaRPr>
          </a:p>
        </p:txBody>
      </p:sp>
    </p:spTree>
    <p:extLst>
      <p:ext uri="{BB962C8B-B14F-4D97-AF65-F5344CB8AC3E}">
        <p14:creationId xmlns:p14="http://schemas.microsoft.com/office/powerpoint/2010/main" val="15699616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61DF55A-4663-4429-9E8D-9FF14AACE7C2}" type="slidenum">
              <a:rPr lang="id-ID">
                <a:latin typeface="Calibri" panose="020F0502020204030204" pitchFamily="34" charset="0"/>
              </a:rPr>
              <a:pPr eaLnBrk="1" hangingPunct="1"/>
              <a:t>15</a:t>
            </a:fld>
            <a:endParaRPr lang="id-ID">
              <a:latin typeface="Calibri" panose="020F0502020204030204" pitchFamily="34" charset="0"/>
            </a:endParaRPr>
          </a:p>
        </p:txBody>
      </p:sp>
    </p:spTree>
    <p:extLst>
      <p:ext uri="{BB962C8B-B14F-4D97-AF65-F5344CB8AC3E}">
        <p14:creationId xmlns:p14="http://schemas.microsoft.com/office/powerpoint/2010/main" val="12047997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34C6341-00B3-4146-AD72-F244CC7521B9}" type="slidenum">
              <a:rPr lang="id-ID">
                <a:latin typeface="Calibri" panose="020F0502020204030204" pitchFamily="34" charset="0"/>
              </a:rPr>
              <a:pPr eaLnBrk="1" hangingPunct="1"/>
              <a:t>16</a:t>
            </a:fld>
            <a:endParaRPr lang="id-ID">
              <a:latin typeface="Calibri" panose="020F0502020204030204" pitchFamily="34" charset="0"/>
            </a:endParaRPr>
          </a:p>
        </p:txBody>
      </p:sp>
    </p:spTree>
    <p:extLst>
      <p:ext uri="{BB962C8B-B14F-4D97-AF65-F5344CB8AC3E}">
        <p14:creationId xmlns:p14="http://schemas.microsoft.com/office/powerpoint/2010/main" val="3662012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9EE5AE9-3E80-4E7D-A05E-D45AAA512BE9}" type="slidenum">
              <a:rPr lang="id-ID">
                <a:latin typeface="Calibri" panose="020F0502020204030204" pitchFamily="34" charset="0"/>
              </a:rPr>
              <a:pPr eaLnBrk="1" hangingPunct="1"/>
              <a:t>3</a:t>
            </a:fld>
            <a:endParaRPr lang="id-ID">
              <a:latin typeface="Calibri" panose="020F0502020204030204" pitchFamily="34" charset="0"/>
            </a:endParaRPr>
          </a:p>
        </p:txBody>
      </p:sp>
    </p:spTree>
    <p:extLst>
      <p:ext uri="{BB962C8B-B14F-4D97-AF65-F5344CB8AC3E}">
        <p14:creationId xmlns:p14="http://schemas.microsoft.com/office/powerpoint/2010/main" val="1380977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7313D4-9E9F-4777-8DF6-67198ECC9D27}" type="slidenum">
              <a:rPr lang="id-ID">
                <a:latin typeface="Calibri" panose="020F0502020204030204" pitchFamily="34" charset="0"/>
              </a:rPr>
              <a:pPr eaLnBrk="1" hangingPunct="1"/>
              <a:t>4</a:t>
            </a:fld>
            <a:endParaRPr lang="id-ID">
              <a:latin typeface="Calibri" panose="020F0502020204030204" pitchFamily="34" charset="0"/>
            </a:endParaRPr>
          </a:p>
        </p:txBody>
      </p:sp>
    </p:spTree>
    <p:extLst>
      <p:ext uri="{BB962C8B-B14F-4D97-AF65-F5344CB8AC3E}">
        <p14:creationId xmlns:p14="http://schemas.microsoft.com/office/powerpoint/2010/main" val="3277529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93693AB-59DF-447B-A21E-A00656DF4B30}" type="slidenum">
              <a:rPr lang="id-ID">
                <a:latin typeface="Calibri" panose="020F0502020204030204" pitchFamily="34" charset="0"/>
              </a:rPr>
              <a:pPr eaLnBrk="1" hangingPunct="1"/>
              <a:t>5</a:t>
            </a:fld>
            <a:endParaRPr lang="id-ID">
              <a:latin typeface="Calibri" panose="020F0502020204030204" pitchFamily="34" charset="0"/>
            </a:endParaRPr>
          </a:p>
        </p:txBody>
      </p:sp>
    </p:spTree>
    <p:extLst>
      <p:ext uri="{BB962C8B-B14F-4D97-AF65-F5344CB8AC3E}">
        <p14:creationId xmlns:p14="http://schemas.microsoft.com/office/powerpoint/2010/main" val="3148975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63ACBFD-535B-4880-80C9-CBE1FB21FF58}" type="slidenum">
              <a:rPr lang="id-ID">
                <a:latin typeface="Calibri" panose="020F0502020204030204" pitchFamily="34" charset="0"/>
              </a:rPr>
              <a:pPr eaLnBrk="1" hangingPunct="1"/>
              <a:t>6</a:t>
            </a:fld>
            <a:endParaRPr lang="id-ID">
              <a:latin typeface="Calibri" panose="020F0502020204030204" pitchFamily="34" charset="0"/>
            </a:endParaRPr>
          </a:p>
        </p:txBody>
      </p:sp>
    </p:spTree>
    <p:extLst>
      <p:ext uri="{BB962C8B-B14F-4D97-AF65-F5344CB8AC3E}">
        <p14:creationId xmlns:p14="http://schemas.microsoft.com/office/powerpoint/2010/main" val="3982170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A1ACF16-824A-437B-8BC4-F83C68DC4A0D}" type="slidenum">
              <a:rPr lang="id-ID">
                <a:latin typeface="Calibri" panose="020F0502020204030204" pitchFamily="34" charset="0"/>
              </a:rPr>
              <a:pPr eaLnBrk="1" hangingPunct="1"/>
              <a:t>7</a:t>
            </a:fld>
            <a:endParaRPr lang="id-ID">
              <a:latin typeface="Calibri" panose="020F0502020204030204" pitchFamily="34" charset="0"/>
            </a:endParaRPr>
          </a:p>
        </p:txBody>
      </p:sp>
    </p:spTree>
    <p:extLst>
      <p:ext uri="{BB962C8B-B14F-4D97-AF65-F5344CB8AC3E}">
        <p14:creationId xmlns:p14="http://schemas.microsoft.com/office/powerpoint/2010/main" val="4278496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C61882B-D5D7-438E-960A-8EDBDC8A0864}" type="slidenum">
              <a:rPr lang="id-ID">
                <a:latin typeface="Calibri" panose="020F0502020204030204" pitchFamily="34" charset="0"/>
              </a:rPr>
              <a:pPr eaLnBrk="1" hangingPunct="1"/>
              <a:t>8</a:t>
            </a:fld>
            <a:endParaRPr lang="id-ID">
              <a:latin typeface="Calibri" panose="020F0502020204030204" pitchFamily="34" charset="0"/>
            </a:endParaRPr>
          </a:p>
        </p:txBody>
      </p:sp>
    </p:spTree>
    <p:extLst>
      <p:ext uri="{BB962C8B-B14F-4D97-AF65-F5344CB8AC3E}">
        <p14:creationId xmlns:p14="http://schemas.microsoft.com/office/powerpoint/2010/main" val="8755905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768D7E7-A5DE-49AF-8996-833D044BFE74}" type="slidenum">
              <a:rPr lang="id-ID">
                <a:latin typeface="Calibri" panose="020F0502020204030204" pitchFamily="34" charset="0"/>
              </a:rPr>
              <a:pPr eaLnBrk="1" hangingPunct="1"/>
              <a:t>9</a:t>
            </a:fld>
            <a:endParaRPr lang="id-ID">
              <a:latin typeface="Calibri" panose="020F0502020204030204" pitchFamily="34" charset="0"/>
            </a:endParaRPr>
          </a:p>
        </p:txBody>
      </p:sp>
    </p:spTree>
    <p:extLst>
      <p:ext uri="{BB962C8B-B14F-4D97-AF65-F5344CB8AC3E}">
        <p14:creationId xmlns:p14="http://schemas.microsoft.com/office/powerpoint/2010/main" val="607801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5BEE216-E915-4A94-B8CA-4E3F53F440A6}" type="slidenum">
              <a:rPr lang="id-ID">
                <a:latin typeface="Calibri" panose="020F0502020204030204" pitchFamily="34" charset="0"/>
              </a:rPr>
              <a:pPr eaLnBrk="1" hangingPunct="1"/>
              <a:t>10</a:t>
            </a:fld>
            <a:endParaRPr lang="id-ID">
              <a:latin typeface="Calibri" panose="020F0502020204030204" pitchFamily="34" charset="0"/>
            </a:endParaRPr>
          </a:p>
        </p:txBody>
      </p:sp>
    </p:spTree>
    <p:extLst>
      <p:ext uri="{BB962C8B-B14F-4D97-AF65-F5344CB8AC3E}">
        <p14:creationId xmlns:p14="http://schemas.microsoft.com/office/powerpoint/2010/main" val="3614300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smtClean="0">
                <a:latin typeface="Arial" charset="0"/>
              </a:defRPr>
            </a:lvl1pPr>
          </a:lstStyle>
          <a:p>
            <a:pPr>
              <a:defRPr/>
            </a:pPr>
            <a:fld id="{93AB33C5-5B5A-4AD1-BAB0-3C331F87712C}" type="datetime1">
              <a:rPr lang="en-US"/>
              <a:pPr>
                <a:defRPr/>
              </a:pPr>
              <a:t>12/23/18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5F43520-C1B9-4126-8B40-FAC6E43CA708}" type="slidenum">
              <a:rPr lang="en-US"/>
              <a:pPr/>
              <a:t>‹#›</a:t>
            </a:fld>
            <a:endParaRPr lang="en-US"/>
          </a:p>
        </p:txBody>
      </p:sp>
    </p:spTree>
    <p:extLst>
      <p:ext uri="{BB962C8B-B14F-4D97-AF65-F5344CB8AC3E}">
        <p14:creationId xmlns:p14="http://schemas.microsoft.com/office/powerpoint/2010/main" val="448042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smtClean="0">
                <a:latin typeface="Arial" charset="0"/>
              </a:defRPr>
            </a:lvl1pPr>
          </a:lstStyle>
          <a:p>
            <a:pPr>
              <a:defRPr/>
            </a:pPr>
            <a:fld id="{BEF729EE-DBB9-498F-A4D6-9AD9BB3DF9D0}" type="datetime1">
              <a:rPr lang="en-US"/>
              <a:pPr>
                <a:defRPr/>
              </a:pPr>
              <a:t>12/23/18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26B07BE-09ED-49B0-ABE2-6F1408E9471B}" type="slidenum">
              <a:rPr lang="en-US"/>
              <a:pPr/>
              <a:t>‹#›</a:t>
            </a:fld>
            <a:endParaRPr lang="en-US"/>
          </a:p>
        </p:txBody>
      </p:sp>
    </p:spTree>
    <p:extLst>
      <p:ext uri="{BB962C8B-B14F-4D97-AF65-F5344CB8AC3E}">
        <p14:creationId xmlns:p14="http://schemas.microsoft.com/office/powerpoint/2010/main" val="447710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smtClean="0">
                <a:latin typeface="Arial" charset="0"/>
              </a:defRPr>
            </a:lvl1pPr>
          </a:lstStyle>
          <a:p>
            <a:pPr>
              <a:defRPr/>
            </a:pPr>
            <a:fld id="{299A9A48-74E3-4BE0-8ED9-5C424D9B698C}" type="datetime1">
              <a:rPr lang="en-US"/>
              <a:pPr>
                <a:defRPr/>
              </a:pPr>
              <a:t>12/23/18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B899BBFA-75B9-461C-BE4A-A420253CA48F}" type="slidenum">
              <a:rPr lang="en-US"/>
              <a:pPr/>
              <a:t>‹#›</a:t>
            </a:fld>
            <a:endParaRPr lang="en-US"/>
          </a:p>
        </p:txBody>
      </p:sp>
    </p:spTree>
    <p:extLst>
      <p:ext uri="{BB962C8B-B14F-4D97-AF65-F5344CB8AC3E}">
        <p14:creationId xmlns:p14="http://schemas.microsoft.com/office/powerpoint/2010/main" val="1862122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smtClean="0">
                <a:latin typeface="Arial" charset="0"/>
              </a:defRPr>
            </a:lvl1pPr>
          </a:lstStyle>
          <a:p>
            <a:pPr>
              <a:defRPr/>
            </a:pPr>
            <a:fld id="{8AABA49B-DD71-4DF4-A2AD-47082630DE4B}" type="datetime1">
              <a:rPr lang="en-US"/>
              <a:pPr>
                <a:defRPr/>
              </a:pPr>
              <a:t>12/23/18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3EEC656-1041-4F41-BEF8-0D8819EAD164}" type="slidenum">
              <a:rPr lang="en-US"/>
              <a:pPr/>
              <a:t>‹#›</a:t>
            </a:fld>
            <a:endParaRPr lang="en-US"/>
          </a:p>
        </p:txBody>
      </p:sp>
    </p:spTree>
    <p:extLst>
      <p:ext uri="{BB962C8B-B14F-4D97-AF65-F5344CB8AC3E}">
        <p14:creationId xmlns:p14="http://schemas.microsoft.com/office/powerpoint/2010/main" val="1586055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smtClean="0">
                <a:latin typeface="Arial" charset="0"/>
              </a:defRPr>
            </a:lvl1pPr>
          </a:lstStyle>
          <a:p>
            <a:pPr>
              <a:defRPr/>
            </a:pPr>
            <a:fld id="{F23781F4-A760-4BAC-AF10-2E6C3895202C}" type="datetime1">
              <a:rPr lang="en-US"/>
              <a:pPr>
                <a:defRPr/>
              </a:pPr>
              <a:t>12/23/18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BCE01D54-B933-4F44-97BF-A642734DC787}" type="slidenum">
              <a:rPr lang="en-US"/>
              <a:pPr/>
              <a:t>‹#›</a:t>
            </a:fld>
            <a:endParaRPr lang="en-US"/>
          </a:p>
        </p:txBody>
      </p:sp>
    </p:spTree>
    <p:extLst>
      <p:ext uri="{BB962C8B-B14F-4D97-AF65-F5344CB8AC3E}">
        <p14:creationId xmlns:p14="http://schemas.microsoft.com/office/powerpoint/2010/main" val="1011872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smtClean="0">
                <a:latin typeface="Arial" charset="0"/>
              </a:defRPr>
            </a:lvl1pPr>
          </a:lstStyle>
          <a:p>
            <a:pPr>
              <a:defRPr/>
            </a:pPr>
            <a:fld id="{3295C327-2C09-48A1-9CED-8144D95AB62E}" type="datetime1">
              <a:rPr lang="en-US"/>
              <a:pPr>
                <a:defRPr/>
              </a:pPr>
              <a:t>12/23/18</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4F818DB-0726-4C53-988C-B04A6D48070B}" type="slidenum">
              <a:rPr lang="en-US"/>
              <a:pPr/>
              <a:t>‹#›</a:t>
            </a:fld>
            <a:endParaRPr lang="en-US"/>
          </a:p>
        </p:txBody>
      </p:sp>
    </p:spTree>
    <p:extLst>
      <p:ext uri="{BB962C8B-B14F-4D97-AF65-F5344CB8AC3E}">
        <p14:creationId xmlns:p14="http://schemas.microsoft.com/office/powerpoint/2010/main" val="987251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smtClean="0">
                <a:latin typeface="Arial" charset="0"/>
              </a:defRPr>
            </a:lvl1pPr>
          </a:lstStyle>
          <a:p>
            <a:pPr>
              <a:defRPr/>
            </a:pPr>
            <a:fld id="{8B1FAB70-200F-4661-9924-3FBA80F52DE2}" type="datetime1">
              <a:rPr lang="en-US"/>
              <a:pPr>
                <a:defRPr/>
              </a:pPr>
              <a:t>12/23/18</a:t>
            </a:fld>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F452EE3-62B2-4E9C-B5E1-67EBB4DE2C94}" type="slidenum">
              <a:rPr lang="en-US"/>
              <a:pPr/>
              <a:t>‹#›</a:t>
            </a:fld>
            <a:endParaRPr lang="en-US"/>
          </a:p>
        </p:txBody>
      </p:sp>
    </p:spTree>
    <p:extLst>
      <p:ext uri="{BB962C8B-B14F-4D97-AF65-F5344CB8AC3E}">
        <p14:creationId xmlns:p14="http://schemas.microsoft.com/office/powerpoint/2010/main" val="432603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smtClean="0">
                <a:latin typeface="Arial" charset="0"/>
              </a:defRPr>
            </a:lvl1pPr>
          </a:lstStyle>
          <a:p>
            <a:pPr>
              <a:defRPr/>
            </a:pPr>
            <a:fld id="{23E54279-C85F-4282-9E1A-B0C797541E27}" type="datetime1">
              <a:rPr lang="en-US"/>
              <a:pPr>
                <a:defRPr/>
              </a:pPr>
              <a:t>12/23/18</a:t>
            </a:fld>
            <a:endParaRPr lang="en-US"/>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5"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FD844FA-E1D4-42EB-A414-5E261148AED3}" type="slidenum">
              <a:rPr lang="en-US"/>
              <a:pPr/>
              <a:t>‹#›</a:t>
            </a:fld>
            <a:endParaRPr lang="en-US"/>
          </a:p>
        </p:txBody>
      </p:sp>
    </p:spTree>
    <p:extLst>
      <p:ext uri="{BB962C8B-B14F-4D97-AF65-F5344CB8AC3E}">
        <p14:creationId xmlns:p14="http://schemas.microsoft.com/office/powerpoint/2010/main" val="1172304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smtClean="0">
                <a:latin typeface="Arial" charset="0"/>
              </a:defRPr>
            </a:lvl1pPr>
          </a:lstStyle>
          <a:p>
            <a:pPr>
              <a:defRPr/>
            </a:pPr>
            <a:fld id="{5D623C3E-DC6D-4991-B59D-7AA2254E1D88}" type="datetime1">
              <a:rPr lang="en-US"/>
              <a:pPr>
                <a:defRPr/>
              </a:pPr>
              <a:t>12/23/18</a:t>
            </a:fld>
            <a:endParaRPr 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50CC2C4-0572-4D9C-885E-E417B35893D2}" type="slidenum">
              <a:rPr lang="en-US"/>
              <a:pPr/>
              <a:t>‹#›</a:t>
            </a:fld>
            <a:endParaRPr lang="en-US"/>
          </a:p>
        </p:txBody>
      </p:sp>
    </p:spTree>
    <p:extLst>
      <p:ext uri="{BB962C8B-B14F-4D97-AF65-F5344CB8AC3E}">
        <p14:creationId xmlns:p14="http://schemas.microsoft.com/office/powerpoint/2010/main" val="2120899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smtClean="0">
                <a:latin typeface="Arial" charset="0"/>
              </a:defRPr>
            </a:lvl1pPr>
          </a:lstStyle>
          <a:p>
            <a:pPr>
              <a:defRPr/>
            </a:pPr>
            <a:fld id="{ACB34D4B-130F-47A3-B933-2B4809098D36}" type="datetime1">
              <a:rPr lang="en-US"/>
              <a:pPr>
                <a:defRPr/>
              </a:pPr>
              <a:t>12/23/18</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8E933E9-D1D5-4C24-8A26-3DB6E9141CB2}" type="slidenum">
              <a:rPr lang="en-US"/>
              <a:pPr/>
              <a:t>‹#›</a:t>
            </a:fld>
            <a:endParaRPr lang="en-US"/>
          </a:p>
        </p:txBody>
      </p:sp>
    </p:spTree>
    <p:extLst>
      <p:ext uri="{BB962C8B-B14F-4D97-AF65-F5344CB8AC3E}">
        <p14:creationId xmlns:p14="http://schemas.microsoft.com/office/powerpoint/2010/main" val="4217603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smtClean="0">
                <a:latin typeface="Arial" charset="0"/>
              </a:defRPr>
            </a:lvl1pPr>
          </a:lstStyle>
          <a:p>
            <a:pPr>
              <a:defRPr/>
            </a:pPr>
            <a:fld id="{EE06F710-025F-4F23-BA0C-83E1C15326DD}" type="datetime1">
              <a:rPr lang="en-US"/>
              <a:pPr>
                <a:defRPr/>
              </a:pPr>
              <a:t>12/23/18</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879A258-E492-4FD9-BFBA-98FA3CB03838}" type="slidenum">
              <a:rPr lang="en-US"/>
              <a:pPr/>
              <a:t>‹#›</a:t>
            </a:fld>
            <a:endParaRPr lang="en-US"/>
          </a:p>
        </p:txBody>
      </p:sp>
    </p:spTree>
    <p:extLst>
      <p:ext uri="{BB962C8B-B14F-4D97-AF65-F5344CB8AC3E}">
        <p14:creationId xmlns:p14="http://schemas.microsoft.com/office/powerpoint/2010/main" val="3387649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11113"/>
            <a:ext cx="9144000" cy="683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sldNum="0"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thoughtco.com/how-to-write-a-personal-narrative-1856809"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www.thoughtco.com/model-descriptive-paragraphs-1690573"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thoughtco.com/writing-topics-description-1690532"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arsil\Desktop\Smartcreative.jpg"/>
          <p:cNvPicPr>
            <a:picLocks noChangeAspect="1" noChangeArrowheads="1"/>
          </p:cNvPicPr>
          <p:nvPr/>
        </p:nvPicPr>
        <p:blipFill>
          <a:blip r:embed="rId2">
            <a:extLst>
              <a:ext uri="{28A0092B-C50C-407E-A947-70E740481C1C}">
                <a14:useLocalDpi xmlns:a14="http://schemas.microsoft.com/office/drawing/2010/main" val="0"/>
              </a:ext>
            </a:extLst>
          </a:blip>
          <a:srcRect l="1051" r="800" b="504"/>
          <a:stretch>
            <a:fillRect/>
          </a:stretch>
        </p:blipFill>
        <p:spPr bwMode="auto">
          <a:xfrm>
            <a:off x="0" y="304800"/>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1"/>
          <p:cNvSpPr txBox="1">
            <a:spLocks noChangeArrowheads="1"/>
          </p:cNvSpPr>
          <p:nvPr/>
        </p:nvSpPr>
        <p:spPr bwMode="auto">
          <a:xfrm>
            <a:off x="3222625" y="3657600"/>
            <a:ext cx="56388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2000" b="1" dirty="0" smtClean="0">
                <a:solidFill>
                  <a:schemeClr val="bg1"/>
                </a:solidFill>
              </a:rPr>
              <a:t>INTERMEDIATE WRITING</a:t>
            </a:r>
            <a:endParaRPr lang="en-US" sz="2000" b="1" dirty="0">
              <a:solidFill>
                <a:schemeClr val="bg1"/>
              </a:solidFill>
            </a:endParaRPr>
          </a:p>
          <a:p>
            <a:pPr algn="ctr" eaLnBrk="1" hangingPunct="1"/>
            <a:r>
              <a:rPr lang="en-US" sz="2000" b="1" dirty="0">
                <a:solidFill>
                  <a:schemeClr val="bg1"/>
                </a:solidFill>
              </a:rPr>
              <a:t>SESSION 15 </a:t>
            </a:r>
            <a:r>
              <a:rPr lang="en-US" sz="2000" b="1" dirty="0" smtClean="0">
                <a:solidFill>
                  <a:schemeClr val="bg1"/>
                </a:solidFill>
              </a:rPr>
              <a:t>DESCRIPTIVE PARAGRAPHS</a:t>
            </a:r>
            <a:endParaRPr lang="en-US" sz="2000" b="1" dirty="0">
              <a:solidFill>
                <a:schemeClr val="bg1"/>
              </a:solidFill>
            </a:endParaRPr>
          </a:p>
          <a:p>
            <a:pPr algn="ctr" eaLnBrk="1" hangingPunct="1"/>
            <a:r>
              <a:rPr lang="en-US" sz="2000" b="1" dirty="0" smtClean="0">
                <a:solidFill>
                  <a:schemeClr val="bg1"/>
                </a:solidFill>
              </a:rPr>
              <a:t>MEIYANTI NURCHAERANI S.S.,M.HUM</a:t>
            </a:r>
            <a:endParaRPr lang="en-US" sz="2000" b="1" dirty="0">
              <a:solidFill>
                <a:schemeClr val="bg1"/>
              </a:solidFill>
            </a:endParaRPr>
          </a:p>
          <a:p>
            <a:pPr algn="ctr" eaLnBrk="1" hangingPunct="1"/>
            <a:r>
              <a:rPr lang="en-US" sz="2000" b="1" dirty="0" smtClean="0">
                <a:solidFill>
                  <a:schemeClr val="bg1"/>
                </a:solidFill>
              </a:rPr>
              <a:t>PENDIDIKAN BAHASA INGGRIS FKIP </a:t>
            </a:r>
            <a:endParaRPr lang="en-US" sz="2000" b="1" dirty="0">
              <a:solidFill>
                <a:schemeClr val="bg1"/>
              </a:solidFill>
            </a:endParaRPr>
          </a:p>
          <a:p>
            <a:pPr algn="ctr" eaLnBrk="1" hangingPunct="1"/>
            <a:endParaRPr lang="en-US" sz="2000" b="1" dirty="0">
              <a:solidFill>
                <a:schemeClr val="bg1"/>
              </a:solidFill>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Title 5"/>
          <p:cNvSpPr>
            <a:spLocks noGrp="1"/>
          </p:cNvSpPr>
          <p:nvPr>
            <p:ph type="title"/>
          </p:nvPr>
        </p:nvSpPr>
        <p:spPr bwMode="auto">
          <a:xfrm>
            <a:off x="533400" y="6858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50000"/>
              </a:spcBef>
            </a:pPr>
            <a:endParaRPr lang="en-US" sz="3200" smtClean="0">
              <a:latin typeface="Arial" panose="020B0604020202020204" pitchFamily="34" charset="0"/>
              <a:cs typeface="Arial" panose="020B0604020202020204" pitchFamily="34" charset="0"/>
            </a:endParaRPr>
          </a:p>
        </p:txBody>
      </p:sp>
      <p:sp>
        <p:nvSpPr>
          <p:cNvPr id="22532" name="Content Placeholder 5"/>
          <p:cNvSpPr>
            <a:spLocks noGrp="1"/>
          </p:cNvSpPr>
          <p:nvPr>
            <p:ph idx="1"/>
          </p:nvPr>
        </p:nvSpPr>
        <p:spPr bwMode="auto">
          <a:xfrm>
            <a:off x="457200" y="1524000"/>
            <a:ext cx="8229600" cy="460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Before you finalize your choice, consider the goal of your descriptive paragraph. If you're writing description for description's sake, you're free to choose any topic you can think of, but many descriptive paragraphs are part of a larger project, such as a </a:t>
            </a:r>
            <a:r>
              <a:rPr lang="en-US" sz="2400" u="sng" dirty="0">
                <a:hlinkClick r:id="rId4"/>
              </a:rPr>
              <a:t>personal narrative</a:t>
            </a:r>
            <a:r>
              <a:rPr lang="en-US" sz="2400" dirty="0"/>
              <a:t> or an application essay. Make sure the topic of your descriptive paragraph aligns with the broader goal of the project.</a:t>
            </a:r>
          </a:p>
          <a:p>
            <a:endParaRPr lang="id-ID" sz="2200" dirty="0" smtClean="0">
              <a:latin typeface="Arial" panose="020B0604020202020204" pitchFamily="34" charset="0"/>
              <a:cs typeface="Arial" panose="020B0604020202020204" pitchFamily="34" charset="0"/>
            </a:endParaRP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Title 5"/>
          <p:cNvSpPr>
            <a:spLocks noGrp="1"/>
          </p:cNvSpPr>
          <p:nvPr>
            <p:ph type="title"/>
          </p:nvPr>
        </p:nvSpPr>
        <p:spPr bwMode="auto">
          <a:xfrm>
            <a:off x="533400" y="6858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50000"/>
              </a:spcBef>
            </a:pPr>
            <a:r>
              <a:rPr lang="en-US" sz="3200" b="1" dirty="0"/>
              <a:t>Examining and Exploring Your Topic</a:t>
            </a:r>
            <a:br>
              <a:rPr lang="en-US" sz="3200" b="1" dirty="0"/>
            </a:br>
            <a:endParaRPr lang="en-US" sz="3200" dirty="0" smtClean="0">
              <a:latin typeface="Arial" panose="020B0604020202020204" pitchFamily="34" charset="0"/>
              <a:cs typeface="Arial" panose="020B0604020202020204" pitchFamily="34" charset="0"/>
            </a:endParaRPr>
          </a:p>
        </p:txBody>
      </p:sp>
      <p:sp>
        <p:nvSpPr>
          <p:cNvPr id="23556" name="Content Placeholder 5"/>
          <p:cNvSpPr>
            <a:spLocks noGrp="1"/>
          </p:cNvSpPr>
          <p:nvPr>
            <p:ph idx="1"/>
          </p:nvPr>
        </p:nvSpPr>
        <p:spPr bwMode="auto">
          <a:xfrm>
            <a:off x="457200" y="1524000"/>
            <a:ext cx="8229600" cy="460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After you've selected a topic, the real fun begins: studying the details. Spend time closely examining the subject of your paragraph. Study it from every possible angle, beginning with the five senses: What does the object look, sound, smell, taste, and feel like? What are your own memories of or associations with the object? </a:t>
            </a:r>
          </a:p>
          <a:p>
            <a:endParaRPr lang="id-ID" sz="2200" dirty="0" smtClean="0">
              <a:latin typeface="Arial" panose="020B0604020202020204" pitchFamily="34" charset="0"/>
              <a:cs typeface="Arial" panose="020B0604020202020204" pitchFamily="34" charset="0"/>
            </a:endParaRP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Title 5"/>
          <p:cNvSpPr>
            <a:spLocks noGrp="1"/>
          </p:cNvSpPr>
          <p:nvPr>
            <p:ph type="title"/>
          </p:nvPr>
        </p:nvSpPr>
        <p:spPr bwMode="auto">
          <a:xfrm>
            <a:off x="533400" y="6858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50000"/>
              </a:spcBef>
            </a:pPr>
            <a:endParaRPr lang="en-US" sz="3200" smtClean="0">
              <a:latin typeface="Arial" panose="020B0604020202020204" pitchFamily="34" charset="0"/>
              <a:cs typeface="Arial" panose="020B0604020202020204" pitchFamily="34" charset="0"/>
            </a:endParaRPr>
          </a:p>
        </p:txBody>
      </p:sp>
      <p:sp>
        <p:nvSpPr>
          <p:cNvPr id="24580" name="Content Placeholder 5"/>
          <p:cNvSpPr>
            <a:spLocks noGrp="1"/>
          </p:cNvSpPr>
          <p:nvPr>
            <p:ph idx="1"/>
          </p:nvPr>
        </p:nvSpPr>
        <p:spPr bwMode="auto">
          <a:xfrm>
            <a:off x="457200" y="1524000"/>
            <a:ext cx="8229600" cy="460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If your topic is larger than a single object—for example, a location or a memory—you should examine all of the sensations and experiences associated with the topic. Let's say your topic is your childhood fear of the dentist. The list of details might include your white-knuckled grip on the car door as your mother tried to drag you into the office, the gleaming white smile of the dental assistant who never remembered your name, and the industrial buzz of the electric toothbrush. </a:t>
            </a:r>
          </a:p>
          <a:p>
            <a:endParaRPr lang="id-ID" sz="2200" dirty="0" smtClean="0">
              <a:latin typeface="Arial" panose="020B0604020202020204" pitchFamily="34" charset="0"/>
              <a:cs typeface="Arial" panose="020B0604020202020204" pitchFamily="34" charset="0"/>
            </a:endParaRP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Title 5"/>
          <p:cNvSpPr>
            <a:spLocks noGrp="1"/>
          </p:cNvSpPr>
          <p:nvPr>
            <p:ph type="title"/>
          </p:nvPr>
        </p:nvSpPr>
        <p:spPr bwMode="auto">
          <a:xfrm>
            <a:off x="533400" y="6858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50000"/>
              </a:spcBef>
            </a:pPr>
            <a:endParaRPr lang="en-US" sz="3200" smtClean="0">
              <a:latin typeface="Arial" panose="020B0604020202020204" pitchFamily="34" charset="0"/>
              <a:cs typeface="Arial" panose="020B0604020202020204" pitchFamily="34" charset="0"/>
            </a:endParaRPr>
          </a:p>
        </p:txBody>
      </p:sp>
      <p:sp>
        <p:nvSpPr>
          <p:cNvPr id="25604" name="Content Placeholder 5"/>
          <p:cNvSpPr>
            <a:spLocks noGrp="1"/>
          </p:cNvSpPr>
          <p:nvPr>
            <p:ph idx="1"/>
          </p:nvPr>
        </p:nvSpPr>
        <p:spPr bwMode="auto">
          <a:xfrm>
            <a:off x="457200" y="1524000"/>
            <a:ext cx="8229600" cy="460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Don't worry about writing full sentences or arranging the details into a logical paragraph structure during the prewriting phase. For now, simply write down every detail that comes to mind.</a:t>
            </a:r>
          </a:p>
          <a:p>
            <a:endParaRPr lang="id-ID" sz="2200" dirty="0" smtClean="0">
              <a:latin typeface="Arial" panose="020B0604020202020204" pitchFamily="34" charset="0"/>
              <a:cs typeface="Arial" panose="020B0604020202020204" pitchFamily="34" charset="0"/>
            </a:endParaRP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Title 5"/>
          <p:cNvSpPr>
            <a:spLocks noGrp="1"/>
          </p:cNvSpPr>
          <p:nvPr>
            <p:ph type="title"/>
          </p:nvPr>
        </p:nvSpPr>
        <p:spPr bwMode="auto">
          <a:xfrm>
            <a:off x="533400" y="6858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50000"/>
              </a:spcBef>
            </a:pPr>
            <a:r>
              <a:rPr lang="en-US" sz="3200" b="1" dirty="0"/>
              <a:t>Organizing Your Information</a:t>
            </a:r>
            <a:br>
              <a:rPr lang="en-US" sz="3200" b="1" dirty="0"/>
            </a:br>
            <a:endParaRPr lang="en-US" sz="3200" dirty="0" smtClean="0">
              <a:latin typeface="Arial" panose="020B0604020202020204" pitchFamily="34" charset="0"/>
              <a:cs typeface="Arial" panose="020B0604020202020204" pitchFamily="34" charset="0"/>
            </a:endParaRPr>
          </a:p>
        </p:txBody>
      </p:sp>
      <p:sp>
        <p:nvSpPr>
          <p:cNvPr id="26628" name="Content Placeholder 5"/>
          <p:cNvSpPr>
            <a:spLocks noGrp="1"/>
          </p:cNvSpPr>
          <p:nvPr>
            <p:ph idx="1"/>
          </p:nvPr>
        </p:nvSpPr>
        <p:spPr bwMode="auto">
          <a:xfrm>
            <a:off x="457200" y="1524000"/>
            <a:ext cx="8229600" cy="460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After you've compiled a lengthy list of descriptive details, you can begin assembling those details into a paragraph. First, consider again the goal of your descriptive paragraph. The details you choose to include in the paragraph, as well as the details you choose to </a:t>
            </a:r>
            <a:r>
              <a:rPr lang="en-US" sz="2400" i="1" dirty="0"/>
              <a:t>exclude</a:t>
            </a:r>
            <a:r>
              <a:rPr lang="en-US" sz="2400" dirty="0"/>
              <a:t>, signal to the reader how you feel about the topic. What message, if any, do you want the description to convey? Which details best convey that message? Reflect on these questions as you begin constructing the paragraph.</a:t>
            </a:r>
          </a:p>
          <a:p>
            <a:endParaRPr lang="id-ID" sz="2200" dirty="0" smtClean="0">
              <a:latin typeface="Arial" panose="020B0604020202020204" pitchFamily="34" charset="0"/>
              <a:cs typeface="Arial" panose="020B0604020202020204" pitchFamily="34" charset="0"/>
            </a:endParaRP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Title 5"/>
          <p:cNvSpPr>
            <a:spLocks noGrp="1"/>
          </p:cNvSpPr>
          <p:nvPr>
            <p:ph type="title"/>
          </p:nvPr>
        </p:nvSpPr>
        <p:spPr bwMode="auto">
          <a:xfrm>
            <a:off x="533400" y="6858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50000"/>
              </a:spcBef>
            </a:pPr>
            <a:endParaRPr lang="en-US" sz="3200" smtClean="0">
              <a:latin typeface="Arial" panose="020B0604020202020204" pitchFamily="34" charset="0"/>
              <a:cs typeface="Arial" panose="020B0604020202020204" pitchFamily="34" charset="0"/>
            </a:endParaRPr>
          </a:p>
        </p:txBody>
      </p:sp>
      <p:sp>
        <p:nvSpPr>
          <p:cNvPr id="27652" name="Content Placeholder 5"/>
          <p:cNvSpPr>
            <a:spLocks noGrp="1"/>
          </p:cNvSpPr>
          <p:nvPr>
            <p:ph idx="1"/>
          </p:nvPr>
        </p:nvSpPr>
        <p:spPr bwMode="auto">
          <a:xfrm>
            <a:off x="457200" y="1524000"/>
            <a:ext cx="8229600" cy="460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200" dirty="0">
                <a:latin typeface="Arial" panose="020B0604020202020204" pitchFamily="34" charset="0"/>
                <a:cs typeface="Arial" panose="020B0604020202020204" pitchFamily="34" charset="0"/>
              </a:rPr>
              <a:t>Every descriptive paragraph will take a somewhat different form, but the following model is a straightforward way to get started:  </a:t>
            </a:r>
          </a:p>
          <a:p>
            <a:r>
              <a:rPr lang="en-US" sz="2200" dirty="0">
                <a:latin typeface="Arial" panose="020B0604020202020204" pitchFamily="34" charset="0"/>
                <a:cs typeface="Arial" panose="020B0604020202020204" pitchFamily="34" charset="0"/>
              </a:rPr>
              <a:t>1.	A topic sentence that identifies the topic and briefly explains its significance</a:t>
            </a:r>
          </a:p>
          <a:p>
            <a:r>
              <a:rPr lang="en-US" sz="2200" dirty="0">
                <a:latin typeface="Arial" panose="020B0604020202020204" pitchFamily="34" charset="0"/>
                <a:cs typeface="Arial" panose="020B0604020202020204" pitchFamily="34" charset="0"/>
              </a:rPr>
              <a:t>2.	Supporting sentences that describe the topic in specific, vivid ways, using the details you've listed during brainstorming</a:t>
            </a:r>
          </a:p>
          <a:p>
            <a:r>
              <a:rPr lang="en-US" sz="2200" dirty="0">
                <a:latin typeface="Arial" panose="020B0604020202020204" pitchFamily="34" charset="0"/>
                <a:cs typeface="Arial" panose="020B0604020202020204" pitchFamily="34" charset="0"/>
              </a:rPr>
              <a:t>3.	A concluding sentence that circles back to the topic's significance</a:t>
            </a:r>
          </a:p>
          <a:p>
            <a:endParaRPr lang="id-ID" sz="2200" dirty="0" smtClean="0">
              <a:latin typeface="Arial" panose="020B0604020202020204" pitchFamily="34" charset="0"/>
              <a:cs typeface="Arial" panose="020B0604020202020204" pitchFamily="34" charset="0"/>
            </a:endParaRP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Title 5"/>
          <p:cNvSpPr>
            <a:spLocks noGrp="1"/>
          </p:cNvSpPr>
          <p:nvPr>
            <p:ph type="title"/>
          </p:nvPr>
        </p:nvSpPr>
        <p:spPr bwMode="auto">
          <a:xfrm>
            <a:off x="533400" y="6858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50000"/>
              </a:spcBef>
            </a:pPr>
            <a:endParaRPr lang="en-US" sz="3200" smtClean="0">
              <a:latin typeface="Arial" panose="020B0604020202020204" pitchFamily="34" charset="0"/>
              <a:cs typeface="Arial" panose="020B0604020202020204" pitchFamily="34" charset="0"/>
            </a:endParaRPr>
          </a:p>
        </p:txBody>
      </p:sp>
      <p:sp>
        <p:nvSpPr>
          <p:cNvPr id="28676" name="Content Placeholder 5"/>
          <p:cNvSpPr>
            <a:spLocks noGrp="1"/>
          </p:cNvSpPr>
          <p:nvPr>
            <p:ph idx="1"/>
          </p:nvPr>
        </p:nvSpPr>
        <p:spPr bwMode="auto">
          <a:xfrm>
            <a:off x="457200" y="1524000"/>
            <a:ext cx="8229600" cy="460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Arrange the details in an order that makes sense for your topic. (You could easily describe a room from back to front, but that same structure would be a confusing way to describe a tree.) If you get stuck, read </a:t>
            </a:r>
            <a:r>
              <a:rPr lang="en-US" sz="2400" u="sng" dirty="0">
                <a:hlinkClick r:id="rId4"/>
              </a:rPr>
              <a:t>model descriptive paragraphs</a:t>
            </a:r>
            <a:r>
              <a:rPr lang="en-US" sz="2400" dirty="0"/>
              <a:t> for inspiration, and don't be afraid to experiment with different arrangements. In your final draft, the details should follow a logical pattern, with each sentence connecting to the sentences that come before and after it.</a:t>
            </a:r>
          </a:p>
          <a:p>
            <a:endParaRPr lang="id-ID" sz="2200" dirty="0" smtClean="0">
              <a:latin typeface="Arial" panose="020B0604020202020204" pitchFamily="34" charset="0"/>
              <a:cs typeface="Arial" panose="020B0604020202020204" pitchFamily="34" charset="0"/>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itle 5"/>
          <p:cNvSpPr>
            <a:spLocks noGrp="1"/>
          </p:cNvSpPr>
          <p:nvPr>
            <p:ph type="title"/>
          </p:nvPr>
        </p:nvSpPr>
        <p:spPr bwMode="auto">
          <a:xfrm>
            <a:off x="533400" y="6858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50000"/>
              </a:spcBef>
            </a:pPr>
            <a:r>
              <a:rPr lang="en-US" sz="3200" smtClean="0">
                <a:latin typeface="Arial" panose="020B0604020202020204" pitchFamily="34" charset="0"/>
                <a:cs typeface="Arial" panose="020B0604020202020204" pitchFamily="34" charset="0"/>
              </a:rPr>
              <a:t>KEMAMPUAN AKHIR YANG DIHARAPKAN</a:t>
            </a:r>
          </a:p>
        </p:txBody>
      </p:sp>
      <p:sp>
        <p:nvSpPr>
          <p:cNvPr id="14340" name="Content Placeholder 5"/>
          <p:cNvSpPr>
            <a:spLocks noGrp="1"/>
          </p:cNvSpPr>
          <p:nvPr>
            <p:ph idx="1"/>
          </p:nvPr>
        </p:nvSpPr>
        <p:spPr bwMode="auto">
          <a:xfrm>
            <a:off x="457200" y="1524000"/>
            <a:ext cx="8229600" cy="460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sz="2200" smtClean="0">
              <a:latin typeface="Arial" panose="020B0604020202020204" pitchFamily="34" charset="0"/>
              <a:cs typeface="Arial" panose="020B0604020202020204" pitchFamily="34"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itle 5"/>
          <p:cNvSpPr>
            <a:spLocks noGrp="1"/>
          </p:cNvSpPr>
          <p:nvPr>
            <p:ph type="title"/>
          </p:nvPr>
        </p:nvSpPr>
        <p:spPr bwMode="auto">
          <a:xfrm>
            <a:off x="533400" y="6858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50000"/>
              </a:spcBef>
            </a:pPr>
            <a:r>
              <a:rPr lang="en-US" sz="2800" b="1" dirty="0">
                <a:latin typeface="Arial" panose="020B0604020202020204" pitchFamily="34" charset="0"/>
                <a:cs typeface="Arial" panose="020B0604020202020204" pitchFamily="34" charset="0"/>
              </a:rPr>
              <a:t>descriptive paragraphs</a:t>
            </a: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endParaRPr lang="en-US" sz="2800" dirty="0" smtClean="0">
              <a:latin typeface="Arial" panose="020B0604020202020204" pitchFamily="34" charset="0"/>
              <a:cs typeface="Arial" panose="020B0604020202020204" pitchFamily="34" charset="0"/>
            </a:endParaRPr>
          </a:p>
        </p:txBody>
      </p:sp>
      <p:sp>
        <p:nvSpPr>
          <p:cNvPr id="15364" name="Content Placeholder 5"/>
          <p:cNvSpPr>
            <a:spLocks noGrp="1"/>
          </p:cNvSpPr>
          <p:nvPr>
            <p:ph idx="1"/>
          </p:nvPr>
        </p:nvSpPr>
        <p:spPr bwMode="auto">
          <a:xfrm>
            <a:off x="457200" y="1524000"/>
            <a:ext cx="8229600" cy="460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A</a:t>
            </a:r>
            <a:r>
              <a:rPr lang="en-US" sz="2400" i="1" dirty="0"/>
              <a:t> descriptive paragraph</a:t>
            </a:r>
            <a:r>
              <a:rPr lang="en-US" sz="2400" dirty="0"/>
              <a:t> describes a thing, a person, or a place. Detailed information allows the reader to form an image in his or her imagination. The better the description, the clearer the image.</a:t>
            </a:r>
          </a:p>
          <a:p>
            <a:r>
              <a:rPr lang="en-US" sz="2400" dirty="0"/>
              <a:t>When teaching my students how to write a descriptive paragraph, I usually have them consider the five senses of touch, smell, sound, taste, and sight. Before writing the paragraph, make five columns and list words or ideas for the subject of the paragraph based on these five senses. Like this:</a:t>
            </a:r>
          </a:p>
          <a:p>
            <a:endParaRPr lang="id-ID" sz="2200" dirty="0" smtClean="0">
              <a:latin typeface="Arial" panose="020B0604020202020204" pitchFamily="34" charset="0"/>
              <a:cs typeface="Arial" panose="020B0604020202020204" pitchFamily="34" charset="0"/>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Title 5"/>
          <p:cNvSpPr>
            <a:spLocks noGrp="1"/>
          </p:cNvSpPr>
          <p:nvPr>
            <p:ph type="title"/>
          </p:nvPr>
        </p:nvSpPr>
        <p:spPr bwMode="auto">
          <a:xfrm>
            <a:off x="533400" y="6858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50000"/>
              </a:spcBef>
            </a:pPr>
            <a:endParaRPr lang="en-US" sz="3200" smtClean="0">
              <a:latin typeface="Arial" panose="020B0604020202020204" pitchFamily="34" charset="0"/>
              <a:cs typeface="Arial" panose="020B0604020202020204" pitchFamily="34" charset="0"/>
            </a:endParaRPr>
          </a:p>
        </p:txBody>
      </p:sp>
      <p:sp>
        <p:nvSpPr>
          <p:cNvPr id="16388" name="Content Placeholder 5"/>
          <p:cNvSpPr>
            <a:spLocks noGrp="1"/>
          </p:cNvSpPr>
          <p:nvPr>
            <p:ph idx="1"/>
          </p:nvPr>
        </p:nvSpPr>
        <p:spPr bwMode="auto">
          <a:xfrm>
            <a:off x="457200" y="1524000"/>
            <a:ext cx="8229600" cy="460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The sense of sight is the one that most writers consider first, but try to work on that one last. Let's take, for example, a description of a place. What do you feel when you go there? What do you feel on your skin. Is it hot or cold? Is it wet or dry? What do you smell? Is there food? Are the smells good or bad? What do the smells remind you of? What do you hear? Is it quiet or noisy? Are there cars moving about? Are people talking? What about the sounds of nature? Are they present? Even a soft wind makes a sound. Taste is a difficult sense to describe, and the degree to which you pay this any attention depends on the subject matter. Sight comes last. Here you can describe color, size, depth, height, width, etc.</a:t>
            </a:r>
          </a:p>
          <a:p>
            <a:endParaRPr lang="id-ID" sz="2200" dirty="0" smtClean="0">
              <a:latin typeface="Arial" panose="020B0604020202020204" pitchFamily="34" charset="0"/>
              <a:cs typeface="Arial" panose="020B0604020202020204" pitchFamily="34" charset="0"/>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Title 5"/>
          <p:cNvSpPr>
            <a:spLocks noGrp="1"/>
          </p:cNvSpPr>
          <p:nvPr>
            <p:ph type="title"/>
          </p:nvPr>
        </p:nvSpPr>
        <p:spPr bwMode="auto">
          <a:xfrm>
            <a:off x="533400" y="6858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50000"/>
              </a:spcBef>
            </a:pPr>
            <a:endParaRPr lang="en-US" sz="3200" smtClean="0">
              <a:latin typeface="Arial" panose="020B0604020202020204" pitchFamily="34" charset="0"/>
              <a:cs typeface="Arial" panose="020B0604020202020204" pitchFamily="34" charset="0"/>
            </a:endParaRPr>
          </a:p>
        </p:txBody>
      </p:sp>
      <p:sp>
        <p:nvSpPr>
          <p:cNvPr id="17412" name="Content Placeholder 5"/>
          <p:cNvSpPr>
            <a:spLocks noGrp="1"/>
          </p:cNvSpPr>
          <p:nvPr>
            <p:ph idx="1"/>
          </p:nvPr>
        </p:nvSpPr>
        <p:spPr bwMode="auto">
          <a:xfrm>
            <a:off x="457200" y="1524000"/>
            <a:ext cx="8229600" cy="460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Here's an example. I want to write a paragraph that describes a lake:</a:t>
            </a:r>
          </a:p>
          <a:p>
            <a:endParaRPr lang="id-ID" sz="2200" dirty="0" smtClean="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4"/>
          <a:stretch>
            <a:fillRect/>
          </a:stretch>
        </p:blipFill>
        <p:spPr>
          <a:xfrm>
            <a:off x="838200" y="2590800"/>
            <a:ext cx="7467600" cy="3901282"/>
          </a:xfrm>
          <a:prstGeom prst="rect">
            <a:avLst/>
          </a:prstGeom>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Title 5"/>
          <p:cNvSpPr>
            <a:spLocks noGrp="1"/>
          </p:cNvSpPr>
          <p:nvPr>
            <p:ph type="title"/>
          </p:nvPr>
        </p:nvSpPr>
        <p:spPr bwMode="auto">
          <a:xfrm>
            <a:off x="533400" y="685800"/>
            <a:ext cx="8229600"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50000"/>
              </a:spcBef>
            </a:pPr>
            <a:endParaRPr lang="en-US" sz="3200" dirty="0" smtClean="0">
              <a:latin typeface="Arial" panose="020B0604020202020204" pitchFamily="34" charset="0"/>
              <a:cs typeface="Arial" panose="020B0604020202020204" pitchFamily="34" charset="0"/>
            </a:endParaRPr>
          </a:p>
        </p:txBody>
      </p:sp>
      <p:sp>
        <p:nvSpPr>
          <p:cNvPr id="18436" name="Content Placeholder 5"/>
          <p:cNvSpPr>
            <a:spLocks noGrp="1"/>
          </p:cNvSpPr>
          <p:nvPr>
            <p:ph idx="1"/>
          </p:nvPr>
        </p:nvSpPr>
        <p:spPr bwMode="auto">
          <a:xfrm>
            <a:off x="457200" y="1371600"/>
            <a:ext cx="8229600" cy="4754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Lake Harriet is a great place to </a:t>
            </a:r>
            <a:r>
              <a:rPr lang="en-US" sz="2400" dirty="0" err="1"/>
              <a:t>to</a:t>
            </a:r>
            <a:r>
              <a:rPr lang="en-US" sz="2400" dirty="0"/>
              <a:t> swim and relax. In the summer, the water is warm and clean, and the beaches are large enough to accommodate groups of people seeking relief from a midsummer scorcher. In addition to swimming, visitors to the lake can go canoeing, sailing, windsurfing, or fishing. The blue water is a refreshing, tempting sight. The sweet scent of sun block wafts through the air from sunbathers lying on the beach. Children laugh and splash in the water, and nearby volleyball games stir passionate shouts in the heat of competition. Meanwhile lifeguards sit atop their towers and make sure everyone is safe. In the distance, sail boats catch the soft breezes that ripple Lake Harriet's surface, and canoeists glide quietly past. This is what summer is all about!</a:t>
            </a:r>
          </a:p>
          <a:p>
            <a:endParaRPr lang="id-ID" sz="2200" dirty="0" smtClean="0">
              <a:latin typeface="Arial" panose="020B0604020202020204" pitchFamily="34" charset="0"/>
              <a:cs typeface="Arial" panose="020B0604020202020204" pitchFamily="34" charset="0"/>
            </a:endParaRP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Title 5"/>
          <p:cNvSpPr>
            <a:spLocks noGrp="1"/>
          </p:cNvSpPr>
          <p:nvPr>
            <p:ph type="title"/>
          </p:nvPr>
        </p:nvSpPr>
        <p:spPr bwMode="auto">
          <a:xfrm>
            <a:off x="533400" y="6858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50000"/>
              </a:spcBef>
            </a:pPr>
            <a:endParaRPr lang="en-US" sz="3200" smtClean="0">
              <a:latin typeface="Arial" panose="020B0604020202020204" pitchFamily="34" charset="0"/>
              <a:cs typeface="Arial" panose="020B0604020202020204" pitchFamily="34" charset="0"/>
            </a:endParaRPr>
          </a:p>
        </p:txBody>
      </p:sp>
      <p:sp>
        <p:nvSpPr>
          <p:cNvPr id="19460" name="Content Placeholder 5"/>
          <p:cNvSpPr>
            <a:spLocks noGrp="1"/>
          </p:cNvSpPr>
          <p:nvPr>
            <p:ph idx="1"/>
          </p:nvPr>
        </p:nvSpPr>
        <p:spPr bwMode="auto">
          <a:xfrm>
            <a:off x="457200" y="1524000"/>
            <a:ext cx="8229600" cy="460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In this simple description, the reader should get a good sense of what it's like to be in this place. The prewriting exercise of listing different aspects of the experience as it relates to the five senses is helpful when coming up with something to write.</a:t>
            </a:r>
          </a:p>
          <a:p>
            <a:r>
              <a:rPr lang="en-US" sz="2400" dirty="0"/>
              <a:t>A descriptive paragraph is a focused and detail-rich account of a specific topic. Paragraphs in this style often have a concrete focus—the sound of a waterfall, the stench of a skunk's spray—but can also convey something abstract, such as an emotion or a memory. Some descriptive paragraphs do both. These paragraphs help readers </a:t>
            </a:r>
            <a:r>
              <a:rPr lang="en-US" sz="2400" i="1" dirty="0"/>
              <a:t>feel</a:t>
            </a:r>
            <a:r>
              <a:rPr lang="en-US" sz="2400" dirty="0"/>
              <a:t> and </a:t>
            </a:r>
            <a:r>
              <a:rPr lang="en-US" sz="2400" i="1" dirty="0"/>
              <a:t>sense</a:t>
            </a:r>
            <a:r>
              <a:rPr lang="en-US" sz="2400" dirty="0"/>
              <a:t> the details that the writer wants to convey.</a:t>
            </a:r>
          </a:p>
          <a:p>
            <a:endParaRPr lang="id-ID" sz="2200" dirty="0" smtClean="0">
              <a:latin typeface="Arial" panose="020B0604020202020204" pitchFamily="34" charset="0"/>
              <a:cs typeface="Arial" panose="020B0604020202020204" pitchFamily="34" charset="0"/>
            </a:endParaRP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Title 5"/>
          <p:cNvSpPr>
            <a:spLocks noGrp="1"/>
          </p:cNvSpPr>
          <p:nvPr>
            <p:ph type="title"/>
          </p:nvPr>
        </p:nvSpPr>
        <p:spPr bwMode="auto">
          <a:xfrm>
            <a:off x="533400" y="6858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50000"/>
              </a:spcBef>
            </a:pPr>
            <a:endParaRPr lang="en-US" sz="3200" smtClean="0">
              <a:latin typeface="Arial" panose="020B0604020202020204" pitchFamily="34" charset="0"/>
              <a:cs typeface="Arial" panose="020B0604020202020204" pitchFamily="34" charset="0"/>
            </a:endParaRPr>
          </a:p>
        </p:txBody>
      </p:sp>
      <p:sp>
        <p:nvSpPr>
          <p:cNvPr id="20484" name="Content Placeholder 5"/>
          <p:cNvSpPr>
            <a:spLocks noGrp="1"/>
          </p:cNvSpPr>
          <p:nvPr>
            <p:ph idx="1"/>
          </p:nvPr>
        </p:nvSpPr>
        <p:spPr bwMode="auto">
          <a:xfrm>
            <a:off x="457200" y="1524000"/>
            <a:ext cx="8229600" cy="460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To write a descriptive paragraph, you must study your topic closely, make a list of the details you observe, and organize those details into a logical structure.</a:t>
            </a:r>
          </a:p>
          <a:p>
            <a:r>
              <a:rPr lang="en-US" sz="2400" b="1" dirty="0"/>
              <a:t>Finding a Topic</a:t>
            </a:r>
          </a:p>
          <a:p>
            <a:r>
              <a:rPr lang="en-US" sz="2400" dirty="0"/>
              <a:t>The first step in writing a strong descriptive paragraph is </a:t>
            </a:r>
            <a:r>
              <a:rPr lang="en-US" sz="2400" u="sng" dirty="0">
                <a:hlinkClick r:id="rId4"/>
              </a:rPr>
              <a:t>identifying your topic</a:t>
            </a:r>
            <a:r>
              <a:rPr lang="en-US" sz="2400" dirty="0"/>
              <a:t>. If you received a specific assignment or already have a topic in mind, you can skip this step. If not, it's time to start brainstorming.</a:t>
            </a:r>
          </a:p>
          <a:p>
            <a:endParaRPr lang="id-ID" sz="2200" dirty="0" smtClean="0">
              <a:latin typeface="Arial" panose="020B0604020202020204" pitchFamily="34" charset="0"/>
              <a:cs typeface="Arial" panose="020B0604020202020204" pitchFamily="34" charset="0"/>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C:\Users\arsil\Desktop\Smartcreativ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2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Title 5"/>
          <p:cNvSpPr>
            <a:spLocks noGrp="1"/>
          </p:cNvSpPr>
          <p:nvPr>
            <p:ph type="title"/>
          </p:nvPr>
        </p:nvSpPr>
        <p:spPr bwMode="auto">
          <a:xfrm>
            <a:off x="533400" y="685800"/>
            <a:ext cx="82296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50000"/>
              </a:spcBef>
            </a:pPr>
            <a:endParaRPr lang="en-US" sz="3200" smtClean="0">
              <a:latin typeface="Arial" panose="020B0604020202020204" pitchFamily="34" charset="0"/>
              <a:cs typeface="Arial" panose="020B0604020202020204" pitchFamily="34" charset="0"/>
            </a:endParaRPr>
          </a:p>
        </p:txBody>
      </p:sp>
      <p:sp>
        <p:nvSpPr>
          <p:cNvPr id="21508" name="Content Placeholder 5"/>
          <p:cNvSpPr>
            <a:spLocks noGrp="1"/>
          </p:cNvSpPr>
          <p:nvPr>
            <p:ph idx="1"/>
          </p:nvPr>
        </p:nvSpPr>
        <p:spPr bwMode="auto">
          <a:xfrm>
            <a:off x="457200" y="1524000"/>
            <a:ext cx="8229600" cy="460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Personal belongings and familiar locations are useful topics. Subjects that you care about and know well often make for rich, multilayered descriptions. Another good choice is an object that at first glance doesn't seem to warrant much description, like a spatula or a pack of gum. These seemingly innocuous objects take on entirely unexpected dimensions and meanings when captured in a well-crafted descriptive paragraph.</a:t>
            </a:r>
          </a:p>
          <a:p>
            <a:endParaRPr lang="id-ID" sz="2200" dirty="0" smtClean="0">
              <a:latin typeface="Arial" panose="020B0604020202020204" pitchFamily="34" charset="0"/>
              <a:cs typeface="Arial" panose="020B0604020202020204" pitchFamily="34" charset="0"/>
            </a:endParaRP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Template PPT UEU Pertemuan 1 - Copy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PPT UEU Pertemuan 1 - Copy 1</Template>
  <TotalTime>1194</TotalTime>
  <Words>825</Words>
  <Application>Microsoft Office PowerPoint</Application>
  <PresentationFormat>On-screen Show (4:3)</PresentationFormat>
  <Paragraphs>44</Paragraphs>
  <Slides>16</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Template PPT UEU Pertemuan 1 - Copy 1</vt:lpstr>
      <vt:lpstr>PowerPoint Presentation</vt:lpstr>
      <vt:lpstr>KEMAMPUAN AKHIR YANG DIHARAPKAN</vt:lpstr>
      <vt:lpstr>descriptive paragraphs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Examining and Exploring Your Topic </vt:lpstr>
      <vt:lpstr>PowerPoint Presentation</vt:lpstr>
      <vt:lpstr>PowerPoint Presentation</vt:lpstr>
      <vt:lpstr>Organizing Your Information </vt:lpstr>
      <vt:lpstr>PowerPoint Presentation</vt:lpstr>
      <vt:lpstr>PowerPoint Presentation</vt:lpstr>
    </vt:vector>
  </TitlesOfParts>
  <Company>signDesign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rimba</dc:creator>
  <cp:lastModifiedBy>meiyanti nurchaerani</cp:lastModifiedBy>
  <cp:revision>207</cp:revision>
  <dcterms:created xsi:type="dcterms:W3CDTF">2010-08-24T06:47:44Z</dcterms:created>
  <dcterms:modified xsi:type="dcterms:W3CDTF">2018-12-23T14:39:26Z</dcterms:modified>
</cp:coreProperties>
</file>