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0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73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9BF612-CE8D-4A56-81E8-85230103776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619DD1-869F-40AF-84C7-8764BE96E65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15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483" y="18728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Kepegawaian</a:t>
            </a:r>
            <a:r>
              <a:rPr lang="en-US" sz="4800" dirty="0" smtClean="0"/>
              <a:t> </a:t>
            </a:r>
            <a:r>
              <a:rPr lang="en-US" sz="4800" dirty="0" err="1" smtClean="0"/>
              <a:t>Pemerintah</a:t>
            </a:r>
            <a:r>
              <a:rPr lang="en-US" sz="4800" dirty="0"/>
              <a:t>, </a:t>
            </a:r>
            <a:r>
              <a:rPr lang="en-US" sz="4800" dirty="0" err="1" smtClean="0"/>
              <a:t>Pejabat</a:t>
            </a:r>
            <a:r>
              <a:rPr lang="en-US" sz="4800" dirty="0" smtClean="0"/>
              <a:t> Negara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 smtClean="0"/>
              <a:t>Kedudukan</a:t>
            </a:r>
            <a:r>
              <a:rPr lang="en-US" sz="4800" dirty="0" smtClean="0"/>
              <a:t> </a:t>
            </a:r>
            <a:r>
              <a:rPr lang="en-US" sz="4800" dirty="0" err="1" smtClean="0"/>
              <a:t>Pejabat</a:t>
            </a:r>
            <a:r>
              <a:rPr lang="en-US" sz="4800" dirty="0" smtClean="0"/>
              <a:t> Negara</a:t>
            </a:r>
            <a:r>
              <a:rPr lang="en-US" sz="4800" dirty="0"/>
              <a:t>, </a:t>
            </a:r>
            <a:r>
              <a:rPr lang="en-US" sz="4800" dirty="0" err="1" smtClean="0"/>
              <a:t>engertian</a:t>
            </a:r>
            <a:r>
              <a:rPr lang="en-US" sz="4800" dirty="0" smtClean="0"/>
              <a:t> PPPK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Aparatur</a:t>
            </a:r>
            <a:r>
              <a:rPr lang="en-US" sz="4800" dirty="0"/>
              <a:t> </a:t>
            </a:r>
            <a:r>
              <a:rPr lang="en-US" sz="4800" dirty="0" err="1"/>
              <a:t>Sipil</a:t>
            </a:r>
            <a:r>
              <a:rPr lang="en-US" sz="4800" dirty="0"/>
              <a:t> Negara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385" y="4951562"/>
            <a:ext cx="9144000" cy="806569"/>
          </a:xfrm>
        </p:spPr>
        <p:txBody>
          <a:bodyPr/>
          <a:lstStyle/>
          <a:p>
            <a:r>
              <a:rPr lang="en-US" b="1" dirty="0" smtClean="0"/>
              <a:t>PERTEMUAN 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807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HUKUM KEPEGAWAIAN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			</a:t>
            </a:r>
            <a:r>
              <a:rPr lang="en-US" dirty="0" smtClean="0"/>
              <a:t>        sub-</a:t>
            </a:r>
            <a:r>
              <a:rPr lang="en-US" dirty="0" err="1" smtClean="0"/>
              <a:t>ordonantie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HUB </a:t>
            </a:r>
            <a:r>
              <a:rPr lang="en-US" dirty="0"/>
              <a:t>DINAS PUBLIK					</a:t>
            </a:r>
            <a:r>
              <a:rPr lang="en-US" dirty="0" smtClean="0"/>
              <a:t>       TERHADAP </a:t>
            </a:r>
            <a:r>
              <a:rPr lang="en-US" dirty="0"/>
              <a:t>NEGARA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615132" y="3188117"/>
            <a:ext cx="2803585" cy="3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3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329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246" y="1880240"/>
            <a:ext cx="10058400" cy="4023360"/>
          </a:xfrm>
        </p:spPr>
        <p:txBody>
          <a:bodyPr/>
          <a:lstStyle/>
          <a:p>
            <a:r>
              <a:rPr lang="en-US" sz="2800" b="1" dirty="0" err="1" smtClean="0"/>
              <a:t>Jabatan</a:t>
            </a:r>
            <a:r>
              <a:rPr lang="en-US" dirty="0"/>
              <a:t> 	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smtClean="0"/>
              <a:t>negara (SIFAT TETAP)</a:t>
            </a:r>
          </a:p>
          <a:p>
            <a:r>
              <a:rPr lang="en-US" sz="2400" b="1" dirty="0" smtClean="0"/>
              <a:t>PEJABAT</a:t>
            </a:r>
            <a:r>
              <a:rPr lang="en-US" dirty="0" smtClean="0"/>
              <a:t>		 </a:t>
            </a:r>
            <a:r>
              <a:rPr lang="en-US" b="1" dirty="0" smtClean="0"/>
              <a:t>ORG YANG </a:t>
            </a:r>
            <a:r>
              <a:rPr lang="en-US" b="1" dirty="0"/>
              <a:t>MEMANGKU JABATAN (</a:t>
            </a:r>
            <a:r>
              <a:rPr lang="en-US" b="1" dirty="0" err="1"/>
              <a:t>ambtsdrager</a:t>
            </a:r>
            <a:r>
              <a:rPr lang="en-US" b="1" dirty="0" smtClean="0"/>
              <a:t>) (SIFAT BERGANTI-GANTI)</a:t>
            </a:r>
          </a:p>
          <a:p>
            <a:pPr algn="just"/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intinya</a:t>
            </a:r>
            <a:r>
              <a:rPr lang="en-US" b="1" dirty="0"/>
              <a:t> status </a:t>
            </a:r>
            <a:r>
              <a:rPr lang="en-US" b="1" dirty="0" err="1"/>
              <a:t>pejabat</a:t>
            </a:r>
            <a:r>
              <a:rPr lang="en-US" b="1" dirty="0"/>
              <a:t> negara (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). </a:t>
            </a:r>
            <a:r>
              <a:rPr lang="en-US" b="1" dirty="0" err="1"/>
              <a:t>Apabila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yang </a:t>
            </a:r>
            <a:r>
              <a:rPr lang="en-US" b="1" dirty="0" err="1"/>
              <a:t>diangkat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negara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maka</a:t>
            </a:r>
            <a:r>
              <a:rPr lang="en-US" b="1" dirty="0"/>
              <a:t> status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negerinya</a:t>
            </a:r>
            <a:r>
              <a:rPr lang="en-US" b="1" dirty="0"/>
              <a:t> </a:t>
            </a:r>
            <a:r>
              <a:rPr lang="en-US" b="1" dirty="0" err="1"/>
              <a:t>diberhentikan</a:t>
            </a:r>
            <a:r>
              <a:rPr lang="en-US" b="1" dirty="0"/>
              <a:t> </a:t>
            </a:r>
            <a:r>
              <a:rPr lang="en-US" b="1" dirty="0" err="1"/>
              <a:t>sementara</a:t>
            </a:r>
            <a:r>
              <a:rPr lang="en-US" b="1" dirty="0"/>
              <a:t> (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b="1" dirty="0" err="1"/>
              <a:t>dia</a:t>
            </a:r>
            <a:r>
              <a:rPr lang="en-US" b="1" dirty="0"/>
              <a:t> </a:t>
            </a:r>
            <a:r>
              <a:rPr lang="en-US" b="1" dirty="0" err="1"/>
              <a:t>berstatus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negara). </a:t>
            </a:r>
            <a:r>
              <a:rPr lang="en-US" b="1" dirty="0" err="1"/>
              <a:t>Intinya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negara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negara.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36166" y="2061713"/>
            <a:ext cx="1026543" cy="224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06769" y="2751826"/>
            <a:ext cx="1285335" cy="224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600" dirty="0"/>
              <a:t>Secara </a:t>
            </a:r>
            <a:r>
              <a:rPr lang="en-US" sz="2600" dirty="0" err="1"/>
              <a:t>teoritis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karakteristik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pejabat</a:t>
            </a:r>
            <a:r>
              <a:rPr lang="en-US" sz="2600" dirty="0"/>
              <a:t> negara  </a:t>
            </a:r>
            <a:r>
              <a:rPr lang="en-US" sz="2600" dirty="0" err="1"/>
              <a:t>diuraikan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 :</a:t>
            </a:r>
          </a:p>
          <a:p>
            <a:pPr algn="just"/>
            <a:r>
              <a:rPr lang="en-US" sz="2600" dirty="0"/>
              <a:t>1.	</a:t>
            </a:r>
            <a:r>
              <a:rPr lang="en-US" sz="2600" dirty="0" err="1"/>
              <a:t>Karanenburg-Vegtig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membedakan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lainnya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dilihat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pengangkutannya</a:t>
            </a:r>
            <a:r>
              <a:rPr lang="en-US" sz="2600" dirty="0"/>
              <a:t>, </a:t>
            </a:r>
            <a:r>
              <a:rPr lang="en-US" sz="2600" dirty="0" err="1"/>
              <a:t>yakni</a:t>
            </a:r>
            <a:r>
              <a:rPr lang="en-US" sz="2600" dirty="0"/>
              <a:t>,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orang yang </a:t>
            </a:r>
            <a:r>
              <a:rPr lang="en-US" sz="2600" dirty="0" err="1"/>
              <a:t>ditunjuk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bekerja</a:t>
            </a:r>
            <a:r>
              <a:rPr lang="en-US" sz="2600" dirty="0"/>
              <a:t>, </a:t>
            </a:r>
            <a:r>
              <a:rPr lang="en-US" sz="2600" dirty="0" err="1"/>
              <a:t>bukan</a:t>
            </a:r>
            <a:r>
              <a:rPr lang="en-US" sz="2600" dirty="0"/>
              <a:t> orang-orang  yang </a:t>
            </a:r>
            <a:r>
              <a:rPr lang="en-US" sz="2600" dirty="0" err="1"/>
              <a:t>dipilih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mewakili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/>
              <a:t>2.	</a:t>
            </a:r>
            <a:r>
              <a:rPr lang="en-US" sz="2600" dirty="0" err="1"/>
              <a:t>Logemann</a:t>
            </a:r>
            <a:r>
              <a:rPr lang="en-US" sz="2600" dirty="0"/>
              <a:t>, </a:t>
            </a:r>
            <a:r>
              <a:rPr lang="en-US" sz="2600" dirty="0" err="1"/>
              <a:t>ukuran</a:t>
            </a:r>
            <a:r>
              <a:rPr lang="en-US" sz="2600" dirty="0"/>
              <a:t> yang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seseorang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ukuran</a:t>
            </a:r>
            <a:r>
              <a:rPr lang="en-US" sz="2600" dirty="0"/>
              <a:t> yang </a:t>
            </a:r>
            <a:r>
              <a:rPr lang="en-US" sz="2600" dirty="0" err="1"/>
              <a:t>bersifat</a:t>
            </a:r>
            <a:r>
              <a:rPr lang="en-US" sz="2600" dirty="0"/>
              <a:t> material </a:t>
            </a:r>
            <a:r>
              <a:rPr lang="en-US" sz="2600" dirty="0" err="1"/>
              <a:t>yakni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negara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. </a:t>
            </a:r>
            <a:r>
              <a:rPr lang="en-US" sz="2600" dirty="0" err="1"/>
              <a:t>Dikatakannya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pejabat</a:t>
            </a:r>
            <a:r>
              <a:rPr lang="en-US" sz="2600" dirty="0"/>
              <a:t> yang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dinas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negara.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dinas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negara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ditunjuk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pejabat</a:t>
            </a:r>
            <a:r>
              <a:rPr lang="en-US" sz="2600" dirty="0"/>
              <a:t> yang </a:t>
            </a:r>
            <a:r>
              <a:rPr lang="en-US" sz="2600" dirty="0" err="1"/>
              <a:t>berwenang</a:t>
            </a:r>
            <a:r>
              <a:rPr lang="en-US" sz="2600" dirty="0"/>
              <a:t>.  </a:t>
            </a:r>
            <a:r>
              <a:rPr lang="en-US" sz="2600" dirty="0" err="1"/>
              <a:t>Pejabat</a:t>
            </a:r>
            <a:r>
              <a:rPr lang="en-US" sz="2600" dirty="0"/>
              <a:t> negara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dinas</a:t>
            </a:r>
            <a:r>
              <a:rPr lang="en-US" sz="2600" dirty="0"/>
              <a:t>,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diangkat</a:t>
            </a:r>
            <a:r>
              <a:rPr lang="en-US" sz="2600" dirty="0"/>
              <a:t>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pemilihan</a:t>
            </a:r>
            <a:r>
              <a:rPr lang="en-US" sz="2600" dirty="0"/>
              <a:t> (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pegawai</a:t>
            </a:r>
            <a:r>
              <a:rPr lang="en-US" sz="2600" dirty="0"/>
              <a:t> </a:t>
            </a:r>
            <a:r>
              <a:rPr lang="en-US" sz="2600" dirty="0" err="1"/>
              <a:t>negeri</a:t>
            </a:r>
            <a:r>
              <a:rPr lang="en-US" sz="2600" dirty="0"/>
              <a:t>).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dinas</a:t>
            </a:r>
            <a:r>
              <a:rPr lang="en-US" sz="2600" dirty="0"/>
              <a:t> </a:t>
            </a:r>
            <a:r>
              <a:rPr lang="en-US" sz="2600" dirty="0" err="1"/>
              <a:t>pejabat</a:t>
            </a:r>
            <a:r>
              <a:rPr lang="en-US" sz="2600" dirty="0"/>
              <a:t> negara </a:t>
            </a:r>
            <a:r>
              <a:rPr lang="en-US" sz="2600" dirty="0" err="1"/>
              <a:t>dinamakan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dinas</a:t>
            </a:r>
            <a:r>
              <a:rPr lang="en-US" sz="2600" dirty="0"/>
              <a:t> </a:t>
            </a:r>
            <a:r>
              <a:rPr lang="en-US" sz="2600" dirty="0" err="1"/>
              <a:t>khusus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3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Kesimpulan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negara :</a:t>
            </a:r>
          </a:p>
          <a:p>
            <a:pPr algn="just"/>
            <a:r>
              <a:rPr lang="en-US" sz="2400" dirty="0"/>
              <a:t>1.	</a:t>
            </a:r>
            <a:r>
              <a:rPr lang="en-US" sz="2400" dirty="0" err="1"/>
              <a:t>Pejabat</a:t>
            </a:r>
            <a:r>
              <a:rPr lang="en-US" sz="2400" dirty="0"/>
              <a:t> negara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(secara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negara yang </a:t>
            </a:r>
            <a:r>
              <a:rPr lang="en-US" sz="2400" dirty="0" err="1"/>
              <a:t>sebenarnya</a:t>
            </a:r>
            <a:r>
              <a:rPr lang="en-US" sz="2400" dirty="0"/>
              <a:t>),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menegsahkan</a:t>
            </a:r>
            <a:r>
              <a:rPr lang="en-US" sz="2400" dirty="0"/>
              <a:t>.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penunjukkan</a:t>
            </a:r>
            <a:r>
              <a:rPr lang="en-US" sz="2400" dirty="0"/>
              <a:t> (</a:t>
            </a:r>
            <a:r>
              <a:rPr lang="en-US" sz="2400" dirty="0" err="1"/>
              <a:t>Annatelling</a:t>
            </a:r>
            <a:r>
              <a:rPr lang="en-US" sz="2400" dirty="0"/>
              <a:t>)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2.	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negara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pension.</a:t>
            </a:r>
          </a:p>
          <a:p>
            <a:pPr algn="just"/>
            <a:r>
              <a:rPr lang="en-US" sz="2400" dirty="0"/>
              <a:t>3.	</a:t>
            </a:r>
            <a:r>
              <a:rPr lang="en-US" sz="2400" dirty="0" err="1"/>
              <a:t>Pejabat</a:t>
            </a:r>
            <a:r>
              <a:rPr lang="en-US" sz="2400" dirty="0"/>
              <a:t> negara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aparat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aparat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yang </a:t>
            </a:r>
            <a:r>
              <a:rPr lang="en-US" sz="2400" dirty="0" err="1"/>
              <a:t>kedudukannya</a:t>
            </a:r>
            <a:r>
              <a:rPr lang="en-US" sz="2400" dirty="0"/>
              <a:t> selalu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pangkat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2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619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6603"/>
            <a:ext cx="10058400" cy="558249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b="1" dirty="0"/>
              <a:t>11 UU No 8 </a:t>
            </a:r>
            <a:r>
              <a:rPr lang="en-US" b="1" dirty="0" err="1"/>
              <a:t>Tahun</a:t>
            </a:r>
            <a:r>
              <a:rPr lang="en-US" b="1" dirty="0"/>
              <a:t> 1974 jo UU No 43 </a:t>
            </a:r>
            <a:r>
              <a:rPr lang="en-US" b="1" dirty="0" err="1"/>
              <a:t>Tahun</a:t>
            </a:r>
            <a:r>
              <a:rPr lang="en-US" b="1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:</a:t>
            </a:r>
          </a:p>
          <a:p>
            <a:r>
              <a:rPr lang="en-US" dirty="0"/>
              <a:t>(1)	</a:t>
            </a:r>
            <a:r>
              <a:rPr lang="en-US" dirty="0" err="1"/>
              <a:t>Pejabat</a:t>
            </a:r>
            <a:r>
              <a:rPr lang="en-US" dirty="0"/>
              <a:t> Negara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r>
              <a:rPr lang="en-US" dirty="0"/>
              <a:t>a.	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Wakil </a:t>
            </a:r>
            <a:r>
              <a:rPr lang="en-US" dirty="0" err="1"/>
              <a:t>Presiden</a:t>
            </a:r>
            <a:endParaRPr lang="en-US" dirty="0"/>
          </a:p>
          <a:p>
            <a:r>
              <a:rPr lang="en-US" dirty="0"/>
              <a:t>b.	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Permusyawaratan</a:t>
            </a:r>
            <a:r>
              <a:rPr lang="en-US" dirty="0"/>
              <a:t> Rakyat;</a:t>
            </a:r>
          </a:p>
          <a:p>
            <a:r>
              <a:rPr lang="en-US" dirty="0"/>
              <a:t>c.	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;</a:t>
            </a:r>
          </a:p>
          <a:p>
            <a:r>
              <a:rPr lang="en-US" dirty="0"/>
              <a:t>d.	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Hakim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Agung,s</a:t>
            </a:r>
            <a:r>
              <a:rPr lang="en-US" dirty="0"/>
              <a:t>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Hakim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peradilan</a:t>
            </a:r>
            <a:endParaRPr lang="en-US" dirty="0"/>
          </a:p>
          <a:p>
            <a:r>
              <a:rPr lang="en-US" dirty="0"/>
              <a:t>e.	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Ketua,dan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;</a:t>
            </a:r>
          </a:p>
          <a:p>
            <a:r>
              <a:rPr lang="en-US" dirty="0"/>
              <a:t>f.	</a:t>
            </a:r>
            <a:r>
              <a:rPr lang="en-US" dirty="0" err="1"/>
              <a:t>Ketua</a:t>
            </a:r>
            <a:r>
              <a:rPr lang="en-US" dirty="0"/>
              <a:t>, Wakil </a:t>
            </a:r>
            <a:r>
              <a:rPr lang="en-US" dirty="0" err="1"/>
              <a:t>Ketua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;</a:t>
            </a:r>
          </a:p>
          <a:p>
            <a:r>
              <a:rPr lang="en-US" dirty="0"/>
              <a:t>g.	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setingkat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;</a:t>
            </a:r>
          </a:p>
          <a:p>
            <a:r>
              <a:rPr lang="en-US" dirty="0"/>
              <a:t>h.	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/>
              <a:t>berkedudukan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Duta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;</a:t>
            </a:r>
          </a:p>
          <a:p>
            <a:r>
              <a:rPr lang="en-US" dirty="0" err="1"/>
              <a:t>i</a:t>
            </a:r>
            <a:r>
              <a:rPr lang="en-US" dirty="0"/>
              <a:t>.	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Wakil </a:t>
            </a:r>
            <a:r>
              <a:rPr lang="en-US" dirty="0" err="1"/>
              <a:t>Gubernur</a:t>
            </a:r>
            <a:r>
              <a:rPr lang="en-US" dirty="0"/>
              <a:t>;</a:t>
            </a:r>
          </a:p>
          <a:p>
            <a:r>
              <a:rPr lang="en-US" dirty="0"/>
              <a:t>j.	</a:t>
            </a:r>
            <a:r>
              <a:rPr lang="en-US" dirty="0" err="1"/>
              <a:t>Bupati</a:t>
            </a:r>
            <a:r>
              <a:rPr lang="en-US" dirty="0"/>
              <a:t>/</a:t>
            </a:r>
            <a:r>
              <a:rPr lang="en-US" dirty="0" err="1"/>
              <a:t>Walikota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Wakil </a:t>
            </a:r>
            <a:r>
              <a:rPr lang="en-US" dirty="0" err="1"/>
              <a:t>Bupati</a:t>
            </a:r>
            <a:r>
              <a:rPr lang="en-US" dirty="0"/>
              <a:t>/Wakil </a:t>
            </a:r>
            <a:r>
              <a:rPr lang="en-US" dirty="0" err="1"/>
              <a:t>Walikota,dan</a:t>
            </a:r>
            <a:endParaRPr lang="en-US" dirty="0"/>
          </a:p>
          <a:p>
            <a:r>
              <a:rPr lang="en-US" dirty="0"/>
              <a:t>k.	</a:t>
            </a:r>
            <a:r>
              <a:rPr lang="en-US" dirty="0" err="1"/>
              <a:t>Pejabat</a:t>
            </a:r>
            <a:r>
              <a:rPr lang="en-US" dirty="0"/>
              <a:t> Negara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878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6603"/>
            <a:ext cx="10058400" cy="6252219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err="1"/>
              <a:t>Sedangkan</a:t>
            </a:r>
            <a:r>
              <a:rPr lang="en-US" sz="3400" dirty="0"/>
              <a:t> </a:t>
            </a:r>
            <a:r>
              <a:rPr lang="en-US" sz="3400" dirty="0" err="1"/>
              <a:t>menurut</a:t>
            </a:r>
            <a:r>
              <a:rPr lang="en-US" sz="3400" dirty="0"/>
              <a:t> </a:t>
            </a:r>
            <a:r>
              <a:rPr lang="en-US" sz="3400" dirty="0" err="1"/>
              <a:t>pasal</a:t>
            </a:r>
            <a:r>
              <a:rPr lang="en-US" sz="3400" dirty="0"/>
              <a:t> </a:t>
            </a:r>
            <a:r>
              <a:rPr lang="en-US" sz="3400" b="1" dirty="0"/>
              <a:t>121-125 UU no 5 </a:t>
            </a:r>
            <a:r>
              <a:rPr lang="en-US" sz="3400" b="1" dirty="0" err="1"/>
              <a:t>Tahun</a:t>
            </a:r>
            <a:r>
              <a:rPr lang="en-US" sz="3400" b="1" dirty="0"/>
              <a:t> 2014 </a:t>
            </a:r>
            <a:r>
              <a:rPr lang="en-US" sz="3400" dirty="0" err="1"/>
              <a:t>tentang</a:t>
            </a:r>
            <a:r>
              <a:rPr lang="en-US" sz="3400" dirty="0"/>
              <a:t> </a:t>
            </a:r>
            <a:r>
              <a:rPr lang="en-US" sz="3400" dirty="0" err="1"/>
              <a:t>Aparatur</a:t>
            </a:r>
            <a:r>
              <a:rPr lang="en-US" sz="3400" dirty="0"/>
              <a:t> </a:t>
            </a:r>
            <a:r>
              <a:rPr lang="en-US" sz="3400" dirty="0" err="1"/>
              <a:t>Sipil</a:t>
            </a:r>
            <a:r>
              <a:rPr lang="en-US" sz="3400" dirty="0"/>
              <a:t> Negara </a:t>
            </a:r>
            <a:r>
              <a:rPr lang="en-US" sz="3400" dirty="0" err="1"/>
              <a:t>menyebutkan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:</a:t>
            </a:r>
          </a:p>
          <a:p>
            <a:r>
              <a:rPr lang="en-US" sz="3400" dirty="0"/>
              <a:t>-	</a:t>
            </a:r>
            <a:r>
              <a:rPr lang="en-US" sz="3400" dirty="0" err="1"/>
              <a:t>Pegawai</a:t>
            </a:r>
            <a:r>
              <a:rPr lang="en-US" sz="3400" dirty="0"/>
              <a:t> ASN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menjadi</a:t>
            </a:r>
            <a:r>
              <a:rPr lang="en-US" sz="3400" dirty="0"/>
              <a:t> </a:t>
            </a:r>
            <a:r>
              <a:rPr lang="en-US" sz="3400" dirty="0" err="1"/>
              <a:t>pejabat</a:t>
            </a:r>
            <a:r>
              <a:rPr lang="en-US" sz="3400" dirty="0"/>
              <a:t> Negara </a:t>
            </a:r>
          </a:p>
          <a:p>
            <a:r>
              <a:rPr lang="en-US" sz="3400" dirty="0"/>
              <a:t>-	Yang </a:t>
            </a:r>
            <a:r>
              <a:rPr lang="en-US" sz="3400" dirty="0" err="1"/>
              <a:t>dimaksud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pejabat</a:t>
            </a:r>
            <a:r>
              <a:rPr lang="en-US" sz="3400" dirty="0"/>
              <a:t> Negara </a:t>
            </a:r>
            <a:r>
              <a:rPr lang="en-US" sz="3400" dirty="0" err="1"/>
              <a:t>yaitu</a:t>
            </a:r>
            <a:r>
              <a:rPr lang="en-US" sz="3400" dirty="0"/>
              <a:t> :</a:t>
            </a:r>
          </a:p>
          <a:p>
            <a:r>
              <a:rPr lang="en-US" sz="3400" dirty="0"/>
              <a:t>a.	</a:t>
            </a:r>
            <a:r>
              <a:rPr lang="en-US" sz="3400" dirty="0" err="1"/>
              <a:t>Presiden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Wakil </a:t>
            </a:r>
            <a:r>
              <a:rPr lang="en-US" sz="3400" dirty="0" err="1"/>
              <a:t>Presiden</a:t>
            </a:r>
            <a:r>
              <a:rPr lang="en-US" sz="3400" dirty="0"/>
              <a:t>;</a:t>
            </a:r>
          </a:p>
          <a:p>
            <a:r>
              <a:rPr lang="en-US" sz="3400" dirty="0"/>
              <a:t>b.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Anggota</a:t>
            </a:r>
            <a:r>
              <a:rPr lang="en-US" sz="3400" dirty="0"/>
              <a:t> </a:t>
            </a:r>
            <a:r>
              <a:rPr lang="en-US" sz="3400" dirty="0" err="1"/>
              <a:t>Majelis</a:t>
            </a:r>
            <a:r>
              <a:rPr lang="en-US" sz="3400" dirty="0"/>
              <a:t> </a:t>
            </a:r>
            <a:r>
              <a:rPr lang="en-US" sz="3400" dirty="0" err="1"/>
              <a:t>Permusyawaratan</a:t>
            </a:r>
            <a:r>
              <a:rPr lang="en-US" sz="3400" dirty="0"/>
              <a:t>  Rakyat;</a:t>
            </a:r>
          </a:p>
          <a:p>
            <a:r>
              <a:rPr lang="en-US" sz="3400" dirty="0"/>
              <a:t>c.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Anggota</a:t>
            </a:r>
            <a:r>
              <a:rPr lang="en-US" sz="3400" dirty="0"/>
              <a:t> </a:t>
            </a:r>
            <a:r>
              <a:rPr lang="en-US" sz="3400" dirty="0" err="1"/>
              <a:t>Dewan</a:t>
            </a:r>
            <a:r>
              <a:rPr lang="en-US" sz="3400" dirty="0"/>
              <a:t> </a:t>
            </a:r>
            <a:r>
              <a:rPr lang="en-US" sz="3400" dirty="0" err="1"/>
              <a:t>Perwakilan</a:t>
            </a:r>
            <a:r>
              <a:rPr lang="en-US" sz="3400" dirty="0"/>
              <a:t> Rakyat;</a:t>
            </a:r>
          </a:p>
          <a:p>
            <a:r>
              <a:rPr lang="en-US" sz="3400" dirty="0"/>
              <a:t>d.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Anggota</a:t>
            </a:r>
            <a:r>
              <a:rPr lang="en-US" sz="3400" dirty="0"/>
              <a:t> </a:t>
            </a:r>
            <a:r>
              <a:rPr lang="en-US" sz="3400" dirty="0" err="1"/>
              <a:t>Dewan</a:t>
            </a:r>
            <a:r>
              <a:rPr lang="en-US" sz="3400" dirty="0"/>
              <a:t> </a:t>
            </a:r>
            <a:r>
              <a:rPr lang="en-US" sz="3400" dirty="0" err="1"/>
              <a:t>Perwakilan</a:t>
            </a:r>
            <a:r>
              <a:rPr lang="en-US" sz="3400" dirty="0"/>
              <a:t> Daerah;</a:t>
            </a:r>
          </a:p>
          <a:p>
            <a:r>
              <a:rPr lang="en-US" sz="3400" dirty="0"/>
              <a:t>e.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ketua</a:t>
            </a:r>
            <a:r>
              <a:rPr lang="en-US" sz="3400" dirty="0"/>
              <a:t> </a:t>
            </a:r>
            <a:r>
              <a:rPr lang="en-US" sz="3400" dirty="0" err="1"/>
              <a:t>muda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hakim </a:t>
            </a:r>
            <a:r>
              <a:rPr lang="en-US" sz="3400" dirty="0" err="1"/>
              <a:t>agung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Mahkamah</a:t>
            </a:r>
            <a:r>
              <a:rPr lang="en-US" sz="3400" dirty="0"/>
              <a:t> </a:t>
            </a:r>
            <a:r>
              <a:rPr lang="en-US" sz="3400" dirty="0" err="1"/>
              <a:t>Aagung</a:t>
            </a:r>
            <a:r>
              <a:rPr lang="en-US" sz="3400" dirty="0"/>
              <a:t> </a:t>
            </a:r>
            <a:r>
              <a:rPr lang="en-US" sz="3400" dirty="0" err="1"/>
              <a:t>serta</a:t>
            </a:r>
            <a:r>
              <a:rPr lang="en-US" sz="3400" dirty="0"/>
              <a:t> 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hakim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semua</a:t>
            </a:r>
            <a:r>
              <a:rPr lang="en-US" sz="3400" dirty="0"/>
              <a:t> </a:t>
            </a:r>
            <a:r>
              <a:rPr lang="en-US" sz="3400" dirty="0" err="1"/>
              <a:t>badan</a:t>
            </a:r>
            <a:r>
              <a:rPr lang="en-US" sz="3400" dirty="0"/>
              <a:t> </a:t>
            </a:r>
            <a:r>
              <a:rPr lang="en-US" sz="3400" dirty="0" err="1"/>
              <a:t>peradilan</a:t>
            </a:r>
            <a:r>
              <a:rPr lang="en-US" sz="3400" dirty="0"/>
              <a:t> </a:t>
            </a:r>
            <a:r>
              <a:rPr lang="en-US" sz="3400" dirty="0" err="1"/>
              <a:t>kecuali</a:t>
            </a:r>
            <a:r>
              <a:rPr lang="en-US" sz="3400" dirty="0"/>
              <a:t> hakim ad hoc</a:t>
            </a:r>
          </a:p>
          <a:p>
            <a:r>
              <a:rPr lang="en-US" sz="3400" dirty="0"/>
              <a:t>f.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keteua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Anggota</a:t>
            </a:r>
            <a:r>
              <a:rPr lang="en-US" sz="3400" dirty="0"/>
              <a:t> </a:t>
            </a:r>
            <a:r>
              <a:rPr lang="en-US" sz="3400" dirty="0" err="1"/>
              <a:t>Mahkahamh</a:t>
            </a:r>
            <a:r>
              <a:rPr lang="en-US" sz="3400" dirty="0"/>
              <a:t> </a:t>
            </a:r>
            <a:r>
              <a:rPr lang="en-US" sz="3400" dirty="0" err="1"/>
              <a:t>Konstitusi</a:t>
            </a:r>
            <a:endParaRPr lang="en-US" sz="3400" dirty="0"/>
          </a:p>
          <a:p>
            <a:r>
              <a:rPr lang="en-US" sz="3400" dirty="0"/>
              <a:t>g.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Anggota</a:t>
            </a:r>
            <a:r>
              <a:rPr lang="en-US" sz="3400" dirty="0"/>
              <a:t> </a:t>
            </a:r>
            <a:r>
              <a:rPr lang="en-US" sz="3400" dirty="0" err="1"/>
              <a:t>Badan</a:t>
            </a:r>
            <a:r>
              <a:rPr lang="en-US" sz="3400" dirty="0"/>
              <a:t> </a:t>
            </a:r>
            <a:r>
              <a:rPr lang="en-US" sz="3400" dirty="0" err="1"/>
              <a:t>Pemeriksa</a:t>
            </a:r>
            <a:r>
              <a:rPr lang="en-US" sz="3400" dirty="0"/>
              <a:t> </a:t>
            </a:r>
            <a:r>
              <a:rPr lang="en-US" sz="3400" dirty="0" err="1"/>
              <a:t>Keuangan</a:t>
            </a:r>
            <a:endParaRPr lang="en-US" sz="3400" dirty="0"/>
          </a:p>
          <a:p>
            <a:r>
              <a:rPr lang="en-US" sz="3400" dirty="0"/>
              <a:t>h.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angota</a:t>
            </a:r>
            <a:r>
              <a:rPr lang="en-US" sz="3400" dirty="0"/>
              <a:t> </a:t>
            </a:r>
            <a:r>
              <a:rPr lang="en-US" sz="3400" dirty="0" err="1"/>
              <a:t>Komisi</a:t>
            </a:r>
            <a:r>
              <a:rPr lang="en-US" sz="3400" dirty="0"/>
              <a:t> </a:t>
            </a:r>
            <a:r>
              <a:rPr lang="en-US" sz="3400" dirty="0" err="1"/>
              <a:t>Yudisial</a:t>
            </a:r>
            <a:endParaRPr lang="en-US" sz="3400" dirty="0"/>
          </a:p>
          <a:p>
            <a:r>
              <a:rPr lang="en-US" sz="3400" dirty="0" err="1"/>
              <a:t>i</a:t>
            </a:r>
            <a:r>
              <a:rPr lang="en-US" sz="3400" dirty="0"/>
              <a:t>.	</a:t>
            </a:r>
            <a:r>
              <a:rPr lang="en-US" sz="3400" dirty="0" err="1"/>
              <a:t>Ketua</a:t>
            </a:r>
            <a:r>
              <a:rPr lang="en-US" sz="3400" dirty="0"/>
              <a:t>, Wakil </a:t>
            </a:r>
            <a:r>
              <a:rPr lang="en-US" sz="3400" dirty="0" err="1"/>
              <a:t>Ketua</a:t>
            </a:r>
            <a:r>
              <a:rPr lang="en-US" sz="3400" dirty="0"/>
              <a:t> </a:t>
            </a:r>
            <a:r>
              <a:rPr lang="en-US" sz="3400" dirty="0" err="1"/>
              <a:t>Komisi</a:t>
            </a:r>
            <a:r>
              <a:rPr lang="en-US" sz="3400" dirty="0"/>
              <a:t> </a:t>
            </a:r>
            <a:r>
              <a:rPr lang="en-US" sz="3400" dirty="0" err="1"/>
              <a:t>Pemberantasan</a:t>
            </a:r>
            <a:r>
              <a:rPr lang="en-US" sz="3400" dirty="0"/>
              <a:t> </a:t>
            </a:r>
            <a:r>
              <a:rPr lang="en-US" sz="3400" dirty="0" err="1"/>
              <a:t>Korupsi</a:t>
            </a:r>
            <a:r>
              <a:rPr lang="en-US" sz="3400" dirty="0"/>
              <a:t>.</a:t>
            </a:r>
          </a:p>
          <a:p>
            <a:r>
              <a:rPr lang="en-US" sz="3400" dirty="0"/>
              <a:t>j.	</a:t>
            </a:r>
            <a:r>
              <a:rPr lang="en-US" sz="3400" dirty="0" err="1"/>
              <a:t>Menteri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jabatan</a:t>
            </a:r>
            <a:r>
              <a:rPr lang="en-US" sz="3400" dirty="0"/>
              <a:t> </a:t>
            </a:r>
            <a:r>
              <a:rPr lang="en-US" sz="3400" dirty="0" err="1"/>
              <a:t>setingkat</a:t>
            </a:r>
            <a:r>
              <a:rPr lang="en-US" sz="3400" dirty="0"/>
              <a:t> </a:t>
            </a:r>
            <a:r>
              <a:rPr lang="en-US" sz="3400" dirty="0" err="1"/>
              <a:t>Menteri</a:t>
            </a:r>
            <a:r>
              <a:rPr lang="en-US" sz="3400" dirty="0"/>
              <a:t>.</a:t>
            </a:r>
          </a:p>
          <a:p>
            <a:r>
              <a:rPr lang="en-US" sz="3400" dirty="0"/>
              <a:t>k.  </a:t>
            </a:r>
            <a:r>
              <a:rPr lang="en-US" sz="3400" dirty="0" err="1"/>
              <a:t>Kepala</a:t>
            </a:r>
            <a:r>
              <a:rPr lang="en-US" sz="3400" dirty="0"/>
              <a:t> </a:t>
            </a:r>
            <a:r>
              <a:rPr lang="en-US" sz="3400" dirty="0" err="1"/>
              <a:t>perwakilan</a:t>
            </a:r>
            <a:r>
              <a:rPr lang="en-US" sz="3400" dirty="0"/>
              <a:t> </a:t>
            </a:r>
            <a:r>
              <a:rPr lang="en-US" sz="3400" dirty="0" err="1"/>
              <a:t>Republik</a:t>
            </a:r>
            <a:r>
              <a:rPr lang="en-US" sz="3400" dirty="0"/>
              <a:t> Indonesia di </a:t>
            </a:r>
            <a:r>
              <a:rPr lang="en-US" sz="3400" dirty="0" err="1"/>
              <a:t>luar</a:t>
            </a:r>
            <a:r>
              <a:rPr lang="en-US" sz="3400" dirty="0"/>
              <a:t> </a:t>
            </a:r>
            <a:r>
              <a:rPr lang="en-US" sz="3400" dirty="0" err="1"/>
              <a:t>negeri</a:t>
            </a:r>
            <a:r>
              <a:rPr lang="en-US" sz="3400" dirty="0"/>
              <a:t> yang </a:t>
            </a:r>
            <a:r>
              <a:rPr lang="en-US" sz="3400" dirty="0" err="1"/>
              <a:t>berkedudukan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Duta </a:t>
            </a:r>
            <a:r>
              <a:rPr lang="en-US" sz="3400" dirty="0" err="1"/>
              <a:t>Besar</a:t>
            </a:r>
            <a:r>
              <a:rPr lang="en-US" sz="3400" dirty="0"/>
              <a:t> </a:t>
            </a:r>
            <a:r>
              <a:rPr lang="en-US" sz="3400" dirty="0" err="1"/>
              <a:t>Luar</a:t>
            </a:r>
            <a:r>
              <a:rPr lang="en-US" sz="3400" dirty="0"/>
              <a:t> </a:t>
            </a:r>
            <a:r>
              <a:rPr lang="en-US" sz="3400" dirty="0" err="1"/>
              <a:t>Biasa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Berkuasa</a:t>
            </a:r>
            <a:r>
              <a:rPr lang="en-US" sz="3400" dirty="0"/>
              <a:t> </a:t>
            </a:r>
            <a:r>
              <a:rPr lang="en-US" sz="3400" dirty="0" err="1"/>
              <a:t>Penuh</a:t>
            </a:r>
            <a:endParaRPr lang="en-US" sz="3400" dirty="0"/>
          </a:p>
          <a:p>
            <a:r>
              <a:rPr lang="en-US" sz="3400" dirty="0"/>
              <a:t>l.    </a:t>
            </a:r>
            <a:r>
              <a:rPr lang="en-US" sz="3400" dirty="0" err="1"/>
              <a:t>Gubernur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wakil </a:t>
            </a:r>
            <a:r>
              <a:rPr lang="en-US" sz="3400" dirty="0" err="1"/>
              <a:t>gubernur</a:t>
            </a:r>
            <a:r>
              <a:rPr lang="en-US" sz="3400" dirty="0"/>
              <a:t>.</a:t>
            </a:r>
          </a:p>
          <a:p>
            <a:r>
              <a:rPr lang="en-US" sz="3400" dirty="0"/>
              <a:t>m.  </a:t>
            </a:r>
            <a:r>
              <a:rPr lang="en-US" sz="3400" dirty="0" err="1"/>
              <a:t>Bupati</a:t>
            </a:r>
            <a:r>
              <a:rPr lang="en-US" sz="3400" dirty="0"/>
              <a:t>/</a:t>
            </a:r>
            <a:r>
              <a:rPr lang="en-US" sz="3400" dirty="0" err="1"/>
              <a:t>walikota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wakil </a:t>
            </a:r>
            <a:r>
              <a:rPr lang="en-US" sz="3400" dirty="0" err="1"/>
              <a:t>bupati</a:t>
            </a:r>
            <a:r>
              <a:rPr lang="en-US" sz="3400" dirty="0"/>
              <a:t>/wakil </a:t>
            </a:r>
            <a:r>
              <a:rPr lang="en-US" sz="3400" dirty="0" err="1"/>
              <a:t>walikota</a:t>
            </a:r>
            <a:r>
              <a:rPr lang="en-US" sz="3400" dirty="0"/>
              <a:t>;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</a:p>
          <a:p>
            <a:r>
              <a:rPr lang="en-US" sz="3400" dirty="0"/>
              <a:t>n.   </a:t>
            </a:r>
            <a:r>
              <a:rPr lang="en-US" sz="3400" dirty="0" err="1"/>
              <a:t>Pejabat</a:t>
            </a:r>
            <a:r>
              <a:rPr lang="en-US" sz="3400" dirty="0"/>
              <a:t> negara </a:t>
            </a:r>
            <a:r>
              <a:rPr lang="en-US" sz="3400" dirty="0" err="1"/>
              <a:t>lainnya</a:t>
            </a:r>
            <a:r>
              <a:rPr lang="en-US" sz="3400" dirty="0"/>
              <a:t> yang </a:t>
            </a:r>
            <a:r>
              <a:rPr lang="en-US" sz="3400" dirty="0" err="1"/>
              <a:t>ditentukan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Undang-undang</a:t>
            </a:r>
            <a:r>
              <a:rPr lang="en-US" sz="3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1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PPPK </a:t>
            </a:r>
            <a:r>
              <a:rPr lang="en-US" dirty="0" err="1"/>
              <a:t>dalam</a:t>
            </a:r>
            <a:r>
              <a:rPr lang="en-US" dirty="0"/>
              <a:t> ASN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angka</a:t>
            </a:r>
            <a:r>
              <a:rPr lang="en-US" dirty="0"/>
              <a:t> 4 UU No 5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Negara,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(PPPK/P3K)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Indonesia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Hak</a:t>
            </a:r>
            <a:r>
              <a:rPr lang="en-US" dirty="0"/>
              <a:t> PPPK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21-22 UU No 5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Negara,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algn="just"/>
            <a:r>
              <a:rPr lang="en-US" dirty="0"/>
              <a:t>a.	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tunjangan</a:t>
            </a:r>
            <a:endParaRPr lang="en-US" dirty="0"/>
          </a:p>
          <a:p>
            <a:pPr algn="just"/>
            <a:r>
              <a:rPr lang="en-US" dirty="0"/>
              <a:t>b.	</a:t>
            </a:r>
            <a:r>
              <a:rPr lang="en-US" dirty="0" err="1"/>
              <a:t>Cuti</a:t>
            </a:r>
            <a:endParaRPr lang="en-US" dirty="0"/>
          </a:p>
          <a:p>
            <a:pPr algn="just"/>
            <a:r>
              <a:rPr lang="en-US" dirty="0"/>
              <a:t>c.	</a:t>
            </a:r>
            <a:r>
              <a:rPr lang="en-US" dirty="0" err="1"/>
              <a:t>Perlindungan</a:t>
            </a:r>
            <a:endParaRPr lang="en-US" dirty="0"/>
          </a:p>
          <a:p>
            <a:pPr algn="just"/>
            <a:r>
              <a:rPr lang="en-US" dirty="0"/>
              <a:t>d.	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endParaRPr lang="en-US" dirty="0"/>
          </a:p>
          <a:p>
            <a:pPr algn="just"/>
            <a:r>
              <a:rPr lang="sv-SE" dirty="0"/>
              <a:t>Perbedaan PPPK dengan PNS adalah PPPK tidak mendapatkan hak fasilitas, jaminan pensiun dan jaminan hari 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3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PPPK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yang </a:t>
            </a:r>
            <a:r>
              <a:rPr lang="en-US" sz="2800" dirty="0" err="1"/>
              <a:t>mendesak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mumpuni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yang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kompetensinya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didapatkan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smtClean="0"/>
              <a:t>PNS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ide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PPPK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berlandaskan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PNS </a:t>
            </a:r>
            <a:r>
              <a:rPr lang="en-US" sz="2800" dirty="0" err="1"/>
              <a:t>menjadi</a:t>
            </a:r>
            <a:r>
              <a:rPr lang="en-US" sz="2800" dirty="0"/>
              <a:t> “</a:t>
            </a:r>
            <a:r>
              <a:rPr lang="en-US" sz="2800" dirty="0" err="1"/>
              <a:t>pemain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”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. </a:t>
            </a:r>
            <a:r>
              <a:rPr lang="en-US" sz="2800" dirty="0" err="1"/>
              <a:t>Padahal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sebenarnya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dikerjakan</a:t>
            </a:r>
            <a:r>
              <a:rPr lang="en-US" sz="2800" dirty="0"/>
              <a:t>  </a:t>
            </a:r>
            <a:r>
              <a:rPr lang="en-US" sz="2800" dirty="0" err="1"/>
              <a:t>oleh</a:t>
            </a:r>
            <a:r>
              <a:rPr lang="en-US" sz="2800" dirty="0"/>
              <a:t> PNS.</a:t>
            </a:r>
          </a:p>
        </p:txBody>
      </p:sp>
    </p:spTree>
    <p:extLst>
      <p:ext uri="{BB962C8B-B14F-4D97-AF65-F5344CB8AC3E}">
        <p14:creationId xmlns:p14="http://schemas.microsoft.com/office/powerpoint/2010/main" val="250494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10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76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600" dirty="0" err="1"/>
              <a:t>Kepegawaian</a:t>
            </a:r>
            <a:r>
              <a:rPr lang="en-US" sz="3600" dirty="0"/>
              <a:t> yang </a:t>
            </a:r>
            <a:r>
              <a:rPr lang="en-US" sz="3600" dirty="0" err="1"/>
              <a:t>biasanya</a:t>
            </a:r>
            <a:r>
              <a:rPr lang="en-US" sz="3600" dirty="0"/>
              <a:t> </a:t>
            </a:r>
            <a:r>
              <a:rPr lang="en-US" sz="3600" dirty="0" err="1"/>
              <a:t>dikenal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studi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Administrasi</a:t>
            </a:r>
            <a:r>
              <a:rPr lang="en-US" sz="3600" dirty="0"/>
              <a:t> Negara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subyek</a:t>
            </a:r>
            <a:r>
              <a:rPr lang="en-US" sz="3600" dirty="0"/>
              <a:t> (</a:t>
            </a:r>
            <a:r>
              <a:rPr lang="en-US" sz="3600" dirty="0" err="1"/>
              <a:t>persoon</a:t>
            </a:r>
            <a:r>
              <a:rPr lang="en-US" sz="3600" dirty="0"/>
              <a:t>)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lapangan</a:t>
            </a:r>
            <a:r>
              <a:rPr lang="en-US" sz="3600" dirty="0"/>
              <a:t> </a:t>
            </a:r>
            <a:r>
              <a:rPr lang="en-US" sz="3600" dirty="0" err="1"/>
              <a:t>administrasi</a:t>
            </a:r>
            <a:r>
              <a:rPr lang="en-US" sz="3600" dirty="0"/>
              <a:t> negara. yang </a:t>
            </a:r>
            <a:r>
              <a:rPr lang="en-US" sz="3600" dirty="0" err="1"/>
              <a:t>dalam</a:t>
            </a:r>
            <a:r>
              <a:rPr lang="en-US" sz="3600" dirty="0"/>
              <a:t> status </a:t>
            </a:r>
            <a:r>
              <a:rPr lang="en-US" sz="3600" dirty="0" err="1"/>
              <a:t>kepegawaian</a:t>
            </a:r>
            <a:r>
              <a:rPr lang="en-US" sz="3600" dirty="0"/>
              <a:t> 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dinas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/>
              <a:t>Logemann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dinas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bilamana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mengikat</a:t>
            </a:r>
            <a:r>
              <a:rPr lang="en-US" sz="3600" dirty="0"/>
              <a:t> </a:t>
            </a:r>
            <a:r>
              <a:rPr lang="en-US" sz="3600" dirty="0" err="1"/>
              <a:t>dirinya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tunduk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perintah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macam</a:t>
            </a:r>
            <a:r>
              <a:rPr lang="en-US" sz="3600" dirty="0"/>
              <a:t> </a:t>
            </a:r>
            <a:r>
              <a:rPr lang="en-US" sz="3600" dirty="0" err="1"/>
              <a:t>jabatan</a:t>
            </a:r>
            <a:r>
              <a:rPr lang="en-US" sz="3600" dirty="0"/>
              <a:t> yang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macam</a:t>
            </a:r>
            <a:r>
              <a:rPr lang="en-US" sz="3600" dirty="0"/>
              <a:t> </a:t>
            </a:r>
            <a:r>
              <a:rPr lang="en-US" sz="3600" dirty="0" err="1"/>
              <a:t>jabatan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dihargai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pemberian</a:t>
            </a:r>
            <a:r>
              <a:rPr lang="en-US" sz="3600" dirty="0"/>
              <a:t> </a:t>
            </a:r>
            <a:r>
              <a:rPr lang="en-US" sz="3600" dirty="0" err="1"/>
              <a:t>gaji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keuntungan</a:t>
            </a:r>
            <a:r>
              <a:rPr lang="en-US" sz="3600" dirty="0"/>
              <a:t> lain</a:t>
            </a:r>
            <a:endParaRPr lang="en-US" sz="3600" dirty="0" smtClean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73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Tujuan</a:t>
            </a:r>
            <a:r>
              <a:rPr lang="en-US" dirty="0"/>
              <a:t> negara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UUD </a:t>
            </a:r>
            <a:r>
              <a:rPr lang="en-US" dirty="0" smtClean="0"/>
              <a:t>1945.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negara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>, </a:t>
            </a:r>
            <a:r>
              <a:rPr lang="en-US" dirty="0" err="1"/>
              <a:t>realistis</a:t>
            </a:r>
            <a:r>
              <a:rPr lang="en-US" dirty="0"/>
              <a:t>,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, </a:t>
            </a:r>
            <a:r>
              <a:rPr lang="en-US" dirty="0" err="1"/>
              <a:t>bertahap</a:t>
            </a:r>
            <a:r>
              <a:rPr lang="en-US" dirty="0"/>
              <a:t>, </a:t>
            </a:r>
            <a:r>
              <a:rPr lang="en-US" dirty="0" err="1"/>
              <a:t>bersungguh-sungguh</a:t>
            </a:r>
            <a:r>
              <a:rPr lang="en-US" dirty="0"/>
              <a:t>,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makmur</a:t>
            </a:r>
            <a:r>
              <a:rPr lang="en-US" dirty="0" smtClean="0"/>
              <a:t>,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/>
              <a:t>material;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spiritualnya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negara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negara). </a:t>
            </a:r>
          </a:p>
        </p:txBody>
      </p:sp>
    </p:spTree>
    <p:extLst>
      <p:ext uri="{BB962C8B-B14F-4D97-AF65-F5344CB8AC3E}">
        <p14:creationId xmlns:p14="http://schemas.microsoft.com/office/powerpoint/2010/main" val="38877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angka</a:t>
            </a:r>
            <a:r>
              <a:rPr lang="en-US" sz="2400" dirty="0"/>
              <a:t> 3 UU No 5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Negara, 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(PNS) yang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Indonesia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diangkat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ASN secara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Pembina </a:t>
            </a:r>
            <a:r>
              <a:rPr lang="en-US" sz="2400" dirty="0" err="1"/>
              <a:t>kepegawaian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menduduki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angka</a:t>
            </a:r>
            <a:r>
              <a:rPr lang="en-US" sz="2400" dirty="0"/>
              <a:t> 2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negara yang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b="1" dirty="0"/>
              <a:t>ASN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pegawai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</a:t>
            </a:r>
            <a:r>
              <a:rPr lang="en-US" sz="2400" b="1" dirty="0" err="1"/>
              <a:t>sipil</a:t>
            </a:r>
            <a:r>
              <a:rPr lang="en-US" sz="2400" b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pegawai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perjanjian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b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diangkat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Pembina </a:t>
            </a:r>
            <a:r>
              <a:rPr lang="en-US" sz="2400" dirty="0" err="1"/>
              <a:t>kepegawaian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diserahi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diserahi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negara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digaji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pasal-pasal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PNS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ASN.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 UU No 5 </a:t>
            </a:r>
            <a:r>
              <a:rPr lang="en-US" sz="2400" dirty="0" err="1"/>
              <a:t>Tahun</a:t>
            </a:r>
            <a:r>
              <a:rPr lang="en-US" sz="2400" dirty="0"/>
              <a:t> 2014.</a:t>
            </a:r>
          </a:p>
        </p:txBody>
      </p:sp>
    </p:spTree>
    <p:extLst>
      <p:ext uri="{BB962C8B-B14F-4D97-AF65-F5344CB8AC3E}">
        <p14:creationId xmlns:p14="http://schemas.microsoft.com/office/powerpoint/2010/main" val="413939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23 UU No 5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ASN :</a:t>
            </a:r>
          </a:p>
          <a:p>
            <a:r>
              <a:rPr lang="en-US" dirty="0"/>
              <a:t>a.	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1945,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;</a:t>
            </a:r>
          </a:p>
          <a:p>
            <a:r>
              <a:rPr lang="en-US" dirty="0"/>
              <a:t>b.	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;</a:t>
            </a:r>
          </a:p>
          <a:p>
            <a:r>
              <a:rPr lang="en-US" dirty="0"/>
              <a:t>c.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hyang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endParaRPr lang="en-US" dirty="0"/>
          </a:p>
          <a:p>
            <a:r>
              <a:rPr lang="en-US" dirty="0"/>
              <a:t>d.	</a:t>
            </a:r>
            <a:r>
              <a:rPr lang="en-US" dirty="0" err="1"/>
              <a:t>Mentaati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;</a:t>
            </a:r>
          </a:p>
          <a:p>
            <a:r>
              <a:rPr lang="en-US" dirty="0"/>
              <a:t>e.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kedinasan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, </a:t>
            </a:r>
            <a:r>
              <a:rPr lang="en-US" dirty="0" err="1"/>
              <a:t>kejujueab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;</a:t>
            </a:r>
          </a:p>
          <a:p>
            <a:r>
              <a:rPr lang="en-US" dirty="0"/>
              <a:t>f.	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keteladanan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dna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orang,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kedinasan</a:t>
            </a:r>
            <a:r>
              <a:rPr lang="en-US" dirty="0"/>
              <a:t>;</a:t>
            </a:r>
          </a:p>
          <a:p>
            <a:r>
              <a:rPr lang="en-US" dirty="0"/>
              <a:t>g.	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h.	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5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ASN)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 UU No 5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/>
              <a:t>a.	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</a:t>
            </a:r>
          </a:p>
          <a:p>
            <a:r>
              <a:rPr lang="en-US" dirty="0"/>
              <a:t>b.	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dank ode </a:t>
            </a:r>
            <a:r>
              <a:rPr lang="en-US" dirty="0" err="1"/>
              <a:t>perilaku</a:t>
            </a:r>
            <a:endParaRPr lang="en-US" dirty="0"/>
          </a:p>
          <a:p>
            <a:r>
              <a:rPr lang="en-US" dirty="0"/>
              <a:t>c.	</a:t>
            </a:r>
            <a:r>
              <a:rPr lang="en-US" dirty="0" err="1"/>
              <a:t>Komitmen</a:t>
            </a:r>
            <a:r>
              <a:rPr lang="en-US" dirty="0"/>
              <a:t>, </a:t>
            </a:r>
            <a:r>
              <a:rPr lang="en-US" dirty="0" err="1"/>
              <a:t>integritas</a:t>
            </a:r>
            <a:r>
              <a:rPr lang="en-US" dirty="0"/>
              <a:t> moral,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public,</a:t>
            </a:r>
          </a:p>
          <a:p>
            <a:r>
              <a:rPr lang="en-US" dirty="0"/>
              <a:t>d.	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/>
              <a:t>e.	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r>
              <a:rPr lang="en-US" dirty="0"/>
              <a:t>f.	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r>
              <a:rPr lang="en-US" dirty="0"/>
              <a:t>g.	</a:t>
            </a:r>
            <a:r>
              <a:rPr lang="en-US" dirty="0" err="1"/>
              <a:t>Profesioanlitas</a:t>
            </a:r>
            <a:r>
              <a:rPr lang="en-US" dirty="0"/>
              <a:t> </a:t>
            </a:r>
            <a:r>
              <a:rPr lang="en-US" dirty="0" err="1" smtClean="0"/>
              <a:t>jabatan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8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792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6602"/>
            <a:ext cx="10058400" cy="632123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passal</a:t>
            </a:r>
            <a:r>
              <a:rPr lang="en-US" dirty="0"/>
              <a:t> 3 </a:t>
            </a:r>
            <a:r>
              <a:rPr lang="en-US" dirty="0" err="1"/>
              <a:t>huruf</a:t>
            </a:r>
            <a:r>
              <a:rPr lang="en-US" dirty="0"/>
              <a:t> b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ASN  </a:t>
            </a:r>
          </a:p>
          <a:p>
            <a:r>
              <a:rPr lang="en-US" dirty="0"/>
              <a:t>2.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agar </a:t>
            </a:r>
            <a:r>
              <a:rPr lang="en-US" dirty="0" err="1"/>
              <a:t>Pegawai</a:t>
            </a:r>
            <a:r>
              <a:rPr lang="en-US" dirty="0"/>
              <a:t> ASN :</a:t>
            </a:r>
          </a:p>
          <a:p>
            <a:r>
              <a:rPr lang="en-US" dirty="0"/>
              <a:t>a.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daengan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berintegritas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;</a:t>
            </a:r>
          </a:p>
          <a:p>
            <a:r>
              <a:rPr lang="en-US" dirty="0"/>
              <a:t>b.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;</a:t>
            </a:r>
          </a:p>
          <a:p>
            <a:r>
              <a:rPr lang="en-US" dirty="0"/>
              <a:t>c.	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, </a:t>
            </a:r>
            <a:r>
              <a:rPr lang="en-US" dirty="0" err="1"/>
              <a:t>sopan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tekanan</a:t>
            </a:r>
            <a:endParaRPr lang="en-US" dirty="0"/>
          </a:p>
          <a:p>
            <a:r>
              <a:rPr lang="en-US" dirty="0"/>
              <a:t>d.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r>
              <a:rPr lang="en-US" dirty="0"/>
              <a:t>e.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endParaRPr lang="en-US" dirty="0"/>
          </a:p>
          <a:p>
            <a:r>
              <a:rPr lang="en-US" dirty="0"/>
              <a:t>f.	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yang </a:t>
            </a:r>
            <a:r>
              <a:rPr lang="en-US" dirty="0" err="1"/>
              <a:t>menyakngkut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negara;</a:t>
            </a:r>
          </a:p>
          <a:p>
            <a:r>
              <a:rPr lang="en-US" dirty="0"/>
              <a:t>g.	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negara secara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r>
              <a:rPr lang="en-US" dirty="0"/>
              <a:t>h.	</a:t>
            </a: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.	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secara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infromasi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kedinasan</a:t>
            </a:r>
            <a:r>
              <a:rPr lang="en-US" dirty="0"/>
              <a:t>.</a:t>
            </a:r>
          </a:p>
          <a:p>
            <a:r>
              <a:rPr lang="en-US" dirty="0"/>
              <a:t>j.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intern negara, </a:t>
            </a:r>
            <a:r>
              <a:rPr lang="en-US" dirty="0" err="1"/>
              <a:t>tugas</a:t>
            </a:r>
            <a:r>
              <a:rPr lang="en-US" dirty="0"/>
              <a:t>, status,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jabatanya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orang lain</a:t>
            </a:r>
          </a:p>
          <a:p>
            <a:r>
              <a:rPr lang="en-US" dirty="0"/>
              <a:t>k.	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ASN </a:t>
            </a:r>
            <a:r>
              <a:rPr lang="en-US" dirty="0" err="1"/>
              <a:t>dan</a:t>
            </a:r>
            <a:r>
              <a:rPr lang="en-US" dirty="0"/>
              <a:t> selalu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integriras</a:t>
            </a:r>
            <a:r>
              <a:rPr lang="en-US" dirty="0"/>
              <a:t> ASN 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l.	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ketenutan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7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Hak</a:t>
            </a:r>
            <a:r>
              <a:rPr lang="es-ES" dirty="0"/>
              <a:t> PNS </a:t>
            </a:r>
            <a:r>
              <a:rPr lang="es-ES" dirty="0" err="1"/>
              <a:t>Pasal</a:t>
            </a:r>
            <a:r>
              <a:rPr lang="es-ES" dirty="0"/>
              <a:t> 21-22 UU No 5 </a:t>
            </a:r>
            <a:r>
              <a:rPr lang="es-ES" dirty="0" err="1"/>
              <a:t>Tahun</a:t>
            </a:r>
            <a:r>
              <a:rPr lang="es-ES" dirty="0"/>
              <a:t> 2104 </a:t>
            </a:r>
            <a:r>
              <a:rPr lang="es-ES" dirty="0" err="1"/>
              <a:t>menyebutkan</a:t>
            </a:r>
            <a:r>
              <a:rPr lang="es-ES" dirty="0"/>
              <a:t> </a:t>
            </a:r>
            <a:r>
              <a:rPr lang="es-ES" dirty="0" err="1"/>
              <a:t>bahwa</a:t>
            </a:r>
            <a:r>
              <a:rPr lang="es-ES" dirty="0"/>
              <a:t> :</a:t>
            </a:r>
          </a:p>
          <a:p>
            <a:r>
              <a:rPr lang="es-ES" dirty="0"/>
              <a:t>a.	</a:t>
            </a:r>
            <a:r>
              <a:rPr lang="es-ES" dirty="0" err="1"/>
              <a:t>Gaji</a:t>
            </a:r>
            <a:r>
              <a:rPr lang="es-ES" dirty="0"/>
              <a:t>, </a:t>
            </a:r>
            <a:r>
              <a:rPr lang="es-ES" dirty="0" err="1"/>
              <a:t>cuti</a:t>
            </a:r>
            <a:r>
              <a:rPr lang="es-ES" dirty="0"/>
              <a:t>, </a:t>
            </a:r>
            <a:r>
              <a:rPr lang="es-ES" dirty="0" err="1"/>
              <a:t>tunjangan</a:t>
            </a:r>
            <a:r>
              <a:rPr lang="es-ES" dirty="0"/>
              <a:t> dan </a:t>
            </a:r>
            <a:r>
              <a:rPr lang="es-ES" dirty="0" err="1"/>
              <a:t>fasilitas</a:t>
            </a:r>
            <a:r>
              <a:rPr lang="es-ES" dirty="0"/>
              <a:t>;</a:t>
            </a:r>
          </a:p>
          <a:p>
            <a:r>
              <a:rPr lang="es-ES" dirty="0"/>
              <a:t>b.	</a:t>
            </a:r>
            <a:r>
              <a:rPr lang="es-ES" dirty="0" err="1"/>
              <a:t>Cuti</a:t>
            </a:r>
            <a:r>
              <a:rPr lang="es-ES" dirty="0"/>
              <a:t>;</a:t>
            </a:r>
          </a:p>
          <a:p>
            <a:r>
              <a:rPr lang="es-ES" dirty="0"/>
              <a:t>c.	</a:t>
            </a:r>
            <a:r>
              <a:rPr lang="es-ES" dirty="0" err="1"/>
              <a:t>Jaminan</a:t>
            </a:r>
            <a:r>
              <a:rPr lang="es-ES" dirty="0"/>
              <a:t> </a:t>
            </a:r>
            <a:r>
              <a:rPr lang="es-ES" dirty="0" err="1"/>
              <a:t>pensiun</a:t>
            </a:r>
            <a:r>
              <a:rPr lang="es-ES" dirty="0"/>
              <a:t> dan </a:t>
            </a:r>
            <a:r>
              <a:rPr lang="es-ES" dirty="0" err="1"/>
              <a:t>jaminan</a:t>
            </a:r>
            <a:r>
              <a:rPr lang="es-ES" dirty="0"/>
              <a:t> </a:t>
            </a:r>
            <a:r>
              <a:rPr lang="es-ES" dirty="0" err="1"/>
              <a:t>hari</a:t>
            </a:r>
            <a:r>
              <a:rPr lang="es-ES" dirty="0"/>
              <a:t> </a:t>
            </a:r>
            <a:r>
              <a:rPr lang="es-ES" dirty="0" err="1"/>
              <a:t>tua</a:t>
            </a:r>
            <a:r>
              <a:rPr lang="es-ES" dirty="0"/>
              <a:t>;</a:t>
            </a:r>
          </a:p>
          <a:p>
            <a:r>
              <a:rPr lang="es-ES" dirty="0"/>
              <a:t>d.	</a:t>
            </a:r>
            <a:r>
              <a:rPr lang="es-ES" dirty="0" err="1"/>
              <a:t>Perlindungan</a:t>
            </a:r>
            <a:r>
              <a:rPr lang="es-ES" dirty="0"/>
              <a:t>; dan</a:t>
            </a:r>
          </a:p>
          <a:p>
            <a:r>
              <a:rPr lang="es-ES" dirty="0"/>
              <a:t>e.	</a:t>
            </a:r>
            <a:r>
              <a:rPr lang="es-ES" dirty="0" err="1"/>
              <a:t>Pengembangan</a:t>
            </a:r>
            <a:r>
              <a:rPr lang="es-ES" dirty="0"/>
              <a:t> </a:t>
            </a:r>
            <a:r>
              <a:rPr lang="es-ES" dirty="0" err="1"/>
              <a:t>kompetensi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5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0724"/>
            <a:ext cx="10058400" cy="1450757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/>
              <a:t>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Bagir</a:t>
            </a:r>
            <a:r>
              <a:rPr lang="en-US" dirty="0"/>
              <a:t> Manan,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secara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 smtClean="0"/>
              <a:t>. Negara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negara.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diadakan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negara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b="1" dirty="0" err="1"/>
              <a:t>pemegang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 err="1"/>
              <a:t>ambtsdrager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berganti-ganti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, wakil </a:t>
            </a:r>
            <a:r>
              <a:rPr lang="en-US" dirty="0" err="1"/>
              <a:t>presiden</a:t>
            </a:r>
            <a:r>
              <a:rPr lang="en-US" dirty="0"/>
              <a:t>, </a:t>
            </a:r>
            <a:r>
              <a:rPr lang="en-US" dirty="0" err="1"/>
              <a:t>menteri</a:t>
            </a:r>
            <a:r>
              <a:rPr lang="en-US" dirty="0"/>
              <a:t>, </a:t>
            </a:r>
            <a:r>
              <a:rPr lang="en-US" dirty="0" err="1"/>
              <a:t>gubernur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lain-lain,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berganti-ganti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439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</TotalTime>
  <Words>745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Kepegawaian Pemerintah, Pejabat Negara dan Kedudukan Pejabat Negara, engertian PPPK dalam Aparatur Sipil Negara</vt:lpstr>
      <vt:lpstr>1. Pengertian Kepegawaian Pemerintah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Pejabat Negara dan Kedudukan Pejabat Negara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Pengertian PPPK dalam ASN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Kepegawaian Pemerintah, Pejabat Negara dan Kedudukan Pejabat Negara, engertian PPPK dalam Aparatur Sipil Negara</dc:title>
  <dc:creator>toshiba</dc:creator>
  <cp:lastModifiedBy>toshiba</cp:lastModifiedBy>
  <cp:revision>11</cp:revision>
  <dcterms:created xsi:type="dcterms:W3CDTF">2019-04-28T16:44:15Z</dcterms:created>
  <dcterms:modified xsi:type="dcterms:W3CDTF">2019-04-28T23:27:21Z</dcterms:modified>
</cp:coreProperties>
</file>