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16" r:id="rId2"/>
    <p:sldId id="471" r:id="rId3"/>
    <p:sldId id="335" r:id="rId4"/>
    <p:sldId id="472" r:id="rId5"/>
    <p:sldId id="479" r:id="rId6"/>
    <p:sldId id="480" r:id="rId7"/>
    <p:sldId id="505" r:id="rId8"/>
    <p:sldId id="508" r:id="rId9"/>
    <p:sldId id="415" r:id="rId10"/>
    <p:sldId id="475" r:id="rId11"/>
    <p:sldId id="481" r:id="rId12"/>
    <p:sldId id="438" r:id="rId13"/>
    <p:sldId id="473" r:id="rId14"/>
    <p:sldId id="474" r:id="rId15"/>
    <p:sldId id="503" r:id="rId16"/>
    <p:sldId id="504" r:id="rId17"/>
    <p:sldId id="507" r:id="rId18"/>
    <p:sldId id="520" r:id="rId19"/>
    <p:sldId id="521" r:id="rId20"/>
    <p:sldId id="522" r:id="rId21"/>
    <p:sldId id="523" r:id="rId22"/>
    <p:sldId id="524" r:id="rId23"/>
    <p:sldId id="525" r:id="rId24"/>
    <p:sldId id="526" r:id="rId25"/>
    <p:sldId id="518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3190" autoAdjust="0"/>
  </p:normalViewPr>
  <p:slideViewPr>
    <p:cSldViewPr>
      <p:cViewPr>
        <p:scale>
          <a:sx n="87" d="100"/>
          <a:sy n="87" d="100"/>
        </p:scale>
        <p:origin x="-72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BCC33B-53AA-428C-BB4E-02A80FA452E6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AB7E3D-5042-4540-9169-2CAA0398069E}">
      <dgm:prSet phldrT="[Text]" custT="1"/>
      <dgm:spPr/>
      <dgm:t>
        <a:bodyPr/>
        <a:lstStyle/>
        <a:p>
          <a:r>
            <a:rPr lang="en-US" sz="3200" b="1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SUMBER DAYA MANUSIA (INPUT)</a:t>
          </a:r>
          <a:endParaRPr lang="en-US" sz="3200" b="1" dirty="0">
            <a:solidFill>
              <a:srgbClr val="C0000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9C0DC41-AD9D-4795-9867-7A21D9CF80E1}" type="parTrans" cxnId="{79B0DAD9-4720-4243-85A5-4FBE9D216664}">
      <dgm:prSet/>
      <dgm:spPr/>
      <dgm:t>
        <a:bodyPr/>
        <a:lstStyle/>
        <a:p>
          <a:endParaRPr lang="en-US"/>
        </a:p>
      </dgm:t>
    </dgm:pt>
    <dgm:pt modelId="{4D15C057-22C8-4CAD-888D-63D50852458B}" type="sibTrans" cxnId="{79B0DAD9-4720-4243-85A5-4FBE9D216664}">
      <dgm:prSet/>
      <dgm:spPr/>
      <dgm:t>
        <a:bodyPr/>
        <a:lstStyle/>
        <a:p>
          <a:endParaRPr lang="en-US"/>
        </a:p>
      </dgm:t>
    </dgm:pt>
    <dgm:pt modelId="{A534FE1C-8C53-452B-92F3-8C221440CBEA}">
      <dgm:prSet phldrT="[Text]"/>
      <dgm:spPr/>
      <dgm:t>
        <a:bodyPr/>
        <a:lstStyle/>
        <a:p>
          <a:r>
            <a:rPr lang="en-US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TENAGA KESEHATAN</a:t>
          </a:r>
          <a:endParaRPr lang="en-US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459864E-2437-4916-A096-521283A242E1}" type="parTrans" cxnId="{4E5319D8-E907-49F4-9B30-9CC961A2A015}">
      <dgm:prSet/>
      <dgm:spPr/>
      <dgm:t>
        <a:bodyPr/>
        <a:lstStyle/>
        <a:p>
          <a:endParaRPr lang="en-US"/>
        </a:p>
      </dgm:t>
    </dgm:pt>
    <dgm:pt modelId="{E3BC727A-FBDE-4A5A-B2EE-DE04D519DFD4}" type="sibTrans" cxnId="{4E5319D8-E907-49F4-9B30-9CC961A2A015}">
      <dgm:prSet/>
      <dgm:spPr/>
      <dgm:t>
        <a:bodyPr/>
        <a:lstStyle/>
        <a:p>
          <a:endParaRPr lang="en-US"/>
        </a:p>
      </dgm:t>
    </dgm:pt>
    <dgm:pt modelId="{030BA50A-7A3A-4B6B-82A8-600A3492BECE}">
      <dgm:prSet phldrT="[Text]"/>
      <dgm:spPr/>
      <dgm:t>
        <a:bodyPr/>
        <a:lstStyle/>
        <a:p>
          <a:r>
            <a:rPr lang="en-US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NON TENAGA KESEHATAN</a:t>
          </a:r>
          <a:endParaRPr lang="en-US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09D64BE-72F9-4160-9F13-EDAB75E4B98F}" type="parTrans" cxnId="{662E959A-377C-42C1-B94E-5E1B132CD19F}">
      <dgm:prSet/>
      <dgm:spPr/>
      <dgm:t>
        <a:bodyPr/>
        <a:lstStyle/>
        <a:p>
          <a:endParaRPr lang="en-US"/>
        </a:p>
      </dgm:t>
    </dgm:pt>
    <dgm:pt modelId="{2FDDA259-9392-4AF0-A2F5-8E1397D91A4F}" type="sibTrans" cxnId="{662E959A-377C-42C1-B94E-5E1B132CD19F}">
      <dgm:prSet/>
      <dgm:spPr/>
      <dgm:t>
        <a:bodyPr/>
        <a:lstStyle/>
        <a:p>
          <a:endParaRPr lang="en-US"/>
        </a:p>
      </dgm:t>
    </dgm:pt>
    <dgm:pt modelId="{68653342-25FC-486D-AC36-5FC022708A45}">
      <dgm:prSet phldrT="[Text]" custT="1"/>
      <dgm:spPr/>
      <dgm:t>
        <a:bodyPr/>
        <a:lstStyle/>
        <a:p>
          <a:r>
            <a:rPr lang="en-US" sz="3200" b="1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UNIT KERJA (PROSES)</a:t>
          </a:r>
          <a:endParaRPr lang="en-US" sz="3200" b="1" dirty="0">
            <a:solidFill>
              <a:srgbClr val="C0000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6F344854-0F05-4248-A399-9FE67D3946FC}" type="parTrans" cxnId="{089515B3-A884-4B83-96A3-F525AF936BCD}">
      <dgm:prSet/>
      <dgm:spPr/>
      <dgm:t>
        <a:bodyPr/>
        <a:lstStyle/>
        <a:p>
          <a:endParaRPr lang="en-US"/>
        </a:p>
      </dgm:t>
    </dgm:pt>
    <dgm:pt modelId="{8867F3B8-8780-4CFC-A58B-D475D467CC33}" type="sibTrans" cxnId="{089515B3-A884-4B83-96A3-F525AF936BCD}">
      <dgm:prSet/>
      <dgm:spPr/>
      <dgm:t>
        <a:bodyPr/>
        <a:lstStyle/>
        <a:p>
          <a:endParaRPr lang="en-US"/>
        </a:p>
      </dgm:t>
    </dgm:pt>
    <dgm:pt modelId="{3FB26FB5-CC26-4B6C-95DD-42AEB81F0F4C}">
      <dgm:prSet phldrT="[Text]"/>
      <dgm:spPr/>
      <dgm:t>
        <a:bodyPr/>
        <a:lstStyle/>
        <a:p>
          <a:r>
            <a:rPr lang="en-US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SEMUA UNIT KERJA</a:t>
          </a:r>
          <a:endParaRPr lang="en-US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D93A8A2-A507-401C-B0A8-7650D1F849F4}" type="parTrans" cxnId="{D5ED9752-C911-4492-B77F-A8E4D87EF959}">
      <dgm:prSet/>
      <dgm:spPr/>
      <dgm:t>
        <a:bodyPr/>
        <a:lstStyle/>
        <a:p>
          <a:endParaRPr lang="en-US"/>
        </a:p>
      </dgm:t>
    </dgm:pt>
    <dgm:pt modelId="{89CD3858-24D4-48F3-B2FB-41EEB0BED740}" type="sibTrans" cxnId="{D5ED9752-C911-4492-B77F-A8E4D87EF959}">
      <dgm:prSet/>
      <dgm:spPr/>
      <dgm:t>
        <a:bodyPr/>
        <a:lstStyle/>
        <a:p>
          <a:endParaRPr lang="en-US"/>
        </a:p>
      </dgm:t>
    </dgm:pt>
    <dgm:pt modelId="{5EB81A12-7BD2-404D-8395-4589A6923A00}">
      <dgm:prSet phldrT="[Text]"/>
      <dgm:spPr/>
      <dgm:t>
        <a:bodyPr/>
        <a:lstStyle/>
        <a:p>
          <a:r>
            <a:rPr lang="en-US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SARANA-FASILITAS</a:t>
          </a:r>
          <a:endParaRPr lang="en-US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2EBCD9C-BC21-4A8D-AC7A-77F4955E4A22}" type="parTrans" cxnId="{CB9709C1-C4EE-4D86-8B7D-A7F843C26061}">
      <dgm:prSet/>
      <dgm:spPr/>
      <dgm:t>
        <a:bodyPr/>
        <a:lstStyle/>
        <a:p>
          <a:endParaRPr lang="en-US"/>
        </a:p>
      </dgm:t>
    </dgm:pt>
    <dgm:pt modelId="{C13F4824-438E-47BB-883F-28CCE26C6A91}" type="sibTrans" cxnId="{CB9709C1-C4EE-4D86-8B7D-A7F843C26061}">
      <dgm:prSet/>
      <dgm:spPr/>
      <dgm:t>
        <a:bodyPr/>
        <a:lstStyle/>
        <a:p>
          <a:endParaRPr lang="en-US"/>
        </a:p>
      </dgm:t>
    </dgm:pt>
    <dgm:pt modelId="{43D9CEBD-8F2B-41DE-A4B3-F5FEF4C31AC6}">
      <dgm:prSet phldrT="[Text]" custT="1"/>
      <dgm:spPr/>
      <dgm:t>
        <a:bodyPr/>
        <a:lstStyle/>
        <a:p>
          <a:r>
            <a:rPr lang="en-US" sz="3200" b="1" dirty="0" smtClean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PELAYANAN (OUTPUT)</a:t>
          </a:r>
          <a:endParaRPr lang="en-US" sz="3200" b="1" dirty="0">
            <a:solidFill>
              <a:srgbClr val="FFFF0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57C7BCBC-F4A1-4766-8568-72B643D65A94}" type="parTrans" cxnId="{0BDFE157-94E3-440E-BC8F-C3F7F3CFAC59}">
      <dgm:prSet/>
      <dgm:spPr/>
      <dgm:t>
        <a:bodyPr/>
        <a:lstStyle/>
        <a:p>
          <a:endParaRPr lang="en-US"/>
        </a:p>
      </dgm:t>
    </dgm:pt>
    <dgm:pt modelId="{F4328F05-C1F8-40BE-A23D-226156533FF2}" type="sibTrans" cxnId="{0BDFE157-94E3-440E-BC8F-C3F7F3CFAC59}">
      <dgm:prSet/>
      <dgm:spPr/>
      <dgm:t>
        <a:bodyPr/>
        <a:lstStyle/>
        <a:p>
          <a:endParaRPr lang="en-US"/>
        </a:p>
      </dgm:t>
    </dgm:pt>
    <dgm:pt modelId="{F5EFFE47-66CB-44BD-AE76-B3E821568EB6}">
      <dgm:prSet phldrT="[Text]"/>
      <dgm:spPr/>
      <dgm:t>
        <a:bodyPr/>
        <a:lstStyle/>
        <a:p>
          <a:r>
            <a:rPr lang="en-US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PASIEN/KELUARGA</a:t>
          </a:r>
          <a:endParaRPr lang="en-US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E546DE8-9DC1-4BD2-8256-D1F26F9A88EF}" type="parTrans" cxnId="{0897A8DD-BE89-43A3-86D2-43E40BAB87BC}">
      <dgm:prSet/>
      <dgm:spPr/>
      <dgm:t>
        <a:bodyPr/>
        <a:lstStyle/>
        <a:p>
          <a:endParaRPr lang="en-US"/>
        </a:p>
      </dgm:t>
    </dgm:pt>
    <dgm:pt modelId="{060FAECE-BB47-4BEF-88AE-78E14D373E46}" type="sibTrans" cxnId="{0897A8DD-BE89-43A3-86D2-43E40BAB87BC}">
      <dgm:prSet/>
      <dgm:spPr/>
      <dgm:t>
        <a:bodyPr/>
        <a:lstStyle/>
        <a:p>
          <a:endParaRPr lang="en-US"/>
        </a:p>
      </dgm:t>
    </dgm:pt>
    <dgm:pt modelId="{94033A4E-CE40-472F-8608-5337DEA7F8B2}">
      <dgm:prSet phldrT="[Text]"/>
      <dgm:spPr/>
      <dgm:t>
        <a:bodyPr/>
        <a:lstStyle/>
        <a:p>
          <a:r>
            <a:rPr lang="en-US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MASYARAKAT</a:t>
          </a:r>
          <a:endParaRPr lang="en-US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5BD1C7F1-0CEA-454A-A238-6FD7955F5EDE}" type="parTrans" cxnId="{C85BCB9F-57B7-402A-B833-8CEE28B3394F}">
      <dgm:prSet/>
      <dgm:spPr/>
      <dgm:t>
        <a:bodyPr/>
        <a:lstStyle/>
        <a:p>
          <a:endParaRPr lang="en-US"/>
        </a:p>
      </dgm:t>
    </dgm:pt>
    <dgm:pt modelId="{7D67490F-DAE0-470C-B9BB-891A3A36C169}" type="sibTrans" cxnId="{C85BCB9F-57B7-402A-B833-8CEE28B3394F}">
      <dgm:prSet/>
      <dgm:spPr/>
      <dgm:t>
        <a:bodyPr/>
        <a:lstStyle/>
        <a:p>
          <a:endParaRPr lang="en-US"/>
        </a:p>
      </dgm:t>
    </dgm:pt>
    <dgm:pt modelId="{7660AB6A-FD88-4F88-B757-3B93BFE0CE94}" type="pres">
      <dgm:prSet presAssocID="{C4BCC33B-53AA-428C-BB4E-02A80FA452E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38BF9B-3F57-407B-82F9-B5D64813A31D}" type="pres">
      <dgm:prSet presAssocID="{43D9CEBD-8F2B-41DE-A4B3-F5FEF4C31AC6}" presName="boxAndChildren" presStyleCnt="0"/>
      <dgm:spPr/>
    </dgm:pt>
    <dgm:pt modelId="{DE815F63-8C81-4FE6-B164-837C19456F8C}" type="pres">
      <dgm:prSet presAssocID="{43D9CEBD-8F2B-41DE-A4B3-F5FEF4C31AC6}" presName="parentTextBox" presStyleLbl="node1" presStyleIdx="0" presStyleCnt="3"/>
      <dgm:spPr/>
      <dgm:t>
        <a:bodyPr/>
        <a:lstStyle/>
        <a:p>
          <a:endParaRPr lang="en-US"/>
        </a:p>
      </dgm:t>
    </dgm:pt>
    <dgm:pt modelId="{E4177740-BCAA-4F94-8CC4-D571D5408075}" type="pres">
      <dgm:prSet presAssocID="{43D9CEBD-8F2B-41DE-A4B3-F5FEF4C31AC6}" presName="entireBox" presStyleLbl="node1" presStyleIdx="0" presStyleCnt="3"/>
      <dgm:spPr/>
      <dgm:t>
        <a:bodyPr/>
        <a:lstStyle/>
        <a:p>
          <a:endParaRPr lang="en-US"/>
        </a:p>
      </dgm:t>
    </dgm:pt>
    <dgm:pt modelId="{FC1463A2-FD09-4180-9923-E539EE357C89}" type="pres">
      <dgm:prSet presAssocID="{43D9CEBD-8F2B-41DE-A4B3-F5FEF4C31AC6}" presName="descendantBox" presStyleCnt="0"/>
      <dgm:spPr/>
    </dgm:pt>
    <dgm:pt modelId="{EABCBF14-F88D-4CF4-B97A-46E0299CCC68}" type="pres">
      <dgm:prSet presAssocID="{F5EFFE47-66CB-44BD-AE76-B3E821568EB6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FAC9F1-4FAE-49C3-A348-3A5335F085B7}" type="pres">
      <dgm:prSet presAssocID="{94033A4E-CE40-472F-8608-5337DEA7F8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814F65-0D7D-49C2-94A4-D934FB5EB29A}" type="pres">
      <dgm:prSet presAssocID="{8867F3B8-8780-4CFC-A58B-D475D467CC33}" presName="sp" presStyleCnt="0"/>
      <dgm:spPr/>
    </dgm:pt>
    <dgm:pt modelId="{B6BFA53F-66A4-4660-8151-DE5A3CDC9A47}" type="pres">
      <dgm:prSet presAssocID="{68653342-25FC-486D-AC36-5FC022708A45}" presName="arrowAndChildren" presStyleCnt="0"/>
      <dgm:spPr/>
    </dgm:pt>
    <dgm:pt modelId="{2412D9C4-4D8D-4894-8903-775BCA31536F}" type="pres">
      <dgm:prSet presAssocID="{68653342-25FC-486D-AC36-5FC022708A45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6E4E4188-6F93-4FEA-9391-BABB2010D756}" type="pres">
      <dgm:prSet presAssocID="{68653342-25FC-486D-AC36-5FC022708A45}" presName="arrow" presStyleLbl="node1" presStyleIdx="1" presStyleCnt="3"/>
      <dgm:spPr/>
      <dgm:t>
        <a:bodyPr/>
        <a:lstStyle/>
        <a:p>
          <a:endParaRPr lang="en-US"/>
        </a:p>
      </dgm:t>
    </dgm:pt>
    <dgm:pt modelId="{81BAAB45-2054-4FFA-B5DA-8C3B7FE85176}" type="pres">
      <dgm:prSet presAssocID="{68653342-25FC-486D-AC36-5FC022708A45}" presName="descendantArrow" presStyleCnt="0"/>
      <dgm:spPr/>
    </dgm:pt>
    <dgm:pt modelId="{274A9582-59F2-47BB-87F0-D45DE2254660}" type="pres">
      <dgm:prSet presAssocID="{3FB26FB5-CC26-4B6C-95DD-42AEB81F0F4C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47D8D9-BF6B-47BE-9DC0-4F7DC9C96653}" type="pres">
      <dgm:prSet presAssocID="{5EB81A12-7BD2-404D-8395-4589A6923A00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5ABB95-BCA0-47B6-B860-0A0F8DB5BEAA}" type="pres">
      <dgm:prSet presAssocID="{4D15C057-22C8-4CAD-888D-63D50852458B}" presName="sp" presStyleCnt="0"/>
      <dgm:spPr/>
    </dgm:pt>
    <dgm:pt modelId="{ECB56662-6F5D-4376-AE67-74C9CB94B481}" type="pres">
      <dgm:prSet presAssocID="{33AB7E3D-5042-4540-9169-2CAA0398069E}" presName="arrowAndChildren" presStyleCnt="0"/>
      <dgm:spPr/>
    </dgm:pt>
    <dgm:pt modelId="{85CC14B5-AA7D-4D62-B978-E3290419A1C0}" type="pres">
      <dgm:prSet presAssocID="{33AB7E3D-5042-4540-9169-2CAA0398069E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E9D4FBE7-CA8B-4E66-98C4-10C5F4106759}" type="pres">
      <dgm:prSet presAssocID="{33AB7E3D-5042-4540-9169-2CAA0398069E}" presName="arrow" presStyleLbl="node1" presStyleIdx="2" presStyleCnt="3"/>
      <dgm:spPr/>
      <dgm:t>
        <a:bodyPr/>
        <a:lstStyle/>
        <a:p>
          <a:endParaRPr lang="en-US"/>
        </a:p>
      </dgm:t>
    </dgm:pt>
    <dgm:pt modelId="{2398CB58-DF8B-4F7A-8B38-1FE7C3D0B9CD}" type="pres">
      <dgm:prSet presAssocID="{33AB7E3D-5042-4540-9169-2CAA0398069E}" presName="descendantArrow" presStyleCnt="0"/>
      <dgm:spPr/>
    </dgm:pt>
    <dgm:pt modelId="{354F0AD2-A43D-4CBA-A26A-40183BF2606B}" type="pres">
      <dgm:prSet presAssocID="{A534FE1C-8C53-452B-92F3-8C221440CBEA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45D118-D990-4011-91EA-7AA5017D8EA7}" type="pres">
      <dgm:prSet presAssocID="{030BA50A-7A3A-4B6B-82A8-600A3492BEC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ED9752-C911-4492-B77F-A8E4D87EF959}" srcId="{68653342-25FC-486D-AC36-5FC022708A45}" destId="{3FB26FB5-CC26-4B6C-95DD-42AEB81F0F4C}" srcOrd="0" destOrd="0" parTransId="{1D93A8A2-A507-401C-B0A8-7650D1F849F4}" sibTransId="{89CD3858-24D4-48F3-B2FB-41EEB0BED740}"/>
    <dgm:cxn modelId="{64D73EB7-0327-478F-B44C-EA12297ED2BD}" type="presOf" srcId="{94033A4E-CE40-472F-8608-5337DEA7F8B2}" destId="{B6FAC9F1-4FAE-49C3-A348-3A5335F085B7}" srcOrd="0" destOrd="0" presId="urn:microsoft.com/office/officeart/2005/8/layout/process4"/>
    <dgm:cxn modelId="{089515B3-A884-4B83-96A3-F525AF936BCD}" srcId="{C4BCC33B-53AA-428C-BB4E-02A80FA452E6}" destId="{68653342-25FC-486D-AC36-5FC022708A45}" srcOrd="1" destOrd="0" parTransId="{6F344854-0F05-4248-A399-9FE67D3946FC}" sibTransId="{8867F3B8-8780-4CFC-A58B-D475D467CC33}"/>
    <dgm:cxn modelId="{50B56B0C-370F-4232-944A-178E93C2BA72}" type="presOf" srcId="{33AB7E3D-5042-4540-9169-2CAA0398069E}" destId="{85CC14B5-AA7D-4D62-B978-E3290419A1C0}" srcOrd="0" destOrd="0" presId="urn:microsoft.com/office/officeart/2005/8/layout/process4"/>
    <dgm:cxn modelId="{9D67DB83-F5AF-4060-BDE2-660DAF7010C5}" type="presOf" srcId="{43D9CEBD-8F2B-41DE-A4B3-F5FEF4C31AC6}" destId="{DE815F63-8C81-4FE6-B164-837C19456F8C}" srcOrd="0" destOrd="0" presId="urn:microsoft.com/office/officeart/2005/8/layout/process4"/>
    <dgm:cxn modelId="{662E959A-377C-42C1-B94E-5E1B132CD19F}" srcId="{33AB7E3D-5042-4540-9169-2CAA0398069E}" destId="{030BA50A-7A3A-4B6B-82A8-600A3492BECE}" srcOrd="1" destOrd="0" parTransId="{D09D64BE-72F9-4160-9F13-EDAB75E4B98F}" sibTransId="{2FDDA259-9392-4AF0-A2F5-8E1397D91A4F}"/>
    <dgm:cxn modelId="{498D30CF-FA20-4CA8-9CBE-D37B3826B120}" type="presOf" srcId="{C4BCC33B-53AA-428C-BB4E-02A80FA452E6}" destId="{7660AB6A-FD88-4F88-B757-3B93BFE0CE94}" srcOrd="0" destOrd="0" presId="urn:microsoft.com/office/officeart/2005/8/layout/process4"/>
    <dgm:cxn modelId="{5433FEA6-C057-406B-BDE5-74640C79992D}" type="presOf" srcId="{33AB7E3D-5042-4540-9169-2CAA0398069E}" destId="{E9D4FBE7-CA8B-4E66-98C4-10C5F4106759}" srcOrd="1" destOrd="0" presId="urn:microsoft.com/office/officeart/2005/8/layout/process4"/>
    <dgm:cxn modelId="{0BDFE157-94E3-440E-BC8F-C3F7F3CFAC59}" srcId="{C4BCC33B-53AA-428C-BB4E-02A80FA452E6}" destId="{43D9CEBD-8F2B-41DE-A4B3-F5FEF4C31AC6}" srcOrd="2" destOrd="0" parTransId="{57C7BCBC-F4A1-4766-8568-72B643D65A94}" sibTransId="{F4328F05-C1F8-40BE-A23D-226156533FF2}"/>
    <dgm:cxn modelId="{C42DE7E6-3975-41E8-9A37-7599F58C26CE}" type="presOf" srcId="{A534FE1C-8C53-452B-92F3-8C221440CBEA}" destId="{354F0AD2-A43D-4CBA-A26A-40183BF2606B}" srcOrd="0" destOrd="0" presId="urn:microsoft.com/office/officeart/2005/8/layout/process4"/>
    <dgm:cxn modelId="{4E5319D8-E907-49F4-9B30-9CC961A2A015}" srcId="{33AB7E3D-5042-4540-9169-2CAA0398069E}" destId="{A534FE1C-8C53-452B-92F3-8C221440CBEA}" srcOrd="0" destOrd="0" parTransId="{4459864E-2437-4916-A096-521283A242E1}" sibTransId="{E3BC727A-FBDE-4A5A-B2EE-DE04D519DFD4}"/>
    <dgm:cxn modelId="{208D96DA-8B9D-41F4-A3EC-4583304855C0}" type="presOf" srcId="{43D9CEBD-8F2B-41DE-A4B3-F5FEF4C31AC6}" destId="{E4177740-BCAA-4F94-8CC4-D571D5408075}" srcOrd="1" destOrd="0" presId="urn:microsoft.com/office/officeart/2005/8/layout/process4"/>
    <dgm:cxn modelId="{C85BCB9F-57B7-402A-B833-8CEE28B3394F}" srcId="{43D9CEBD-8F2B-41DE-A4B3-F5FEF4C31AC6}" destId="{94033A4E-CE40-472F-8608-5337DEA7F8B2}" srcOrd="1" destOrd="0" parTransId="{5BD1C7F1-0CEA-454A-A238-6FD7955F5EDE}" sibTransId="{7D67490F-DAE0-470C-B9BB-891A3A36C169}"/>
    <dgm:cxn modelId="{CB9709C1-C4EE-4D86-8B7D-A7F843C26061}" srcId="{68653342-25FC-486D-AC36-5FC022708A45}" destId="{5EB81A12-7BD2-404D-8395-4589A6923A00}" srcOrd="1" destOrd="0" parTransId="{72EBCD9C-BC21-4A8D-AC7A-77F4955E4A22}" sibTransId="{C13F4824-438E-47BB-883F-28CCE26C6A91}"/>
    <dgm:cxn modelId="{8CFC377C-010A-48FA-8BBF-3112EC3F4971}" type="presOf" srcId="{68653342-25FC-486D-AC36-5FC022708A45}" destId="{2412D9C4-4D8D-4894-8903-775BCA31536F}" srcOrd="0" destOrd="0" presId="urn:microsoft.com/office/officeart/2005/8/layout/process4"/>
    <dgm:cxn modelId="{3D363536-00DA-4F03-9B19-052B0908C7BF}" type="presOf" srcId="{030BA50A-7A3A-4B6B-82A8-600A3492BECE}" destId="{6745D118-D990-4011-91EA-7AA5017D8EA7}" srcOrd="0" destOrd="0" presId="urn:microsoft.com/office/officeart/2005/8/layout/process4"/>
    <dgm:cxn modelId="{CD0CB8BD-0E59-4358-8A45-40F1B7DB68BB}" type="presOf" srcId="{F5EFFE47-66CB-44BD-AE76-B3E821568EB6}" destId="{EABCBF14-F88D-4CF4-B97A-46E0299CCC68}" srcOrd="0" destOrd="0" presId="urn:microsoft.com/office/officeart/2005/8/layout/process4"/>
    <dgm:cxn modelId="{0897A8DD-BE89-43A3-86D2-43E40BAB87BC}" srcId="{43D9CEBD-8F2B-41DE-A4B3-F5FEF4C31AC6}" destId="{F5EFFE47-66CB-44BD-AE76-B3E821568EB6}" srcOrd="0" destOrd="0" parTransId="{CE546DE8-9DC1-4BD2-8256-D1F26F9A88EF}" sibTransId="{060FAECE-BB47-4BEF-88AE-78E14D373E46}"/>
    <dgm:cxn modelId="{08D8C59D-7FA4-4A74-9356-72AD971DABE9}" type="presOf" srcId="{68653342-25FC-486D-AC36-5FC022708A45}" destId="{6E4E4188-6F93-4FEA-9391-BABB2010D756}" srcOrd="1" destOrd="0" presId="urn:microsoft.com/office/officeart/2005/8/layout/process4"/>
    <dgm:cxn modelId="{CA239DB7-C787-488B-AD03-4049E66D0B36}" type="presOf" srcId="{3FB26FB5-CC26-4B6C-95DD-42AEB81F0F4C}" destId="{274A9582-59F2-47BB-87F0-D45DE2254660}" srcOrd="0" destOrd="0" presId="urn:microsoft.com/office/officeart/2005/8/layout/process4"/>
    <dgm:cxn modelId="{79B0DAD9-4720-4243-85A5-4FBE9D216664}" srcId="{C4BCC33B-53AA-428C-BB4E-02A80FA452E6}" destId="{33AB7E3D-5042-4540-9169-2CAA0398069E}" srcOrd="0" destOrd="0" parTransId="{49C0DC41-AD9D-4795-9867-7A21D9CF80E1}" sibTransId="{4D15C057-22C8-4CAD-888D-63D50852458B}"/>
    <dgm:cxn modelId="{1CCBBF89-EB37-4DB6-80F8-D8342B277643}" type="presOf" srcId="{5EB81A12-7BD2-404D-8395-4589A6923A00}" destId="{9747D8D9-BF6B-47BE-9DC0-4F7DC9C96653}" srcOrd="0" destOrd="0" presId="urn:microsoft.com/office/officeart/2005/8/layout/process4"/>
    <dgm:cxn modelId="{6CE2ADE6-7CCD-43E3-9CC1-1B08192E6C7A}" type="presParOf" srcId="{7660AB6A-FD88-4F88-B757-3B93BFE0CE94}" destId="{6138BF9B-3F57-407B-82F9-B5D64813A31D}" srcOrd="0" destOrd="0" presId="urn:microsoft.com/office/officeart/2005/8/layout/process4"/>
    <dgm:cxn modelId="{D2CA63B7-2151-4826-9D1B-3EA6135790B6}" type="presParOf" srcId="{6138BF9B-3F57-407B-82F9-B5D64813A31D}" destId="{DE815F63-8C81-4FE6-B164-837C19456F8C}" srcOrd="0" destOrd="0" presId="urn:microsoft.com/office/officeart/2005/8/layout/process4"/>
    <dgm:cxn modelId="{F85CB1BE-0987-4DD5-81DD-4265D7106FD6}" type="presParOf" srcId="{6138BF9B-3F57-407B-82F9-B5D64813A31D}" destId="{E4177740-BCAA-4F94-8CC4-D571D5408075}" srcOrd="1" destOrd="0" presId="urn:microsoft.com/office/officeart/2005/8/layout/process4"/>
    <dgm:cxn modelId="{9980ABD8-B07A-4B4C-90C3-92BAB182278D}" type="presParOf" srcId="{6138BF9B-3F57-407B-82F9-B5D64813A31D}" destId="{FC1463A2-FD09-4180-9923-E539EE357C89}" srcOrd="2" destOrd="0" presId="urn:microsoft.com/office/officeart/2005/8/layout/process4"/>
    <dgm:cxn modelId="{51D7A43E-148F-4DB1-88E8-904E9A33C169}" type="presParOf" srcId="{FC1463A2-FD09-4180-9923-E539EE357C89}" destId="{EABCBF14-F88D-4CF4-B97A-46E0299CCC68}" srcOrd="0" destOrd="0" presId="urn:microsoft.com/office/officeart/2005/8/layout/process4"/>
    <dgm:cxn modelId="{EED16022-198F-4A79-AD73-FB12839A88AA}" type="presParOf" srcId="{FC1463A2-FD09-4180-9923-E539EE357C89}" destId="{B6FAC9F1-4FAE-49C3-A348-3A5335F085B7}" srcOrd="1" destOrd="0" presId="urn:microsoft.com/office/officeart/2005/8/layout/process4"/>
    <dgm:cxn modelId="{8BDDBC12-98A9-4306-B54E-2DED51EEB199}" type="presParOf" srcId="{7660AB6A-FD88-4F88-B757-3B93BFE0CE94}" destId="{15814F65-0D7D-49C2-94A4-D934FB5EB29A}" srcOrd="1" destOrd="0" presId="urn:microsoft.com/office/officeart/2005/8/layout/process4"/>
    <dgm:cxn modelId="{1CB49D64-8D11-45DD-8DF6-95333C248A89}" type="presParOf" srcId="{7660AB6A-FD88-4F88-B757-3B93BFE0CE94}" destId="{B6BFA53F-66A4-4660-8151-DE5A3CDC9A47}" srcOrd="2" destOrd="0" presId="urn:microsoft.com/office/officeart/2005/8/layout/process4"/>
    <dgm:cxn modelId="{6BABB5CF-2450-423E-80A5-02A8C45FCF33}" type="presParOf" srcId="{B6BFA53F-66A4-4660-8151-DE5A3CDC9A47}" destId="{2412D9C4-4D8D-4894-8903-775BCA31536F}" srcOrd="0" destOrd="0" presId="urn:microsoft.com/office/officeart/2005/8/layout/process4"/>
    <dgm:cxn modelId="{4A5EE57D-936E-4500-971D-CD4F8B0E4A12}" type="presParOf" srcId="{B6BFA53F-66A4-4660-8151-DE5A3CDC9A47}" destId="{6E4E4188-6F93-4FEA-9391-BABB2010D756}" srcOrd="1" destOrd="0" presId="urn:microsoft.com/office/officeart/2005/8/layout/process4"/>
    <dgm:cxn modelId="{E53CF9EA-496E-41A2-B2D4-88433AFBA764}" type="presParOf" srcId="{B6BFA53F-66A4-4660-8151-DE5A3CDC9A47}" destId="{81BAAB45-2054-4FFA-B5DA-8C3B7FE85176}" srcOrd="2" destOrd="0" presId="urn:microsoft.com/office/officeart/2005/8/layout/process4"/>
    <dgm:cxn modelId="{A7432604-2C99-4481-BE2C-ECF9789C6728}" type="presParOf" srcId="{81BAAB45-2054-4FFA-B5DA-8C3B7FE85176}" destId="{274A9582-59F2-47BB-87F0-D45DE2254660}" srcOrd="0" destOrd="0" presId="urn:microsoft.com/office/officeart/2005/8/layout/process4"/>
    <dgm:cxn modelId="{7C227980-77BD-440D-825F-4C02B5EF693D}" type="presParOf" srcId="{81BAAB45-2054-4FFA-B5DA-8C3B7FE85176}" destId="{9747D8D9-BF6B-47BE-9DC0-4F7DC9C96653}" srcOrd="1" destOrd="0" presId="urn:microsoft.com/office/officeart/2005/8/layout/process4"/>
    <dgm:cxn modelId="{C44411D2-1C1E-456B-9159-7DCA638005C5}" type="presParOf" srcId="{7660AB6A-FD88-4F88-B757-3B93BFE0CE94}" destId="{735ABB95-BCA0-47B6-B860-0A0F8DB5BEAA}" srcOrd="3" destOrd="0" presId="urn:microsoft.com/office/officeart/2005/8/layout/process4"/>
    <dgm:cxn modelId="{0D87032D-E4C9-40B6-ADB9-85802D889735}" type="presParOf" srcId="{7660AB6A-FD88-4F88-B757-3B93BFE0CE94}" destId="{ECB56662-6F5D-4376-AE67-74C9CB94B481}" srcOrd="4" destOrd="0" presId="urn:microsoft.com/office/officeart/2005/8/layout/process4"/>
    <dgm:cxn modelId="{28B28DA2-0620-4D3D-BA72-307E4CFD7D14}" type="presParOf" srcId="{ECB56662-6F5D-4376-AE67-74C9CB94B481}" destId="{85CC14B5-AA7D-4D62-B978-E3290419A1C0}" srcOrd="0" destOrd="0" presId="urn:microsoft.com/office/officeart/2005/8/layout/process4"/>
    <dgm:cxn modelId="{E2EC7875-FBAD-4831-B5F2-A1B76B174075}" type="presParOf" srcId="{ECB56662-6F5D-4376-AE67-74C9CB94B481}" destId="{E9D4FBE7-CA8B-4E66-98C4-10C5F4106759}" srcOrd="1" destOrd="0" presId="urn:microsoft.com/office/officeart/2005/8/layout/process4"/>
    <dgm:cxn modelId="{1B0F5E25-5E33-46F3-AC06-8EB89988CAD7}" type="presParOf" srcId="{ECB56662-6F5D-4376-AE67-74C9CB94B481}" destId="{2398CB58-DF8B-4F7A-8B38-1FE7C3D0B9CD}" srcOrd="2" destOrd="0" presId="urn:microsoft.com/office/officeart/2005/8/layout/process4"/>
    <dgm:cxn modelId="{CC0F39A5-8BF9-483B-8033-CE5B870C0589}" type="presParOf" srcId="{2398CB58-DF8B-4F7A-8B38-1FE7C3D0B9CD}" destId="{354F0AD2-A43D-4CBA-A26A-40183BF2606B}" srcOrd="0" destOrd="0" presId="urn:microsoft.com/office/officeart/2005/8/layout/process4"/>
    <dgm:cxn modelId="{5F0108BE-86AD-413C-9E94-50E4D3119C77}" type="presParOf" srcId="{2398CB58-DF8B-4F7A-8B38-1FE7C3D0B9CD}" destId="{6745D118-D990-4011-91EA-7AA5017D8EA7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177740-BCAA-4F94-8CC4-D571D5408075}">
      <dsp:nvSpPr>
        <dsp:cNvPr id="0" name=""/>
        <dsp:cNvSpPr/>
      </dsp:nvSpPr>
      <dsp:spPr>
        <a:xfrm>
          <a:off x="0" y="3202587"/>
          <a:ext cx="8229600" cy="1051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PELAYANAN (OUTPUT)</a:t>
          </a:r>
          <a:endParaRPr lang="en-US" sz="3200" b="1" kern="1200" dirty="0">
            <a:solidFill>
              <a:srgbClr val="FFFF0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0" y="3202587"/>
        <a:ext cx="8229600" cy="567626"/>
      </dsp:txXfrm>
    </dsp:sp>
    <dsp:sp modelId="{EABCBF14-F88D-4CF4-B97A-46E0299CCC68}">
      <dsp:nvSpPr>
        <dsp:cNvPr id="0" name=""/>
        <dsp:cNvSpPr/>
      </dsp:nvSpPr>
      <dsp:spPr>
        <a:xfrm>
          <a:off x="0" y="3749190"/>
          <a:ext cx="4114799" cy="4835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PASIEN/KELUARGA</a:t>
          </a:r>
          <a:endParaRPr lang="en-US" sz="22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0" y="3749190"/>
        <a:ext cx="4114799" cy="483533"/>
      </dsp:txXfrm>
    </dsp:sp>
    <dsp:sp modelId="{B6FAC9F1-4FAE-49C3-A348-3A5335F085B7}">
      <dsp:nvSpPr>
        <dsp:cNvPr id="0" name=""/>
        <dsp:cNvSpPr/>
      </dsp:nvSpPr>
      <dsp:spPr>
        <a:xfrm>
          <a:off x="4114800" y="3749190"/>
          <a:ext cx="4114799" cy="4835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MASYARAKAT</a:t>
          </a:r>
          <a:endParaRPr lang="en-US" sz="22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114800" y="3749190"/>
        <a:ext cx="4114799" cy="483533"/>
      </dsp:txXfrm>
    </dsp:sp>
    <dsp:sp modelId="{6E4E4188-6F93-4FEA-9391-BABB2010D756}">
      <dsp:nvSpPr>
        <dsp:cNvPr id="0" name=""/>
        <dsp:cNvSpPr/>
      </dsp:nvSpPr>
      <dsp:spPr>
        <a:xfrm rot="10800000">
          <a:off x="0" y="1601669"/>
          <a:ext cx="8229600" cy="161668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UNIT KERJA (PROSES)</a:t>
          </a:r>
          <a:endParaRPr lang="en-US" sz="3200" b="1" kern="1200" dirty="0">
            <a:solidFill>
              <a:srgbClr val="C0000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0" y="1601669"/>
        <a:ext cx="8229600" cy="567456"/>
      </dsp:txXfrm>
    </dsp:sp>
    <dsp:sp modelId="{274A9582-59F2-47BB-87F0-D45DE2254660}">
      <dsp:nvSpPr>
        <dsp:cNvPr id="0" name=""/>
        <dsp:cNvSpPr/>
      </dsp:nvSpPr>
      <dsp:spPr>
        <a:xfrm>
          <a:off x="0" y="2169126"/>
          <a:ext cx="4114799" cy="4833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SEMUA UNIT KERJA</a:t>
          </a:r>
          <a:endParaRPr lang="en-US" sz="22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0" y="2169126"/>
        <a:ext cx="4114799" cy="483388"/>
      </dsp:txXfrm>
    </dsp:sp>
    <dsp:sp modelId="{9747D8D9-BF6B-47BE-9DC0-4F7DC9C96653}">
      <dsp:nvSpPr>
        <dsp:cNvPr id="0" name=""/>
        <dsp:cNvSpPr/>
      </dsp:nvSpPr>
      <dsp:spPr>
        <a:xfrm>
          <a:off x="4114800" y="2169126"/>
          <a:ext cx="4114799" cy="4833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SARANA-FASILITAS</a:t>
          </a:r>
          <a:endParaRPr lang="en-US" sz="22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114800" y="2169126"/>
        <a:ext cx="4114799" cy="483388"/>
      </dsp:txXfrm>
    </dsp:sp>
    <dsp:sp modelId="{E9D4FBE7-CA8B-4E66-98C4-10C5F4106759}">
      <dsp:nvSpPr>
        <dsp:cNvPr id="0" name=""/>
        <dsp:cNvSpPr/>
      </dsp:nvSpPr>
      <dsp:spPr>
        <a:xfrm rot="10800000">
          <a:off x="0" y="752"/>
          <a:ext cx="8229600" cy="161668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SUMBER DAYA MANUSIA (INPUT)</a:t>
          </a:r>
          <a:endParaRPr lang="en-US" sz="3200" b="1" kern="1200" dirty="0">
            <a:solidFill>
              <a:srgbClr val="C0000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0" y="752"/>
        <a:ext cx="8229600" cy="567456"/>
      </dsp:txXfrm>
    </dsp:sp>
    <dsp:sp modelId="{354F0AD2-A43D-4CBA-A26A-40183BF2606B}">
      <dsp:nvSpPr>
        <dsp:cNvPr id="0" name=""/>
        <dsp:cNvSpPr/>
      </dsp:nvSpPr>
      <dsp:spPr>
        <a:xfrm>
          <a:off x="0" y="568208"/>
          <a:ext cx="4114799" cy="4833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TENAGA KESEHATAN</a:t>
          </a:r>
          <a:endParaRPr lang="en-US" sz="22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0" y="568208"/>
        <a:ext cx="4114799" cy="483388"/>
      </dsp:txXfrm>
    </dsp:sp>
    <dsp:sp modelId="{6745D118-D990-4011-91EA-7AA5017D8EA7}">
      <dsp:nvSpPr>
        <dsp:cNvPr id="0" name=""/>
        <dsp:cNvSpPr/>
      </dsp:nvSpPr>
      <dsp:spPr>
        <a:xfrm>
          <a:off x="4114800" y="568208"/>
          <a:ext cx="4114799" cy="4833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NON TENAGA KESEHATAN</a:t>
          </a:r>
          <a:endParaRPr lang="en-US" sz="22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114800" y="568208"/>
        <a:ext cx="4114799" cy="483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BF2FCB-7984-4742-9161-16EB520D9C8E}" type="datetimeFigureOut">
              <a:rPr lang="id-ID"/>
              <a:pPr>
                <a:defRPr/>
              </a:pPr>
              <a:t>05/11/2017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52FE0F-1F01-44C9-8FB3-0A1339DA1E3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2FE0F-1F01-44C9-8FB3-0A1339DA1E35}" type="slidenum">
              <a:rPr lang="id-ID" smtClean="0"/>
              <a:pPr>
                <a:defRPr/>
              </a:pPr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5EFDC0-2FF5-47CC-9DC5-3F60FAD0F22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68B8FE-0DDC-4DF6-94C6-79D33794AA29}" type="slidenum">
              <a:rPr lang="en-US"/>
              <a:pPr/>
              <a:t>25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7DC4B-43A1-4FBA-8E20-FDCC74FBF8B8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E6DC-1CF7-470F-AD44-9264A2367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5EF44-66FB-4154-8917-7E38A56EE460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4AFC-14DB-4D5A-BB80-DA5221567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2718F-B2D7-4517-B606-87587882B37B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A47E-14EE-43BC-993A-51ECD9BAD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8C989-CD37-4D41-8166-F27888C7BB4D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91DE-6D91-417E-AAD5-296FB2409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345AC-E7F5-4404-9F84-279BA5ED98DE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B5F3-6F9C-4098-AA7E-0B80DF474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B82A3-012E-419B-BEE9-03A898EE93E3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C2A9-E9B2-44C2-94BD-EA7D4EC64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8BB99-1715-4356-BB4A-4E1F484C14EE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98D3-ED51-4028-8686-319EDCBB0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2DF82-AE14-4167-A185-4D011C56F6EA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A8131-D08D-451B-8F06-0ED616C77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7839-F180-4368-A76B-C2CD19474F57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D2AA-1009-441A-B610-0CDFEECD4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7C9DB-C528-4FD4-9E07-8DC3A7E91326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32BE-D371-42F7-8213-808C50F80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67913-5490-461B-967D-F90AAB16F50D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82249-EF8D-4EA8-AFD0-A922111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05CA5F-8D9C-4EFF-8A89-D4EB83883EAF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AAE9F20-E7A8-494A-97C1-27A46E940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ars.or.i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S1 MANAJEMEN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UNIVERSITAS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1524000"/>
            <a:ext cx="5791200" cy="2133600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1</a:t>
            </a:r>
            <a:endParaRPr lang="en-US" sz="5100" b="1" dirty="0" smtClean="0">
              <a:solidFill>
                <a:schemeClr val="bg1"/>
              </a:solidFill>
            </a:endParaRPr>
          </a:p>
          <a:p>
            <a:pPr marL="609600" indent="-609600" algn="l" eaLnBrk="1" hangingPunct="1">
              <a:buClrTx/>
              <a:buFontTx/>
              <a:buAutoNum type="arabicPeriod"/>
            </a:pPr>
            <a:r>
              <a:rPr lang="en-US" sz="30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Perkembangan</a:t>
            </a:r>
            <a:r>
              <a:rPr lang="en-US" sz="3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3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RS  </a:t>
            </a:r>
          </a:p>
          <a:p>
            <a:pPr marL="609600" indent="-609600" algn="l" eaLnBrk="1" hangingPunct="1">
              <a:buClrTx/>
              <a:buFontTx/>
              <a:buAutoNum type="arabicPeriod"/>
            </a:pPr>
            <a:r>
              <a:rPr lang="en-US" sz="30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Tujuan</a:t>
            </a:r>
            <a:r>
              <a:rPr lang="en-US" sz="3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3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manfaat</a:t>
            </a:r>
            <a:r>
              <a:rPr lang="en-US" sz="3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3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sz="36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252E-AF45-4AEC-B615-DBFD8748CE48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3E6DC-1CF7-470F-AD44-9264A23674B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228600" y="762000"/>
            <a:ext cx="2514600" cy="990600"/>
          </a:xfrm>
          <a:prstGeom prst="flowChartPunchedTape">
            <a:avLst/>
          </a:prstGeom>
          <a:solidFill>
            <a:srgbClr val="002060"/>
          </a:solidFill>
          <a:ln w="76200">
            <a:solidFill>
              <a:schemeClr val="accent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pPr algn="ctr"/>
            <a:endParaRPr lang="en-US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n-US" sz="2400" b="1" kern="10" cap="all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SURVEI </a:t>
            </a:r>
          </a:p>
          <a:p>
            <a:pPr algn="ctr"/>
            <a:r>
              <a:rPr lang="en-US" sz="2400" b="1" kern="10" cap="all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AKREDITASI RS</a:t>
            </a:r>
            <a:endParaRPr lang="en-US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en-US" b="1" dirty="0">
              <a:solidFill>
                <a:srgbClr val="0033CC"/>
              </a:solidFill>
              <a:latin typeface="Century Gothic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" y="2057400"/>
            <a:ext cx="2590800" cy="990600"/>
          </a:xfrm>
          <a:prstGeom prst="rect">
            <a:avLst/>
          </a:prstGeom>
          <a:solidFill>
            <a:srgbClr val="CCECFF"/>
          </a:solidFill>
          <a:ln w="57150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pPr algn="ctr"/>
            <a:r>
              <a:rPr lang="en-US" sz="2800" kern="10" cap="all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5 </a:t>
            </a:r>
            <a:r>
              <a:rPr lang="en-US" sz="2800" kern="10" cap="all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pelayanan</a:t>
            </a:r>
            <a:endParaRPr lang="en-US" sz="28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52400" y="3048000"/>
            <a:ext cx="2590800" cy="2133600"/>
          </a:xfrm>
          <a:prstGeom prst="rect">
            <a:avLst/>
          </a:prstGeom>
          <a:solidFill>
            <a:srgbClr val="CCECFF"/>
          </a:solidFill>
          <a:ln w="57150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Admin &amp; </a:t>
            </a: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manaj</a:t>
            </a:r>
            <a:endParaRPr lang="en-US" sz="20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Yan </a:t>
            </a: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Medis</a:t>
            </a:r>
            <a:endParaRPr lang="en-US" sz="20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Gawat</a:t>
            </a:r>
            <a:r>
              <a:rPr lang="en-US" sz="2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Darurat</a:t>
            </a:r>
            <a:endParaRPr lang="en-US" sz="20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Keperawatan</a:t>
            </a:r>
            <a:endParaRPr lang="en-US" sz="20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Rekam</a:t>
            </a:r>
            <a:r>
              <a:rPr lang="en-US" sz="2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Medis</a:t>
            </a:r>
            <a:endParaRPr lang="en-US" sz="20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895600" y="1447800"/>
            <a:ext cx="2590800" cy="990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pPr algn="ctr"/>
            <a:r>
              <a:rPr lang="en-US" sz="2800" kern="10" cap="all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12 </a:t>
            </a:r>
            <a:r>
              <a:rPr lang="en-US" sz="2800" kern="10" cap="all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pelayanan</a:t>
            </a:r>
            <a:endParaRPr lang="en-US" sz="28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895600" y="2438400"/>
            <a:ext cx="2590800" cy="3962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Admin &amp; </a:t>
            </a: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manaj</a:t>
            </a:r>
            <a:endParaRPr lang="en-US" sz="20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Yan </a:t>
            </a: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Medis</a:t>
            </a:r>
            <a:endParaRPr lang="en-US" sz="20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Gawat</a:t>
            </a:r>
            <a:r>
              <a:rPr lang="en-US" sz="2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Darurat</a:t>
            </a:r>
            <a:endParaRPr lang="en-US" sz="20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Keperawatan</a:t>
            </a:r>
            <a:endParaRPr lang="en-US" sz="20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Rekam</a:t>
            </a:r>
            <a:r>
              <a:rPr lang="en-US" sz="2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Medis</a:t>
            </a:r>
            <a:endParaRPr lang="en-US" sz="20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Kamar</a:t>
            </a:r>
            <a:r>
              <a:rPr lang="en-US" sz="2000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Operasi</a:t>
            </a:r>
            <a:endParaRPr lang="en-US" sz="2000" dirty="0">
              <a:solidFill>
                <a:srgbClr val="0033CC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Laboratorium</a:t>
            </a:r>
            <a:endParaRPr lang="en-US" sz="2000" dirty="0">
              <a:solidFill>
                <a:srgbClr val="0033CC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Radiologi</a:t>
            </a:r>
            <a:endParaRPr lang="en-US" sz="2000" dirty="0">
              <a:solidFill>
                <a:srgbClr val="0033CC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Yan </a:t>
            </a:r>
            <a:r>
              <a:rPr lang="en-US" sz="2000" dirty="0" err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Risti</a:t>
            </a:r>
            <a:endParaRPr lang="en-US" sz="2000" dirty="0">
              <a:solidFill>
                <a:srgbClr val="0033CC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Dalin</a:t>
            </a:r>
            <a:endParaRPr lang="en-US" sz="2000" dirty="0">
              <a:solidFill>
                <a:srgbClr val="0033CC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Farmasi</a:t>
            </a:r>
            <a:endParaRPr lang="en-US" sz="2000" dirty="0">
              <a:solidFill>
                <a:srgbClr val="0033CC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K-3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5562600" y="381000"/>
            <a:ext cx="3124200" cy="9906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pPr algn="ctr"/>
            <a:endParaRPr lang="en-US" b="1" dirty="0">
              <a:solidFill>
                <a:srgbClr val="000000"/>
              </a:solidFill>
              <a:latin typeface="Comic Sans MS" pitchFamily="66" charset="0"/>
            </a:endParaRPr>
          </a:p>
          <a:p>
            <a:pPr algn="ctr"/>
            <a:r>
              <a:rPr lang="en-US" sz="3200" kern="10" cap="all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16 </a:t>
            </a:r>
            <a:r>
              <a:rPr lang="en-US" sz="3200" kern="10" cap="all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pelayanan</a:t>
            </a:r>
            <a:endParaRPr lang="en-US" sz="32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562600" y="1295400"/>
            <a:ext cx="3124200" cy="5105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>
              <a:buFontTx/>
              <a:buAutoNum type="arabicPeriod"/>
            </a:pPr>
            <a:endParaRPr lang="en-US" sz="2000" dirty="0">
              <a:solidFill>
                <a:srgbClr val="000000"/>
              </a:solidFill>
              <a:latin typeface="Comic Sans MS" pitchFamily="66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Admin &amp; </a:t>
            </a: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manaj</a:t>
            </a:r>
            <a:endParaRPr lang="en-US" sz="20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Yan </a:t>
            </a: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Medis</a:t>
            </a:r>
            <a:endParaRPr lang="en-US" sz="20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Gawat</a:t>
            </a:r>
            <a:r>
              <a:rPr lang="en-US" sz="2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Darutat</a:t>
            </a:r>
            <a:endParaRPr lang="en-US" sz="20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Keperawatan</a:t>
            </a:r>
            <a:endParaRPr lang="en-US" sz="20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Rekam</a:t>
            </a:r>
            <a:r>
              <a:rPr lang="en-US" sz="2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Medis</a:t>
            </a:r>
            <a:endParaRPr lang="en-US" sz="20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latin typeface="Tahoma" pitchFamily="34" charset="0"/>
                <a:cs typeface="Tahoma" pitchFamily="34" charset="0"/>
              </a:rPr>
              <a:t>Kamar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Operasi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latin typeface="Tahoma" pitchFamily="34" charset="0"/>
                <a:cs typeface="Tahoma" pitchFamily="34" charset="0"/>
              </a:rPr>
              <a:t>Laboratorium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latin typeface="Tahoma" pitchFamily="34" charset="0"/>
                <a:cs typeface="Tahoma" pitchFamily="34" charset="0"/>
              </a:rPr>
              <a:t>Radiologi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Yan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Risti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Pengendalian</a:t>
            </a:r>
            <a:r>
              <a:rPr lang="en-US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Infeksi</a:t>
            </a:r>
            <a:endParaRPr lang="en-US" sz="20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latin typeface="Tahoma" pitchFamily="34" charset="0"/>
                <a:cs typeface="Tahoma" pitchFamily="34" charset="0"/>
              </a:rPr>
              <a:t>Farmasi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K-3</a:t>
            </a:r>
          </a:p>
          <a:p>
            <a:pPr marL="457200" indent="-457200">
              <a:buFontTx/>
              <a:buAutoNum type="arabicPeriod"/>
            </a:pPr>
            <a:r>
              <a:rPr lang="en-US" sz="2000" dirty="0" err="1">
                <a:latin typeface="Tahoma" pitchFamily="34" charset="0"/>
                <a:cs typeface="Tahoma" pitchFamily="34" charset="0"/>
              </a:rPr>
              <a:t>Rehabilitasi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Medis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Yan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intensif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Yan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gizi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Yan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darah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  <a:p>
            <a:pPr marL="457200" indent="-457200"/>
            <a:endParaRPr lang="en-US" b="1" dirty="0">
              <a:solidFill>
                <a:srgbClr val="D6303C"/>
              </a:solidFill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F1A0F7-CB36-4BFF-BEB8-40E065833884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914400" y="914400"/>
            <a:ext cx="73152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PENILAIAN MUTU DI RS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25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5F75A7-A1CE-42B6-BC7B-7B6C1FAD16ED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914400"/>
            <a:ext cx="5105400" cy="4678362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RS/PKM/KLINIK/PRAKTIK DR</a:t>
            </a:r>
            <a: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  <a:t/>
            </a:r>
            <a:b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</a:br>
            <a: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  <a:t/>
            </a:r>
            <a:b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</a:br>
            <a:r>
              <a:rPr kumimoji="0" lang="en-US" sz="7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  <a:t> </a:t>
            </a:r>
            <a:r>
              <a:rPr kumimoji="0" lang="en-US" sz="54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AKREDITASI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638800" y="2743200"/>
            <a:ext cx="533400" cy="9144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2811959"/>
            <a:ext cx="259080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      </a:t>
            </a:r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MUTU</a:t>
            </a:r>
            <a:endParaRPr lang="en-US" sz="4400" b="1" dirty="0">
              <a:solidFill>
                <a:srgbClr val="00B0F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2895600" y="3124200"/>
            <a:ext cx="609600" cy="762000"/>
          </a:xfrm>
          <a:prstGeom prst="downArrow">
            <a:avLst/>
          </a:prstGeom>
          <a:solidFill>
            <a:srgbClr val="00B0F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629400" y="2895600"/>
            <a:ext cx="228600" cy="6096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5B32C6-92FA-4912-BC86-1FC81813AD5C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PERUBAHAN PARADIGMA AKREDITASI RS  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068763"/>
          </a:xfrm>
        </p:spPr>
        <p:txBody>
          <a:bodyPr/>
          <a:lstStyle/>
          <a:p>
            <a:pPr>
              <a:buClrTx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Mulai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2012 :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berfokus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pada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pasien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.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akreditasi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4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kelompok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971550" lvl="1" indent="-514350">
              <a:buClrTx/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berfokus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71550" lvl="1" indent="-514350">
              <a:buClrTx/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Manajemen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RS</a:t>
            </a:r>
          </a:p>
          <a:p>
            <a:pPr marL="971550" lvl="1" indent="-514350">
              <a:buClrTx/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Sasaran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keselamatan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71550" lvl="1" indent="-514350">
              <a:buClrTx/>
              <a:buFont typeface="+mj-lt"/>
              <a:buAutoNum type="arabicPeriod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Program MDG’s</a:t>
            </a:r>
          </a:p>
          <a:p>
            <a:pPr>
              <a:buClrTx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Metodologi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survei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dokumentasi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implementasi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dg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metodologi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TELUSUR</a:t>
            </a:r>
          </a:p>
          <a:p>
            <a:endParaRPr lang="en-US" dirty="0" smtClean="0"/>
          </a:p>
          <a:p>
            <a:endParaRPr lang="en-US" dirty="0" smtClean="0"/>
          </a:p>
          <a:p>
            <a:pPr marL="971550" lvl="1" indent="-514350">
              <a:buNone/>
            </a:pP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C007C5-63D1-4DAD-8261-6A45F3F5588A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09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PARADIGMA AKREDITASI RS  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2895600" cy="4525963"/>
          </a:xfrm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AKREDITASI LAMA</a:t>
            </a:r>
          </a:p>
          <a:p>
            <a:pPr algn="ctr">
              <a:buNone/>
            </a:pPr>
            <a:r>
              <a:rPr lang="en-US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(2007)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Berfokus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jenis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5,12,16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Kuat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input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dokumen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Metodologi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survei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dokumentasi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Kurang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melibatkan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petugas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124200" y="1600200"/>
            <a:ext cx="2895600" cy="4525963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>
            <a:normAutofit lnSpcReduction="1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AKREDITASI BARU (2012)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Berfokus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(4 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kelompok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standar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Kuat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, output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outcome.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Metodologi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survei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implementasi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TELUSUR: D,O,W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Melibatkan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seluruh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petugas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dalam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proses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akreditasi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096000" y="1600200"/>
            <a:ext cx="2971800" cy="4525963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>
            <a:normAutofit fontScale="85000" lnSpcReduction="1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AKREDITASI BARU (2018)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Berfokus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, 5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kelompok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: SKP,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manajemen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RS, program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nasional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integrasi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pendidikan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RS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Kuat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, output, outcome.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Metodologi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survei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implementasi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TELUSUR: R,D,O,S,W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Melibatkan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seluruh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petugas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dalam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proses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akreditasi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C64AD8-E95D-498B-A529-817E83213C2C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STANDAR AKREDITASI RS  2012 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C007C5-63D1-4DAD-8261-6A45F3F5588A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714375" y="2133600"/>
            <a:ext cx="7772400" cy="2286000"/>
          </a:xfr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582613" indent="-514350">
              <a:buClrTx/>
              <a:buFont typeface="Consolas" pitchFamily="49" charset="0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Kelompok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Standar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Berfokus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pada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Pasien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(patient center care)</a:t>
            </a:r>
          </a:p>
          <a:p>
            <a:pPr marL="582613" indent="-514350">
              <a:buClrTx/>
              <a:buFont typeface="Consolas" pitchFamily="49" charset="0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Kelompok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Standar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Manajemen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pPr marL="582613" indent="-514350">
              <a:buClrTx/>
              <a:buFont typeface="Consolas" pitchFamily="49" charset="0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Sasaran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Keselamatan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Pasien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pPr marL="582613" indent="-514350">
              <a:buFont typeface="Consolas" pitchFamily="49" charset="0"/>
              <a:buAutoNum type="arabicPeriod"/>
            </a:pPr>
            <a:endParaRPr lang="en-US" sz="3200" b="1" dirty="0" smtClean="0">
              <a:latin typeface="Arial Narrow" pitchFamily="34" charset="0"/>
            </a:endParaRPr>
          </a:p>
          <a:p>
            <a:pPr marL="582613" indent="-514350">
              <a:buFont typeface="Consolas" pitchFamily="49" charset="0"/>
              <a:buAutoNum type="arabicPeriod"/>
            </a:pPr>
            <a:endParaRPr lang="en-US" sz="3200" b="1" dirty="0" smtClean="0">
              <a:latin typeface="Arial Narrow" pitchFamily="34" charset="0"/>
            </a:endParaRPr>
          </a:p>
          <a:p>
            <a:pPr marL="582613" indent="-514350">
              <a:buFont typeface="Consolas" pitchFamily="49" charset="0"/>
              <a:buAutoNum type="arabicPeriod"/>
            </a:pPr>
            <a:endParaRPr lang="en-US" dirty="0" smtClean="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76173" y="4655411"/>
            <a:ext cx="7682027" cy="8309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glow rad="228600">
              <a:srgbClr val="FFFF00">
                <a:alpha val="40000"/>
              </a:srgbClr>
            </a:glow>
          </a:effectLst>
          <a:scene3d>
            <a:camera prst="orthographicFront"/>
            <a:lightRig rig="chilly" dir="t"/>
          </a:scene3d>
        </p:spPr>
        <p:txBody>
          <a:bodyPr lIns="91432" tIns="45716" rIns="91432" bIns="45716">
            <a:spAutoFit/>
          </a:bodyPr>
          <a:lstStyle/>
          <a:p>
            <a:pPr marL="228580" indent="-228580" eaLnBrk="0" hangingPunct="0">
              <a:buFont typeface="Wingdings" pitchFamily="2" charset="2"/>
              <a:buChar char="ü"/>
              <a:defRPr/>
            </a:pP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Ditambah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standar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: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Program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Nasional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Untuk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Penurunan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AKI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AKB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HIV/AID, TB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STANDAR AKREDITASI RS  2012 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C007C5-63D1-4DAD-8261-6A45F3F5588A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066800" y="2210172"/>
          <a:ext cx="7086600" cy="3962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035"/>
                <a:gridCol w="2552509"/>
                <a:gridCol w="2214056"/>
              </a:tblGrid>
              <a:tr h="1066713">
                <a:tc>
                  <a:txBody>
                    <a:bodyPr/>
                    <a:lstStyle/>
                    <a:p>
                      <a:endParaRPr lang="en-US" sz="3200" b="1" baseline="0" dirty="0" smtClean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en-US" sz="2800" b="1" kern="10" cap="all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B0F0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KELOMPOK</a:t>
                      </a:r>
                      <a:endParaRPr lang="id-ID" sz="2800" b="1" baseline="0" dirty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27" marR="91427" marT="45706" marB="4570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baseline="0" dirty="0" smtClean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800" b="1" kern="10" cap="all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B0F0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STANDAR</a:t>
                      </a:r>
                      <a:endParaRPr lang="id-ID" sz="2800" b="1" baseline="0" dirty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27" marR="91427" marT="45706" marB="457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0" cap="all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B0F0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id-ID" sz="2400" b="1" baseline="0" dirty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27" marR="91427" marT="45706" marB="45706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79063"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id-ID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</a:t>
                      </a:r>
                      <a:endParaRPr lang="id-ID" sz="28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27" marR="91427" marT="45706" marB="4570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161</a:t>
                      </a:r>
                      <a:endParaRPr lang="id-ID" sz="28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27" marR="91427" marT="45706" marB="4570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436</a:t>
                      </a:r>
                      <a:endParaRPr lang="id-ID" sz="28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27" marR="91427" marT="45706" marB="4570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0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id-ID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II</a:t>
                      </a:r>
                    </a:p>
                  </a:txBody>
                  <a:tcPr marL="91427" marR="91427" marT="45706" marB="4570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153</a:t>
                      </a:r>
                      <a:endParaRPr lang="id-ID" sz="28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27" marR="91427" marT="45706" marB="4570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569</a:t>
                      </a:r>
                      <a:endParaRPr lang="id-ID" sz="28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27" marR="91427" marT="45706" marB="4570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790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id-ID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III</a:t>
                      </a:r>
                    </a:p>
                  </a:txBody>
                  <a:tcPr marL="91427" marR="91427" marT="45706" marB="4570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id-ID" sz="28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27" marR="91427" marT="45706" marB="4570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24</a:t>
                      </a:r>
                      <a:endParaRPr lang="id-ID" sz="28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27" marR="91427" marT="45706" marB="4570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0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id-ID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IV</a:t>
                      </a:r>
                    </a:p>
                  </a:txBody>
                  <a:tcPr marL="91427" marR="91427" marT="45706" marB="4570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id-ID" sz="28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27" marR="91427" marT="45706" marB="4570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</a:t>
                      </a:r>
                      <a:endParaRPr lang="id-ID" sz="28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27" marR="91427" marT="45706" marB="4570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790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Total</a:t>
                      </a:r>
                    </a:p>
                  </a:txBody>
                  <a:tcPr marL="91427" marR="91427" marT="45706" marB="4570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323</a:t>
                      </a:r>
                      <a:endParaRPr lang="id-ID" sz="28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27" marR="91427" marT="45706" marB="4570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1048</a:t>
                      </a:r>
                      <a:endParaRPr lang="id-ID" sz="2800" b="1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27" marR="91427" marT="45706" marB="4570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FOKUS PELAYANAN</a:t>
            </a:r>
            <a:endParaRPr lang="en-US" sz="48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C007C5-63D1-4DAD-8261-6A45F3F5588A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1" cy="4316412"/>
          </a:xfr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0800000" scaled="0"/>
          </a:grad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66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	</a:t>
            </a:r>
            <a:r>
              <a:rPr lang="en-US" sz="5400" b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endParaRPr lang="en-US" sz="6000" b="1" dirty="0" smtClean="0">
              <a:solidFill>
                <a:schemeClr val="accent5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en-US" sz="6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”PASIEN”</a:t>
            </a:r>
            <a:endParaRPr lang="en-US" sz="60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en-US" sz="4300" b="1" dirty="0" smtClean="0">
              <a:latin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HAK PASIEN DAN KESELAMATAN PASIEN</a:t>
            </a:r>
            <a:r>
              <a:rPr lang="en-US" sz="4300" b="1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4800" b="1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3600" dirty="0" smtClean="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  <a:p>
            <a:endParaRPr lang="en-US" sz="3600" dirty="0" smtClean="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4114800" y="1905000"/>
            <a:ext cx="914400" cy="5334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5" descr="02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024187"/>
            <a:ext cx="1666875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C007C5-63D1-4DAD-8261-6A45F3F5588A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13" name="Picture 5" descr="02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024187"/>
            <a:ext cx="1666875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609600" y="1524000"/>
            <a:ext cx="7620000" cy="3352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60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APA YANG AKAN TERJADI PASCA AKREDITASI…? 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PASCA AKREDITASI </a:t>
            </a:r>
            <a:endParaRPr lang="en-US" sz="48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C007C5-63D1-4DAD-8261-6A45F3F5588A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26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RS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wajib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membuat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Perencanaan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Perbaikan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Strategis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(PPS)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harus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dikirim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KARS paling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lambat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1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bulan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setelah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rekomendasi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diterima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KARS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akan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mengirim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kuesioner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evaluasi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pelaksanaan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survei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yang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harus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diisi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oleh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RS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dikirim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kembali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KARS</a:t>
            </a:r>
          </a:p>
          <a:p>
            <a:pPr marL="514350" indent="-514350">
              <a:buClrTx/>
              <a:buNone/>
            </a:pPr>
            <a:endParaRPr lang="en-US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00B0F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76200"/>
            <a:ext cx="8534400" cy="64008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	</a:t>
            </a:r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NAMA	           : SISWATI</a:t>
            </a:r>
            <a:endParaRPr lang="en-US" sz="49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</a:endParaRPr>
          </a:p>
          <a:p>
            <a:pPr>
              <a:buNone/>
            </a:pPr>
            <a:r>
              <a:rPr lang="en-US" sz="4900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	</a:t>
            </a:r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TEMPAT/TGL LAHIR    : BANYUMAS 1955</a:t>
            </a:r>
            <a:endParaRPr lang="en-US" sz="49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</a:endParaRPr>
          </a:p>
          <a:p>
            <a:pPr eaLnBrk="1" hangingPunct="1">
              <a:buFontTx/>
              <a:buNone/>
            </a:pPr>
            <a:r>
              <a:rPr lang="en-US" sz="4900" dirty="0" smtClean="0">
                <a:latin typeface="Tahoma" pitchFamily="34" charset="0"/>
              </a:rPr>
              <a:t>	</a:t>
            </a:r>
          </a:p>
          <a:p>
            <a:pPr>
              <a:buNone/>
            </a:pPr>
            <a:r>
              <a:rPr lang="en-US" sz="4900" dirty="0" smtClean="0">
                <a:latin typeface="Tahoma" pitchFamily="34" charset="0"/>
              </a:rPr>
              <a:t>      </a:t>
            </a:r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PEKERJAAN:</a:t>
            </a:r>
            <a:endParaRPr lang="en-US" sz="49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</a:endParaRP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Kepala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Bagian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RMIK RS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Husada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, Jakarta (1993-2011) 	    	   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Wakil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Ketua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Akreditasi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RS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Husada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(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sejak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2011) 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Pengajar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dan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Penguji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Program D3-D4 RMIK (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sejak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1994)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Pembicara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di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berbagai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seminar &amp;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pelatihan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bidang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manajemen</a:t>
            </a:r>
            <a:endParaRPr lang="en-US" sz="4900" dirty="0" smtClean="0">
              <a:solidFill>
                <a:srgbClr val="000000"/>
              </a:solidFill>
              <a:latin typeface="Tahoma" pitchFamily="34" charset="0"/>
            </a:endParaRPr>
          </a:p>
          <a:p>
            <a:pPr lvl="1">
              <a:buClrTx/>
              <a:buNone/>
            </a:pP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	RMIK </a:t>
            </a:r>
            <a:r>
              <a:rPr lang="en-US" sz="4900" dirty="0" smtClean="0">
                <a:latin typeface="Tahoma" pitchFamily="34" charset="0"/>
              </a:rPr>
              <a:t>(</a:t>
            </a:r>
            <a:r>
              <a:rPr lang="en-US" sz="4900" dirty="0" err="1" smtClean="0">
                <a:latin typeface="Tahoma" pitchFamily="34" charset="0"/>
              </a:rPr>
              <a:t>sejak</a:t>
            </a:r>
            <a:r>
              <a:rPr lang="en-US" sz="4900" dirty="0" smtClean="0">
                <a:latin typeface="Tahoma" pitchFamily="34" charset="0"/>
              </a:rPr>
              <a:t> 2000)</a:t>
            </a:r>
          </a:p>
          <a:p>
            <a:pPr eaLnBrk="1" hangingPunct="1">
              <a:buFontTx/>
              <a:buNone/>
            </a:pPr>
            <a:r>
              <a:rPr lang="en-US" sz="4900" dirty="0" smtClean="0">
                <a:latin typeface="Tahoma" pitchFamily="34" charset="0"/>
              </a:rPr>
              <a:t>	  </a:t>
            </a:r>
          </a:p>
          <a:p>
            <a:pPr lvl="1">
              <a:buFontTx/>
              <a:buNone/>
            </a:pPr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PENDIDIKAN:</a:t>
            </a:r>
            <a:r>
              <a:rPr lang="en-US" sz="4900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      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smtClean="0">
                <a:latin typeface="Tahoma" pitchFamily="34" charset="0"/>
              </a:rPr>
              <a:t>D3 </a:t>
            </a:r>
            <a:r>
              <a:rPr lang="en-US" sz="4900" dirty="0" err="1" smtClean="0">
                <a:latin typeface="Tahoma" pitchFamily="34" charset="0"/>
              </a:rPr>
              <a:t>Rekam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Medis</a:t>
            </a:r>
            <a:r>
              <a:rPr lang="en-US" sz="4900" dirty="0" smtClean="0">
                <a:latin typeface="Tahoma" pitchFamily="34" charset="0"/>
              </a:rPr>
              <a:t>, </a:t>
            </a:r>
            <a:r>
              <a:rPr lang="en-US" sz="4900" dirty="0" err="1" smtClean="0">
                <a:latin typeface="Tahoma" pitchFamily="34" charset="0"/>
              </a:rPr>
              <a:t>Universitas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Esa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Unggul</a:t>
            </a:r>
            <a:r>
              <a:rPr lang="en-US" sz="4900" dirty="0" smtClean="0">
                <a:latin typeface="Tahoma" pitchFamily="34" charset="0"/>
              </a:rPr>
              <a:t>/1993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smtClean="0">
                <a:latin typeface="Tahoma" pitchFamily="34" charset="0"/>
              </a:rPr>
              <a:t>S1 </a:t>
            </a:r>
            <a:r>
              <a:rPr lang="en-US" sz="4900" dirty="0" err="1" smtClean="0">
                <a:latin typeface="Tahoma" pitchFamily="34" charset="0"/>
              </a:rPr>
              <a:t>KesMas</a:t>
            </a:r>
            <a:r>
              <a:rPr lang="en-US" sz="4900" dirty="0" smtClean="0">
                <a:latin typeface="Tahoma" pitchFamily="34" charset="0"/>
              </a:rPr>
              <a:t>, </a:t>
            </a:r>
            <a:r>
              <a:rPr lang="en-US" sz="4900" dirty="0" err="1" smtClean="0">
                <a:latin typeface="Tahoma" pitchFamily="34" charset="0"/>
              </a:rPr>
              <a:t>Universitas</a:t>
            </a:r>
            <a:r>
              <a:rPr lang="en-US" sz="4900" dirty="0" smtClean="0">
                <a:latin typeface="Tahoma" pitchFamily="34" charset="0"/>
              </a:rPr>
              <a:t> Indonesia /2001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smtClean="0">
                <a:latin typeface="Tahoma" pitchFamily="34" charset="0"/>
              </a:rPr>
              <a:t>S2 </a:t>
            </a:r>
            <a:r>
              <a:rPr lang="en-US" sz="4900" dirty="0" err="1" smtClean="0">
                <a:latin typeface="Tahoma" pitchFamily="34" charset="0"/>
              </a:rPr>
              <a:t>KesMas</a:t>
            </a:r>
            <a:r>
              <a:rPr lang="en-US" sz="4900" dirty="0" smtClean="0">
                <a:latin typeface="Tahoma" pitchFamily="34" charset="0"/>
              </a:rPr>
              <a:t>, </a:t>
            </a:r>
            <a:r>
              <a:rPr lang="en-US" sz="4900" dirty="0" err="1" smtClean="0">
                <a:latin typeface="Tahoma" pitchFamily="34" charset="0"/>
              </a:rPr>
              <a:t>Universitas</a:t>
            </a:r>
            <a:r>
              <a:rPr lang="en-US" sz="4900" dirty="0" smtClean="0">
                <a:latin typeface="Tahoma" pitchFamily="34" charset="0"/>
              </a:rPr>
              <a:t> Indonesia/2007 (</a:t>
            </a:r>
            <a:r>
              <a:rPr lang="en-US" sz="4900" dirty="0" err="1" smtClean="0">
                <a:latin typeface="Tahoma" pitchFamily="34" charset="0"/>
              </a:rPr>
              <a:t>Informasi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Kesehatan</a:t>
            </a:r>
            <a:r>
              <a:rPr lang="en-US" sz="4900" dirty="0" smtClean="0">
                <a:latin typeface="Tahoma" pitchFamily="34" charset="0"/>
              </a:rPr>
              <a:t>)</a:t>
            </a:r>
          </a:p>
          <a:p>
            <a:pPr lvl="1">
              <a:buFontTx/>
              <a:buNone/>
            </a:pPr>
            <a:endParaRPr lang="en-US" sz="4900" dirty="0" smtClean="0">
              <a:latin typeface="Tahoma" pitchFamily="34" charset="0"/>
            </a:endParaRPr>
          </a:p>
          <a:p>
            <a:pPr lvl="1">
              <a:buFontTx/>
              <a:buNone/>
            </a:pPr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ORGANISASI PROFESI:</a:t>
            </a:r>
            <a:r>
              <a:rPr lang="en-US" sz="4900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    </a:t>
            </a:r>
            <a:r>
              <a:rPr lang="en-US" sz="4900" b="1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 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err="1" smtClean="0">
                <a:latin typeface="Tahoma" pitchFamily="34" charset="0"/>
              </a:rPr>
              <a:t>Anggota</a:t>
            </a:r>
            <a:r>
              <a:rPr lang="en-US" sz="4900" dirty="0" smtClean="0">
                <a:latin typeface="Tahoma" pitchFamily="34" charset="0"/>
              </a:rPr>
              <a:t> PORMIKI </a:t>
            </a:r>
            <a:r>
              <a:rPr lang="en-US" sz="4900" dirty="0" err="1" smtClean="0">
                <a:latin typeface="Tahoma" pitchFamily="34" charset="0"/>
              </a:rPr>
              <a:t>sejak</a:t>
            </a:r>
            <a:r>
              <a:rPr lang="en-US" sz="4900" dirty="0" smtClean="0">
                <a:latin typeface="Tahoma" pitchFamily="34" charset="0"/>
              </a:rPr>
              <a:t> 1991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err="1" smtClean="0">
                <a:latin typeface="Tahoma" pitchFamily="34" charset="0"/>
              </a:rPr>
              <a:t>Ketua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Umum</a:t>
            </a:r>
            <a:r>
              <a:rPr lang="en-US" sz="4900" dirty="0" smtClean="0">
                <a:latin typeface="Tahoma" pitchFamily="34" charset="0"/>
              </a:rPr>
              <a:t> DPP PORMIKI 1999-2006 (2 </a:t>
            </a:r>
            <a:r>
              <a:rPr lang="en-US" sz="4900" dirty="0" err="1" smtClean="0">
                <a:latin typeface="Tahoma" pitchFamily="34" charset="0"/>
              </a:rPr>
              <a:t>periode</a:t>
            </a:r>
            <a:r>
              <a:rPr lang="en-US" sz="4900" dirty="0" smtClean="0">
                <a:latin typeface="Tahoma" pitchFamily="34" charset="0"/>
              </a:rPr>
              <a:t>)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smtClean="0">
                <a:latin typeface="Tahoma" pitchFamily="34" charset="0"/>
              </a:rPr>
              <a:t>Pembina PORMIKI </a:t>
            </a:r>
            <a:r>
              <a:rPr lang="en-US" sz="4900" dirty="0" err="1" smtClean="0">
                <a:latin typeface="Tahoma" pitchFamily="34" charset="0"/>
              </a:rPr>
              <a:t>sejak</a:t>
            </a:r>
            <a:r>
              <a:rPr lang="en-US" sz="4900" dirty="0" smtClean="0">
                <a:latin typeface="Tahoma" pitchFamily="34" charset="0"/>
              </a:rPr>
              <a:t> 2006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err="1" smtClean="0">
                <a:latin typeface="Tahoma" pitchFamily="34" charset="0"/>
              </a:rPr>
              <a:t>Anggota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Majelis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Tenaga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Kesehatan</a:t>
            </a:r>
            <a:r>
              <a:rPr lang="en-US" sz="4900" dirty="0" smtClean="0">
                <a:latin typeface="Tahoma" pitchFamily="34" charset="0"/>
              </a:rPr>
              <a:t> Indonesia (MTKI) 2011-2014</a:t>
            </a:r>
          </a:p>
          <a:p>
            <a:pPr lvl="1">
              <a:buFontTx/>
              <a:buNone/>
            </a:pPr>
            <a:endParaRPr lang="en-US" sz="4900" dirty="0" smtClean="0">
              <a:latin typeface="Tahoma" pitchFamily="34" charset="0"/>
            </a:endParaRPr>
          </a:p>
          <a:p>
            <a:pPr lvl="1">
              <a:buFontTx/>
              <a:buNone/>
            </a:pPr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ALAMAT:</a:t>
            </a:r>
            <a:r>
              <a:rPr lang="en-US" sz="4900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 </a:t>
            </a:r>
          </a:p>
          <a:p>
            <a:pPr lvl="1">
              <a:buFontTx/>
              <a:buNone/>
            </a:pPr>
            <a:r>
              <a:rPr lang="en-US" sz="4900" dirty="0" smtClean="0">
                <a:latin typeface="Tahoma" pitchFamily="34" charset="0"/>
              </a:rPr>
              <a:t>Jl. </a:t>
            </a:r>
            <a:r>
              <a:rPr lang="en-US" sz="4900" dirty="0" err="1" smtClean="0">
                <a:latin typeface="Tahoma" pitchFamily="34" charset="0"/>
              </a:rPr>
              <a:t>Mangga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Besar</a:t>
            </a:r>
            <a:r>
              <a:rPr lang="en-US" sz="4900" dirty="0" smtClean="0">
                <a:latin typeface="Tahoma" pitchFamily="34" charset="0"/>
              </a:rPr>
              <a:t> Raya No.137, Jakarta </a:t>
            </a:r>
            <a:r>
              <a:rPr lang="en-US" sz="4900" dirty="0" err="1" smtClean="0">
                <a:latin typeface="Tahoma" pitchFamily="34" charset="0"/>
              </a:rPr>
              <a:t>Pusat</a:t>
            </a:r>
            <a:endParaRPr lang="en-US" sz="4900" dirty="0" smtClean="0">
              <a:latin typeface="Tahoma" pitchFamily="34" charset="0"/>
            </a:endParaRPr>
          </a:p>
          <a:p>
            <a:pPr lvl="1">
              <a:buFontTx/>
              <a:buNone/>
            </a:pPr>
            <a:r>
              <a:rPr lang="en-US" sz="4900" dirty="0" err="1" smtClean="0">
                <a:latin typeface="Tahoma" pitchFamily="34" charset="0"/>
              </a:rPr>
              <a:t>Telp</a:t>
            </a:r>
            <a:r>
              <a:rPr lang="en-US" sz="4900" dirty="0" smtClean="0">
                <a:latin typeface="Tahoma" pitchFamily="34" charset="0"/>
              </a:rPr>
              <a:t>: 021-6260108   ext: 8410,   Fax: 6497494</a:t>
            </a:r>
          </a:p>
          <a:p>
            <a:pPr lvl="1">
              <a:buFontTx/>
              <a:buNone/>
            </a:pPr>
            <a:r>
              <a:rPr lang="en-US" sz="4900" dirty="0" smtClean="0">
                <a:latin typeface="Tahoma" pitchFamily="34" charset="0"/>
              </a:rPr>
              <a:t>HP  : 081 887 3764, E-mail: siswatiaries@yahoo.com</a:t>
            </a:r>
          </a:p>
        </p:txBody>
      </p:sp>
      <p:sp>
        <p:nvSpPr>
          <p:cNvPr id="5120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19AA8AD-E98F-43A9-A40B-8E7413134E5D}" type="datetime1">
              <a:rPr lang="en-US" smtClean="0"/>
              <a:pPr/>
              <a:t>11/5/2017</a:t>
            </a:fld>
            <a:endParaRPr lang="en-US"/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294FB0-A431-4C43-8DDA-E2A180CB2E26}" type="slidenum">
              <a:rPr lang="en-US" smtClean="0"/>
              <a:pPr/>
              <a:t>2</a:t>
            </a:fld>
            <a:endParaRPr lang="en-US" smtClean="0"/>
          </a:p>
        </p:txBody>
      </p:sp>
      <p:pic>
        <p:nvPicPr>
          <p:cNvPr id="6" name="Picture 2" descr="C:\Users\AKREDI~1\AppData\Local\Temp\ib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76200"/>
            <a:ext cx="1676400" cy="1828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KELULUSAN AKREDITASI </a:t>
            </a:r>
            <a:endParaRPr lang="en-US" sz="48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C007C5-63D1-4DAD-8261-6A45F3F5588A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3477875"/>
          </a:xfrm>
          <a:prstGeom prst="rect">
            <a:avLst/>
          </a:prstGeom>
          <a:gradFill flip="none" rotWithShape="1">
            <a:gsLst>
              <a:gs pos="0">
                <a:srgbClr val="B3FB11">
                  <a:tint val="66000"/>
                  <a:satMod val="160000"/>
                </a:srgbClr>
              </a:gs>
              <a:gs pos="50000">
                <a:srgbClr val="B3FB11">
                  <a:tint val="44500"/>
                  <a:satMod val="160000"/>
                </a:srgbClr>
              </a:gs>
              <a:gs pos="100000">
                <a:srgbClr val="B3FB11">
                  <a:tint val="23500"/>
                  <a:satMod val="160000"/>
                </a:srgbClr>
              </a:gs>
            </a:gsLst>
            <a:lin ang="10800000" scaled="1"/>
            <a:tileRect/>
          </a:gradFill>
          <a:ln w="12700" cap="sq" algn="ctr">
            <a:solidFill>
              <a:srgbClr val="808000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square">
            <a:spAutoFit/>
          </a:bodyPr>
          <a:lstStyle/>
          <a:p>
            <a:pPr marL="290513" indent="-290513" algn="ctr">
              <a:defRPr/>
            </a:pPr>
            <a:r>
              <a:rPr lang="en-US" sz="32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Hasil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kelulusan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oleh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KARS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dilaporkan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ke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Kementerian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Kesehatan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untuk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publikasi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sesuai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ketentuan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berlaku</a:t>
            </a:r>
            <a:endParaRPr 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SIKLUS AKREDITASI BERKESINAMBUNGAN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C007C5-63D1-4DAD-8261-6A45F3F5588A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4800" y="1905000"/>
            <a:ext cx="8610600" cy="4278094"/>
          </a:xfrm>
          <a:prstGeom prst="rect">
            <a:avLst/>
          </a:prstGeom>
          <a:gradFill flip="none" rotWithShape="1">
            <a:gsLst>
              <a:gs pos="0">
                <a:srgbClr val="B3FB11">
                  <a:tint val="66000"/>
                  <a:satMod val="160000"/>
                </a:srgbClr>
              </a:gs>
              <a:gs pos="50000">
                <a:srgbClr val="B3FB11">
                  <a:tint val="44500"/>
                  <a:satMod val="160000"/>
                </a:srgbClr>
              </a:gs>
              <a:gs pos="100000">
                <a:srgbClr val="B3FB11">
                  <a:tint val="23500"/>
                  <a:satMod val="160000"/>
                </a:srgbClr>
              </a:gs>
            </a:gsLst>
            <a:lin ang="10800000" scaled="1"/>
            <a:tileRect/>
          </a:gradFill>
          <a:ln w="12700" cap="sq" algn="ctr">
            <a:solidFill>
              <a:srgbClr val="808000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square">
            <a:spAutoFit/>
          </a:bodyPr>
          <a:lstStyle/>
          <a:p>
            <a:pPr marL="290513" indent="-290513">
              <a:defRPr/>
            </a:pPr>
            <a:r>
              <a:rPr lang="en-US" sz="32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Pada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periode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tertentu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diantara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2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survei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) </a:t>
            </a:r>
            <a:r>
              <a:rPr lang="en-US" sz="3600" u="sng" dirty="0" smtClean="0">
                <a:latin typeface="Tahoma" pitchFamily="34" charset="0"/>
                <a:cs typeface="Tahoma" pitchFamily="34" charset="0"/>
              </a:rPr>
              <a:t>KARS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minta</a:t>
            </a:r>
            <a:r>
              <a:rPr lang="en-US" sz="3600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bukti</a:t>
            </a:r>
            <a:r>
              <a:rPr lang="en-US" sz="3600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tentang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kelanjutan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kepatuhan</a:t>
            </a:r>
            <a:r>
              <a:rPr lang="en-US" sz="3600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3600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tindak</a:t>
            </a:r>
            <a:r>
              <a:rPr lang="en-US" sz="3600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lanjut</a:t>
            </a:r>
            <a:r>
              <a:rPr lang="en-US" sz="3600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koreksi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seperti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hasil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: 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Self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asesmen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Penyerahan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data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secara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periodik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RCA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Tindak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lanjut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dari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keluhan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TUJUAN AKREDITASI BERKESINAMBUNGAN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C007C5-63D1-4DAD-8261-6A45F3F5588A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09600" y="2057400"/>
            <a:ext cx="8077200" cy="4038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Agar RS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dapat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mengurangi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kesibukan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untuk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menghadapi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survei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berikutnya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setiap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3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tahun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 RS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dapat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konsentrasi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penuh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perhatiannya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pada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perbaikan</a:t>
            </a:r>
            <a:r>
              <a:rPr lang="en-US" sz="28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secara</a:t>
            </a:r>
            <a:r>
              <a:rPr lang="en-US" sz="28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terus</a:t>
            </a:r>
            <a:r>
              <a:rPr lang="en-US" sz="28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menerus</a:t>
            </a:r>
            <a:r>
              <a:rPr lang="en-US" sz="28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dengan</a:t>
            </a:r>
            <a:r>
              <a:rPr lang="en-US" sz="28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sistem</a:t>
            </a:r>
            <a:endParaRPr lang="en-US" sz="2800" b="1" u="sng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C007C5-63D1-4DAD-8261-6A45F3F5588A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2438400"/>
          </a:xfrm>
          <a:ln>
            <a:solidFill>
              <a:srgbClr val="FF0000"/>
            </a:solidFill>
            <a:prstDash val="sysDot"/>
          </a:ln>
        </p:spPr>
        <p:txBody>
          <a:bodyPr>
            <a:noAutofit/>
          </a:bodyPr>
          <a:lstStyle/>
          <a:p>
            <a:pPr algn="ctr"/>
            <a:r>
              <a:rPr kumimoji="0" lang="en-US" sz="36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KARS</a:t>
            </a:r>
            <a:r>
              <a:rPr kumimoji="0" lang="en-US" sz="3600" b="1" i="0" u="none" strike="noStrike" kern="10" cap="none" spc="0" normalizeH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MEMANTAU KEPATUHAN STANDAR  </a:t>
            </a:r>
            <a:br>
              <a:rPr kumimoji="0" lang="en-US" sz="3600" b="1" i="0" u="none" strike="noStrike" kern="10" cap="none" spc="0" normalizeH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kumimoji="0" lang="en-US" sz="3600" b="1" i="0" u="none" strike="noStrike" kern="10" cap="none" spc="0" normalizeH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BERKELANJUTAN</a:t>
            </a:r>
            <a:endParaRPr lang="en-US" sz="1800" b="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4343400" y="2057400"/>
            <a:ext cx="533400" cy="457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81000" y="3733800"/>
            <a:ext cx="8458200" cy="2362200"/>
          </a:xfrm>
          <a:ln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>
              <a:buClrTx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ea typeface="+mn-ea"/>
                <a:cs typeface="Tahoma" pitchFamily="34" charset="0"/>
              </a:rPr>
              <a:t>SATU TAHUN SETELAH SURVEI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ea typeface="+mn-ea"/>
                <a:cs typeface="Tahoma" pitchFamily="34" charset="0"/>
                <a:sym typeface="Wingdings" pitchFamily="2" charset="2"/>
              </a:rPr>
              <a:t>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ea typeface="+mn-ea"/>
                <a:cs typeface="Tahoma" pitchFamily="34" charset="0"/>
              </a:rPr>
              <a:t>KARS AKAN 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ea typeface="+mn-ea"/>
                <a:cs typeface="Tahoma" pitchFamily="34" charset="0"/>
              </a:rPr>
              <a:t>MENUGASKAN SURVEIOR VERIFIKASI 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ea typeface="+mn-ea"/>
                <a:cs typeface="Tahoma" pitchFamily="34" charset="0"/>
              </a:rPr>
              <a:t>UNTUK:</a:t>
            </a:r>
          </a:p>
          <a:p>
            <a:pPr lvl="1">
              <a:buClrTx/>
            </a:pPr>
            <a:r>
              <a:rPr lang="en-US" sz="2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ea typeface="+mn-ea"/>
                <a:cs typeface="Tahoma" pitchFamily="34" charset="0"/>
              </a:rPr>
              <a:t>MELAKUKAN VERIFIKASI PELAKSANAAN PPS</a:t>
            </a:r>
          </a:p>
          <a:p>
            <a:pPr lvl="1">
              <a:buClrTx/>
            </a:pPr>
            <a:r>
              <a:rPr lang="en-US" sz="2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PELAKSANAAN SELF ASESMEN DI RS</a:t>
            </a:r>
          </a:p>
          <a:p>
            <a:pPr lvl="1">
              <a:buClrTx/>
            </a:pPr>
            <a:r>
              <a:rPr lang="en-US" sz="2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PENCATATAN DAN PELAPORAN IKP</a:t>
            </a:r>
            <a:endParaRPr lang="en-US" sz="24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C007C5-63D1-4DAD-8261-6A45F3F5588A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458200" cy="2438400"/>
          </a:xfrm>
          <a:ln>
            <a:solidFill>
              <a:srgbClr val="FF0000"/>
            </a:solidFill>
            <a:prstDash val="sysDot"/>
          </a:ln>
        </p:spPr>
        <p:txBody>
          <a:bodyPr>
            <a:noAutofit/>
          </a:bodyPr>
          <a:lstStyle/>
          <a:p>
            <a:pPr algn="ctr"/>
            <a:r>
              <a:rPr kumimoji="0" lang="en-US" sz="36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BILA HASIL VERIFIKASI BELUM MELAKUKAN PERBAIKAN STRATEGIS</a:t>
            </a:r>
            <a:r>
              <a:rPr kumimoji="0" lang="en-US" sz="36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  <a:sym typeface="Wingdings" pitchFamily="2" charset="2"/>
              </a:rPr>
              <a:t></a:t>
            </a:r>
            <a:r>
              <a:rPr kumimoji="0" lang="en-US" sz="36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KARS</a:t>
            </a:r>
            <a:r>
              <a:rPr kumimoji="0" lang="en-US" sz="3600" b="1" i="0" u="none" strike="noStrike" kern="10" cap="none" spc="0" normalizeH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 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kumimoji="0" lang="en-US" sz="3600" b="1" i="0" u="none" strike="noStrike" kern="10" cap="none" spc="0" normalizeH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endParaRPr lang="en-US" sz="1800" b="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4343400" y="2971800"/>
            <a:ext cx="533400" cy="457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381000" y="3505200"/>
            <a:ext cx="8458200" cy="1676400"/>
          </a:xfrm>
          <a:ln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algn="ctr">
              <a:buClrTx/>
              <a:buNone/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ea typeface="+mn-ea"/>
                <a:cs typeface="Tahoma" pitchFamily="34" charset="0"/>
              </a:rPr>
              <a:t>EVALUASI STATUS AKREDITASI RS</a:t>
            </a:r>
            <a:endParaRPr lang="en-US" sz="44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7B4B-AABA-4812-A681-0281049B27C8}" type="datetime1">
              <a:rPr lang="en-US" smtClean="0"/>
              <a:pPr/>
              <a:t>11/5/2017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34CD-EAAF-45EB-9001-6B54A701049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14400" y="1143000"/>
            <a:ext cx="74676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71600" y="2514600"/>
            <a:ext cx="1524000" cy="4572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SURVEI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066800" y="1447800"/>
            <a:ext cx="1143000" cy="6096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09800" y="1447800"/>
            <a:ext cx="55626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76400" y="6096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2017</a:t>
            </a:r>
            <a:endParaRPr lang="en-US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5200" y="6096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2018</a:t>
            </a:r>
            <a:endParaRPr lang="en-US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10200" y="6096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2019</a:t>
            </a:r>
            <a:endParaRPr lang="en-US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39000" y="6096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2020</a:t>
            </a:r>
            <a:endParaRPr lang="en-US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Multiply 19"/>
          <p:cNvSpPr/>
          <p:nvPr/>
        </p:nvSpPr>
        <p:spPr>
          <a:xfrm>
            <a:off x="2057400" y="1295400"/>
            <a:ext cx="304800" cy="304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ultiply 20"/>
          <p:cNvSpPr/>
          <p:nvPr/>
        </p:nvSpPr>
        <p:spPr>
          <a:xfrm>
            <a:off x="3886200" y="1295400"/>
            <a:ext cx="304800" cy="304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ultiply 21"/>
          <p:cNvSpPr/>
          <p:nvPr/>
        </p:nvSpPr>
        <p:spPr>
          <a:xfrm>
            <a:off x="5791200" y="1295400"/>
            <a:ext cx="304800" cy="304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Multiply 22"/>
          <p:cNvSpPr/>
          <p:nvPr/>
        </p:nvSpPr>
        <p:spPr>
          <a:xfrm>
            <a:off x="7543800" y="1295400"/>
            <a:ext cx="304800" cy="304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>
            <a:off x="3886200" y="1676400"/>
            <a:ext cx="381000" cy="762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5715000" y="1676400"/>
            <a:ext cx="381000" cy="762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7543800" y="1676400"/>
            <a:ext cx="381000" cy="762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1981200" y="1676400"/>
            <a:ext cx="381000" cy="762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6934200" y="2514600"/>
            <a:ext cx="1524000" cy="6096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SURVEI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953000" y="2590800"/>
            <a:ext cx="1905000" cy="9906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SURVEI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VERIFIKASI ULANG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3200400" y="2590800"/>
            <a:ext cx="1828800" cy="6858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SURVEI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VERIFIKASI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3" name="Bent-Up Arrow 32"/>
          <p:cNvSpPr/>
          <p:nvPr/>
        </p:nvSpPr>
        <p:spPr>
          <a:xfrm>
            <a:off x="6553200" y="3048000"/>
            <a:ext cx="1371600" cy="457200"/>
          </a:xfrm>
          <a:prstGeom prst="bent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914400" y="5638800"/>
            <a:ext cx="1447800" cy="38100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267200" y="4267200"/>
            <a:ext cx="1828800" cy="60960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362200" y="4876800"/>
            <a:ext cx="1905000" cy="68580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6096000" y="3886200"/>
            <a:ext cx="1905000" cy="38100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Multiply 45"/>
          <p:cNvSpPr/>
          <p:nvPr/>
        </p:nvSpPr>
        <p:spPr>
          <a:xfrm>
            <a:off x="2209800" y="5410200"/>
            <a:ext cx="304800" cy="304800"/>
          </a:xfrm>
          <a:prstGeom prst="mathMultiply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Multiply 46"/>
          <p:cNvSpPr/>
          <p:nvPr/>
        </p:nvSpPr>
        <p:spPr>
          <a:xfrm>
            <a:off x="4114800" y="4724400"/>
            <a:ext cx="304800" cy="304800"/>
          </a:xfrm>
          <a:prstGeom prst="mathMultiply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Multiply 47"/>
          <p:cNvSpPr/>
          <p:nvPr/>
        </p:nvSpPr>
        <p:spPr>
          <a:xfrm>
            <a:off x="5943600" y="4114800"/>
            <a:ext cx="304800" cy="304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Multiply 48"/>
          <p:cNvSpPr/>
          <p:nvPr/>
        </p:nvSpPr>
        <p:spPr>
          <a:xfrm>
            <a:off x="7772400" y="3733800"/>
            <a:ext cx="304800" cy="304800"/>
          </a:xfrm>
          <a:prstGeom prst="mathMultiply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3886200" y="5181600"/>
            <a:ext cx="4876800" cy="9906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PENINGKATAN SECARA BERKESINAMBUNGAN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09600"/>
            <a:ext cx="8001000" cy="1066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KEMAMPUAN YANG DIHARAPKAN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609600" y="1874837"/>
            <a:ext cx="8534400" cy="4297363"/>
          </a:xfrm>
        </p:spPr>
        <p:txBody>
          <a:bodyPr/>
          <a:lstStyle/>
          <a:p>
            <a:pPr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UMUM: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Mahasiswa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memahami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			   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perkembangan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tujuan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manfaat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		   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akreditasi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pPr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KHUSUS</a:t>
            </a: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MEMAHAMI: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1771650" lvl="3" indent="-514350" eaLnBrk="1" hangingPunct="1"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Perkembangan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pPr marL="1771650" lvl="3" indent="-514350" eaLnBrk="1" hangingPunct="1"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Tujuan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pPr marL="1771650" lvl="3" indent="-514350" eaLnBrk="1" hangingPunct="1"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Manfaat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DASAR HUKUM</a:t>
            </a:r>
            <a:endParaRPr lang="en-US" sz="48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078163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>
            <a:normAutofit fontScale="92500"/>
          </a:bodyPr>
          <a:lstStyle/>
          <a:p>
            <a:pPr marL="609600" indent="-609600">
              <a:lnSpc>
                <a:spcPct val="80000"/>
              </a:lnSpc>
              <a:buClrTx/>
              <a:buFontTx/>
              <a:buAutoNum type="arabicPeriod"/>
            </a:pPr>
            <a:r>
              <a:rPr lang="en-US" sz="3600" dirty="0" smtClean="0">
                <a:latin typeface="Tahoma" pitchFamily="34" charset="0"/>
                <a:cs typeface="Tahoma" pitchFamily="34" charset="0"/>
              </a:rPr>
              <a:t>UU No. 29 /2004: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Praktik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Kedokteran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</a:pPr>
            <a:r>
              <a:rPr lang="en-US" sz="3600" dirty="0" smtClean="0">
                <a:latin typeface="Tahoma" pitchFamily="34" charset="0"/>
                <a:cs typeface="Tahoma" pitchFamily="34" charset="0"/>
              </a:rPr>
              <a:t>UU No. 36/2009 :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Kesehatan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</a:pPr>
            <a:r>
              <a:rPr lang="en-US" sz="3600" dirty="0" smtClean="0">
                <a:latin typeface="Tahoma" pitchFamily="34" charset="0"/>
                <a:cs typeface="Tahoma" pitchFamily="34" charset="0"/>
              </a:rPr>
              <a:t>UU No. 44/2009 :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Rumah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Sakit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Permenkes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No. 147/2010: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Perizinan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Permenkes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No. 340/2010: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Klasifikasi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pPr marL="609600" indent="-609600">
              <a:lnSpc>
                <a:spcPct val="80000"/>
              </a:lnSpc>
              <a:buClrTx/>
              <a:buFontTx/>
              <a:buAutoNum type="arabicPeriod"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Permenkes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No. 34/2017 :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F9B4AD-D9EC-48A0-98DA-60A663D9EC60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33400" y="838201"/>
            <a:ext cx="8001000" cy="1066799"/>
          </a:xfrm>
          <a:prstGeom prst="rect">
            <a:avLst/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PERMENKES RI NO.34/2017: AKREDITASI RUMAH SAKIT</a:t>
            </a:r>
            <a:endParaRPr lang="en-US" sz="3600" b="1" dirty="0">
              <a:solidFill>
                <a:schemeClr val="bg1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38200" y="2133600"/>
            <a:ext cx="7315200" cy="43434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3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RS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adalah</a:t>
            </a:r>
            <a:endParaRPr lang="en-US" sz="3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36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pengakuan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terhadap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mutu</a:t>
            </a:r>
            <a:r>
              <a:rPr lang="en-US" sz="3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3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RS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setelah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dilakukan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penilaian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bahwa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RS </a:t>
            </a:r>
            <a:r>
              <a:rPr lang="en-US" sz="36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memenuhi</a:t>
            </a:r>
            <a:r>
              <a:rPr lang="en-US" sz="3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standar</a:t>
            </a:r>
            <a:r>
              <a:rPr lang="en-US" sz="3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akreditasi</a:t>
            </a:r>
            <a:endParaRPr lang="en-US" sz="3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7587CE-84CC-4695-BF97-84829B91D4E3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33400" y="838201"/>
            <a:ext cx="8001000" cy="1066799"/>
          </a:xfrm>
          <a:prstGeom prst="rect">
            <a:avLst/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PERMENKES RI NO.34/2017:  </a:t>
            </a:r>
            <a:endParaRPr lang="en-US" sz="3600" b="1" dirty="0">
              <a:solidFill>
                <a:schemeClr val="bg1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57200" y="2057400"/>
            <a:ext cx="8153400" cy="4419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Standar</a:t>
            </a:r>
            <a:r>
              <a:rPr lang="en-US" sz="3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3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algn="ctr"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Adalah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pedoman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berisi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tingkat</a:t>
            </a:r>
            <a:r>
              <a:rPr lang="en-US" sz="3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pencapaian</a:t>
            </a:r>
            <a:r>
              <a:rPr lang="en-US" sz="3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yang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harus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dipenuhi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oleh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RS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dalam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meningkatkan</a:t>
            </a:r>
            <a:r>
              <a:rPr lang="en-US" sz="3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mutu</a:t>
            </a:r>
            <a:r>
              <a:rPr lang="en-US" sz="3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3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3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keselamatan</a:t>
            </a:r>
            <a:r>
              <a:rPr lang="en-US" sz="3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pasien</a:t>
            </a:r>
            <a:r>
              <a:rPr lang="en-US" sz="3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sz="40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996EAD-47F4-4C66-B528-DAD18F6EAD57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TUJUAN AKREDITASI </a:t>
            </a:r>
            <a:endParaRPr lang="en-US" sz="48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C007C5-63D1-4DAD-8261-6A45F3F5588A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1" name="Rectangle 3"/>
          <p:cNvSpPr>
            <a:spLocks noGrp="1"/>
          </p:cNvSpPr>
          <p:nvPr>
            <p:ph idx="1"/>
          </p:nvPr>
        </p:nvSpPr>
        <p:spPr>
          <a:xfrm>
            <a:off x="609600" y="1828800"/>
            <a:ext cx="8001000" cy="4267200"/>
          </a:xfrm>
        </p:spPr>
        <p:txBody>
          <a:bodyPr rtlCol="0">
            <a:normAutofit lnSpcReduction="10000"/>
          </a:bodyPr>
          <a:lstStyle/>
          <a:p>
            <a:pPr marL="803275" indent="-803275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Meningkatkan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mutu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RS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melindungi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keselamatan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pasien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pPr marL="855663" indent="-855663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Meningkatkan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perlindungan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bagi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masyarakat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, SDM RS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RS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sebagai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institusi</a:t>
            </a:r>
            <a:endParaRPr lang="en-US" sz="3000" dirty="0" smtClean="0">
              <a:latin typeface="Tahoma" pitchFamily="34" charset="0"/>
              <a:cs typeface="Tahoma" pitchFamily="34" charset="0"/>
            </a:endParaRPr>
          </a:p>
          <a:p>
            <a:pPr marL="855663" indent="-855663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Mendukung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program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pemerintah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di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bidang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kesehatan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;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dan</a:t>
            </a:r>
            <a:endParaRPr lang="en-US" sz="3000" dirty="0" smtClean="0">
              <a:latin typeface="Tahoma" pitchFamily="34" charset="0"/>
              <a:cs typeface="Tahoma" pitchFamily="34" charset="0"/>
            </a:endParaRPr>
          </a:p>
          <a:p>
            <a:pPr marL="855663" indent="-855663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Meningkatkan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profesionalisme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RS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di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Indonesia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di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mata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internasional</a:t>
            </a:r>
            <a:endParaRPr lang="en-US" sz="30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MANFAAT AKREDITASI </a:t>
            </a:r>
            <a:endParaRPr lang="en-US" sz="48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C007C5-63D1-4DAD-8261-6A45F3F5588A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09600" y="1676400"/>
            <a:ext cx="7924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BAGI PASIEN</a:t>
            </a:r>
            <a:endParaRPr lang="en-US" sz="2800" b="1" dirty="0">
              <a:latin typeface="Tahoma" pitchFamily="34" charset="0"/>
              <a:cs typeface="Tahoma" pitchFamily="34" charset="0"/>
            </a:endParaRPr>
          </a:p>
          <a:p>
            <a:pPr marL="514350" indent="-514350">
              <a:buFont typeface="Wingdings 2" pitchFamily="18" charset="2"/>
              <a:buAutoNum type="arabicPeriod"/>
              <a:defRPr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Acuan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dalam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memilih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RS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marL="850900" indent="-850900">
              <a:buAutoNum type="arabicPeriod" startAt="2"/>
              <a:defRPr/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Pasien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mendapatkan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bermutu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marL="850900" indent="-850900">
              <a:defRPr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      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sesuai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standar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profesi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defRPr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en-US" sz="2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BAGI PEMILIK</a:t>
            </a:r>
            <a:endParaRPr lang="en-US" sz="2800" b="1" dirty="0" smtClean="0">
              <a:latin typeface="Tahoma" pitchFamily="34" charset="0"/>
              <a:cs typeface="Tahoma" pitchFamily="34" charset="0"/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Alat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utk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mengukur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kinerja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pimpinan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RS</a:t>
            </a:r>
          </a:p>
          <a:p>
            <a:pPr algn="ctr">
              <a:buFont typeface="Wingdings 2" pitchFamily="18" charset="2"/>
              <a:buNone/>
              <a:defRPr/>
            </a:pP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en-US" sz="2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BAGI PEMERINTAH</a:t>
            </a:r>
            <a:endParaRPr lang="en-US" sz="2800" b="1" dirty="0" smtClean="0">
              <a:latin typeface="Tahoma" pitchFamily="34" charset="0"/>
              <a:cs typeface="Tahoma" pitchFamily="34" charset="0"/>
            </a:endParaRPr>
          </a:p>
          <a:p>
            <a:pPr marL="520700" indent="-520700">
              <a:buFont typeface="Wingdings 2" pitchFamily="18" charset="2"/>
              <a:buNone/>
              <a:defRPr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     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Alat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untuk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memotivasi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mendorong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RS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utk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marL="520700" indent="-520700">
              <a:buFont typeface="Wingdings 2" pitchFamily="18" charset="2"/>
              <a:buNone/>
              <a:defRPr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     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memenuhi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standar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AKREDITASI RS DI INDONESIA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610600" cy="41148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Mulai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1995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 5, 12 (1998), 16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pelayanan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(2002)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berkembang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ke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tingkat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global</a:t>
            </a:r>
          </a:p>
          <a:p>
            <a:pPr>
              <a:buClrTx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Pada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2012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perubahan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paradigma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akreditasi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RS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berfokus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pada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pelayanan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 PASIEN</a:t>
            </a:r>
          </a:p>
          <a:p>
            <a:pPr>
              <a:buClrTx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MengacuJoint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Comission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Internasional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/JCI  </a:t>
            </a:r>
          </a:p>
          <a:p>
            <a:pPr>
              <a:buClrTx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SNARS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Edisi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1 1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Januari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2018</a:t>
            </a:r>
          </a:p>
          <a:p>
            <a:pPr>
              <a:buClrTx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Sampai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Sept 2017=1.069 RS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telah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diakreditasi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(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  <a:hlinkClick r:id="rId4"/>
              </a:rPr>
              <a:t>www.kars.or.id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pada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13-9-2017)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73EBE6-2162-493E-B20F-D122437C64BC}" type="datetime1">
              <a:rPr lang="en-US" smtClean="0"/>
              <a:pPr>
                <a:defRPr/>
              </a:pPr>
              <a:t>11/5/2017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789</Words>
  <Application>Microsoft Office PowerPoint</Application>
  <PresentationFormat>On-screen Show (4:3)</PresentationFormat>
  <Paragraphs>294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Slide 2</vt:lpstr>
      <vt:lpstr>KEMAMPUAN YANG DIHARAPKAN</vt:lpstr>
      <vt:lpstr>DASAR HUKUM</vt:lpstr>
      <vt:lpstr>Slide 5</vt:lpstr>
      <vt:lpstr>Slide 6</vt:lpstr>
      <vt:lpstr>TUJUAN AKREDITASI </vt:lpstr>
      <vt:lpstr>MANFAAT AKREDITASI </vt:lpstr>
      <vt:lpstr>AKREDITASI RS DI INDONESIA</vt:lpstr>
      <vt:lpstr>Slide 10</vt:lpstr>
      <vt:lpstr>PENILAIAN MUTU DI RS</vt:lpstr>
      <vt:lpstr>Slide 12</vt:lpstr>
      <vt:lpstr>PERUBAHAN PARADIGMA AKREDITASI RS  </vt:lpstr>
      <vt:lpstr>PARADIGMA AKREDITASI RS  </vt:lpstr>
      <vt:lpstr>STANDAR AKREDITASI RS  2012 </vt:lpstr>
      <vt:lpstr>STANDAR AKREDITASI RS  2012 </vt:lpstr>
      <vt:lpstr>FOKUS PELAYANAN</vt:lpstr>
      <vt:lpstr>Slide 18</vt:lpstr>
      <vt:lpstr>PASCA AKREDITASI </vt:lpstr>
      <vt:lpstr>KELULUSAN AKREDITASI </vt:lpstr>
      <vt:lpstr>SIKLUS AKREDITASI BERKESINAMBUNGAN</vt:lpstr>
      <vt:lpstr>TUJUAN AKREDITASI BERKESINAMBUNGAN</vt:lpstr>
      <vt:lpstr>KARS MEMANTAU KEPATUHAN STANDAR    BERKELANJUTAN</vt:lpstr>
      <vt:lpstr>BILA HASIL VERIFIKASI BELUM MELAKUKAN PERBAIKAN STRATEGISKARS    </vt:lpstr>
      <vt:lpstr>Slide 25</vt:lpstr>
    </vt:vector>
  </TitlesOfParts>
  <Company>signDesign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Siswati</cp:lastModifiedBy>
  <cp:revision>292</cp:revision>
  <dcterms:created xsi:type="dcterms:W3CDTF">2010-08-24T06:47:44Z</dcterms:created>
  <dcterms:modified xsi:type="dcterms:W3CDTF">2017-11-05T01:31:51Z</dcterms:modified>
</cp:coreProperties>
</file>