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8" r:id="rId3"/>
    <p:sldId id="365" r:id="rId4"/>
    <p:sldId id="314" r:id="rId5"/>
    <p:sldId id="315" r:id="rId6"/>
    <p:sldId id="316" r:id="rId7"/>
    <p:sldId id="317" r:id="rId8"/>
    <p:sldId id="318" r:id="rId9"/>
    <p:sldId id="367" r:id="rId10"/>
    <p:sldId id="368" r:id="rId11"/>
    <p:sldId id="370" r:id="rId12"/>
    <p:sldId id="371" r:id="rId13"/>
    <p:sldId id="378" r:id="rId14"/>
    <p:sldId id="321" r:id="rId15"/>
    <p:sldId id="319" r:id="rId16"/>
    <p:sldId id="320" r:id="rId17"/>
    <p:sldId id="324" r:id="rId18"/>
    <p:sldId id="322" r:id="rId19"/>
    <p:sldId id="325" r:id="rId20"/>
    <p:sldId id="362" r:id="rId21"/>
    <p:sldId id="364" r:id="rId22"/>
    <p:sldId id="361" r:id="rId23"/>
    <p:sldId id="344" r:id="rId24"/>
    <p:sldId id="347" r:id="rId25"/>
    <p:sldId id="348" r:id="rId26"/>
    <p:sldId id="334" r:id="rId27"/>
    <p:sldId id="349" r:id="rId28"/>
    <p:sldId id="342" r:id="rId29"/>
    <p:sldId id="343" r:id="rId30"/>
    <p:sldId id="341" r:id="rId31"/>
    <p:sldId id="352" r:id="rId32"/>
    <p:sldId id="336" r:id="rId33"/>
    <p:sldId id="288" r:id="rId34"/>
    <p:sldId id="337" r:id="rId35"/>
    <p:sldId id="351" r:id="rId36"/>
    <p:sldId id="290" r:id="rId37"/>
    <p:sldId id="353" r:id="rId38"/>
    <p:sldId id="354" r:id="rId39"/>
    <p:sldId id="355" r:id="rId40"/>
    <p:sldId id="356" r:id="rId41"/>
    <p:sldId id="357" r:id="rId42"/>
    <p:sldId id="300" r:id="rId43"/>
    <p:sldId id="358" r:id="rId44"/>
    <p:sldId id="274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400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90F3-EE4B-464C-8F8D-7401DC614B17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828C-4D44-2B46-9D7C-D8079427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47AB-C56B-464D-BB7B-499E8D0F03D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69925"/>
            <a:ext cx="8228013" cy="1445419"/>
          </a:xfrm>
        </p:spPr>
        <p:txBody>
          <a:bodyPr/>
          <a:lstStyle/>
          <a:p>
            <a:r>
              <a:rPr lang="en-US" sz="3600" dirty="0" smtClean="0"/>
              <a:t>PUBLIKASI JURNAL NASIONAL &amp; </a:t>
            </a:r>
            <a:r>
              <a:rPr lang="en-US" sz="3600" dirty="0" smtClean="0"/>
              <a:t>INTERNASIONAL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81032"/>
            <a:ext cx="8228013" cy="800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 err="1"/>
              <a:t>Rian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Pamungkas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 Ns., </a:t>
            </a:r>
            <a:r>
              <a:rPr lang="en-US" dirty="0" smtClean="0"/>
              <a:t>MNS</a:t>
            </a:r>
          </a:p>
          <a:p>
            <a:r>
              <a:rPr lang="en-US" dirty="0" smtClean="0"/>
              <a:t>(PhD Candidate of </a:t>
            </a:r>
            <a:r>
              <a:rPr lang="en-US" dirty="0" err="1" smtClean="0"/>
              <a:t>Mahidol</a:t>
            </a:r>
            <a:r>
              <a:rPr lang="en-US" dirty="0" smtClean="0"/>
              <a:t> University Thailand)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6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4" y="0"/>
            <a:ext cx="8229600" cy="666544"/>
          </a:xfrm>
        </p:spPr>
        <p:txBody>
          <a:bodyPr/>
          <a:lstStyle/>
          <a:p>
            <a:r>
              <a:rPr lang="en-US" dirty="0" smtClean="0"/>
              <a:t>Level of Journal </a:t>
            </a:r>
            <a:endParaRPr lang="en-US" dirty="0"/>
          </a:p>
        </p:txBody>
      </p:sp>
      <p:pic>
        <p:nvPicPr>
          <p:cNvPr id="4" name="Picture 3" descr="Screen Shot 2017-05-21 at 5.4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6544"/>
            <a:ext cx="8217724" cy="44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of </a:t>
            </a:r>
            <a:r>
              <a:rPr lang="en-US" dirty="0"/>
              <a:t>o</a:t>
            </a:r>
            <a:r>
              <a:rPr lang="en-US" dirty="0" smtClean="0"/>
              <a:t>riginal manuscript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824"/>
            <a:ext cx="8229599" cy="3433543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</a:pPr>
            <a:r>
              <a:rPr lang="en-US" sz="2200" dirty="0" smtClean="0"/>
              <a:t>Abstract </a:t>
            </a:r>
            <a:endParaRPr lang="en-US" sz="2200" dirty="0"/>
          </a:p>
          <a:p>
            <a:pPr marL="990600" lvl="1" indent="-533400">
              <a:lnSpc>
                <a:spcPct val="80000"/>
              </a:lnSpc>
            </a:pPr>
            <a:r>
              <a:rPr lang="en-US" sz="2200" dirty="0" smtClean="0"/>
              <a:t>Introduction </a:t>
            </a:r>
            <a:endParaRPr lang="en-US" sz="2200" dirty="0"/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Materials and Method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Results and Discussion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Conclusions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Acknowledgement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References </a:t>
            </a:r>
            <a:endParaRPr lang="en-US" sz="2200" dirty="0" smtClean="0"/>
          </a:p>
          <a:p>
            <a:pPr marL="990600" lvl="1" indent="-533400">
              <a:lnSpc>
                <a:spcPct val="80000"/>
              </a:lnSpc>
            </a:pPr>
            <a:r>
              <a:rPr lang="en-US" sz="2200" dirty="0" smtClean="0"/>
              <a:t>Figure </a:t>
            </a:r>
            <a:r>
              <a:rPr lang="en-US" sz="2200" dirty="0"/>
              <a:t>Captions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Tables file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200" dirty="0"/>
              <a:t>Figures files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26"/>
            <a:ext cx="8229600" cy="548849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846792"/>
            <a:ext cx="9265502" cy="429670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9561" y="846792"/>
            <a:ext cx="7619347" cy="65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DM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angka</a:t>
            </a:r>
            <a:r>
              <a:rPr lang="en-US" sz="1600" dirty="0" smtClean="0"/>
              <a:t> </a:t>
            </a:r>
            <a:r>
              <a:rPr lang="en-US" sz="1600" dirty="0" err="1" smtClean="0"/>
              <a:t>statistik</a:t>
            </a:r>
            <a:r>
              <a:rPr lang="en-US" sz="1600" dirty="0" smtClean="0"/>
              <a:t> di </a:t>
            </a:r>
            <a:r>
              <a:rPr lang="en-US" sz="1600" dirty="0" err="1" smtClean="0"/>
              <a:t>Dunia</a:t>
            </a:r>
            <a:r>
              <a:rPr lang="en-US" sz="1600" dirty="0" smtClean="0"/>
              <a:t>, Asia </a:t>
            </a:r>
            <a:r>
              <a:rPr lang="en-US" sz="1600" dirty="0" err="1" smtClean="0"/>
              <a:t>ataupun</a:t>
            </a:r>
            <a:r>
              <a:rPr lang="en-US" sz="1600" dirty="0" smtClean="0"/>
              <a:t> di Indonesia, </a:t>
            </a:r>
            <a:r>
              <a:rPr lang="en-US" sz="1600" dirty="0" err="1" smtClean="0"/>
              <a:t>tren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diabetes  mellitus 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1222858" y="1563731"/>
            <a:ext cx="6851141" cy="65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Pengertian</a:t>
            </a:r>
            <a:r>
              <a:rPr lang="en-US" sz="1600" dirty="0" smtClean="0"/>
              <a:t> DM, </a:t>
            </a:r>
            <a:r>
              <a:rPr lang="en-US" sz="1600" dirty="0" err="1" smtClean="0"/>
              <a:t>Faktor</a:t>
            </a:r>
            <a:r>
              <a:rPr lang="en-US" sz="1600" dirty="0" smtClean="0"/>
              <a:t> </a:t>
            </a:r>
            <a:r>
              <a:rPr lang="en-US" sz="1600" dirty="0" err="1" smtClean="0"/>
              <a:t>apa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komplikasi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DM uncontrolled, management </a:t>
            </a:r>
            <a:r>
              <a:rPr lang="en-US" sz="1600" dirty="0" err="1" smtClean="0"/>
              <a:t>penanganan</a:t>
            </a:r>
            <a:r>
              <a:rPr lang="en-US" sz="1600" dirty="0" smtClean="0"/>
              <a:t> DM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teori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review literature 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473701" y="2323296"/>
            <a:ext cx="6427844" cy="65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DM self-management </a:t>
            </a:r>
            <a:r>
              <a:rPr lang="en-US" sz="1600" dirty="0" err="1" smtClean="0"/>
              <a:t>dan</a:t>
            </a:r>
            <a:r>
              <a:rPr lang="en-US" sz="1600" dirty="0" smtClean="0"/>
              <a:t> Family support,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Self-Management </a:t>
            </a:r>
            <a:r>
              <a:rPr lang="en-US" sz="1600" dirty="0" err="1" smtClean="0"/>
              <a:t>dan</a:t>
            </a:r>
            <a:r>
              <a:rPr lang="en-US" sz="1600" dirty="0" smtClean="0"/>
              <a:t> family support di </a:t>
            </a:r>
            <a:r>
              <a:rPr lang="en-US" sz="1600" dirty="0" err="1" smtClean="0"/>
              <a:t>integrasikan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perawatan</a:t>
            </a:r>
            <a:r>
              <a:rPr lang="en-US" sz="1600" dirty="0" smtClean="0"/>
              <a:t> DM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944031" y="3071595"/>
            <a:ext cx="5659638" cy="65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DM self-management </a:t>
            </a:r>
            <a:r>
              <a:rPr lang="en-US" sz="1600" dirty="0" err="1" smtClean="0"/>
              <a:t>dan</a:t>
            </a:r>
            <a:r>
              <a:rPr lang="en-US" sz="1600" dirty="0" smtClean="0"/>
              <a:t> Family support,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Self-Management </a:t>
            </a:r>
            <a:r>
              <a:rPr lang="en-US" sz="1600" dirty="0" err="1" smtClean="0"/>
              <a:t>dan</a:t>
            </a:r>
            <a:r>
              <a:rPr lang="en-US" sz="1600" dirty="0" smtClean="0"/>
              <a:t> family support di </a:t>
            </a:r>
            <a:r>
              <a:rPr lang="en-US" sz="1600" dirty="0" err="1" smtClean="0"/>
              <a:t>integrasikan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perawatan</a:t>
            </a:r>
            <a:r>
              <a:rPr lang="en-US" sz="1600" dirty="0" smtClean="0"/>
              <a:t> DM 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 rot="1476381">
            <a:off x="7972640" y="2486918"/>
            <a:ext cx="612801" cy="1858491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Funnel Shape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8940" y="3880659"/>
            <a:ext cx="5095242" cy="65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apa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belum</a:t>
            </a:r>
            <a:r>
              <a:rPr lang="en-US" sz="1600" dirty="0" smtClean="0"/>
              <a:t> </a:t>
            </a:r>
            <a:r>
              <a:rPr lang="en-US" sz="1600" dirty="0" err="1" smtClean="0"/>
              <a:t>teridentifikasi</a:t>
            </a:r>
            <a:r>
              <a:rPr lang="en-US" sz="1600" dirty="0" smtClean="0"/>
              <a:t>, </a:t>
            </a:r>
            <a:r>
              <a:rPr lang="en-US" sz="1600" dirty="0" err="1" smtClean="0"/>
              <a:t>mengapa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&amp; </a:t>
            </a:r>
            <a:r>
              <a:rPr lang="en-US" sz="1600" dirty="0" err="1" smtClean="0"/>
              <a:t>apa</a:t>
            </a:r>
            <a:r>
              <a:rPr lang="en-US" sz="1600" dirty="0" smtClean="0"/>
              <a:t> </a:t>
            </a:r>
            <a:r>
              <a:rPr lang="en-US" sz="1600" dirty="0" err="1" smtClean="0"/>
              <a:t>keuntungannya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 rot="8636126">
            <a:off x="756215" y="2325587"/>
            <a:ext cx="612801" cy="1858491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Funnel Shape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4.5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14" y="0"/>
            <a:ext cx="6416085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5165" y="1050654"/>
            <a:ext cx="2492749" cy="21953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PRISMA method for systematic review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79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???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074" y="1971586"/>
            <a:ext cx="8106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Indexation of a journal is considered a reflection of its quality. Indexed journals are considered to be of higher scientific quality as compared to non-indexed journals. </a:t>
            </a:r>
          </a:p>
        </p:txBody>
      </p:sp>
    </p:spTree>
    <p:extLst>
      <p:ext uri="{BB962C8B-B14F-4D97-AF65-F5344CB8AC3E}">
        <p14:creationId xmlns:p14="http://schemas.microsoft.com/office/powerpoint/2010/main" val="19650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of Journal </a:t>
            </a:r>
            <a:endParaRPr lang="en-US" dirty="0"/>
          </a:p>
        </p:txBody>
      </p:sp>
      <p:pic>
        <p:nvPicPr>
          <p:cNvPr id="4" name="Picture 3" descr="Screen Shot 2017-09-20 at 12.2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1387900"/>
            <a:ext cx="8575685" cy="31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of Journal </a:t>
            </a:r>
          </a:p>
        </p:txBody>
      </p:sp>
      <p:pic>
        <p:nvPicPr>
          <p:cNvPr id="4" name="Picture 3" descr="Screen Shot 2017-09-20 at 12.3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6" y="1674580"/>
            <a:ext cx="8826527" cy="27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0 at 12.4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9-20 at 12.3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56"/>
            <a:ext cx="9144000" cy="47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6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21 at 3.4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21 at 6.3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8 at 10.2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8 at 10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8 at 9.4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7"/>
            <a:ext cx="9144000" cy="50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9.3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" y="0"/>
            <a:ext cx="493931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14730" y="1411326"/>
            <a:ext cx="3621541" cy="18504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design </a:t>
            </a:r>
            <a:r>
              <a:rPr lang="en-US" sz="2800" dirty="0" err="1" smtClean="0"/>
              <a:t>observasional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0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9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31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1310" y="1819043"/>
            <a:ext cx="3682690" cy="17249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design cross-sectional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08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21 at 7.3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215"/>
            <a:ext cx="9144000" cy="28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9-21 at 4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30"/>
            <a:ext cx="9144000" cy="48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9.5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" y="0"/>
            <a:ext cx="5368462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40151" y="1615184"/>
            <a:ext cx="3703849" cy="17876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Jenis</a:t>
            </a:r>
            <a:r>
              <a:rPr lang="en-US" sz="2800" dirty="0" smtClean="0"/>
              <a:t> manuscript </a:t>
            </a:r>
            <a:r>
              <a:rPr lang="en-US" sz="2800" dirty="0" err="1" smtClean="0"/>
              <a:t>untuk</a:t>
            </a:r>
            <a:r>
              <a:rPr lang="en-US" sz="2800" dirty="0" smtClean="0"/>
              <a:t> literature review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49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9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9.1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6085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46085" y="1348601"/>
            <a:ext cx="3797915" cy="22110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Manuscript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Walker &amp; </a:t>
            </a:r>
            <a:r>
              <a:rPr lang="en-US" sz="2800" dirty="0" err="1" smtClean="0"/>
              <a:t>Avart</a:t>
            </a:r>
            <a:r>
              <a:rPr lang="en-US" sz="2800" dirty="0" smtClean="0"/>
              <a:t>, (2015)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052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8 at 10.4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1" y="0"/>
            <a:ext cx="871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80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Manuscript: letter to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71999"/>
            <a:ext cx="7662864" cy="2755950"/>
          </a:xfrm>
        </p:spPr>
        <p:txBody>
          <a:bodyPr>
            <a:normAutofit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manusccript</a:t>
            </a:r>
            <a:r>
              <a:rPr lang="en-US" dirty="0" smtClean="0"/>
              <a:t> yang di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Informasi</a:t>
            </a:r>
            <a:r>
              <a:rPr lang="en-US" dirty="0" smtClean="0"/>
              <a:t> yang di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,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Manuscript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1-2 </a:t>
            </a:r>
            <a:r>
              <a:rPr lang="en-US" dirty="0" err="1" smtClean="0"/>
              <a:t>lembar</a:t>
            </a:r>
            <a:r>
              <a:rPr lang="en-US" dirty="0" smtClean="0"/>
              <a:t> yang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editor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1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684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49684" y="1819043"/>
            <a:ext cx="2179196" cy="12074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Letter to Editor for </a:t>
            </a:r>
            <a:r>
              <a:rPr lang="en-US" sz="2400" dirty="0" err="1" smtClean="0"/>
              <a:t>Zika</a:t>
            </a:r>
            <a:r>
              <a:rPr lang="en-US" sz="2400" dirty="0" smtClean="0"/>
              <a:t> problem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0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 (</a:t>
            </a:r>
            <a:r>
              <a:rPr lang="en-US" dirty="0" err="1" smtClean="0"/>
              <a:t>Plagiat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30" y="1662229"/>
            <a:ext cx="8544329" cy="3261731"/>
          </a:xfrm>
        </p:spPr>
        <p:txBody>
          <a:bodyPr/>
          <a:lstStyle/>
          <a:p>
            <a:r>
              <a:rPr lang="en-US" dirty="0" smtClean="0"/>
              <a:t>Plagiarism/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copy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jiplak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orang lain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sitasi</a:t>
            </a:r>
            <a:r>
              <a:rPr lang="en-US" dirty="0" smtClean="0"/>
              <a:t> yang original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Plagiarisme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melakukan</a:t>
            </a:r>
            <a:r>
              <a:rPr lang="en-US" dirty="0" smtClean="0"/>
              <a:t> copy (ide </a:t>
            </a:r>
            <a:r>
              <a:rPr lang="en-US" dirty="0" err="1" smtClean="0"/>
              <a:t>atau</a:t>
            </a:r>
            <a:r>
              <a:rPr lang="en-US" dirty="0" smtClean="0"/>
              <a:t> kata2)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“quotation” </a:t>
            </a:r>
            <a:r>
              <a:rPr lang="en-US" dirty="0" err="1" smtClean="0"/>
              <a:t>pada</a:t>
            </a:r>
            <a:r>
              <a:rPr lang="en-US" dirty="0" smtClean="0"/>
              <a:t> kata2 </a:t>
            </a:r>
            <a:r>
              <a:rPr lang="en-US" dirty="0" err="1" smtClean="0"/>
              <a:t>atau</a:t>
            </a:r>
            <a:r>
              <a:rPr lang="en-US" dirty="0" smtClean="0"/>
              <a:t> ide yang    	di copy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5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473262"/>
          </a:xfrm>
        </p:spPr>
        <p:txBody>
          <a:bodyPr/>
          <a:lstStyle/>
          <a:p>
            <a:r>
              <a:rPr lang="en-US" sz="3200" dirty="0" smtClean="0"/>
              <a:t>Style </a:t>
            </a:r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 smtClean="0"/>
              <a:t>Referensi</a:t>
            </a:r>
            <a:r>
              <a:rPr lang="en-US" sz="3200" dirty="0" smtClean="0"/>
              <a:t> Journal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353"/>
            <a:ext cx="8537387" cy="2839595"/>
          </a:xfrm>
        </p:spPr>
        <p:txBody>
          <a:bodyPr/>
          <a:lstStyle/>
          <a:p>
            <a:r>
              <a:rPr lang="fr-FR" b="1" dirty="0" smtClean="0"/>
              <a:t>Vancouver </a:t>
            </a:r>
            <a:r>
              <a:rPr lang="fr-FR" b="1" dirty="0"/>
              <a:t>Citation Style </a:t>
            </a:r>
            <a:endParaRPr lang="fr-FR" b="1" dirty="0" smtClean="0"/>
          </a:p>
          <a:p>
            <a:r>
              <a:rPr lang="en-US" b="1" dirty="0"/>
              <a:t>APA Citation Style </a:t>
            </a:r>
            <a:endParaRPr lang="en-US" b="1" dirty="0" smtClean="0"/>
          </a:p>
          <a:p>
            <a:r>
              <a:rPr lang="en-US" b="1" dirty="0"/>
              <a:t>Harvard Citation Style </a:t>
            </a:r>
            <a:endParaRPr lang="en-US" dirty="0"/>
          </a:p>
          <a:p>
            <a:r>
              <a:rPr lang="en-US" b="1" dirty="0" smtClean="0"/>
              <a:t>AMA Citation Style </a:t>
            </a:r>
            <a:endParaRPr lang="en-US" b="1" dirty="0"/>
          </a:p>
          <a:p>
            <a:endParaRPr lang="fr-FR" b="1" dirty="0" smtClean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21 at 8.1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8174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98174" y="1489733"/>
            <a:ext cx="2245826" cy="11447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EndNote for referencing style</a:t>
            </a:r>
            <a:endParaRPr lang="en-US" dirty="0"/>
          </a:p>
        </p:txBody>
      </p:sp>
      <p:pic>
        <p:nvPicPr>
          <p:cNvPr id="6" name="Picture 5" descr="Screen Shot 2017-09-21 at 10.0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62831"/>
            <a:ext cx="4318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0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" y="0"/>
            <a:ext cx="5994253" cy="5143500"/>
          </a:xfrm>
          <a:prstGeom prst="rect">
            <a:avLst/>
          </a:prstGeom>
        </p:spPr>
      </p:pic>
      <p:pic>
        <p:nvPicPr>
          <p:cNvPr id="5" name="Picture 4" descr="Screen Shot 2017-09-21 at 10.0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5" y="0"/>
            <a:ext cx="4158502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385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Cara </a:t>
            </a:r>
            <a:r>
              <a:rPr lang="en-US" dirty="0" err="1" smtClean="0">
                <a:solidFill>
                  <a:srgbClr val="000000"/>
                </a:solidFill>
              </a:rPr>
              <a:t>kirim</a:t>
            </a:r>
            <a:r>
              <a:rPr lang="en-US" dirty="0" smtClean="0">
                <a:solidFill>
                  <a:srgbClr val="000000"/>
                </a:solidFill>
              </a:rPr>
              <a:t> manuscript </a:t>
            </a:r>
            <a:r>
              <a:rPr lang="en-US" dirty="0" err="1" smtClean="0">
                <a:solidFill>
                  <a:srgbClr val="000000"/>
                </a:solidFill>
              </a:rPr>
              <a:t>ke</a:t>
            </a:r>
            <a:r>
              <a:rPr lang="en-US" dirty="0" smtClean="0">
                <a:solidFill>
                  <a:srgbClr val="000000"/>
                </a:solidFill>
              </a:rPr>
              <a:t> OJS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1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52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2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90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2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15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583823"/>
            <a:ext cx="7662864" cy="32617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Manuscript</a:t>
            </a:r>
          </a:p>
          <a:p>
            <a:pPr marL="0" indent="0">
              <a:buNone/>
            </a:pPr>
            <a:r>
              <a:rPr lang="en-US" dirty="0" smtClean="0"/>
              <a:t>     Draft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/review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melalui</a:t>
            </a:r>
            <a:r>
              <a:rPr lang="en-US" dirty="0" smtClean="0"/>
              <a:t> peer review proses </a:t>
            </a:r>
            <a:r>
              <a:rPr lang="en-US" dirty="0" err="1" smtClean="0"/>
              <a:t>untuk</a:t>
            </a:r>
            <a:r>
              <a:rPr lang="en-US" dirty="0" smtClean="0"/>
              <a:t> di </a:t>
            </a:r>
            <a:r>
              <a:rPr lang="en-US" dirty="0" err="1" smtClean="0"/>
              <a:t>publikasi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peer review </a:t>
            </a:r>
            <a:r>
              <a:rPr lang="en-US" dirty="0" err="1" smtClean="0"/>
              <a:t>dan</a:t>
            </a:r>
            <a:r>
              <a:rPr lang="en-US" dirty="0" smtClean="0"/>
              <a:t> accepted </a:t>
            </a:r>
            <a:r>
              <a:rPr lang="en-US" dirty="0" err="1" smtClean="0"/>
              <a:t>pada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di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2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93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7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2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04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22 at 6.1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3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" y="0"/>
            <a:ext cx="6908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4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>
                <a:solidFill>
                  <a:srgbClr val="66FF33"/>
                </a:solidFill>
                <a:latin typeface="Bradley Hand ITC" pitchFamily="66" charset="0"/>
                <a:ea typeface="ＭＳ Ｐゴシック" pitchFamily="34" charset="-128"/>
              </a:rPr>
              <a:t>Closing…..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78806"/>
            <a:ext cx="6835588" cy="2917312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sz="2100" dirty="0">
                <a:solidFill>
                  <a:srgbClr val="FF9900"/>
                </a:solidFill>
                <a:latin typeface="Tempus Sans ITC" pitchFamily="82" charset="0"/>
                <a:ea typeface="ＭＳ Ｐゴシック" pitchFamily="34" charset="-128"/>
              </a:rPr>
              <a:t>Explore your potential in writing scientific papers to be presented/published in seminars, workshops, conferences, and both in peer-reviewed scientific national and </a:t>
            </a:r>
            <a:r>
              <a:rPr lang="en-US" sz="2100" b="1" dirty="0">
                <a:solidFill>
                  <a:srgbClr val="FFFF00"/>
                </a:solidFill>
                <a:latin typeface="Tempus Sans ITC" pitchFamily="82" charset="0"/>
                <a:ea typeface="ＭＳ Ｐゴシック" pitchFamily="34" charset="-128"/>
              </a:rPr>
              <a:t>international journals</a:t>
            </a:r>
          </a:p>
          <a:p>
            <a:pPr algn="r" eaLnBrk="1" hangingPunct="1">
              <a:buFontTx/>
              <a:buNone/>
            </a:pPr>
            <a:endParaRPr lang="en-US" sz="2100" dirty="0">
              <a:solidFill>
                <a:srgbClr val="FF3300"/>
              </a:solidFill>
              <a:latin typeface="Tempus Sans ITC" pitchFamily="82" charset="0"/>
              <a:ea typeface="ＭＳ Ｐゴシック" pitchFamily="34" charset="-128"/>
            </a:endParaRPr>
          </a:p>
          <a:p>
            <a:pPr algn="r" eaLnBrk="1" hangingPunct="1">
              <a:buFontTx/>
              <a:buNone/>
            </a:pPr>
            <a:r>
              <a:rPr lang="en-US" sz="2100" dirty="0">
                <a:latin typeface="Tempus Sans ITC" pitchFamily="82" charset="0"/>
                <a:ea typeface="ＭＳ Ｐゴシック" pitchFamily="34" charset="-128"/>
              </a:rPr>
              <a:t>You can do it, you only need a patience and willingness. So, YOU WANNA TRY..??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85900" y="971550"/>
            <a:ext cx="61722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7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Thank you for your kind attention</a:t>
            </a:r>
          </a:p>
        </p:txBody>
      </p:sp>
    </p:spTree>
    <p:extLst>
      <p:ext uri="{BB962C8B-B14F-4D97-AF65-F5344CB8AC3E}">
        <p14:creationId xmlns:p14="http://schemas.microsoft.com/office/powerpoint/2010/main" val="98041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Permenristekdikti</a:t>
            </a:r>
            <a:r>
              <a:rPr lang="en-US" sz="3200" dirty="0" smtClean="0"/>
              <a:t> </a:t>
            </a:r>
            <a:r>
              <a:rPr lang="en-US" sz="3200" dirty="0" err="1" smtClean="0"/>
              <a:t>Nomor</a:t>
            </a:r>
            <a:r>
              <a:rPr lang="en-US" sz="3200" dirty="0" smtClean="0"/>
              <a:t> 20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2017)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3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68" y="1615184"/>
            <a:ext cx="8998982" cy="29241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terindeks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Thomsom</a:t>
            </a:r>
            <a:r>
              <a:rPr lang="en-US" dirty="0" smtClean="0"/>
              <a:t> router/</a:t>
            </a:r>
            <a:r>
              <a:rPr lang="en-US" dirty="0" err="1" smtClean="0"/>
              <a:t>scopus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memiliki</a:t>
            </a:r>
            <a:r>
              <a:rPr lang="en-US" dirty="0" smtClean="0"/>
              <a:t> impact factor (ISI </a:t>
            </a:r>
            <a:r>
              <a:rPr lang="en-US" dirty="0" err="1" smtClean="0"/>
              <a:t>Thomsom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SJR)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Jurnal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Bereputasi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Internasional</a:t>
            </a:r>
            <a:r>
              <a:rPr lang="en-US" b="1" dirty="0" smtClean="0">
                <a:sym typeface="Wingdings"/>
              </a:rPr>
              <a:t> (KUM 40)</a:t>
            </a:r>
            <a:endParaRPr lang="en-US" b="1" dirty="0" smtClean="0"/>
          </a:p>
          <a:p>
            <a:r>
              <a:rPr lang="en-US" dirty="0" err="1"/>
              <a:t>Jurnal</a:t>
            </a:r>
            <a:r>
              <a:rPr lang="en-US" dirty="0"/>
              <a:t> yang </a:t>
            </a:r>
            <a:r>
              <a:rPr lang="en-US" dirty="0" err="1"/>
              <a:t>terindeks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Thomsom</a:t>
            </a:r>
            <a:r>
              <a:rPr lang="en-US" dirty="0"/>
              <a:t> router/</a:t>
            </a:r>
            <a:r>
              <a:rPr lang="en-US" dirty="0" err="1"/>
              <a:t>scopus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impact factor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>
                <a:sym typeface="Wingdings"/>
              </a:rPr>
              <a:t>Jurnal</a:t>
            </a:r>
            <a:r>
              <a:rPr lang="en-US" b="1" dirty="0">
                <a:sym typeface="Wingdings"/>
              </a:rPr>
              <a:t> </a:t>
            </a:r>
            <a:r>
              <a:rPr lang="en-US" b="1" dirty="0" err="1">
                <a:sym typeface="Wingdings"/>
              </a:rPr>
              <a:t>Bereputasi</a:t>
            </a:r>
            <a:r>
              <a:rPr lang="en-US" b="1" dirty="0">
                <a:sym typeface="Wingdings"/>
              </a:rPr>
              <a:t> </a:t>
            </a:r>
            <a:r>
              <a:rPr lang="en-US" b="1" dirty="0" err="1">
                <a:sym typeface="Wingdings"/>
              </a:rPr>
              <a:t>Internasional</a:t>
            </a:r>
            <a:r>
              <a:rPr lang="en-US" b="1" dirty="0">
                <a:sym typeface="Wingdings"/>
              </a:rPr>
              <a:t> (KUM </a:t>
            </a:r>
            <a:r>
              <a:rPr lang="en-US" b="1" dirty="0" smtClean="0">
                <a:sym typeface="Wingdings"/>
              </a:rPr>
              <a:t>30)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terindex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pengindex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: DOAJ,  </a:t>
            </a:r>
            <a:r>
              <a:rPr lang="en-US" dirty="0" err="1" smtClean="0"/>
              <a:t>Ebsco</a:t>
            </a:r>
            <a:r>
              <a:rPr lang="en-US" dirty="0" smtClean="0"/>
              <a:t>, </a:t>
            </a:r>
            <a:r>
              <a:rPr lang="en-US" dirty="0" err="1" smtClean="0"/>
              <a:t>Proquest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sejenisnya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Jurnal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Internasional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tidak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Bereputasi</a:t>
            </a:r>
            <a:r>
              <a:rPr lang="en-US" b="1" dirty="0" smtClean="0">
                <a:sym typeface="Wingdings"/>
              </a:rPr>
              <a:t> (KUM 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533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2" y="1677911"/>
            <a:ext cx="8654073" cy="28500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terakreditasi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 (KUM: 25)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terindex</a:t>
            </a:r>
            <a:r>
              <a:rPr lang="en-US" dirty="0" smtClean="0"/>
              <a:t> DOAJ &amp; </a:t>
            </a:r>
            <a:r>
              <a:rPr lang="en-US" dirty="0" err="1" smtClean="0"/>
              <a:t>berbahasa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(KUM: 20)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terindex</a:t>
            </a:r>
            <a:r>
              <a:rPr lang="en-US" dirty="0" smtClean="0"/>
              <a:t> DOAJ &amp; </a:t>
            </a:r>
            <a:r>
              <a:rPr lang="en-US" dirty="0" err="1" smtClean="0"/>
              <a:t>berbahasa</a:t>
            </a:r>
            <a:r>
              <a:rPr lang="en-US" dirty="0" smtClean="0"/>
              <a:t> Indonesia (KUM: 15) 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terindex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terakreditasi</a:t>
            </a:r>
            <a:r>
              <a:rPr lang="en-US" dirty="0" smtClean="0"/>
              <a:t> (KUM: 10)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2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editor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keseluruhannya</a:t>
            </a:r>
            <a:r>
              <a:rPr lang="en-US" dirty="0" smtClean="0"/>
              <a:t>/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1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Dipublikasi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662229"/>
            <a:ext cx="7662864" cy="31833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 article</a:t>
            </a:r>
          </a:p>
          <a:p>
            <a:r>
              <a:rPr lang="en-US" dirty="0" smtClean="0"/>
              <a:t>Systematic Review / meta analysis </a:t>
            </a:r>
          </a:p>
          <a:p>
            <a:r>
              <a:rPr lang="en-US" dirty="0" smtClean="0"/>
              <a:t>Literature Review/Concept Analysis</a:t>
            </a:r>
          </a:p>
          <a:p>
            <a:r>
              <a:rPr lang="en-US" dirty="0" smtClean="0"/>
              <a:t>Case Report/Case Series</a:t>
            </a:r>
          </a:p>
          <a:p>
            <a:r>
              <a:rPr lang="en-US" dirty="0" smtClean="0"/>
              <a:t>Conference Paper </a:t>
            </a:r>
          </a:p>
          <a:p>
            <a:r>
              <a:rPr lang="en-US" dirty="0" smtClean="0"/>
              <a:t>Letter of Editor </a:t>
            </a:r>
          </a:p>
          <a:p>
            <a:r>
              <a:rPr lang="en-US" dirty="0" smtClean="0"/>
              <a:t>Short communication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8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1197</TotalTime>
  <Words>626</Words>
  <Application>Microsoft Macintosh PowerPoint</Application>
  <PresentationFormat>On-screen Show (16:9)</PresentationFormat>
  <Paragraphs>87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Genesis</vt:lpstr>
      <vt:lpstr>PUBLIKASI JURNAL NASIONAL &amp; INTERNASIONAL</vt:lpstr>
      <vt:lpstr>PowerPoint Presentation</vt:lpstr>
      <vt:lpstr>PowerPoint Presentation</vt:lpstr>
      <vt:lpstr>Jurnal Internasional </vt:lpstr>
      <vt:lpstr>Klasifikasi Jurnal (Permenristekdikti Nomor 20 Tahun 2017)   </vt:lpstr>
      <vt:lpstr>Jurnal Internasional </vt:lpstr>
      <vt:lpstr>Jurnal Nasional </vt:lpstr>
      <vt:lpstr>Jurnal Lokal </vt:lpstr>
      <vt:lpstr>Jenis Artikel Yang Bisa Dipublikasi Internasional</vt:lpstr>
      <vt:lpstr>Level of Journal </vt:lpstr>
      <vt:lpstr>Component of original manuscript </vt:lpstr>
      <vt:lpstr>Introduction </vt:lpstr>
      <vt:lpstr>PowerPoint Presentation</vt:lpstr>
      <vt:lpstr>Indexing ???</vt:lpstr>
      <vt:lpstr>Indexing of Journal </vt:lpstr>
      <vt:lpstr>Indexing of Journal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Manuscript: letter to editor</vt:lpstr>
      <vt:lpstr>PowerPoint Presentation</vt:lpstr>
      <vt:lpstr>Plagiarism (Plagiat) </vt:lpstr>
      <vt:lpstr>Style Penulisan Referensi Journal </vt:lpstr>
      <vt:lpstr>PowerPoint Presentation</vt:lpstr>
      <vt:lpstr>PowerPoint Presentation</vt:lpstr>
      <vt:lpstr>Cara kirim manuscript ke OJS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Closing…..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SISTEMATIKA PENULISAN PUBLIKASI ILMIAH</dc:title>
  <dc:creator>Admin</dc:creator>
  <cp:lastModifiedBy>Admin</cp:lastModifiedBy>
  <cp:revision>59</cp:revision>
  <dcterms:created xsi:type="dcterms:W3CDTF">2017-05-21T10:50:07Z</dcterms:created>
  <dcterms:modified xsi:type="dcterms:W3CDTF">2018-04-04T00:35:19Z</dcterms:modified>
</cp:coreProperties>
</file>