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2" r:id="rId2"/>
    <p:sldId id="293" r:id="rId3"/>
    <p:sldId id="294" r:id="rId4"/>
    <p:sldId id="278" r:id="rId5"/>
    <p:sldId id="280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1" r:id="rId15"/>
    <p:sldId id="295" r:id="rId16"/>
    <p:sldId id="296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C0E5"/>
    <a:srgbClr val="181DFC"/>
    <a:srgbClr val="4246FC"/>
    <a:srgbClr val="0000FF"/>
    <a:srgbClr val="D96709"/>
    <a:srgbClr val="2309BF"/>
    <a:srgbClr val="0308C5"/>
    <a:srgbClr val="0308E3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-666" y="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1E712-4E60-4932-B010-D425AFB1D499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68AD5-FEB8-4807-AAF5-F0D153A9E2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45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otes Placeholder"/>
          <p:cNvSpPr>
            <a:spLocks noGrp="1"/>
          </p:cNvSpPr>
          <p:nvPr>
            <p:ph type="body" idx="1"/>
          </p:nvPr>
        </p:nvSpPr>
        <p:spPr bwMode="auto">
          <a:xfrm>
            <a:off x="-1610612736" y="-2147483648"/>
            <a:ext cx="0" cy="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E68AD5-FEB8-4807-AAF5-F0D153A9E2A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219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18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27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64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9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1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68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033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894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731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32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750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89E45-C18D-4FDA-90B8-92AE54136355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BCAC6-9F58-4F7A-B66A-AC8364E840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748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saunggul.ac.id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g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bject 2"/>
          <p:cNvSpPr>
            <a:spLocks noChangeArrowheads="1"/>
          </p:cNvSpPr>
          <p:nvPr/>
        </p:nvSpPr>
        <p:spPr bwMode="auto">
          <a:xfrm>
            <a:off x="-5862" y="95605"/>
            <a:ext cx="9144000" cy="5030390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" name="object 3"/>
          <p:cNvSpPr txBox="1"/>
          <p:nvPr/>
        </p:nvSpPr>
        <p:spPr>
          <a:xfrm>
            <a:off x="3848100" y="2800350"/>
            <a:ext cx="4343400" cy="861774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marL="1905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spc="-20" dirty="0">
                <a:solidFill>
                  <a:srgbClr val="FFFFFF"/>
                </a:solidFill>
                <a:latin typeface="Arial"/>
                <a:cs typeface="Arial"/>
              </a:rPr>
              <a:t>METODOLOGI PENELITIAN HUKUM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00601" y="4095750"/>
            <a:ext cx="4214813" cy="523220"/>
          </a:xfrm>
          <a:prstGeom prst="rect">
            <a:avLst/>
          </a:prstGeom>
        </p:spPr>
        <p:txBody>
          <a:bodyPr lIns="0" tIns="0" rIns="0" bIns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spc="-5" dirty="0">
                <a:solidFill>
                  <a:srgbClr val="E46C09"/>
                </a:solidFill>
                <a:latin typeface="Arial"/>
                <a:cs typeface="Arial"/>
              </a:rPr>
              <a:t>DR. Drs. </a:t>
            </a:r>
            <a:r>
              <a:rPr lang="en-US" sz="2000" b="1" spc="-5" dirty="0" err="1">
                <a:solidFill>
                  <a:srgbClr val="E46C09"/>
                </a:solidFill>
                <a:latin typeface="Arial"/>
                <a:cs typeface="Arial"/>
              </a:rPr>
              <a:t>Helvis</a:t>
            </a:r>
            <a:r>
              <a:rPr lang="en-US" sz="2000" b="1" spc="-5" dirty="0">
                <a:solidFill>
                  <a:srgbClr val="E46C09"/>
                </a:solidFill>
                <a:latin typeface="Arial"/>
                <a:cs typeface="Arial"/>
              </a:rPr>
              <a:t>, </a:t>
            </a:r>
            <a:r>
              <a:rPr lang="en-US" sz="2000" b="1" spc="-5" dirty="0" err="1">
                <a:solidFill>
                  <a:srgbClr val="E46C09"/>
                </a:solidFill>
                <a:latin typeface="Arial"/>
                <a:cs typeface="Arial"/>
              </a:rPr>
              <a:t>S.Sos</a:t>
            </a:r>
            <a:r>
              <a:rPr lang="en-US" sz="2000" b="1" spc="-5" dirty="0">
                <a:solidFill>
                  <a:srgbClr val="E46C09"/>
                </a:solidFill>
                <a:latin typeface="Arial"/>
                <a:cs typeface="Arial"/>
              </a:rPr>
              <a:t>., S.H., M.H.</a:t>
            </a:r>
            <a:endParaRPr sz="2000" dirty="0">
              <a:latin typeface="Arial"/>
              <a:cs typeface="Arial"/>
            </a:endParaRPr>
          </a:p>
          <a:p>
            <a:pPr marL="101600" algn="ctr" fontAlgn="auto">
              <a:spcBef>
                <a:spcPts val="10"/>
              </a:spcBef>
              <a:spcAft>
                <a:spcPts val="0"/>
              </a:spcAft>
              <a:defRPr/>
            </a:pP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Pr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og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St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ud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1400" b="1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Hu</a:t>
            </a:r>
            <a:r>
              <a:rPr sz="1400" b="1" spc="-5" dirty="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1400" b="1" spc="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dirty="0">
                <a:solidFill>
                  <a:srgbClr val="FFFFFF"/>
                </a:solidFill>
                <a:latin typeface="Arial"/>
                <a:cs typeface="Arial"/>
              </a:rPr>
              <a:t>–</a:t>
            </a:r>
            <a:r>
              <a:rPr sz="1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400" b="1" spc="-10" dirty="0" err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sz="1400" b="1" spc="-5" dirty="0" err="1">
                <a:solidFill>
                  <a:srgbClr val="FFFFFF"/>
                </a:solidFill>
                <a:latin typeface="Arial"/>
                <a:cs typeface="Arial"/>
              </a:rPr>
              <a:t>ak</a:t>
            </a:r>
            <a:r>
              <a:rPr sz="1400" b="1" spc="-10" dirty="0" err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dirty="0" err="1">
                <a:solidFill>
                  <a:srgbClr val="FFFFFF"/>
                </a:solidFill>
                <a:latin typeface="Arial"/>
                <a:cs typeface="Arial"/>
              </a:rPr>
              <a:t>ltas</a:t>
            </a:r>
            <a:r>
              <a:rPr sz="1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400" b="1" spc="-10" dirty="0" err="1">
                <a:solidFill>
                  <a:srgbClr val="FFFFFF"/>
                </a:solidFill>
                <a:latin typeface="Arial"/>
                <a:cs typeface="Arial"/>
              </a:rPr>
              <a:t>Hu</a:t>
            </a:r>
            <a:r>
              <a:rPr sz="1400" b="1" spc="-5" dirty="0" err="1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sz="1400" b="1" spc="-10" dirty="0" err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sz="1400" b="1" dirty="0" err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088188" y="4936332"/>
            <a:ext cx="2055812" cy="27699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>
                <a:hlinkClick r:id="rId4"/>
              </a:rPr>
              <a:t>https://www.esaunggul.ac.id/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14861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2" name="Flowchart: Punched Tape 11"/>
          <p:cNvSpPr/>
          <p:nvPr/>
        </p:nvSpPr>
        <p:spPr>
          <a:xfrm>
            <a:off x="304800" y="762000"/>
            <a:ext cx="2895600" cy="83820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TUJUAN PRODI MH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3505200" y="1116032"/>
            <a:ext cx="52578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Kontribusi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bermanfaat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umat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/>
              <a:t>lulusan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pemanfaatan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praktek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professional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solutif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yang </a:t>
            </a:r>
            <a:r>
              <a:rPr lang="en-US" dirty="0" err="1" smtClean="0"/>
              <a:t>ditangani</a:t>
            </a:r>
            <a:endParaRPr lang="en-US" dirty="0" smtClean="0"/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/>
              <a:t>lulusan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 smtClean="0"/>
              <a:t>luas</a:t>
            </a:r>
            <a:endParaRPr lang="en-US" dirty="0"/>
          </a:p>
          <a:p>
            <a:pPr algn="just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37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048000" cy="10477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METODOLOGI PENELITIAN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81400" y="1200150"/>
            <a:ext cx="5181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Berasal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kata “</a:t>
            </a:r>
            <a:r>
              <a:rPr lang="en-US" dirty="0" err="1" smtClean="0"/>
              <a:t>Metode</a:t>
            </a:r>
            <a:r>
              <a:rPr lang="en-US" dirty="0" smtClean="0"/>
              <a:t>”, yang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“Logos” yang </a:t>
            </a:r>
            <a:r>
              <a:rPr lang="en-US" dirty="0" err="1" smtClean="0"/>
              <a:t>artinya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Metodologi</a:t>
            </a:r>
            <a:r>
              <a:rPr lang="en-US" dirty="0" smtClean="0"/>
              <a:t> =&gt;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seksama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Penelitian</a:t>
            </a:r>
            <a:r>
              <a:rPr lang="en-US" dirty="0" smtClean="0"/>
              <a:t> =&gt;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, </a:t>
            </a:r>
            <a:r>
              <a:rPr lang="en-US" dirty="0" err="1" smtClean="0"/>
              <a:t>mencatat</a:t>
            </a:r>
            <a:r>
              <a:rPr lang="en-US" dirty="0" smtClean="0"/>
              <a:t>, </a:t>
            </a:r>
            <a:r>
              <a:rPr lang="en-US" dirty="0" err="1" smtClean="0"/>
              <a:t>merumuskan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menganalisi</a:t>
            </a:r>
            <a:r>
              <a:rPr lang="en-US" dirty="0" smtClean="0"/>
              <a:t>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laporannya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67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900624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04621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048000" cy="10477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METODOLOGI PENELITIAN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05200" y="1060430"/>
            <a:ext cx="5257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arti</a:t>
            </a:r>
            <a:r>
              <a:rPr lang="en-US" dirty="0" smtClean="0"/>
              <a:t> </a:t>
            </a:r>
            <a:r>
              <a:rPr lang="en-US" dirty="0" err="1" smtClean="0"/>
              <a:t>luas</a:t>
            </a:r>
            <a:r>
              <a:rPr lang="en-US" dirty="0" smtClean="0"/>
              <a:t>, </a:t>
            </a:r>
            <a:r>
              <a:rPr lang="en-US" dirty="0" err="1" smtClean="0"/>
              <a:t>Metodologi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cara-cara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yang </a:t>
            </a:r>
            <a:r>
              <a:rPr lang="en-US" dirty="0" err="1" smtClean="0"/>
              <a:t>tepat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terpadu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tahapan-tahapan</a:t>
            </a:r>
            <a:r>
              <a:rPr lang="en-US" dirty="0" smtClean="0"/>
              <a:t> yang </a:t>
            </a:r>
            <a:r>
              <a:rPr lang="en-US" dirty="0" err="1" smtClean="0"/>
              <a:t>disusun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, </a:t>
            </a:r>
            <a:r>
              <a:rPr lang="en-US" dirty="0" err="1" smtClean="0"/>
              <a:t>menyusun</a:t>
            </a:r>
            <a:r>
              <a:rPr lang="en-US" dirty="0" smtClean="0"/>
              <a:t>, </a:t>
            </a:r>
            <a:r>
              <a:rPr lang="en-US" dirty="0" err="1" smtClean="0"/>
              <a:t>menganalisis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menyimpulkan</a:t>
            </a:r>
            <a:r>
              <a:rPr lang="en-US" dirty="0" smtClean="0"/>
              <a:t> data-data,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dipergunakan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, </a:t>
            </a:r>
            <a:r>
              <a:rPr lang="en-US" dirty="0" err="1" smtClean="0"/>
              <a:t>mengembangkan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menguji</a:t>
            </a:r>
            <a:r>
              <a:rPr lang="en-US" dirty="0" smtClean="0"/>
              <a:t> </a:t>
            </a:r>
            <a:r>
              <a:rPr lang="en-US" dirty="0" err="1" smtClean="0"/>
              <a:t>kebenaran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618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900624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048000" cy="10477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MOTIVASI &amp; TUJUAN PENELITIAN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29000" y="1815227"/>
            <a:ext cx="5334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Refleksi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keinginan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.</a:t>
            </a:r>
            <a:endParaRPr lang="en-US" baseline="30000" dirty="0" smtClean="0"/>
          </a:p>
          <a:p>
            <a:pPr marL="285750" indent="-285750"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mengembangkan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yang </a:t>
            </a:r>
            <a:r>
              <a:rPr lang="en-US" dirty="0" err="1"/>
              <a:t>umumnya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motivasi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900624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04621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048000" cy="8953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METODE PENELITIAN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614476" y="1440418"/>
            <a:ext cx="3624524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/>
              <a:t>MENURUT SOERJONO SOEKANTO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614476" y="2004621"/>
            <a:ext cx="50723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sasaran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yang </a:t>
            </a:r>
            <a:r>
              <a:rPr lang="en-US" dirty="0" err="1" smtClean="0"/>
              <a:t>bersangkutan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alat-alatnya</a:t>
            </a:r>
            <a:r>
              <a:rPr lang="en-US" dirty="0" smtClean="0"/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alat-alat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dipergunakan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objek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diteliti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519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900624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004621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152400" y="762000"/>
            <a:ext cx="3657600" cy="10477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PENDEKATAN DALAM PENELITIAN HUKUM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62400" y="1581150"/>
            <a:ext cx="50292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Perundang-undangan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Analitis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Perbandingan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Historis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endParaRPr lang="en-US" dirty="0" smtClean="0"/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endParaRPr lang="en-US" dirty="0" smtClean="0"/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41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105789"/>
            <a:ext cx="7620000" cy="3642776"/>
          </a:xfrm>
          <a:prstGeom prst="rect">
            <a:avLst/>
          </a:prstGeom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4114800" y="285750"/>
            <a:ext cx="4998371" cy="457200"/>
          </a:xfrm>
          <a:effectLst>
            <a:outerShdw blurRad="63500" dist="50800" dir="5400000" algn="ctr" rotWithShape="0">
              <a:srgbClr val="000000">
                <a:alpha val="36000"/>
              </a:srgbClr>
            </a:outerShdw>
          </a:effectLst>
        </p:spPr>
        <p:txBody>
          <a:bodyPr>
            <a:noAutofit/>
          </a:bodyPr>
          <a:lstStyle/>
          <a:p>
            <a:pPr algn="l"/>
            <a:r>
              <a:rPr lang="en-US" sz="1400" b="1" spc="90" dirty="0" smtClean="0">
                <a:latin typeface="Aharoni" pitchFamily="2" charset="-79"/>
                <a:cs typeface="Aharoni" pitchFamily="2" charset="-79"/>
              </a:rPr>
              <a:t>            Smart, Creative, and Entrepreneurial</a:t>
            </a:r>
            <a:endParaRPr lang="en-US" sz="1400" b="1" spc="9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120189" y="1220192"/>
            <a:ext cx="3581400" cy="3413971"/>
          </a:xfrm>
          <a:prstGeom prst="rect">
            <a:avLst/>
          </a:prstGeom>
          <a:blipFill dpi="0" rotWithShape="1">
            <a:blip r:embed="rId4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2" y="2061177"/>
            <a:ext cx="4038601" cy="2939448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95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62150"/>
            <a:ext cx="2590800" cy="2319729"/>
          </a:xfrm>
          <a:prstGeom prst="rect">
            <a:avLst/>
          </a:prstGeom>
        </p:spPr>
      </p:pic>
      <p:sp>
        <p:nvSpPr>
          <p:cNvPr id="7" name="Flowchart: Punched Tape 6"/>
          <p:cNvSpPr/>
          <p:nvPr/>
        </p:nvSpPr>
        <p:spPr>
          <a:xfrm>
            <a:off x="381000" y="838200"/>
            <a:ext cx="2819400" cy="8191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MATERI SEBELUM UTS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0" name="TextBox 5"/>
          <p:cNvSpPr txBox="1">
            <a:spLocks noChangeArrowheads="1"/>
          </p:cNvSpPr>
          <p:nvPr/>
        </p:nvSpPr>
        <p:spPr bwMode="auto">
          <a:xfrm>
            <a:off x="3429000" y="819150"/>
            <a:ext cx="54102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/>
              <a:t>Pembelajaran</a:t>
            </a:r>
            <a:r>
              <a:rPr lang="en-US" dirty="0"/>
              <a:t>,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Metodologi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Perbedaan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Metodologi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Metodologi</a:t>
            </a:r>
            <a:r>
              <a:rPr lang="en-US" dirty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/>
              <a:t>Metodologi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 smtClean="0"/>
              <a:t>Beserta</a:t>
            </a:r>
            <a:r>
              <a:rPr lang="en-US" dirty="0" smtClean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Penerapan</a:t>
            </a:r>
            <a:r>
              <a:rPr lang="en-US" dirty="0"/>
              <a:t> di </a:t>
            </a:r>
            <a:r>
              <a:rPr lang="en-US" dirty="0" err="1" smtClean="0"/>
              <a:t>Sekitar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285750" indent="-285750" algn="just" eaLnBrk="1" hangingPunct="1">
              <a:buFont typeface="Arial" charset="0"/>
              <a:buChar char="•"/>
            </a:pP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 smtClean="0"/>
              <a:t>Soerjono</a:t>
            </a:r>
            <a:r>
              <a:rPr lang="en-US" dirty="0" smtClean="0"/>
              <a:t> </a:t>
            </a:r>
            <a:r>
              <a:rPr lang="en-US" dirty="0" err="1"/>
              <a:t>Soekanto</a:t>
            </a:r>
            <a:endParaRPr lang="en-US" dirty="0"/>
          </a:p>
          <a:p>
            <a:pPr algn="just" eaLnBrk="1" hangingPunct="1">
              <a:buFontTx/>
              <a:buAutoNum type="arabicPeriod"/>
            </a:pPr>
            <a:endParaRPr lang="en-US" dirty="0"/>
          </a:p>
          <a:p>
            <a:pPr marL="0" indent="0" algn="just" eaLnBrk="1" hangingPunct="1"/>
            <a:endParaRPr lang="en-US" dirty="0"/>
          </a:p>
          <a:p>
            <a:pPr eaLnBrk="1" hangingPunct="1">
              <a:buFontTx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1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304800" y="838200"/>
            <a:ext cx="2819400" cy="7429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MATERI SETELAH UTS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00" y="895350"/>
            <a:ext cx="54102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Lawrence Friedman 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substansi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, </a:t>
            </a: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Jenis-Jenis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Menjelaskan</a:t>
            </a:r>
            <a:r>
              <a:rPr lang="en-US" dirty="0" smtClean="0"/>
              <a:t> </a:t>
            </a:r>
            <a:r>
              <a:rPr lang="en-US" dirty="0" err="1"/>
              <a:t>Pengertian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Normatif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 smtClean="0"/>
              <a:t>Empiris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 smtClean="0"/>
              <a:t>Empiris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Objek</a:t>
            </a:r>
            <a:r>
              <a:rPr lang="en-US" dirty="0"/>
              <a:t> </a:t>
            </a:r>
            <a:r>
              <a:rPr lang="en-US" dirty="0" err="1"/>
              <a:t>Kajian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 smtClean="0"/>
              <a:t>Empiris</a:t>
            </a:r>
            <a:endParaRPr lang="en-US" dirty="0" smtClean="0"/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Syarat-Syarat</a:t>
            </a:r>
            <a:r>
              <a:rPr lang="en-US" dirty="0" smtClean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Pengumupul</a:t>
            </a:r>
            <a:r>
              <a:rPr lang="en-US" dirty="0"/>
              <a:t> Data Serta </a:t>
            </a:r>
            <a:r>
              <a:rPr lang="en-US" dirty="0" err="1"/>
              <a:t>Jenis-Jenis</a:t>
            </a:r>
            <a:r>
              <a:rPr lang="en-US" dirty="0"/>
              <a:t> </a:t>
            </a:r>
            <a:r>
              <a:rPr lang="en-US" dirty="0" err="1"/>
              <a:t>Alat</a:t>
            </a:r>
            <a:r>
              <a:rPr lang="en-US" dirty="0"/>
              <a:t> </a:t>
            </a:r>
            <a:r>
              <a:rPr lang="en-US" dirty="0" err="1"/>
              <a:t>Pengumpul</a:t>
            </a:r>
            <a:r>
              <a:rPr lang="en-US" dirty="0"/>
              <a:t> </a:t>
            </a:r>
            <a:r>
              <a:rPr lang="en-US" dirty="0" smtClean="0"/>
              <a:t>Data</a:t>
            </a:r>
          </a:p>
          <a:p>
            <a:pPr marL="285750" indent="-285750" algn="just">
              <a:buFont typeface="Arial" charset="0"/>
              <a:buChar char="•"/>
              <a:defRPr/>
            </a:pP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 smtClean="0"/>
              <a:t>Pengamatan</a:t>
            </a:r>
            <a:endParaRPr lang="en-US" dirty="0"/>
          </a:p>
          <a:p>
            <a:pPr algn="just">
              <a:defRPr/>
            </a:pPr>
            <a:endParaRPr lang="en-US" dirty="0"/>
          </a:p>
          <a:p>
            <a:pPr algn="just"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  <a:p>
            <a:pPr marL="342900" indent="-342900">
              <a:buFontTx/>
              <a:buAutoNum type="arabicPeriod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3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0" name="Flowchart: Punched Tape 9"/>
          <p:cNvSpPr/>
          <p:nvPr/>
        </p:nvSpPr>
        <p:spPr>
          <a:xfrm>
            <a:off x="304800" y="971550"/>
            <a:ext cx="2769996" cy="68580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VISI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" name="TextBox 3"/>
          <p:cNvSpPr txBox="1">
            <a:spLocks noChangeArrowheads="1"/>
          </p:cNvSpPr>
          <p:nvPr/>
        </p:nvSpPr>
        <p:spPr bwMode="auto">
          <a:xfrm>
            <a:off x="3657600" y="1885950"/>
            <a:ext cx="5029200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en-US" dirty="0" err="1"/>
              <a:t>Menjadi</a:t>
            </a:r>
            <a:r>
              <a:rPr lang="en-US" dirty="0"/>
              <a:t> Program Magister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t</a:t>
            </a:r>
            <a:r>
              <a:rPr lang="en-US" dirty="0" err="1" smtClean="0"/>
              <a:t>erbaik</a:t>
            </a:r>
            <a:r>
              <a:rPr lang="en-US" dirty="0" smtClean="0"/>
              <a:t> </a:t>
            </a:r>
            <a:r>
              <a:rPr lang="en-US" dirty="0"/>
              <a:t>di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nasional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smtClean="0"/>
              <a:t>regional </a:t>
            </a:r>
            <a:r>
              <a:rPr lang="en-US" dirty="0" err="1"/>
              <a:t>d</a:t>
            </a:r>
            <a:r>
              <a:rPr lang="en-US" dirty="0" err="1" smtClean="0"/>
              <a:t>alam</a:t>
            </a:r>
            <a:r>
              <a:rPr lang="en-US" dirty="0" smtClean="0"/>
              <a:t> : 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;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Pidana</a:t>
            </a:r>
            <a:r>
              <a:rPr lang="en-US" dirty="0" smtClean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Hukum</a:t>
            </a:r>
            <a:r>
              <a:rPr lang="en-US" dirty="0" smtClean="0"/>
              <a:t> </a:t>
            </a:r>
            <a:r>
              <a:rPr lang="en-US" dirty="0"/>
              <a:t>Tata Negara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Konstitusi</a:t>
            </a:r>
            <a:r>
              <a:rPr lang="en-US" dirty="0" smtClean="0"/>
              <a:t>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58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380999" y="895350"/>
            <a:ext cx="2723941" cy="693336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MISI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3429000" y="666750"/>
            <a:ext cx="5334000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Menyelenggarakan</a:t>
            </a:r>
            <a:r>
              <a:rPr lang="en-US" dirty="0" smtClean="0"/>
              <a:t> </a:t>
            </a:r>
            <a:r>
              <a:rPr lang="en-US" dirty="0"/>
              <a:t>proses </a:t>
            </a:r>
            <a:r>
              <a:rPr lang="en-US" dirty="0" err="1"/>
              <a:t>pembelajaran</a:t>
            </a:r>
            <a:r>
              <a:rPr lang="en-US" dirty="0"/>
              <a:t> yang </a:t>
            </a:r>
            <a:r>
              <a:rPr lang="en-US" dirty="0" err="1"/>
              <a:t>berbasis</a:t>
            </a:r>
            <a:r>
              <a:rPr lang="en-US" dirty="0"/>
              <a:t> </a:t>
            </a:r>
            <a:r>
              <a:rPr lang="en-US" dirty="0" err="1"/>
              <a:t>kepemimpinan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analisa</a:t>
            </a:r>
            <a:r>
              <a:rPr lang="en-US" dirty="0"/>
              <a:t>,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profesi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 smtClean="0"/>
              <a:t>kemandirian</a:t>
            </a:r>
            <a:endParaRPr lang="en-US" dirty="0"/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Melaksanakan</a:t>
            </a:r>
            <a:r>
              <a:rPr lang="en-US" dirty="0" smtClean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di </a:t>
            </a:r>
            <a:r>
              <a:rPr lang="en-US" dirty="0" err="1"/>
              <a:t>bidang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yang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pencapaian</a:t>
            </a:r>
            <a:r>
              <a:rPr lang="en-US" dirty="0"/>
              <a:t> </a:t>
            </a:r>
            <a:r>
              <a:rPr lang="en-US" dirty="0" err="1"/>
              <a:t>profesionalisme</a:t>
            </a:r>
            <a:r>
              <a:rPr lang="en-US" dirty="0"/>
              <a:t>, </a:t>
            </a:r>
            <a:r>
              <a:rPr lang="en-US" dirty="0" err="1"/>
              <a:t>kepemimpinan</a:t>
            </a:r>
            <a:r>
              <a:rPr lang="en-US" dirty="0"/>
              <a:t>,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praktisi</a:t>
            </a:r>
            <a:r>
              <a:rPr lang="en-US" dirty="0"/>
              <a:t>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kemandirian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usaha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lembaga-lembaga</a:t>
            </a:r>
            <a:r>
              <a:rPr lang="en-US" dirty="0"/>
              <a:t> </a:t>
            </a:r>
            <a:r>
              <a:rPr lang="en-US" dirty="0" err="1"/>
              <a:t>penegak</a:t>
            </a:r>
            <a:r>
              <a:rPr lang="en-US" dirty="0"/>
              <a:t> </a:t>
            </a:r>
            <a:r>
              <a:rPr lang="en-US" dirty="0" err="1" smtClean="0"/>
              <a:t>hukum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223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495800" y="1047749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90"/>
            <a:ext cx="2647740" cy="2360054"/>
          </a:xfrm>
          <a:prstGeom prst="rect">
            <a:avLst/>
          </a:prstGeom>
        </p:spPr>
      </p:pic>
      <p:sp>
        <p:nvSpPr>
          <p:cNvPr id="11" name="Flowchart: Punched Tape 10"/>
          <p:cNvSpPr/>
          <p:nvPr/>
        </p:nvSpPr>
        <p:spPr>
          <a:xfrm>
            <a:off x="380999" y="895350"/>
            <a:ext cx="2723941" cy="693336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MISI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3401209" y="742950"/>
            <a:ext cx="5209391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pengabdian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rangka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kesejahteraan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masalah-masalah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kerjasama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asosiasi</a:t>
            </a:r>
            <a:r>
              <a:rPr lang="en-US" dirty="0" smtClean="0"/>
              <a:t>,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di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 </a:t>
            </a:r>
            <a:endParaRPr lang="en-US" dirty="0" smtClean="0"/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SYARAT NILAI UNTUK MEMBUAT TESIS =&gt; NILAI AKHIR METODOLOGI PENELITIAN MINIMAL  A</a:t>
            </a:r>
            <a:endParaRPr lang="en-US" b="1" dirty="0"/>
          </a:p>
          <a:p>
            <a:pPr marL="285750" indent="-285750" algn="just" eaLnBrk="1" hangingPunct="1">
              <a:lnSpc>
                <a:spcPct val="150000"/>
              </a:lnSpc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7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760" y="2157021"/>
            <a:ext cx="2743200" cy="2319729"/>
          </a:xfrm>
          <a:prstGeom prst="rect">
            <a:avLst/>
          </a:prstGeom>
        </p:spPr>
      </p:pic>
      <p:sp>
        <p:nvSpPr>
          <p:cNvPr id="12" name="Flowchart: Punched Tape 11"/>
          <p:cNvSpPr/>
          <p:nvPr/>
        </p:nvSpPr>
        <p:spPr>
          <a:xfrm>
            <a:off x="299776" y="754498"/>
            <a:ext cx="6329624" cy="750452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SASARAN UTAMA PROGRAM PASCASARJANA  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3581400" y="1503730"/>
            <a:ext cx="5181600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dirty="0" err="1" smtClean="0"/>
              <a:t>Terbentuknya</a:t>
            </a:r>
            <a:r>
              <a:rPr lang="en-US" dirty="0" smtClean="0"/>
              <a:t> </a:t>
            </a:r>
            <a:r>
              <a:rPr lang="en-US" dirty="0" err="1"/>
              <a:t>lulusan</a:t>
            </a:r>
            <a:r>
              <a:rPr lang="en-US" dirty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:</a:t>
            </a:r>
          </a:p>
          <a:p>
            <a:pPr algn="just">
              <a:buFont typeface="Arial" charset="0"/>
              <a:buChar char="•"/>
            </a:pP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kepemimpinan</a:t>
            </a:r>
            <a:r>
              <a:rPr lang="en-US" dirty="0"/>
              <a:t>, </a:t>
            </a:r>
          </a:p>
          <a:p>
            <a:pPr algn="just">
              <a:buFont typeface="Arial" charset="0"/>
              <a:buChar char="•"/>
            </a:pPr>
            <a:r>
              <a:rPr lang="en-US" dirty="0" err="1"/>
              <a:t>I</a:t>
            </a:r>
            <a:r>
              <a:rPr lang="en-US" dirty="0" err="1" smtClean="0"/>
              <a:t>ntegritas</a:t>
            </a:r>
            <a:r>
              <a:rPr lang="en-US" dirty="0"/>
              <a:t>, </a:t>
            </a:r>
            <a:endParaRPr lang="en-US" dirty="0" smtClean="0"/>
          </a:p>
          <a:p>
            <a:pPr algn="just">
              <a:buFont typeface="Arial" charset="0"/>
              <a:buChar char="•"/>
            </a:pPr>
            <a:r>
              <a:rPr lang="en-US" dirty="0" err="1" smtClean="0"/>
              <a:t>Kompetensi</a:t>
            </a:r>
            <a:r>
              <a:rPr lang="en-US" dirty="0" smtClean="0"/>
              <a:t>; </a:t>
            </a:r>
            <a:r>
              <a:rPr lang="en-US" dirty="0" err="1"/>
              <a:t>dan</a:t>
            </a:r>
            <a:r>
              <a:rPr lang="en-US" dirty="0"/>
              <a:t> </a:t>
            </a:r>
            <a:endParaRPr lang="en-US" dirty="0" smtClean="0"/>
          </a:p>
          <a:p>
            <a:pPr algn="just">
              <a:buFont typeface="Arial" charset="0"/>
              <a:buChar char="•"/>
            </a:pP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/>
              <a:t>saing</a:t>
            </a:r>
            <a:r>
              <a:rPr lang="en-US" dirty="0"/>
              <a:t> yang </a:t>
            </a:r>
            <a:r>
              <a:rPr lang="en-US" dirty="0" err="1" smtClean="0"/>
              <a:t>tinggi</a:t>
            </a:r>
            <a:endParaRPr lang="en-US" dirty="0" smtClean="0"/>
          </a:p>
          <a:p>
            <a:pPr marL="0" indent="0" algn="just">
              <a:lnSpc>
                <a:spcPct val="150000"/>
              </a:lnSpc>
            </a:pPr>
            <a:r>
              <a:rPr lang="en-US" dirty="0" err="1" smtClean="0"/>
              <a:t>Keempat</a:t>
            </a:r>
            <a:r>
              <a:rPr lang="en-US" dirty="0" smtClean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budaya</a:t>
            </a:r>
            <a:r>
              <a:rPr lang="en-US" dirty="0"/>
              <a:t> </a:t>
            </a:r>
            <a:r>
              <a:rPr lang="en-US" dirty="0" err="1"/>
              <a:t>akademik</a:t>
            </a:r>
            <a:r>
              <a:rPr lang="en-US" dirty="0"/>
              <a:t>,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i="1" dirty="0"/>
              <a:t>analytical ability, reading ability, learning ability and writing ability.</a:t>
            </a:r>
          </a:p>
        </p:txBody>
      </p:sp>
    </p:spTree>
    <p:extLst>
      <p:ext uri="{BB962C8B-B14F-4D97-AF65-F5344CB8AC3E}">
        <p14:creationId xmlns:p14="http://schemas.microsoft.com/office/powerpoint/2010/main" val="22148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24" y="2080821"/>
            <a:ext cx="2738176" cy="2378281"/>
          </a:xfrm>
          <a:prstGeom prst="rect">
            <a:avLst/>
          </a:prstGeom>
        </p:spPr>
      </p:pic>
      <p:sp>
        <p:nvSpPr>
          <p:cNvPr id="10" name="Flowchart: Punched Tape 9"/>
          <p:cNvSpPr/>
          <p:nvPr/>
        </p:nvSpPr>
        <p:spPr>
          <a:xfrm>
            <a:off x="304800" y="762000"/>
            <a:ext cx="2895600" cy="89535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SISTEM PENDIDIKAN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3048000" y="679936"/>
            <a:ext cx="5791200" cy="493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/>
            <a:endParaRPr lang="en-US" dirty="0"/>
          </a:p>
          <a:p>
            <a:pPr algn="just">
              <a:lnSpc>
                <a:spcPct val="150000"/>
              </a:lnSpc>
            </a:pPr>
            <a:r>
              <a:rPr lang="en-US" dirty="0" smtClean="0"/>
              <a:t>	</a:t>
            </a:r>
            <a:r>
              <a:rPr lang="en-US" dirty="0" err="1" smtClean="0"/>
              <a:t>Menggunakan</a:t>
            </a:r>
            <a:r>
              <a:rPr lang="en-US" dirty="0"/>
              <a:t> </a:t>
            </a:r>
            <a:r>
              <a:rPr lang="en-US" b="1" i="1" dirty="0" smtClean="0"/>
              <a:t>“The Triangle Method”</a:t>
            </a:r>
            <a:r>
              <a:rPr lang="en-US" i="1" dirty="0"/>
              <a:t> </a:t>
            </a:r>
            <a:r>
              <a:rPr lang="en-US" dirty="0" err="1" smtClean="0"/>
              <a:t>pendekatan</a:t>
            </a:r>
            <a:r>
              <a:rPr lang="en-US" dirty="0"/>
              <a:t> </a:t>
            </a:r>
            <a:r>
              <a:rPr lang="en-US" dirty="0" err="1" smtClean="0"/>
              <a:t>multidimensi</a:t>
            </a:r>
            <a:r>
              <a:rPr lang="en-US" dirty="0" smtClean="0"/>
              <a:t> </a:t>
            </a:r>
            <a:r>
              <a:rPr lang="en-US" dirty="0"/>
              <a:t>yang </a:t>
            </a:r>
            <a:r>
              <a:rPr lang="en-US" dirty="0" err="1"/>
              <a:t>mempromosikan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 smtClean="0"/>
              <a:t>erat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/>
              <a:t>dosen</a:t>
            </a:r>
            <a:r>
              <a:rPr lang="en-US" dirty="0"/>
              <a:t>, </a:t>
            </a:r>
            <a:r>
              <a:rPr lang="en-US" dirty="0" err="1" smtClean="0"/>
              <a:t>mahasiswa</a:t>
            </a:r>
            <a:r>
              <a:rPr lang="en-US" dirty="0" smtClean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tenaga</a:t>
            </a:r>
            <a:r>
              <a:rPr lang="en-US" dirty="0"/>
              <a:t> </a:t>
            </a:r>
            <a:r>
              <a:rPr lang="en-US" dirty="0" err="1"/>
              <a:t>ahli</a:t>
            </a:r>
            <a:r>
              <a:rPr lang="en-US" dirty="0"/>
              <a:t> (</a:t>
            </a:r>
            <a:r>
              <a:rPr lang="en-US" dirty="0" err="1"/>
              <a:t>praktisi</a:t>
            </a:r>
            <a:r>
              <a:rPr lang="en-US" dirty="0"/>
              <a:t>)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i="1" dirty="0"/>
              <a:t>complex structures</a:t>
            </a:r>
            <a:r>
              <a:rPr lang="en-US" dirty="0"/>
              <a:t>, </a:t>
            </a:r>
            <a:r>
              <a:rPr lang="en-US" i="1" dirty="0"/>
              <a:t>functions</a:t>
            </a:r>
            <a:r>
              <a:rPr lang="en-US" dirty="0"/>
              <a:t>, and </a:t>
            </a:r>
            <a:r>
              <a:rPr lang="en-US" i="1" dirty="0"/>
              <a:t>roles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,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memadukan</a:t>
            </a:r>
            <a:r>
              <a:rPr lang="en-US" dirty="0"/>
              <a:t> </a:t>
            </a:r>
            <a:r>
              <a:rPr lang="en-US" i="1" dirty="0"/>
              <a:t>concepts, views, professional knowledge and </a:t>
            </a:r>
            <a:r>
              <a:rPr lang="en-US" i="1" dirty="0" smtClean="0"/>
              <a:t>techniques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24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3"/>
          <p:cNvSpPr txBox="1">
            <a:spLocks/>
          </p:cNvSpPr>
          <p:nvPr/>
        </p:nvSpPr>
        <p:spPr>
          <a:xfrm>
            <a:off x="2895600" y="3486150"/>
            <a:ext cx="5334000" cy="784268"/>
          </a:xfrm>
          <a:prstGeom prst="rect">
            <a:avLst/>
          </a:prstGeom>
          <a:effectLst>
            <a:outerShdw algn="ctr" rotWithShape="0">
              <a:srgbClr val="000000"/>
            </a:outerShdw>
          </a:effectLst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400" b="1" spc="90" dirty="0">
              <a:solidFill>
                <a:schemeClr val="bg1"/>
              </a:solidFill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500824" y="1045131"/>
            <a:ext cx="3581400" cy="3413971"/>
          </a:xfrm>
          <a:prstGeom prst="rect">
            <a:avLst/>
          </a:prstGeom>
          <a:blipFill dpi="0" rotWithShape="1">
            <a:blip r:embed="rId3">
              <a:alphaModFix amt="9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0" y="4857750"/>
            <a:ext cx="9144000" cy="28575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6675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50689"/>
            <a:ext cx="2590800" cy="2319729"/>
          </a:xfrm>
          <a:prstGeom prst="rect">
            <a:avLst/>
          </a:prstGeom>
        </p:spPr>
      </p:pic>
      <p:sp>
        <p:nvSpPr>
          <p:cNvPr id="12" name="Flowchart: Punched Tape 11"/>
          <p:cNvSpPr/>
          <p:nvPr/>
        </p:nvSpPr>
        <p:spPr>
          <a:xfrm>
            <a:off x="304800" y="762000"/>
            <a:ext cx="2895600" cy="838200"/>
          </a:xfrm>
          <a:prstGeom prst="flowChartPunchedTap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TUJUAN PRODI MH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3" name="Flowchart: Alternate Process 12"/>
          <p:cNvSpPr/>
          <p:nvPr/>
        </p:nvSpPr>
        <p:spPr>
          <a:xfrm>
            <a:off x="3581399" y="1106946"/>
            <a:ext cx="5019989" cy="1007604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 smtClean="0"/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MERUPAKAN ARAH PENGEMBANGAN INSTITUSI DARI DILAKSANAKANNYA MISI PRODI MH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4" name="TextBox 6"/>
          <p:cNvSpPr txBox="1">
            <a:spLocks noChangeArrowheads="1"/>
          </p:cNvSpPr>
          <p:nvPr/>
        </p:nvSpPr>
        <p:spPr bwMode="auto">
          <a:xfrm>
            <a:off x="3581400" y="2419350"/>
            <a:ext cx="5019989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lulusan</a:t>
            </a:r>
            <a:r>
              <a:rPr lang="en-US" dirty="0" smtClean="0"/>
              <a:t> magister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beretika</a:t>
            </a:r>
            <a:endParaRPr lang="en-US" dirty="0" smtClean="0"/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US" dirty="0" err="1" smtClean="0"/>
              <a:t>Lulusan</a:t>
            </a:r>
            <a:r>
              <a:rPr lang="en-US" dirty="0" smtClean="0"/>
              <a:t> yang </a:t>
            </a:r>
            <a:r>
              <a:rPr lang="en-US" dirty="0" err="1" smtClean="0"/>
              <a:t>berdaya</a:t>
            </a:r>
            <a:r>
              <a:rPr lang="en-US" dirty="0" smtClean="0"/>
              <a:t> </a:t>
            </a:r>
            <a:r>
              <a:rPr lang="en-US" dirty="0" err="1" smtClean="0"/>
              <a:t>saing</a:t>
            </a:r>
            <a:r>
              <a:rPr lang="en-US" dirty="0" smtClean="0"/>
              <a:t> di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regional</a:t>
            </a:r>
          </a:p>
        </p:txBody>
      </p:sp>
    </p:spTree>
    <p:extLst>
      <p:ext uri="{BB962C8B-B14F-4D97-AF65-F5344CB8AC3E}">
        <p14:creationId xmlns:p14="http://schemas.microsoft.com/office/powerpoint/2010/main" val="21756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608</Words>
  <Application>Microsoft Office PowerPoint</Application>
  <PresentationFormat>On-screen Show (16:9)</PresentationFormat>
  <Paragraphs>96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Smart, Creative, and Entrepreneurial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SAMSUNG</cp:lastModifiedBy>
  <cp:revision>62</cp:revision>
  <dcterms:created xsi:type="dcterms:W3CDTF">2019-05-16T12:00:51Z</dcterms:created>
  <dcterms:modified xsi:type="dcterms:W3CDTF">2019-09-17T15:23:18Z</dcterms:modified>
</cp:coreProperties>
</file>