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2" r:id="rId1"/>
  </p:sldMasterIdLst>
  <p:notesMasterIdLst>
    <p:notesMasterId r:id="rId175"/>
  </p:notesMasterIdLst>
  <p:sldIdLst>
    <p:sldId id="256" r:id="rId2"/>
    <p:sldId id="305" r:id="rId3"/>
    <p:sldId id="293" r:id="rId4"/>
    <p:sldId id="294" r:id="rId5"/>
    <p:sldId id="295" r:id="rId6"/>
    <p:sldId id="296" r:id="rId7"/>
    <p:sldId id="297" r:id="rId8"/>
    <p:sldId id="308" r:id="rId9"/>
    <p:sldId id="257" r:id="rId10"/>
    <p:sldId id="309" r:id="rId11"/>
    <p:sldId id="259" r:id="rId12"/>
    <p:sldId id="260" r:id="rId13"/>
    <p:sldId id="261" r:id="rId14"/>
    <p:sldId id="262" r:id="rId15"/>
    <p:sldId id="263" r:id="rId16"/>
    <p:sldId id="280" r:id="rId17"/>
    <p:sldId id="264" r:id="rId18"/>
    <p:sldId id="315" r:id="rId19"/>
    <p:sldId id="266" r:id="rId20"/>
    <p:sldId id="267" r:id="rId21"/>
    <p:sldId id="268" r:id="rId22"/>
    <p:sldId id="269" r:id="rId23"/>
    <p:sldId id="300" r:id="rId24"/>
    <p:sldId id="301" r:id="rId25"/>
    <p:sldId id="302" r:id="rId26"/>
    <p:sldId id="304" r:id="rId27"/>
    <p:sldId id="303" r:id="rId28"/>
    <p:sldId id="313" r:id="rId29"/>
    <p:sldId id="270" r:id="rId30"/>
    <p:sldId id="279" r:id="rId31"/>
    <p:sldId id="271" r:id="rId32"/>
    <p:sldId id="287" r:id="rId33"/>
    <p:sldId id="288" r:id="rId34"/>
    <p:sldId id="289" r:id="rId35"/>
    <p:sldId id="290" r:id="rId36"/>
    <p:sldId id="291" r:id="rId37"/>
    <p:sldId id="292" r:id="rId38"/>
    <p:sldId id="311" r:id="rId39"/>
    <p:sldId id="281" r:id="rId40"/>
    <p:sldId id="282" r:id="rId41"/>
    <p:sldId id="284" r:id="rId42"/>
    <p:sldId id="314" r:id="rId43"/>
    <p:sldId id="317" r:id="rId44"/>
    <p:sldId id="319" r:id="rId45"/>
    <p:sldId id="306" r:id="rId46"/>
    <p:sldId id="320" r:id="rId47"/>
    <p:sldId id="321" r:id="rId48"/>
    <p:sldId id="307" r:id="rId49"/>
    <p:sldId id="323" r:id="rId50"/>
    <p:sldId id="324" r:id="rId51"/>
    <p:sldId id="325" r:id="rId52"/>
    <p:sldId id="326" r:id="rId53"/>
    <p:sldId id="327" r:id="rId54"/>
    <p:sldId id="328" r:id="rId55"/>
    <p:sldId id="329" r:id="rId56"/>
    <p:sldId id="330" r:id="rId57"/>
    <p:sldId id="331" r:id="rId58"/>
    <p:sldId id="332" r:id="rId59"/>
    <p:sldId id="334" r:id="rId60"/>
    <p:sldId id="335" r:id="rId61"/>
    <p:sldId id="336" r:id="rId62"/>
    <p:sldId id="337" r:id="rId63"/>
    <p:sldId id="338" r:id="rId64"/>
    <p:sldId id="339" r:id="rId65"/>
    <p:sldId id="340" r:id="rId66"/>
    <p:sldId id="341" r:id="rId67"/>
    <p:sldId id="342" r:id="rId68"/>
    <p:sldId id="343" r:id="rId69"/>
    <p:sldId id="344" r:id="rId70"/>
    <p:sldId id="345" r:id="rId71"/>
    <p:sldId id="346" r:id="rId72"/>
    <p:sldId id="347" r:id="rId73"/>
    <p:sldId id="348" r:id="rId74"/>
    <p:sldId id="349" r:id="rId75"/>
    <p:sldId id="350" r:id="rId76"/>
    <p:sldId id="351" r:id="rId77"/>
    <p:sldId id="352" r:id="rId78"/>
    <p:sldId id="354" r:id="rId79"/>
    <p:sldId id="258" r:id="rId80"/>
    <p:sldId id="356" r:id="rId81"/>
    <p:sldId id="357" r:id="rId82"/>
    <p:sldId id="358" r:id="rId83"/>
    <p:sldId id="359" r:id="rId84"/>
    <p:sldId id="360" r:id="rId85"/>
    <p:sldId id="362" r:id="rId86"/>
    <p:sldId id="275" r:id="rId87"/>
    <p:sldId id="276" r:id="rId88"/>
    <p:sldId id="364" r:id="rId89"/>
    <p:sldId id="366" r:id="rId90"/>
    <p:sldId id="367" r:id="rId91"/>
    <p:sldId id="272" r:id="rId92"/>
    <p:sldId id="274" r:id="rId93"/>
    <p:sldId id="277" r:id="rId94"/>
    <p:sldId id="369" r:id="rId95"/>
    <p:sldId id="371" r:id="rId96"/>
    <p:sldId id="374" r:id="rId97"/>
    <p:sldId id="285" r:id="rId98"/>
    <p:sldId id="375" r:id="rId99"/>
    <p:sldId id="378" r:id="rId100"/>
    <p:sldId id="380" r:id="rId101"/>
    <p:sldId id="381" r:id="rId102"/>
    <p:sldId id="382" r:id="rId103"/>
    <p:sldId id="385" r:id="rId104"/>
    <p:sldId id="386" r:id="rId105"/>
    <p:sldId id="389" r:id="rId106"/>
    <p:sldId id="390" r:id="rId107"/>
    <p:sldId id="391" r:id="rId108"/>
    <p:sldId id="392" r:id="rId109"/>
    <p:sldId id="394" r:id="rId110"/>
    <p:sldId id="395" r:id="rId111"/>
    <p:sldId id="398" r:id="rId112"/>
    <p:sldId id="399" r:id="rId113"/>
    <p:sldId id="400" r:id="rId114"/>
    <p:sldId id="401" r:id="rId115"/>
    <p:sldId id="402" r:id="rId116"/>
    <p:sldId id="312" r:id="rId117"/>
    <p:sldId id="403" r:id="rId118"/>
    <p:sldId id="404" r:id="rId119"/>
    <p:sldId id="405" r:id="rId120"/>
    <p:sldId id="406" r:id="rId121"/>
    <p:sldId id="407" r:id="rId122"/>
    <p:sldId id="408" r:id="rId123"/>
    <p:sldId id="409" r:id="rId124"/>
    <p:sldId id="412" r:id="rId125"/>
    <p:sldId id="413" r:id="rId126"/>
    <p:sldId id="414" r:id="rId127"/>
    <p:sldId id="416" r:id="rId128"/>
    <p:sldId id="417" r:id="rId129"/>
    <p:sldId id="418" r:id="rId130"/>
    <p:sldId id="419" r:id="rId131"/>
    <p:sldId id="421" r:id="rId132"/>
    <p:sldId id="422" r:id="rId133"/>
    <p:sldId id="423" r:id="rId134"/>
    <p:sldId id="424" r:id="rId135"/>
    <p:sldId id="425" r:id="rId136"/>
    <p:sldId id="426" r:id="rId137"/>
    <p:sldId id="427" r:id="rId138"/>
    <p:sldId id="428" r:id="rId139"/>
    <p:sldId id="429" r:id="rId140"/>
    <p:sldId id="430" r:id="rId141"/>
    <p:sldId id="431" r:id="rId142"/>
    <p:sldId id="432" r:id="rId143"/>
    <p:sldId id="433" r:id="rId144"/>
    <p:sldId id="434" r:id="rId145"/>
    <p:sldId id="435" r:id="rId146"/>
    <p:sldId id="436" r:id="rId147"/>
    <p:sldId id="437" r:id="rId148"/>
    <p:sldId id="438" r:id="rId149"/>
    <p:sldId id="442" r:id="rId150"/>
    <p:sldId id="443" r:id="rId151"/>
    <p:sldId id="445" r:id="rId152"/>
    <p:sldId id="446" r:id="rId153"/>
    <p:sldId id="447" r:id="rId154"/>
    <p:sldId id="448" r:id="rId155"/>
    <p:sldId id="449" r:id="rId156"/>
    <p:sldId id="450" r:id="rId157"/>
    <p:sldId id="451" r:id="rId158"/>
    <p:sldId id="452" r:id="rId159"/>
    <p:sldId id="453" r:id="rId160"/>
    <p:sldId id="454" r:id="rId161"/>
    <p:sldId id="456" r:id="rId162"/>
    <p:sldId id="457" r:id="rId163"/>
    <p:sldId id="458" r:id="rId164"/>
    <p:sldId id="459" r:id="rId165"/>
    <p:sldId id="460" r:id="rId166"/>
    <p:sldId id="461" r:id="rId167"/>
    <p:sldId id="462" r:id="rId168"/>
    <p:sldId id="463" r:id="rId169"/>
    <p:sldId id="464" r:id="rId170"/>
    <p:sldId id="465" r:id="rId171"/>
    <p:sldId id="466" r:id="rId172"/>
    <p:sldId id="467" r:id="rId173"/>
    <p:sldId id="468" r:id="rId174"/>
  </p:sldIdLst>
  <p:sldSz cx="9144000" cy="6858000" type="screen4x3"/>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FF00"/>
    <a:srgbClr val="FFFF00"/>
    <a:srgbClr val="FF66CC"/>
    <a:srgbClr val="66FF33"/>
    <a:srgbClr val="006600"/>
    <a:srgbClr val="9933FF"/>
    <a:srgbClr val="66CCFF"/>
    <a:srgbClr val="FF99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9"/>
  </p:normalViewPr>
  <p:slideViewPr>
    <p:cSldViewPr>
      <p:cViewPr varScale="1">
        <p:scale>
          <a:sx n="103" d="100"/>
          <a:sy n="103" d="100"/>
        </p:scale>
        <p:origin x="1784"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viewProps" Target="viewProps.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notesMaster" Target="notesMasters/notesMaster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presProps" Target="pres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ตัวยึดหัวกระดาษ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h-TH"/>
          </a:p>
        </p:txBody>
      </p:sp>
      <p:sp>
        <p:nvSpPr>
          <p:cNvPr id="3" name="ตัวยึดวันที่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A038E3-4375-41C1-ADE7-7E837E0EA8B2}" type="datetimeFigureOut">
              <a:rPr lang="th-TH" smtClean="0"/>
              <a:t>08/04/63</a:t>
            </a:fld>
            <a:endParaRPr lang="th-TH"/>
          </a:p>
        </p:txBody>
      </p:sp>
      <p:sp>
        <p:nvSpPr>
          <p:cNvPr id="4" name="ตัวยึดรูปบนภาพนิ่ง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h-TH"/>
          </a:p>
        </p:txBody>
      </p:sp>
      <p:sp>
        <p:nvSpPr>
          <p:cNvPr id="5" name="ตัวยึดบันทึกย่อ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6" name="ตัวยึดท้ายกระดา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h-TH"/>
          </a:p>
        </p:txBody>
      </p:sp>
      <p:sp>
        <p:nvSpPr>
          <p:cNvPr id="7" name="ตัวยึดหมายเลขภาพนิ่ง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34FA47-CE91-46A1-BACA-F34C98520DF2}" type="slidenum">
              <a:rPr lang="th-TH" smtClean="0"/>
              <a:t>‹#›</a:t>
            </a:fld>
            <a:endParaRPr lang="th-TH"/>
          </a:p>
        </p:txBody>
      </p:sp>
    </p:spTree>
    <p:extLst>
      <p:ext uri="{BB962C8B-B14F-4D97-AF65-F5344CB8AC3E}">
        <p14:creationId xmlns:p14="http://schemas.microsoft.com/office/powerpoint/2010/main" val="3921547535"/>
      </p:ext>
    </p:extLst>
  </p:cSld>
  <p:clrMap bg1="lt1" tx1="dk1" bg2="lt2" tx2="dk2" accent1="accent1" accent2="accent2" accent3="accent3" accent4="accent4" accent5="accent5" accent6="accent6" hlink="hlink" folHlink="folHlink"/>
  <p:notes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a:bodyPr>
          <a:lstStyle/>
          <a:p>
            <a:endParaRPr lang="th-TH"/>
          </a:p>
        </p:txBody>
      </p:sp>
      <p:sp>
        <p:nvSpPr>
          <p:cNvPr id="4" name="ตัวยึดหมายเลขภาพนิ่ง 3"/>
          <p:cNvSpPr>
            <a:spLocks noGrp="1"/>
          </p:cNvSpPr>
          <p:nvPr>
            <p:ph type="sldNum" sz="quarter" idx="10"/>
          </p:nvPr>
        </p:nvSpPr>
        <p:spPr/>
        <p:txBody>
          <a:bodyPr/>
          <a:lstStyle/>
          <a:p>
            <a:fld id="{DE34FA47-CE91-46A1-BACA-F34C98520DF2}" type="slidenum">
              <a:rPr lang="th-TH" smtClean="0"/>
              <a:t>30</a:t>
            </a:fld>
            <a:endParaRPr lang="th-TH"/>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ph type="sldNum" sz="quarter"/>
          </p:nvPr>
        </p:nvSpPr>
        <p:spPr>
          <a:noFill/>
        </p:spPr>
        <p:txBody>
          <a:bodyPr lIns="91440" tIns="45720" rIns="91440" bIns="45720" rtlCol="0" anchor="b"/>
          <a:lstStyle/>
          <a:p>
            <a:pPr lvl="0" algn="r" eaLnBrk="1" hangingPunct="1"/>
            <a:fld id="{9A0DB2DC-4C9A-4742-B13C-FB6460FD3503}" type="slidenum">
              <a:rPr lang="en-US" sz="1200" dirty="0">
                <a:latin typeface="Calibri" panose="020F0502020204030204" pitchFamily="34" charset="0"/>
              </a:rPr>
              <a:t>124</a:t>
            </a:fld>
            <a:endParaRPr lang="en-US" sz="1200" dirty="0">
              <a:latin typeface="Calibri" panose="020F0502020204030204" pitchFamily="34" charset="0"/>
            </a:endParaRPr>
          </a:p>
        </p:txBody>
      </p:sp>
      <p:sp>
        <p:nvSpPr>
          <p:cNvPr id="64515" name="Rectangle 2"/>
          <p:cNvSpPr>
            <a:spLocks noGrp="1" noRot="1" noChangeAspect="1" noTextEdit="1"/>
          </p:cNvSpPr>
          <p:nvPr>
            <p:ph type="sldImg"/>
          </p:nvPr>
        </p:nvSpPr>
        <p:spPr>
          <a:xfrm>
            <a:off x="1144588" y="685800"/>
            <a:ext cx="4572000" cy="3429000"/>
          </a:xfrm>
          <a:solidFill>
            <a:srgbClr val="FFFFFF">
              <a:alpha val="100000"/>
            </a:srgbClr>
          </a:solidFill>
          <a:ln>
            <a:solidFill>
              <a:srgbClr val="000000">
                <a:alpha val="100000"/>
              </a:srgbClr>
            </a:solidFill>
            <a:miter lim="800000"/>
          </a:ln>
        </p:spPr>
      </p:sp>
      <p:sp>
        <p:nvSpPr>
          <p:cNvPr id="64516" name="Rectangle 3"/>
          <p:cNvSpPr>
            <a:spLocks noGrp="1"/>
          </p:cNvSpPr>
          <p:nvPr>
            <p:ph type="body" idx="1"/>
          </p:nvPr>
        </p:nvSpPr>
        <p:spPr>
          <a:xfrm>
            <a:off x="914400" y="4343400"/>
            <a:ext cx="5029200" cy="4114800"/>
          </a:xfrm>
          <a:solidFill>
            <a:srgbClr val="FFFFFF">
              <a:alpha val="100000"/>
            </a:srgbClr>
          </a:solidFill>
          <a:ln>
            <a:solidFill>
              <a:srgbClr val="000000">
                <a:alpha val="100000"/>
              </a:srgbClr>
            </a:solidFill>
            <a:miter lim="800000"/>
          </a:ln>
        </p:spPr>
        <p:txBody>
          <a:bodyPr wrap="square" lIns="91440" tIns="45720" rIns="91440" bIns="45720" anchor="t"/>
          <a:lstStyle/>
          <a:p>
            <a:pPr lvl="0"/>
            <a:endParaRPr lang="id-ID" altLang="x-none" dirty="0"/>
          </a:p>
        </p:txBody>
      </p:sp>
    </p:spTree>
    <p:extLst>
      <p:ext uri="{BB962C8B-B14F-4D97-AF65-F5344CB8AC3E}">
        <p14:creationId xmlns:p14="http://schemas.microsoft.com/office/powerpoint/2010/main" val="287569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ph type="sldNum" sz="quarter"/>
          </p:nvPr>
        </p:nvSpPr>
        <p:spPr>
          <a:noFill/>
        </p:spPr>
        <p:txBody>
          <a:bodyPr lIns="91440" tIns="45720" rIns="91440" bIns="45720" rtlCol="0" anchor="b"/>
          <a:lstStyle/>
          <a:p>
            <a:pPr lvl="0" algn="r" eaLnBrk="1" hangingPunct="1"/>
            <a:fld id="{9A0DB2DC-4C9A-4742-B13C-FB6460FD3503}" type="slidenum">
              <a:rPr lang="en-US" sz="1200" dirty="0">
                <a:latin typeface="Calibri" panose="020F0502020204030204" pitchFamily="34" charset="0"/>
              </a:rPr>
              <a:t>125</a:t>
            </a:fld>
            <a:endParaRPr lang="en-US" sz="1200" dirty="0">
              <a:latin typeface="Calibri" panose="020F0502020204030204" pitchFamily="34" charset="0"/>
            </a:endParaRPr>
          </a:p>
        </p:txBody>
      </p:sp>
      <p:sp>
        <p:nvSpPr>
          <p:cNvPr id="65539" name="Rectangle 2"/>
          <p:cNvSpPr>
            <a:spLocks noGrp="1" noRot="1" noChangeAspect="1" noTextEdit="1"/>
          </p:cNvSpPr>
          <p:nvPr>
            <p:ph type="sldImg"/>
          </p:nvPr>
        </p:nvSpPr>
        <p:spPr>
          <a:xfrm>
            <a:off x="1144588" y="685800"/>
            <a:ext cx="4572000" cy="3429000"/>
          </a:xfrm>
          <a:solidFill>
            <a:srgbClr val="FFFFFF">
              <a:alpha val="100000"/>
            </a:srgbClr>
          </a:solidFill>
          <a:ln>
            <a:solidFill>
              <a:srgbClr val="000000">
                <a:alpha val="100000"/>
              </a:srgbClr>
            </a:solidFill>
            <a:miter lim="800000"/>
          </a:ln>
        </p:spPr>
      </p:sp>
      <p:sp>
        <p:nvSpPr>
          <p:cNvPr id="65540" name="Rectangle 3"/>
          <p:cNvSpPr>
            <a:spLocks noGrp="1"/>
          </p:cNvSpPr>
          <p:nvPr>
            <p:ph type="body" idx="1"/>
          </p:nvPr>
        </p:nvSpPr>
        <p:spPr>
          <a:xfrm>
            <a:off x="914400" y="4343400"/>
            <a:ext cx="5029200" cy="4114800"/>
          </a:xfrm>
          <a:solidFill>
            <a:srgbClr val="FFFFFF">
              <a:alpha val="100000"/>
            </a:srgbClr>
          </a:solidFill>
          <a:ln>
            <a:solidFill>
              <a:srgbClr val="000000">
                <a:alpha val="100000"/>
              </a:srgbClr>
            </a:solidFill>
            <a:miter lim="800000"/>
          </a:ln>
        </p:spPr>
        <p:txBody>
          <a:bodyPr wrap="square" lIns="91440" tIns="45720" rIns="91440" bIns="45720" anchor="t"/>
          <a:lstStyle/>
          <a:p>
            <a:pPr lvl="0"/>
            <a:endParaRPr lang="id-ID" altLang="x-none" sz="1000" i="1" dirty="0"/>
          </a:p>
        </p:txBody>
      </p:sp>
    </p:spTree>
    <p:extLst>
      <p:ext uri="{BB962C8B-B14F-4D97-AF65-F5344CB8AC3E}">
        <p14:creationId xmlns:p14="http://schemas.microsoft.com/office/powerpoint/2010/main" val="12467334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ph type="sldNum" sz="quarter"/>
          </p:nvPr>
        </p:nvSpPr>
        <p:spPr>
          <a:noFill/>
        </p:spPr>
        <p:txBody>
          <a:bodyPr lIns="91440" tIns="45720" rIns="91440" bIns="45720" rtlCol="0" anchor="b"/>
          <a:lstStyle/>
          <a:p>
            <a:pPr lvl="0" algn="r" eaLnBrk="1" hangingPunct="1"/>
            <a:fld id="{9A0DB2DC-4C9A-4742-B13C-FB6460FD3503}" type="slidenum">
              <a:rPr lang="en-US" sz="1200" dirty="0">
                <a:latin typeface="Calibri" panose="020F0502020204030204" pitchFamily="34" charset="0"/>
              </a:rPr>
              <a:t>126</a:t>
            </a:fld>
            <a:endParaRPr lang="en-US" sz="1200" dirty="0">
              <a:latin typeface="Calibri" panose="020F0502020204030204" pitchFamily="34" charset="0"/>
            </a:endParaRPr>
          </a:p>
        </p:txBody>
      </p:sp>
      <p:sp>
        <p:nvSpPr>
          <p:cNvPr id="66563" name="Rectangle 2"/>
          <p:cNvSpPr>
            <a:spLocks noGrp="1" noRot="1" noChangeAspect="1" noTextEdit="1"/>
          </p:cNvSpPr>
          <p:nvPr>
            <p:ph type="sldImg"/>
          </p:nvPr>
        </p:nvSpPr>
        <p:spPr>
          <a:xfrm>
            <a:off x="1144588" y="685800"/>
            <a:ext cx="4572000" cy="3429000"/>
          </a:xfrm>
          <a:solidFill>
            <a:srgbClr val="FFFFFF">
              <a:alpha val="100000"/>
            </a:srgbClr>
          </a:solidFill>
          <a:ln>
            <a:solidFill>
              <a:srgbClr val="000000">
                <a:alpha val="100000"/>
              </a:srgbClr>
            </a:solidFill>
            <a:miter lim="800000"/>
          </a:ln>
        </p:spPr>
      </p:sp>
      <p:sp>
        <p:nvSpPr>
          <p:cNvPr id="66564" name="Rectangle 3"/>
          <p:cNvSpPr>
            <a:spLocks noGrp="1"/>
          </p:cNvSpPr>
          <p:nvPr>
            <p:ph type="body" idx="1"/>
          </p:nvPr>
        </p:nvSpPr>
        <p:spPr>
          <a:xfrm>
            <a:off x="914400" y="4343400"/>
            <a:ext cx="5029200" cy="4114800"/>
          </a:xfrm>
          <a:solidFill>
            <a:srgbClr val="FFFFFF">
              <a:alpha val="100000"/>
            </a:srgbClr>
          </a:solidFill>
          <a:ln>
            <a:solidFill>
              <a:srgbClr val="000000">
                <a:alpha val="100000"/>
              </a:srgbClr>
            </a:solidFill>
            <a:miter lim="800000"/>
          </a:ln>
        </p:spPr>
        <p:txBody>
          <a:bodyPr wrap="square" lIns="91440" tIns="45720" rIns="91440" bIns="45720" anchor="t"/>
          <a:lstStyle/>
          <a:p>
            <a:pPr lvl="0"/>
            <a:endParaRPr lang="id-ID" altLang="x-none" dirty="0"/>
          </a:p>
        </p:txBody>
      </p:sp>
    </p:spTree>
    <p:extLst>
      <p:ext uri="{BB962C8B-B14F-4D97-AF65-F5344CB8AC3E}">
        <p14:creationId xmlns:p14="http://schemas.microsoft.com/office/powerpoint/2010/main" val="25898588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a:extLst>
              <a:ext uri="{FF2B5EF4-FFF2-40B4-BE49-F238E27FC236}">
                <a16:creationId xmlns:a16="http://schemas.microsoft.com/office/drawing/2014/main" id="{E92C8842-E7AF-054F-92B5-4F408717B1D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es Placeholder 2">
            <a:extLst>
              <a:ext uri="{FF2B5EF4-FFF2-40B4-BE49-F238E27FC236}">
                <a16:creationId xmlns:a16="http://schemas.microsoft.com/office/drawing/2014/main" id="{9485F715-AD53-A048-9651-1FEA605DCAA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Strategic management is defined as </a:t>
            </a:r>
            <a:r>
              <a:rPr lang="en-US" altLang="en-US">
                <a:latin typeface="Arial" panose="020B0604020202020204" pitchFamily="34" charset="0"/>
                <a:ea typeface="ＭＳ Ｐゴシック" panose="020B0600070205080204" pitchFamily="34" charset="-128"/>
                <a:cs typeface="Arial" panose="020B0604020202020204" pitchFamily="34" charset="0"/>
              </a:rPr>
              <a:t>the art and science of formulating, implementing, and evaluating cross-functional decisions that enable an organization to achieve its objectives</a:t>
            </a:r>
          </a:p>
          <a:p>
            <a:endParaRPr lang="en-US" altLang="en-US">
              <a:ea typeface="ＭＳ Ｐゴシック" panose="020B0600070205080204" pitchFamily="34" charset="-128"/>
            </a:endParaRPr>
          </a:p>
        </p:txBody>
      </p:sp>
      <p:sp>
        <p:nvSpPr>
          <p:cNvPr id="16387" name="Slide Number Placeholder 3">
            <a:extLst>
              <a:ext uri="{FF2B5EF4-FFF2-40B4-BE49-F238E27FC236}">
                <a16:creationId xmlns:a16="http://schemas.microsoft.com/office/drawing/2014/main" id="{71CF93F3-6A2B-5D4D-970C-A71F1CFB37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61B322EB-3D6D-1E4F-9D45-0E5DE849F965}" type="slidenum">
              <a:rPr lang="en-US" altLang="en-US" sz="1200"/>
              <a:pPr eaLnBrk="1" hangingPunct="1"/>
              <a:t>128</a:t>
            </a:fld>
            <a:endParaRPr lang="en-US" altLang="en-US" sz="1200"/>
          </a:p>
        </p:txBody>
      </p:sp>
    </p:spTree>
    <p:extLst>
      <p:ext uri="{BB962C8B-B14F-4D97-AF65-F5344CB8AC3E}">
        <p14:creationId xmlns:p14="http://schemas.microsoft.com/office/powerpoint/2010/main" val="8769951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a:extLst>
              <a:ext uri="{FF2B5EF4-FFF2-40B4-BE49-F238E27FC236}">
                <a16:creationId xmlns:a16="http://schemas.microsoft.com/office/drawing/2014/main" id="{E31FBF16-9AA3-5444-9171-020619D9B1E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Notes Placeholder 2">
            <a:extLst>
              <a:ext uri="{FF2B5EF4-FFF2-40B4-BE49-F238E27FC236}">
                <a16:creationId xmlns:a16="http://schemas.microsoft.com/office/drawing/2014/main" id="{C72E5963-8D09-3540-9F81-940F5E4EF8D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i="1">
                <a:latin typeface="Arial" panose="020B0604020202020204" pitchFamily="34" charset="0"/>
                <a:ea typeface="ＭＳ Ｐゴシック" panose="020B0600070205080204" pitchFamily="34" charset="-128"/>
                <a:cs typeface="Arial" panose="020B0604020202020204" pitchFamily="34" charset="0"/>
              </a:rPr>
              <a:t>Strategic management </a:t>
            </a:r>
            <a:r>
              <a:rPr lang="en-US" altLang="en-US">
                <a:latin typeface="Arial" panose="020B0604020202020204" pitchFamily="34" charset="0"/>
                <a:ea typeface="ＭＳ Ｐゴシック" panose="020B0600070205080204" pitchFamily="34" charset="-128"/>
                <a:cs typeface="Arial" panose="020B0604020202020204" pitchFamily="34" charset="0"/>
              </a:rPr>
              <a:t>in this text is used synonymously with the term strategic planning</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Sometimes the term strategic management is used to refer to strategy formulation, implementation, and evaluation, with strategic planning referring only to strategy formulation.</a:t>
            </a:r>
          </a:p>
          <a:p>
            <a:endParaRPr lang="en-US" altLang="en-US">
              <a:ea typeface="ＭＳ Ｐゴシック" panose="020B0600070205080204" pitchFamily="34" charset="-128"/>
            </a:endParaRPr>
          </a:p>
        </p:txBody>
      </p:sp>
      <p:sp>
        <p:nvSpPr>
          <p:cNvPr id="18435" name="Slide Number Placeholder 3">
            <a:extLst>
              <a:ext uri="{FF2B5EF4-FFF2-40B4-BE49-F238E27FC236}">
                <a16:creationId xmlns:a16="http://schemas.microsoft.com/office/drawing/2014/main" id="{146A27A3-E97C-FD46-B920-A8952CB728B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CC14699E-4364-E747-8633-778E6D0AEA82}" type="slidenum">
              <a:rPr lang="en-US" altLang="en-US" sz="1200"/>
              <a:pPr eaLnBrk="1" hangingPunct="1"/>
              <a:t>129</a:t>
            </a:fld>
            <a:endParaRPr lang="en-US" altLang="en-US" sz="1200"/>
          </a:p>
        </p:txBody>
      </p:sp>
    </p:spTree>
    <p:extLst>
      <p:ext uri="{BB962C8B-B14F-4D97-AF65-F5344CB8AC3E}">
        <p14:creationId xmlns:p14="http://schemas.microsoft.com/office/powerpoint/2010/main" val="8926520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a:extLst>
              <a:ext uri="{FF2B5EF4-FFF2-40B4-BE49-F238E27FC236}">
                <a16:creationId xmlns:a16="http://schemas.microsoft.com/office/drawing/2014/main" id="{42523BA3-3C1E-554E-B259-2C47DCC5D9F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Notes Placeholder 2">
            <a:extLst>
              <a:ext uri="{FF2B5EF4-FFF2-40B4-BE49-F238E27FC236}">
                <a16:creationId xmlns:a16="http://schemas.microsoft.com/office/drawing/2014/main" id="{9411ECB6-9EC4-0F4C-88DA-FCC8BB06C0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ea typeface="ＭＳ Ｐゴシック" panose="020B0600070205080204" pitchFamily="34" charset="-128"/>
              </a:rPr>
              <a:t>A strategic plan results from tough managerial choices among numerous good alternatives, and it signals commitment to specific markets, policies, procedures, and operations in lieu of other, </a:t>
            </a:r>
            <a:r>
              <a:rPr lang="ja-JP" altLang="en-US">
                <a:ea typeface="ＭＳ Ｐゴシック" panose="020B0600070205080204" pitchFamily="34" charset="-128"/>
              </a:rPr>
              <a:t>“</a:t>
            </a:r>
            <a:r>
              <a:rPr lang="en-US" altLang="ja-JP">
                <a:ea typeface="ＭＳ Ｐゴシック" panose="020B0600070205080204" pitchFamily="34" charset="-128"/>
              </a:rPr>
              <a:t>less desirable</a:t>
            </a:r>
            <a:r>
              <a:rPr lang="ja-JP" altLang="en-US">
                <a:ea typeface="ＭＳ Ｐゴシック" panose="020B0600070205080204" pitchFamily="34" charset="-128"/>
              </a:rPr>
              <a:t>”</a:t>
            </a:r>
            <a:r>
              <a:rPr lang="en-US" altLang="ja-JP">
                <a:ea typeface="ＭＳ Ｐゴシック" panose="020B0600070205080204" pitchFamily="34" charset="-128"/>
              </a:rPr>
              <a:t> courses of action.</a:t>
            </a:r>
          </a:p>
          <a:p>
            <a:pPr eaLnBrk="1" hangingPunct="1">
              <a:spcBef>
                <a:spcPct val="0"/>
              </a:spcBef>
            </a:pPr>
            <a:endParaRPr lang="en-US" altLang="en-US">
              <a:ea typeface="ＭＳ Ｐゴシック" panose="020B0600070205080204" pitchFamily="34" charset="-128"/>
            </a:endParaRPr>
          </a:p>
        </p:txBody>
      </p:sp>
      <p:sp>
        <p:nvSpPr>
          <p:cNvPr id="20483" name="Slide Number Placeholder 3">
            <a:extLst>
              <a:ext uri="{FF2B5EF4-FFF2-40B4-BE49-F238E27FC236}">
                <a16:creationId xmlns:a16="http://schemas.microsoft.com/office/drawing/2014/main" id="{58C3D57E-AEB5-2E4E-834A-3FBA9DEAE7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B430A08B-140E-6543-8B69-B2C0BAFD4F44}" type="slidenum">
              <a:rPr lang="en-US" altLang="en-US" sz="1200"/>
              <a:pPr eaLnBrk="1" hangingPunct="1"/>
              <a:t>130</a:t>
            </a:fld>
            <a:endParaRPr lang="en-US" altLang="en-US" sz="1200"/>
          </a:p>
        </p:txBody>
      </p:sp>
    </p:spTree>
    <p:extLst>
      <p:ext uri="{BB962C8B-B14F-4D97-AF65-F5344CB8AC3E}">
        <p14:creationId xmlns:p14="http://schemas.microsoft.com/office/powerpoint/2010/main" val="35029934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a:extLst>
              <a:ext uri="{FF2B5EF4-FFF2-40B4-BE49-F238E27FC236}">
                <a16:creationId xmlns:a16="http://schemas.microsoft.com/office/drawing/2014/main" id="{F54001E3-04B0-4041-9A5E-53DE0BD1270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8" name="Notes Placeholder 2">
            <a:extLst>
              <a:ext uri="{FF2B5EF4-FFF2-40B4-BE49-F238E27FC236}">
                <a16:creationId xmlns:a16="http://schemas.microsoft.com/office/drawing/2014/main" id="{2B6E2704-1FA9-2C44-A71F-D19E11ECA4F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Strategy formulation </a:t>
            </a:r>
            <a:r>
              <a:rPr lang="en-US" altLang="en-US">
                <a:latin typeface="Arial" panose="020B0604020202020204" pitchFamily="34" charset="0"/>
                <a:ea typeface="ＭＳ Ｐゴシック" panose="020B0600070205080204" pitchFamily="34" charset="-128"/>
                <a:cs typeface="Arial" panose="020B0604020202020204" pitchFamily="34" charset="0"/>
              </a:rPr>
              <a:t>includes developing a vision and mission, identifying an organization</a:t>
            </a:r>
            <a:r>
              <a:rPr lang="ja-JP" altLang="en-US">
                <a:latin typeface="Arial" panose="020B0604020202020204" pitchFamily="34" charset="0"/>
                <a:ea typeface="ＭＳ Ｐゴシック" panose="020B0600070205080204" pitchFamily="34" charset="-128"/>
                <a:cs typeface="Arial" panose="020B0604020202020204" pitchFamily="34" charset="0"/>
              </a:rPr>
              <a:t>’</a:t>
            </a:r>
            <a:r>
              <a:rPr lang="en-US" altLang="ja-JP">
                <a:latin typeface="Arial" panose="020B0604020202020204" pitchFamily="34" charset="0"/>
                <a:ea typeface="ＭＳ Ｐゴシック" panose="020B0600070205080204" pitchFamily="34" charset="-128"/>
                <a:cs typeface="Arial" panose="020B0604020202020204" pitchFamily="34" charset="0"/>
              </a:rPr>
              <a:t>s external opportunities and threats, determining internal strengths and weaknesses, establishing long-term objectives, generating alternative strategies, and choosing particular strategies to pursue</a:t>
            </a:r>
          </a:p>
          <a:p>
            <a:endParaRPr lang="en-US" altLang="en-US">
              <a:ea typeface="ＭＳ Ｐゴシック" panose="020B0600070205080204" pitchFamily="34" charset="-128"/>
            </a:endParaRPr>
          </a:p>
        </p:txBody>
      </p:sp>
      <p:sp>
        <p:nvSpPr>
          <p:cNvPr id="24579" name="Slide Number Placeholder 3">
            <a:extLst>
              <a:ext uri="{FF2B5EF4-FFF2-40B4-BE49-F238E27FC236}">
                <a16:creationId xmlns:a16="http://schemas.microsoft.com/office/drawing/2014/main" id="{5EF195CA-9773-EA40-9577-0CC0C7B1329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45C02C5C-6D98-1345-8308-E63E121A1621}" type="slidenum">
              <a:rPr lang="en-US" altLang="en-US" sz="1200"/>
              <a:pPr eaLnBrk="1" hangingPunct="1"/>
              <a:t>131</a:t>
            </a:fld>
            <a:endParaRPr lang="en-US" altLang="en-US" sz="1200"/>
          </a:p>
        </p:txBody>
      </p:sp>
    </p:spTree>
    <p:extLst>
      <p:ext uri="{BB962C8B-B14F-4D97-AF65-F5344CB8AC3E}">
        <p14:creationId xmlns:p14="http://schemas.microsoft.com/office/powerpoint/2010/main" val="2119016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a:extLst>
              <a:ext uri="{FF2B5EF4-FFF2-40B4-BE49-F238E27FC236}">
                <a16:creationId xmlns:a16="http://schemas.microsoft.com/office/drawing/2014/main" id="{AFC4A515-4E5F-FF44-A23A-439CC0CB7BB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6" name="Notes Placeholder 2">
            <a:extLst>
              <a:ext uri="{FF2B5EF4-FFF2-40B4-BE49-F238E27FC236}">
                <a16:creationId xmlns:a16="http://schemas.microsoft.com/office/drawing/2014/main" id="{88CF6BBB-E192-4848-9622-C0C68A889A8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ea typeface="ＭＳ Ｐゴシック" panose="020B0600070205080204" pitchFamily="34" charset="-128"/>
              </a:rPr>
              <a:t>Deciding what new businesses to enter, </a:t>
            </a:r>
          </a:p>
          <a:p>
            <a:pPr eaLnBrk="1" hangingPunct="1"/>
            <a:r>
              <a:rPr lang="en-US" altLang="en-US">
                <a:ea typeface="ＭＳ Ｐゴシック" panose="020B0600070205080204" pitchFamily="34" charset="-128"/>
              </a:rPr>
              <a:t>What businesses to abandon, </a:t>
            </a:r>
          </a:p>
          <a:p>
            <a:pPr eaLnBrk="1" hangingPunct="1"/>
            <a:r>
              <a:rPr lang="en-US" altLang="en-US">
                <a:ea typeface="ＭＳ Ｐゴシック" panose="020B0600070205080204" pitchFamily="34" charset="-128"/>
              </a:rPr>
              <a:t>How to allocate resources, </a:t>
            </a:r>
          </a:p>
          <a:p>
            <a:pPr eaLnBrk="1" hangingPunct="1"/>
            <a:r>
              <a:rPr lang="en-US" altLang="en-US">
                <a:ea typeface="ＭＳ Ｐゴシック" panose="020B0600070205080204" pitchFamily="34" charset="-128"/>
              </a:rPr>
              <a:t>Whether to expand operations or diversify, </a:t>
            </a:r>
          </a:p>
          <a:p>
            <a:pPr eaLnBrk="1" hangingPunct="1"/>
            <a:r>
              <a:rPr lang="en-US" altLang="en-US">
                <a:ea typeface="ＭＳ Ｐゴシック" panose="020B0600070205080204" pitchFamily="34" charset="-128"/>
              </a:rPr>
              <a:t>Whether to enter international markets, </a:t>
            </a:r>
          </a:p>
          <a:p>
            <a:pPr eaLnBrk="1" hangingPunct="1"/>
            <a:r>
              <a:rPr lang="en-US" altLang="en-US">
                <a:ea typeface="ＭＳ Ｐゴシック" panose="020B0600070205080204" pitchFamily="34" charset="-128"/>
              </a:rPr>
              <a:t>Whether to merge or form a joint venture</a:t>
            </a:r>
          </a:p>
          <a:p>
            <a:pPr eaLnBrk="1" hangingPunct="1"/>
            <a:r>
              <a:rPr lang="en-US" altLang="en-US">
                <a:ea typeface="ＭＳ Ｐゴシック" panose="020B0600070205080204" pitchFamily="34" charset="-128"/>
              </a:rPr>
              <a:t>How to avoid a hostile takeover.</a:t>
            </a:r>
          </a:p>
          <a:p>
            <a:endParaRPr lang="en-US" altLang="en-US">
              <a:ea typeface="ＭＳ Ｐゴシック" panose="020B0600070205080204" pitchFamily="34" charset="-128"/>
            </a:endParaRPr>
          </a:p>
        </p:txBody>
      </p:sp>
      <p:sp>
        <p:nvSpPr>
          <p:cNvPr id="26627" name="Slide Number Placeholder 3">
            <a:extLst>
              <a:ext uri="{FF2B5EF4-FFF2-40B4-BE49-F238E27FC236}">
                <a16:creationId xmlns:a16="http://schemas.microsoft.com/office/drawing/2014/main" id="{EA1DE487-886D-4E45-8AB0-5B11C7827D8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DA4D6BEC-8251-D541-BD1E-8ADD075F5AD8}" type="slidenum">
              <a:rPr lang="en-US" altLang="en-US" sz="1200"/>
              <a:pPr eaLnBrk="1" hangingPunct="1"/>
              <a:t>132</a:t>
            </a:fld>
            <a:endParaRPr lang="en-US" altLang="en-US" sz="1200"/>
          </a:p>
        </p:txBody>
      </p:sp>
    </p:spTree>
    <p:extLst>
      <p:ext uri="{BB962C8B-B14F-4D97-AF65-F5344CB8AC3E}">
        <p14:creationId xmlns:p14="http://schemas.microsoft.com/office/powerpoint/2010/main" val="12655249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a:extLst>
              <a:ext uri="{FF2B5EF4-FFF2-40B4-BE49-F238E27FC236}">
                <a16:creationId xmlns:a16="http://schemas.microsoft.com/office/drawing/2014/main" id="{E48A10D6-A786-D249-B243-9C988CDBB5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4" name="Notes Placeholder 2">
            <a:extLst>
              <a:ext uri="{FF2B5EF4-FFF2-40B4-BE49-F238E27FC236}">
                <a16:creationId xmlns:a16="http://schemas.microsoft.com/office/drawing/2014/main" id="{640F9029-5AA4-D54E-8F46-F10A7543EAD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Strategy implementation </a:t>
            </a:r>
            <a:r>
              <a:rPr lang="en-US" altLang="en-US">
                <a:latin typeface="Arial" panose="020B0604020202020204" pitchFamily="34" charset="0"/>
                <a:ea typeface="ＭＳ Ｐゴシック" panose="020B0600070205080204" pitchFamily="34" charset="-128"/>
                <a:cs typeface="Arial" panose="020B0604020202020204" pitchFamily="34" charset="0"/>
              </a:rPr>
              <a:t>requires a firm to establish annual objectives, devise policies, motivate employees, and allocate resources so that formulated strategies can be executed and is often called the action stage</a:t>
            </a:r>
          </a:p>
          <a:p>
            <a:endParaRPr lang="en-US" altLang="en-US">
              <a:ea typeface="ＭＳ Ｐゴシック" panose="020B0600070205080204" pitchFamily="34" charset="-128"/>
            </a:endParaRPr>
          </a:p>
        </p:txBody>
      </p:sp>
      <p:sp>
        <p:nvSpPr>
          <p:cNvPr id="28675" name="Slide Number Placeholder 3">
            <a:extLst>
              <a:ext uri="{FF2B5EF4-FFF2-40B4-BE49-F238E27FC236}">
                <a16:creationId xmlns:a16="http://schemas.microsoft.com/office/drawing/2014/main" id="{BD43ED35-3097-DB49-8237-22D664B3B63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81DA90CA-37AF-384D-9C2E-E69C520DE4B4}" type="slidenum">
              <a:rPr lang="en-US" altLang="en-US" sz="1200"/>
              <a:pPr eaLnBrk="1" hangingPunct="1"/>
              <a:t>133</a:t>
            </a:fld>
            <a:endParaRPr lang="en-US" altLang="en-US" sz="1200"/>
          </a:p>
        </p:txBody>
      </p:sp>
    </p:spTree>
    <p:extLst>
      <p:ext uri="{BB962C8B-B14F-4D97-AF65-F5344CB8AC3E}">
        <p14:creationId xmlns:p14="http://schemas.microsoft.com/office/powerpoint/2010/main" val="12874606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a:extLst>
              <a:ext uri="{FF2B5EF4-FFF2-40B4-BE49-F238E27FC236}">
                <a16:creationId xmlns:a16="http://schemas.microsoft.com/office/drawing/2014/main" id="{92C28494-4DD5-C34C-B05C-D9E32AE0D3E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Notes Placeholder 2">
            <a:extLst>
              <a:ext uri="{FF2B5EF4-FFF2-40B4-BE49-F238E27FC236}">
                <a16:creationId xmlns:a16="http://schemas.microsoft.com/office/drawing/2014/main" id="{6E767457-F538-4A46-BAC7-34759BBB310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Strategy evaluation is defined as </a:t>
            </a:r>
            <a:r>
              <a:rPr lang="en-US" altLang="en-US">
                <a:latin typeface="Arial" panose="020B0604020202020204" pitchFamily="34" charset="0"/>
                <a:ea typeface="ＭＳ Ｐゴシック" panose="020B0600070205080204" pitchFamily="34" charset="-128"/>
                <a:cs typeface="Arial" panose="020B0604020202020204" pitchFamily="34" charset="0"/>
              </a:rPr>
              <a:t>reviewing external and internal factors that are the bases for current strategies, measuring performance, and taking corrective actions</a:t>
            </a:r>
          </a:p>
          <a:p>
            <a:endParaRPr lang="en-US" altLang="en-US">
              <a:ea typeface="ＭＳ Ｐゴシック" panose="020B0600070205080204" pitchFamily="34" charset="-128"/>
            </a:endParaRPr>
          </a:p>
        </p:txBody>
      </p:sp>
      <p:sp>
        <p:nvSpPr>
          <p:cNvPr id="30723" name="Slide Number Placeholder 3">
            <a:extLst>
              <a:ext uri="{FF2B5EF4-FFF2-40B4-BE49-F238E27FC236}">
                <a16:creationId xmlns:a16="http://schemas.microsoft.com/office/drawing/2014/main" id="{658E1109-EE01-A540-842F-A2D3505580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5119DFDE-AC7F-324D-A767-522961AB6AC4}" type="slidenum">
              <a:rPr lang="en-US" altLang="en-US" sz="1200"/>
              <a:pPr eaLnBrk="1" hangingPunct="1"/>
              <a:t>134</a:t>
            </a:fld>
            <a:endParaRPr lang="en-US" altLang="en-US" sz="1200"/>
          </a:p>
        </p:txBody>
      </p:sp>
    </p:spTree>
    <p:extLst>
      <p:ext uri="{BB962C8B-B14F-4D97-AF65-F5344CB8AC3E}">
        <p14:creationId xmlns:p14="http://schemas.microsoft.com/office/powerpoint/2010/main" val="3662740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ph type="sldNum" sz="quarter"/>
          </p:nvPr>
        </p:nvSpPr>
        <p:spPr>
          <a:noFill/>
        </p:spPr>
        <p:txBody>
          <a:bodyPr lIns="91440" tIns="45720" rIns="91440" bIns="45720" rtlCol="0" anchor="b"/>
          <a:lstStyle/>
          <a:p>
            <a:pPr lvl="0" algn="r" eaLnBrk="1" hangingPunct="1"/>
            <a:fld id="{9A0DB2DC-4C9A-4742-B13C-FB6460FD3503}" type="slidenum">
              <a:rPr lang="en-US" sz="1200" dirty="0">
                <a:latin typeface="Calibri" panose="020F0502020204030204" pitchFamily="34" charset="0"/>
              </a:rPr>
              <a:t>105</a:t>
            </a:fld>
            <a:endParaRPr lang="en-US" sz="1200" dirty="0">
              <a:latin typeface="Calibri" panose="020F0502020204030204" pitchFamily="34" charset="0"/>
            </a:endParaRPr>
          </a:p>
        </p:txBody>
      </p:sp>
      <p:sp>
        <p:nvSpPr>
          <p:cNvPr id="52227" name="Rectangle 2"/>
          <p:cNvSpPr>
            <a:spLocks noGrp="1" noRot="1" noChangeAspect="1" noTextEdit="1"/>
          </p:cNvSpPr>
          <p:nvPr>
            <p:ph type="sldImg"/>
          </p:nvPr>
        </p:nvSpPr>
        <p:spPr>
          <a:ln>
            <a:solidFill>
              <a:srgbClr val="000000">
                <a:alpha val="100000"/>
              </a:srgbClr>
            </a:solidFill>
            <a:miter lim="800000"/>
          </a:ln>
        </p:spPr>
      </p:sp>
      <p:sp>
        <p:nvSpPr>
          <p:cNvPr id="52228" name="Rectangle 3"/>
          <p:cNvSpPr>
            <a:spLocks noGrp="1"/>
          </p:cNvSpPr>
          <p:nvPr>
            <p:ph type="body" idx="1"/>
          </p:nvPr>
        </p:nvSpPr>
        <p:spPr>
          <a:noFill/>
          <a:ln>
            <a:noFill/>
          </a:ln>
        </p:spPr>
        <p:txBody>
          <a:bodyPr wrap="square" lIns="91440" tIns="45720" rIns="91440" bIns="45720" anchor="t"/>
          <a:lstStyle/>
          <a:p>
            <a:pPr lvl="0"/>
            <a:endParaRPr lang="id-ID" altLang="x-none" dirty="0"/>
          </a:p>
        </p:txBody>
      </p:sp>
    </p:spTree>
    <p:extLst>
      <p:ext uri="{BB962C8B-B14F-4D97-AF65-F5344CB8AC3E}">
        <p14:creationId xmlns:p14="http://schemas.microsoft.com/office/powerpoint/2010/main" val="13087456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a:extLst>
              <a:ext uri="{FF2B5EF4-FFF2-40B4-BE49-F238E27FC236}">
                <a16:creationId xmlns:a16="http://schemas.microsoft.com/office/drawing/2014/main" id="{38206C46-AF2A-8948-88C2-731FA10599A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0" name="Notes Placeholder 2">
            <a:extLst>
              <a:ext uri="{FF2B5EF4-FFF2-40B4-BE49-F238E27FC236}">
                <a16:creationId xmlns:a16="http://schemas.microsoft.com/office/drawing/2014/main" id="{36BA3DC0-277C-FA49-AFA3-C684C33A40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Strategy formulation, implementation, and evaluation activities occur at </a:t>
            </a:r>
            <a:r>
              <a:rPr lang="en-US" altLang="en-US">
                <a:solidFill>
                  <a:srgbClr val="254061"/>
                </a:solidFill>
                <a:latin typeface="Arial" panose="020B0604020202020204" pitchFamily="34" charset="0"/>
                <a:ea typeface="ＭＳ Ｐゴシック" panose="020B0600070205080204" pitchFamily="34" charset="-128"/>
                <a:cs typeface="Arial" panose="020B0604020202020204" pitchFamily="34" charset="0"/>
              </a:rPr>
              <a:t>three hierarchical levels</a:t>
            </a:r>
            <a:r>
              <a:rPr lang="en-US" altLang="en-US">
                <a:latin typeface="Arial" panose="020B0604020202020204" pitchFamily="34" charset="0"/>
                <a:ea typeface="ＭＳ Ｐゴシック" panose="020B0600070205080204" pitchFamily="34" charset="-128"/>
                <a:cs typeface="Arial" panose="020B0604020202020204" pitchFamily="34" charset="0"/>
              </a:rPr>
              <a:t> in a large organization: corporate, divisional or strategic business unit, and functional</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Strategic management helps a firm function as a competitive team</a:t>
            </a:r>
          </a:p>
          <a:p>
            <a:endParaRPr lang="en-US" altLang="en-US">
              <a:ea typeface="ＭＳ Ｐゴシック" panose="020B0600070205080204" pitchFamily="34" charset="-128"/>
            </a:endParaRPr>
          </a:p>
        </p:txBody>
      </p:sp>
      <p:sp>
        <p:nvSpPr>
          <p:cNvPr id="32771" name="Slide Number Placeholder 3">
            <a:extLst>
              <a:ext uri="{FF2B5EF4-FFF2-40B4-BE49-F238E27FC236}">
                <a16:creationId xmlns:a16="http://schemas.microsoft.com/office/drawing/2014/main" id="{782B6373-9174-4447-AD03-A6828779F52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3591A0CD-515B-314B-9E5D-7209BD39C840}" type="slidenum">
              <a:rPr lang="en-US" altLang="en-US" sz="1200"/>
              <a:pPr eaLnBrk="1" hangingPunct="1"/>
              <a:t>135</a:t>
            </a:fld>
            <a:endParaRPr lang="en-US" altLang="en-US" sz="1200"/>
          </a:p>
        </p:txBody>
      </p:sp>
    </p:spTree>
    <p:extLst>
      <p:ext uri="{BB962C8B-B14F-4D97-AF65-F5344CB8AC3E}">
        <p14:creationId xmlns:p14="http://schemas.microsoft.com/office/powerpoint/2010/main" val="8659969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a:extLst>
              <a:ext uri="{FF2B5EF4-FFF2-40B4-BE49-F238E27FC236}">
                <a16:creationId xmlns:a16="http://schemas.microsoft.com/office/drawing/2014/main" id="{03581D00-C213-1D42-AECF-BBF8B176FD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8" name="Notes Placeholder 2">
            <a:extLst>
              <a:ext uri="{FF2B5EF4-FFF2-40B4-BE49-F238E27FC236}">
                <a16:creationId xmlns:a16="http://schemas.microsoft.com/office/drawing/2014/main" id="{356AAD01-43A1-B14D-8B38-BB0FE3E5555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Most organizations can benefit from strategic management, which is based upon integrating intuition and analysis in decision making</a:t>
            </a:r>
          </a:p>
          <a:p>
            <a:pPr eaLnBrk="1" hangingPunct="1"/>
            <a:endParaRPr lang="en-US" altLang="en-US">
              <a:latin typeface="Arial" panose="020B0604020202020204" pitchFamily="34" charset="0"/>
              <a:ea typeface="ＭＳ Ｐゴシック" panose="020B0600070205080204" pitchFamily="34" charset="-128"/>
              <a:cs typeface="Arial" panose="020B0604020202020204" pitchFamily="34" charset="0"/>
            </a:endParaRPr>
          </a:p>
          <a:p>
            <a:r>
              <a:rPr lang="en-US" altLang="en-US">
                <a:ea typeface="ＭＳ Ｐゴシック" panose="020B0600070205080204" pitchFamily="34" charset="-128"/>
              </a:rPr>
              <a:t>Intuition is particularly useful for making decisions in situations of great uncertainty or little precedent</a:t>
            </a:r>
            <a:endParaRPr lang="en-US" altLang="en-US">
              <a:latin typeface="Arial" panose="020B0604020202020204" pitchFamily="34" charset="0"/>
              <a:ea typeface="ＭＳ Ｐゴシック" panose="020B0600070205080204" pitchFamily="34" charset="-128"/>
              <a:cs typeface="Arial" panose="020B0604020202020204" pitchFamily="34" charset="0"/>
            </a:endParaRPr>
          </a:p>
          <a:p>
            <a:endParaRPr lang="en-US" altLang="en-US">
              <a:ea typeface="ＭＳ Ｐゴシック" panose="020B0600070205080204" pitchFamily="34" charset="-128"/>
            </a:endParaRPr>
          </a:p>
        </p:txBody>
      </p:sp>
      <p:sp>
        <p:nvSpPr>
          <p:cNvPr id="34819" name="Slide Number Placeholder 3">
            <a:extLst>
              <a:ext uri="{FF2B5EF4-FFF2-40B4-BE49-F238E27FC236}">
                <a16:creationId xmlns:a16="http://schemas.microsoft.com/office/drawing/2014/main" id="{7D9A5EE1-36A3-5D42-819E-15081A70FD3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2BB63E70-64C2-014C-8AC8-3A9ADFECB2E6}" type="slidenum">
              <a:rPr lang="en-US" altLang="en-US" sz="1200"/>
              <a:pPr eaLnBrk="1" hangingPunct="1"/>
              <a:t>136</a:t>
            </a:fld>
            <a:endParaRPr lang="en-US" altLang="en-US" sz="1200"/>
          </a:p>
        </p:txBody>
      </p:sp>
    </p:spTree>
    <p:extLst>
      <p:ext uri="{BB962C8B-B14F-4D97-AF65-F5344CB8AC3E}">
        <p14:creationId xmlns:p14="http://schemas.microsoft.com/office/powerpoint/2010/main" val="4089416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a:extLst>
              <a:ext uri="{FF2B5EF4-FFF2-40B4-BE49-F238E27FC236}">
                <a16:creationId xmlns:a16="http://schemas.microsoft.com/office/drawing/2014/main" id="{7BDBF9C9-74E2-0144-B680-DE52DA16C4A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0" name="Notes Placeholder 2">
            <a:extLst>
              <a:ext uri="{FF2B5EF4-FFF2-40B4-BE49-F238E27FC236}">
                <a16:creationId xmlns:a16="http://schemas.microsoft.com/office/drawing/2014/main" id="{3D327FF5-A5CF-7344-AD15-95E145F133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Competitive advantage</a:t>
            </a:r>
            <a:r>
              <a:rPr lang="en-US" altLang="en-US">
                <a:latin typeface="Arial" panose="020B0604020202020204" pitchFamily="34" charset="0"/>
                <a:ea typeface="ＭＳ Ｐゴシック" panose="020B0600070205080204" pitchFamily="34" charset="-128"/>
                <a:cs typeface="Arial" panose="020B0604020202020204" pitchFamily="34" charset="0"/>
              </a:rPr>
              <a:t> is anything that a firm does especially well compared to rival firms</a:t>
            </a:r>
          </a:p>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Strategists</a:t>
            </a:r>
            <a:r>
              <a:rPr lang="en-US" altLang="en-US">
                <a:latin typeface="Arial" panose="020B0604020202020204" pitchFamily="34" charset="0"/>
                <a:ea typeface="ＭＳ Ｐゴシック" panose="020B0600070205080204" pitchFamily="34" charset="-128"/>
                <a:cs typeface="Arial" panose="020B0604020202020204" pitchFamily="34" charset="0"/>
              </a:rPr>
              <a:t> are the individuals who are most responsible for the success or failure of an organization.</a:t>
            </a:r>
          </a:p>
          <a:p>
            <a:endParaRPr lang="en-US" altLang="en-US">
              <a:ea typeface="ＭＳ Ｐゴシック" panose="020B0600070205080204" pitchFamily="34" charset="-128"/>
            </a:endParaRPr>
          </a:p>
        </p:txBody>
      </p:sp>
      <p:sp>
        <p:nvSpPr>
          <p:cNvPr id="37891" name="Slide Number Placeholder 3">
            <a:extLst>
              <a:ext uri="{FF2B5EF4-FFF2-40B4-BE49-F238E27FC236}">
                <a16:creationId xmlns:a16="http://schemas.microsoft.com/office/drawing/2014/main" id="{EFF747EF-A1BE-2E41-884F-C682B4DB07B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5C61AA9B-CA0B-A44F-A999-B54ABC2F5F6A}" type="slidenum">
              <a:rPr lang="en-US" altLang="en-US" sz="1200"/>
              <a:pPr eaLnBrk="1" hangingPunct="1"/>
              <a:t>138</a:t>
            </a:fld>
            <a:endParaRPr lang="en-US" altLang="en-US" sz="1200"/>
          </a:p>
        </p:txBody>
      </p:sp>
    </p:spTree>
    <p:extLst>
      <p:ext uri="{BB962C8B-B14F-4D97-AF65-F5344CB8AC3E}">
        <p14:creationId xmlns:p14="http://schemas.microsoft.com/office/powerpoint/2010/main" val="31749447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a:extLst>
              <a:ext uri="{FF2B5EF4-FFF2-40B4-BE49-F238E27FC236}">
                <a16:creationId xmlns:a16="http://schemas.microsoft.com/office/drawing/2014/main" id="{2CCC246D-D493-0B41-9FF4-9DE0AE32F6F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8" name="Notes Placeholder 2">
            <a:extLst>
              <a:ext uri="{FF2B5EF4-FFF2-40B4-BE49-F238E27FC236}">
                <a16:creationId xmlns:a16="http://schemas.microsoft.com/office/drawing/2014/main" id="{4220A89C-1BCC-604A-A7C7-7A6E825222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The Vision statement </a:t>
            </a:r>
            <a:r>
              <a:rPr lang="en-US" altLang="en-US">
                <a:latin typeface="Arial" panose="020B0604020202020204" pitchFamily="34" charset="0"/>
                <a:ea typeface="ＭＳ Ｐゴシック" panose="020B0600070205080204" pitchFamily="34" charset="-128"/>
                <a:cs typeface="Arial" panose="020B0604020202020204" pitchFamily="34" charset="0"/>
              </a:rPr>
              <a:t>answers the question </a:t>
            </a:r>
            <a:r>
              <a:rPr lang="ja-JP" altLang="en-US">
                <a:latin typeface="Arial" panose="020B0604020202020204" pitchFamily="34" charset="0"/>
                <a:ea typeface="ＭＳ Ｐゴシック" panose="020B0600070205080204" pitchFamily="34" charset="-128"/>
                <a:cs typeface="Arial" panose="020B0604020202020204" pitchFamily="34" charset="0"/>
              </a:rPr>
              <a:t>“</a:t>
            </a:r>
            <a:r>
              <a:rPr lang="en-US" altLang="ja-JP">
                <a:latin typeface="Arial" panose="020B0604020202020204" pitchFamily="34" charset="0"/>
                <a:ea typeface="ＭＳ Ｐゴシック" panose="020B0600070205080204" pitchFamily="34" charset="-128"/>
                <a:cs typeface="Arial" panose="020B0604020202020204" pitchFamily="34" charset="0"/>
              </a:rPr>
              <a:t>What do we want to become?</a:t>
            </a:r>
            <a:r>
              <a:rPr lang="ja-JP" altLang="en-US">
                <a:latin typeface="Arial" panose="020B0604020202020204" pitchFamily="34" charset="0"/>
                <a:ea typeface="ＭＳ Ｐゴシック" panose="020B0600070205080204" pitchFamily="34" charset="-128"/>
                <a:cs typeface="Arial" panose="020B0604020202020204" pitchFamily="34" charset="0"/>
              </a:rPr>
              <a:t>”</a:t>
            </a:r>
            <a:r>
              <a:rPr lang="en-US" altLang="ja-JP">
                <a:latin typeface="Arial" panose="020B0604020202020204" pitchFamily="34" charset="0"/>
                <a:ea typeface="ＭＳ Ｐゴシック" panose="020B0600070205080204" pitchFamily="34" charset="-128"/>
                <a:cs typeface="Arial" panose="020B0604020202020204" pitchFamily="34" charset="0"/>
              </a:rPr>
              <a:t> and is often considered the first step in strategic planning</a:t>
            </a:r>
          </a:p>
          <a:p>
            <a:endParaRPr lang="en-US" altLang="en-US">
              <a:ea typeface="ＭＳ Ｐゴシック" panose="020B0600070205080204" pitchFamily="34" charset="-128"/>
            </a:endParaRPr>
          </a:p>
        </p:txBody>
      </p:sp>
      <p:sp>
        <p:nvSpPr>
          <p:cNvPr id="39939" name="Slide Number Placeholder 3">
            <a:extLst>
              <a:ext uri="{FF2B5EF4-FFF2-40B4-BE49-F238E27FC236}">
                <a16:creationId xmlns:a16="http://schemas.microsoft.com/office/drawing/2014/main" id="{E5A80653-45DC-1B4E-92A0-4CDA384B71A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4497DC7F-71F7-2D48-B7B8-0838E6ECC971}" type="slidenum">
              <a:rPr lang="en-US" altLang="en-US" sz="1200"/>
              <a:pPr eaLnBrk="1" hangingPunct="1"/>
              <a:t>139</a:t>
            </a:fld>
            <a:endParaRPr lang="en-US" altLang="en-US" sz="1200"/>
          </a:p>
        </p:txBody>
      </p:sp>
    </p:spTree>
    <p:extLst>
      <p:ext uri="{BB962C8B-B14F-4D97-AF65-F5344CB8AC3E}">
        <p14:creationId xmlns:p14="http://schemas.microsoft.com/office/powerpoint/2010/main" val="39785797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a:extLst>
              <a:ext uri="{FF2B5EF4-FFF2-40B4-BE49-F238E27FC236}">
                <a16:creationId xmlns:a16="http://schemas.microsoft.com/office/drawing/2014/main" id="{6BBECE43-B14D-7745-A844-7FAB7AF4336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6" name="Notes Placeholder 2">
            <a:extLst>
              <a:ext uri="{FF2B5EF4-FFF2-40B4-BE49-F238E27FC236}">
                <a16:creationId xmlns:a16="http://schemas.microsoft.com/office/drawing/2014/main" id="{6809A482-A092-4747-8ED1-1377ECDED88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Mission statements are </a:t>
            </a:r>
            <a:r>
              <a:rPr lang="en-US" altLang="en-US">
                <a:latin typeface="Arial" panose="020B0604020202020204" pitchFamily="34" charset="0"/>
                <a:ea typeface="ＭＳ Ｐゴシック" panose="020B0600070205080204" pitchFamily="34" charset="-128"/>
                <a:cs typeface="Arial" panose="020B0604020202020204" pitchFamily="34" charset="0"/>
              </a:rPr>
              <a:t>enduring statements of purpose that distinguish one business from other similar firms. </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It identifies the scope of a firm</a:t>
            </a:r>
            <a:r>
              <a:rPr lang="ja-JP" altLang="en-US">
                <a:latin typeface="Arial" panose="020B0604020202020204" pitchFamily="34" charset="0"/>
                <a:ea typeface="ＭＳ Ｐゴシック" panose="020B0600070205080204" pitchFamily="34" charset="-128"/>
                <a:cs typeface="Arial" panose="020B0604020202020204" pitchFamily="34" charset="0"/>
              </a:rPr>
              <a:t>’</a:t>
            </a:r>
            <a:r>
              <a:rPr lang="en-US" altLang="ja-JP">
                <a:latin typeface="Arial" panose="020B0604020202020204" pitchFamily="34" charset="0"/>
                <a:ea typeface="ＭＳ Ｐゴシック" panose="020B0600070205080204" pitchFamily="34" charset="-128"/>
                <a:cs typeface="Arial" panose="020B0604020202020204" pitchFamily="34" charset="0"/>
              </a:rPr>
              <a:t>s operations in product and market terms and addresses the basic question that faces all strategists: </a:t>
            </a:r>
            <a:r>
              <a:rPr lang="ja-JP" altLang="en-US">
                <a:latin typeface="Arial" panose="020B0604020202020204" pitchFamily="34" charset="0"/>
                <a:ea typeface="ＭＳ Ｐゴシック" panose="020B0600070205080204" pitchFamily="34" charset="-128"/>
                <a:cs typeface="Arial" panose="020B0604020202020204" pitchFamily="34" charset="0"/>
              </a:rPr>
              <a:t>“</a:t>
            </a:r>
            <a:r>
              <a:rPr lang="en-US" altLang="ja-JP">
                <a:latin typeface="Arial" panose="020B0604020202020204" pitchFamily="34" charset="0"/>
                <a:ea typeface="ＭＳ Ｐゴシック" panose="020B0600070205080204" pitchFamily="34" charset="-128"/>
                <a:cs typeface="Arial" panose="020B0604020202020204" pitchFamily="34" charset="0"/>
              </a:rPr>
              <a:t>What is our business?</a:t>
            </a:r>
            <a:r>
              <a:rPr lang="ja-JP" altLang="en-US">
                <a:latin typeface="Arial" panose="020B0604020202020204" pitchFamily="34" charset="0"/>
                <a:ea typeface="ＭＳ Ｐゴシック" panose="020B0600070205080204" pitchFamily="34" charset="-128"/>
                <a:cs typeface="Arial" panose="020B0604020202020204" pitchFamily="34" charset="0"/>
              </a:rPr>
              <a:t>”</a:t>
            </a:r>
            <a:endParaRPr lang="en-US" altLang="en-US">
              <a:ea typeface="ＭＳ Ｐゴシック" panose="020B0600070205080204" pitchFamily="34" charset="-128"/>
            </a:endParaRPr>
          </a:p>
        </p:txBody>
      </p:sp>
      <p:sp>
        <p:nvSpPr>
          <p:cNvPr id="41987" name="Slide Number Placeholder 3">
            <a:extLst>
              <a:ext uri="{FF2B5EF4-FFF2-40B4-BE49-F238E27FC236}">
                <a16:creationId xmlns:a16="http://schemas.microsoft.com/office/drawing/2014/main" id="{7D722F49-A817-D54C-8F73-F40EAD8D90B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69467037-0F34-604E-81FF-803E62817827}" type="slidenum">
              <a:rPr lang="en-US" altLang="en-US" sz="1200"/>
              <a:pPr eaLnBrk="1" hangingPunct="1"/>
              <a:t>140</a:t>
            </a:fld>
            <a:endParaRPr lang="en-US" altLang="en-US" sz="1200"/>
          </a:p>
        </p:txBody>
      </p:sp>
    </p:spTree>
    <p:extLst>
      <p:ext uri="{BB962C8B-B14F-4D97-AF65-F5344CB8AC3E}">
        <p14:creationId xmlns:p14="http://schemas.microsoft.com/office/powerpoint/2010/main" val="36607922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a:extLst>
              <a:ext uri="{FF2B5EF4-FFF2-40B4-BE49-F238E27FC236}">
                <a16:creationId xmlns:a16="http://schemas.microsoft.com/office/drawing/2014/main" id="{F3032753-0908-BA4B-B11C-604B41FDA48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4" name="Notes Placeholder 2">
            <a:extLst>
              <a:ext uri="{FF2B5EF4-FFF2-40B4-BE49-F238E27FC236}">
                <a16:creationId xmlns:a16="http://schemas.microsoft.com/office/drawing/2014/main" id="{B1E86A96-7230-6343-A402-490DFA8B136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External opportunities and external threats </a:t>
            </a:r>
            <a:r>
              <a:rPr lang="en-US" altLang="en-US">
                <a:latin typeface="Arial" panose="020B0604020202020204" pitchFamily="34" charset="0"/>
                <a:ea typeface="ＭＳ Ｐゴシック" panose="020B0600070205080204" pitchFamily="34" charset="-128"/>
                <a:cs typeface="Arial" panose="020B0604020202020204" pitchFamily="34" charset="0"/>
              </a:rPr>
              <a:t>refer to economic, social, cultural, demographic, environmental, political, legal, governmental, technological, and competitive trends and events that could significantly benefit or harm an organization in the future</a:t>
            </a:r>
          </a:p>
          <a:p>
            <a:endParaRPr lang="en-US" altLang="en-US">
              <a:ea typeface="ＭＳ Ｐゴシック" panose="020B0600070205080204" pitchFamily="34" charset="-128"/>
            </a:endParaRPr>
          </a:p>
        </p:txBody>
      </p:sp>
      <p:sp>
        <p:nvSpPr>
          <p:cNvPr id="44035" name="Slide Number Placeholder 3">
            <a:extLst>
              <a:ext uri="{FF2B5EF4-FFF2-40B4-BE49-F238E27FC236}">
                <a16:creationId xmlns:a16="http://schemas.microsoft.com/office/drawing/2014/main" id="{6B81B4CC-02CB-C848-90D0-6EFB2836AC2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F168A143-3FD3-5640-B35F-19FB69EF6BB7}" type="slidenum">
              <a:rPr lang="en-US" altLang="en-US" sz="1200"/>
              <a:pPr eaLnBrk="1" hangingPunct="1"/>
              <a:t>141</a:t>
            </a:fld>
            <a:endParaRPr lang="en-US" altLang="en-US" sz="1200"/>
          </a:p>
        </p:txBody>
      </p:sp>
    </p:spTree>
    <p:extLst>
      <p:ext uri="{BB962C8B-B14F-4D97-AF65-F5344CB8AC3E}">
        <p14:creationId xmlns:p14="http://schemas.microsoft.com/office/powerpoint/2010/main" val="35970819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a:extLst>
              <a:ext uri="{FF2B5EF4-FFF2-40B4-BE49-F238E27FC236}">
                <a16:creationId xmlns:a16="http://schemas.microsoft.com/office/drawing/2014/main" id="{6738625E-8354-BC48-86B9-0D76B0C3E55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2" name="Notes Placeholder 2">
            <a:extLst>
              <a:ext uri="{FF2B5EF4-FFF2-40B4-BE49-F238E27FC236}">
                <a16:creationId xmlns:a16="http://schemas.microsoft.com/office/drawing/2014/main" id="{3318CAB5-274A-444C-AF6F-B65739F2B7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ea typeface="ＭＳ Ｐゴシック" panose="020B0600070205080204" pitchFamily="34" charset="-128"/>
              </a:rPr>
              <a:t>• Availability of capital can no longer be taken for granted.</a:t>
            </a:r>
          </a:p>
          <a:p>
            <a:pPr eaLnBrk="1" hangingPunct="1">
              <a:spcBef>
                <a:spcPct val="0"/>
              </a:spcBef>
            </a:pPr>
            <a:r>
              <a:rPr lang="en-US" altLang="en-US">
                <a:ea typeface="ＭＳ Ｐゴシック" panose="020B0600070205080204" pitchFamily="34" charset="-128"/>
              </a:rPr>
              <a:t>• Consumers expect green operations and products.</a:t>
            </a:r>
          </a:p>
          <a:p>
            <a:pPr eaLnBrk="1" hangingPunct="1">
              <a:spcBef>
                <a:spcPct val="0"/>
              </a:spcBef>
            </a:pPr>
            <a:r>
              <a:rPr lang="en-US" altLang="en-US">
                <a:ea typeface="ＭＳ Ｐゴシック" panose="020B0600070205080204" pitchFamily="34" charset="-128"/>
              </a:rPr>
              <a:t>• Marketing moving rapidly to the Internet.</a:t>
            </a:r>
          </a:p>
          <a:p>
            <a:pPr eaLnBrk="1" hangingPunct="1">
              <a:spcBef>
                <a:spcPct val="0"/>
              </a:spcBef>
            </a:pPr>
            <a:r>
              <a:rPr lang="en-US" altLang="en-US">
                <a:ea typeface="ＭＳ Ｐゴシック" panose="020B0600070205080204" pitchFamily="34" charset="-128"/>
              </a:rPr>
              <a:t>• Commodity food prices are increasing.</a:t>
            </a:r>
          </a:p>
          <a:p>
            <a:pPr eaLnBrk="1" hangingPunct="1">
              <a:spcBef>
                <a:spcPct val="0"/>
              </a:spcBef>
            </a:pPr>
            <a:r>
              <a:rPr lang="en-US" altLang="en-US">
                <a:ea typeface="ＭＳ Ｐゴシック" panose="020B0600070205080204" pitchFamily="34" charset="-128"/>
              </a:rPr>
              <a:t>• Political unrest in the Middle East is raising oil prices.</a:t>
            </a:r>
          </a:p>
          <a:p>
            <a:pPr eaLnBrk="1" hangingPunct="1">
              <a:spcBef>
                <a:spcPct val="0"/>
              </a:spcBef>
            </a:pPr>
            <a:r>
              <a:rPr lang="en-US" altLang="en-US">
                <a:ea typeface="ＭＳ Ｐゴシック" panose="020B0600070205080204" pitchFamily="34" charset="-128"/>
              </a:rPr>
              <a:t>• Computer hacker problems are increasing.</a:t>
            </a:r>
          </a:p>
          <a:p>
            <a:pPr eaLnBrk="1" hangingPunct="1">
              <a:spcBef>
                <a:spcPct val="0"/>
              </a:spcBef>
            </a:pPr>
            <a:r>
              <a:rPr lang="en-US" altLang="en-US">
                <a:ea typeface="ＭＳ Ｐゴシック" panose="020B0600070205080204" pitchFamily="34" charset="-128"/>
              </a:rPr>
              <a:t>• Intense price competition is plaguing most firms.</a:t>
            </a:r>
          </a:p>
          <a:p>
            <a:pPr eaLnBrk="1" hangingPunct="1">
              <a:spcBef>
                <a:spcPct val="0"/>
              </a:spcBef>
            </a:pPr>
            <a:r>
              <a:rPr lang="en-US" altLang="en-US">
                <a:ea typeface="ＭＳ Ｐゴシック" panose="020B0600070205080204" pitchFamily="34" charset="-128"/>
              </a:rPr>
              <a:t>• Unemployment and underemployment rates remain high.</a:t>
            </a:r>
          </a:p>
          <a:p>
            <a:pPr eaLnBrk="1" hangingPunct="1">
              <a:spcBef>
                <a:spcPct val="0"/>
              </a:spcBef>
            </a:pPr>
            <a:r>
              <a:rPr lang="en-US" altLang="en-US">
                <a:ea typeface="ＭＳ Ｐゴシック" panose="020B0600070205080204" pitchFamily="34" charset="-128"/>
              </a:rPr>
              <a:t>• Interest rates are rising.</a:t>
            </a:r>
          </a:p>
          <a:p>
            <a:pPr eaLnBrk="1" hangingPunct="1">
              <a:spcBef>
                <a:spcPct val="0"/>
              </a:spcBef>
            </a:pPr>
            <a:r>
              <a:rPr lang="en-US" altLang="en-US">
                <a:ea typeface="ＭＳ Ｐゴシック" panose="020B0600070205080204" pitchFamily="34" charset="-128"/>
              </a:rPr>
              <a:t>• Product life cycles are becoming shorter.</a:t>
            </a:r>
          </a:p>
          <a:p>
            <a:pPr eaLnBrk="1" hangingPunct="1">
              <a:spcBef>
                <a:spcPct val="0"/>
              </a:spcBef>
            </a:pPr>
            <a:r>
              <a:rPr lang="en-US" altLang="en-US">
                <a:ea typeface="ＭＳ Ｐゴシック" panose="020B0600070205080204" pitchFamily="34" charset="-128"/>
              </a:rPr>
              <a:t>• State and local governments are financially weak.</a:t>
            </a:r>
          </a:p>
          <a:p>
            <a:pPr eaLnBrk="1" hangingPunct="1">
              <a:spcBef>
                <a:spcPct val="0"/>
              </a:spcBef>
            </a:pPr>
            <a:r>
              <a:rPr lang="en-US" altLang="en-US">
                <a:ea typeface="ＭＳ Ｐゴシック" panose="020B0600070205080204" pitchFamily="34" charset="-128"/>
              </a:rPr>
              <a:t>• Turmoil and violence in Mexico is increasing.</a:t>
            </a:r>
          </a:p>
          <a:p>
            <a:pPr eaLnBrk="1" hangingPunct="1">
              <a:spcBef>
                <a:spcPct val="0"/>
              </a:spcBef>
            </a:pPr>
            <a:r>
              <a:rPr lang="en-US" altLang="en-US">
                <a:ea typeface="ＭＳ Ｐゴシック" panose="020B0600070205080204" pitchFamily="34" charset="-128"/>
              </a:rPr>
              <a:t>• Winters are colder and summers hotter than usual.</a:t>
            </a:r>
          </a:p>
          <a:p>
            <a:pPr eaLnBrk="1" hangingPunct="1">
              <a:spcBef>
                <a:spcPct val="0"/>
              </a:spcBef>
            </a:pPr>
            <a:r>
              <a:rPr lang="en-US" altLang="en-US">
                <a:ea typeface="ＭＳ Ｐゴシック" panose="020B0600070205080204" pitchFamily="34" charset="-128"/>
              </a:rPr>
              <a:t>• Home prices remain exceptionally low.</a:t>
            </a:r>
          </a:p>
          <a:p>
            <a:pPr eaLnBrk="1" hangingPunct="1">
              <a:spcBef>
                <a:spcPct val="0"/>
              </a:spcBef>
            </a:pPr>
            <a:r>
              <a:rPr lang="en-US" altLang="en-US">
                <a:ea typeface="ＭＳ Ｐゴシック" panose="020B0600070205080204" pitchFamily="34" charset="-128"/>
              </a:rPr>
              <a:t>• Global markets offer the highest growth in revenues.</a:t>
            </a:r>
          </a:p>
        </p:txBody>
      </p:sp>
      <p:sp>
        <p:nvSpPr>
          <p:cNvPr id="46083" name="Slide Number Placeholder 3">
            <a:extLst>
              <a:ext uri="{FF2B5EF4-FFF2-40B4-BE49-F238E27FC236}">
                <a16:creationId xmlns:a16="http://schemas.microsoft.com/office/drawing/2014/main" id="{449B0B94-572C-6440-8108-0E61A0C21A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1DC341FC-867B-0148-97B1-837236919761}" type="slidenum">
              <a:rPr lang="en-US" altLang="en-US" sz="1200"/>
              <a:pPr eaLnBrk="1" hangingPunct="1"/>
              <a:t>142</a:t>
            </a:fld>
            <a:endParaRPr lang="en-US" altLang="en-US" sz="1200"/>
          </a:p>
        </p:txBody>
      </p:sp>
    </p:spTree>
    <p:extLst>
      <p:ext uri="{BB962C8B-B14F-4D97-AF65-F5344CB8AC3E}">
        <p14:creationId xmlns:p14="http://schemas.microsoft.com/office/powerpoint/2010/main" val="30625760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a:extLst>
              <a:ext uri="{FF2B5EF4-FFF2-40B4-BE49-F238E27FC236}">
                <a16:creationId xmlns:a16="http://schemas.microsoft.com/office/drawing/2014/main" id="{073D1BB3-EBB2-DA4A-920F-E8CC3EBEA11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0" name="Notes Placeholder 2">
            <a:extLst>
              <a:ext uri="{FF2B5EF4-FFF2-40B4-BE49-F238E27FC236}">
                <a16:creationId xmlns:a16="http://schemas.microsoft.com/office/drawing/2014/main" id="{080D11F6-8770-3646-86A0-6B6FE6FE2F6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Internal strengths and internal weaknesses are </a:t>
            </a:r>
            <a:r>
              <a:rPr lang="en-US" altLang="en-US">
                <a:latin typeface="Arial" panose="020B0604020202020204" pitchFamily="34" charset="0"/>
                <a:ea typeface="ＭＳ Ｐゴシック" panose="020B0600070205080204" pitchFamily="34" charset="-128"/>
                <a:cs typeface="Arial" panose="020B0604020202020204" pitchFamily="34" charset="0"/>
              </a:rPr>
              <a:t>an organization</a:t>
            </a:r>
            <a:r>
              <a:rPr lang="ja-JP" altLang="en-US">
                <a:latin typeface="Arial" panose="020B0604020202020204" pitchFamily="34" charset="0"/>
                <a:ea typeface="ＭＳ Ｐゴシック" panose="020B0600070205080204" pitchFamily="34" charset="-128"/>
                <a:cs typeface="Arial" panose="020B0604020202020204" pitchFamily="34" charset="0"/>
              </a:rPr>
              <a:t>’</a:t>
            </a:r>
            <a:r>
              <a:rPr lang="en-US" altLang="ja-JP">
                <a:latin typeface="Arial" panose="020B0604020202020204" pitchFamily="34" charset="0"/>
                <a:ea typeface="ＭＳ Ｐゴシック" panose="020B0600070205080204" pitchFamily="34" charset="-128"/>
                <a:cs typeface="Arial" panose="020B0604020202020204" pitchFamily="34" charset="0"/>
              </a:rPr>
              <a:t>s controllable activities that are performed especially well or poorly</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and are determined relative to competitors</a:t>
            </a:r>
          </a:p>
        </p:txBody>
      </p:sp>
      <p:sp>
        <p:nvSpPr>
          <p:cNvPr id="48131" name="Slide Number Placeholder 3">
            <a:extLst>
              <a:ext uri="{FF2B5EF4-FFF2-40B4-BE49-F238E27FC236}">
                <a16:creationId xmlns:a16="http://schemas.microsoft.com/office/drawing/2014/main" id="{D63EDC7E-7B79-8842-9EA5-C788A232071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A8EEFD23-EFF0-644D-8D59-F53DF84C680B}" type="slidenum">
              <a:rPr lang="en-US" altLang="en-US" sz="1200"/>
              <a:pPr eaLnBrk="1" hangingPunct="1"/>
              <a:t>143</a:t>
            </a:fld>
            <a:endParaRPr lang="en-US" altLang="en-US" sz="1200"/>
          </a:p>
        </p:txBody>
      </p:sp>
    </p:spTree>
    <p:extLst>
      <p:ext uri="{BB962C8B-B14F-4D97-AF65-F5344CB8AC3E}">
        <p14:creationId xmlns:p14="http://schemas.microsoft.com/office/powerpoint/2010/main" val="30093664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a:extLst>
              <a:ext uri="{FF2B5EF4-FFF2-40B4-BE49-F238E27FC236}">
                <a16:creationId xmlns:a16="http://schemas.microsoft.com/office/drawing/2014/main" id="{577C09FA-2EF0-534C-BE0F-C47207A05E3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8" name="Notes Placeholder 2">
            <a:extLst>
              <a:ext uri="{FF2B5EF4-FFF2-40B4-BE49-F238E27FC236}">
                <a16:creationId xmlns:a16="http://schemas.microsoft.com/office/drawing/2014/main" id="{2B54259E-CD15-7F4C-9800-E36935FE49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Objectives</a:t>
            </a:r>
            <a:r>
              <a:rPr lang="en-US" altLang="en-US">
                <a:latin typeface="Arial" panose="020B0604020202020204" pitchFamily="34" charset="0"/>
                <a:ea typeface="ＭＳ Ｐゴシック" panose="020B0600070205080204" pitchFamily="34" charset="-128"/>
                <a:cs typeface="Arial" panose="020B0604020202020204" pitchFamily="34" charset="0"/>
              </a:rPr>
              <a:t> are specific results that an organization seeks to achieve in pursuing its basic mission. </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Long-term means more than one year</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They should be challenging, measurable, consistent, reasonable, and clear</a:t>
            </a:r>
          </a:p>
          <a:p>
            <a:endParaRPr lang="en-US" altLang="en-US">
              <a:ea typeface="ＭＳ Ｐゴシック" panose="020B0600070205080204" pitchFamily="34" charset="-128"/>
            </a:endParaRPr>
          </a:p>
        </p:txBody>
      </p:sp>
      <p:sp>
        <p:nvSpPr>
          <p:cNvPr id="50179" name="Slide Number Placeholder 3">
            <a:extLst>
              <a:ext uri="{FF2B5EF4-FFF2-40B4-BE49-F238E27FC236}">
                <a16:creationId xmlns:a16="http://schemas.microsoft.com/office/drawing/2014/main" id="{6AF45C95-F046-874F-A156-F996643FB84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FFA20C89-99CB-D149-A2AB-AA8E1747F1EB}" type="slidenum">
              <a:rPr lang="en-US" altLang="en-US" sz="1200"/>
              <a:pPr eaLnBrk="1" hangingPunct="1"/>
              <a:t>144</a:t>
            </a:fld>
            <a:endParaRPr lang="en-US" altLang="en-US" sz="1200"/>
          </a:p>
        </p:txBody>
      </p:sp>
    </p:spTree>
    <p:extLst>
      <p:ext uri="{BB962C8B-B14F-4D97-AF65-F5344CB8AC3E}">
        <p14:creationId xmlns:p14="http://schemas.microsoft.com/office/powerpoint/2010/main" val="34851489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a:extLst>
              <a:ext uri="{FF2B5EF4-FFF2-40B4-BE49-F238E27FC236}">
                <a16:creationId xmlns:a16="http://schemas.microsoft.com/office/drawing/2014/main" id="{A252275E-6EC6-CA4F-B9FA-82A1DDF847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6" name="Notes Placeholder 2">
            <a:extLst>
              <a:ext uri="{FF2B5EF4-FFF2-40B4-BE49-F238E27FC236}">
                <a16:creationId xmlns:a16="http://schemas.microsoft.com/office/drawing/2014/main" id="{3BE4C87D-79F5-8A4F-9DA9-CDFFB66683E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Strategies</a:t>
            </a:r>
            <a:r>
              <a:rPr lang="en-US" altLang="en-US">
                <a:latin typeface="Arial" panose="020B0604020202020204" pitchFamily="34" charset="0"/>
                <a:ea typeface="ＭＳ Ｐゴシック" panose="020B0600070205080204" pitchFamily="34" charset="-128"/>
                <a:cs typeface="Arial" panose="020B0604020202020204" pitchFamily="34" charset="0"/>
              </a:rPr>
              <a:t> are the means by which long-term objectives will be achieved. </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They may include geographic expansion, diversification, acquisition, product development, market </a:t>
            </a:r>
            <a:r>
              <a:rPr lang="fr-FR" altLang="en-US">
                <a:latin typeface="Arial" panose="020B0604020202020204" pitchFamily="34" charset="0"/>
                <a:ea typeface="ＭＳ Ｐゴシック" panose="020B0600070205080204" pitchFamily="34" charset="-128"/>
                <a:cs typeface="Arial" panose="020B0604020202020204" pitchFamily="34" charset="0"/>
              </a:rPr>
              <a:t>penetration, retrenchment, divestiture, liquidation, and joint ventures.</a:t>
            </a:r>
            <a:endParaRPr lang="en-US" altLang="en-US">
              <a:latin typeface="Arial" panose="020B0604020202020204" pitchFamily="34" charset="0"/>
              <a:ea typeface="ＭＳ Ｐゴシック" panose="020B0600070205080204" pitchFamily="34" charset="-128"/>
              <a:cs typeface="Arial" panose="020B0604020202020204" pitchFamily="34" charset="0"/>
            </a:endParaRPr>
          </a:p>
          <a:p>
            <a:endParaRPr lang="en-US" altLang="en-US">
              <a:ea typeface="ＭＳ Ｐゴシック" panose="020B0600070205080204" pitchFamily="34" charset="-128"/>
            </a:endParaRPr>
          </a:p>
        </p:txBody>
      </p:sp>
      <p:sp>
        <p:nvSpPr>
          <p:cNvPr id="52227" name="Slide Number Placeholder 3">
            <a:extLst>
              <a:ext uri="{FF2B5EF4-FFF2-40B4-BE49-F238E27FC236}">
                <a16:creationId xmlns:a16="http://schemas.microsoft.com/office/drawing/2014/main" id="{74030FEC-2308-FA42-B378-382DBA7A2F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3C265B05-1B81-FB4E-913D-F962AE7AADF2}" type="slidenum">
              <a:rPr lang="en-US" altLang="en-US" sz="1200"/>
              <a:pPr eaLnBrk="1" hangingPunct="1"/>
              <a:t>145</a:t>
            </a:fld>
            <a:endParaRPr lang="en-US" altLang="en-US" sz="1200"/>
          </a:p>
        </p:txBody>
      </p:sp>
    </p:spTree>
    <p:extLst>
      <p:ext uri="{BB962C8B-B14F-4D97-AF65-F5344CB8AC3E}">
        <p14:creationId xmlns:p14="http://schemas.microsoft.com/office/powerpoint/2010/main" val="772052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ph type="sldNum" sz="quarter"/>
          </p:nvPr>
        </p:nvSpPr>
        <p:spPr>
          <a:noFill/>
        </p:spPr>
        <p:txBody>
          <a:bodyPr lIns="91440" tIns="45720" rIns="91440" bIns="45720" rtlCol="0" anchor="b"/>
          <a:lstStyle/>
          <a:p>
            <a:pPr lvl="0" algn="r" eaLnBrk="1" hangingPunct="1"/>
            <a:fld id="{9A0DB2DC-4C9A-4742-B13C-FB6460FD3503}" type="slidenum">
              <a:rPr lang="en-US" sz="1200" dirty="0">
                <a:latin typeface="Calibri" panose="020F0502020204030204" pitchFamily="34" charset="0"/>
              </a:rPr>
              <a:t>109</a:t>
            </a:fld>
            <a:endParaRPr lang="en-US" sz="1200" dirty="0">
              <a:latin typeface="Calibri" panose="020F0502020204030204" pitchFamily="34" charset="0"/>
            </a:endParaRPr>
          </a:p>
        </p:txBody>
      </p:sp>
      <p:sp>
        <p:nvSpPr>
          <p:cNvPr id="54275" name="Rectangle 2"/>
          <p:cNvSpPr>
            <a:spLocks noGrp="1" noRot="1" noChangeAspect="1" noTextEdit="1"/>
          </p:cNvSpPr>
          <p:nvPr>
            <p:ph type="sldImg"/>
          </p:nvPr>
        </p:nvSpPr>
        <p:spPr>
          <a:ln>
            <a:solidFill>
              <a:srgbClr val="000000">
                <a:alpha val="100000"/>
              </a:srgbClr>
            </a:solidFill>
            <a:miter lim="800000"/>
          </a:ln>
        </p:spPr>
      </p:sp>
      <p:sp>
        <p:nvSpPr>
          <p:cNvPr id="54276" name="Rectangle 3"/>
          <p:cNvSpPr>
            <a:spLocks noGrp="1"/>
          </p:cNvSpPr>
          <p:nvPr>
            <p:ph type="body" idx="1"/>
          </p:nvPr>
        </p:nvSpPr>
        <p:spPr>
          <a:noFill/>
          <a:ln>
            <a:noFill/>
          </a:ln>
        </p:spPr>
        <p:txBody>
          <a:bodyPr wrap="square" lIns="91440" tIns="45720" rIns="91440" bIns="45720" anchor="t"/>
          <a:lstStyle/>
          <a:p>
            <a:pPr lvl="0"/>
            <a:endParaRPr lang="id-ID" altLang="x-none" dirty="0"/>
          </a:p>
        </p:txBody>
      </p:sp>
    </p:spTree>
    <p:extLst>
      <p:ext uri="{BB962C8B-B14F-4D97-AF65-F5344CB8AC3E}">
        <p14:creationId xmlns:p14="http://schemas.microsoft.com/office/powerpoint/2010/main" val="38463430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a:extLst>
              <a:ext uri="{FF2B5EF4-FFF2-40B4-BE49-F238E27FC236}">
                <a16:creationId xmlns:a16="http://schemas.microsoft.com/office/drawing/2014/main" id="{45CD87C9-634D-204F-99A2-E4028662BA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4" name="Notes Placeholder 2">
            <a:extLst>
              <a:ext uri="{FF2B5EF4-FFF2-40B4-BE49-F238E27FC236}">
                <a16:creationId xmlns:a16="http://schemas.microsoft.com/office/drawing/2014/main" id="{C6F01888-D082-4543-A60B-2CEFA17236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Annual objectives are </a:t>
            </a:r>
            <a:r>
              <a:rPr lang="en-US" altLang="en-US">
                <a:latin typeface="Arial" panose="020B0604020202020204" pitchFamily="34" charset="0"/>
                <a:ea typeface="ＭＳ Ｐゴシック" panose="020B0600070205080204" pitchFamily="34" charset="-128"/>
                <a:cs typeface="Arial" panose="020B0604020202020204" pitchFamily="34" charset="0"/>
              </a:rPr>
              <a:t>short-term milestones that organizations must achieve to reach long-term objectives. </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They should be measurable, quantitative, challenging, realistic, consistent, and prioritized</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They should be established at the corporate, divisional, and functional levels in a large organization.</a:t>
            </a:r>
          </a:p>
          <a:p>
            <a:endParaRPr lang="en-US" altLang="en-US">
              <a:ea typeface="ＭＳ Ｐゴシック" panose="020B0600070205080204" pitchFamily="34" charset="-128"/>
            </a:endParaRPr>
          </a:p>
        </p:txBody>
      </p:sp>
      <p:sp>
        <p:nvSpPr>
          <p:cNvPr id="54275" name="Slide Number Placeholder 3">
            <a:extLst>
              <a:ext uri="{FF2B5EF4-FFF2-40B4-BE49-F238E27FC236}">
                <a16:creationId xmlns:a16="http://schemas.microsoft.com/office/drawing/2014/main" id="{3B26FBB0-530E-F147-9860-91E9D9EFF6A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BE7FA628-3E8A-2A42-92C6-CFDCE566BCF3}" type="slidenum">
              <a:rPr lang="en-US" altLang="en-US" sz="1200"/>
              <a:pPr eaLnBrk="1" hangingPunct="1"/>
              <a:t>146</a:t>
            </a:fld>
            <a:endParaRPr lang="en-US" altLang="en-US" sz="1200"/>
          </a:p>
        </p:txBody>
      </p:sp>
    </p:spTree>
    <p:extLst>
      <p:ext uri="{BB962C8B-B14F-4D97-AF65-F5344CB8AC3E}">
        <p14:creationId xmlns:p14="http://schemas.microsoft.com/office/powerpoint/2010/main" val="28118256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a:extLst>
              <a:ext uri="{FF2B5EF4-FFF2-40B4-BE49-F238E27FC236}">
                <a16:creationId xmlns:a16="http://schemas.microsoft.com/office/drawing/2014/main" id="{800B171D-2FDF-F74B-B9FB-9D6586A3F34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2" name="Notes Placeholder 2">
            <a:extLst>
              <a:ext uri="{FF2B5EF4-FFF2-40B4-BE49-F238E27FC236}">
                <a16:creationId xmlns:a16="http://schemas.microsoft.com/office/drawing/2014/main" id="{32657104-C48C-E041-B24A-A75D7D1C37E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Strategies currently being pursued by some companies are described in Table 1-1.</a:t>
            </a:r>
          </a:p>
        </p:txBody>
      </p:sp>
      <p:sp>
        <p:nvSpPr>
          <p:cNvPr id="56323" name="Slide Number Placeholder 3">
            <a:extLst>
              <a:ext uri="{FF2B5EF4-FFF2-40B4-BE49-F238E27FC236}">
                <a16:creationId xmlns:a16="http://schemas.microsoft.com/office/drawing/2014/main" id="{9DE8C4CD-2778-8A44-AA97-98EF1C769C1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85E96162-0395-894F-87D4-499706443E42}" type="slidenum">
              <a:rPr lang="en-US" altLang="en-US" sz="1200"/>
              <a:pPr eaLnBrk="1" hangingPunct="1"/>
              <a:t>147</a:t>
            </a:fld>
            <a:endParaRPr lang="en-US" altLang="en-US" sz="1200"/>
          </a:p>
        </p:txBody>
      </p:sp>
    </p:spTree>
    <p:extLst>
      <p:ext uri="{BB962C8B-B14F-4D97-AF65-F5344CB8AC3E}">
        <p14:creationId xmlns:p14="http://schemas.microsoft.com/office/powerpoint/2010/main" val="28126074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a:extLst>
              <a:ext uri="{FF2B5EF4-FFF2-40B4-BE49-F238E27FC236}">
                <a16:creationId xmlns:a16="http://schemas.microsoft.com/office/drawing/2014/main" id="{C6946397-8EFB-DD4B-BF99-E382CA80064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0" name="Notes Placeholder 2">
            <a:extLst>
              <a:ext uri="{FF2B5EF4-FFF2-40B4-BE49-F238E27FC236}">
                <a16:creationId xmlns:a16="http://schemas.microsoft.com/office/drawing/2014/main" id="{491FF33F-C169-D74B-BE09-4495743AB41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Policies are </a:t>
            </a:r>
            <a:r>
              <a:rPr lang="en-US" altLang="en-US">
                <a:latin typeface="Arial" panose="020B0604020202020204" pitchFamily="34" charset="0"/>
                <a:ea typeface="ＭＳ Ｐゴシック" panose="020B0600070205080204" pitchFamily="34" charset="-128"/>
                <a:cs typeface="Arial" panose="020B0604020202020204" pitchFamily="34" charset="0"/>
              </a:rPr>
              <a:t>the means by which annual objectives will be achieved. </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They include guidelines, rules, and procedures established to support efforts to achieve stated objectives</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Policies are guides to decision making and address repetitive or recurring situations</a:t>
            </a:r>
          </a:p>
          <a:p>
            <a:endParaRPr lang="en-US" altLang="en-US">
              <a:ea typeface="ＭＳ Ｐゴシック" panose="020B0600070205080204" pitchFamily="34" charset="-128"/>
            </a:endParaRPr>
          </a:p>
        </p:txBody>
      </p:sp>
      <p:sp>
        <p:nvSpPr>
          <p:cNvPr id="58371" name="Slide Number Placeholder 3">
            <a:extLst>
              <a:ext uri="{FF2B5EF4-FFF2-40B4-BE49-F238E27FC236}">
                <a16:creationId xmlns:a16="http://schemas.microsoft.com/office/drawing/2014/main" id="{B4E09EB9-B440-6341-A7B2-5F53ED7F513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7142C0F5-2436-4947-B652-1C19FBAF82FE}" type="slidenum">
              <a:rPr lang="en-US" altLang="en-US" sz="1200"/>
              <a:pPr eaLnBrk="1" hangingPunct="1"/>
              <a:t>148</a:t>
            </a:fld>
            <a:endParaRPr lang="en-US" altLang="en-US" sz="1200"/>
          </a:p>
        </p:txBody>
      </p:sp>
    </p:spTree>
    <p:extLst>
      <p:ext uri="{BB962C8B-B14F-4D97-AF65-F5344CB8AC3E}">
        <p14:creationId xmlns:p14="http://schemas.microsoft.com/office/powerpoint/2010/main" val="405193627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a:extLst>
              <a:ext uri="{FF2B5EF4-FFF2-40B4-BE49-F238E27FC236}">
                <a16:creationId xmlns:a16="http://schemas.microsoft.com/office/drawing/2014/main" id="{58386F60-ADF2-2C46-9BDB-5C78E91F15C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4" name="Notes Placeholder 2">
            <a:extLst>
              <a:ext uri="{FF2B5EF4-FFF2-40B4-BE49-F238E27FC236}">
                <a16:creationId xmlns:a16="http://schemas.microsoft.com/office/drawing/2014/main" id="{77B5E263-FA0F-B241-A593-EC30DE07033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ea typeface="ＭＳ Ｐゴシック" panose="020B0600070205080204" pitchFamily="34" charset="-128"/>
              </a:rPr>
              <a:t>Historically, the principal benefit of strategic management has been to help organizations formulate better strategies through the use of a more systematic, logical, and rational approach to strategic choice</a:t>
            </a:r>
          </a:p>
          <a:p>
            <a:pPr eaLnBrk="1" hangingPunct="1"/>
            <a:endParaRPr lang="en-US" altLang="en-US">
              <a:ea typeface="ＭＳ Ｐゴシック" panose="020B0600070205080204" pitchFamily="34" charset="-128"/>
            </a:endParaRPr>
          </a:p>
        </p:txBody>
      </p:sp>
      <p:sp>
        <p:nvSpPr>
          <p:cNvPr id="64515" name="Slide Number Placeholder 3">
            <a:extLst>
              <a:ext uri="{FF2B5EF4-FFF2-40B4-BE49-F238E27FC236}">
                <a16:creationId xmlns:a16="http://schemas.microsoft.com/office/drawing/2014/main" id="{2B849DB9-52DE-BB47-A7B9-363FCE2CECB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FF0A971E-A83D-6840-B31F-E728478C7A85}" type="slidenum">
              <a:rPr lang="en-US" altLang="en-US" sz="1200"/>
              <a:pPr eaLnBrk="1" hangingPunct="1"/>
              <a:t>149</a:t>
            </a:fld>
            <a:endParaRPr lang="en-US" altLang="en-US" sz="1200"/>
          </a:p>
        </p:txBody>
      </p:sp>
    </p:spTree>
    <p:extLst>
      <p:ext uri="{BB962C8B-B14F-4D97-AF65-F5344CB8AC3E}">
        <p14:creationId xmlns:p14="http://schemas.microsoft.com/office/powerpoint/2010/main" val="293053612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a:extLst>
              <a:ext uri="{FF2B5EF4-FFF2-40B4-BE49-F238E27FC236}">
                <a16:creationId xmlns:a16="http://schemas.microsoft.com/office/drawing/2014/main" id="{4BDA346F-B0D9-1A46-AE37-715508FCEC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4" name="Notes Placeholder 2">
            <a:extLst>
              <a:ext uri="{FF2B5EF4-FFF2-40B4-BE49-F238E27FC236}">
                <a16:creationId xmlns:a16="http://schemas.microsoft.com/office/drawing/2014/main" id="{003D3F2F-8F80-7244-BB0A-E469AAB346E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ea typeface="ＭＳ Ｐゴシック" panose="020B0600070205080204" pitchFamily="34" charset="-128"/>
              </a:rPr>
              <a:t>Businesses using strategic-management concepts show significant improvement in sales, profitability, and productivity compared to firms without systematic planning activities</a:t>
            </a:r>
          </a:p>
          <a:p>
            <a:pPr eaLnBrk="1" hangingPunct="1"/>
            <a:endParaRPr lang="en-US" altLang="en-US">
              <a:ea typeface="ＭＳ Ｐゴシック" panose="020B0600070205080204" pitchFamily="34" charset="-128"/>
            </a:endParaRPr>
          </a:p>
          <a:p>
            <a:pPr eaLnBrk="1" hangingPunct="1"/>
            <a:r>
              <a:rPr lang="en-US" altLang="en-US">
                <a:ea typeface="ＭＳ Ｐゴシック" panose="020B0600070205080204" pitchFamily="34" charset="-128"/>
              </a:rPr>
              <a:t>High-performing firms seem to make more informed decisions with good anticipation of both short- and long-term consequences</a:t>
            </a:r>
          </a:p>
          <a:p>
            <a:pPr eaLnBrk="1" hangingPunct="1"/>
            <a:endParaRPr lang="en-US" altLang="en-US">
              <a:ea typeface="ＭＳ Ｐゴシック" panose="020B0600070205080204" pitchFamily="34" charset="-128"/>
            </a:endParaRPr>
          </a:p>
        </p:txBody>
      </p:sp>
      <p:sp>
        <p:nvSpPr>
          <p:cNvPr id="69635" name="Slide Number Placeholder 3">
            <a:extLst>
              <a:ext uri="{FF2B5EF4-FFF2-40B4-BE49-F238E27FC236}">
                <a16:creationId xmlns:a16="http://schemas.microsoft.com/office/drawing/2014/main" id="{3F35B887-D1EC-C94E-8FEE-302B4B213E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0E1695E4-6F57-8E4B-9DA6-53743B7F63D2}" type="slidenum">
              <a:rPr lang="en-US" altLang="en-US" sz="1200"/>
              <a:pPr eaLnBrk="1" hangingPunct="1"/>
              <a:t>151</a:t>
            </a:fld>
            <a:endParaRPr lang="en-US" altLang="en-US" sz="1200"/>
          </a:p>
        </p:txBody>
      </p:sp>
    </p:spTree>
    <p:extLst>
      <p:ext uri="{BB962C8B-B14F-4D97-AF65-F5344CB8AC3E}">
        <p14:creationId xmlns:p14="http://schemas.microsoft.com/office/powerpoint/2010/main" val="7385453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a:extLst>
              <a:ext uri="{FF2B5EF4-FFF2-40B4-BE49-F238E27FC236}">
                <a16:creationId xmlns:a16="http://schemas.microsoft.com/office/drawing/2014/main" id="{B067AE26-9D58-7A40-8A79-D1D91A4E3C7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2" name="Notes Placeholder 2">
            <a:extLst>
              <a:ext uri="{FF2B5EF4-FFF2-40B4-BE49-F238E27FC236}">
                <a16:creationId xmlns:a16="http://schemas.microsoft.com/office/drawing/2014/main" id="{39B32D31-5812-F94C-AE5B-9D805B4A001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ea typeface="ＭＳ Ｐゴシック" panose="020B0600070205080204" pitchFamily="34" charset="-128"/>
              </a:rPr>
              <a:t>It allows for identification, prioritization, and exploitation of opportunities.</a:t>
            </a:r>
          </a:p>
          <a:p>
            <a:pPr eaLnBrk="1" hangingPunct="1"/>
            <a:r>
              <a:rPr lang="en-US" altLang="en-US">
                <a:ea typeface="ＭＳ Ｐゴシック" panose="020B0600070205080204" pitchFamily="34" charset="-128"/>
              </a:rPr>
              <a:t>It provides an objective view of management problems.</a:t>
            </a:r>
          </a:p>
          <a:p>
            <a:pPr eaLnBrk="1" hangingPunct="1"/>
            <a:r>
              <a:rPr lang="en-US" altLang="en-US">
                <a:ea typeface="ＭＳ Ｐゴシック" panose="020B0600070205080204" pitchFamily="34" charset="-128"/>
              </a:rPr>
              <a:t>It represents a framework for improved coordination and control of activities.</a:t>
            </a:r>
          </a:p>
          <a:p>
            <a:pPr eaLnBrk="1" hangingPunct="1"/>
            <a:r>
              <a:rPr lang="en-US" altLang="en-US">
                <a:ea typeface="ＭＳ Ｐゴシック" panose="020B0600070205080204" pitchFamily="34" charset="-128"/>
              </a:rPr>
              <a:t>It minimizes the effects of adverse conditions and changes.</a:t>
            </a:r>
          </a:p>
          <a:p>
            <a:pPr eaLnBrk="1" hangingPunct="1"/>
            <a:endParaRPr lang="en-US" altLang="en-US">
              <a:ea typeface="ＭＳ Ｐゴシック" panose="020B0600070205080204" pitchFamily="34" charset="-128"/>
            </a:endParaRPr>
          </a:p>
        </p:txBody>
      </p:sp>
      <p:sp>
        <p:nvSpPr>
          <p:cNvPr id="71683" name="Slide Number Placeholder 3">
            <a:extLst>
              <a:ext uri="{FF2B5EF4-FFF2-40B4-BE49-F238E27FC236}">
                <a16:creationId xmlns:a16="http://schemas.microsoft.com/office/drawing/2014/main" id="{65F73752-06BC-7F4C-9F5C-38E77FED14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D73D6E82-63F0-374B-83C9-6381AFD31D3A}" type="slidenum">
              <a:rPr lang="en-US" altLang="en-US" sz="1200"/>
              <a:pPr eaLnBrk="1" hangingPunct="1"/>
              <a:t>152</a:t>
            </a:fld>
            <a:endParaRPr lang="en-US" altLang="en-US" sz="1200"/>
          </a:p>
        </p:txBody>
      </p:sp>
    </p:spTree>
    <p:extLst>
      <p:ext uri="{BB962C8B-B14F-4D97-AF65-F5344CB8AC3E}">
        <p14:creationId xmlns:p14="http://schemas.microsoft.com/office/powerpoint/2010/main" val="7827390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a:extLst>
              <a:ext uri="{FF2B5EF4-FFF2-40B4-BE49-F238E27FC236}">
                <a16:creationId xmlns:a16="http://schemas.microsoft.com/office/drawing/2014/main" id="{C13C859B-2BF9-3146-A922-9200121B66E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0" name="Notes Placeholder 2">
            <a:extLst>
              <a:ext uri="{FF2B5EF4-FFF2-40B4-BE49-F238E27FC236}">
                <a16:creationId xmlns:a16="http://schemas.microsoft.com/office/drawing/2014/main" id="{C6D7BAA2-D647-3D43-92D7-B2A213B0794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ea typeface="ＭＳ Ｐゴシック" panose="020B0600070205080204" pitchFamily="34" charset="-128"/>
              </a:rPr>
              <a:t>It allows major decisions to better support established objectives.</a:t>
            </a:r>
          </a:p>
          <a:p>
            <a:pPr eaLnBrk="1" hangingPunct="1"/>
            <a:r>
              <a:rPr lang="en-US" altLang="en-US">
                <a:ea typeface="ＭＳ Ｐゴシック" panose="020B0600070205080204" pitchFamily="34" charset="-128"/>
              </a:rPr>
              <a:t>It allows more effective allocation of time and resources to identified opportunities.</a:t>
            </a:r>
          </a:p>
          <a:p>
            <a:pPr eaLnBrk="1" hangingPunct="1"/>
            <a:r>
              <a:rPr lang="en-US" altLang="en-US">
                <a:ea typeface="ＭＳ Ｐゴシック" panose="020B0600070205080204" pitchFamily="34" charset="-128"/>
              </a:rPr>
              <a:t>It allows fewer resources and less time to be devoted to correcting erroneous or ad hoc decisions.</a:t>
            </a:r>
          </a:p>
          <a:p>
            <a:pPr eaLnBrk="1" hangingPunct="1"/>
            <a:r>
              <a:rPr lang="en-US" altLang="en-US">
                <a:ea typeface="ＭＳ Ｐゴシック" panose="020B0600070205080204" pitchFamily="34" charset="-128"/>
              </a:rPr>
              <a:t>It creates a framework for internal communication among personnel.</a:t>
            </a:r>
          </a:p>
        </p:txBody>
      </p:sp>
      <p:sp>
        <p:nvSpPr>
          <p:cNvPr id="73731" name="Slide Number Placeholder 3">
            <a:extLst>
              <a:ext uri="{FF2B5EF4-FFF2-40B4-BE49-F238E27FC236}">
                <a16:creationId xmlns:a16="http://schemas.microsoft.com/office/drawing/2014/main" id="{0EE5C376-F807-4240-BBE0-FE48CF88CD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21A3151E-29FB-4A41-A6B6-5BF31C57BCB0}" type="slidenum">
              <a:rPr lang="en-US" altLang="en-US" sz="1200"/>
              <a:pPr eaLnBrk="1" hangingPunct="1"/>
              <a:t>153</a:t>
            </a:fld>
            <a:endParaRPr lang="en-US" altLang="en-US" sz="1200"/>
          </a:p>
        </p:txBody>
      </p:sp>
    </p:spTree>
    <p:extLst>
      <p:ext uri="{BB962C8B-B14F-4D97-AF65-F5344CB8AC3E}">
        <p14:creationId xmlns:p14="http://schemas.microsoft.com/office/powerpoint/2010/main" val="76389043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a:extLst>
              <a:ext uri="{FF2B5EF4-FFF2-40B4-BE49-F238E27FC236}">
                <a16:creationId xmlns:a16="http://schemas.microsoft.com/office/drawing/2014/main" id="{7763DD80-AE71-0F4B-9E8E-F33D4D7E1E8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8" name="Notes Placeholder 2">
            <a:extLst>
              <a:ext uri="{FF2B5EF4-FFF2-40B4-BE49-F238E27FC236}">
                <a16:creationId xmlns:a16="http://schemas.microsoft.com/office/drawing/2014/main" id="{CCB7EB01-6CA6-C245-987A-07A5F2D0AAF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ea typeface="ＭＳ Ｐゴシック" panose="020B0600070205080204" pitchFamily="34" charset="-128"/>
              </a:rPr>
              <a:t>• </a:t>
            </a:r>
            <a:r>
              <a:rPr lang="en-US" altLang="en-US" b="1" i="1">
                <a:ea typeface="ＭＳ Ｐゴシック" panose="020B0600070205080204" pitchFamily="34" charset="-128"/>
              </a:rPr>
              <a:t>Lack of knowledge or experience in strategic planning</a:t>
            </a:r>
            <a:r>
              <a:rPr lang="en-US" altLang="en-US">
                <a:ea typeface="ＭＳ Ｐゴシック" panose="020B0600070205080204" pitchFamily="34" charset="-128"/>
              </a:rPr>
              <a:t>—No training in strategic planning.</a:t>
            </a:r>
          </a:p>
          <a:p>
            <a:pPr eaLnBrk="1" hangingPunct="1"/>
            <a:r>
              <a:rPr lang="en-US" altLang="en-US">
                <a:ea typeface="ＭＳ Ｐゴシック" panose="020B0600070205080204" pitchFamily="34" charset="-128"/>
              </a:rPr>
              <a:t>• </a:t>
            </a:r>
            <a:r>
              <a:rPr lang="en-US" altLang="en-US" b="1" i="1">
                <a:ea typeface="ＭＳ Ｐゴシック" panose="020B0600070205080204" pitchFamily="34" charset="-128"/>
              </a:rPr>
              <a:t>Poor reward structures</a:t>
            </a:r>
            <a:r>
              <a:rPr lang="en-US" altLang="en-US">
                <a:ea typeface="ＭＳ Ｐゴシック" panose="020B0600070205080204" pitchFamily="34" charset="-128"/>
              </a:rPr>
              <a:t>—When an organization assumes success, it often fails to reward</a:t>
            </a:r>
          </a:p>
          <a:p>
            <a:pPr eaLnBrk="1" hangingPunct="1"/>
            <a:r>
              <a:rPr lang="en-US" altLang="en-US">
                <a:ea typeface="ＭＳ Ｐゴシック" panose="020B0600070205080204" pitchFamily="34" charset="-128"/>
              </a:rPr>
              <a:t>success. When failure occurs, then the firm may punish.</a:t>
            </a:r>
          </a:p>
          <a:p>
            <a:pPr eaLnBrk="1" hangingPunct="1"/>
            <a:r>
              <a:rPr lang="en-US" altLang="en-US">
                <a:ea typeface="ＭＳ Ｐゴシック" panose="020B0600070205080204" pitchFamily="34" charset="-128"/>
              </a:rPr>
              <a:t>• </a:t>
            </a:r>
            <a:r>
              <a:rPr lang="en-US" altLang="en-US" b="1" i="1">
                <a:ea typeface="ＭＳ Ｐゴシック" panose="020B0600070205080204" pitchFamily="34" charset="-128"/>
              </a:rPr>
              <a:t>Firefighting</a:t>
            </a:r>
            <a:r>
              <a:rPr lang="en-US" altLang="en-US">
                <a:ea typeface="ＭＳ Ｐゴシック" panose="020B0600070205080204" pitchFamily="34" charset="-128"/>
              </a:rPr>
              <a:t>—An organization can be so deeply embroiled in resolving crises and firefighting</a:t>
            </a:r>
          </a:p>
          <a:p>
            <a:pPr eaLnBrk="1" hangingPunct="1"/>
            <a:r>
              <a:rPr lang="en-US" altLang="en-US">
                <a:ea typeface="ＭＳ Ｐゴシック" panose="020B0600070205080204" pitchFamily="34" charset="-128"/>
              </a:rPr>
              <a:t>that it reserves no time for planning.</a:t>
            </a:r>
          </a:p>
          <a:p>
            <a:pPr eaLnBrk="1" hangingPunct="1"/>
            <a:r>
              <a:rPr lang="en-US" altLang="en-US">
                <a:ea typeface="ＭＳ Ｐゴシック" panose="020B0600070205080204" pitchFamily="34" charset="-128"/>
              </a:rPr>
              <a:t>• </a:t>
            </a:r>
            <a:r>
              <a:rPr lang="en-US" altLang="en-US" b="1" i="1">
                <a:ea typeface="ＭＳ Ｐゴシック" panose="020B0600070205080204" pitchFamily="34" charset="-128"/>
              </a:rPr>
              <a:t>Waste of time</a:t>
            </a:r>
            <a:r>
              <a:rPr lang="en-US" altLang="en-US">
                <a:ea typeface="ＭＳ Ｐゴシック" panose="020B0600070205080204" pitchFamily="34" charset="-128"/>
              </a:rPr>
              <a:t>—Some firms see planning as a waste of time because no marketable product</a:t>
            </a:r>
          </a:p>
          <a:p>
            <a:pPr eaLnBrk="1" hangingPunct="1"/>
            <a:r>
              <a:rPr lang="en-US" altLang="en-US">
                <a:ea typeface="ＭＳ Ｐゴシック" panose="020B0600070205080204" pitchFamily="34" charset="-128"/>
              </a:rPr>
              <a:t>is produced. Time spent on planning is an investment.</a:t>
            </a:r>
          </a:p>
          <a:p>
            <a:pPr eaLnBrk="1" hangingPunct="1"/>
            <a:r>
              <a:rPr lang="en-US" altLang="en-US">
                <a:ea typeface="ＭＳ Ｐゴシック" panose="020B0600070205080204" pitchFamily="34" charset="-128"/>
              </a:rPr>
              <a:t>• </a:t>
            </a:r>
            <a:r>
              <a:rPr lang="en-US" altLang="en-US" b="1" i="1">
                <a:ea typeface="ＭＳ Ｐゴシック" panose="020B0600070205080204" pitchFamily="34" charset="-128"/>
              </a:rPr>
              <a:t>Too expensive</a:t>
            </a:r>
            <a:r>
              <a:rPr lang="en-US" altLang="en-US">
                <a:ea typeface="ＭＳ Ｐゴシック" panose="020B0600070205080204" pitchFamily="34" charset="-128"/>
              </a:rPr>
              <a:t>—Some organizations see planning as too expensive in time and money.</a:t>
            </a:r>
          </a:p>
          <a:p>
            <a:pPr eaLnBrk="1" hangingPunct="1"/>
            <a:r>
              <a:rPr lang="en-US" altLang="en-US">
                <a:ea typeface="ＭＳ Ｐゴシック" panose="020B0600070205080204" pitchFamily="34" charset="-128"/>
              </a:rPr>
              <a:t>• </a:t>
            </a:r>
            <a:r>
              <a:rPr lang="en-US" altLang="en-US" b="1" i="1">
                <a:ea typeface="ＭＳ Ｐゴシック" panose="020B0600070205080204" pitchFamily="34" charset="-128"/>
              </a:rPr>
              <a:t>Laziness</a:t>
            </a:r>
            <a:r>
              <a:rPr lang="en-US" altLang="en-US">
                <a:ea typeface="ＭＳ Ｐゴシック" panose="020B0600070205080204" pitchFamily="34" charset="-128"/>
              </a:rPr>
              <a:t>—People may not want to put forth the effort needed to formulate a plan.</a:t>
            </a:r>
          </a:p>
          <a:p>
            <a:pPr eaLnBrk="1" hangingPunct="1"/>
            <a:r>
              <a:rPr lang="en-US" altLang="en-US">
                <a:ea typeface="ＭＳ Ｐゴシック" panose="020B0600070205080204" pitchFamily="34" charset="-128"/>
              </a:rPr>
              <a:t>• </a:t>
            </a:r>
            <a:r>
              <a:rPr lang="en-US" altLang="en-US" b="1" i="1">
                <a:ea typeface="ＭＳ Ｐゴシック" panose="020B0600070205080204" pitchFamily="34" charset="-128"/>
              </a:rPr>
              <a:t>Content with success</a:t>
            </a:r>
            <a:r>
              <a:rPr lang="en-US" altLang="en-US">
                <a:ea typeface="ＭＳ Ｐゴシック" panose="020B0600070205080204" pitchFamily="34" charset="-128"/>
              </a:rPr>
              <a:t>—Particularly if a firm is successful, individuals may feel there is no</a:t>
            </a:r>
          </a:p>
          <a:p>
            <a:pPr eaLnBrk="1" hangingPunct="1"/>
            <a:r>
              <a:rPr lang="en-US" altLang="en-US">
                <a:ea typeface="ＭＳ Ｐゴシック" panose="020B0600070205080204" pitchFamily="34" charset="-128"/>
              </a:rPr>
              <a:t>need to plan because things are fine as they stand. But success today does not guarantee</a:t>
            </a:r>
          </a:p>
          <a:p>
            <a:pPr eaLnBrk="1" hangingPunct="1"/>
            <a:r>
              <a:rPr lang="en-US" altLang="en-US">
                <a:ea typeface="ＭＳ Ｐゴシック" panose="020B0600070205080204" pitchFamily="34" charset="-128"/>
              </a:rPr>
              <a:t>success tomorrow.</a:t>
            </a:r>
          </a:p>
        </p:txBody>
      </p:sp>
      <p:sp>
        <p:nvSpPr>
          <p:cNvPr id="75779" name="Slide Number Placeholder 3">
            <a:extLst>
              <a:ext uri="{FF2B5EF4-FFF2-40B4-BE49-F238E27FC236}">
                <a16:creationId xmlns:a16="http://schemas.microsoft.com/office/drawing/2014/main" id="{26EF954A-6FC4-3C45-B1C8-11B64937F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E9AB056F-393A-F940-96EA-8340C6C81C31}" type="slidenum">
              <a:rPr lang="en-US" altLang="en-US" sz="1200"/>
              <a:pPr eaLnBrk="1" hangingPunct="1"/>
              <a:t>154</a:t>
            </a:fld>
            <a:endParaRPr lang="en-US" altLang="en-US" sz="1200"/>
          </a:p>
        </p:txBody>
      </p:sp>
    </p:spTree>
    <p:extLst>
      <p:ext uri="{BB962C8B-B14F-4D97-AF65-F5344CB8AC3E}">
        <p14:creationId xmlns:p14="http://schemas.microsoft.com/office/powerpoint/2010/main" val="3513264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a:extLst>
              <a:ext uri="{FF2B5EF4-FFF2-40B4-BE49-F238E27FC236}">
                <a16:creationId xmlns:a16="http://schemas.microsoft.com/office/drawing/2014/main" id="{AAD6A37E-05C1-7949-88E9-45CB72C173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6" name="Notes Placeholder 2">
            <a:extLst>
              <a:ext uri="{FF2B5EF4-FFF2-40B4-BE49-F238E27FC236}">
                <a16:creationId xmlns:a16="http://schemas.microsoft.com/office/drawing/2014/main" id="{7E51EC33-721E-D648-AB70-645248E2D75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ea typeface="ＭＳ Ｐゴシック" panose="020B0600070205080204" pitchFamily="34" charset="-128"/>
              </a:rPr>
              <a:t>• </a:t>
            </a:r>
            <a:r>
              <a:rPr lang="en-US" altLang="en-US" b="1" i="1">
                <a:ea typeface="ＭＳ Ｐゴシック" panose="020B0600070205080204" pitchFamily="34" charset="-128"/>
              </a:rPr>
              <a:t>Fear of failure</a:t>
            </a:r>
            <a:r>
              <a:rPr lang="en-US" altLang="en-US">
                <a:ea typeface="ＭＳ Ｐゴシック" panose="020B0600070205080204" pitchFamily="34" charset="-128"/>
              </a:rPr>
              <a:t>—By not taking action, there is little risk of failure unless a problem is</a:t>
            </a:r>
          </a:p>
          <a:p>
            <a:pPr eaLnBrk="1" hangingPunct="1"/>
            <a:r>
              <a:rPr lang="en-US" altLang="en-US">
                <a:ea typeface="ＭＳ Ｐゴシック" panose="020B0600070205080204" pitchFamily="34" charset="-128"/>
              </a:rPr>
              <a:t>urgent and pressing. Whenever something worthwhile is attempted, there is some risk of</a:t>
            </a:r>
          </a:p>
          <a:p>
            <a:pPr eaLnBrk="1" hangingPunct="1"/>
            <a:r>
              <a:rPr lang="en-US" altLang="en-US">
                <a:ea typeface="ＭＳ Ｐゴシック" panose="020B0600070205080204" pitchFamily="34" charset="-128"/>
              </a:rPr>
              <a:t>failure.</a:t>
            </a:r>
          </a:p>
          <a:p>
            <a:pPr eaLnBrk="1" hangingPunct="1"/>
            <a:r>
              <a:rPr lang="en-US" altLang="en-US">
                <a:ea typeface="ＭＳ Ｐゴシック" panose="020B0600070205080204" pitchFamily="34" charset="-128"/>
              </a:rPr>
              <a:t>• </a:t>
            </a:r>
            <a:r>
              <a:rPr lang="en-US" altLang="en-US" b="1" i="1">
                <a:ea typeface="ＭＳ Ｐゴシック" panose="020B0600070205080204" pitchFamily="34" charset="-128"/>
              </a:rPr>
              <a:t>Overconfidence</a:t>
            </a:r>
            <a:r>
              <a:rPr lang="en-US" altLang="en-US">
                <a:ea typeface="ＭＳ Ｐゴシック" panose="020B0600070205080204" pitchFamily="34" charset="-128"/>
              </a:rPr>
              <a:t>—As managers amass experience, they may rely less on formalized</a:t>
            </a:r>
          </a:p>
          <a:p>
            <a:pPr eaLnBrk="1" hangingPunct="1"/>
            <a:r>
              <a:rPr lang="en-US" altLang="en-US">
                <a:ea typeface="ＭＳ Ｐゴシック" panose="020B0600070205080204" pitchFamily="34" charset="-128"/>
              </a:rPr>
              <a:t>planning. Rarely, however, is this appropriate. Being overconfident or overestimating</a:t>
            </a:r>
          </a:p>
          <a:p>
            <a:pPr eaLnBrk="1" hangingPunct="1"/>
            <a:r>
              <a:rPr lang="en-US" altLang="en-US">
                <a:ea typeface="ＭＳ Ｐゴシック" panose="020B0600070205080204" pitchFamily="34" charset="-128"/>
              </a:rPr>
              <a:t>experience can bring demise. Forethought is rarely wasted and is often the mark of</a:t>
            </a:r>
          </a:p>
          <a:p>
            <a:pPr eaLnBrk="1" hangingPunct="1"/>
            <a:r>
              <a:rPr lang="en-US" altLang="en-US">
                <a:ea typeface="ＭＳ Ｐゴシック" panose="020B0600070205080204" pitchFamily="34" charset="-128"/>
              </a:rPr>
              <a:t>professionalism.</a:t>
            </a:r>
          </a:p>
          <a:p>
            <a:pPr eaLnBrk="1" hangingPunct="1"/>
            <a:r>
              <a:rPr lang="en-US" altLang="en-US">
                <a:ea typeface="ＭＳ Ｐゴシック" panose="020B0600070205080204" pitchFamily="34" charset="-128"/>
              </a:rPr>
              <a:t>• </a:t>
            </a:r>
            <a:r>
              <a:rPr lang="en-US" altLang="en-US" b="1" i="1">
                <a:ea typeface="ＭＳ Ｐゴシック" panose="020B0600070205080204" pitchFamily="34" charset="-128"/>
              </a:rPr>
              <a:t>Prior bad experience</a:t>
            </a:r>
            <a:r>
              <a:rPr lang="en-US" altLang="en-US">
                <a:ea typeface="ＭＳ Ｐゴシック" panose="020B0600070205080204" pitchFamily="34" charset="-128"/>
              </a:rPr>
              <a:t>—People may have had a previous bad experience with planning, that</a:t>
            </a:r>
          </a:p>
          <a:p>
            <a:pPr eaLnBrk="1" hangingPunct="1"/>
            <a:r>
              <a:rPr lang="en-US" altLang="en-US">
                <a:ea typeface="ＭＳ Ｐゴシック" panose="020B0600070205080204" pitchFamily="34" charset="-128"/>
              </a:rPr>
              <a:t>is, cases in which plans have been long, cumbersome, impractical, or inflexible. Planning,</a:t>
            </a:r>
          </a:p>
          <a:p>
            <a:pPr eaLnBrk="1" hangingPunct="1"/>
            <a:r>
              <a:rPr lang="en-US" altLang="en-US">
                <a:ea typeface="ＭＳ Ｐゴシック" panose="020B0600070205080204" pitchFamily="34" charset="-128"/>
              </a:rPr>
              <a:t>like anything else, can be done badly.</a:t>
            </a:r>
          </a:p>
          <a:p>
            <a:pPr eaLnBrk="1" hangingPunct="1"/>
            <a:r>
              <a:rPr lang="en-US" altLang="en-US">
                <a:ea typeface="ＭＳ Ｐゴシック" panose="020B0600070205080204" pitchFamily="34" charset="-128"/>
              </a:rPr>
              <a:t>• </a:t>
            </a:r>
            <a:r>
              <a:rPr lang="en-US" altLang="en-US" b="1" i="1">
                <a:ea typeface="ＭＳ Ｐゴシック" panose="020B0600070205080204" pitchFamily="34" charset="-128"/>
              </a:rPr>
              <a:t>Self-interest</a:t>
            </a:r>
            <a:r>
              <a:rPr lang="en-US" altLang="en-US">
                <a:ea typeface="ＭＳ Ｐゴシック" panose="020B0600070205080204" pitchFamily="34" charset="-128"/>
              </a:rPr>
              <a:t>—When someone has achieved status, privilege, or self-esteem through effectively</a:t>
            </a:r>
          </a:p>
          <a:p>
            <a:pPr eaLnBrk="1" hangingPunct="1"/>
            <a:r>
              <a:rPr lang="en-US" altLang="en-US">
                <a:ea typeface="ＭＳ Ｐゴシック" panose="020B0600070205080204" pitchFamily="34" charset="-128"/>
              </a:rPr>
              <a:t>using an old system, he or she often sees a new plan as a threat.</a:t>
            </a:r>
          </a:p>
          <a:p>
            <a:pPr eaLnBrk="1" hangingPunct="1"/>
            <a:r>
              <a:rPr lang="en-US" altLang="en-US">
                <a:ea typeface="ＭＳ Ｐゴシック" panose="020B0600070205080204" pitchFamily="34" charset="-128"/>
              </a:rPr>
              <a:t>• </a:t>
            </a:r>
            <a:r>
              <a:rPr lang="en-US" altLang="en-US" b="1" i="1">
                <a:ea typeface="ＭＳ Ｐゴシック" panose="020B0600070205080204" pitchFamily="34" charset="-128"/>
              </a:rPr>
              <a:t>Fear of the unknown</a:t>
            </a:r>
            <a:r>
              <a:rPr lang="en-US" altLang="en-US">
                <a:ea typeface="ＭＳ Ｐゴシック" panose="020B0600070205080204" pitchFamily="34" charset="-128"/>
              </a:rPr>
              <a:t>—People may be uncertain of their abilities to learn new skills, of</a:t>
            </a:r>
          </a:p>
          <a:p>
            <a:pPr eaLnBrk="1" hangingPunct="1"/>
            <a:r>
              <a:rPr lang="en-US" altLang="en-US">
                <a:ea typeface="ＭＳ Ｐゴシック" panose="020B0600070205080204" pitchFamily="34" charset="-128"/>
              </a:rPr>
              <a:t>their aptitude with new systems, or of their ability to take on new roles.</a:t>
            </a:r>
          </a:p>
          <a:p>
            <a:pPr eaLnBrk="1" hangingPunct="1"/>
            <a:r>
              <a:rPr lang="en-US" altLang="en-US">
                <a:ea typeface="ＭＳ Ｐゴシック" panose="020B0600070205080204" pitchFamily="34" charset="-128"/>
              </a:rPr>
              <a:t>• </a:t>
            </a:r>
            <a:r>
              <a:rPr lang="en-US" altLang="en-US" b="1" i="1">
                <a:ea typeface="ＭＳ Ｐゴシック" panose="020B0600070205080204" pitchFamily="34" charset="-128"/>
              </a:rPr>
              <a:t>Honest difference of opinion</a:t>
            </a:r>
            <a:r>
              <a:rPr lang="en-US" altLang="en-US">
                <a:ea typeface="ＭＳ Ｐゴシック" panose="020B0600070205080204" pitchFamily="34" charset="-128"/>
              </a:rPr>
              <a:t>—People may sincerely believe the plan is wrong. They may</a:t>
            </a:r>
          </a:p>
          <a:p>
            <a:pPr eaLnBrk="1" hangingPunct="1"/>
            <a:r>
              <a:rPr lang="en-US" altLang="en-US">
                <a:ea typeface="ＭＳ Ｐゴシック" panose="020B0600070205080204" pitchFamily="34" charset="-128"/>
              </a:rPr>
              <a:t>view the situation from a different viewpoint, or they may have aspirations for themselves</a:t>
            </a:r>
          </a:p>
          <a:p>
            <a:pPr eaLnBrk="1" hangingPunct="1"/>
            <a:r>
              <a:rPr lang="en-US" altLang="en-US">
                <a:ea typeface="ＭＳ Ｐゴシック" panose="020B0600070205080204" pitchFamily="34" charset="-128"/>
              </a:rPr>
              <a:t>or the organization that are different from the plan. Different people in different jobs have</a:t>
            </a:r>
          </a:p>
          <a:p>
            <a:pPr eaLnBrk="1" hangingPunct="1"/>
            <a:r>
              <a:rPr lang="en-US" altLang="en-US">
                <a:ea typeface="ＭＳ Ｐゴシック" panose="020B0600070205080204" pitchFamily="34" charset="-128"/>
              </a:rPr>
              <a:t>different perceptions of a situation.</a:t>
            </a:r>
          </a:p>
          <a:p>
            <a:pPr eaLnBrk="1" hangingPunct="1"/>
            <a:r>
              <a:rPr lang="en-US" altLang="en-US">
                <a:ea typeface="ＭＳ Ｐゴシック" panose="020B0600070205080204" pitchFamily="34" charset="-128"/>
              </a:rPr>
              <a:t>• </a:t>
            </a:r>
            <a:r>
              <a:rPr lang="en-US" altLang="en-US" b="1" i="1">
                <a:ea typeface="ＭＳ Ｐゴシック" panose="020B0600070205080204" pitchFamily="34" charset="-128"/>
              </a:rPr>
              <a:t>Suspicion</a:t>
            </a:r>
            <a:r>
              <a:rPr lang="en-US" altLang="en-US">
                <a:ea typeface="ＭＳ Ｐゴシック" panose="020B0600070205080204" pitchFamily="34" charset="-128"/>
              </a:rPr>
              <a:t>—Employees may not trust management</a:t>
            </a:r>
          </a:p>
        </p:txBody>
      </p:sp>
      <p:sp>
        <p:nvSpPr>
          <p:cNvPr id="77827" name="Slide Number Placeholder 3">
            <a:extLst>
              <a:ext uri="{FF2B5EF4-FFF2-40B4-BE49-F238E27FC236}">
                <a16:creationId xmlns:a16="http://schemas.microsoft.com/office/drawing/2014/main" id="{95A8DD51-53CF-274D-A629-F7AFECE993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750904A6-2132-8B4F-9435-07D7F85D09C2}" type="slidenum">
              <a:rPr lang="en-US" altLang="en-US" sz="1200"/>
              <a:pPr eaLnBrk="1" hangingPunct="1"/>
              <a:t>155</a:t>
            </a:fld>
            <a:endParaRPr lang="en-US" altLang="en-US" sz="1200"/>
          </a:p>
        </p:txBody>
      </p:sp>
    </p:spTree>
    <p:extLst>
      <p:ext uri="{BB962C8B-B14F-4D97-AF65-F5344CB8AC3E}">
        <p14:creationId xmlns:p14="http://schemas.microsoft.com/office/powerpoint/2010/main" val="185555105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a:extLst>
              <a:ext uri="{FF2B5EF4-FFF2-40B4-BE49-F238E27FC236}">
                <a16:creationId xmlns:a16="http://schemas.microsoft.com/office/drawing/2014/main" id="{9771D051-33F5-BF40-912B-9AE2B4AD254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4" name="Notes Placeholder 2">
            <a:extLst>
              <a:ext uri="{FF2B5EF4-FFF2-40B4-BE49-F238E27FC236}">
                <a16:creationId xmlns:a16="http://schemas.microsoft.com/office/drawing/2014/main" id="{C691FE17-9D94-CB48-8846-435865CF0F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ea typeface="ＭＳ Ｐゴシック" panose="020B0600070205080204" pitchFamily="34" charset="-128"/>
              </a:rPr>
              <a:t>Using strategic planning to gain control over decisions and resources</a:t>
            </a:r>
          </a:p>
          <a:p>
            <a:pPr eaLnBrk="1" hangingPunct="1"/>
            <a:r>
              <a:rPr lang="en-US" altLang="en-US">
                <a:ea typeface="ＭＳ Ｐゴシック" panose="020B0600070205080204" pitchFamily="34" charset="-128"/>
              </a:rPr>
              <a:t>Doing strategic planning only to satisfy accreditation or regulatory requirements</a:t>
            </a:r>
          </a:p>
          <a:p>
            <a:pPr eaLnBrk="1" hangingPunct="1"/>
            <a:r>
              <a:rPr lang="en-US" altLang="en-US">
                <a:ea typeface="ＭＳ Ｐゴシック" panose="020B0600070205080204" pitchFamily="34" charset="-128"/>
              </a:rPr>
              <a:t>Too hastily moving from mission development to strategy formulation</a:t>
            </a:r>
          </a:p>
          <a:p>
            <a:pPr eaLnBrk="1" hangingPunct="1"/>
            <a:r>
              <a:rPr lang="en-US" altLang="en-US">
                <a:ea typeface="ＭＳ Ｐゴシック" panose="020B0600070205080204" pitchFamily="34" charset="-128"/>
              </a:rPr>
              <a:t>Failing to communicate the plan to employees, who continue working in the dark</a:t>
            </a:r>
          </a:p>
          <a:p>
            <a:pPr eaLnBrk="1" hangingPunct="1"/>
            <a:r>
              <a:rPr lang="en-US" altLang="en-US">
                <a:ea typeface="ＭＳ Ｐゴシック" panose="020B0600070205080204" pitchFamily="34" charset="-128"/>
              </a:rPr>
              <a:t>Top managers making many intuitive decisions that conflict with the formal plan</a:t>
            </a:r>
          </a:p>
          <a:p>
            <a:pPr eaLnBrk="1" hangingPunct="1"/>
            <a:endParaRPr lang="en-US" altLang="en-US">
              <a:ea typeface="ＭＳ Ｐゴシック" panose="020B0600070205080204" pitchFamily="34" charset="-128"/>
            </a:endParaRPr>
          </a:p>
        </p:txBody>
      </p:sp>
      <p:sp>
        <p:nvSpPr>
          <p:cNvPr id="79875" name="Slide Number Placeholder 3">
            <a:extLst>
              <a:ext uri="{FF2B5EF4-FFF2-40B4-BE49-F238E27FC236}">
                <a16:creationId xmlns:a16="http://schemas.microsoft.com/office/drawing/2014/main" id="{FEE29936-A0FC-8844-BA93-D3301F0942E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C06EDFF1-2D08-0A40-B0B3-2BCFBF504591}" type="slidenum">
              <a:rPr lang="en-US" altLang="en-US" sz="1200"/>
              <a:pPr eaLnBrk="1" hangingPunct="1"/>
              <a:t>156</a:t>
            </a:fld>
            <a:endParaRPr lang="en-US" altLang="en-US" sz="1200"/>
          </a:p>
        </p:txBody>
      </p:sp>
    </p:spTree>
    <p:extLst>
      <p:ext uri="{BB962C8B-B14F-4D97-AF65-F5344CB8AC3E}">
        <p14:creationId xmlns:p14="http://schemas.microsoft.com/office/powerpoint/2010/main" val="1822305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ph type="sldNum" sz="quarter"/>
          </p:nvPr>
        </p:nvSpPr>
        <p:spPr>
          <a:noFill/>
        </p:spPr>
        <p:txBody>
          <a:bodyPr lIns="91440" tIns="45720" rIns="91440" bIns="45720" rtlCol="0" anchor="b"/>
          <a:lstStyle/>
          <a:p>
            <a:pPr lvl="0" algn="r" eaLnBrk="1" hangingPunct="1"/>
            <a:fld id="{9A0DB2DC-4C9A-4742-B13C-FB6460FD3503}" type="slidenum">
              <a:rPr lang="en-US" sz="1200" dirty="0">
                <a:latin typeface="Calibri" panose="020F0502020204030204" pitchFamily="34" charset="0"/>
              </a:rPr>
              <a:t>112</a:t>
            </a:fld>
            <a:endParaRPr lang="en-US" sz="1200" dirty="0">
              <a:latin typeface="Calibri" panose="020F0502020204030204" pitchFamily="34" charset="0"/>
            </a:endParaRPr>
          </a:p>
        </p:txBody>
      </p:sp>
      <p:sp>
        <p:nvSpPr>
          <p:cNvPr id="56323" name="Rectangle 2"/>
          <p:cNvSpPr>
            <a:spLocks noGrp="1" noRot="1" noChangeAspect="1" noTextEdit="1"/>
          </p:cNvSpPr>
          <p:nvPr>
            <p:ph type="sldImg"/>
          </p:nvPr>
        </p:nvSpPr>
        <p:spPr>
          <a:ln>
            <a:solidFill>
              <a:srgbClr val="000000">
                <a:alpha val="100000"/>
              </a:srgbClr>
            </a:solidFill>
            <a:miter lim="800000"/>
          </a:ln>
        </p:spPr>
      </p:sp>
      <p:sp>
        <p:nvSpPr>
          <p:cNvPr id="56324" name="Rectangle 3"/>
          <p:cNvSpPr>
            <a:spLocks noGrp="1"/>
          </p:cNvSpPr>
          <p:nvPr>
            <p:ph type="body" idx="1"/>
          </p:nvPr>
        </p:nvSpPr>
        <p:spPr>
          <a:noFill/>
          <a:ln>
            <a:noFill/>
          </a:ln>
        </p:spPr>
        <p:txBody>
          <a:bodyPr wrap="square" lIns="91440" tIns="45720" rIns="91440" bIns="45720" anchor="t"/>
          <a:lstStyle/>
          <a:p>
            <a:pPr lvl="0"/>
            <a:endParaRPr lang="id-ID" altLang="x-none" dirty="0"/>
          </a:p>
        </p:txBody>
      </p:sp>
    </p:spTree>
    <p:extLst>
      <p:ext uri="{BB962C8B-B14F-4D97-AF65-F5344CB8AC3E}">
        <p14:creationId xmlns:p14="http://schemas.microsoft.com/office/powerpoint/2010/main" val="73690504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a:extLst>
              <a:ext uri="{FF2B5EF4-FFF2-40B4-BE49-F238E27FC236}">
                <a16:creationId xmlns:a16="http://schemas.microsoft.com/office/drawing/2014/main" id="{F6BF8A7C-CB41-4940-B0A1-A3AD5CE1252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2" name="Notes Placeholder 2">
            <a:extLst>
              <a:ext uri="{FF2B5EF4-FFF2-40B4-BE49-F238E27FC236}">
                <a16:creationId xmlns:a16="http://schemas.microsoft.com/office/drawing/2014/main" id="{6331679E-AFA7-F64B-A794-8EF47612525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ea typeface="ＭＳ Ｐゴシック" panose="020B0600070205080204" pitchFamily="34" charset="-128"/>
              </a:rPr>
              <a:t>Top managers not actively supporting the strategic-planning process</a:t>
            </a:r>
          </a:p>
          <a:p>
            <a:pPr eaLnBrk="1" hangingPunct="1"/>
            <a:r>
              <a:rPr lang="en-US" altLang="en-US">
                <a:ea typeface="ＭＳ Ｐゴシック" panose="020B0600070205080204" pitchFamily="34" charset="-128"/>
              </a:rPr>
              <a:t>Failing to use plans as a standard for measuring performance</a:t>
            </a:r>
          </a:p>
          <a:p>
            <a:pPr eaLnBrk="1" hangingPunct="1"/>
            <a:r>
              <a:rPr lang="en-US" altLang="en-US">
                <a:ea typeface="ＭＳ Ｐゴシック" panose="020B0600070205080204" pitchFamily="34" charset="-128"/>
              </a:rPr>
              <a:t>Delegating planning to a </a:t>
            </a:r>
            <a:r>
              <a:rPr lang="ja-JP" altLang="en-US">
                <a:ea typeface="ＭＳ Ｐゴシック" panose="020B0600070205080204" pitchFamily="34" charset="-128"/>
              </a:rPr>
              <a:t>“</a:t>
            </a:r>
            <a:r>
              <a:rPr lang="en-US" altLang="ja-JP">
                <a:ea typeface="ＭＳ Ｐゴシック" panose="020B0600070205080204" pitchFamily="34" charset="-128"/>
              </a:rPr>
              <a:t>planner</a:t>
            </a:r>
            <a:r>
              <a:rPr lang="ja-JP" altLang="en-US">
                <a:ea typeface="ＭＳ Ｐゴシック" panose="020B0600070205080204" pitchFamily="34" charset="-128"/>
              </a:rPr>
              <a:t>”</a:t>
            </a:r>
            <a:r>
              <a:rPr lang="en-US" altLang="ja-JP">
                <a:ea typeface="ＭＳ Ｐゴシック" panose="020B0600070205080204" pitchFamily="34" charset="-128"/>
              </a:rPr>
              <a:t> rather than involving all managers</a:t>
            </a:r>
          </a:p>
          <a:p>
            <a:pPr eaLnBrk="1" hangingPunct="1"/>
            <a:r>
              <a:rPr lang="en-US" altLang="en-US">
                <a:ea typeface="ＭＳ Ｐゴシック" panose="020B0600070205080204" pitchFamily="34" charset="-128"/>
              </a:rPr>
              <a:t>Failing to involve key employees in all phases of planning</a:t>
            </a:r>
          </a:p>
          <a:p>
            <a:pPr eaLnBrk="1" hangingPunct="1"/>
            <a:r>
              <a:rPr lang="en-US" altLang="en-US">
                <a:ea typeface="ＭＳ Ｐゴシック" panose="020B0600070205080204" pitchFamily="34" charset="-128"/>
              </a:rPr>
              <a:t>Failing to create a collaborative climate supportive of change</a:t>
            </a:r>
          </a:p>
          <a:p>
            <a:pPr eaLnBrk="1" hangingPunct="1"/>
            <a:endParaRPr lang="en-US" altLang="en-US">
              <a:ea typeface="ＭＳ Ｐゴシック" panose="020B0600070205080204" pitchFamily="34" charset="-128"/>
            </a:endParaRPr>
          </a:p>
        </p:txBody>
      </p:sp>
      <p:sp>
        <p:nvSpPr>
          <p:cNvPr id="81923" name="Slide Number Placeholder 3">
            <a:extLst>
              <a:ext uri="{FF2B5EF4-FFF2-40B4-BE49-F238E27FC236}">
                <a16:creationId xmlns:a16="http://schemas.microsoft.com/office/drawing/2014/main" id="{8AAD3517-420D-3544-82BD-09F330FA63D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F057B077-1D7B-344A-8063-F1629CCC9819}" type="slidenum">
              <a:rPr lang="en-US" altLang="en-US" sz="1200"/>
              <a:pPr eaLnBrk="1" hangingPunct="1"/>
              <a:t>157</a:t>
            </a:fld>
            <a:endParaRPr lang="en-US" altLang="en-US" sz="1200"/>
          </a:p>
        </p:txBody>
      </p:sp>
    </p:spTree>
    <p:extLst>
      <p:ext uri="{BB962C8B-B14F-4D97-AF65-F5344CB8AC3E}">
        <p14:creationId xmlns:p14="http://schemas.microsoft.com/office/powerpoint/2010/main" val="9771655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a:extLst>
              <a:ext uri="{FF2B5EF4-FFF2-40B4-BE49-F238E27FC236}">
                <a16:creationId xmlns:a16="http://schemas.microsoft.com/office/drawing/2014/main" id="{DFB150C4-727A-9B4B-83A7-7E73608264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0" name="Notes Placeholder 2">
            <a:extLst>
              <a:ext uri="{FF2B5EF4-FFF2-40B4-BE49-F238E27FC236}">
                <a16:creationId xmlns:a16="http://schemas.microsoft.com/office/drawing/2014/main" id="{8AD1CA87-907D-F840-BC1C-62C683DA03C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Table 1-3</a:t>
            </a:r>
          </a:p>
          <a:p>
            <a:r>
              <a:rPr lang="en-US" altLang="en-US">
                <a:ea typeface="ＭＳ Ｐゴシック" panose="020B0600070205080204" pitchFamily="34" charset="-128"/>
              </a:rPr>
              <a:t>summarizes important guidelines for the strategic-planning process to be effective.</a:t>
            </a:r>
          </a:p>
        </p:txBody>
      </p:sp>
      <p:sp>
        <p:nvSpPr>
          <p:cNvPr id="83971" name="Slide Number Placeholder 3">
            <a:extLst>
              <a:ext uri="{FF2B5EF4-FFF2-40B4-BE49-F238E27FC236}">
                <a16:creationId xmlns:a16="http://schemas.microsoft.com/office/drawing/2014/main" id="{3E79D38F-D1C8-8344-BF72-85EECEF3A31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34734B7A-4089-A64A-B727-EE0A726F390B}" type="slidenum">
              <a:rPr lang="en-US" altLang="en-US" sz="1200"/>
              <a:pPr eaLnBrk="1" hangingPunct="1"/>
              <a:t>158</a:t>
            </a:fld>
            <a:endParaRPr lang="en-US" altLang="en-US" sz="1200"/>
          </a:p>
        </p:txBody>
      </p:sp>
    </p:spTree>
    <p:extLst>
      <p:ext uri="{BB962C8B-B14F-4D97-AF65-F5344CB8AC3E}">
        <p14:creationId xmlns:p14="http://schemas.microsoft.com/office/powerpoint/2010/main" val="232782592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a:extLst>
              <a:ext uri="{FF2B5EF4-FFF2-40B4-BE49-F238E27FC236}">
                <a16:creationId xmlns:a16="http://schemas.microsoft.com/office/drawing/2014/main" id="{47FCB5ED-7E1A-C54C-BEB7-9A95642C422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8" name="Notes Placeholder 2">
            <a:extLst>
              <a:ext uri="{FF2B5EF4-FFF2-40B4-BE49-F238E27FC236}">
                <a16:creationId xmlns:a16="http://schemas.microsoft.com/office/drawing/2014/main" id="{63849907-CA56-464D-AA07-7B431F3784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A fundamental difference between military and business strategy is that business strategy is formulated, implemented, and evaluated with an assumption of </a:t>
            </a:r>
            <a:r>
              <a:rPr lang="en-US" altLang="en-US" i="1">
                <a:latin typeface="Arial" panose="020B0604020202020204" pitchFamily="34" charset="0"/>
                <a:ea typeface="ＭＳ Ｐゴシック" panose="020B0600070205080204" pitchFamily="34" charset="-128"/>
                <a:cs typeface="Arial" panose="020B0604020202020204" pitchFamily="34" charset="0"/>
              </a:rPr>
              <a:t>competition, </a:t>
            </a:r>
            <a:r>
              <a:rPr lang="en-US" altLang="en-US">
                <a:latin typeface="Arial" panose="020B0604020202020204" pitchFamily="34" charset="0"/>
                <a:ea typeface="ＭＳ Ｐゴシック" panose="020B0600070205080204" pitchFamily="34" charset="-128"/>
                <a:cs typeface="Arial" panose="020B0604020202020204" pitchFamily="34" charset="0"/>
              </a:rPr>
              <a:t>whereas military strategy is based on an assumption of </a:t>
            </a:r>
            <a:r>
              <a:rPr lang="en-US" altLang="en-US" i="1">
                <a:latin typeface="Arial" panose="020B0604020202020204" pitchFamily="34" charset="0"/>
                <a:ea typeface="ＭＳ Ｐゴシック" panose="020B0600070205080204" pitchFamily="34" charset="-128"/>
                <a:cs typeface="Arial" panose="020B0604020202020204" pitchFamily="34" charset="0"/>
              </a:rPr>
              <a:t>conflict</a:t>
            </a:r>
          </a:p>
          <a:p>
            <a:pPr eaLnBrk="1" hangingPunct="1"/>
            <a:endParaRPr lang="en-US" altLang="en-US">
              <a:latin typeface="Arial" panose="020B0604020202020204" pitchFamily="34" charset="0"/>
              <a:ea typeface="ＭＳ Ｐゴシック" panose="020B0600070205080204" pitchFamily="34" charset="-128"/>
              <a:cs typeface="Arial" panose="020B0604020202020204" pitchFamily="34" charset="0"/>
            </a:endParaRPr>
          </a:p>
          <a:p>
            <a:pPr eaLnBrk="1" hangingPunct="1"/>
            <a:r>
              <a:rPr lang="en-US" altLang="en-US" sz="1100">
                <a:latin typeface="Arial" panose="020B0604020202020204" pitchFamily="34" charset="0"/>
                <a:ea typeface="ＭＳ Ｐゴシック" panose="020B0600070205080204" pitchFamily="34" charset="-128"/>
                <a:cs typeface="Arial" panose="020B0604020202020204" pitchFamily="34" charset="0"/>
              </a:rPr>
              <a:t>Both business and military organizations must adapt to change and constantly improve to be successful</a:t>
            </a:r>
          </a:p>
          <a:p>
            <a:endParaRPr lang="en-US" altLang="en-US">
              <a:ea typeface="ＭＳ Ｐゴシック" panose="020B0600070205080204" pitchFamily="34" charset="-128"/>
            </a:endParaRPr>
          </a:p>
        </p:txBody>
      </p:sp>
      <p:sp>
        <p:nvSpPr>
          <p:cNvPr id="86019" name="Slide Number Placeholder 3">
            <a:extLst>
              <a:ext uri="{FF2B5EF4-FFF2-40B4-BE49-F238E27FC236}">
                <a16:creationId xmlns:a16="http://schemas.microsoft.com/office/drawing/2014/main" id="{40E3344F-99A7-9446-8CF6-DD854F45719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ED1EBCF4-1D56-9440-AC27-2F14E9691FE9}" type="slidenum">
              <a:rPr lang="en-US" altLang="en-US" sz="1200"/>
              <a:pPr eaLnBrk="1" hangingPunct="1"/>
              <a:t>159</a:t>
            </a:fld>
            <a:endParaRPr lang="en-US" altLang="en-US" sz="1200"/>
          </a:p>
        </p:txBody>
      </p:sp>
    </p:spTree>
    <p:extLst>
      <p:ext uri="{BB962C8B-B14F-4D97-AF65-F5344CB8AC3E}">
        <p14:creationId xmlns:p14="http://schemas.microsoft.com/office/powerpoint/2010/main" val="322365255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a:extLst>
              <a:ext uri="{FF2B5EF4-FFF2-40B4-BE49-F238E27FC236}">
                <a16:creationId xmlns:a16="http://schemas.microsoft.com/office/drawing/2014/main" id="{5D430FC6-8703-AC4F-B54B-B2487DBB860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6" name="Notes Placeholder 2">
            <a:extLst>
              <a:ext uri="{FF2B5EF4-FFF2-40B4-BE49-F238E27FC236}">
                <a16:creationId xmlns:a16="http://schemas.microsoft.com/office/drawing/2014/main" id="{063A6893-61C8-7544-8339-1F97D25FA9F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ea typeface="ＭＳ Ｐゴシック" panose="020B0600070205080204" pitchFamily="34" charset="-128"/>
              </a:rPr>
              <a:t>War is a matter of vital importance to the state: a matter of life or death, the road either to survival or ruin. Hence, it is imperative that it be studied thoroughly</a:t>
            </a:r>
          </a:p>
          <a:p>
            <a:pPr eaLnBrk="1" hangingPunct="1"/>
            <a:r>
              <a:rPr lang="en-US" altLang="en-US">
                <a:ea typeface="ＭＳ Ｐゴシック" panose="020B0600070205080204" pitchFamily="34" charset="-128"/>
              </a:rPr>
              <a:t>Know your enemy and know yourself, and in a hundred battles you will never be defeated.</a:t>
            </a:r>
          </a:p>
          <a:p>
            <a:pPr eaLnBrk="1" hangingPunct="1"/>
            <a:r>
              <a:rPr lang="en-US" altLang="en-US">
                <a:ea typeface="ＭＳ Ｐゴシック" panose="020B0600070205080204" pitchFamily="34" charset="-128"/>
              </a:rPr>
              <a:t>Skillful leaders do not let a strategy inhibit creative counter-movement</a:t>
            </a:r>
          </a:p>
          <a:p>
            <a:pPr eaLnBrk="1" hangingPunct="1"/>
            <a:endParaRPr lang="en-US" altLang="en-US">
              <a:ea typeface="ＭＳ Ｐゴシック" panose="020B0600070205080204" pitchFamily="34" charset="-128"/>
            </a:endParaRPr>
          </a:p>
        </p:txBody>
      </p:sp>
      <p:sp>
        <p:nvSpPr>
          <p:cNvPr id="88067" name="Slide Number Placeholder 3">
            <a:extLst>
              <a:ext uri="{FF2B5EF4-FFF2-40B4-BE49-F238E27FC236}">
                <a16:creationId xmlns:a16="http://schemas.microsoft.com/office/drawing/2014/main" id="{3386583F-FCE1-0544-9CDF-110DB739062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fld id="{7C6E6A20-1C93-3E4B-A7A1-C81C890CBE60}" type="slidenum">
              <a:rPr lang="en-US" altLang="en-US" sz="1200"/>
              <a:pPr eaLnBrk="1" hangingPunct="1"/>
              <a:t>160</a:t>
            </a:fld>
            <a:endParaRPr lang="en-US" altLang="en-US" sz="1200"/>
          </a:p>
        </p:txBody>
      </p:sp>
    </p:spTree>
    <p:extLst>
      <p:ext uri="{BB962C8B-B14F-4D97-AF65-F5344CB8AC3E}">
        <p14:creationId xmlns:p14="http://schemas.microsoft.com/office/powerpoint/2010/main" val="21617353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716700-CE2C-4E43-908E-5E3184CE075F}" type="slidenum">
              <a:rPr lang="en-US" smtClean="0"/>
              <a:pPr/>
              <a:t>162</a:t>
            </a:fld>
            <a:endParaRPr lang="en-US"/>
          </a:p>
        </p:txBody>
      </p:sp>
    </p:spTree>
    <p:extLst>
      <p:ext uri="{BB962C8B-B14F-4D97-AF65-F5344CB8AC3E}">
        <p14:creationId xmlns:p14="http://schemas.microsoft.com/office/powerpoint/2010/main" val="924275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716700-CE2C-4E43-908E-5E3184CE075F}" type="slidenum">
              <a:rPr lang="en-US" smtClean="0"/>
              <a:pPr/>
              <a:t>165</a:t>
            </a:fld>
            <a:endParaRPr lang="en-US"/>
          </a:p>
        </p:txBody>
      </p:sp>
    </p:spTree>
    <p:extLst>
      <p:ext uri="{BB962C8B-B14F-4D97-AF65-F5344CB8AC3E}">
        <p14:creationId xmlns:p14="http://schemas.microsoft.com/office/powerpoint/2010/main" val="2831186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ph type="sldNum" sz="quarter"/>
          </p:nvPr>
        </p:nvSpPr>
        <p:spPr>
          <a:noFill/>
        </p:spPr>
        <p:txBody>
          <a:bodyPr lIns="91440" tIns="45720" rIns="91440" bIns="45720" rtlCol="0" anchor="b"/>
          <a:lstStyle/>
          <a:p>
            <a:pPr lvl="0" algn="r" eaLnBrk="1" hangingPunct="1"/>
            <a:fld id="{9A0DB2DC-4C9A-4742-B13C-FB6460FD3503}" type="slidenum">
              <a:rPr lang="en-US" sz="1200" dirty="0">
                <a:latin typeface="Calibri" panose="020F0502020204030204" pitchFamily="34" charset="0"/>
              </a:rPr>
              <a:t>113</a:t>
            </a:fld>
            <a:endParaRPr lang="en-US" sz="1200" dirty="0">
              <a:latin typeface="Calibri" panose="020F0502020204030204" pitchFamily="34" charset="0"/>
            </a:endParaRPr>
          </a:p>
        </p:txBody>
      </p:sp>
      <p:sp>
        <p:nvSpPr>
          <p:cNvPr id="57347" name="Rectangle 2"/>
          <p:cNvSpPr>
            <a:spLocks noGrp="1" noRot="1" noChangeAspect="1" noTextEdit="1"/>
          </p:cNvSpPr>
          <p:nvPr>
            <p:ph type="sldImg"/>
          </p:nvPr>
        </p:nvSpPr>
        <p:spPr>
          <a:ln>
            <a:solidFill>
              <a:srgbClr val="000000">
                <a:alpha val="100000"/>
              </a:srgbClr>
            </a:solidFill>
            <a:miter lim="800000"/>
          </a:ln>
        </p:spPr>
      </p:sp>
      <p:sp>
        <p:nvSpPr>
          <p:cNvPr id="57348" name="Rectangle 3"/>
          <p:cNvSpPr>
            <a:spLocks noGrp="1"/>
          </p:cNvSpPr>
          <p:nvPr>
            <p:ph type="body" idx="1"/>
          </p:nvPr>
        </p:nvSpPr>
        <p:spPr>
          <a:noFill/>
          <a:ln>
            <a:noFill/>
          </a:ln>
        </p:spPr>
        <p:txBody>
          <a:bodyPr wrap="square" lIns="91440" tIns="45720" rIns="91440" bIns="45720" anchor="t"/>
          <a:lstStyle/>
          <a:p>
            <a:pPr lvl="0"/>
            <a:endParaRPr lang="id-ID" altLang="x-none" dirty="0"/>
          </a:p>
        </p:txBody>
      </p:sp>
    </p:spTree>
    <p:extLst>
      <p:ext uri="{BB962C8B-B14F-4D97-AF65-F5344CB8AC3E}">
        <p14:creationId xmlns:p14="http://schemas.microsoft.com/office/powerpoint/2010/main" val="899437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ph type="sldNum" sz="quarter"/>
          </p:nvPr>
        </p:nvSpPr>
        <p:spPr>
          <a:noFill/>
        </p:spPr>
        <p:txBody>
          <a:bodyPr lIns="91440" tIns="45720" rIns="91440" bIns="45720" rtlCol="0" anchor="b"/>
          <a:lstStyle/>
          <a:p>
            <a:pPr lvl="0" algn="r" eaLnBrk="1" hangingPunct="1"/>
            <a:fld id="{9A0DB2DC-4C9A-4742-B13C-FB6460FD3503}" type="slidenum">
              <a:rPr lang="en-US" sz="1200" dirty="0">
                <a:latin typeface="Calibri" panose="020F0502020204030204" pitchFamily="34" charset="0"/>
              </a:rPr>
              <a:t>114</a:t>
            </a:fld>
            <a:endParaRPr lang="en-US" sz="1200" dirty="0">
              <a:latin typeface="Calibri" panose="020F0502020204030204" pitchFamily="34" charset="0"/>
            </a:endParaRPr>
          </a:p>
        </p:txBody>
      </p:sp>
      <p:sp>
        <p:nvSpPr>
          <p:cNvPr id="59395" name="Rectangle 2"/>
          <p:cNvSpPr>
            <a:spLocks noGrp="1" noRot="1" noChangeAspect="1" noTextEdit="1"/>
          </p:cNvSpPr>
          <p:nvPr>
            <p:ph type="sldImg"/>
          </p:nvPr>
        </p:nvSpPr>
        <p:spPr>
          <a:ln>
            <a:solidFill>
              <a:srgbClr val="000000">
                <a:alpha val="100000"/>
              </a:srgbClr>
            </a:solidFill>
            <a:miter lim="800000"/>
          </a:ln>
        </p:spPr>
      </p:sp>
      <p:sp>
        <p:nvSpPr>
          <p:cNvPr id="59396" name="Rectangle 3"/>
          <p:cNvSpPr>
            <a:spLocks noGrp="1"/>
          </p:cNvSpPr>
          <p:nvPr>
            <p:ph type="body" idx="1"/>
          </p:nvPr>
        </p:nvSpPr>
        <p:spPr>
          <a:noFill/>
          <a:ln>
            <a:noFill/>
          </a:ln>
        </p:spPr>
        <p:txBody>
          <a:bodyPr wrap="square" lIns="91440" tIns="45720" rIns="91440" bIns="45720" anchor="t"/>
          <a:lstStyle/>
          <a:p>
            <a:pPr lvl="0"/>
            <a:endParaRPr lang="id-ID" altLang="x-none" dirty="0"/>
          </a:p>
        </p:txBody>
      </p:sp>
    </p:spTree>
    <p:extLst>
      <p:ext uri="{BB962C8B-B14F-4D97-AF65-F5344CB8AC3E}">
        <p14:creationId xmlns:p14="http://schemas.microsoft.com/office/powerpoint/2010/main" val="4787239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a:solidFill>
              <a:srgbClr val="000000">
                <a:alpha val="100000"/>
              </a:srgbClr>
            </a:solidFill>
            <a:miter lim="800000"/>
          </a:ln>
        </p:spPr>
      </p:sp>
      <p:sp>
        <p:nvSpPr>
          <p:cNvPr id="3" name="Notes Placeholder 2"/>
          <p:cNvSpPr>
            <a:spLocks noGrp="1"/>
          </p:cNvSpPr>
          <p:nvPr>
            <p:ph type="body" idx="1"/>
          </p:nvPr>
        </p:nvSpPr>
        <p:spPr/>
        <p:txBody>
          <a:bodyPr lIns="91440" tIns="45720" rIns="91440" bIns="45720"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dirty="0">
                <a:ln>
                  <a:noFill/>
                </a:ln>
                <a:solidFill>
                  <a:schemeClr val="tx1"/>
                </a:solidFill>
                <a:effectLst/>
                <a:uLnTx/>
                <a:uFillTx/>
                <a:latin typeface="+mn-lt"/>
                <a:ea typeface="+mn-ea"/>
                <a:cs typeface="+mn-cs"/>
              </a:rPr>
              <a:t>The goal of effective supply chain management is to have the right </a:t>
            </a:r>
            <a:r>
              <a:rPr kumimoji="0" lang="en-US" sz="1200" b="0" i="0" u="none" strike="noStrike" kern="1200" cap="none" spc="0" normalizeH="0" baseline="0" noProof="0" dirty="0">
                <a:ln>
                  <a:noFill/>
                </a:ln>
                <a:solidFill>
                  <a:schemeClr val="tx2">
                    <a:lumMod val="60000"/>
                    <a:lumOff val="40000"/>
                  </a:schemeClr>
                </a:solidFill>
                <a:effectLst/>
                <a:uLnTx/>
                <a:uFillTx/>
                <a:latin typeface="+mn-lt"/>
                <a:ea typeface="+mn-ea"/>
                <a:cs typeface="+mn-cs"/>
              </a:rPr>
              <a:t>product</a:t>
            </a:r>
            <a:r>
              <a:rPr kumimoji="0" lang="en-US" sz="1200" b="0" i="0" u="none" strike="noStrike" kern="1200" cap="none" spc="0" normalizeH="0" baseline="0" noProof="0" dirty="0">
                <a:ln>
                  <a:noFill/>
                </a:ln>
                <a:solidFill>
                  <a:schemeClr val="tx1"/>
                </a:solidFill>
                <a:effectLst/>
                <a:uLnTx/>
                <a:uFillTx/>
                <a:latin typeface="+mn-lt"/>
                <a:ea typeface="+mn-ea"/>
                <a:cs typeface="+mn-cs"/>
              </a:rPr>
              <a:t> in the right </a:t>
            </a:r>
            <a:r>
              <a:rPr kumimoji="0" lang="en-US" sz="1200" b="0" i="0" u="none" strike="noStrike" kern="1200" cap="none" spc="0" normalizeH="0" baseline="0" noProof="0" dirty="0">
                <a:ln>
                  <a:noFill/>
                </a:ln>
                <a:solidFill>
                  <a:schemeClr val="tx2">
                    <a:lumMod val="60000"/>
                    <a:lumOff val="40000"/>
                  </a:schemeClr>
                </a:solidFill>
                <a:effectLst/>
                <a:uLnTx/>
                <a:uFillTx/>
                <a:latin typeface="+mn-lt"/>
                <a:ea typeface="+mn-ea"/>
                <a:cs typeface="+mn-cs"/>
              </a:rPr>
              <a:t>quantity</a:t>
            </a:r>
            <a:r>
              <a:rPr kumimoji="0" lang="en-US" sz="1200" b="0" i="0" u="none" strike="noStrike" kern="1200" cap="none" spc="0" normalizeH="0" baseline="0" noProof="0" dirty="0">
                <a:ln>
                  <a:noFill/>
                </a:ln>
                <a:solidFill>
                  <a:schemeClr val="tx1"/>
                </a:solidFill>
                <a:effectLst/>
                <a:uLnTx/>
                <a:uFillTx/>
                <a:latin typeface="+mn-lt"/>
                <a:ea typeface="+mn-ea"/>
                <a:cs typeface="+mn-cs"/>
              </a:rPr>
              <a:t> available at the right </a:t>
            </a:r>
            <a:r>
              <a:rPr kumimoji="0" lang="en-US" sz="1200" b="0" i="0" u="none" strike="noStrike" kern="1200" cap="none" spc="0" normalizeH="0" baseline="0" noProof="0" dirty="0">
                <a:ln>
                  <a:noFill/>
                </a:ln>
                <a:solidFill>
                  <a:schemeClr val="tx2">
                    <a:lumMod val="60000"/>
                    <a:lumOff val="40000"/>
                  </a:schemeClr>
                </a:solidFill>
                <a:effectLst/>
                <a:uLnTx/>
                <a:uFillTx/>
                <a:latin typeface="+mn-lt"/>
                <a:ea typeface="+mn-ea"/>
                <a:cs typeface="+mn-cs"/>
              </a:rPr>
              <a:t>place</a:t>
            </a:r>
            <a:r>
              <a:rPr kumimoji="0" lang="en-US" sz="1200" b="0" i="0" u="none" strike="noStrike" kern="1200" cap="none" spc="0" normalizeH="0" baseline="0" noProof="0" dirty="0">
                <a:ln>
                  <a:noFill/>
                </a:ln>
                <a:solidFill>
                  <a:schemeClr val="tx1"/>
                </a:solidFill>
                <a:effectLst/>
                <a:uLnTx/>
                <a:uFillTx/>
                <a:latin typeface="+mn-lt"/>
                <a:ea typeface="+mn-ea"/>
                <a:cs typeface="+mn-cs"/>
              </a:rPr>
              <a:t> at the right cost.</a:t>
            </a:r>
          </a:p>
          <a:p>
            <a:pPr marL="0" marR="0" lvl="0" indent="0" algn="l" defTabSz="914400" rtl="0" eaLnBrk="0" fontAlgn="base" latinLnBrk="0" hangingPunct="0">
              <a:lnSpc>
                <a:spcPct val="100000"/>
              </a:lnSpc>
              <a:spcBef>
                <a:spcPct val="30000"/>
              </a:spcBef>
              <a:spcAft>
                <a:spcPct val="0"/>
              </a:spcAft>
              <a:buClrTx/>
              <a:buSzTx/>
              <a:buFontTx/>
              <a:buNone/>
              <a:defRPr/>
            </a:pPr>
            <a:endParaRPr kumimoji="0" lang="en-US" sz="12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en-US" sz="1200" dirty="0">
                <a:latin typeface="Calibri" panose="020F0502020204030204" pitchFamily="34" charset="0"/>
              </a:rPr>
              <a:t>115</a:t>
            </a:fld>
            <a:endParaRPr lang="en-US" sz="1200" dirty="0">
              <a:latin typeface="Calibri" panose="020F0502020204030204" pitchFamily="34" charset="0"/>
            </a:endParaRPr>
          </a:p>
        </p:txBody>
      </p:sp>
    </p:spTree>
    <p:extLst>
      <p:ext uri="{BB962C8B-B14F-4D97-AF65-F5344CB8AC3E}">
        <p14:creationId xmlns:p14="http://schemas.microsoft.com/office/powerpoint/2010/main" val="647968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ph type="sldNum" sz="quarter"/>
          </p:nvPr>
        </p:nvSpPr>
        <p:spPr>
          <a:noFill/>
        </p:spPr>
        <p:txBody>
          <a:bodyPr lIns="91440" tIns="45720" rIns="91440" bIns="45720" rtlCol="0" anchor="b"/>
          <a:lstStyle/>
          <a:p>
            <a:pPr lvl="0" algn="r" eaLnBrk="1" hangingPunct="1"/>
            <a:fld id="{9A0DB2DC-4C9A-4742-B13C-FB6460FD3503}" type="slidenum">
              <a:rPr lang="en-US" sz="1200" dirty="0">
                <a:latin typeface="Calibri" panose="020F0502020204030204" pitchFamily="34" charset="0"/>
              </a:rPr>
              <a:t>116</a:t>
            </a:fld>
            <a:endParaRPr lang="en-US" sz="1200" dirty="0">
              <a:latin typeface="Calibri" panose="020F0502020204030204" pitchFamily="34" charset="0"/>
            </a:endParaRPr>
          </a:p>
        </p:txBody>
      </p:sp>
      <p:sp>
        <p:nvSpPr>
          <p:cNvPr id="61443" name="Rectangle 2"/>
          <p:cNvSpPr>
            <a:spLocks noGrp="1" noRot="1" noChangeAspect="1" noTextEdit="1"/>
          </p:cNvSpPr>
          <p:nvPr>
            <p:ph type="sldImg"/>
          </p:nvPr>
        </p:nvSpPr>
        <p:spPr>
          <a:ln>
            <a:solidFill>
              <a:srgbClr val="000000">
                <a:alpha val="100000"/>
              </a:srgbClr>
            </a:solidFill>
            <a:miter lim="800000"/>
          </a:ln>
        </p:spPr>
      </p:sp>
      <p:sp>
        <p:nvSpPr>
          <p:cNvPr id="61444" name="Rectangle 3"/>
          <p:cNvSpPr>
            <a:spLocks noGrp="1"/>
          </p:cNvSpPr>
          <p:nvPr>
            <p:ph type="body" idx="1"/>
          </p:nvPr>
        </p:nvSpPr>
        <p:spPr>
          <a:noFill/>
          <a:ln>
            <a:noFill/>
          </a:ln>
        </p:spPr>
        <p:txBody>
          <a:bodyPr wrap="square" lIns="91440" tIns="45720" rIns="91440" bIns="45720" anchor="t"/>
          <a:lstStyle/>
          <a:p>
            <a:pPr lvl="0"/>
            <a:endParaRPr lang="id-ID" altLang="x-none" dirty="0"/>
          </a:p>
        </p:txBody>
      </p:sp>
    </p:spTree>
    <p:extLst>
      <p:ext uri="{BB962C8B-B14F-4D97-AF65-F5344CB8AC3E}">
        <p14:creationId xmlns:p14="http://schemas.microsoft.com/office/powerpoint/2010/main" val="26542141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ph type="sldNum" sz="quarter"/>
          </p:nvPr>
        </p:nvSpPr>
        <p:spPr>
          <a:noFill/>
        </p:spPr>
        <p:txBody>
          <a:bodyPr lIns="91440" tIns="45720" rIns="91440" bIns="45720" rtlCol="0" anchor="b"/>
          <a:lstStyle/>
          <a:p>
            <a:pPr lvl="0" algn="r" eaLnBrk="1" hangingPunct="1"/>
            <a:fld id="{9A0DB2DC-4C9A-4742-B13C-FB6460FD3503}" type="slidenum">
              <a:rPr lang="en-US" sz="1200" dirty="0">
                <a:latin typeface="Calibri" panose="020F0502020204030204" pitchFamily="34" charset="0"/>
              </a:rPr>
              <a:t>118</a:t>
            </a:fld>
            <a:endParaRPr lang="en-US" sz="1200" dirty="0">
              <a:latin typeface="Calibri" panose="020F0502020204030204" pitchFamily="34" charset="0"/>
            </a:endParaRPr>
          </a:p>
        </p:txBody>
      </p:sp>
      <p:sp>
        <p:nvSpPr>
          <p:cNvPr id="62467" name="Rectangle 2"/>
          <p:cNvSpPr>
            <a:spLocks noGrp="1" noRot="1" noChangeAspect="1" noTextEdit="1"/>
          </p:cNvSpPr>
          <p:nvPr>
            <p:ph type="sldImg"/>
          </p:nvPr>
        </p:nvSpPr>
        <p:spPr>
          <a:ln>
            <a:solidFill>
              <a:srgbClr val="000000">
                <a:alpha val="100000"/>
              </a:srgbClr>
            </a:solidFill>
            <a:miter lim="800000"/>
          </a:ln>
        </p:spPr>
      </p:sp>
      <p:sp>
        <p:nvSpPr>
          <p:cNvPr id="62468" name="Rectangle 3"/>
          <p:cNvSpPr>
            <a:spLocks noGrp="1"/>
          </p:cNvSpPr>
          <p:nvPr>
            <p:ph type="body" idx="1"/>
          </p:nvPr>
        </p:nvSpPr>
        <p:spPr>
          <a:noFill/>
          <a:ln>
            <a:noFill/>
          </a:ln>
        </p:spPr>
        <p:txBody>
          <a:bodyPr wrap="square" lIns="91440" tIns="45720" rIns="91440" bIns="45720" anchor="t"/>
          <a:lstStyle/>
          <a:p>
            <a:pPr lvl="0"/>
            <a:endParaRPr lang="id-ID" altLang="x-none" dirty="0"/>
          </a:p>
        </p:txBody>
      </p:sp>
    </p:spTree>
    <p:extLst>
      <p:ext uri="{BB962C8B-B14F-4D97-AF65-F5344CB8AC3E}">
        <p14:creationId xmlns:p14="http://schemas.microsoft.com/office/powerpoint/2010/main" val="2403099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x-none"/>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a:t>Click to edit Master subtitle style</a:t>
            </a:r>
            <a:endParaRPr lang="en-US"/>
          </a:p>
        </p:txBody>
      </p:sp>
      <p:sp>
        <p:nvSpPr>
          <p:cNvPr id="4" name="Date Placeholder 3"/>
          <p:cNvSpPr>
            <a:spLocks noGrp="1"/>
          </p:cNvSpPr>
          <p:nvPr>
            <p:ph type="dt" sz="half" idx="10"/>
          </p:nvPr>
        </p:nvSpPr>
        <p:spPr/>
        <p:txBody>
          <a:bodyPr/>
          <a:lstStyle/>
          <a:p>
            <a:fld id="{B4B05581-A7A1-4064-AC67-8C5E197DBBEB}" type="datetimeFigureOut">
              <a:rPr lang="th-TH" smtClean="0"/>
              <a:t>08/04/63</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B2F4933C-246D-4C2D-BF23-31330A08DB85}" type="slidenum">
              <a:rPr lang="th-TH" smtClean="0"/>
              <a:t>‹#›</a:t>
            </a:fld>
            <a:endParaRPr lang="th-TH"/>
          </a:p>
        </p:txBody>
      </p:sp>
    </p:spTree>
    <p:extLst>
      <p:ext uri="{BB962C8B-B14F-4D97-AF65-F5344CB8AC3E}">
        <p14:creationId xmlns:p14="http://schemas.microsoft.com/office/powerpoint/2010/main" val="1822115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fld id="{B4B05581-A7A1-4064-AC67-8C5E197DBBEB}" type="datetimeFigureOut">
              <a:rPr lang="th-TH" smtClean="0"/>
              <a:t>08/04/63</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B2F4933C-246D-4C2D-BF23-31330A08DB85}" type="slidenum">
              <a:rPr lang="th-TH" smtClean="0"/>
              <a:t>‹#›</a:t>
            </a:fld>
            <a:endParaRPr lang="th-TH"/>
          </a:p>
        </p:txBody>
      </p:sp>
    </p:spTree>
    <p:extLst>
      <p:ext uri="{BB962C8B-B14F-4D97-AF65-F5344CB8AC3E}">
        <p14:creationId xmlns:p14="http://schemas.microsoft.com/office/powerpoint/2010/main" val="2156204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x-none"/>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fld id="{B4B05581-A7A1-4064-AC67-8C5E197DBBEB}" type="datetimeFigureOut">
              <a:rPr lang="th-TH" smtClean="0"/>
              <a:t>08/04/63</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B2F4933C-246D-4C2D-BF23-31330A08DB85}" type="slidenum">
              <a:rPr lang="th-TH" smtClean="0"/>
              <a:t>‹#›</a:t>
            </a:fld>
            <a:endParaRPr lang="th-TH"/>
          </a:p>
        </p:txBody>
      </p:sp>
    </p:spTree>
    <p:extLst>
      <p:ext uri="{BB962C8B-B14F-4D97-AF65-F5344CB8AC3E}">
        <p14:creationId xmlns:p14="http://schemas.microsoft.com/office/powerpoint/2010/main" val="2107460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Content Placeholder 2"/>
          <p:cNvSpPr>
            <a:spLocks noGrp="1"/>
          </p:cNvSpPr>
          <p:nvPr>
            <p:ph idx="1"/>
          </p:nvPr>
        </p:nvSpPr>
        <p:spPr/>
        <p:txBody>
          <a:body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fld id="{B4B05581-A7A1-4064-AC67-8C5E197DBBEB}" type="datetimeFigureOut">
              <a:rPr lang="th-TH" smtClean="0"/>
              <a:t>08/04/63</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B2F4933C-246D-4C2D-BF23-31330A08DB85}" type="slidenum">
              <a:rPr lang="th-TH" smtClean="0"/>
              <a:t>‹#›</a:t>
            </a:fld>
            <a:endParaRPr lang="th-TH"/>
          </a:p>
        </p:txBody>
      </p:sp>
    </p:spTree>
    <p:extLst>
      <p:ext uri="{BB962C8B-B14F-4D97-AF65-F5344CB8AC3E}">
        <p14:creationId xmlns:p14="http://schemas.microsoft.com/office/powerpoint/2010/main" val="1544344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x-none"/>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a:t>Click to edit Master text styles</a:t>
            </a:r>
          </a:p>
        </p:txBody>
      </p:sp>
      <p:sp>
        <p:nvSpPr>
          <p:cNvPr id="4" name="Date Placeholder 3"/>
          <p:cNvSpPr>
            <a:spLocks noGrp="1"/>
          </p:cNvSpPr>
          <p:nvPr>
            <p:ph type="dt" sz="half" idx="10"/>
          </p:nvPr>
        </p:nvSpPr>
        <p:spPr/>
        <p:txBody>
          <a:bodyPr/>
          <a:lstStyle/>
          <a:p>
            <a:fld id="{B4B05581-A7A1-4064-AC67-8C5E197DBBEB}" type="datetimeFigureOut">
              <a:rPr lang="th-TH" smtClean="0"/>
              <a:t>08/04/63</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B2F4933C-246D-4C2D-BF23-31330A08DB85}" type="slidenum">
              <a:rPr lang="th-TH" smtClean="0"/>
              <a:t>‹#›</a:t>
            </a:fld>
            <a:endParaRPr lang="th-TH"/>
          </a:p>
        </p:txBody>
      </p:sp>
    </p:spTree>
    <p:extLst>
      <p:ext uri="{BB962C8B-B14F-4D97-AF65-F5344CB8AC3E}">
        <p14:creationId xmlns:p14="http://schemas.microsoft.com/office/powerpoint/2010/main" val="3935432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5" name="Date Placeholder 4"/>
          <p:cNvSpPr>
            <a:spLocks noGrp="1"/>
          </p:cNvSpPr>
          <p:nvPr>
            <p:ph type="dt" sz="half" idx="10"/>
          </p:nvPr>
        </p:nvSpPr>
        <p:spPr/>
        <p:txBody>
          <a:bodyPr/>
          <a:lstStyle/>
          <a:p>
            <a:fld id="{B4B05581-A7A1-4064-AC67-8C5E197DBBEB}" type="datetimeFigureOut">
              <a:rPr lang="th-TH" smtClean="0"/>
              <a:t>08/04/63</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B2F4933C-246D-4C2D-BF23-31330A08DB85}" type="slidenum">
              <a:rPr lang="th-TH" smtClean="0"/>
              <a:t>‹#›</a:t>
            </a:fld>
            <a:endParaRPr lang="th-TH"/>
          </a:p>
        </p:txBody>
      </p:sp>
    </p:spTree>
    <p:extLst>
      <p:ext uri="{BB962C8B-B14F-4D97-AF65-F5344CB8AC3E}">
        <p14:creationId xmlns:p14="http://schemas.microsoft.com/office/powerpoint/2010/main" val="2747555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7" name="Date Placeholder 6"/>
          <p:cNvSpPr>
            <a:spLocks noGrp="1"/>
          </p:cNvSpPr>
          <p:nvPr>
            <p:ph type="dt" sz="half" idx="10"/>
          </p:nvPr>
        </p:nvSpPr>
        <p:spPr/>
        <p:txBody>
          <a:bodyPr/>
          <a:lstStyle/>
          <a:p>
            <a:fld id="{B4B05581-A7A1-4064-AC67-8C5E197DBBEB}" type="datetimeFigureOut">
              <a:rPr lang="th-TH" smtClean="0"/>
              <a:t>08/04/63</a:t>
            </a:fld>
            <a:endParaRPr lang="th-TH"/>
          </a:p>
        </p:txBody>
      </p:sp>
      <p:sp>
        <p:nvSpPr>
          <p:cNvPr id="8" name="Footer Placeholder 7"/>
          <p:cNvSpPr>
            <a:spLocks noGrp="1"/>
          </p:cNvSpPr>
          <p:nvPr>
            <p:ph type="ftr" sz="quarter" idx="11"/>
          </p:nvPr>
        </p:nvSpPr>
        <p:spPr/>
        <p:txBody>
          <a:bodyPr/>
          <a:lstStyle/>
          <a:p>
            <a:endParaRPr lang="th-TH"/>
          </a:p>
        </p:txBody>
      </p:sp>
      <p:sp>
        <p:nvSpPr>
          <p:cNvPr id="9" name="Slide Number Placeholder 8"/>
          <p:cNvSpPr>
            <a:spLocks noGrp="1"/>
          </p:cNvSpPr>
          <p:nvPr>
            <p:ph type="sldNum" sz="quarter" idx="12"/>
          </p:nvPr>
        </p:nvSpPr>
        <p:spPr/>
        <p:txBody>
          <a:bodyPr/>
          <a:lstStyle/>
          <a:p>
            <a:fld id="{B2F4933C-246D-4C2D-BF23-31330A08DB85}" type="slidenum">
              <a:rPr lang="th-TH" smtClean="0"/>
              <a:t>‹#›</a:t>
            </a:fld>
            <a:endParaRPr lang="th-TH"/>
          </a:p>
        </p:txBody>
      </p:sp>
    </p:spTree>
    <p:extLst>
      <p:ext uri="{BB962C8B-B14F-4D97-AF65-F5344CB8AC3E}">
        <p14:creationId xmlns:p14="http://schemas.microsoft.com/office/powerpoint/2010/main" val="3785685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Date Placeholder 2"/>
          <p:cNvSpPr>
            <a:spLocks noGrp="1"/>
          </p:cNvSpPr>
          <p:nvPr>
            <p:ph type="dt" sz="half" idx="10"/>
          </p:nvPr>
        </p:nvSpPr>
        <p:spPr/>
        <p:txBody>
          <a:bodyPr/>
          <a:lstStyle/>
          <a:p>
            <a:fld id="{B4B05581-A7A1-4064-AC67-8C5E197DBBEB}" type="datetimeFigureOut">
              <a:rPr lang="th-TH" smtClean="0"/>
              <a:t>08/04/63</a:t>
            </a:fld>
            <a:endParaRPr lang="th-TH"/>
          </a:p>
        </p:txBody>
      </p:sp>
      <p:sp>
        <p:nvSpPr>
          <p:cNvPr id="4" name="Footer Placeholder 3"/>
          <p:cNvSpPr>
            <a:spLocks noGrp="1"/>
          </p:cNvSpPr>
          <p:nvPr>
            <p:ph type="ftr" sz="quarter" idx="11"/>
          </p:nvPr>
        </p:nvSpPr>
        <p:spPr/>
        <p:txBody>
          <a:bodyPr/>
          <a:lstStyle/>
          <a:p>
            <a:endParaRPr lang="th-TH"/>
          </a:p>
        </p:txBody>
      </p:sp>
      <p:sp>
        <p:nvSpPr>
          <p:cNvPr id="5" name="Slide Number Placeholder 4"/>
          <p:cNvSpPr>
            <a:spLocks noGrp="1"/>
          </p:cNvSpPr>
          <p:nvPr>
            <p:ph type="sldNum" sz="quarter" idx="12"/>
          </p:nvPr>
        </p:nvSpPr>
        <p:spPr/>
        <p:txBody>
          <a:bodyPr/>
          <a:lstStyle/>
          <a:p>
            <a:fld id="{B2F4933C-246D-4C2D-BF23-31330A08DB85}" type="slidenum">
              <a:rPr lang="th-TH" smtClean="0"/>
              <a:t>‹#›</a:t>
            </a:fld>
            <a:endParaRPr lang="th-TH"/>
          </a:p>
        </p:txBody>
      </p:sp>
    </p:spTree>
    <p:extLst>
      <p:ext uri="{BB962C8B-B14F-4D97-AF65-F5344CB8AC3E}">
        <p14:creationId xmlns:p14="http://schemas.microsoft.com/office/powerpoint/2010/main" val="2061450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B05581-A7A1-4064-AC67-8C5E197DBBEB}" type="datetimeFigureOut">
              <a:rPr lang="th-TH" smtClean="0"/>
              <a:t>08/04/63</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B2F4933C-246D-4C2D-BF23-31330A08DB85}" type="slidenum">
              <a:rPr lang="th-TH" smtClean="0"/>
              <a:t>‹#›</a:t>
            </a:fld>
            <a:endParaRPr lang="th-TH"/>
          </a:p>
        </p:txBody>
      </p:sp>
    </p:spTree>
    <p:extLst>
      <p:ext uri="{BB962C8B-B14F-4D97-AF65-F5344CB8AC3E}">
        <p14:creationId xmlns:p14="http://schemas.microsoft.com/office/powerpoint/2010/main" val="2095351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x-none"/>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Click to edit Master text styles</a:t>
            </a:r>
          </a:p>
        </p:txBody>
      </p:sp>
      <p:sp>
        <p:nvSpPr>
          <p:cNvPr id="5" name="Date Placeholder 4"/>
          <p:cNvSpPr>
            <a:spLocks noGrp="1"/>
          </p:cNvSpPr>
          <p:nvPr>
            <p:ph type="dt" sz="half" idx="10"/>
          </p:nvPr>
        </p:nvSpPr>
        <p:spPr/>
        <p:txBody>
          <a:bodyPr/>
          <a:lstStyle/>
          <a:p>
            <a:fld id="{B4B05581-A7A1-4064-AC67-8C5E197DBBEB}" type="datetimeFigureOut">
              <a:rPr lang="th-TH" smtClean="0"/>
              <a:t>08/04/63</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B2F4933C-246D-4C2D-BF23-31330A08DB85}" type="slidenum">
              <a:rPr lang="th-TH" smtClean="0"/>
              <a:t>‹#›</a:t>
            </a:fld>
            <a:endParaRPr lang="th-TH"/>
          </a:p>
        </p:txBody>
      </p:sp>
    </p:spTree>
    <p:extLst>
      <p:ext uri="{BB962C8B-B14F-4D97-AF65-F5344CB8AC3E}">
        <p14:creationId xmlns:p14="http://schemas.microsoft.com/office/powerpoint/2010/main" val="1899262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x-none"/>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Click to edit Master text styles</a:t>
            </a:r>
          </a:p>
        </p:txBody>
      </p:sp>
      <p:sp>
        <p:nvSpPr>
          <p:cNvPr id="5" name="Date Placeholder 4"/>
          <p:cNvSpPr>
            <a:spLocks noGrp="1"/>
          </p:cNvSpPr>
          <p:nvPr>
            <p:ph type="dt" sz="half" idx="10"/>
          </p:nvPr>
        </p:nvSpPr>
        <p:spPr/>
        <p:txBody>
          <a:bodyPr/>
          <a:lstStyle/>
          <a:p>
            <a:fld id="{B4B05581-A7A1-4064-AC67-8C5E197DBBEB}" type="datetimeFigureOut">
              <a:rPr lang="th-TH" smtClean="0"/>
              <a:t>08/04/63</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B2F4933C-246D-4C2D-BF23-31330A08DB85}" type="slidenum">
              <a:rPr lang="th-TH" smtClean="0"/>
              <a:t>‹#›</a:t>
            </a:fld>
            <a:endParaRPr lang="th-TH"/>
          </a:p>
        </p:txBody>
      </p:sp>
    </p:spTree>
    <p:extLst>
      <p:ext uri="{BB962C8B-B14F-4D97-AF65-F5344CB8AC3E}">
        <p14:creationId xmlns:p14="http://schemas.microsoft.com/office/powerpoint/2010/main" val="4192222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x-none"/>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B05581-A7A1-4064-AC67-8C5E197DBBEB}" type="datetimeFigureOut">
              <a:rPr lang="th-TH" smtClean="0"/>
              <a:t>08/04/63</a:t>
            </a:fld>
            <a:endParaRPr lang="th-TH"/>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h-TH"/>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F4933C-246D-4C2D-BF23-31330A08DB85}" type="slidenum">
              <a:rPr lang="th-TH" smtClean="0"/>
              <a:t>‹#›</a:t>
            </a:fld>
            <a:endParaRPr lang="th-TH"/>
          </a:p>
        </p:txBody>
      </p:sp>
    </p:spTree>
    <p:extLst>
      <p:ext uri="{BB962C8B-B14F-4D97-AF65-F5344CB8AC3E}">
        <p14:creationId xmlns:p14="http://schemas.microsoft.com/office/powerpoint/2010/main" val="130278142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google.co.th/imgres?imgurl=http://images.clipartof.com/small/11363-Male-Scientist-In-A-Laboratory-Holding-A-Test-Tube-Clipart-Illustration.jpg&amp;imgrefurl=http://www.clipartof.com/details/clipart/11363.html&amp;usg=__qx9V0HIIJmTkHJoAEIvqygRCMd8=&amp;h=450&amp;w=337&amp;sz=49&amp;hl=th&amp;start=21&amp;zoom=1&amp;um=1&amp;itbs=1&amp;tbnid=t2tXYFsNk64pqM:&amp;tbnh=127&amp;tbnw=95&amp;prev=/images?q=scientist&amp;start=20&amp;um=1&amp;hl=th&amp;sa=N&amp;ndsp=20&amp;tbs=isch:1"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google.co.th/imgres?imgurl=http://images.clipartof.com/small/11363-Male-Scientist-In-A-Laboratory-Holding-A-Test-Tube-Clipart-Illustration.jpg&amp;imgrefurl=http://www.clipartof.com/details/clipart/11363.html&amp;usg=__qx9V0HIIJmTkHJoAEIvqygRCMd8=&amp;h=450&amp;w=337&amp;sz=49&amp;hl=th&amp;start=21&amp;zoom=1&amp;um=1&amp;itbs=1&amp;tbnid=t2tXYFsNk64pqM:&amp;tbnh=127&amp;tbnw=95&amp;prev=/images?q=scientist&amp;start=20&amp;um=1&amp;hl=th&amp;sa=N&amp;ndsp=20&amp;tbs=isch:1"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google.co.th/imgres?imgurl=http://images.clipartof.com/small/11363-Male-Scientist-In-A-Laboratory-Holding-A-Test-Tube-Clipart-Illustration.jpg&amp;imgrefurl=http://www.clipartof.com/details/clipart/11363.html&amp;usg=__qx9V0HIIJmTkHJoAEIvqygRCMd8=&amp;h=450&amp;w=337&amp;sz=49&amp;hl=th&amp;start=21&amp;zoom=1&amp;um=1&amp;itbs=1&amp;tbnid=t2tXYFsNk64pqM:&amp;tbnh=127&amp;tbnw=95&amp;prev=/images?q=scientist&amp;start=20&amp;um=1&amp;hl=th&amp;sa=N&amp;ndsp=20&amp;tbs=isch:1"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google.co.th/imgres?imgurl=http://images.clipartof.com/small/11363-Male-Scientist-In-A-Laboratory-Holding-A-Test-Tube-Clipart-Illustration.jpg&amp;imgrefurl=http://www.clipartof.com/details/clipart/11363.html&amp;usg=__qx9V0HIIJmTkHJoAEIvqygRCMd8=&amp;h=450&amp;w=337&amp;sz=49&amp;hl=th&amp;start=21&amp;zoom=1&amp;um=1&amp;itbs=1&amp;tbnid=t2tXYFsNk64pqM:&amp;tbnh=127&amp;tbnw=95&amp;prev=/images?q=scientist&amp;start=20&amp;um=1&amp;hl=th&amp;sa=N&amp;ndsp=20&amp;tbs=isch:1"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google.co.th/imgres?imgurl=http://images.clipartof.com/small/11363-Male-Scientist-In-A-Laboratory-Holding-A-Test-Tube-Clipart-Illustration.jpg&amp;imgrefurl=http://www.clipartof.com/details/clipart/11363.html&amp;usg=__qx9V0HIIJmTkHJoAEIvqygRCMd8=&amp;h=450&amp;w=337&amp;sz=49&amp;hl=th&amp;start=21&amp;zoom=1&amp;um=1&amp;itbs=1&amp;tbnid=t2tXYFsNk64pqM:&amp;tbnh=127&amp;tbnw=95&amp;prev=/images?q=scientist&amp;start=20&amp;um=1&amp;hl=th&amp;sa=N&amp;ndsp=20&amp;tbs=isch:1"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539552" y="2492896"/>
            <a:ext cx="8062912" cy="1470025"/>
          </a:xfrm>
        </p:spPr>
        <p:txBody>
          <a:bodyPr>
            <a:normAutofit/>
          </a:bodyPr>
          <a:lstStyle/>
          <a:p>
            <a:r>
              <a:rPr lang="id-ID" b="1" dirty="0">
                <a:solidFill>
                  <a:srgbClr val="000000"/>
                </a:solidFill>
              </a:rPr>
              <a:t>REVIEW MANAJEMEN DAN ORGANISASI</a:t>
            </a:r>
            <a:br>
              <a:rPr lang="id-ID" b="1" dirty="0">
                <a:solidFill>
                  <a:srgbClr val="000000"/>
                </a:solidFill>
              </a:rPr>
            </a:br>
            <a:r>
              <a:rPr lang="id-ID" b="1" dirty="0">
                <a:solidFill>
                  <a:srgbClr val="000000"/>
                </a:solidFill>
              </a:rPr>
              <a:t>Pertemuan 1-6</a:t>
            </a:r>
            <a:endParaRPr lang="th-TH" b="1" dirty="0">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id-ID" b="1" dirty="0"/>
              <a:t>Berapa tingkatan manajer yang bisa kita klasifikasikan</a:t>
            </a:r>
            <a:r>
              <a:rPr lang="en-US" b="1" dirty="0"/>
              <a:t>?</a:t>
            </a:r>
            <a:endParaRPr lang="th-TH" b="1" dirty="0"/>
          </a:p>
        </p:txBody>
      </p:sp>
      <p:sp>
        <p:nvSpPr>
          <p:cNvPr id="5" name="Subtitle 4"/>
          <p:cNvSpPr>
            <a:spLocks noGrp="1"/>
          </p:cNvSpPr>
          <p:nvPr>
            <p:ph type="subTitle" idx="1"/>
          </p:nvPr>
        </p:nvSpPr>
        <p:spPr/>
        <p:txBody>
          <a:bodyPr/>
          <a:lstStyle/>
          <a:p>
            <a:endParaRPr lang="th-TH"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304800"/>
            <a:ext cx="8229600" cy="1143000"/>
          </a:xfrm>
        </p:spPr>
        <p:txBody>
          <a:bodyPr>
            <a:noAutofit/>
          </a:bodyPr>
          <a:lstStyle/>
          <a:p>
            <a:r>
              <a:rPr lang="en-ID" altLang="en-US" dirty="0"/>
              <a:t>Etika dan Budaya korporat dalam suatu lingkungan global</a:t>
            </a:r>
            <a:endParaRPr lang="en-US" dirty="0"/>
          </a:p>
        </p:txBody>
      </p:sp>
      <p:sp>
        <p:nvSpPr>
          <p:cNvPr id="57347" name="Rectangle 3"/>
          <p:cNvSpPr>
            <a:spLocks noGrp="1" noChangeArrowheads="1"/>
          </p:cNvSpPr>
          <p:nvPr>
            <p:ph idx="1"/>
          </p:nvPr>
        </p:nvSpPr>
        <p:spPr>
          <a:xfrm>
            <a:off x="457200" y="1676400"/>
            <a:ext cx="8229600" cy="4876800"/>
          </a:xfrm>
        </p:spPr>
        <p:txBody>
          <a:bodyPr>
            <a:normAutofit/>
          </a:bodyPr>
          <a:lstStyle/>
          <a:p>
            <a:r>
              <a:rPr lang="en-ID" altLang="en-US" sz="2800" dirty="0"/>
              <a:t>Lingkungan global menghadirkan tantangan dalam etika</a:t>
            </a:r>
            <a:endParaRPr lang="en-US" sz="2800" dirty="0"/>
          </a:p>
          <a:p>
            <a:r>
              <a:rPr lang="en-ID" altLang="en-US" sz="2800" dirty="0"/>
              <a:t>Tiap Negara mempunyai sikap dan kepercayaan yang berbeda</a:t>
            </a:r>
            <a:endParaRPr lang="en-US" sz="2800" dirty="0"/>
          </a:p>
          <a:p>
            <a:r>
              <a:rPr lang="en-ID" altLang="en-US" sz="2800" dirty="0"/>
              <a:t>Komponen yang membentuk budaya global</a:t>
            </a:r>
            <a:r>
              <a:rPr lang="en-US" sz="2800" dirty="0"/>
              <a:t>:</a:t>
            </a:r>
          </a:p>
          <a:p>
            <a:pPr lvl="1"/>
            <a:r>
              <a:rPr lang="en-ID" altLang="en-US" sz="2400" dirty="0"/>
              <a:t>nilai nasional lebih dari multikultur</a:t>
            </a:r>
            <a:endParaRPr lang="en-US" sz="2400" dirty="0"/>
          </a:p>
          <a:p>
            <a:pPr lvl="1"/>
            <a:r>
              <a:rPr lang="en-ID" altLang="en-US" sz="2400" dirty="0"/>
              <a:t>Mendasarkan status secara merit dibandingkan nasionaliti</a:t>
            </a:r>
            <a:endParaRPr lang="en-US" sz="2400" dirty="0"/>
          </a:p>
          <a:p>
            <a:r>
              <a:rPr lang="en-ID" altLang="en-US" sz="2800" dirty="0"/>
              <a:t>Manajer harus mampu berfikir luas tentang etika</a:t>
            </a:r>
          </a:p>
          <a:p>
            <a:r>
              <a:rPr lang="en-ID" altLang="en-US" sz="2800" b="1" i="1" dirty="0"/>
              <a:t>Audit Sosial</a:t>
            </a:r>
            <a:r>
              <a:rPr lang="en-US" sz="2800" dirty="0"/>
              <a:t> me</a:t>
            </a:r>
            <a:r>
              <a:rPr lang="en-ID" altLang="en-US" sz="2800" dirty="0"/>
              <a:t>ngukur dan melaporkan dampak lingkungan, sosial dan etika dari operasi perusahaan</a:t>
            </a:r>
            <a:endParaRPr lang="en-US" sz="2800" dirty="0"/>
          </a:p>
        </p:txBody>
      </p:sp>
      <p:sp>
        <p:nvSpPr>
          <p:cNvPr id="5" name="Slide Number Placeholder 4"/>
          <p:cNvSpPr>
            <a:spLocks noGrp="1"/>
          </p:cNvSpPr>
          <p:nvPr>
            <p:ph type="sldNum" sz="quarter" idx="12"/>
          </p:nvPr>
        </p:nvSpPr>
        <p:spPr/>
        <p:txBody>
          <a:bodyPr/>
          <a:lstStyle/>
          <a:p>
            <a:fld id="{70058435-75A9-4E3A-A8A2-AF50EA6E6E6B}" type="slidenum">
              <a:rPr lang="en-US"/>
              <a:t>100</a:t>
            </a:fld>
            <a:endParaRPr lang="en-US" dirty="0"/>
          </a:p>
        </p:txBody>
      </p:sp>
      <p:sp>
        <p:nvSpPr>
          <p:cNvPr id="6" name="TextBox 5"/>
          <p:cNvSpPr txBox="1"/>
          <p:nvPr/>
        </p:nvSpPr>
        <p:spPr>
          <a:xfrm>
            <a:off x="1003478" y="6568894"/>
            <a:ext cx="7499244" cy="287157"/>
          </a:xfrm>
          <a:prstGeom prst="rect">
            <a:avLst/>
          </a:prstGeom>
          <a:noFill/>
        </p:spPr>
        <p:txBody>
          <a:bodyPr wrap="square" rtlCol="0">
            <a:noAutofit/>
          </a:bodyPr>
          <a:lstStyle/>
          <a:p>
            <a:pPr marL="0" marR="0" indent="0" algn="l" defTabSz="457200" rtl="0" eaLnBrk="1" fontAlgn="auto" latinLnBrk="0" hangingPunct="1">
              <a:lnSpc>
                <a:spcPct val="100000"/>
              </a:lnSpc>
              <a:spcBef>
                <a:spcPts val="0"/>
              </a:spcBef>
              <a:spcAft>
                <a:spcPts val="0"/>
              </a:spcAft>
              <a:buClrTx/>
              <a:buSzTx/>
              <a:buFontTx/>
              <a:buNone/>
              <a:defRPr/>
            </a:pPr>
            <a:r>
              <a:rPr lang="en-US" sz="800" kern="1200" baseline="0" dirty="0">
                <a:solidFill>
                  <a:schemeClr val="tx1">
                    <a:lumMod val="50000"/>
                    <a:lumOff val="50000"/>
                  </a:schemeClr>
                </a:solidFill>
                <a:latin typeface="Arial" panose="020B0604020202020204"/>
                <a:ea typeface="+mn-ea"/>
                <a:cs typeface="Arial" panose="020B0604020202020204"/>
              </a:rPr>
              <a:t>©2013 Cengage Learning. All Rights Reserved. May not be scanned, copied or duplicated, or posted to a publicly accessible website, in whole or in part.</a:t>
            </a:r>
          </a:p>
          <a:p>
            <a:endParaRPr lang="en-US" sz="800" baseline="0" dirty="0">
              <a:latin typeface="Arial" panose="020B0604020202020204"/>
              <a:cs typeface="Arial" panose="020B0604020202020204"/>
            </a:endParaRPr>
          </a:p>
        </p:txBody>
      </p:sp>
    </p:spTree>
    <p:extLst>
      <p:ext uri="{BB962C8B-B14F-4D97-AF65-F5344CB8AC3E}">
        <p14:creationId xmlns:p14="http://schemas.microsoft.com/office/powerpoint/2010/main" val="363966657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ID" altLang="en-US" dirty="0"/>
              <a:t>Desain Dasar</a:t>
            </a:r>
          </a:p>
        </p:txBody>
      </p:sp>
      <p:sp>
        <p:nvSpPr>
          <p:cNvPr id="59395" name="Rectangle 3"/>
          <p:cNvSpPr>
            <a:spLocks noGrp="1" noChangeArrowheads="1"/>
          </p:cNvSpPr>
          <p:nvPr>
            <p:ph idx="1"/>
          </p:nvPr>
        </p:nvSpPr>
        <p:spPr>
          <a:xfrm>
            <a:off x="457200" y="1600200"/>
            <a:ext cx="8229600" cy="4800600"/>
          </a:xfrm>
        </p:spPr>
        <p:txBody>
          <a:bodyPr>
            <a:normAutofit fontScale="92500"/>
          </a:bodyPr>
          <a:lstStyle/>
          <a:p>
            <a:pPr>
              <a:lnSpc>
                <a:spcPct val="90000"/>
              </a:lnSpc>
              <a:spcAft>
                <a:spcPct val="40000"/>
              </a:spcAft>
              <a:buFont typeface="Wingdings" panose="05000000000000000000" pitchFamily="2" charset="2"/>
              <a:buChar char="ü"/>
            </a:pPr>
            <a:r>
              <a:rPr lang="en-ID" altLang="en-US" sz="2400" dirty="0"/>
              <a:t>Nilai Budaya dan etika membantu menentukan dasar sosial suatu org. dan berkontribusi dalam kesuksesan</a:t>
            </a:r>
            <a:endParaRPr lang="en-US" sz="2400" dirty="0"/>
          </a:p>
          <a:p>
            <a:pPr>
              <a:lnSpc>
                <a:spcPct val="90000"/>
              </a:lnSpc>
              <a:spcAft>
                <a:spcPct val="40000"/>
              </a:spcAft>
              <a:buFont typeface="Wingdings" panose="05000000000000000000" pitchFamily="2" charset="2"/>
              <a:buChar char="ü"/>
            </a:pPr>
            <a:r>
              <a:rPr lang="en-US" sz="2400" dirty="0"/>
              <a:t>Mana</a:t>
            </a:r>
            <a:r>
              <a:rPr lang="en-ID" altLang="en-US" sz="2400" dirty="0"/>
              <a:t>jer dapat menggunakan ritual, seremonial, simbol, struktur, sistem kontrol, dan kekuatan hubungan dalam rangka memberikan pengaruh budaya</a:t>
            </a:r>
            <a:endParaRPr lang="en-US" sz="2400" dirty="0"/>
          </a:p>
          <a:p>
            <a:pPr>
              <a:lnSpc>
                <a:spcPct val="90000"/>
              </a:lnSpc>
              <a:spcAft>
                <a:spcPct val="40000"/>
              </a:spcAft>
              <a:buFont typeface="Wingdings" panose="05000000000000000000" pitchFamily="2" charset="2"/>
              <a:buChar char="ü"/>
            </a:pPr>
            <a:r>
              <a:rPr lang="en-US" sz="2400" dirty="0"/>
              <a:t>Sub</a:t>
            </a:r>
            <a:r>
              <a:rPr lang="en-ID" altLang="en-US" sz="2400" dirty="0"/>
              <a:t>kultur mungkin timbul bahkan dalam budaya yang kuat</a:t>
            </a:r>
            <a:r>
              <a:rPr lang="en-US" sz="2400" dirty="0"/>
              <a:t>Strong cultures can be constructive or non-constructive</a:t>
            </a:r>
          </a:p>
          <a:p>
            <a:pPr>
              <a:lnSpc>
                <a:spcPct val="90000"/>
              </a:lnSpc>
              <a:spcAft>
                <a:spcPct val="40000"/>
              </a:spcAft>
              <a:buFont typeface="Wingdings" panose="05000000000000000000" pitchFamily="2" charset="2"/>
              <a:buChar char="ü"/>
            </a:pPr>
            <a:r>
              <a:rPr lang="en-ID" altLang="en-US" sz="2400" dirty="0"/>
              <a:t>Etika manajerial dan tanggungjawab korporat merupakan aspek pentik dari nilai Org.</a:t>
            </a:r>
            <a:endParaRPr lang="en-US" sz="2400" dirty="0"/>
          </a:p>
          <a:p>
            <a:pPr>
              <a:lnSpc>
                <a:spcPct val="90000"/>
              </a:lnSpc>
              <a:spcAft>
                <a:spcPct val="40000"/>
              </a:spcAft>
              <a:buFont typeface="Wingdings" panose="05000000000000000000" pitchFamily="2" charset="2"/>
              <a:buChar char="ü"/>
            </a:pPr>
            <a:r>
              <a:rPr lang="en-US" sz="2400" dirty="0"/>
              <a:t>Mana</a:t>
            </a:r>
            <a:r>
              <a:rPr lang="en-ID" altLang="en-US" sz="2400" dirty="0"/>
              <a:t>j</a:t>
            </a:r>
            <a:r>
              <a:rPr lang="en-US" sz="2400" dirty="0"/>
              <a:t>er </a:t>
            </a:r>
            <a:r>
              <a:rPr lang="en-ID" altLang="en-US" sz="2400" dirty="0"/>
              <a:t>dapat membentuk budaya dan etika melalui sistem formal</a:t>
            </a:r>
            <a:endParaRPr lang="en-US" sz="2400" dirty="0"/>
          </a:p>
          <a:p>
            <a:pPr>
              <a:lnSpc>
                <a:spcPct val="90000"/>
              </a:lnSpc>
              <a:spcAft>
                <a:spcPct val="40000"/>
              </a:spcAft>
              <a:buFont typeface="Wingdings" panose="05000000000000000000" pitchFamily="2" charset="2"/>
              <a:buChar char="ü"/>
            </a:pPr>
            <a:r>
              <a:rPr lang="en-ID" altLang="en-US" sz="2400" dirty="0"/>
              <a:t>Audit sosial merupakan tool penting dalam menjaga standar etika</a:t>
            </a:r>
            <a:endParaRPr lang="en-US" sz="2400" dirty="0"/>
          </a:p>
        </p:txBody>
      </p:sp>
      <p:sp>
        <p:nvSpPr>
          <p:cNvPr id="5" name="Slide Number Placeholder 4"/>
          <p:cNvSpPr>
            <a:spLocks noGrp="1"/>
          </p:cNvSpPr>
          <p:nvPr>
            <p:ph type="sldNum" sz="quarter" idx="12"/>
          </p:nvPr>
        </p:nvSpPr>
        <p:spPr/>
        <p:txBody>
          <a:bodyPr/>
          <a:lstStyle/>
          <a:p>
            <a:fld id="{48B5D525-BD62-41C4-88B5-9E8B38AE0AB1}" type="slidenum">
              <a:rPr lang="en-US"/>
              <a:t>101</a:t>
            </a:fld>
            <a:endParaRPr lang="en-US" dirty="0"/>
          </a:p>
        </p:txBody>
      </p:sp>
      <p:sp>
        <p:nvSpPr>
          <p:cNvPr id="6" name="TextBox 5"/>
          <p:cNvSpPr txBox="1"/>
          <p:nvPr/>
        </p:nvSpPr>
        <p:spPr>
          <a:xfrm>
            <a:off x="1003478" y="6568894"/>
            <a:ext cx="7499244" cy="287157"/>
          </a:xfrm>
          <a:prstGeom prst="rect">
            <a:avLst/>
          </a:prstGeom>
          <a:noFill/>
        </p:spPr>
        <p:txBody>
          <a:bodyPr wrap="square" rtlCol="0">
            <a:noAutofit/>
          </a:bodyPr>
          <a:lstStyle/>
          <a:p>
            <a:pPr marL="0" marR="0" indent="0" algn="l" defTabSz="457200" rtl="0" eaLnBrk="1" fontAlgn="auto" latinLnBrk="0" hangingPunct="1">
              <a:lnSpc>
                <a:spcPct val="100000"/>
              </a:lnSpc>
              <a:spcBef>
                <a:spcPts val="0"/>
              </a:spcBef>
              <a:spcAft>
                <a:spcPts val="0"/>
              </a:spcAft>
              <a:buClrTx/>
              <a:buSzTx/>
              <a:buFontTx/>
              <a:buNone/>
              <a:defRPr/>
            </a:pPr>
            <a:r>
              <a:rPr lang="en-US" sz="800" kern="1200" baseline="0" dirty="0">
                <a:solidFill>
                  <a:schemeClr val="tx1">
                    <a:lumMod val="50000"/>
                    <a:lumOff val="50000"/>
                  </a:schemeClr>
                </a:solidFill>
                <a:latin typeface="Arial" panose="020B0604020202020204"/>
                <a:ea typeface="+mn-ea"/>
                <a:cs typeface="Arial" panose="020B0604020202020204"/>
              </a:rPr>
              <a:t>©2013 Cengage Learning. All Rights Reserved. May not be scanned, copied or duplicated, or posted to a publicly accessible website, in whole or in part.</a:t>
            </a:r>
          </a:p>
          <a:p>
            <a:endParaRPr lang="en-US" sz="800" baseline="0" dirty="0">
              <a:latin typeface="Arial" panose="020B0604020202020204"/>
              <a:cs typeface="Arial" panose="020B0604020202020204"/>
            </a:endParaRPr>
          </a:p>
        </p:txBody>
      </p:sp>
    </p:spTree>
    <p:extLst>
      <p:ext uri="{BB962C8B-B14F-4D97-AF65-F5344CB8AC3E}">
        <p14:creationId xmlns:p14="http://schemas.microsoft.com/office/powerpoint/2010/main" val="153073529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85800" y="3124200"/>
            <a:ext cx="7772400" cy="1362075"/>
          </a:xfrm>
        </p:spPr>
        <p:txBody>
          <a:bodyPr vert="horz" wrap="square" lIns="91440" tIns="45720" rIns="91440" bIns="45720" numCol="1" rtlCol="0" anchor="ctr" anchorCtr="0" compatLnSpc="1">
            <a:norm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ID" altLang="en-US" sz="4000" b="0" i="0" u="none" strike="noStrike" kern="1200" cap="none" spc="0" normalizeH="0" baseline="0" noProof="0" dirty="0">
                <a:ln>
                  <a:noFill/>
                </a:ln>
                <a:effectLst>
                  <a:outerShdw blurRad="38100" dist="38100" dir="2700000" algn="tl">
                    <a:srgbClr val="C0C0C0"/>
                  </a:outerShdw>
                </a:effectLst>
                <a:uLnTx/>
                <a:uFillTx/>
                <a:latin typeface="+mj-lt"/>
                <a:ea typeface="+mj-ea"/>
                <a:cs typeface="+mj-cs"/>
              </a:rPr>
              <a:t>Lingkungan Eksternal</a:t>
            </a:r>
            <a:br>
              <a:rPr kumimoji="0" lang="en-US" sz="4000" b="0" i="0" u="none" strike="noStrike" kern="1200" cap="none" spc="0" normalizeH="0" baseline="0" noProof="0" dirty="0">
                <a:ln>
                  <a:noFill/>
                </a:ln>
                <a:effectLst>
                  <a:outerShdw blurRad="38100" dist="38100" dir="2700000" algn="tl">
                    <a:srgbClr val="C0C0C0"/>
                  </a:outerShdw>
                </a:effectLst>
                <a:uLnTx/>
                <a:uFillTx/>
                <a:latin typeface="+mj-lt"/>
                <a:ea typeface="+mj-ea"/>
                <a:cs typeface="+mj-cs"/>
              </a:rPr>
            </a:br>
            <a:r>
              <a:rPr kumimoji="0" lang="en-ID" altLang="en-US" sz="4000" b="0" i="0" u="none" strike="noStrike" kern="1200" cap="none" spc="0" normalizeH="0" baseline="0" noProof="0" dirty="0">
                <a:ln>
                  <a:noFill/>
                </a:ln>
                <a:effectLst>
                  <a:outerShdw blurRad="38100" dist="38100" dir="2700000" algn="tl">
                    <a:srgbClr val="C0C0C0"/>
                  </a:outerShdw>
                </a:effectLst>
                <a:uLnTx/>
                <a:uFillTx/>
                <a:latin typeface="+mj-lt"/>
                <a:ea typeface="+mj-ea"/>
                <a:cs typeface="+mj-cs"/>
              </a:rPr>
              <a:t>dan Budaya Organisasi</a:t>
            </a:r>
          </a:p>
        </p:txBody>
      </p:sp>
    </p:spTree>
    <p:extLst>
      <p:ext uri="{BB962C8B-B14F-4D97-AF65-F5344CB8AC3E}">
        <p14:creationId xmlns:p14="http://schemas.microsoft.com/office/powerpoint/2010/main" val="399693600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ID" altLang="en-US" sz="4000" b="0"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rPr>
              <a:t>Sistem Terbuka</a:t>
            </a:r>
          </a:p>
        </p:txBody>
      </p:sp>
      <p:sp>
        <p:nvSpPr>
          <p:cNvPr id="14339" name="Content Placeholder 2"/>
          <p:cNvSpPr>
            <a:spLocks noGrp="1"/>
          </p:cNvSpPr>
          <p:nvPr>
            <p:ph idx="1"/>
          </p:nvPr>
        </p:nvSpPr>
        <p:spPr/>
        <p:txBody>
          <a:bodyPr vert="horz" wrap="square" lIns="91440" tIns="45720" rIns="91440" bIns="45720" anchor="t"/>
          <a:lstStyle/>
          <a:p>
            <a:r>
              <a:rPr kern="1200" dirty="0">
                <a:latin typeface="+mn-lt"/>
                <a:ea typeface="+mn-ea"/>
                <a:cs typeface="+mn-cs"/>
              </a:rPr>
              <a:t>Input</a:t>
            </a:r>
          </a:p>
          <a:p>
            <a:pPr lvl="1"/>
            <a:r>
              <a:rPr lang="en-ID" dirty="0"/>
              <a:t>barang dan jasa yang digunakan oleh Org. untuk menciptakan barang dan jasa</a:t>
            </a:r>
            <a:endParaRPr dirty="0"/>
          </a:p>
          <a:p>
            <a:r>
              <a:rPr kern="1200" dirty="0">
                <a:latin typeface="+mn-lt"/>
                <a:ea typeface="+mn-ea"/>
                <a:cs typeface="+mn-cs"/>
              </a:rPr>
              <a:t>Output</a:t>
            </a:r>
          </a:p>
          <a:p>
            <a:pPr lvl="1"/>
            <a:r>
              <a:rPr lang="en-ID" dirty="0"/>
              <a:t>Barang dan jasa yang dihasilkan Org</a:t>
            </a:r>
            <a:r>
              <a:rPr dirty="0"/>
              <a:t>.</a:t>
            </a:r>
          </a:p>
        </p:txBody>
      </p:sp>
      <p:sp>
        <p:nvSpPr>
          <p:cNvPr id="4" name="Slide Number Placeholder 3"/>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r" eaLnBrk="1" hangingPunct="1"/>
            <a:r>
              <a:rPr sz="1200" dirty="0">
                <a:latin typeface="Calibri" panose="020F0502020204030204" pitchFamily="34" charset="0"/>
              </a:rPr>
              <a:t>2-</a:t>
            </a:r>
            <a:fld id="{9A0DB2DC-4C9A-4742-B13C-FB6460FD3503}" type="slidenum">
              <a:rPr lang="en-US" sz="1200" dirty="0">
                <a:latin typeface="Calibri" panose="020F0502020204030204" pitchFamily="34" charset="0"/>
              </a:rPr>
              <a:t>103</a:t>
            </a:fld>
            <a:endParaRPr lang="en-US" sz="1200" dirty="0">
              <a:latin typeface="Calibri" panose="020F0502020204030204" pitchFamily="34" charset="0"/>
            </a:endParaRPr>
          </a:p>
        </p:txBody>
      </p:sp>
    </p:spTree>
    <p:extLst>
      <p:ext uri="{BB962C8B-B14F-4D97-AF65-F5344CB8AC3E}">
        <p14:creationId xmlns:p14="http://schemas.microsoft.com/office/powerpoint/2010/main" val="4046468221"/>
      </p:ext>
    </p:extLst>
  </p:cSld>
  <p:clrMapOvr>
    <a:masterClrMapping/>
  </p:clrMapOvr>
  <p:transition>
    <p:random/>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ID" altLang="en-US" sz="4000" b="0"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rPr>
              <a:t>Sistem Terbuka</a:t>
            </a:r>
          </a:p>
        </p:txBody>
      </p:sp>
      <p:sp>
        <p:nvSpPr>
          <p:cNvPr id="15363" name="Content Placeholder 2"/>
          <p:cNvSpPr>
            <a:spLocks noGrp="1"/>
          </p:cNvSpPr>
          <p:nvPr>
            <p:ph idx="1"/>
          </p:nvPr>
        </p:nvSpPr>
        <p:spPr/>
        <p:txBody>
          <a:bodyPr vert="horz" wrap="square" lIns="91440" tIns="45720" rIns="91440" bIns="45720" anchor="t"/>
          <a:lstStyle/>
          <a:p>
            <a:r>
              <a:rPr lang="en-ID" kern="1200" dirty="0">
                <a:latin typeface="+mn-lt"/>
                <a:ea typeface="+mn-ea"/>
                <a:cs typeface="+mn-cs"/>
              </a:rPr>
              <a:t>Lingkungan eksternal</a:t>
            </a:r>
          </a:p>
          <a:p>
            <a:pPr lvl="1"/>
            <a:r>
              <a:rPr lang="en-ID" dirty="0"/>
              <a:t>semua yang berada diluar Org. : kompetitor, Pelanggan, Pemerintah dan ekonomi</a:t>
            </a:r>
            <a:r>
              <a:rPr dirty="0"/>
              <a:t>.</a:t>
            </a:r>
          </a:p>
          <a:p>
            <a:r>
              <a:rPr lang="en-ID" kern="1200" dirty="0">
                <a:latin typeface="+mn-lt"/>
                <a:ea typeface="+mn-ea"/>
                <a:cs typeface="+mn-cs"/>
              </a:rPr>
              <a:t>Lingkungan Kompetitif</a:t>
            </a:r>
          </a:p>
          <a:p>
            <a:pPr lvl="1"/>
            <a:r>
              <a:rPr lang="en-ID" dirty="0"/>
              <a:t>Lingkungan yang sangat dekat dan berada disekitar Org. : Suplier, pelanggan, rival</a:t>
            </a:r>
            <a:r>
              <a:rPr dirty="0"/>
              <a:t>.</a:t>
            </a:r>
          </a:p>
          <a:p>
            <a:pPr lvl="1"/>
            <a:endParaRPr dirty="0"/>
          </a:p>
        </p:txBody>
      </p:sp>
      <p:sp>
        <p:nvSpPr>
          <p:cNvPr id="4" name="Slide Number Placeholder 3"/>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r" eaLnBrk="1" hangingPunct="1"/>
            <a:r>
              <a:rPr sz="1200" dirty="0">
                <a:latin typeface="Calibri" panose="020F0502020204030204" pitchFamily="34" charset="0"/>
              </a:rPr>
              <a:t>2-</a:t>
            </a:r>
            <a:fld id="{9A0DB2DC-4C9A-4742-B13C-FB6460FD3503}" type="slidenum">
              <a:rPr lang="en-US" sz="1200" dirty="0">
                <a:latin typeface="Calibri" panose="020F0502020204030204" pitchFamily="34" charset="0"/>
              </a:rPr>
              <a:t>104</a:t>
            </a:fld>
            <a:endParaRPr lang="en-US" sz="1200" dirty="0">
              <a:latin typeface="Calibri" panose="020F0502020204030204" pitchFamily="34" charset="0"/>
            </a:endParaRPr>
          </a:p>
        </p:txBody>
      </p:sp>
    </p:spTree>
    <p:extLst>
      <p:ext uri="{BB962C8B-B14F-4D97-AF65-F5344CB8AC3E}">
        <p14:creationId xmlns:p14="http://schemas.microsoft.com/office/powerpoint/2010/main" val="1443893753"/>
      </p:ext>
    </p:extLst>
  </p:cSld>
  <p:clrMapOvr>
    <a:masterClrMapping/>
  </p:clrMapOvr>
  <p:transition>
    <p:random/>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vert="horz" lIns="91440" tIns="45720" rIns="91440" bIns="45720" rtlCol="0" anchor="ctr">
            <a:norm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ID" altLang="en-US" sz="4000" b="0"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rPr>
              <a:t>Hukum dan regulasi</a:t>
            </a:r>
          </a:p>
        </p:txBody>
      </p:sp>
      <p:sp>
        <p:nvSpPr>
          <p:cNvPr id="18435" name="Rectangle 3"/>
          <p:cNvSpPr>
            <a:spLocks noGrp="1"/>
          </p:cNvSpPr>
          <p:nvPr>
            <p:ph idx="1"/>
          </p:nvPr>
        </p:nvSpPr>
        <p:spPr/>
        <p:txBody>
          <a:bodyPr vert="horz" wrap="square" lIns="91440" tIns="45720" rIns="91440" bIns="45720" anchor="t"/>
          <a:lstStyle/>
          <a:p>
            <a:r>
              <a:rPr lang="en-ID" kern="1200" dirty="0">
                <a:latin typeface="+mn-lt"/>
                <a:ea typeface="+mn-ea"/>
                <a:cs typeface="+mn-cs"/>
              </a:rPr>
              <a:t>Pembuat regulasi</a:t>
            </a:r>
            <a:r>
              <a:rPr kern="1200" dirty="0">
                <a:latin typeface="+mn-lt"/>
                <a:ea typeface="+mn-ea"/>
                <a:cs typeface="+mn-cs"/>
              </a:rPr>
              <a:t>:</a:t>
            </a:r>
          </a:p>
          <a:p>
            <a:pPr lvl="1"/>
            <a:r>
              <a:rPr dirty="0"/>
              <a:t>Occupational Safety and Health Administration (OSHA)</a:t>
            </a:r>
          </a:p>
          <a:p>
            <a:pPr lvl="1"/>
            <a:r>
              <a:rPr dirty="0"/>
              <a:t>Interstate Commerce Commission (ICC)</a:t>
            </a:r>
          </a:p>
          <a:p>
            <a:pPr lvl="1"/>
            <a:r>
              <a:rPr dirty="0"/>
              <a:t>Federal Aviation Administration (FAA)</a:t>
            </a:r>
          </a:p>
          <a:p>
            <a:pPr lvl="1"/>
            <a:r>
              <a:rPr dirty="0"/>
              <a:t>Equal Employment Opportunity Commission (EEOC)</a:t>
            </a:r>
          </a:p>
          <a:p>
            <a:pPr lvl="1"/>
            <a:r>
              <a:rPr dirty="0"/>
              <a:t>National Labor Relations Board (NLRB)</a:t>
            </a:r>
          </a:p>
          <a:p>
            <a:pPr lvl="1"/>
            <a:r>
              <a:rPr dirty="0"/>
              <a:t>And many others</a:t>
            </a:r>
          </a:p>
        </p:txBody>
      </p:sp>
      <p:sp>
        <p:nvSpPr>
          <p:cNvPr id="8" name="Slide Number Placeholder 7"/>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r" eaLnBrk="1" hangingPunct="1"/>
            <a:r>
              <a:rPr sz="1200" dirty="0">
                <a:latin typeface="Calibri" panose="020F0502020204030204" pitchFamily="34" charset="0"/>
              </a:rPr>
              <a:t>2-</a:t>
            </a:r>
            <a:fld id="{9A0DB2DC-4C9A-4742-B13C-FB6460FD3503}" type="slidenum">
              <a:rPr lang="en-US" sz="1200" dirty="0">
                <a:latin typeface="Calibri" panose="020F0502020204030204" pitchFamily="34" charset="0"/>
              </a:rPr>
              <a:t>105</a:t>
            </a:fld>
            <a:endParaRPr lang="en-US" sz="1200" dirty="0">
              <a:latin typeface="Calibri" panose="020F0502020204030204" pitchFamily="34" charset="0"/>
            </a:endParaRPr>
          </a:p>
        </p:txBody>
      </p:sp>
    </p:spTree>
    <p:extLst>
      <p:ext uri="{BB962C8B-B14F-4D97-AF65-F5344CB8AC3E}">
        <p14:creationId xmlns:p14="http://schemas.microsoft.com/office/powerpoint/2010/main" val="1894549768"/>
      </p:ext>
    </p:extLst>
  </p:cSld>
  <p:clrMapOvr>
    <a:masterClrMapping/>
  </p:clrMapOvr>
  <p:transition>
    <p:random/>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ID" altLang="en-US" sz="4000" b="0"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rPr>
              <a:t>Ekonomi</a:t>
            </a:r>
          </a:p>
        </p:txBody>
      </p:sp>
      <p:sp>
        <p:nvSpPr>
          <p:cNvPr id="3" name="Content Placeholder 2"/>
          <p:cNvSpPr>
            <a:spLocks noGrp="1"/>
          </p:cNvSpPr>
          <p:nvPr>
            <p:ph idx="1"/>
          </p:nvPr>
        </p:nvSpPr>
        <p:spPr/>
        <p:txBody>
          <a:bodyPr vert="horz" wrap="square" lIns="91440" tIns="45720" rIns="91440" bIns="45720" numCol="1" anchor="t" anchorCtr="0" compatLnSpc="1"/>
          <a:lstStyle/>
          <a:p>
            <a:pPr marL="405130" marR="0" lvl="0" indent="-405130" algn="l" defTabSz="914400" rtl="0" eaLnBrk="0" fontAlgn="base" latinLnBrk="0" hangingPunct="0">
              <a:lnSpc>
                <a:spcPct val="100000"/>
              </a:lnSpc>
              <a:spcBef>
                <a:spcPct val="20000"/>
              </a:spcBef>
              <a:spcAft>
                <a:spcPct val="0"/>
              </a:spcAft>
              <a:buClr>
                <a:srgbClr val="604A7B"/>
              </a:buClr>
              <a:buSzTx/>
              <a:buFont typeface="Wingdings 3" panose="05040102010807070707" pitchFamily="18" charset="2"/>
              <a:buChar char=""/>
              <a:defRPr/>
            </a:pPr>
            <a:r>
              <a:rPr kumimoji="0" lang="en-ID" altLang="en-US" sz="3200" b="0" i="0" u="none" strike="noStrike" kern="1200" cap="none" spc="0" normalizeH="0" baseline="0" noProof="0" dirty="0">
                <a:ln>
                  <a:noFill/>
                </a:ln>
                <a:solidFill>
                  <a:schemeClr val="tx1"/>
                </a:solidFill>
                <a:effectLst/>
                <a:uLnTx/>
                <a:uFillTx/>
                <a:latin typeface="+mn-lt"/>
                <a:ea typeface="+mn-ea"/>
                <a:cs typeface="+mn-cs"/>
              </a:rPr>
              <a:t>Lingkungan ekonomidapat berdampak dramatis pada kemampuan manajer dalam mempengaruhi keputusan strategisnya</a:t>
            </a:r>
            <a:r>
              <a:rPr kumimoji="0" lang="en-US" sz="3200" b="0" i="0" u="none" strike="noStrike" kern="1200" cap="none" spc="0" normalizeH="0" baseline="0" noProof="0" dirty="0">
                <a:ln>
                  <a:noFill/>
                </a:ln>
                <a:solidFill>
                  <a:schemeClr val="tx1"/>
                </a:solidFill>
                <a:effectLst/>
                <a:uLnTx/>
                <a:uFillTx/>
                <a:latin typeface="+mn-lt"/>
                <a:ea typeface="+mn-ea"/>
                <a:cs typeface="+mn-cs"/>
              </a:rPr>
              <a:t>. </a:t>
            </a:r>
          </a:p>
          <a:p>
            <a:pPr marL="405130" marR="0" lvl="0" indent="-405130" algn="l" defTabSz="914400" rtl="0" eaLnBrk="0" fontAlgn="base" latinLnBrk="0" hangingPunct="0">
              <a:lnSpc>
                <a:spcPct val="100000"/>
              </a:lnSpc>
              <a:spcBef>
                <a:spcPct val="20000"/>
              </a:spcBef>
              <a:spcAft>
                <a:spcPct val="0"/>
              </a:spcAft>
              <a:buClr>
                <a:srgbClr val="604A7B"/>
              </a:buClr>
              <a:buSzTx/>
              <a:buFont typeface="Wingdings 3" panose="05040102010807070707" pitchFamily="18" charset="2"/>
              <a:buChar char=""/>
              <a:defRPr/>
            </a:pPr>
            <a:r>
              <a:rPr kumimoji="0" lang="en-ID" altLang="en-US" sz="3200" b="0" i="0" u="none" strike="noStrike" kern="1200" cap="none" spc="0" normalizeH="0" baseline="0" noProof="0" dirty="0">
                <a:ln>
                  <a:noFill/>
                </a:ln>
                <a:solidFill>
                  <a:schemeClr val="tx1"/>
                </a:solidFill>
                <a:effectLst/>
                <a:uLnTx/>
                <a:uFillTx/>
                <a:latin typeface="+mn-lt"/>
                <a:ea typeface="+mn-ea"/>
                <a:cs typeface="+mn-cs"/>
              </a:rPr>
              <a:t>Tingkat suku bunga dan inflasi mempengaruhi ketersediaan dan biaya modal , kesempatan berkembang, harga, biaya, dan deman pelanggan terhadap produk</a:t>
            </a:r>
            <a:r>
              <a:rPr kumimoji="0" lang="en-US" sz="3200" b="0" i="0" u="none" strike="noStrike" kern="1200" cap="none" spc="0" normalizeH="0" baseline="0" noProof="0" dirty="0">
                <a:ln>
                  <a:noFill/>
                </a:ln>
                <a:solidFill>
                  <a:schemeClr val="tx1"/>
                </a:solidFill>
                <a:effectLst/>
                <a:uLnTx/>
                <a:uFillTx/>
                <a:latin typeface="+mn-lt"/>
                <a:ea typeface="+mn-ea"/>
                <a:cs typeface="+mn-cs"/>
              </a:rPr>
              <a:t>. </a:t>
            </a:r>
          </a:p>
        </p:txBody>
      </p:sp>
      <p:sp>
        <p:nvSpPr>
          <p:cNvPr id="4" name="Slide Number Placeholder 3"/>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r" eaLnBrk="1" hangingPunct="1"/>
            <a:r>
              <a:rPr sz="1200" dirty="0">
                <a:latin typeface="Calibri" panose="020F0502020204030204" pitchFamily="34" charset="0"/>
              </a:rPr>
              <a:t>2-</a:t>
            </a:r>
            <a:fld id="{9A0DB2DC-4C9A-4742-B13C-FB6460FD3503}" type="slidenum">
              <a:rPr lang="en-US" sz="1200" dirty="0">
                <a:latin typeface="Calibri" panose="020F0502020204030204" pitchFamily="34" charset="0"/>
              </a:rPr>
              <a:t>106</a:t>
            </a:fld>
            <a:endParaRPr lang="en-US" sz="1200" dirty="0">
              <a:latin typeface="Calibri" panose="020F0502020204030204" pitchFamily="34" charset="0"/>
            </a:endParaRPr>
          </a:p>
        </p:txBody>
      </p:sp>
      <p:pic>
        <p:nvPicPr>
          <p:cNvPr id="19461" name="Picture 2"/>
          <p:cNvPicPr>
            <a:picLocks noChangeAspect="1"/>
          </p:cNvPicPr>
          <p:nvPr/>
        </p:nvPicPr>
        <p:blipFill>
          <a:blip r:embed="rId2"/>
          <a:stretch>
            <a:fillRect/>
          </a:stretch>
        </p:blipFill>
        <p:spPr>
          <a:xfrm>
            <a:off x="228600" y="5867400"/>
            <a:ext cx="461963" cy="704850"/>
          </a:xfrm>
          <a:prstGeom prst="rect">
            <a:avLst/>
          </a:prstGeom>
          <a:noFill/>
          <a:ln w="9525">
            <a:noFill/>
          </a:ln>
        </p:spPr>
      </p:pic>
    </p:spTree>
    <p:extLst>
      <p:ext uri="{BB962C8B-B14F-4D97-AF65-F5344CB8AC3E}">
        <p14:creationId xmlns:p14="http://schemas.microsoft.com/office/powerpoint/2010/main" val="2474071387"/>
      </p:ext>
    </p:extLst>
  </p:cSld>
  <p:clrMapOvr>
    <a:masterClrMapping/>
  </p:clrMapOvr>
  <p:transition>
    <p:random/>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ID" altLang="en-US" sz="4000" b="0"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rPr>
              <a:t>Ekonomi</a:t>
            </a:r>
          </a:p>
        </p:txBody>
      </p:sp>
      <p:sp>
        <p:nvSpPr>
          <p:cNvPr id="3" name="Content Placeholder 2"/>
          <p:cNvSpPr>
            <a:spLocks noGrp="1"/>
          </p:cNvSpPr>
          <p:nvPr>
            <p:ph idx="1"/>
          </p:nvPr>
        </p:nvSpPr>
        <p:spPr/>
        <p:txBody>
          <a:bodyPr vert="horz" wrap="square" lIns="91440" tIns="45720" rIns="91440" bIns="45720" numCol="1" anchor="t" anchorCtr="0" compatLnSpc="1"/>
          <a:lstStyle/>
          <a:p>
            <a:pPr marL="405130" marR="0" lvl="0" indent="-405130" algn="l" defTabSz="914400" rtl="0" eaLnBrk="0" fontAlgn="base" latinLnBrk="0" hangingPunct="0">
              <a:lnSpc>
                <a:spcPct val="100000"/>
              </a:lnSpc>
              <a:spcBef>
                <a:spcPct val="20000"/>
              </a:spcBef>
              <a:spcAft>
                <a:spcPct val="0"/>
              </a:spcAft>
              <a:buClr>
                <a:srgbClr val="604A7B"/>
              </a:buClr>
              <a:buSzTx/>
              <a:buFont typeface="Wingdings 3" panose="05040102010807070707" pitchFamily="18" charset="2"/>
              <a:buChar char=""/>
              <a:defRPr/>
            </a:pPr>
            <a:r>
              <a:rPr kumimoji="0" lang="en-ID" altLang="en-US" sz="3200" b="0" i="0" u="none" strike="noStrike" kern="1200" cap="none" spc="0" normalizeH="0" baseline="0" noProof="0" dirty="0">
                <a:ln>
                  <a:noFill/>
                </a:ln>
                <a:solidFill>
                  <a:schemeClr val="tx1"/>
                </a:solidFill>
                <a:effectLst/>
                <a:uLnTx/>
                <a:uFillTx/>
                <a:latin typeface="+mn-lt"/>
                <a:ea typeface="+mn-ea"/>
                <a:cs typeface="+mn-cs"/>
              </a:rPr>
              <a:t>Dalam perusahaan terbuka, Manajer diharapkan mampu menyesuaikan dengan perolehan di Wall street</a:t>
            </a:r>
            <a:r>
              <a:rPr kumimoji="0" lang="en-US" sz="3200" b="0" i="0" u="none" strike="noStrike" kern="1200" cap="none" spc="0" normalizeH="0" baseline="0" noProof="0" dirty="0">
                <a:ln>
                  <a:noFill/>
                </a:ln>
                <a:solidFill>
                  <a:schemeClr val="tx1"/>
                </a:solidFill>
                <a:effectLst/>
                <a:uLnTx/>
                <a:uFillTx/>
                <a:latin typeface="+mn-lt"/>
                <a:ea typeface="+mn-ea"/>
                <a:cs typeface="+mn-cs"/>
              </a:rPr>
              <a:t>.</a:t>
            </a:r>
          </a:p>
          <a:p>
            <a:pPr marL="405130" marR="0" lvl="0" indent="-405130" algn="l" defTabSz="914400" rtl="0" eaLnBrk="0" fontAlgn="base" latinLnBrk="0" hangingPunct="0">
              <a:lnSpc>
                <a:spcPct val="100000"/>
              </a:lnSpc>
              <a:spcBef>
                <a:spcPct val="20000"/>
              </a:spcBef>
              <a:spcAft>
                <a:spcPct val="0"/>
              </a:spcAft>
              <a:buClr>
                <a:srgbClr val="604A7B"/>
              </a:buClr>
              <a:buSzTx/>
              <a:buFont typeface="Wingdings 3" panose="05040102010807070707" pitchFamily="18" charset="2"/>
              <a:buChar char=""/>
              <a:defRPr/>
            </a:pPr>
            <a:r>
              <a:rPr kumimoji="0" lang="en-ID" altLang="en-US" sz="3200" b="0" i="0" u="none" strike="noStrike" kern="1200" cap="none" spc="0" normalizeH="0" baseline="0" noProof="0" dirty="0">
                <a:ln>
                  <a:noFill/>
                </a:ln>
                <a:solidFill>
                  <a:schemeClr val="tx1"/>
                </a:solidFill>
                <a:effectLst/>
                <a:uLnTx/>
                <a:uFillTx/>
                <a:latin typeface="+mn-lt"/>
                <a:ea typeface="+mn-ea"/>
                <a:cs typeface="+mn-cs"/>
              </a:rPr>
              <a:t>Manajer harus fokus pada hasil jangka pendek </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405130" marR="0" lvl="0" indent="-405130" algn="l" defTabSz="914400" rtl="0" eaLnBrk="0" fontAlgn="base" latinLnBrk="0" hangingPunct="0">
              <a:lnSpc>
                <a:spcPct val="100000"/>
              </a:lnSpc>
              <a:spcBef>
                <a:spcPct val="20000"/>
              </a:spcBef>
              <a:spcAft>
                <a:spcPct val="0"/>
              </a:spcAft>
              <a:buClr>
                <a:srgbClr val="604A7B"/>
              </a:buClr>
              <a:buSzTx/>
              <a:buFont typeface="Wingdings 3" panose="05040102010807070707" pitchFamily="18" charset="2"/>
              <a:buChar char=""/>
              <a:defRPr/>
            </a:pPr>
            <a:r>
              <a:rPr kumimoji="0" lang="en-ID" altLang="en-US" sz="3200" b="0" i="0" u="none" strike="noStrike" kern="1200" cap="none" spc="0" normalizeH="0" baseline="0" noProof="0" dirty="0">
                <a:ln>
                  <a:noFill/>
                </a:ln>
                <a:solidFill>
                  <a:schemeClr val="tx1"/>
                </a:solidFill>
                <a:effectLst/>
                <a:uLnTx/>
                <a:uFillTx/>
                <a:latin typeface="+mn-lt"/>
                <a:ea typeface="+mn-ea"/>
                <a:cs typeface="+mn-cs"/>
              </a:rPr>
              <a:t>beberapa manajer bahkan mungkin melakukan perilaku tak beretika dan melanggar hukum demi memperdaya investor</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Slide Number Placeholder 3"/>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r" eaLnBrk="1" hangingPunct="1"/>
            <a:r>
              <a:rPr sz="1200" dirty="0">
                <a:latin typeface="Calibri" panose="020F0502020204030204" pitchFamily="34" charset="0"/>
              </a:rPr>
              <a:t>2-</a:t>
            </a:r>
            <a:fld id="{9A0DB2DC-4C9A-4742-B13C-FB6460FD3503}" type="slidenum">
              <a:rPr lang="en-US" sz="1200" dirty="0">
                <a:latin typeface="Calibri" panose="020F0502020204030204" pitchFamily="34" charset="0"/>
              </a:rPr>
              <a:t>107</a:t>
            </a:fld>
            <a:endParaRPr lang="en-US" sz="1200" dirty="0">
              <a:latin typeface="Calibri" panose="020F0502020204030204" pitchFamily="34" charset="0"/>
            </a:endParaRPr>
          </a:p>
        </p:txBody>
      </p:sp>
    </p:spTree>
    <p:extLst>
      <p:ext uri="{BB962C8B-B14F-4D97-AF65-F5344CB8AC3E}">
        <p14:creationId xmlns:p14="http://schemas.microsoft.com/office/powerpoint/2010/main" val="3786018212"/>
      </p:ext>
    </p:extLst>
  </p:cSld>
  <p:clrMapOvr>
    <a:masterClrMapping/>
  </p:clrMapOvr>
  <p:transition>
    <p:random/>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4000" b="0"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rPr>
              <a:t>Te</a:t>
            </a:r>
            <a:r>
              <a:rPr kumimoji="0" lang="en-ID" altLang="en-US" sz="4000" b="0"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rPr>
              <a:t>k</a:t>
            </a:r>
            <a:r>
              <a:rPr kumimoji="0" lang="en-US" sz="4000" b="0"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rPr>
              <a:t>nolog</a:t>
            </a:r>
            <a:r>
              <a:rPr kumimoji="0" lang="en-ID" altLang="en-US" sz="4000" b="0"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rPr>
              <a:t>i</a:t>
            </a:r>
          </a:p>
        </p:txBody>
      </p:sp>
      <p:sp>
        <p:nvSpPr>
          <p:cNvPr id="3" name="Content Placeholder 2"/>
          <p:cNvSpPr>
            <a:spLocks noGrp="1"/>
          </p:cNvSpPr>
          <p:nvPr>
            <p:ph sz="half" idx="1"/>
          </p:nvPr>
        </p:nvSpPr>
        <p:spPr/>
        <p:txBody>
          <a:bodyPr vert="horz" wrap="square" lIns="91440" tIns="45720" rIns="91440" bIns="45720" numCol="1" anchor="t" anchorCtr="0" compatLnSpc="1"/>
          <a:lstStyle/>
          <a:p>
            <a:pPr marL="405130" marR="0" lvl="0" indent="-405130" algn="l" defTabSz="914400" rtl="0" eaLnBrk="0" fontAlgn="base" latinLnBrk="0" hangingPunct="0">
              <a:lnSpc>
                <a:spcPct val="100000"/>
              </a:lnSpc>
              <a:spcBef>
                <a:spcPct val="20000"/>
              </a:spcBef>
              <a:spcAft>
                <a:spcPct val="0"/>
              </a:spcAft>
              <a:buClr>
                <a:srgbClr val="604A7B"/>
              </a:buClr>
              <a:buSzTx/>
              <a:buFont typeface="Wingdings 3" panose="05040102010807070707" pitchFamily="18" charset="2"/>
              <a:buChar char=""/>
              <a:defRPr/>
            </a:pPr>
            <a:r>
              <a:rPr kumimoji="0" lang="en-ID" altLang="en-US" sz="2800" b="0" i="0" u="none" strike="noStrike" kern="1200" cap="none" spc="0" normalizeH="0" baseline="0" noProof="0" dirty="0">
                <a:ln>
                  <a:noFill/>
                </a:ln>
                <a:solidFill>
                  <a:schemeClr val="tx1"/>
                </a:solidFill>
                <a:effectLst/>
                <a:uLnTx/>
                <a:uFillTx/>
                <a:latin typeface="+mn-lt"/>
                <a:ea typeface="+mn-ea"/>
                <a:cs typeface="+mn-cs"/>
              </a:rPr>
              <a:t>Teknologi yang maju dapat menciptakan produk baru, teknik produksi terpadu, dan metode yang lebih baik dalam komunikasi dan mengatur</a:t>
            </a:r>
            <a:r>
              <a:rPr kumimoji="0" lang="en-US" sz="2800" b="0" i="0" u="none" strike="noStrike" kern="1200" cap="none" spc="0" normalizeH="0" baseline="0" noProof="0" dirty="0">
                <a:ln>
                  <a:noFill/>
                </a:ln>
                <a:solidFill>
                  <a:schemeClr val="tx1"/>
                </a:solidFill>
                <a:effectLst/>
                <a:uLnTx/>
                <a:uFillTx/>
                <a:latin typeface="+mn-lt"/>
                <a:ea typeface="+mn-ea"/>
                <a:cs typeface="+mn-cs"/>
              </a:rPr>
              <a:t>.</a:t>
            </a:r>
          </a:p>
        </p:txBody>
      </p:sp>
      <p:sp>
        <p:nvSpPr>
          <p:cNvPr id="5" name="Content Placeholder 4"/>
          <p:cNvSpPr>
            <a:spLocks noGrp="1"/>
          </p:cNvSpPr>
          <p:nvPr>
            <p:ph sz="half" idx="2"/>
          </p:nvPr>
        </p:nvSpPr>
        <p:spPr/>
        <p:txBody>
          <a:bodyPr vert="horz" wrap="square" lIns="91440" tIns="45720" rIns="91440" bIns="45720" numCol="1" anchor="t" anchorCtr="0" compatLnSpc="1"/>
          <a:lstStyle/>
          <a:p>
            <a:pPr marL="405130" marR="0" lvl="0" indent="-405130" algn="l" defTabSz="914400" rtl="0" eaLnBrk="0" fontAlgn="base" latinLnBrk="0" hangingPunct="0">
              <a:lnSpc>
                <a:spcPct val="100000"/>
              </a:lnSpc>
              <a:spcBef>
                <a:spcPct val="20000"/>
              </a:spcBef>
              <a:spcAft>
                <a:spcPct val="0"/>
              </a:spcAft>
              <a:buClr>
                <a:srgbClr val="604A7B"/>
              </a:buClr>
              <a:buSzTx/>
              <a:buFont typeface="Wingdings 3" panose="05040102010807070707" pitchFamily="18" charset="2"/>
              <a:buChar char=""/>
              <a:defRPr/>
            </a:pPr>
            <a:r>
              <a:rPr kumimoji="0" lang="en-ID" altLang="en-US" sz="2800" b="0" i="0" u="none" strike="noStrike" kern="1200" cap="none" spc="0" normalizeH="0" baseline="0" noProof="0" dirty="0">
                <a:ln>
                  <a:noFill/>
                </a:ln>
                <a:solidFill>
                  <a:schemeClr val="tx1"/>
                </a:solidFill>
                <a:effectLst/>
                <a:uLnTx/>
                <a:uFillTx/>
                <a:latin typeface="+mn-lt"/>
                <a:ea typeface="+mn-ea"/>
                <a:cs typeface="+mn-cs"/>
              </a:rPr>
              <a:t>Seiring berkembangnya eknologi, industri baru, pasar, dan celah persaingan juga semakin berkembang</a:t>
            </a:r>
            <a:r>
              <a:rPr kumimoji="0" lang="en-US" sz="2800" b="0" i="0" u="none" strike="noStrike" kern="1200" cap="none" spc="0" normalizeH="0" baseline="0" noProof="0" dirty="0">
                <a:ln>
                  <a:noFill/>
                </a:ln>
                <a:solidFill>
                  <a:schemeClr val="tx1"/>
                </a:solidFill>
                <a:effectLst/>
                <a:uLnTx/>
                <a:uFillTx/>
                <a:latin typeface="+mn-lt"/>
                <a:ea typeface="+mn-ea"/>
                <a:cs typeface="+mn-cs"/>
              </a:rPr>
              <a:t>.</a:t>
            </a:r>
          </a:p>
          <a:p>
            <a:pPr marL="405130" marR="0" lvl="0" indent="-405130" algn="l" defTabSz="914400" rtl="0" eaLnBrk="0" fontAlgn="base" latinLnBrk="0" hangingPunct="0">
              <a:lnSpc>
                <a:spcPct val="100000"/>
              </a:lnSpc>
              <a:spcBef>
                <a:spcPct val="20000"/>
              </a:spcBef>
              <a:spcAft>
                <a:spcPct val="0"/>
              </a:spcAft>
              <a:buClr>
                <a:srgbClr val="604A7B"/>
              </a:buClr>
              <a:buSzTx/>
              <a:buFont typeface="Wingdings 3" panose="05040102010807070707" pitchFamily="18" charset="2"/>
              <a:buChar char=""/>
              <a:defRPr/>
            </a:pPr>
            <a:endParaRPr kumimoji="0" lang="en-US" sz="2800" b="1" i="0" u="none" strike="noStrike" kern="1200" cap="none" spc="0" normalizeH="0" baseline="0" noProof="0" dirty="0">
              <a:ln>
                <a:noFill/>
              </a:ln>
              <a:solidFill>
                <a:srgbClr val="953735"/>
              </a:solidFill>
              <a:effectLst/>
              <a:uLnTx/>
              <a:uFillTx/>
              <a:latin typeface="+mn-lt"/>
              <a:ea typeface="+mn-ea"/>
              <a:cs typeface="+mn-cs"/>
            </a:endParaRPr>
          </a:p>
        </p:txBody>
      </p:sp>
      <p:sp>
        <p:nvSpPr>
          <p:cNvPr id="4" name="Slide Number Placeholder 3"/>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r" eaLnBrk="1" hangingPunct="1"/>
            <a:r>
              <a:rPr sz="1200" dirty="0">
                <a:latin typeface="Calibri" panose="020F0502020204030204" pitchFamily="34" charset="0"/>
              </a:rPr>
              <a:t>2-</a:t>
            </a:r>
            <a:fld id="{9A0DB2DC-4C9A-4742-B13C-FB6460FD3503}" type="slidenum">
              <a:rPr lang="en-US" sz="1200" dirty="0">
                <a:latin typeface="Calibri" panose="020F0502020204030204" pitchFamily="34" charset="0"/>
              </a:rPr>
              <a:t>108</a:t>
            </a:fld>
            <a:endParaRPr lang="en-US" sz="1200" dirty="0">
              <a:latin typeface="Calibri" panose="020F0502020204030204" pitchFamily="34" charset="0"/>
            </a:endParaRPr>
          </a:p>
        </p:txBody>
      </p:sp>
      <p:pic>
        <p:nvPicPr>
          <p:cNvPr id="22534" name="Picture 2"/>
          <p:cNvPicPr>
            <a:picLocks noChangeAspect="1"/>
          </p:cNvPicPr>
          <p:nvPr/>
        </p:nvPicPr>
        <p:blipFill>
          <a:blip r:embed="rId2"/>
          <a:stretch>
            <a:fillRect/>
          </a:stretch>
        </p:blipFill>
        <p:spPr>
          <a:xfrm>
            <a:off x="228600" y="6172200"/>
            <a:ext cx="523875" cy="485775"/>
          </a:xfrm>
          <a:prstGeom prst="rect">
            <a:avLst/>
          </a:prstGeom>
          <a:noFill/>
          <a:ln w="9525">
            <a:noFill/>
          </a:ln>
        </p:spPr>
      </p:pic>
    </p:spTree>
    <p:extLst>
      <p:ext uri="{BB962C8B-B14F-4D97-AF65-F5344CB8AC3E}">
        <p14:creationId xmlns:p14="http://schemas.microsoft.com/office/powerpoint/2010/main" val="319669969"/>
      </p:ext>
    </p:extLst>
  </p:cSld>
  <p:clrMapOvr>
    <a:masterClrMapping/>
  </p:clrMapOvr>
  <p:transition>
    <p:random/>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vert="horz" lIns="91440" tIns="45720" rIns="91440" bIns="45720" rtlCol="0" anchor="ctr">
            <a:norm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4000" b="0"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rPr>
              <a:t>Demographics</a:t>
            </a:r>
          </a:p>
        </p:txBody>
      </p:sp>
      <p:sp>
        <p:nvSpPr>
          <p:cNvPr id="24579" name="Rectangle 3"/>
          <p:cNvSpPr>
            <a:spLocks noGrp="1"/>
          </p:cNvSpPr>
          <p:nvPr>
            <p:ph idx="1"/>
          </p:nvPr>
        </p:nvSpPr>
        <p:spPr/>
        <p:txBody>
          <a:bodyPr vert="horz" wrap="square" lIns="91440" tIns="45720" rIns="91440" bIns="45720" anchor="t"/>
          <a:lstStyle/>
          <a:p>
            <a:r>
              <a:rPr lang="en-ID" kern="1200" dirty="0">
                <a:latin typeface="+mn-lt"/>
                <a:ea typeface="+mn-ea"/>
                <a:cs typeface="+mn-cs"/>
              </a:rPr>
              <a:t>TRend </a:t>
            </a:r>
            <a:r>
              <a:rPr kern="1200" dirty="0">
                <a:latin typeface="+mn-lt"/>
                <a:ea typeface="+mn-ea"/>
                <a:cs typeface="+mn-cs"/>
              </a:rPr>
              <a:t>Demographic </a:t>
            </a:r>
          </a:p>
          <a:p>
            <a:pPr lvl="1"/>
            <a:r>
              <a:rPr lang="en-ID" dirty="0"/>
              <a:t>Pertumbuhan Angkatan pekerja</a:t>
            </a:r>
          </a:p>
          <a:p>
            <a:pPr lvl="1"/>
            <a:r>
              <a:rPr lang="en-ID" dirty="0"/>
              <a:t>Peningkatan taraf pendiddikan dan keterampilan</a:t>
            </a:r>
          </a:p>
          <a:p>
            <a:pPr lvl="1"/>
            <a:r>
              <a:rPr lang="en-ID" dirty="0"/>
              <a:t>imigrasi</a:t>
            </a:r>
          </a:p>
          <a:p>
            <a:pPr lvl="1"/>
            <a:r>
              <a:rPr lang="en-ID" dirty="0"/>
              <a:t>Peningkatan jumlah tenaga kerja wanita</a:t>
            </a:r>
          </a:p>
          <a:p>
            <a:pPr lvl="1"/>
            <a:r>
              <a:rPr lang="en-ID" dirty="0"/>
              <a:t>Peningkatan beragam jenis tenaga kerja</a:t>
            </a:r>
            <a:endParaRPr dirty="0"/>
          </a:p>
        </p:txBody>
      </p:sp>
      <p:sp>
        <p:nvSpPr>
          <p:cNvPr id="6" name="Slide Number Placeholder 5"/>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r" eaLnBrk="1" hangingPunct="1"/>
            <a:r>
              <a:rPr sz="1200" dirty="0">
                <a:latin typeface="Calibri" panose="020F0502020204030204" pitchFamily="34" charset="0"/>
              </a:rPr>
              <a:t>2-</a:t>
            </a:r>
            <a:fld id="{9A0DB2DC-4C9A-4742-B13C-FB6460FD3503}" type="slidenum">
              <a:rPr lang="en-US" sz="1200" dirty="0">
                <a:latin typeface="Calibri" panose="020F0502020204030204" pitchFamily="34" charset="0"/>
              </a:rPr>
              <a:t>109</a:t>
            </a:fld>
            <a:endParaRPr lang="en-US" sz="1200" dirty="0">
              <a:latin typeface="Calibri" panose="020F0502020204030204" pitchFamily="34" charset="0"/>
            </a:endParaRPr>
          </a:p>
        </p:txBody>
      </p:sp>
    </p:spTree>
    <p:extLst>
      <p:ext uri="{BB962C8B-B14F-4D97-AF65-F5344CB8AC3E}">
        <p14:creationId xmlns:p14="http://schemas.microsoft.com/office/powerpoint/2010/main" val="2292939208"/>
      </p:ext>
    </p:extLst>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normAutofit fontScale="90000"/>
          </a:bodyPr>
          <a:lstStyle/>
          <a:p>
            <a:r>
              <a:rPr lang="id-ID" dirty="0"/>
              <a:t>Bagaimana mengklasifikasiakn manajer dalam suatu organisasi</a:t>
            </a:r>
            <a:r>
              <a:rPr lang="en-US" dirty="0"/>
              <a:t>?</a:t>
            </a:r>
            <a:endParaRPr lang="th-TH" dirty="0"/>
          </a:p>
        </p:txBody>
      </p:sp>
      <p:sp>
        <p:nvSpPr>
          <p:cNvPr id="3" name="ตัวยึดเนื้อหา 2"/>
          <p:cNvSpPr>
            <a:spLocks noGrp="1"/>
          </p:cNvSpPr>
          <p:nvPr>
            <p:ph idx="1"/>
          </p:nvPr>
        </p:nvSpPr>
        <p:spPr/>
        <p:txBody>
          <a:bodyPr>
            <a:normAutofit/>
          </a:bodyPr>
          <a:lstStyle/>
          <a:p>
            <a:pPr algn="ctr">
              <a:buNone/>
            </a:pPr>
            <a:r>
              <a:rPr lang="id-ID" sz="2400" b="1" dirty="0">
                <a:solidFill>
                  <a:srgbClr val="000000"/>
                </a:solidFill>
              </a:rPr>
              <a:t>Piramida tradisonal dari tingkatan manajemen</a:t>
            </a:r>
            <a:endParaRPr lang="th-TH" sz="2400" b="1" dirty="0">
              <a:solidFill>
                <a:srgbClr val="000000"/>
              </a:solidFill>
            </a:endParaRPr>
          </a:p>
        </p:txBody>
      </p:sp>
      <p:grpSp>
        <p:nvGrpSpPr>
          <p:cNvPr id="15" name="กลุ่ม 14"/>
          <p:cNvGrpSpPr/>
          <p:nvPr/>
        </p:nvGrpSpPr>
        <p:grpSpPr>
          <a:xfrm>
            <a:off x="2000232" y="2571744"/>
            <a:ext cx="8072494" cy="3714776"/>
            <a:chOff x="2000232" y="2285992"/>
            <a:chExt cx="8072494" cy="3714776"/>
          </a:xfrm>
        </p:grpSpPr>
        <p:sp>
          <p:nvSpPr>
            <p:cNvPr id="4" name="สามเหลี่ยมหน้าจั่ว 3"/>
            <p:cNvSpPr/>
            <p:nvPr/>
          </p:nvSpPr>
          <p:spPr>
            <a:xfrm>
              <a:off x="2000232" y="2285992"/>
              <a:ext cx="4929222" cy="371477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5" name="TextBox 4"/>
            <p:cNvSpPr txBox="1"/>
            <p:nvPr/>
          </p:nvSpPr>
          <p:spPr>
            <a:xfrm>
              <a:off x="4643438" y="2928934"/>
              <a:ext cx="3214710" cy="461665"/>
            </a:xfrm>
            <a:prstGeom prst="rect">
              <a:avLst/>
            </a:prstGeom>
            <a:noFill/>
          </p:spPr>
          <p:txBody>
            <a:bodyPr wrap="square" rtlCol="0">
              <a:spAutoFit/>
            </a:bodyPr>
            <a:lstStyle/>
            <a:p>
              <a:pPr algn="ctr"/>
              <a:r>
                <a:rPr lang="id-ID" sz="2400" b="1" dirty="0">
                  <a:solidFill>
                    <a:srgbClr val="000000"/>
                  </a:solidFill>
                </a:rPr>
                <a:t>Manajer Atas</a:t>
              </a:r>
              <a:endParaRPr lang="th-TH" sz="2400" b="1" dirty="0">
                <a:solidFill>
                  <a:srgbClr val="000000"/>
                </a:solidFill>
              </a:endParaRPr>
            </a:p>
          </p:txBody>
        </p:sp>
        <p:sp>
          <p:nvSpPr>
            <p:cNvPr id="6" name="TextBox 5"/>
            <p:cNvSpPr txBox="1"/>
            <p:nvPr/>
          </p:nvSpPr>
          <p:spPr>
            <a:xfrm>
              <a:off x="5286380" y="4071942"/>
              <a:ext cx="4143404" cy="461665"/>
            </a:xfrm>
            <a:prstGeom prst="rect">
              <a:avLst/>
            </a:prstGeom>
            <a:noFill/>
          </p:spPr>
          <p:txBody>
            <a:bodyPr wrap="square" rtlCol="0">
              <a:spAutoFit/>
            </a:bodyPr>
            <a:lstStyle/>
            <a:p>
              <a:pPr algn="ctr"/>
              <a:r>
                <a:rPr lang="id-ID" sz="2400" b="1" dirty="0">
                  <a:solidFill>
                    <a:srgbClr val="000000"/>
                  </a:solidFill>
                </a:rPr>
                <a:t>Manajer menengah</a:t>
              </a:r>
              <a:endParaRPr lang="th-TH" sz="2400" b="1" dirty="0">
                <a:solidFill>
                  <a:srgbClr val="000000"/>
                </a:solidFill>
              </a:endParaRPr>
            </a:p>
          </p:txBody>
        </p:sp>
        <p:sp>
          <p:nvSpPr>
            <p:cNvPr id="7" name="TextBox 6"/>
            <p:cNvSpPr txBox="1"/>
            <p:nvPr/>
          </p:nvSpPr>
          <p:spPr>
            <a:xfrm>
              <a:off x="5429256" y="4763168"/>
              <a:ext cx="4643470" cy="461665"/>
            </a:xfrm>
            <a:prstGeom prst="rect">
              <a:avLst/>
            </a:prstGeom>
            <a:noFill/>
          </p:spPr>
          <p:txBody>
            <a:bodyPr wrap="square" rtlCol="0">
              <a:spAutoFit/>
            </a:bodyPr>
            <a:lstStyle/>
            <a:p>
              <a:pPr algn="ctr"/>
              <a:r>
                <a:rPr lang="id-ID" sz="2400" b="1" dirty="0">
                  <a:solidFill>
                    <a:srgbClr val="000000"/>
                  </a:solidFill>
                </a:rPr>
                <a:t>Manajer Dasar</a:t>
              </a:r>
              <a:endParaRPr lang="th-TH" sz="2400" b="1" dirty="0">
                <a:solidFill>
                  <a:srgbClr val="000000"/>
                </a:solidFill>
              </a:endParaRPr>
            </a:p>
          </p:txBody>
        </p:sp>
        <p:sp>
          <p:nvSpPr>
            <p:cNvPr id="8" name="TextBox 7"/>
            <p:cNvSpPr txBox="1"/>
            <p:nvPr/>
          </p:nvSpPr>
          <p:spPr>
            <a:xfrm>
              <a:off x="4286216" y="5429264"/>
              <a:ext cx="4857784" cy="461665"/>
            </a:xfrm>
            <a:prstGeom prst="rect">
              <a:avLst/>
            </a:prstGeom>
            <a:noFill/>
          </p:spPr>
          <p:txBody>
            <a:bodyPr wrap="square" rtlCol="0">
              <a:spAutoFit/>
            </a:bodyPr>
            <a:lstStyle/>
            <a:p>
              <a:pPr algn="ctr"/>
              <a:r>
                <a:rPr lang="id-ID" sz="2400" dirty="0"/>
                <a:t>Karyawan fungsional</a:t>
              </a:r>
              <a:endParaRPr lang="th-TH" sz="2400" dirty="0"/>
            </a:p>
          </p:txBody>
        </p:sp>
        <p:cxnSp>
          <p:nvCxnSpPr>
            <p:cNvPr id="10" name="ตัวเชื่อมต่อตรง 9"/>
            <p:cNvCxnSpPr/>
            <p:nvPr/>
          </p:nvCxnSpPr>
          <p:spPr>
            <a:xfrm>
              <a:off x="3428992" y="3786190"/>
              <a:ext cx="207170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ตัวเชื่อมต่อตรง 10"/>
            <p:cNvCxnSpPr/>
            <p:nvPr/>
          </p:nvCxnSpPr>
          <p:spPr>
            <a:xfrm>
              <a:off x="2928926" y="4498982"/>
              <a:ext cx="3000396"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ตัวเชื่อมต่อตรง 12"/>
            <p:cNvCxnSpPr/>
            <p:nvPr/>
          </p:nvCxnSpPr>
          <p:spPr>
            <a:xfrm>
              <a:off x="2571736" y="5213362"/>
              <a:ext cx="378621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6" name="Straight Connector 15"/>
          <p:cNvCxnSpPr>
            <a:stCxn id="4" idx="0"/>
          </p:cNvCxnSpPr>
          <p:nvPr/>
        </p:nvCxnSpPr>
        <p:spPr>
          <a:xfrm rot="16200000" flipH="1" flipV="1">
            <a:off x="2375282" y="4196958"/>
            <a:ext cx="3714776" cy="4643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4" idx="0"/>
          </p:cNvCxnSpPr>
          <p:nvPr/>
        </p:nvCxnSpPr>
        <p:spPr>
          <a:xfrm rot="16200000" flipH="1">
            <a:off x="2803909" y="4232678"/>
            <a:ext cx="3714776" cy="3929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0"/>
          </p:cNvCxnSpPr>
          <p:nvPr/>
        </p:nvCxnSpPr>
        <p:spPr>
          <a:xfrm rot="16200000" flipH="1" flipV="1">
            <a:off x="1875215" y="3696893"/>
            <a:ext cx="3714778" cy="146447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4" idx="0"/>
          </p:cNvCxnSpPr>
          <p:nvPr/>
        </p:nvCxnSpPr>
        <p:spPr>
          <a:xfrm rot="16200000" flipH="1">
            <a:off x="3286114" y="3750472"/>
            <a:ext cx="3714777" cy="13573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14282" y="6211693"/>
            <a:ext cx="1643074" cy="646331"/>
          </a:xfrm>
          <a:prstGeom prst="rect">
            <a:avLst/>
          </a:prstGeom>
          <a:noFill/>
        </p:spPr>
        <p:txBody>
          <a:bodyPr wrap="square" rtlCol="0">
            <a:spAutoFit/>
          </a:bodyPr>
          <a:lstStyle/>
          <a:p>
            <a:r>
              <a:rPr lang="id-ID" sz="1800" b="1" dirty="0">
                <a:solidFill>
                  <a:srgbClr val="000000"/>
                </a:solidFill>
              </a:rPr>
              <a:t>Area Fungsional</a:t>
            </a:r>
            <a:endParaRPr lang="en-US" sz="1800" b="1" dirty="0">
              <a:solidFill>
                <a:srgbClr val="000000"/>
              </a:solidFill>
            </a:endParaRPr>
          </a:p>
        </p:txBody>
      </p:sp>
      <p:sp>
        <p:nvSpPr>
          <p:cNvPr id="26" name="TextBox 25"/>
          <p:cNvSpPr txBox="1"/>
          <p:nvPr/>
        </p:nvSpPr>
        <p:spPr>
          <a:xfrm>
            <a:off x="1714480" y="6286520"/>
            <a:ext cx="6000792" cy="307777"/>
          </a:xfrm>
          <a:prstGeom prst="rect">
            <a:avLst/>
          </a:prstGeom>
          <a:noFill/>
        </p:spPr>
        <p:txBody>
          <a:bodyPr wrap="square" rtlCol="0">
            <a:spAutoFit/>
          </a:bodyPr>
          <a:lstStyle/>
          <a:p>
            <a:r>
              <a:rPr lang="id-ID" sz="1400" b="1" dirty="0">
                <a:solidFill>
                  <a:srgbClr val="000000"/>
                </a:solidFill>
              </a:rPr>
              <a:t>     LITBANG</a:t>
            </a:r>
            <a:r>
              <a:rPr lang="en-US" sz="1400" b="1" dirty="0">
                <a:solidFill>
                  <a:srgbClr val="000000"/>
                </a:solidFill>
              </a:rPr>
              <a:t>     </a:t>
            </a:r>
            <a:r>
              <a:rPr lang="id-ID" sz="1400" b="1" dirty="0">
                <a:solidFill>
                  <a:srgbClr val="000000"/>
                </a:solidFill>
              </a:rPr>
              <a:t>Pemasaran</a:t>
            </a:r>
            <a:r>
              <a:rPr lang="en-US" sz="1400" b="1" dirty="0">
                <a:solidFill>
                  <a:srgbClr val="000000"/>
                </a:solidFill>
              </a:rPr>
              <a:t>  </a:t>
            </a:r>
            <a:r>
              <a:rPr lang="id-ID" sz="1400" b="1" dirty="0">
                <a:solidFill>
                  <a:srgbClr val="000000"/>
                </a:solidFill>
              </a:rPr>
              <a:t>Keuangan</a:t>
            </a:r>
            <a:r>
              <a:rPr lang="en-US" sz="1400" b="1" dirty="0">
                <a:solidFill>
                  <a:srgbClr val="000000"/>
                </a:solidFill>
              </a:rPr>
              <a:t>   </a:t>
            </a:r>
            <a:r>
              <a:rPr lang="id-ID" sz="1400" b="1" dirty="0">
                <a:solidFill>
                  <a:srgbClr val="000000"/>
                </a:solidFill>
              </a:rPr>
              <a:t>Produksi</a:t>
            </a:r>
            <a:r>
              <a:rPr lang="en-US" sz="1400" b="1" dirty="0">
                <a:solidFill>
                  <a:srgbClr val="000000"/>
                </a:solidFill>
              </a:rPr>
              <a:t>      </a:t>
            </a:r>
            <a:r>
              <a:rPr lang="id-ID" sz="1400" b="1" dirty="0">
                <a:solidFill>
                  <a:srgbClr val="000000"/>
                </a:solidFill>
              </a:rPr>
              <a:t>SDM</a:t>
            </a:r>
            <a:endParaRPr lang="en-US" sz="1400" b="1" dirty="0">
              <a:solidFill>
                <a:srgbClr val="000000"/>
              </a:solidFill>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ID" altLang="en-US" sz="4000" b="1"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rPr>
              <a:t>Isu Sosial dan Lingkungan alami</a:t>
            </a:r>
          </a:p>
        </p:txBody>
      </p:sp>
      <p:sp>
        <p:nvSpPr>
          <p:cNvPr id="3" name="Content Placeholder 2"/>
          <p:cNvSpPr>
            <a:spLocks noGrp="1"/>
          </p:cNvSpPr>
          <p:nvPr>
            <p:ph idx="1"/>
          </p:nvPr>
        </p:nvSpPr>
        <p:spPr/>
        <p:txBody>
          <a:bodyPr vert="horz" wrap="square" lIns="91440" tIns="45720" rIns="91440" bIns="45720" numCol="1" anchor="t" anchorCtr="0" compatLnSpc="1"/>
          <a:lstStyle/>
          <a:p>
            <a:pPr marL="405130" marR="0" lvl="0" indent="-405130" algn="l" defTabSz="914400" rtl="0" eaLnBrk="0" fontAlgn="base" latinLnBrk="0" hangingPunct="0">
              <a:lnSpc>
                <a:spcPct val="100000"/>
              </a:lnSpc>
              <a:spcBef>
                <a:spcPct val="20000"/>
              </a:spcBef>
              <a:spcAft>
                <a:spcPct val="0"/>
              </a:spcAft>
              <a:buClr>
                <a:srgbClr val="604A7B"/>
              </a:buClr>
              <a:buSzTx/>
              <a:buFont typeface="Wingdings 3" panose="05040102010807070707" pitchFamily="18" charset="2"/>
              <a:buChar char=""/>
              <a:defRPr/>
            </a:pPr>
            <a:r>
              <a:rPr kumimoji="0" lang="en-ID" altLang="en-US" sz="3200" b="0" i="0" u="none" strike="noStrike" kern="1200" cap="none" spc="0" normalizeH="0" baseline="0" noProof="0" dirty="0">
                <a:ln>
                  <a:noFill/>
                </a:ln>
                <a:solidFill>
                  <a:schemeClr val="tx1"/>
                </a:solidFill>
                <a:effectLst/>
                <a:uLnTx/>
                <a:uFillTx/>
                <a:latin typeface="+mn-lt"/>
                <a:ea typeface="+mn-ea"/>
                <a:cs typeface="+mn-cs"/>
              </a:rPr>
              <a:t>Trend sosial sehubungan dengan bagaimana manusia berfikir dan berperilaku mempunyai implikasi yang besar terhadap manajemen tenaga kerja, aksi sosial korporat, dan keptusan trategis tentang produk dan pasar.</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405130" marR="0" lvl="0" indent="-405130" algn="l" defTabSz="914400" rtl="0" eaLnBrk="0" fontAlgn="base" latinLnBrk="0" hangingPunct="0">
              <a:lnSpc>
                <a:spcPct val="100000"/>
              </a:lnSpc>
              <a:spcBef>
                <a:spcPct val="20000"/>
              </a:spcBef>
              <a:spcAft>
                <a:spcPct val="0"/>
              </a:spcAft>
              <a:buClr>
                <a:srgbClr val="604A7B"/>
              </a:buClr>
              <a:buSzTx/>
              <a:buFont typeface="Wingdings 3" panose="05040102010807070707" pitchFamily="18" charset="2"/>
              <a:buChar char=""/>
              <a:defRPr/>
            </a:pPr>
            <a:r>
              <a:rPr kumimoji="0" lang="en-US" sz="3200" b="0" i="0" u="none" strike="noStrike" kern="1200" cap="none" spc="0" normalizeH="0" baseline="0" noProof="0" dirty="0">
                <a:ln>
                  <a:noFill/>
                </a:ln>
                <a:solidFill>
                  <a:schemeClr val="tx1"/>
                </a:solidFill>
                <a:effectLst/>
                <a:uLnTx/>
                <a:uFillTx/>
                <a:latin typeface="+mn-lt"/>
                <a:ea typeface="+mn-ea"/>
                <a:cs typeface="+mn-cs"/>
              </a:rPr>
              <a:t>Family leave, domestic partner benefits</a:t>
            </a:r>
          </a:p>
        </p:txBody>
      </p:sp>
      <p:sp>
        <p:nvSpPr>
          <p:cNvPr id="4" name="Slide Number Placeholder 3"/>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r" eaLnBrk="1" hangingPunct="1"/>
            <a:r>
              <a:rPr sz="1200" dirty="0">
                <a:latin typeface="Calibri" panose="020F0502020204030204" pitchFamily="34" charset="0"/>
              </a:rPr>
              <a:t>2-</a:t>
            </a:r>
            <a:fld id="{9A0DB2DC-4C9A-4742-B13C-FB6460FD3503}" type="slidenum">
              <a:rPr lang="en-US" sz="1200" dirty="0">
                <a:latin typeface="Calibri" panose="020F0502020204030204" pitchFamily="34" charset="0"/>
              </a:rPr>
              <a:t>110</a:t>
            </a:fld>
            <a:endParaRPr lang="en-US" sz="1200" dirty="0">
              <a:latin typeface="Calibri" panose="020F0502020204030204" pitchFamily="34" charset="0"/>
            </a:endParaRPr>
          </a:p>
        </p:txBody>
      </p:sp>
    </p:spTree>
    <p:extLst>
      <p:ext uri="{BB962C8B-B14F-4D97-AF65-F5344CB8AC3E}">
        <p14:creationId xmlns:p14="http://schemas.microsoft.com/office/powerpoint/2010/main" val="3477186757"/>
      </p:ext>
    </p:extLst>
  </p:cSld>
  <p:clrMapOvr>
    <a:masterClrMapping/>
  </p:clrMapOvr>
  <p:transition>
    <p:random/>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ID" altLang="en-US" sz="4000" b="0"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rPr>
              <a:t>Kompetitor</a:t>
            </a:r>
          </a:p>
        </p:txBody>
      </p:sp>
      <p:sp>
        <p:nvSpPr>
          <p:cNvPr id="27651" name="Content Placeholder 2"/>
          <p:cNvSpPr>
            <a:spLocks noGrp="1"/>
          </p:cNvSpPr>
          <p:nvPr>
            <p:ph idx="1"/>
          </p:nvPr>
        </p:nvSpPr>
        <p:spPr/>
        <p:txBody>
          <a:bodyPr vert="horz" wrap="square" lIns="91440" tIns="45720" rIns="91440" bIns="45720" anchor="t"/>
          <a:lstStyle/>
          <a:p>
            <a:r>
              <a:rPr lang="en-ID" kern="1200" dirty="0">
                <a:latin typeface="+mn-lt"/>
                <a:ea typeface="+mn-ea"/>
                <a:cs typeface="+mn-cs"/>
              </a:rPr>
              <a:t>Persaingan akan lebih intens ketika</a:t>
            </a:r>
            <a:r>
              <a:rPr kern="1200" dirty="0">
                <a:latin typeface="+mn-lt"/>
                <a:ea typeface="+mn-ea"/>
                <a:cs typeface="+mn-cs"/>
              </a:rPr>
              <a:t>:</a:t>
            </a:r>
          </a:p>
          <a:p>
            <a:pPr lvl="1"/>
            <a:r>
              <a:rPr lang="en-ID" dirty="0"/>
              <a:t>Terdapat banyak kompetitor</a:t>
            </a:r>
          </a:p>
          <a:p>
            <a:pPr lvl="1"/>
            <a:r>
              <a:rPr lang="en-ID" dirty="0"/>
              <a:t>Industry berjalan lambat</a:t>
            </a:r>
          </a:p>
          <a:p>
            <a:pPr lvl="1"/>
            <a:r>
              <a:rPr lang="en-ID" dirty="0"/>
              <a:t>Produk/Jasa tidak mudah dibedakan</a:t>
            </a:r>
            <a:endParaRPr dirty="0"/>
          </a:p>
        </p:txBody>
      </p:sp>
      <p:sp>
        <p:nvSpPr>
          <p:cNvPr id="4" name="Slide Number Placeholder 3"/>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r" eaLnBrk="1" hangingPunct="1"/>
            <a:r>
              <a:rPr sz="1200" dirty="0">
                <a:latin typeface="Calibri" panose="020F0502020204030204" pitchFamily="34" charset="0"/>
              </a:rPr>
              <a:t>2-</a:t>
            </a:r>
            <a:fld id="{9A0DB2DC-4C9A-4742-B13C-FB6460FD3503}" type="slidenum">
              <a:rPr lang="en-US" sz="1200" dirty="0">
                <a:latin typeface="Calibri" panose="020F0502020204030204" pitchFamily="34" charset="0"/>
              </a:rPr>
              <a:t>111</a:t>
            </a:fld>
            <a:endParaRPr lang="en-US" sz="1200" dirty="0">
              <a:latin typeface="Calibri" panose="020F0502020204030204" pitchFamily="34" charset="0"/>
            </a:endParaRPr>
          </a:p>
        </p:txBody>
      </p:sp>
    </p:spTree>
    <p:extLst>
      <p:ext uri="{BB962C8B-B14F-4D97-AF65-F5344CB8AC3E}">
        <p14:creationId xmlns:p14="http://schemas.microsoft.com/office/powerpoint/2010/main" val="1238754690"/>
      </p:ext>
    </p:extLst>
  </p:cSld>
  <p:clrMapOvr>
    <a:masterClrMapping/>
  </p:clrMapOvr>
  <p:transition>
    <p:random/>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vert="horz" lIns="91440" tIns="45720" rIns="91440" bIns="45720" rtlCol="0" anchor="ctr">
            <a:norm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ID" altLang="en-US" sz="4000" b="0"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rPr>
              <a:t>Peserta/Pelaku usaha baru</a:t>
            </a:r>
          </a:p>
        </p:txBody>
      </p:sp>
      <p:sp>
        <p:nvSpPr>
          <p:cNvPr id="28675" name="Rectangle 3"/>
          <p:cNvSpPr>
            <a:spLocks noGrp="1"/>
          </p:cNvSpPr>
          <p:nvPr>
            <p:ph idx="1"/>
          </p:nvPr>
        </p:nvSpPr>
        <p:spPr/>
        <p:txBody>
          <a:bodyPr vert="horz" wrap="square" lIns="91440" tIns="45720" rIns="91440" bIns="45720" anchor="t"/>
          <a:lstStyle/>
          <a:p>
            <a:r>
              <a:rPr lang="en-ID" kern="1200" dirty="0">
                <a:latin typeface="+mn-lt"/>
                <a:ea typeface="+mn-ea"/>
                <a:cs typeface="+mn-cs"/>
              </a:rPr>
              <a:t>Rintangan masuk </a:t>
            </a:r>
            <a:r>
              <a:rPr kern="1200" dirty="0">
                <a:latin typeface="+mn-lt"/>
                <a:ea typeface="+mn-ea"/>
                <a:cs typeface="+mn-cs"/>
              </a:rPr>
              <a:t> </a:t>
            </a:r>
          </a:p>
          <a:p>
            <a:pPr lvl="1"/>
            <a:r>
              <a:rPr lang="en-ID" dirty="0"/>
              <a:t>Kondisi yang mencegah suatu perusahaan baru memasuki industri</a:t>
            </a:r>
            <a:endParaRPr dirty="0"/>
          </a:p>
          <a:p>
            <a:pPr lvl="1"/>
            <a:r>
              <a:rPr lang="en-ID" dirty="0"/>
              <a:t>Persyaratan modal dan jalur distribusi yang terbatas</a:t>
            </a:r>
          </a:p>
        </p:txBody>
      </p:sp>
      <p:sp>
        <p:nvSpPr>
          <p:cNvPr id="9" name="Slide Number Placeholder 8"/>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r" eaLnBrk="1" hangingPunct="1"/>
            <a:r>
              <a:rPr sz="1200" dirty="0">
                <a:latin typeface="Calibri" panose="020F0502020204030204" pitchFamily="34" charset="0"/>
              </a:rPr>
              <a:t>2-</a:t>
            </a:r>
            <a:fld id="{9A0DB2DC-4C9A-4742-B13C-FB6460FD3503}" type="slidenum">
              <a:rPr lang="en-US" sz="1200" dirty="0">
                <a:latin typeface="Calibri" panose="020F0502020204030204" pitchFamily="34" charset="0"/>
              </a:rPr>
              <a:t>112</a:t>
            </a:fld>
            <a:endParaRPr lang="en-US" sz="1200" dirty="0">
              <a:latin typeface="Calibri" panose="020F0502020204030204" pitchFamily="34" charset="0"/>
            </a:endParaRPr>
          </a:p>
        </p:txBody>
      </p:sp>
      <p:pic>
        <p:nvPicPr>
          <p:cNvPr id="28676" name="Picture 2"/>
          <p:cNvPicPr>
            <a:picLocks noChangeAspect="1"/>
          </p:cNvPicPr>
          <p:nvPr/>
        </p:nvPicPr>
        <p:blipFill>
          <a:blip r:embed="rId3"/>
          <a:stretch>
            <a:fillRect/>
          </a:stretch>
        </p:blipFill>
        <p:spPr>
          <a:xfrm>
            <a:off x="304800" y="5943600"/>
            <a:ext cx="461963" cy="704850"/>
          </a:xfrm>
          <a:prstGeom prst="rect">
            <a:avLst/>
          </a:prstGeom>
          <a:noFill/>
          <a:ln w="9525">
            <a:noFill/>
          </a:ln>
        </p:spPr>
      </p:pic>
    </p:spTree>
    <p:extLst>
      <p:ext uri="{BB962C8B-B14F-4D97-AF65-F5344CB8AC3E}">
        <p14:creationId xmlns:p14="http://schemas.microsoft.com/office/powerpoint/2010/main" val="1063425270"/>
      </p:ext>
    </p:extLst>
  </p:cSld>
  <p:clrMapOvr>
    <a:masterClrMapping/>
  </p:clrMapOvr>
  <p:transition>
    <p:random/>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vert="horz" lIns="91440" tIns="45720" rIns="91440" bIns="45720" rtlCol="0" anchor="ctr">
            <a:norm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ID" altLang="en-US" sz="4000" b="0"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rPr>
              <a:t>Pengganti dan pelengkap</a:t>
            </a:r>
          </a:p>
        </p:txBody>
      </p:sp>
      <p:sp>
        <p:nvSpPr>
          <p:cNvPr id="29699" name="Rectangle 3"/>
          <p:cNvSpPr>
            <a:spLocks noGrp="1"/>
          </p:cNvSpPr>
          <p:nvPr>
            <p:ph sz="half" idx="1"/>
          </p:nvPr>
        </p:nvSpPr>
        <p:spPr/>
        <p:txBody>
          <a:bodyPr vert="horz" wrap="square" lIns="91440" tIns="45720" rIns="91440" bIns="45720" anchor="t"/>
          <a:lstStyle/>
          <a:p>
            <a:r>
              <a:rPr lang="en-ID" kern="1200" dirty="0">
                <a:latin typeface="+mn-lt"/>
                <a:ea typeface="+mn-ea"/>
                <a:cs typeface="+mn-cs"/>
              </a:rPr>
              <a:t>Pengganti</a:t>
            </a:r>
            <a:r>
              <a:rPr kern="1200" dirty="0">
                <a:latin typeface="+mn-lt"/>
                <a:ea typeface="+mn-ea"/>
                <a:cs typeface="+mn-cs"/>
              </a:rPr>
              <a:t> </a:t>
            </a:r>
          </a:p>
          <a:p>
            <a:pPr lvl="1"/>
            <a:r>
              <a:rPr lang="en-ID" kern="1200" dirty="0">
                <a:latin typeface="+mn-lt"/>
                <a:ea typeface="+mn-ea"/>
                <a:cs typeface="+mn-cs"/>
              </a:rPr>
              <a:t>Produk atau jasa alternatif</a:t>
            </a:r>
            <a:endParaRPr lang="en-ID" sz="2000" kern="1200" dirty="0">
              <a:latin typeface="+mn-lt"/>
              <a:ea typeface="+mn-ea"/>
              <a:cs typeface="+mn-cs"/>
            </a:endParaRPr>
          </a:p>
          <a:p>
            <a:pPr lvl="1"/>
            <a:r>
              <a:rPr kern="1200" dirty="0">
                <a:latin typeface="+mn-lt"/>
                <a:ea typeface="+mn-ea"/>
                <a:cs typeface="+mn-cs"/>
              </a:rPr>
              <a:t>video games </a:t>
            </a:r>
            <a:r>
              <a:rPr kern="1200" dirty="0">
                <a:latin typeface="+mn-lt"/>
                <a:ea typeface="+mn-ea"/>
                <a:cs typeface="+mn-cs"/>
                <a:sym typeface="Wingdings" panose="05000000000000000000" pitchFamily="2" charset="2"/>
              </a:rPr>
              <a:t> </a:t>
            </a:r>
            <a:r>
              <a:rPr lang="en-ID" kern="1200" dirty="0">
                <a:latin typeface="+mn-lt"/>
                <a:ea typeface="+mn-ea"/>
                <a:cs typeface="+mn-cs"/>
              </a:rPr>
              <a:t>menonton</a:t>
            </a:r>
            <a:r>
              <a:rPr kern="1200" dirty="0">
                <a:latin typeface="+mn-lt"/>
                <a:ea typeface="+mn-ea"/>
                <a:cs typeface="+mn-cs"/>
              </a:rPr>
              <a:t> televisi</a:t>
            </a:r>
          </a:p>
        </p:txBody>
      </p:sp>
      <p:sp>
        <p:nvSpPr>
          <p:cNvPr id="29700" name="Content Placeholder 5"/>
          <p:cNvSpPr>
            <a:spLocks noGrp="1"/>
          </p:cNvSpPr>
          <p:nvPr>
            <p:ph sz="half" idx="2"/>
          </p:nvPr>
        </p:nvSpPr>
        <p:spPr/>
        <p:txBody>
          <a:bodyPr vert="horz" wrap="square" lIns="91440" tIns="45720" rIns="91440" bIns="45720" anchor="t"/>
          <a:lstStyle/>
          <a:p>
            <a:r>
              <a:rPr lang="en-ID" kern="1200" dirty="0">
                <a:latin typeface="+mn-lt"/>
                <a:ea typeface="+mn-ea"/>
                <a:cs typeface="+mn-cs"/>
              </a:rPr>
              <a:t>Pelengkap</a:t>
            </a:r>
            <a:r>
              <a:rPr kern="1200" dirty="0">
                <a:latin typeface="+mn-lt"/>
                <a:ea typeface="+mn-ea"/>
                <a:cs typeface="+mn-cs"/>
              </a:rPr>
              <a:t> </a:t>
            </a:r>
          </a:p>
          <a:p>
            <a:pPr lvl="1"/>
            <a:r>
              <a:rPr lang="en-ID" kern="1200" dirty="0">
                <a:latin typeface="+mn-lt"/>
                <a:ea typeface="+mn-ea"/>
                <a:cs typeface="+mn-cs"/>
              </a:rPr>
              <a:t>Produk atau jasa yang dapat meningkatkan penjualan produk lain</a:t>
            </a:r>
            <a:endParaRPr sz="2000" kern="1200" dirty="0">
              <a:latin typeface="+mn-lt"/>
              <a:ea typeface="+mn-ea"/>
              <a:cs typeface="+mn-cs"/>
            </a:endParaRPr>
          </a:p>
          <a:p>
            <a:pPr lvl="1"/>
            <a:r>
              <a:rPr lang="en-ID" kern="1200" dirty="0">
                <a:latin typeface="+mn-lt"/>
                <a:ea typeface="+mn-ea"/>
                <a:cs typeface="+mn-cs"/>
              </a:rPr>
              <a:t>Asuransi mobil</a:t>
            </a:r>
            <a:r>
              <a:rPr kern="1200" dirty="0">
                <a:latin typeface="+mn-lt"/>
                <a:ea typeface="+mn-ea"/>
                <a:cs typeface="+mn-cs"/>
              </a:rPr>
              <a:t> </a:t>
            </a:r>
            <a:r>
              <a:rPr kern="1200" dirty="0">
                <a:latin typeface="+mn-lt"/>
                <a:ea typeface="+mn-ea"/>
                <a:cs typeface="+mn-cs"/>
                <a:sym typeface="Wingdings" panose="05000000000000000000" pitchFamily="2" charset="2"/>
              </a:rPr>
              <a:t> </a:t>
            </a:r>
            <a:r>
              <a:rPr lang="en-ID" kern="1200" dirty="0">
                <a:latin typeface="+mn-lt"/>
                <a:ea typeface="+mn-ea"/>
                <a:cs typeface="+mn-cs"/>
                <a:sym typeface="Wingdings" panose="05000000000000000000" pitchFamily="2" charset="2"/>
              </a:rPr>
              <a:t>Pembelian otomotif</a:t>
            </a:r>
            <a:endParaRPr lang="en-ID" sz="2000" i="1" kern="1200" dirty="0">
              <a:latin typeface="+mn-lt"/>
              <a:ea typeface="+mn-ea"/>
              <a:cs typeface="+mn-cs"/>
              <a:sym typeface="Wingdings" panose="05000000000000000000" pitchFamily="2" charset="2"/>
            </a:endParaRPr>
          </a:p>
          <a:p>
            <a:endParaRPr kern="1200" dirty="0">
              <a:latin typeface="+mn-lt"/>
              <a:ea typeface="+mn-ea"/>
              <a:cs typeface="+mn-cs"/>
            </a:endParaRPr>
          </a:p>
        </p:txBody>
      </p:sp>
      <p:sp>
        <p:nvSpPr>
          <p:cNvPr id="7" name="Slide Number Placeholder 6"/>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r" eaLnBrk="1" hangingPunct="1"/>
            <a:r>
              <a:rPr sz="1200" dirty="0">
                <a:latin typeface="Calibri" panose="020F0502020204030204" pitchFamily="34" charset="0"/>
              </a:rPr>
              <a:t>2-</a:t>
            </a:r>
            <a:fld id="{9A0DB2DC-4C9A-4742-B13C-FB6460FD3503}" type="slidenum">
              <a:rPr lang="en-US" sz="1200" dirty="0">
                <a:latin typeface="Calibri" panose="020F0502020204030204" pitchFamily="34" charset="0"/>
              </a:rPr>
              <a:t>113</a:t>
            </a:fld>
            <a:endParaRPr lang="en-US" sz="1200" dirty="0">
              <a:latin typeface="Calibri" panose="020F0502020204030204" pitchFamily="34" charset="0"/>
            </a:endParaRPr>
          </a:p>
        </p:txBody>
      </p:sp>
    </p:spTree>
    <p:extLst>
      <p:ext uri="{BB962C8B-B14F-4D97-AF65-F5344CB8AC3E}">
        <p14:creationId xmlns:p14="http://schemas.microsoft.com/office/powerpoint/2010/main" val="1801442921"/>
      </p:ext>
    </p:extLst>
  </p:cSld>
  <p:clrMapOvr>
    <a:masterClrMapping/>
  </p:clrMapOvr>
  <p:transition>
    <p:random/>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vert="horz" lIns="91440" tIns="45720" rIns="91440" bIns="45720" rtlCol="0" anchor="ctr">
            <a:norm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4000" b="0"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rPr>
              <a:t>Supplier</a:t>
            </a:r>
          </a:p>
        </p:txBody>
      </p:sp>
      <p:sp>
        <p:nvSpPr>
          <p:cNvPr id="31747" name="Rectangle 3"/>
          <p:cNvSpPr>
            <a:spLocks noGrp="1"/>
          </p:cNvSpPr>
          <p:nvPr>
            <p:ph sz="half" idx="1"/>
          </p:nvPr>
        </p:nvSpPr>
        <p:spPr/>
        <p:txBody>
          <a:bodyPr vert="horz" wrap="square" lIns="91440" tIns="45720" rIns="91440" bIns="45720" anchor="t"/>
          <a:lstStyle/>
          <a:p>
            <a:r>
              <a:rPr sz="3200" kern="1200" dirty="0">
                <a:latin typeface="+mn-lt"/>
                <a:ea typeface="+mn-ea"/>
                <a:cs typeface="+mn-cs"/>
              </a:rPr>
              <a:t>Supplier</a:t>
            </a:r>
          </a:p>
          <a:p>
            <a:pPr lvl="1"/>
            <a:r>
              <a:rPr lang="en-ID" sz="2800" kern="1200" dirty="0">
                <a:latin typeface="+mn-lt"/>
                <a:ea typeface="+mn-ea"/>
                <a:cs typeface="+mn-cs"/>
              </a:rPr>
              <a:t>memenuhi Sumber daya atau input yang diperlukan dalam proses produksi</a:t>
            </a:r>
            <a:r>
              <a:rPr sz="2800" kern="1200" dirty="0">
                <a:latin typeface="+mn-lt"/>
                <a:ea typeface="+mn-ea"/>
                <a:cs typeface="+mn-cs"/>
              </a:rPr>
              <a:t> </a:t>
            </a:r>
          </a:p>
          <a:p>
            <a:endParaRPr kern="1200" dirty="0">
              <a:latin typeface="+mn-lt"/>
              <a:ea typeface="+mn-ea"/>
              <a:cs typeface="+mn-cs"/>
            </a:endParaRPr>
          </a:p>
        </p:txBody>
      </p:sp>
      <p:sp>
        <p:nvSpPr>
          <p:cNvPr id="31748" name="Content Placeholder 9"/>
          <p:cNvSpPr>
            <a:spLocks noGrp="1"/>
          </p:cNvSpPr>
          <p:nvPr>
            <p:ph sz="half" idx="2"/>
          </p:nvPr>
        </p:nvSpPr>
        <p:spPr/>
        <p:txBody>
          <a:bodyPr vert="horz" wrap="square" lIns="91440" tIns="45720" rIns="91440" bIns="45720" anchor="t"/>
          <a:lstStyle/>
          <a:p>
            <a:r>
              <a:rPr sz="3200" kern="1200" dirty="0">
                <a:latin typeface="+mn-lt"/>
                <a:ea typeface="+mn-ea"/>
                <a:cs typeface="+mn-cs"/>
              </a:rPr>
              <a:t>Switching costs </a:t>
            </a:r>
          </a:p>
          <a:p>
            <a:pPr lvl="1"/>
            <a:r>
              <a:rPr lang="en-ID" altLang="en-US" sz="2800" noProof="0" dirty="0">
                <a:ln>
                  <a:noFill/>
                </a:ln>
                <a:effectLst/>
                <a:uLnTx/>
                <a:uFillTx/>
                <a:sym typeface="+mn-ea"/>
              </a:rPr>
              <a:t>Biaya tetap yang dikenakan pada pembeli jika dia mengganti suplier.</a:t>
            </a:r>
            <a:endParaRPr sz="2800" kern="1200" dirty="0">
              <a:latin typeface="+mn-lt"/>
              <a:ea typeface="+mn-ea"/>
              <a:cs typeface="+mn-cs"/>
            </a:endParaRPr>
          </a:p>
        </p:txBody>
      </p:sp>
      <p:sp>
        <p:nvSpPr>
          <p:cNvPr id="8" name="Slide Number Placeholder 7"/>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r" eaLnBrk="1" hangingPunct="1"/>
            <a:r>
              <a:rPr sz="1200" dirty="0">
                <a:latin typeface="Calibri" panose="020F0502020204030204" pitchFamily="34" charset="0"/>
              </a:rPr>
              <a:t>2-</a:t>
            </a:r>
            <a:fld id="{9A0DB2DC-4C9A-4742-B13C-FB6460FD3503}" type="slidenum">
              <a:rPr lang="en-US" sz="1200" dirty="0">
                <a:latin typeface="Calibri" panose="020F0502020204030204" pitchFamily="34" charset="0"/>
              </a:rPr>
              <a:t>114</a:t>
            </a:fld>
            <a:endParaRPr lang="en-US" sz="1200" dirty="0">
              <a:latin typeface="Calibri" panose="020F0502020204030204" pitchFamily="34" charset="0"/>
            </a:endParaRPr>
          </a:p>
        </p:txBody>
      </p:sp>
      <p:pic>
        <p:nvPicPr>
          <p:cNvPr id="31750" name="Picture 2"/>
          <p:cNvPicPr>
            <a:picLocks noChangeAspect="1"/>
          </p:cNvPicPr>
          <p:nvPr/>
        </p:nvPicPr>
        <p:blipFill>
          <a:blip r:embed="rId3"/>
          <a:stretch>
            <a:fillRect/>
          </a:stretch>
        </p:blipFill>
        <p:spPr>
          <a:xfrm>
            <a:off x="228600" y="6172200"/>
            <a:ext cx="523875" cy="485775"/>
          </a:xfrm>
          <a:prstGeom prst="rect">
            <a:avLst/>
          </a:prstGeom>
          <a:noFill/>
          <a:ln w="9525">
            <a:noFill/>
          </a:ln>
        </p:spPr>
      </p:pic>
    </p:spTree>
    <p:extLst>
      <p:ext uri="{BB962C8B-B14F-4D97-AF65-F5344CB8AC3E}">
        <p14:creationId xmlns:p14="http://schemas.microsoft.com/office/powerpoint/2010/main" val="2782820159"/>
      </p:ext>
    </p:extLst>
  </p:cSld>
  <p:clrMapOvr>
    <a:masterClrMapping/>
  </p:clrMapOvr>
  <p:transition>
    <p:random/>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4000" b="0"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rPr>
              <a:t>Supplier</a:t>
            </a:r>
          </a:p>
        </p:txBody>
      </p:sp>
      <p:sp>
        <p:nvSpPr>
          <p:cNvPr id="32771" name="Content Placeholder 2"/>
          <p:cNvSpPr>
            <a:spLocks noGrp="1"/>
          </p:cNvSpPr>
          <p:nvPr>
            <p:ph idx="1"/>
          </p:nvPr>
        </p:nvSpPr>
        <p:spPr/>
        <p:txBody>
          <a:bodyPr vert="horz" wrap="square" lIns="91440" tIns="45720" rIns="91440" bIns="45720" anchor="t"/>
          <a:lstStyle/>
          <a:p>
            <a:r>
              <a:rPr kern="1200" dirty="0">
                <a:latin typeface="+mn-lt"/>
                <a:ea typeface="+mn-ea"/>
                <a:cs typeface="+mn-cs"/>
              </a:rPr>
              <a:t>Supply chain management </a:t>
            </a:r>
          </a:p>
          <a:p>
            <a:pPr lvl="1"/>
            <a:r>
              <a:rPr lang="en-ID" dirty="0"/>
              <a:t>mengatur jaringan fasilitas dan orang yang menyediakan material dari luar org., mngubahnya menjadi produk, dan mendistribusikannya.</a:t>
            </a:r>
            <a:endParaRPr dirty="0"/>
          </a:p>
        </p:txBody>
      </p:sp>
      <p:sp>
        <p:nvSpPr>
          <p:cNvPr id="4" name="Slide Number Placeholder 3"/>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r" eaLnBrk="1" hangingPunct="1"/>
            <a:r>
              <a:rPr sz="1200" dirty="0">
                <a:latin typeface="Calibri" panose="020F0502020204030204" pitchFamily="34" charset="0"/>
              </a:rPr>
              <a:t>2-</a:t>
            </a:r>
            <a:fld id="{9A0DB2DC-4C9A-4742-B13C-FB6460FD3503}" type="slidenum">
              <a:rPr lang="en-US" sz="1200" dirty="0">
                <a:latin typeface="Calibri" panose="020F0502020204030204" pitchFamily="34" charset="0"/>
              </a:rPr>
              <a:t>115</a:t>
            </a:fld>
            <a:endParaRPr lang="en-US" sz="1200" dirty="0">
              <a:latin typeface="Calibri" panose="020F0502020204030204" pitchFamily="34" charset="0"/>
            </a:endParaRPr>
          </a:p>
        </p:txBody>
      </p:sp>
    </p:spTree>
    <p:extLst>
      <p:ext uri="{BB962C8B-B14F-4D97-AF65-F5344CB8AC3E}">
        <p14:creationId xmlns:p14="http://schemas.microsoft.com/office/powerpoint/2010/main" val="2871505610"/>
      </p:ext>
    </p:extLst>
  </p:cSld>
  <p:clrMapOvr>
    <a:masterClrMapping/>
  </p:clrMapOvr>
  <p:transition>
    <p:random/>
  </p:transition>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vert="horz" lIns="91440" tIns="45720" rIns="91440" bIns="45720" rtlCol="0" anchor="ctr">
            <a:norm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ID" altLang="en-US" sz="4000" b="0"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rPr>
              <a:t>Pelanggan</a:t>
            </a:r>
          </a:p>
        </p:txBody>
      </p:sp>
      <p:sp>
        <p:nvSpPr>
          <p:cNvPr id="33795" name="Rectangle 3"/>
          <p:cNvSpPr>
            <a:spLocks noGrp="1"/>
          </p:cNvSpPr>
          <p:nvPr>
            <p:ph sz="half" idx="1"/>
          </p:nvPr>
        </p:nvSpPr>
        <p:spPr/>
        <p:txBody>
          <a:bodyPr vert="horz" wrap="square" lIns="91440" tIns="45720" rIns="91440" bIns="45720" anchor="t"/>
          <a:lstStyle/>
          <a:p>
            <a:r>
              <a:rPr lang="en-ID" sz="3200" kern="1200" dirty="0">
                <a:latin typeface="+mn-lt"/>
                <a:ea typeface="+mn-ea"/>
                <a:cs typeface="+mn-cs"/>
              </a:rPr>
              <a:t>Pelanggan akhir</a:t>
            </a:r>
            <a:r>
              <a:rPr sz="3200" kern="1200" dirty="0">
                <a:latin typeface="+mn-lt"/>
                <a:ea typeface="+mn-ea"/>
                <a:cs typeface="+mn-cs"/>
              </a:rPr>
              <a:t> </a:t>
            </a:r>
          </a:p>
          <a:p>
            <a:pPr lvl="1"/>
            <a:r>
              <a:rPr lang="en-ID" kern="1200" dirty="0">
                <a:latin typeface="+mn-lt"/>
                <a:ea typeface="+mn-ea"/>
                <a:cs typeface="+mn-cs"/>
              </a:rPr>
              <a:t>Membeli produk dalam bentuk jadi</a:t>
            </a:r>
            <a:endParaRPr kern="1200" dirty="0">
              <a:latin typeface="+mn-lt"/>
              <a:ea typeface="+mn-ea"/>
              <a:cs typeface="+mn-cs"/>
            </a:endParaRPr>
          </a:p>
          <a:p>
            <a:endParaRPr kern="1200" dirty="0">
              <a:latin typeface="+mn-lt"/>
              <a:ea typeface="+mn-ea"/>
              <a:cs typeface="+mn-cs"/>
            </a:endParaRPr>
          </a:p>
        </p:txBody>
      </p:sp>
      <p:sp>
        <p:nvSpPr>
          <p:cNvPr id="33796" name="Content Placeholder 6"/>
          <p:cNvSpPr>
            <a:spLocks noGrp="1"/>
          </p:cNvSpPr>
          <p:nvPr>
            <p:ph sz="half" idx="2"/>
          </p:nvPr>
        </p:nvSpPr>
        <p:spPr/>
        <p:txBody>
          <a:bodyPr vert="horz" wrap="square" lIns="91440" tIns="45720" rIns="91440" bIns="45720" anchor="t"/>
          <a:lstStyle/>
          <a:p>
            <a:r>
              <a:rPr lang="en-ID" sz="3200" kern="1200" dirty="0">
                <a:latin typeface="+mn-lt"/>
                <a:ea typeface="+mn-ea"/>
                <a:cs typeface="+mn-cs"/>
              </a:rPr>
              <a:t>Pelanggan Intermediate</a:t>
            </a:r>
            <a:r>
              <a:rPr sz="3200" kern="1200" dirty="0">
                <a:latin typeface="+mn-lt"/>
                <a:ea typeface="+mn-ea"/>
                <a:cs typeface="+mn-cs"/>
              </a:rPr>
              <a:t> </a:t>
            </a:r>
          </a:p>
          <a:p>
            <a:pPr lvl="1"/>
            <a:r>
              <a:rPr lang="en-ID" kern="1200" dirty="0">
                <a:latin typeface="+mn-lt"/>
                <a:ea typeface="+mn-ea"/>
                <a:cs typeface="+mn-cs"/>
              </a:rPr>
              <a:t>Membeli produk mentah atau secara grosir yang kemudian menjualnya kembali ke pelanggan akhir</a:t>
            </a:r>
            <a:endParaRPr kern="1200" dirty="0">
              <a:latin typeface="+mn-lt"/>
              <a:ea typeface="+mn-ea"/>
              <a:cs typeface="+mn-cs"/>
            </a:endParaRPr>
          </a:p>
          <a:p>
            <a:endParaRPr kern="1200" dirty="0">
              <a:latin typeface="+mn-lt"/>
              <a:ea typeface="+mn-ea"/>
              <a:cs typeface="+mn-cs"/>
            </a:endParaRPr>
          </a:p>
        </p:txBody>
      </p:sp>
      <p:sp>
        <p:nvSpPr>
          <p:cNvPr id="6" name="Slide Number Placeholder 5"/>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r" eaLnBrk="1" hangingPunct="1"/>
            <a:r>
              <a:rPr sz="1200" dirty="0">
                <a:latin typeface="Calibri" panose="020F0502020204030204" pitchFamily="34" charset="0"/>
              </a:rPr>
              <a:t>2-</a:t>
            </a:r>
            <a:fld id="{9A0DB2DC-4C9A-4742-B13C-FB6460FD3503}" type="slidenum">
              <a:rPr lang="en-US" sz="1200" dirty="0">
                <a:latin typeface="Calibri" panose="020F0502020204030204" pitchFamily="34" charset="0"/>
              </a:rPr>
              <a:t>116</a:t>
            </a:fld>
            <a:endParaRPr lang="en-US" sz="1200" dirty="0">
              <a:latin typeface="Calibri" panose="020F0502020204030204" pitchFamily="34" charset="0"/>
            </a:endParaRPr>
          </a:p>
        </p:txBody>
      </p:sp>
      <p:pic>
        <p:nvPicPr>
          <p:cNvPr id="33798" name="Picture 2"/>
          <p:cNvPicPr>
            <a:picLocks noChangeAspect="1"/>
          </p:cNvPicPr>
          <p:nvPr/>
        </p:nvPicPr>
        <p:blipFill>
          <a:blip r:embed="rId3"/>
          <a:stretch>
            <a:fillRect/>
          </a:stretch>
        </p:blipFill>
        <p:spPr>
          <a:xfrm>
            <a:off x="228600" y="5943600"/>
            <a:ext cx="704850" cy="695325"/>
          </a:xfrm>
          <a:prstGeom prst="rect">
            <a:avLst/>
          </a:prstGeom>
          <a:noFill/>
          <a:ln w="9525">
            <a:noFill/>
          </a:ln>
        </p:spPr>
      </p:pic>
    </p:spTree>
    <p:extLst>
      <p:ext uri="{BB962C8B-B14F-4D97-AF65-F5344CB8AC3E}">
        <p14:creationId xmlns:p14="http://schemas.microsoft.com/office/powerpoint/2010/main" val="4020567111"/>
      </p:ext>
    </p:extLst>
  </p:cSld>
  <p:clrMapOvr>
    <a:masterClrMapping/>
  </p:clrMapOvr>
  <p:transition>
    <p:random/>
  </p:transition>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vert="horz" lIns="91440" tIns="45720" rIns="91440" bIns="45720" rtlCol="0" anchor="ctr">
            <a:norm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ID" altLang="en-US" sz="4000" b="0"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rPr>
              <a:t>Analisa Lingkungan</a:t>
            </a:r>
          </a:p>
        </p:txBody>
      </p:sp>
      <p:sp>
        <p:nvSpPr>
          <p:cNvPr id="34819" name="Content Placeholder 6"/>
          <p:cNvSpPr>
            <a:spLocks noGrp="1"/>
          </p:cNvSpPr>
          <p:nvPr>
            <p:ph idx="1"/>
          </p:nvPr>
        </p:nvSpPr>
        <p:spPr/>
        <p:txBody>
          <a:bodyPr vert="horz" wrap="square" lIns="91440" tIns="45720" rIns="91440" bIns="45720" anchor="t"/>
          <a:lstStyle/>
          <a:p>
            <a:r>
              <a:rPr lang="en-ID" kern="1200" dirty="0">
                <a:latin typeface="+mn-lt"/>
                <a:ea typeface="+mn-ea"/>
                <a:cs typeface="+mn-cs"/>
              </a:rPr>
              <a:t>Ketidakpastian lingkungan</a:t>
            </a:r>
            <a:r>
              <a:rPr kern="1200" dirty="0">
                <a:latin typeface="+mn-lt"/>
                <a:ea typeface="+mn-ea"/>
                <a:cs typeface="+mn-cs"/>
              </a:rPr>
              <a:t> </a:t>
            </a:r>
          </a:p>
          <a:p>
            <a:pPr lvl="1"/>
            <a:r>
              <a:rPr lang="en-ID" dirty="0"/>
              <a:t>Kurangnya informasi untuk mempertajam prakiraan</a:t>
            </a:r>
            <a:r>
              <a:rPr dirty="0"/>
              <a:t>.</a:t>
            </a:r>
          </a:p>
        </p:txBody>
      </p:sp>
      <p:sp>
        <p:nvSpPr>
          <p:cNvPr id="5" name="Slide Number Placeholder 4"/>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r" eaLnBrk="1" hangingPunct="1"/>
            <a:r>
              <a:rPr sz="1200" dirty="0">
                <a:latin typeface="Calibri" panose="020F0502020204030204" pitchFamily="34" charset="0"/>
              </a:rPr>
              <a:t>2-</a:t>
            </a:r>
            <a:fld id="{9A0DB2DC-4C9A-4742-B13C-FB6460FD3503}" type="slidenum">
              <a:rPr lang="en-US" sz="1200" dirty="0">
                <a:latin typeface="Calibri" panose="020F0502020204030204" pitchFamily="34" charset="0"/>
              </a:rPr>
              <a:t>117</a:t>
            </a:fld>
            <a:endParaRPr lang="en-US" sz="1200" dirty="0">
              <a:latin typeface="Calibri" panose="020F0502020204030204" pitchFamily="34" charset="0"/>
            </a:endParaRPr>
          </a:p>
        </p:txBody>
      </p:sp>
    </p:spTree>
    <p:extLst>
      <p:ext uri="{BB962C8B-B14F-4D97-AF65-F5344CB8AC3E}">
        <p14:creationId xmlns:p14="http://schemas.microsoft.com/office/powerpoint/2010/main" val="709328706"/>
      </p:ext>
    </p:extLst>
  </p:cSld>
  <p:clrMapOvr>
    <a:masterClrMapping/>
  </p:clrMapOvr>
  <p:transition>
    <p:random/>
  </p:transition>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vert="horz" lIns="91440" tIns="45720" rIns="91440" bIns="45720" rtlCol="0" anchor="ctr">
            <a:norm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lang="en-ID" dirty="0">
                <a:latin typeface="+mn-lt"/>
                <a:ea typeface="+mn-ea"/>
                <a:cs typeface="+mn-cs"/>
                <a:sym typeface="+mn-ea"/>
              </a:rPr>
              <a:t>Ketidakpastian lingkungan</a:t>
            </a:r>
            <a:endParaRPr kumimoji="0" lang="en-US" sz="4000" b="0"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endParaRPr>
          </a:p>
        </p:txBody>
      </p:sp>
      <p:sp>
        <p:nvSpPr>
          <p:cNvPr id="35843" name="Rectangle 3"/>
          <p:cNvSpPr>
            <a:spLocks noGrp="1"/>
          </p:cNvSpPr>
          <p:nvPr>
            <p:ph sz="half" idx="1"/>
          </p:nvPr>
        </p:nvSpPr>
        <p:spPr/>
        <p:txBody>
          <a:bodyPr vert="horz" wrap="square" lIns="91440" tIns="45720" rIns="91440" bIns="45720" anchor="t"/>
          <a:lstStyle/>
          <a:p>
            <a:pPr>
              <a:lnSpc>
                <a:spcPct val="90000"/>
              </a:lnSpc>
            </a:pPr>
            <a:r>
              <a:rPr lang="en-ID" sz="3200" kern="1200" dirty="0">
                <a:latin typeface="+mn-lt"/>
                <a:ea typeface="+mn-ea"/>
                <a:cs typeface="+mn-cs"/>
              </a:rPr>
              <a:t>kompleksitas lingkungan</a:t>
            </a:r>
          </a:p>
          <a:p>
            <a:pPr lvl="1">
              <a:lnSpc>
                <a:spcPct val="90000"/>
              </a:lnSpc>
            </a:pPr>
            <a:r>
              <a:rPr lang="en-ID" sz="2800" kern="1200" dirty="0">
                <a:latin typeface="+mn-lt"/>
                <a:ea typeface="+mn-ea"/>
                <a:cs typeface="+mn-cs"/>
              </a:rPr>
              <a:t>Sejumlah isu dimana seorang manajer harus dapat mengadirkan yang berhubungan dengan isu tersebut</a:t>
            </a:r>
            <a:endParaRPr kern="1200" dirty="0">
              <a:latin typeface="+mn-lt"/>
              <a:ea typeface="+mn-ea"/>
              <a:cs typeface="+mn-cs"/>
            </a:endParaRPr>
          </a:p>
        </p:txBody>
      </p:sp>
      <p:sp>
        <p:nvSpPr>
          <p:cNvPr id="35844" name="Content Placeholder 5"/>
          <p:cNvSpPr>
            <a:spLocks noGrp="1"/>
          </p:cNvSpPr>
          <p:nvPr>
            <p:ph sz="half" idx="2"/>
          </p:nvPr>
        </p:nvSpPr>
        <p:spPr/>
        <p:txBody>
          <a:bodyPr vert="horz" wrap="square" lIns="91440" tIns="45720" rIns="91440" bIns="45720" anchor="t"/>
          <a:lstStyle/>
          <a:p>
            <a:pPr>
              <a:lnSpc>
                <a:spcPct val="90000"/>
              </a:lnSpc>
            </a:pPr>
            <a:r>
              <a:rPr lang="en-ID" sz="3200" kern="1200" dirty="0">
                <a:latin typeface="+mn-lt"/>
                <a:ea typeface="+mn-ea"/>
                <a:cs typeface="+mn-cs"/>
              </a:rPr>
              <a:t>Dinamisme Lingkungan</a:t>
            </a:r>
          </a:p>
          <a:p>
            <a:pPr lvl="1">
              <a:lnSpc>
                <a:spcPct val="90000"/>
              </a:lnSpc>
            </a:pPr>
            <a:r>
              <a:rPr lang="en-ID" sz="2800" kern="1200" dirty="0">
                <a:latin typeface="+mn-lt"/>
                <a:ea typeface="+mn-ea"/>
                <a:cs typeface="+mn-cs"/>
              </a:rPr>
              <a:t>Tingkatan perubahan diskontinyu yang mungkin timbul</a:t>
            </a:r>
            <a:endParaRPr sz="2800" i="1" kern="1200" dirty="0">
              <a:latin typeface="+mn-lt"/>
              <a:ea typeface="+mn-ea"/>
              <a:cs typeface="+mn-cs"/>
            </a:endParaRPr>
          </a:p>
          <a:p>
            <a:endParaRPr kern="1200" dirty="0">
              <a:latin typeface="+mn-lt"/>
              <a:ea typeface="+mn-ea"/>
              <a:cs typeface="+mn-cs"/>
            </a:endParaRPr>
          </a:p>
        </p:txBody>
      </p:sp>
      <p:sp>
        <p:nvSpPr>
          <p:cNvPr id="7" name="Slide Number Placeholder 6"/>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r" eaLnBrk="1" hangingPunct="1"/>
            <a:r>
              <a:rPr sz="1200" dirty="0">
                <a:latin typeface="Calibri" panose="020F0502020204030204" pitchFamily="34" charset="0"/>
              </a:rPr>
              <a:t>2-</a:t>
            </a:r>
            <a:fld id="{9A0DB2DC-4C9A-4742-B13C-FB6460FD3503}" type="slidenum">
              <a:rPr lang="en-US" sz="1200" dirty="0">
                <a:latin typeface="Calibri" panose="020F0502020204030204" pitchFamily="34" charset="0"/>
              </a:rPr>
              <a:t>118</a:t>
            </a:fld>
            <a:endParaRPr lang="en-US" sz="1200" dirty="0">
              <a:latin typeface="Calibri" panose="020F0502020204030204" pitchFamily="34" charset="0"/>
            </a:endParaRPr>
          </a:p>
        </p:txBody>
      </p:sp>
    </p:spTree>
    <p:extLst>
      <p:ext uri="{BB962C8B-B14F-4D97-AF65-F5344CB8AC3E}">
        <p14:creationId xmlns:p14="http://schemas.microsoft.com/office/powerpoint/2010/main" val="2699559431"/>
      </p:ext>
    </p:extLst>
  </p:cSld>
  <p:clrMapOvr>
    <a:masterClrMapping/>
  </p:clrMapOvr>
  <p:transition>
    <p:random/>
  </p:transition>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ID" altLang="en-US" sz="4000" b="0"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rPr>
              <a:t>Analisa Lingkungan</a:t>
            </a:r>
          </a:p>
        </p:txBody>
      </p:sp>
      <p:sp>
        <p:nvSpPr>
          <p:cNvPr id="36867" name="Content Placeholder 2"/>
          <p:cNvSpPr>
            <a:spLocks noGrp="1"/>
          </p:cNvSpPr>
          <p:nvPr>
            <p:ph sz="half" idx="1"/>
          </p:nvPr>
        </p:nvSpPr>
        <p:spPr/>
        <p:txBody>
          <a:bodyPr vert="horz" wrap="square" lIns="91440" tIns="45720" rIns="91440" bIns="45720" anchor="t"/>
          <a:lstStyle/>
          <a:p>
            <a:r>
              <a:rPr lang="en-ID" kern="1200" dirty="0">
                <a:latin typeface="+mn-lt"/>
                <a:ea typeface="+mn-ea"/>
                <a:cs typeface="+mn-cs"/>
              </a:rPr>
              <a:t>seleksi lingkungan</a:t>
            </a:r>
            <a:r>
              <a:rPr kern="1200" dirty="0">
                <a:latin typeface="+mn-lt"/>
                <a:ea typeface="+mn-ea"/>
                <a:cs typeface="+mn-cs"/>
              </a:rPr>
              <a:t> </a:t>
            </a:r>
          </a:p>
          <a:p>
            <a:pPr lvl="1"/>
            <a:r>
              <a:rPr lang="en-ID" kern="1200" dirty="0">
                <a:latin typeface="+mn-lt"/>
                <a:ea typeface="+mn-ea"/>
                <a:cs typeface="+mn-cs"/>
              </a:rPr>
              <a:t>Mencari informasi yang sulit diperoleh dan memilahnya</a:t>
            </a:r>
          </a:p>
        </p:txBody>
      </p:sp>
      <p:sp>
        <p:nvSpPr>
          <p:cNvPr id="36868" name="Content Placeholder 3"/>
          <p:cNvSpPr>
            <a:spLocks noGrp="1"/>
          </p:cNvSpPr>
          <p:nvPr>
            <p:ph sz="half" idx="2"/>
          </p:nvPr>
        </p:nvSpPr>
        <p:spPr/>
        <p:txBody>
          <a:bodyPr vert="horz" wrap="square" lIns="91440" tIns="45720" rIns="91440" bIns="45720" anchor="t"/>
          <a:lstStyle/>
          <a:p>
            <a:r>
              <a:rPr kern="1200" dirty="0">
                <a:latin typeface="+mn-lt"/>
                <a:ea typeface="+mn-ea"/>
                <a:cs typeface="+mn-cs"/>
              </a:rPr>
              <a:t>Competitive intelligence</a:t>
            </a:r>
          </a:p>
          <a:p>
            <a:pPr lvl="1"/>
            <a:r>
              <a:rPr kern="1200" dirty="0">
                <a:latin typeface="+mn-lt"/>
                <a:ea typeface="+mn-ea"/>
                <a:cs typeface="+mn-cs"/>
              </a:rPr>
              <a:t>Informa</a:t>
            </a:r>
            <a:r>
              <a:rPr lang="en-ID" kern="1200" dirty="0">
                <a:latin typeface="+mn-lt"/>
                <a:ea typeface="+mn-ea"/>
                <a:cs typeface="+mn-cs"/>
              </a:rPr>
              <a:t>si</a:t>
            </a:r>
            <a:r>
              <a:rPr kern="1200" dirty="0">
                <a:latin typeface="+mn-lt"/>
                <a:ea typeface="+mn-ea"/>
                <a:cs typeface="+mn-cs"/>
              </a:rPr>
              <a:t>n </a:t>
            </a:r>
            <a:r>
              <a:rPr lang="en-ID" kern="1200" dirty="0">
                <a:latin typeface="+mn-lt"/>
                <a:ea typeface="+mn-ea"/>
                <a:cs typeface="+mn-cs"/>
              </a:rPr>
              <a:t>yang membantu manajer dalam menentukan bagaiman bersaing secara benar</a:t>
            </a:r>
            <a:endParaRPr kern="1200" dirty="0">
              <a:latin typeface="+mn-lt"/>
              <a:ea typeface="+mn-ea"/>
              <a:cs typeface="+mn-cs"/>
            </a:endParaRPr>
          </a:p>
        </p:txBody>
      </p:sp>
      <p:sp>
        <p:nvSpPr>
          <p:cNvPr id="5" name="Slide Number Placeholder 4"/>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r" eaLnBrk="1" hangingPunct="1"/>
            <a:r>
              <a:rPr sz="1200" dirty="0">
                <a:latin typeface="Calibri" panose="020F0502020204030204" pitchFamily="34" charset="0"/>
              </a:rPr>
              <a:t>2-</a:t>
            </a:r>
            <a:fld id="{9A0DB2DC-4C9A-4742-B13C-FB6460FD3503}" type="slidenum">
              <a:rPr lang="en-US" sz="1200" dirty="0">
                <a:latin typeface="Calibri" panose="020F0502020204030204" pitchFamily="34" charset="0"/>
              </a:rPr>
              <a:t>119</a:t>
            </a:fld>
            <a:endParaRPr lang="en-US" sz="1200" dirty="0">
              <a:latin typeface="Calibri" panose="020F0502020204030204" pitchFamily="34" charset="0"/>
            </a:endParaRPr>
          </a:p>
        </p:txBody>
      </p:sp>
    </p:spTree>
    <p:extLst>
      <p:ext uri="{BB962C8B-B14F-4D97-AF65-F5344CB8AC3E}">
        <p14:creationId xmlns:p14="http://schemas.microsoft.com/office/powerpoint/2010/main" val="2865752235"/>
      </p:ext>
    </p:extLst>
  </p:cSld>
  <p:clrMapOvr>
    <a:masterClrMapping/>
  </p:clrMapOvr>
  <p:transition>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457200" y="267494"/>
            <a:ext cx="8507288" cy="1399032"/>
          </a:xfrm>
        </p:spPr>
        <p:txBody>
          <a:bodyPr>
            <a:normAutofit/>
          </a:bodyPr>
          <a:lstStyle/>
          <a:p>
            <a:r>
              <a:rPr lang="en-US" sz="4000" b="1" dirty="0"/>
              <a:t>I.</a:t>
            </a:r>
            <a:r>
              <a:rPr lang="id-ID" sz="4000" b="1" dirty="0"/>
              <a:t> </a:t>
            </a:r>
            <a:r>
              <a:rPr lang="en-US" sz="4000" b="1" dirty="0" err="1"/>
              <a:t>Mana</a:t>
            </a:r>
            <a:r>
              <a:rPr lang="id-ID" sz="4000" b="1" dirty="0"/>
              <a:t>j</a:t>
            </a:r>
            <a:r>
              <a:rPr lang="en-US" sz="4000" b="1" dirty="0" err="1"/>
              <a:t>emen</a:t>
            </a:r>
            <a:r>
              <a:rPr lang="en-US" sz="4000" b="1" dirty="0"/>
              <a:t> </a:t>
            </a:r>
            <a:r>
              <a:rPr lang="id-ID" sz="4000" b="1" u="sng" dirty="0"/>
              <a:t>Tingkat dasar</a:t>
            </a:r>
            <a:endParaRPr lang="th-TH" sz="4000" b="1" dirty="0"/>
          </a:p>
        </p:txBody>
      </p:sp>
      <p:sp>
        <p:nvSpPr>
          <p:cNvPr id="3" name="ตัวยึดเนื้อหา 2"/>
          <p:cNvSpPr>
            <a:spLocks noGrp="1"/>
          </p:cNvSpPr>
          <p:nvPr>
            <p:ph idx="1"/>
          </p:nvPr>
        </p:nvSpPr>
        <p:spPr/>
        <p:txBody>
          <a:bodyPr>
            <a:normAutofit/>
          </a:bodyPr>
          <a:lstStyle/>
          <a:p>
            <a:r>
              <a:rPr lang="id-ID" b="1" dirty="0">
                <a:solidFill>
                  <a:srgbClr val="000000"/>
                </a:solidFill>
              </a:rPr>
              <a:t>Manajer Dasar </a:t>
            </a:r>
            <a:r>
              <a:rPr lang="en-US" b="1" dirty="0">
                <a:solidFill>
                  <a:srgbClr val="000000"/>
                </a:solidFill>
              </a:rPr>
              <a:t>: </a:t>
            </a:r>
            <a:r>
              <a:rPr lang="id-ID" dirty="0">
                <a:solidFill>
                  <a:srgbClr val="000000"/>
                </a:solidFill>
              </a:rPr>
              <a:t>mengatur pekerjaan karyawan fungsional yang biasanya bertugas dalam pembuatan produk atau pelayanan jasa pelanggan</a:t>
            </a:r>
            <a:endParaRPr lang="en-US" dirty="0">
              <a:solidFill>
                <a:srgbClr val="000000"/>
              </a:solidFill>
            </a:endParaRPr>
          </a:p>
          <a:p>
            <a:endParaRPr lang="en-US" dirty="0">
              <a:solidFill>
                <a:srgbClr val="000000"/>
              </a:solidFill>
            </a:endParaRPr>
          </a:p>
          <a:p>
            <a:r>
              <a:rPr lang="id-ID" b="1" dirty="0">
                <a:solidFill>
                  <a:srgbClr val="000000"/>
                </a:solidFill>
              </a:rPr>
              <a:t>manajer dasar termasuk </a:t>
            </a:r>
            <a:r>
              <a:rPr lang="en-US" b="1" dirty="0">
                <a:solidFill>
                  <a:srgbClr val="000000"/>
                </a:solidFill>
              </a:rPr>
              <a:t>: </a:t>
            </a:r>
            <a:r>
              <a:rPr lang="en-US" dirty="0">
                <a:solidFill>
                  <a:srgbClr val="000000"/>
                </a:solidFill>
              </a:rPr>
              <a:t>supervisor, shift manager, district manager, department manager, office manager</a:t>
            </a:r>
            <a:endParaRPr lang="th-TH" dirty="0">
              <a:solidFill>
                <a:srgbClr val="000000"/>
              </a:solidFill>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fontScale="90000"/>
          </a:bodyPr>
          <a:lstStyle/>
          <a:p>
            <a:pPr marL="0" marR="0" lvl="0" indent="0" algn="ctr" defTabSz="914400" rtl="0" eaLnBrk="0" fontAlgn="base" latinLnBrk="0" hangingPunct="0">
              <a:lnSpc>
                <a:spcPct val="100000"/>
              </a:lnSpc>
              <a:spcBef>
                <a:spcPct val="0"/>
              </a:spcBef>
              <a:spcAft>
                <a:spcPct val="0"/>
              </a:spcAft>
              <a:buClrTx/>
              <a:buSzTx/>
              <a:buFontTx/>
              <a:buNone/>
              <a:defRPr/>
            </a:pPr>
            <a:r>
              <a:rPr lang="en-ID" altLang="en-US" noProof="0" dirty="0">
                <a:ln>
                  <a:noFill/>
                </a:ln>
                <a:uLnTx/>
                <a:uFillTx/>
                <a:sym typeface="+mn-ea"/>
              </a:rPr>
              <a:t>Analisa Lingkungan</a:t>
            </a:r>
            <a:br>
              <a:rPr kumimoji="0" lang="en-ID" altLang="en-US" b="0"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rPr>
            </a:br>
            <a:endParaRPr kumimoji="0" lang="en-US" sz="4000" b="0"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endParaRPr>
          </a:p>
        </p:txBody>
      </p:sp>
      <p:sp>
        <p:nvSpPr>
          <p:cNvPr id="37891" name="Content Placeholder 2"/>
          <p:cNvSpPr>
            <a:spLocks noGrp="1"/>
          </p:cNvSpPr>
          <p:nvPr>
            <p:ph sz="half" idx="1"/>
          </p:nvPr>
        </p:nvSpPr>
        <p:spPr/>
        <p:txBody>
          <a:bodyPr vert="horz" wrap="square" lIns="91440" tIns="45720" rIns="91440" bIns="45720" anchor="t"/>
          <a:lstStyle/>
          <a:p>
            <a:r>
              <a:rPr lang="en-ID" kern="1200" dirty="0">
                <a:latin typeface="+mn-lt"/>
                <a:ea typeface="+mn-ea"/>
                <a:cs typeface="+mn-cs"/>
              </a:rPr>
              <a:t>Pengembangan Skenario</a:t>
            </a:r>
          </a:p>
          <a:p>
            <a:pPr lvl="1"/>
            <a:r>
              <a:rPr lang="en-ID" kern="1200" dirty="0">
                <a:latin typeface="+mn-lt"/>
                <a:ea typeface="+mn-ea"/>
                <a:cs typeface="+mn-cs"/>
              </a:rPr>
              <a:t>Asumsi yang mampu menggambarkan kondisi di masa yang akan datang</a:t>
            </a:r>
            <a:endParaRPr kern="1200" dirty="0">
              <a:latin typeface="+mn-lt"/>
              <a:ea typeface="+mn-ea"/>
              <a:cs typeface="+mn-cs"/>
            </a:endParaRPr>
          </a:p>
          <a:p>
            <a:pPr lvl="1"/>
            <a:r>
              <a:rPr kern="1200" dirty="0">
                <a:latin typeface="+mn-lt"/>
                <a:ea typeface="+mn-ea"/>
                <a:cs typeface="+mn-cs"/>
              </a:rPr>
              <a:t>Best-case, worst-case</a:t>
            </a:r>
          </a:p>
        </p:txBody>
      </p:sp>
      <p:sp>
        <p:nvSpPr>
          <p:cNvPr id="37892" name="Content Placeholder 3"/>
          <p:cNvSpPr>
            <a:spLocks noGrp="1"/>
          </p:cNvSpPr>
          <p:nvPr>
            <p:ph sz="half" idx="2"/>
          </p:nvPr>
        </p:nvSpPr>
        <p:spPr/>
        <p:txBody>
          <a:bodyPr vert="horz" wrap="square" lIns="91440" tIns="45720" rIns="91440" bIns="45720" anchor="t"/>
          <a:lstStyle/>
          <a:p>
            <a:r>
              <a:rPr lang="en-ID" kern="1200" dirty="0">
                <a:latin typeface="+mn-lt"/>
                <a:ea typeface="+mn-ea"/>
                <a:cs typeface="+mn-cs"/>
              </a:rPr>
              <a:t>Prakiraan </a:t>
            </a:r>
          </a:p>
          <a:p>
            <a:pPr lvl="1"/>
            <a:r>
              <a:rPr lang="en-ID" kern="1200" dirty="0">
                <a:latin typeface="+mn-lt"/>
                <a:ea typeface="+mn-ea"/>
                <a:cs typeface="+mn-cs"/>
              </a:rPr>
              <a:t>Metode untuk memprediksi bagaiaman suatu variabel akan mengubah Masa depan</a:t>
            </a:r>
            <a:endParaRPr kern="1200" dirty="0">
              <a:latin typeface="+mn-lt"/>
              <a:ea typeface="+mn-ea"/>
              <a:cs typeface="+mn-cs"/>
            </a:endParaRPr>
          </a:p>
        </p:txBody>
      </p:sp>
      <p:sp>
        <p:nvSpPr>
          <p:cNvPr id="5" name="Slide Number Placeholder 4"/>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r" eaLnBrk="1" hangingPunct="1"/>
            <a:r>
              <a:rPr sz="1200" dirty="0">
                <a:latin typeface="Calibri" panose="020F0502020204030204" pitchFamily="34" charset="0"/>
              </a:rPr>
              <a:t>2-</a:t>
            </a:r>
            <a:fld id="{9A0DB2DC-4C9A-4742-B13C-FB6460FD3503}" type="slidenum">
              <a:rPr lang="en-US" sz="1200" dirty="0">
                <a:latin typeface="Calibri" panose="020F0502020204030204" pitchFamily="34" charset="0"/>
              </a:rPr>
              <a:t>120</a:t>
            </a:fld>
            <a:endParaRPr lang="en-US" sz="1200" dirty="0">
              <a:latin typeface="Calibri" panose="020F0502020204030204" pitchFamily="34" charset="0"/>
            </a:endParaRPr>
          </a:p>
        </p:txBody>
      </p:sp>
    </p:spTree>
    <p:extLst>
      <p:ext uri="{BB962C8B-B14F-4D97-AF65-F5344CB8AC3E}">
        <p14:creationId xmlns:p14="http://schemas.microsoft.com/office/powerpoint/2010/main" val="3873145238"/>
      </p:ext>
    </p:extLst>
  </p:cSld>
  <p:clrMapOvr>
    <a:masterClrMapping/>
  </p:clrMapOvr>
  <p:transition>
    <p:random/>
  </p:transition>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lang="en-ID" altLang="en-US" noProof="0" dirty="0">
                <a:ln>
                  <a:noFill/>
                </a:ln>
                <a:uLnTx/>
                <a:uFillTx/>
                <a:sym typeface="+mn-ea"/>
              </a:rPr>
              <a:t>Analisa Lingkungan</a:t>
            </a:r>
            <a:endParaRPr kumimoji="0" lang="en-US" sz="4000" b="0"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endParaRPr>
          </a:p>
        </p:txBody>
      </p:sp>
      <p:sp>
        <p:nvSpPr>
          <p:cNvPr id="39939" name="Content Placeholder 2"/>
          <p:cNvSpPr>
            <a:spLocks noGrp="1"/>
          </p:cNvSpPr>
          <p:nvPr>
            <p:ph idx="1"/>
          </p:nvPr>
        </p:nvSpPr>
        <p:spPr/>
        <p:txBody>
          <a:bodyPr vert="horz" wrap="square" lIns="91440" tIns="45720" rIns="91440" bIns="45720" anchor="t"/>
          <a:lstStyle/>
          <a:p>
            <a:r>
              <a:rPr kern="1200" dirty="0">
                <a:latin typeface="+mn-lt"/>
                <a:ea typeface="+mn-ea"/>
                <a:cs typeface="+mn-cs"/>
              </a:rPr>
              <a:t>Benchmarking</a:t>
            </a:r>
          </a:p>
          <a:p>
            <a:pPr lvl="1"/>
            <a:r>
              <a:rPr lang="en-ID" altLang="en-US" noProof="0" dirty="0">
                <a:ln>
                  <a:noFill/>
                </a:ln>
                <a:effectLst/>
                <a:uLnTx/>
                <a:uFillTx/>
                <a:sym typeface="+mn-ea"/>
              </a:rPr>
              <a:t>proses yang membandingkan teknologi dan terapan satu org. dengan org lain</a:t>
            </a:r>
            <a:r>
              <a:rPr dirty="0"/>
              <a:t>.</a:t>
            </a:r>
          </a:p>
        </p:txBody>
      </p:sp>
      <p:sp>
        <p:nvSpPr>
          <p:cNvPr id="4" name="Slide Number Placeholder 3"/>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r" eaLnBrk="1" hangingPunct="1"/>
            <a:r>
              <a:rPr sz="1200" dirty="0">
                <a:latin typeface="Calibri" panose="020F0502020204030204" pitchFamily="34" charset="0"/>
              </a:rPr>
              <a:t>2-</a:t>
            </a:r>
            <a:fld id="{9A0DB2DC-4C9A-4742-B13C-FB6460FD3503}" type="slidenum">
              <a:rPr lang="en-US" sz="1200" dirty="0">
                <a:latin typeface="Calibri" panose="020F0502020204030204" pitchFamily="34" charset="0"/>
              </a:rPr>
              <a:t>121</a:t>
            </a:fld>
            <a:endParaRPr lang="en-US" sz="1200" dirty="0">
              <a:latin typeface="Calibri" panose="020F0502020204030204" pitchFamily="34" charset="0"/>
            </a:endParaRPr>
          </a:p>
        </p:txBody>
      </p:sp>
    </p:spTree>
    <p:extLst>
      <p:ext uri="{BB962C8B-B14F-4D97-AF65-F5344CB8AC3E}">
        <p14:creationId xmlns:p14="http://schemas.microsoft.com/office/powerpoint/2010/main" val="527847032"/>
      </p:ext>
    </p:extLst>
  </p:cSld>
  <p:clrMapOvr>
    <a:masterClrMapping/>
  </p:clrMapOvr>
  <p:transition>
    <p:random/>
  </p:transition>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ID" altLang="en-US" sz="4000" b="0"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rPr>
              <a:t>Penyesuaian Lingkungan</a:t>
            </a:r>
          </a:p>
        </p:txBody>
      </p:sp>
      <p:sp>
        <p:nvSpPr>
          <p:cNvPr id="40963" name="Content Placeholder 7"/>
          <p:cNvSpPr>
            <a:spLocks noGrp="1"/>
          </p:cNvSpPr>
          <p:nvPr>
            <p:ph sz="half" idx="1"/>
          </p:nvPr>
        </p:nvSpPr>
        <p:spPr/>
        <p:txBody>
          <a:bodyPr vert="horz" wrap="square" lIns="91440" tIns="45720" rIns="91440" bIns="45720" anchor="t"/>
          <a:lstStyle/>
          <a:p>
            <a:r>
              <a:rPr kern="1200" dirty="0">
                <a:latin typeface="+mn-lt"/>
                <a:ea typeface="+mn-ea"/>
                <a:cs typeface="+mn-cs"/>
              </a:rPr>
              <a:t>Buffering</a:t>
            </a:r>
          </a:p>
          <a:p>
            <a:pPr lvl="1"/>
            <a:r>
              <a:rPr lang="en-ID" kern="1200" dirty="0">
                <a:latin typeface="+mn-lt"/>
                <a:ea typeface="+mn-ea"/>
                <a:cs typeface="+mn-cs"/>
              </a:rPr>
              <a:t>Menciptakan suplai dari sumberdaya ekses sebagai persiapan atas kondisi yang tak terprediksi</a:t>
            </a:r>
            <a:r>
              <a:rPr kern="1200" dirty="0">
                <a:latin typeface="+mn-lt"/>
                <a:ea typeface="+mn-ea"/>
                <a:cs typeface="+mn-cs"/>
              </a:rPr>
              <a:t>.</a:t>
            </a:r>
          </a:p>
        </p:txBody>
      </p:sp>
      <p:sp>
        <p:nvSpPr>
          <p:cNvPr id="40964" name="Content Placeholder 8"/>
          <p:cNvSpPr>
            <a:spLocks noGrp="1"/>
          </p:cNvSpPr>
          <p:nvPr>
            <p:ph sz="half" idx="2"/>
          </p:nvPr>
        </p:nvSpPr>
        <p:spPr/>
        <p:txBody>
          <a:bodyPr vert="horz" wrap="square" lIns="91440" tIns="45720" rIns="91440" bIns="45720" anchor="t"/>
          <a:lstStyle/>
          <a:p>
            <a:r>
              <a:rPr kern="1200" dirty="0">
                <a:latin typeface="+mn-lt"/>
                <a:ea typeface="+mn-ea"/>
                <a:cs typeface="+mn-cs"/>
              </a:rPr>
              <a:t>Smoothing</a:t>
            </a:r>
          </a:p>
          <a:p>
            <a:pPr lvl="1"/>
            <a:r>
              <a:rPr lang="en-ID" kern="1200" dirty="0">
                <a:latin typeface="+mn-lt"/>
                <a:ea typeface="+mn-ea"/>
                <a:cs typeface="+mn-cs"/>
              </a:rPr>
              <a:t>me</a:t>
            </a:r>
            <a:r>
              <a:rPr kern="1200" dirty="0">
                <a:latin typeface="+mn-lt"/>
                <a:ea typeface="+mn-ea"/>
                <a:cs typeface="+mn-cs"/>
              </a:rPr>
              <a:t>Level</a:t>
            </a:r>
            <a:r>
              <a:rPr lang="en-ID" kern="1200" dirty="0">
                <a:latin typeface="+mn-lt"/>
                <a:ea typeface="+mn-ea"/>
                <a:cs typeface="+mn-cs"/>
              </a:rPr>
              <a:t>kan Fluktuasi</a:t>
            </a:r>
            <a:r>
              <a:rPr kern="1200" dirty="0">
                <a:latin typeface="+mn-lt"/>
                <a:ea typeface="+mn-ea"/>
                <a:cs typeface="+mn-cs"/>
              </a:rPr>
              <a:t> normal </a:t>
            </a:r>
            <a:r>
              <a:rPr lang="en-ID" kern="1200" dirty="0">
                <a:latin typeface="+mn-lt"/>
                <a:ea typeface="+mn-ea"/>
                <a:cs typeface="+mn-cs"/>
              </a:rPr>
              <a:t>pada batas lingkungan</a:t>
            </a:r>
          </a:p>
        </p:txBody>
      </p:sp>
      <p:sp>
        <p:nvSpPr>
          <p:cNvPr id="4" name="Slide Number Placeholder 3"/>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r" eaLnBrk="1" hangingPunct="1"/>
            <a:r>
              <a:rPr sz="1200" dirty="0">
                <a:latin typeface="Calibri" panose="020F0502020204030204" pitchFamily="34" charset="0"/>
              </a:rPr>
              <a:t>2-</a:t>
            </a:r>
            <a:fld id="{9A0DB2DC-4C9A-4742-B13C-FB6460FD3503}" type="slidenum">
              <a:rPr lang="en-US" sz="1200" dirty="0">
                <a:latin typeface="Calibri" panose="020F0502020204030204" pitchFamily="34" charset="0"/>
              </a:rPr>
              <a:t>122</a:t>
            </a:fld>
            <a:endParaRPr lang="en-US" sz="1200" dirty="0">
              <a:latin typeface="Calibri" panose="020F0502020204030204" pitchFamily="34" charset="0"/>
            </a:endParaRPr>
          </a:p>
        </p:txBody>
      </p:sp>
    </p:spTree>
    <p:extLst>
      <p:ext uri="{BB962C8B-B14F-4D97-AF65-F5344CB8AC3E}">
        <p14:creationId xmlns:p14="http://schemas.microsoft.com/office/powerpoint/2010/main" val="3386395270"/>
      </p:ext>
    </p:extLst>
  </p:cSld>
  <p:clrMapOvr>
    <a:masterClrMapping/>
  </p:clrMapOvr>
  <p:transition>
    <p:random/>
  </p:transition>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ID" altLang="en-US" sz="4000" b="0"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rPr>
              <a:t>Mempengaruhi lingkungan</a:t>
            </a:r>
          </a:p>
        </p:txBody>
      </p:sp>
      <p:sp>
        <p:nvSpPr>
          <p:cNvPr id="41987" name="Content Placeholder 2"/>
          <p:cNvSpPr>
            <a:spLocks noGrp="1"/>
          </p:cNvSpPr>
          <p:nvPr>
            <p:ph sz="half" idx="1"/>
          </p:nvPr>
        </p:nvSpPr>
        <p:spPr/>
        <p:txBody>
          <a:bodyPr vert="horz" wrap="square" lIns="91440" tIns="45720" rIns="91440" bIns="45720" anchor="t"/>
          <a:lstStyle/>
          <a:p>
            <a:r>
              <a:rPr kern="1200" dirty="0">
                <a:latin typeface="+mn-lt"/>
                <a:ea typeface="+mn-ea"/>
                <a:cs typeface="+mn-cs"/>
              </a:rPr>
              <a:t>Independent strategies</a:t>
            </a:r>
          </a:p>
          <a:p>
            <a:pPr lvl="1"/>
            <a:r>
              <a:rPr lang="en-ID" kern="1200" dirty="0">
                <a:latin typeface="+mn-lt"/>
                <a:ea typeface="+mn-ea"/>
                <a:cs typeface="+mn-cs"/>
              </a:rPr>
              <a:t>Strategi dimana Org. bertindak sendiri untuk mengubah beberapa aspek dari lingkungannya</a:t>
            </a:r>
            <a:r>
              <a:rPr kern="1200" dirty="0">
                <a:latin typeface="+mn-lt"/>
                <a:ea typeface="+mn-ea"/>
                <a:cs typeface="+mn-cs"/>
              </a:rPr>
              <a:t>.</a:t>
            </a:r>
          </a:p>
        </p:txBody>
      </p:sp>
      <p:sp>
        <p:nvSpPr>
          <p:cNvPr id="41988" name="Content Placeholder 3"/>
          <p:cNvSpPr>
            <a:spLocks noGrp="1"/>
          </p:cNvSpPr>
          <p:nvPr>
            <p:ph sz="half" idx="2"/>
          </p:nvPr>
        </p:nvSpPr>
        <p:spPr/>
        <p:txBody>
          <a:bodyPr vert="horz" wrap="square" lIns="91440" tIns="45720" rIns="91440" bIns="45720" anchor="t"/>
          <a:lstStyle/>
          <a:p>
            <a:r>
              <a:rPr kern="1200" dirty="0">
                <a:latin typeface="+mn-lt"/>
                <a:ea typeface="+mn-ea"/>
                <a:cs typeface="+mn-cs"/>
              </a:rPr>
              <a:t>Cooperative strategies</a:t>
            </a:r>
          </a:p>
          <a:p>
            <a:pPr lvl="1"/>
            <a:r>
              <a:rPr kern="1200" dirty="0">
                <a:latin typeface="+mn-lt"/>
                <a:ea typeface="+mn-ea"/>
                <a:cs typeface="+mn-cs"/>
              </a:rPr>
              <a:t>Strategi</a:t>
            </a:r>
            <a:r>
              <a:rPr lang="en-ID" kern="1200" dirty="0">
                <a:latin typeface="+mn-lt"/>
                <a:ea typeface="+mn-ea"/>
                <a:cs typeface="+mn-cs"/>
              </a:rPr>
              <a:t>yang digunakan olh dua atau lebih org. bekerjasaa untuk mengatur lingkungan eksternal</a:t>
            </a:r>
            <a:endParaRPr kern="1200" dirty="0">
              <a:latin typeface="+mn-lt"/>
              <a:ea typeface="+mn-ea"/>
              <a:cs typeface="+mn-cs"/>
            </a:endParaRPr>
          </a:p>
        </p:txBody>
      </p:sp>
      <p:sp>
        <p:nvSpPr>
          <p:cNvPr id="5" name="Slide Number Placeholder 4"/>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r" eaLnBrk="1" hangingPunct="1"/>
            <a:r>
              <a:rPr sz="1200" dirty="0">
                <a:latin typeface="Calibri" panose="020F0502020204030204" pitchFamily="34" charset="0"/>
              </a:rPr>
              <a:t>2-</a:t>
            </a:r>
            <a:fld id="{9A0DB2DC-4C9A-4742-B13C-FB6460FD3503}" type="slidenum">
              <a:rPr lang="en-US" sz="1200" dirty="0">
                <a:latin typeface="Calibri" panose="020F0502020204030204" pitchFamily="34" charset="0"/>
              </a:rPr>
              <a:t>123</a:t>
            </a:fld>
            <a:endParaRPr lang="en-US" sz="1200" dirty="0">
              <a:latin typeface="Calibri" panose="020F0502020204030204" pitchFamily="34" charset="0"/>
            </a:endParaRPr>
          </a:p>
        </p:txBody>
      </p:sp>
    </p:spTree>
    <p:extLst>
      <p:ext uri="{BB962C8B-B14F-4D97-AF65-F5344CB8AC3E}">
        <p14:creationId xmlns:p14="http://schemas.microsoft.com/office/powerpoint/2010/main" val="397562450"/>
      </p:ext>
    </p:extLst>
  </p:cSld>
  <p:clrMapOvr>
    <a:masterClrMapping/>
  </p:clrMapOvr>
  <p:transition>
    <p:random/>
  </p:transition>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vert="horz" lIns="91440" tIns="45720" rIns="91440" bIns="45720" rtlCol="0" anchor="ctr">
            <a:norm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ID" altLang="en-US" sz="4000" b="0"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rPr>
              <a:t>Mengubah lingkungan</a:t>
            </a:r>
          </a:p>
        </p:txBody>
      </p:sp>
      <p:sp>
        <p:nvSpPr>
          <p:cNvPr id="45059" name="Rectangle 3"/>
          <p:cNvSpPr>
            <a:spLocks noGrp="1"/>
          </p:cNvSpPr>
          <p:nvPr>
            <p:ph idx="1"/>
          </p:nvPr>
        </p:nvSpPr>
        <p:spPr/>
        <p:txBody>
          <a:bodyPr vert="horz" wrap="square" lIns="91440" tIns="45720" rIns="91440" bIns="45720" anchor="t"/>
          <a:lstStyle/>
          <a:p>
            <a:pPr>
              <a:lnSpc>
                <a:spcPct val="90000"/>
              </a:lnSpc>
            </a:pPr>
            <a:r>
              <a:rPr lang="en-ID" kern="1200" dirty="0">
                <a:latin typeface="+mn-lt"/>
                <a:ea typeface="+mn-ea"/>
                <a:cs typeface="+mn-cs"/>
              </a:rPr>
              <a:t>Manuver Strategis</a:t>
            </a:r>
          </a:p>
          <a:p>
            <a:pPr lvl="1">
              <a:lnSpc>
                <a:spcPct val="90000"/>
              </a:lnSpc>
            </a:pPr>
            <a:r>
              <a:rPr lang="en-ID" dirty="0"/>
              <a:t>Usaha yang dilakukan suatu Org. untuk mengubah batas lingkungan kerjanya</a:t>
            </a:r>
            <a:r>
              <a:rPr dirty="0"/>
              <a:t>.</a:t>
            </a:r>
          </a:p>
          <a:p>
            <a:pPr>
              <a:lnSpc>
                <a:spcPct val="90000"/>
              </a:lnSpc>
            </a:pPr>
            <a:r>
              <a:rPr kern="1200" dirty="0">
                <a:latin typeface="+mn-lt"/>
                <a:ea typeface="+mn-ea"/>
                <a:cs typeface="+mn-cs"/>
              </a:rPr>
              <a:t>Domain selection</a:t>
            </a:r>
          </a:p>
          <a:p>
            <a:pPr lvl="1">
              <a:lnSpc>
                <a:spcPct val="90000"/>
              </a:lnSpc>
            </a:pPr>
            <a:r>
              <a:rPr lang="en-ID" dirty="0"/>
              <a:t>Gerbang untuk pelaku pasar dan industri baru dengan kepakaran</a:t>
            </a:r>
          </a:p>
          <a:p>
            <a:pPr>
              <a:lnSpc>
                <a:spcPct val="90000"/>
              </a:lnSpc>
            </a:pPr>
            <a:r>
              <a:rPr kern="1200" dirty="0">
                <a:latin typeface="+mn-lt"/>
                <a:ea typeface="+mn-ea"/>
                <a:cs typeface="+mn-cs"/>
              </a:rPr>
              <a:t>Diversification</a:t>
            </a:r>
          </a:p>
          <a:p>
            <a:pPr lvl="1">
              <a:lnSpc>
                <a:spcPct val="90000"/>
              </a:lnSpc>
            </a:pPr>
            <a:r>
              <a:rPr lang="en-ID" dirty="0"/>
              <a:t>Terjadi ketika perusahaan berinvestasi pada produk, bisnis, atau area geografis yang berbeda</a:t>
            </a:r>
            <a:endParaRPr dirty="0"/>
          </a:p>
        </p:txBody>
      </p:sp>
      <p:sp>
        <p:nvSpPr>
          <p:cNvPr id="4" name="Slide Number Placeholder 3"/>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r" eaLnBrk="1" hangingPunct="1"/>
            <a:r>
              <a:rPr sz="1200" dirty="0">
                <a:latin typeface="Calibri" panose="020F0502020204030204" pitchFamily="34" charset="0"/>
              </a:rPr>
              <a:t>2-</a:t>
            </a:r>
            <a:fld id="{9A0DB2DC-4C9A-4742-B13C-FB6460FD3503}" type="slidenum">
              <a:rPr lang="en-US" sz="1200" dirty="0">
                <a:latin typeface="Calibri" panose="020F0502020204030204" pitchFamily="34" charset="0"/>
              </a:rPr>
              <a:t>124</a:t>
            </a:fld>
            <a:endParaRPr lang="en-US" sz="1200" dirty="0">
              <a:latin typeface="Calibri" panose="020F0502020204030204" pitchFamily="34" charset="0"/>
            </a:endParaRPr>
          </a:p>
        </p:txBody>
      </p:sp>
    </p:spTree>
    <p:extLst>
      <p:ext uri="{BB962C8B-B14F-4D97-AF65-F5344CB8AC3E}">
        <p14:creationId xmlns:p14="http://schemas.microsoft.com/office/powerpoint/2010/main" val="3750234711"/>
      </p:ext>
    </p:extLst>
  </p:cSld>
  <p:clrMapOvr>
    <a:masterClrMapping/>
  </p:clrMapOvr>
  <p:transition>
    <p:random/>
  </p:transition>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vert="horz" lIns="91440" tIns="45720" rIns="91440" bIns="45720" rtlCol="0" anchor="ctr">
            <a:norm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lang="en-ID" altLang="en-US" noProof="0" dirty="0">
                <a:ln>
                  <a:noFill/>
                </a:ln>
                <a:uLnTx/>
                <a:uFillTx/>
                <a:sym typeface="+mn-ea"/>
              </a:rPr>
              <a:t>Mengubah lingkungan</a:t>
            </a:r>
            <a:endParaRPr kumimoji="0" lang="en-US" sz="4000" b="0"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endParaRPr>
          </a:p>
        </p:txBody>
      </p:sp>
      <p:sp>
        <p:nvSpPr>
          <p:cNvPr id="46083" name="Rectangle 3"/>
          <p:cNvSpPr>
            <a:spLocks noGrp="1"/>
          </p:cNvSpPr>
          <p:nvPr>
            <p:ph idx="1"/>
          </p:nvPr>
        </p:nvSpPr>
        <p:spPr/>
        <p:txBody>
          <a:bodyPr vert="horz" wrap="square" lIns="91440" tIns="45720" rIns="91440" bIns="45720" anchor="t"/>
          <a:lstStyle/>
          <a:p>
            <a:pPr>
              <a:lnSpc>
                <a:spcPct val="90000"/>
              </a:lnSpc>
            </a:pPr>
            <a:r>
              <a:rPr sz="2400" kern="1200" dirty="0">
                <a:latin typeface="+mn-lt"/>
                <a:ea typeface="+mn-ea"/>
                <a:cs typeface="+mn-cs"/>
              </a:rPr>
              <a:t>Mergers</a:t>
            </a:r>
          </a:p>
          <a:p>
            <a:pPr lvl="1">
              <a:lnSpc>
                <a:spcPct val="90000"/>
              </a:lnSpc>
            </a:pPr>
            <a:r>
              <a:rPr lang="en-ID" sz="2000" dirty="0"/>
              <a:t>Penggabungan satu atau lebih perusahaan</a:t>
            </a:r>
          </a:p>
          <a:p>
            <a:pPr>
              <a:lnSpc>
                <a:spcPct val="90000"/>
              </a:lnSpc>
            </a:pPr>
            <a:r>
              <a:rPr sz="2400" kern="1200" dirty="0">
                <a:latin typeface="+mn-lt"/>
                <a:ea typeface="+mn-ea"/>
                <a:cs typeface="+mn-cs"/>
              </a:rPr>
              <a:t>Acquisitions</a:t>
            </a:r>
          </a:p>
          <a:p>
            <a:pPr lvl="1">
              <a:lnSpc>
                <a:spcPct val="90000"/>
              </a:lnSpc>
            </a:pPr>
            <a:r>
              <a:rPr lang="en-ID" sz="2000" dirty="0"/>
              <a:t>satu perusahaan membeli perusahaan lainnya</a:t>
            </a:r>
          </a:p>
          <a:p>
            <a:pPr>
              <a:lnSpc>
                <a:spcPct val="90000"/>
              </a:lnSpc>
            </a:pPr>
            <a:r>
              <a:rPr sz="2400" kern="1200" dirty="0">
                <a:latin typeface="+mn-lt"/>
                <a:ea typeface="+mn-ea"/>
                <a:cs typeface="+mn-cs"/>
              </a:rPr>
              <a:t>Divestiture</a:t>
            </a:r>
          </a:p>
          <a:p>
            <a:pPr lvl="1">
              <a:lnSpc>
                <a:spcPct val="90000"/>
              </a:lnSpc>
            </a:pPr>
            <a:r>
              <a:rPr lang="en-ID" sz="2000" dirty="0"/>
              <a:t>Perusahaan menjual satu atau beberapa bisnisnya</a:t>
            </a:r>
            <a:r>
              <a:rPr sz="2000" dirty="0"/>
              <a:t> </a:t>
            </a:r>
          </a:p>
          <a:p>
            <a:pPr>
              <a:lnSpc>
                <a:spcPct val="90000"/>
              </a:lnSpc>
            </a:pPr>
            <a:r>
              <a:rPr sz="2400" kern="1200" dirty="0">
                <a:latin typeface="+mn-lt"/>
                <a:ea typeface="+mn-ea"/>
                <a:cs typeface="+mn-cs"/>
              </a:rPr>
              <a:t>Prospectors</a:t>
            </a:r>
          </a:p>
          <a:p>
            <a:pPr lvl="1">
              <a:lnSpc>
                <a:spcPct val="90000"/>
              </a:lnSpc>
            </a:pPr>
            <a:r>
              <a:rPr lang="en-ID" sz="2000" dirty="0"/>
              <a:t>secara kontinyu mengbah batas wilayah kerjanya dengan cara mencari produk dan pasar baru, mendifesifikasikan dan menggabungkannya, atau mendapatkan perusahaan baru.</a:t>
            </a:r>
            <a:endParaRPr sz="2000" dirty="0"/>
          </a:p>
          <a:p>
            <a:pPr>
              <a:lnSpc>
                <a:spcPct val="90000"/>
              </a:lnSpc>
            </a:pPr>
            <a:r>
              <a:rPr sz="2400" kern="1200" dirty="0">
                <a:latin typeface="+mn-lt"/>
                <a:ea typeface="+mn-ea"/>
                <a:cs typeface="+mn-cs"/>
              </a:rPr>
              <a:t>Defenders</a:t>
            </a:r>
          </a:p>
          <a:p>
            <a:pPr lvl="1">
              <a:lnSpc>
                <a:spcPct val="90000"/>
              </a:lnSpc>
            </a:pPr>
            <a:r>
              <a:rPr lang="en-ID" sz="2000" dirty="0"/>
              <a:t>Bertahan dengan produk yang stabil sebagai manuver strategis</a:t>
            </a:r>
            <a:endParaRPr sz="2000" dirty="0"/>
          </a:p>
        </p:txBody>
      </p:sp>
      <p:sp>
        <p:nvSpPr>
          <p:cNvPr id="4" name="Slide Number Placeholder 3"/>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r" eaLnBrk="1" hangingPunct="1"/>
            <a:r>
              <a:rPr sz="1200" dirty="0">
                <a:latin typeface="Calibri" panose="020F0502020204030204" pitchFamily="34" charset="0"/>
              </a:rPr>
              <a:t>2-</a:t>
            </a:r>
            <a:fld id="{9A0DB2DC-4C9A-4742-B13C-FB6460FD3503}" type="slidenum">
              <a:rPr lang="en-US" sz="1200" dirty="0">
                <a:latin typeface="Calibri" panose="020F0502020204030204" pitchFamily="34" charset="0"/>
              </a:rPr>
              <a:t>125</a:t>
            </a:fld>
            <a:endParaRPr lang="en-US" sz="1200" dirty="0">
              <a:latin typeface="Calibri" panose="020F0502020204030204" pitchFamily="34" charset="0"/>
            </a:endParaRPr>
          </a:p>
        </p:txBody>
      </p:sp>
    </p:spTree>
    <p:extLst>
      <p:ext uri="{BB962C8B-B14F-4D97-AF65-F5344CB8AC3E}">
        <p14:creationId xmlns:p14="http://schemas.microsoft.com/office/powerpoint/2010/main" val="2037921118"/>
      </p:ext>
    </p:extLst>
  </p:cSld>
  <p:clrMapOvr>
    <a:masterClrMapping/>
  </p:clrMapOvr>
  <p:transition>
    <p:random/>
  </p:transition>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vert="horz" lIns="91440" tIns="45720" rIns="91440" bIns="45720" rtlCol="0" anchor="ctr">
            <a:normAutofit fontScale="90000"/>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ID" altLang="en-US" sz="4000" b="0" i="0" u="none" strike="noStrike" kern="1200" cap="none" spc="0" normalizeH="0" baseline="0" noProof="0" dirty="0">
                <a:ln>
                  <a:noFill/>
                </a:ln>
                <a:solidFill>
                  <a:srgbClr val="254061"/>
                </a:solidFill>
                <a:effectLst>
                  <a:outerShdw blurRad="38100" dist="38100" dir="2700000" algn="tl">
                    <a:srgbClr val="000000">
                      <a:alpha val="43137"/>
                    </a:srgbClr>
                  </a:outerShdw>
                </a:effectLst>
                <a:uLnTx/>
                <a:uFillTx/>
                <a:latin typeface="+mj-lt"/>
                <a:ea typeface="+mj-ea"/>
                <a:cs typeface="+mj-cs"/>
              </a:rPr>
              <a:t>Budaya dan Lingkungan Internal suatu Org.</a:t>
            </a:r>
          </a:p>
        </p:txBody>
      </p:sp>
      <p:sp>
        <p:nvSpPr>
          <p:cNvPr id="47107" name="Rectangle 3"/>
          <p:cNvSpPr>
            <a:spLocks noGrp="1"/>
          </p:cNvSpPr>
          <p:nvPr>
            <p:ph idx="1"/>
          </p:nvPr>
        </p:nvSpPr>
        <p:spPr/>
        <p:txBody>
          <a:bodyPr vert="horz" wrap="square" lIns="91440" tIns="45720" rIns="91440" bIns="45720" anchor="t"/>
          <a:lstStyle/>
          <a:p>
            <a:r>
              <a:rPr lang="en-ID" kern="1200" dirty="0">
                <a:latin typeface="+mn-lt"/>
                <a:ea typeface="+mn-ea"/>
                <a:cs typeface="+mn-cs"/>
              </a:rPr>
              <a:t>Budaya Org.</a:t>
            </a:r>
          </a:p>
          <a:p>
            <a:pPr lvl="1"/>
            <a:r>
              <a:rPr lang="en-ID" dirty="0"/>
              <a:t>Suatu asumsi penting terhadap org. dan tujuannya yang di bagikan oleh tiap anggota</a:t>
            </a:r>
            <a:endParaRPr dirty="0"/>
          </a:p>
          <a:p>
            <a:r>
              <a:rPr lang="en-ID" sz="2800" b="0" kern="1200" dirty="0">
                <a:solidFill>
                  <a:schemeClr val="tx1"/>
                </a:solidFill>
                <a:latin typeface="+mn-lt"/>
                <a:ea typeface="+mn-ea"/>
                <a:cs typeface="+mn-cs"/>
              </a:rPr>
              <a:t>Dalam budaya yang kuat, Sebagian besar anggota sepakat dengan tujuan Org. </a:t>
            </a:r>
            <a:endParaRPr sz="2800" b="0" kern="1200" dirty="0">
              <a:solidFill>
                <a:schemeClr val="tx1"/>
              </a:solidFill>
              <a:latin typeface="+mn-lt"/>
              <a:ea typeface="+mn-ea"/>
              <a:cs typeface="+mn-cs"/>
            </a:endParaRPr>
          </a:p>
          <a:p>
            <a:r>
              <a:rPr lang="en-ID" sz="2800" b="0" kern="1200" dirty="0">
                <a:solidFill>
                  <a:schemeClr val="tx1"/>
                </a:solidFill>
                <a:latin typeface="+mn-lt"/>
                <a:ea typeface="+mn-ea"/>
                <a:cs typeface="+mn-cs"/>
              </a:rPr>
              <a:t>Dalam budaya yang lemah, </a:t>
            </a:r>
            <a:r>
              <a:rPr lang="en-ID" sz="2800" b="0" dirty="0">
                <a:solidFill>
                  <a:schemeClr val="tx1"/>
                </a:solidFill>
                <a:sym typeface="+mn-ea"/>
              </a:rPr>
              <a:t>Sebagian besar anggota tidak sepakat dengan tujuan Org.</a:t>
            </a:r>
            <a:endParaRPr sz="2800" b="0" kern="1200" dirty="0">
              <a:solidFill>
                <a:schemeClr val="tx1"/>
              </a:solidFill>
              <a:latin typeface="+mn-lt"/>
              <a:ea typeface="+mn-ea"/>
              <a:cs typeface="+mn-cs"/>
            </a:endParaRPr>
          </a:p>
          <a:p>
            <a:endParaRPr kern="1200" dirty="0">
              <a:latin typeface="+mn-lt"/>
              <a:ea typeface="+mn-ea"/>
              <a:cs typeface="+mn-cs"/>
            </a:endParaRPr>
          </a:p>
        </p:txBody>
      </p:sp>
      <p:sp>
        <p:nvSpPr>
          <p:cNvPr id="6" name="Slide Number Placeholder 5"/>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r" eaLnBrk="1" hangingPunct="1"/>
            <a:r>
              <a:rPr sz="1200" dirty="0">
                <a:latin typeface="Calibri" panose="020F0502020204030204" pitchFamily="34" charset="0"/>
              </a:rPr>
              <a:t>2-</a:t>
            </a:r>
            <a:fld id="{9A0DB2DC-4C9A-4742-B13C-FB6460FD3503}" type="slidenum">
              <a:rPr lang="en-US" sz="1200" dirty="0">
                <a:latin typeface="Calibri" panose="020F0502020204030204" pitchFamily="34" charset="0"/>
              </a:rPr>
              <a:t>126</a:t>
            </a:fld>
            <a:endParaRPr lang="en-US" sz="1200" dirty="0">
              <a:latin typeface="Calibri" panose="020F0502020204030204" pitchFamily="34" charset="0"/>
            </a:endParaRPr>
          </a:p>
        </p:txBody>
      </p:sp>
    </p:spTree>
    <p:extLst>
      <p:ext uri="{BB962C8B-B14F-4D97-AF65-F5344CB8AC3E}">
        <p14:creationId xmlns:p14="http://schemas.microsoft.com/office/powerpoint/2010/main" val="2597655159"/>
      </p:ext>
    </p:extLst>
  </p:cSld>
  <p:clrMapOvr>
    <a:masterClrMapping/>
  </p:clrMapOvr>
  <p:transition>
    <p:random/>
  </p:transition>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91FD1-2684-C84D-A1D1-924256B43735}"/>
              </a:ext>
            </a:extLst>
          </p:cNvPr>
          <p:cNvSpPr>
            <a:spLocks noGrp="1"/>
          </p:cNvSpPr>
          <p:nvPr>
            <p:ph type="ctrTitle"/>
          </p:nvPr>
        </p:nvSpPr>
        <p:spPr/>
        <p:txBody>
          <a:bodyPr>
            <a:normAutofit/>
          </a:bodyPr>
          <a:lstStyle/>
          <a:p>
            <a:pPr eaLnBrk="1" hangingPunct="1"/>
            <a:r>
              <a:rPr lang="en-US" altLang="en-US">
                <a:effectLst>
                  <a:outerShdw blurRad="38100" dist="38100" dir="2700000" algn="tl">
                    <a:srgbClr val="C0C0C0"/>
                  </a:outerShdw>
                </a:effectLst>
                <a:latin typeface="Arial" panose="020B0604020202020204" pitchFamily="34" charset="0"/>
                <a:ea typeface="ＭＳ Ｐゴシック" panose="020B0600070205080204" pitchFamily="34" charset="-128"/>
                <a:cs typeface="Arial" panose="020B0604020202020204" pitchFamily="34" charset="0"/>
              </a:rPr>
              <a:t>Sifat dari manajemen strategi</a:t>
            </a:r>
          </a:p>
        </p:txBody>
      </p:sp>
      <p:sp>
        <p:nvSpPr>
          <p:cNvPr id="3" name="Subtitle 2">
            <a:extLst>
              <a:ext uri="{FF2B5EF4-FFF2-40B4-BE49-F238E27FC236}">
                <a16:creationId xmlns:a16="http://schemas.microsoft.com/office/drawing/2014/main" id="{E8CA9B8D-5C96-8B45-ACE5-913BAC9D0FA9}"/>
              </a:ext>
            </a:extLst>
          </p:cNvPr>
          <p:cNvSpPr>
            <a:spLocks noGrp="1"/>
          </p:cNvSpPr>
          <p:nvPr>
            <p:ph type="subTitle" idx="1"/>
          </p:nvPr>
        </p:nvSpPr>
        <p:spPr/>
        <p:txBody>
          <a:bodyPr/>
          <a:lstStyle/>
          <a:p>
            <a:pPr eaLnBrk="1" hangingPunct="1">
              <a:buFont typeface="Arial" charset="0"/>
              <a:buNone/>
              <a:defRPr/>
            </a:pPr>
            <a:endParaRPr lang="en-US"/>
          </a:p>
        </p:txBody>
      </p:sp>
    </p:spTree>
    <p:extLst>
      <p:ext uri="{BB962C8B-B14F-4D97-AF65-F5344CB8AC3E}">
        <p14:creationId xmlns:p14="http://schemas.microsoft.com/office/powerpoint/2010/main" val="983868976"/>
      </p:ext>
    </p:extLst>
  </p:cSld>
  <p:clrMapOvr>
    <a:masterClrMapping/>
  </p:clrMapOvr>
  <p:transition>
    <p:random/>
  </p:transition>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a:extLst>
              <a:ext uri="{FF2B5EF4-FFF2-40B4-BE49-F238E27FC236}">
                <a16:creationId xmlns:a16="http://schemas.microsoft.com/office/drawing/2014/main" id="{2FADD2F9-11F1-F943-A8A9-EA0EC2785D7F}"/>
              </a:ext>
            </a:extLst>
          </p:cNvPr>
          <p:cNvSpPr>
            <a:spLocks noGrp="1"/>
          </p:cNvSpPr>
          <p:nvPr>
            <p:ph type="title"/>
          </p:nvPr>
        </p:nvSpPr>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Definisi strategi manajemen</a:t>
            </a:r>
          </a:p>
        </p:txBody>
      </p:sp>
      <p:sp>
        <p:nvSpPr>
          <p:cNvPr id="15362" name="Content Placeholder 2">
            <a:extLst>
              <a:ext uri="{FF2B5EF4-FFF2-40B4-BE49-F238E27FC236}">
                <a16:creationId xmlns:a16="http://schemas.microsoft.com/office/drawing/2014/main" id="{E1EB7C2B-4002-044C-9C93-7BCE181EFAC7}"/>
              </a:ext>
            </a:extLst>
          </p:cNvPr>
          <p:cNvSpPr>
            <a:spLocks noGrp="1"/>
          </p:cNvSpPr>
          <p:nvPr>
            <p:ph idx="1"/>
          </p:nvPr>
        </p:nvSpPr>
        <p:spPr/>
        <p:txBody>
          <a:bodyPr/>
          <a:lstStyle/>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Manajemen strategi</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Perumusan seni dan ilmu, menerapkan dan mengevaluasi keputusan yang fungsional yang memungkinkan organisasi untuk mencapai tujuannya</a:t>
            </a:r>
          </a:p>
        </p:txBody>
      </p:sp>
      <p:sp>
        <p:nvSpPr>
          <p:cNvPr id="15363" name="Footer Placeholder 1">
            <a:extLst>
              <a:ext uri="{FF2B5EF4-FFF2-40B4-BE49-F238E27FC236}">
                <a16:creationId xmlns:a16="http://schemas.microsoft.com/office/drawing/2014/main" id="{555BA6B5-B461-194E-B987-A2B6DE1B2026}"/>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15364" name="Slide Number Placeholder 3">
            <a:extLst>
              <a:ext uri="{FF2B5EF4-FFF2-40B4-BE49-F238E27FC236}">
                <a16:creationId xmlns:a16="http://schemas.microsoft.com/office/drawing/2014/main" id="{CBB3598C-759F-A749-A50A-8A61E0D4FEC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173613F5-907B-194C-8B1C-3178AC4AD33A}" type="slidenum">
              <a:rPr lang="en-US" altLang="en-US" sz="1200">
                <a:latin typeface="Arial" panose="020B0604020202020204" pitchFamily="34" charset="0"/>
              </a:rPr>
              <a:pPr eaLnBrk="1" hangingPunct="1"/>
              <a:t>128</a:t>
            </a:fld>
            <a:endParaRPr lang="en-US" altLang="en-US" sz="1200">
              <a:latin typeface="Arial" panose="020B0604020202020204" pitchFamily="34" charset="0"/>
            </a:endParaRPr>
          </a:p>
        </p:txBody>
      </p:sp>
    </p:spTree>
    <p:extLst>
      <p:ext uri="{BB962C8B-B14F-4D97-AF65-F5344CB8AC3E}">
        <p14:creationId xmlns:p14="http://schemas.microsoft.com/office/powerpoint/2010/main" val="3605356236"/>
      </p:ext>
    </p:extLst>
  </p:cSld>
  <p:clrMapOvr>
    <a:masterClrMapping/>
  </p:clrMapOvr>
  <p:transition>
    <p:random/>
  </p:transition>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a:extLst>
              <a:ext uri="{FF2B5EF4-FFF2-40B4-BE49-F238E27FC236}">
                <a16:creationId xmlns:a16="http://schemas.microsoft.com/office/drawing/2014/main" id="{FF243ED6-9FD4-FE41-B566-37AFE93DCF1B}"/>
              </a:ext>
            </a:extLst>
          </p:cNvPr>
          <p:cNvSpPr>
            <a:spLocks noGrp="1"/>
          </p:cNvSpPr>
          <p:nvPr>
            <p:ph type="title"/>
          </p:nvPr>
        </p:nvSpPr>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Definisi manajemen strategi</a:t>
            </a:r>
          </a:p>
        </p:txBody>
      </p:sp>
      <p:sp>
        <p:nvSpPr>
          <p:cNvPr id="16387" name="Content Placeholder 2">
            <a:extLst>
              <a:ext uri="{FF2B5EF4-FFF2-40B4-BE49-F238E27FC236}">
                <a16:creationId xmlns:a16="http://schemas.microsoft.com/office/drawing/2014/main" id="{A107864B-42DC-DB4E-9F1E-92838418BD88}"/>
              </a:ext>
            </a:extLst>
          </p:cNvPr>
          <p:cNvSpPr>
            <a:spLocks noGrp="1"/>
          </p:cNvSpPr>
          <p:nvPr>
            <p:ph idx="1"/>
          </p:nvPr>
        </p:nvSpPr>
        <p:spPr/>
        <p:txBody>
          <a:bodyPr rtlCol="0">
            <a:normAutofit/>
          </a:bodyPr>
          <a:lstStyle/>
          <a:p>
            <a:pPr eaLnBrk="1" fontAlgn="auto" hangingPunct="1">
              <a:spcAft>
                <a:spcPts val="0"/>
              </a:spcAft>
              <a:buFont typeface="Wingdings" pitchFamily="2" charset="2"/>
              <a:buChar char="v"/>
              <a:defRPr/>
            </a:pPr>
            <a:r>
              <a:rPr lang="en-US" i="1" dirty="0" err="1">
                <a:solidFill>
                  <a:schemeClr val="tx2">
                    <a:lumMod val="60000"/>
                    <a:lumOff val="40000"/>
                  </a:schemeClr>
                </a:solidFill>
                <a:latin typeface="Arial" charset="0"/>
                <a:ea typeface="+mn-ea"/>
                <a:cs typeface="Arial" charset="0"/>
              </a:rPr>
              <a:t>Strategi</a:t>
            </a:r>
            <a:r>
              <a:rPr lang="en-US" i="1" dirty="0">
                <a:solidFill>
                  <a:schemeClr val="tx2">
                    <a:lumMod val="60000"/>
                    <a:lumOff val="40000"/>
                  </a:schemeClr>
                </a:solidFill>
                <a:latin typeface="Arial" charset="0"/>
                <a:ea typeface="+mn-ea"/>
                <a:cs typeface="Arial" charset="0"/>
              </a:rPr>
              <a:t> </a:t>
            </a:r>
            <a:r>
              <a:rPr lang="en-US" i="1" dirty="0" err="1">
                <a:solidFill>
                  <a:schemeClr val="tx2">
                    <a:lumMod val="60000"/>
                    <a:lumOff val="40000"/>
                  </a:schemeClr>
                </a:solidFill>
                <a:latin typeface="Arial" charset="0"/>
                <a:ea typeface="+mn-ea"/>
                <a:cs typeface="Arial" charset="0"/>
              </a:rPr>
              <a:t>manajemen</a:t>
            </a:r>
            <a:r>
              <a:rPr lang="en-US" i="1" dirty="0">
                <a:solidFill>
                  <a:schemeClr val="tx2">
                    <a:lumMod val="60000"/>
                    <a:lumOff val="40000"/>
                  </a:schemeClr>
                </a:solidFill>
                <a:latin typeface="Arial" charset="0"/>
                <a:ea typeface="+mn-ea"/>
                <a:cs typeface="Arial" charset="0"/>
              </a:rPr>
              <a:t> </a:t>
            </a:r>
            <a:r>
              <a:rPr lang="en-US" dirty="0" err="1">
                <a:latin typeface="Arial" charset="0"/>
                <a:ea typeface="+mn-ea"/>
                <a:cs typeface="Arial" charset="0"/>
              </a:rPr>
              <a:t>menggunakan</a:t>
            </a:r>
            <a:r>
              <a:rPr lang="en-US" dirty="0">
                <a:latin typeface="Arial" charset="0"/>
                <a:ea typeface="+mn-ea"/>
                <a:cs typeface="Arial" charset="0"/>
              </a:rPr>
              <a:t> </a:t>
            </a:r>
            <a:r>
              <a:rPr lang="en-US" dirty="0" err="1">
                <a:latin typeface="Arial" charset="0"/>
                <a:ea typeface="+mn-ea"/>
                <a:cs typeface="Arial" charset="0"/>
              </a:rPr>
              <a:t>istilah</a:t>
            </a:r>
            <a:r>
              <a:rPr lang="en-US" dirty="0">
                <a:latin typeface="Arial" charset="0"/>
                <a:ea typeface="+mn-ea"/>
                <a:cs typeface="Arial" charset="0"/>
              </a:rPr>
              <a:t> </a:t>
            </a:r>
            <a:r>
              <a:rPr lang="en-US" dirty="0" err="1">
                <a:latin typeface="Arial" charset="0"/>
                <a:ea typeface="+mn-ea"/>
                <a:cs typeface="Arial" charset="0"/>
              </a:rPr>
              <a:t>sinonim</a:t>
            </a:r>
            <a:r>
              <a:rPr lang="en-US" dirty="0">
                <a:latin typeface="Arial" charset="0"/>
                <a:ea typeface="+mn-ea"/>
                <a:cs typeface="Arial" charset="0"/>
              </a:rPr>
              <a:t> </a:t>
            </a:r>
            <a:r>
              <a:rPr lang="en-US" dirty="0" err="1">
                <a:latin typeface="Arial" charset="0"/>
                <a:ea typeface="+mn-ea"/>
                <a:cs typeface="Arial" charset="0"/>
              </a:rPr>
              <a:t>perencanaan</a:t>
            </a:r>
            <a:r>
              <a:rPr lang="en-US" dirty="0">
                <a:latin typeface="Arial" charset="0"/>
                <a:ea typeface="+mn-ea"/>
                <a:cs typeface="Arial" charset="0"/>
              </a:rPr>
              <a:t> </a:t>
            </a:r>
            <a:r>
              <a:rPr lang="en-US" dirty="0" err="1">
                <a:latin typeface="Arial" charset="0"/>
                <a:ea typeface="+mn-ea"/>
                <a:cs typeface="Arial" charset="0"/>
              </a:rPr>
              <a:t>strategi</a:t>
            </a:r>
            <a:endParaRPr lang="en-US" dirty="0">
              <a:latin typeface="Arial" charset="0"/>
              <a:ea typeface="+mn-ea"/>
              <a:cs typeface="Arial" charset="0"/>
            </a:endParaRPr>
          </a:p>
          <a:p>
            <a:pPr eaLnBrk="1" fontAlgn="auto" hangingPunct="1">
              <a:spcAft>
                <a:spcPts val="0"/>
              </a:spcAft>
              <a:buFont typeface="Wingdings" pitchFamily="2" charset="2"/>
              <a:buChar char="v"/>
              <a:defRPr/>
            </a:pPr>
            <a:r>
              <a:rPr lang="en-US" dirty="0" err="1">
                <a:latin typeface="Arial" charset="0"/>
                <a:ea typeface="+mn-ea"/>
                <a:cs typeface="Arial" charset="0"/>
              </a:rPr>
              <a:t>Terkadang</a:t>
            </a:r>
            <a:r>
              <a:rPr lang="en-US" dirty="0">
                <a:latin typeface="Arial" charset="0"/>
                <a:ea typeface="+mn-ea"/>
                <a:cs typeface="Arial" charset="0"/>
              </a:rPr>
              <a:t> </a:t>
            </a:r>
            <a:r>
              <a:rPr lang="en-US" dirty="0" err="1">
                <a:latin typeface="Arial" charset="0"/>
                <a:ea typeface="+mn-ea"/>
                <a:cs typeface="Arial" charset="0"/>
              </a:rPr>
              <a:t>istilah</a:t>
            </a:r>
            <a:r>
              <a:rPr lang="en-US" dirty="0">
                <a:latin typeface="Arial" charset="0"/>
                <a:ea typeface="+mn-ea"/>
                <a:cs typeface="Arial" charset="0"/>
              </a:rPr>
              <a:t> </a:t>
            </a:r>
            <a:r>
              <a:rPr lang="en-US" dirty="0" err="1">
                <a:latin typeface="Arial" charset="0"/>
                <a:ea typeface="+mn-ea"/>
                <a:cs typeface="Arial" charset="0"/>
              </a:rPr>
              <a:t>manajemen</a:t>
            </a:r>
            <a:r>
              <a:rPr lang="en-US" dirty="0">
                <a:latin typeface="Arial" charset="0"/>
                <a:ea typeface="+mn-ea"/>
                <a:cs typeface="Arial" charset="0"/>
              </a:rPr>
              <a:t> </a:t>
            </a:r>
            <a:r>
              <a:rPr lang="en-US" dirty="0" err="1">
                <a:latin typeface="Arial" charset="0"/>
                <a:ea typeface="+mn-ea"/>
                <a:cs typeface="Arial" charset="0"/>
              </a:rPr>
              <a:t>strategi</a:t>
            </a:r>
            <a:r>
              <a:rPr lang="en-US" dirty="0">
                <a:latin typeface="Arial" charset="0"/>
                <a:ea typeface="+mn-ea"/>
                <a:cs typeface="Arial" charset="0"/>
              </a:rPr>
              <a:t> </a:t>
            </a:r>
            <a:r>
              <a:rPr lang="en-US" dirty="0" err="1">
                <a:latin typeface="Arial" charset="0"/>
                <a:ea typeface="+mn-ea"/>
                <a:cs typeface="Arial" charset="0"/>
              </a:rPr>
              <a:t>digunakan</a:t>
            </a:r>
            <a:r>
              <a:rPr lang="en-US" dirty="0">
                <a:latin typeface="Arial" charset="0"/>
                <a:ea typeface="+mn-ea"/>
                <a:cs typeface="Arial" charset="0"/>
              </a:rPr>
              <a:t> </a:t>
            </a:r>
            <a:r>
              <a:rPr lang="en-US" dirty="0" err="1">
                <a:latin typeface="Arial" charset="0"/>
                <a:ea typeface="+mn-ea"/>
                <a:cs typeface="Arial" charset="0"/>
              </a:rPr>
              <a:t>untuk</a:t>
            </a:r>
            <a:r>
              <a:rPr lang="en-US" dirty="0">
                <a:latin typeface="Arial" charset="0"/>
                <a:ea typeface="+mn-ea"/>
                <a:cs typeface="Arial" charset="0"/>
              </a:rPr>
              <a:t> </a:t>
            </a:r>
            <a:r>
              <a:rPr lang="en-US" dirty="0" err="1">
                <a:latin typeface="Arial" charset="0"/>
                <a:ea typeface="+mn-ea"/>
                <a:cs typeface="Arial" charset="0"/>
              </a:rPr>
              <a:t>mengacu</a:t>
            </a:r>
            <a:r>
              <a:rPr lang="en-US" dirty="0">
                <a:latin typeface="Arial" charset="0"/>
                <a:ea typeface="+mn-ea"/>
                <a:cs typeface="Arial" charset="0"/>
              </a:rPr>
              <a:t> </a:t>
            </a:r>
            <a:r>
              <a:rPr lang="en-US" dirty="0" err="1">
                <a:latin typeface="Arial" charset="0"/>
                <a:ea typeface="+mn-ea"/>
                <a:cs typeface="Arial" charset="0"/>
              </a:rPr>
              <a:t>pada</a:t>
            </a:r>
            <a:r>
              <a:rPr lang="en-US" dirty="0">
                <a:latin typeface="Arial" charset="0"/>
                <a:ea typeface="+mn-ea"/>
                <a:cs typeface="Arial" charset="0"/>
              </a:rPr>
              <a:t> </a:t>
            </a:r>
            <a:r>
              <a:rPr lang="en-US" dirty="0" err="1">
                <a:latin typeface="Arial" charset="0"/>
                <a:ea typeface="+mn-ea"/>
                <a:cs typeface="Arial" charset="0"/>
              </a:rPr>
              <a:t>formulasi</a:t>
            </a:r>
            <a:r>
              <a:rPr lang="en-US" dirty="0">
                <a:latin typeface="Arial" charset="0"/>
                <a:ea typeface="+mn-ea"/>
                <a:cs typeface="Arial" charset="0"/>
              </a:rPr>
              <a:t> </a:t>
            </a:r>
            <a:r>
              <a:rPr lang="en-US" dirty="0" err="1">
                <a:latin typeface="Arial" charset="0"/>
                <a:ea typeface="+mn-ea"/>
                <a:cs typeface="Arial" charset="0"/>
              </a:rPr>
              <a:t>strategi</a:t>
            </a:r>
            <a:r>
              <a:rPr lang="en-US" dirty="0">
                <a:latin typeface="Arial" charset="0"/>
                <a:ea typeface="+mn-ea"/>
                <a:cs typeface="Arial" charset="0"/>
              </a:rPr>
              <a:t>, </a:t>
            </a:r>
            <a:r>
              <a:rPr lang="en-US" dirty="0" err="1">
                <a:latin typeface="Arial" charset="0"/>
                <a:ea typeface="+mn-ea"/>
                <a:cs typeface="Arial" charset="0"/>
              </a:rPr>
              <a:t>implementasi</a:t>
            </a:r>
            <a:r>
              <a:rPr lang="en-US" dirty="0">
                <a:latin typeface="Arial" charset="0"/>
                <a:ea typeface="+mn-ea"/>
                <a:cs typeface="Arial" charset="0"/>
              </a:rPr>
              <a:t> </a:t>
            </a:r>
            <a:r>
              <a:rPr lang="en-US" dirty="0" err="1">
                <a:latin typeface="Arial" charset="0"/>
                <a:ea typeface="+mn-ea"/>
                <a:cs typeface="Arial" charset="0"/>
              </a:rPr>
              <a:t>dan</a:t>
            </a:r>
            <a:r>
              <a:rPr lang="en-US" dirty="0">
                <a:latin typeface="Arial" charset="0"/>
                <a:ea typeface="+mn-ea"/>
                <a:cs typeface="Arial" charset="0"/>
              </a:rPr>
              <a:t> </a:t>
            </a:r>
            <a:r>
              <a:rPr lang="en-US" dirty="0" err="1">
                <a:latin typeface="Arial" charset="0"/>
                <a:ea typeface="+mn-ea"/>
                <a:cs typeface="Arial" charset="0"/>
              </a:rPr>
              <a:t>evaluasi</a:t>
            </a:r>
            <a:r>
              <a:rPr lang="en-US" dirty="0">
                <a:latin typeface="Arial" charset="0"/>
                <a:ea typeface="+mn-ea"/>
                <a:cs typeface="Arial" charset="0"/>
              </a:rPr>
              <a:t>, </a:t>
            </a:r>
            <a:r>
              <a:rPr lang="en-US" dirty="0" err="1">
                <a:latin typeface="Arial" charset="0"/>
                <a:ea typeface="+mn-ea"/>
                <a:cs typeface="Arial" charset="0"/>
              </a:rPr>
              <a:t>dengan</a:t>
            </a:r>
            <a:r>
              <a:rPr lang="en-US" dirty="0">
                <a:latin typeface="Arial" charset="0"/>
                <a:ea typeface="+mn-ea"/>
                <a:cs typeface="Arial" charset="0"/>
              </a:rPr>
              <a:t> </a:t>
            </a:r>
            <a:r>
              <a:rPr lang="en-US" dirty="0" err="1">
                <a:latin typeface="Arial" charset="0"/>
                <a:ea typeface="+mn-ea"/>
                <a:cs typeface="Arial" charset="0"/>
              </a:rPr>
              <a:t>strategi</a:t>
            </a:r>
            <a:r>
              <a:rPr lang="en-US" dirty="0">
                <a:latin typeface="Arial" charset="0"/>
                <a:ea typeface="+mn-ea"/>
                <a:cs typeface="Arial" charset="0"/>
              </a:rPr>
              <a:t> </a:t>
            </a:r>
            <a:r>
              <a:rPr lang="en-US" dirty="0" err="1">
                <a:latin typeface="Arial" charset="0"/>
                <a:ea typeface="+mn-ea"/>
                <a:cs typeface="Arial" charset="0"/>
              </a:rPr>
              <a:t>perencanaan</a:t>
            </a:r>
            <a:r>
              <a:rPr lang="en-US" dirty="0">
                <a:latin typeface="Arial" charset="0"/>
                <a:ea typeface="+mn-ea"/>
                <a:cs typeface="Arial" charset="0"/>
              </a:rPr>
              <a:t> yang </a:t>
            </a:r>
            <a:r>
              <a:rPr lang="en-US" dirty="0" err="1">
                <a:latin typeface="Arial" charset="0"/>
                <a:ea typeface="+mn-ea"/>
                <a:cs typeface="Arial" charset="0"/>
              </a:rPr>
              <a:t>hanya</a:t>
            </a:r>
            <a:r>
              <a:rPr lang="en-US" dirty="0">
                <a:latin typeface="Arial" charset="0"/>
                <a:ea typeface="+mn-ea"/>
                <a:cs typeface="Arial" charset="0"/>
              </a:rPr>
              <a:t> </a:t>
            </a:r>
            <a:r>
              <a:rPr lang="en-US" dirty="0" err="1">
                <a:latin typeface="Arial" charset="0"/>
                <a:ea typeface="+mn-ea"/>
                <a:cs typeface="Arial" charset="0"/>
              </a:rPr>
              <a:t>mengacu</a:t>
            </a:r>
            <a:r>
              <a:rPr lang="en-US" dirty="0">
                <a:latin typeface="Arial" charset="0"/>
                <a:ea typeface="+mn-ea"/>
                <a:cs typeface="Arial" charset="0"/>
              </a:rPr>
              <a:t> </a:t>
            </a:r>
            <a:r>
              <a:rPr lang="en-US" dirty="0" err="1">
                <a:latin typeface="Arial" charset="0"/>
                <a:ea typeface="+mn-ea"/>
                <a:cs typeface="Arial" charset="0"/>
              </a:rPr>
              <a:t>kepada</a:t>
            </a:r>
            <a:r>
              <a:rPr lang="en-US" dirty="0">
                <a:latin typeface="Arial" charset="0"/>
                <a:ea typeface="+mn-ea"/>
                <a:cs typeface="Arial" charset="0"/>
              </a:rPr>
              <a:t> </a:t>
            </a:r>
            <a:r>
              <a:rPr lang="en-US" dirty="0" err="1">
                <a:latin typeface="Arial" charset="0"/>
                <a:ea typeface="+mn-ea"/>
                <a:cs typeface="Arial" charset="0"/>
              </a:rPr>
              <a:t>perumusan</a:t>
            </a:r>
            <a:r>
              <a:rPr lang="en-US" dirty="0">
                <a:latin typeface="Arial" charset="0"/>
                <a:ea typeface="+mn-ea"/>
                <a:cs typeface="Arial" charset="0"/>
              </a:rPr>
              <a:t> </a:t>
            </a:r>
            <a:r>
              <a:rPr lang="en-US" dirty="0" err="1">
                <a:latin typeface="Arial" charset="0"/>
                <a:ea typeface="+mn-ea"/>
                <a:cs typeface="Arial" charset="0"/>
              </a:rPr>
              <a:t>strategi</a:t>
            </a:r>
            <a:r>
              <a:rPr lang="en-US" dirty="0">
                <a:latin typeface="Arial" charset="0"/>
                <a:ea typeface="+mn-ea"/>
                <a:cs typeface="Arial" charset="0"/>
              </a:rPr>
              <a:t>.</a:t>
            </a:r>
          </a:p>
        </p:txBody>
      </p:sp>
      <p:sp>
        <p:nvSpPr>
          <p:cNvPr id="17411" name="Footer Placeholder 1">
            <a:extLst>
              <a:ext uri="{FF2B5EF4-FFF2-40B4-BE49-F238E27FC236}">
                <a16:creationId xmlns:a16="http://schemas.microsoft.com/office/drawing/2014/main" id="{441EA4E4-343F-4548-8555-DCECBEACEA81}"/>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17412" name="Slide Number Placeholder 4">
            <a:extLst>
              <a:ext uri="{FF2B5EF4-FFF2-40B4-BE49-F238E27FC236}">
                <a16:creationId xmlns:a16="http://schemas.microsoft.com/office/drawing/2014/main" id="{69CB41D9-567F-1742-8E0A-1D683E630A6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E4734F8D-DB96-6844-9B93-07268787A3AE}" type="slidenum">
              <a:rPr lang="en-US" altLang="en-US" sz="1200">
                <a:latin typeface="Arial" panose="020B0604020202020204" pitchFamily="34" charset="0"/>
              </a:rPr>
              <a:pPr eaLnBrk="1" hangingPunct="1"/>
              <a:t>129</a:t>
            </a:fld>
            <a:endParaRPr lang="en-US" altLang="en-US" sz="1200">
              <a:latin typeface="Arial" panose="020B0604020202020204" pitchFamily="34" charset="0"/>
            </a:endParaRPr>
          </a:p>
        </p:txBody>
      </p:sp>
    </p:spTree>
    <p:extLst>
      <p:ext uri="{BB962C8B-B14F-4D97-AF65-F5344CB8AC3E}">
        <p14:creationId xmlns:p14="http://schemas.microsoft.com/office/powerpoint/2010/main" val="698471816"/>
      </p:ext>
    </p:extLst>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457200" y="267494"/>
            <a:ext cx="8686800" cy="1399032"/>
          </a:xfrm>
        </p:spPr>
        <p:txBody>
          <a:bodyPr>
            <a:normAutofit/>
          </a:bodyPr>
          <a:lstStyle/>
          <a:p>
            <a:r>
              <a:rPr lang="en-US" sz="4000" b="1" dirty="0"/>
              <a:t>II. </a:t>
            </a:r>
            <a:r>
              <a:rPr lang="id-ID" sz="4000" b="1" dirty="0"/>
              <a:t>Manajemen </a:t>
            </a:r>
            <a:r>
              <a:rPr lang="id-ID" sz="4000" b="1" u="sng" dirty="0"/>
              <a:t>Tingkat Menengah</a:t>
            </a:r>
            <a:endParaRPr lang="th-TH" sz="4000" b="1" dirty="0"/>
          </a:p>
        </p:txBody>
      </p:sp>
      <p:sp>
        <p:nvSpPr>
          <p:cNvPr id="3" name="ตัวยึดเนื้อหา 2"/>
          <p:cNvSpPr>
            <a:spLocks noGrp="1"/>
          </p:cNvSpPr>
          <p:nvPr>
            <p:ph idx="1"/>
          </p:nvPr>
        </p:nvSpPr>
        <p:spPr/>
        <p:txBody>
          <a:bodyPr/>
          <a:lstStyle/>
          <a:p>
            <a:r>
              <a:rPr lang="id-ID" b="1" dirty="0">
                <a:solidFill>
                  <a:srgbClr val="000000"/>
                </a:solidFill>
              </a:rPr>
              <a:t>Manajer menengah</a:t>
            </a:r>
            <a:r>
              <a:rPr lang="en-US" b="1" dirty="0">
                <a:solidFill>
                  <a:srgbClr val="000000"/>
                </a:solidFill>
              </a:rPr>
              <a:t>: </a:t>
            </a:r>
            <a:r>
              <a:rPr lang="id-ID" dirty="0">
                <a:solidFill>
                  <a:srgbClr val="000000"/>
                </a:solidFill>
              </a:rPr>
              <a:t>Mengatur pekerjaan Manajer dasar</a:t>
            </a:r>
            <a:endParaRPr lang="en-US" dirty="0">
              <a:solidFill>
                <a:srgbClr val="000000"/>
              </a:solidFill>
            </a:endParaRPr>
          </a:p>
          <a:p>
            <a:endParaRPr lang="en-US" dirty="0">
              <a:solidFill>
                <a:srgbClr val="000000"/>
              </a:solidFill>
            </a:endParaRPr>
          </a:p>
          <a:p>
            <a:r>
              <a:rPr lang="id-ID" b="1" dirty="0">
                <a:solidFill>
                  <a:srgbClr val="000000"/>
                </a:solidFill>
              </a:rPr>
              <a:t>manajer menengah termasuk </a:t>
            </a:r>
            <a:r>
              <a:rPr lang="en-US" b="1" dirty="0">
                <a:solidFill>
                  <a:srgbClr val="000000"/>
                </a:solidFill>
              </a:rPr>
              <a:t>: </a:t>
            </a:r>
            <a:r>
              <a:rPr lang="en-US" dirty="0">
                <a:solidFill>
                  <a:srgbClr val="000000"/>
                </a:solidFill>
              </a:rPr>
              <a:t>regional manager, project leader, store manager, division manager</a:t>
            </a:r>
            <a:endParaRPr lang="th-TH" dirty="0">
              <a:solidFill>
                <a:srgbClr val="000000"/>
              </a:solidFill>
            </a:endParaRP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a:extLst>
              <a:ext uri="{FF2B5EF4-FFF2-40B4-BE49-F238E27FC236}">
                <a16:creationId xmlns:a16="http://schemas.microsoft.com/office/drawing/2014/main" id="{3A95CA77-6193-E64C-BF18-66882D657ED5}"/>
              </a:ext>
            </a:extLst>
          </p:cNvPr>
          <p:cNvSpPr>
            <a:spLocks noGrp="1"/>
          </p:cNvSpPr>
          <p:nvPr>
            <p:ph type="title"/>
          </p:nvPr>
        </p:nvSpPr>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Defining Strategic Management</a:t>
            </a:r>
          </a:p>
        </p:txBody>
      </p:sp>
      <p:sp>
        <p:nvSpPr>
          <p:cNvPr id="19458" name="Content Placeholder 2">
            <a:extLst>
              <a:ext uri="{FF2B5EF4-FFF2-40B4-BE49-F238E27FC236}">
                <a16:creationId xmlns:a16="http://schemas.microsoft.com/office/drawing/2014/main" id="{C44A7F86-A996-D94C-928E-9973658A9107}"/>
              </a:ext>
            </a:extLst>
          </p:cNvPr>
          <p:cNvSpPr>
            <a:spLocks noGrp="1"/>
          </p:cNvSpPr>
          <p:nvPr>
            <p:ph idx="1"/>
          </p:nvPr>
        </p:nvSpPr>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Sebuah perencanaan strategi adalah permainan perencanaan sebuah perusahaan.</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Hasil perencenaan strategi dari pilihan yang baik diantara banyak alternatif, dan itu memberi sinyal komitmen terhadap pasar, kebijakan, prosedur dan pengoperasian.</a:t>
            </a:r>
          </a:p>
        </p:txBody>
      </p:sp>
      <p:sp>
        <p:nvSpPr>
          <p:cNvPr id="19459" name="Footer Placeholder 1">
            <a:extLst>
              <a:ext uri="{FF2B5EF4-FFF2-40B4-BE49-F238E27FC236}">
                <a16:creationId xmlns:a16="http://schemas.microsoft.com/office/drawing/2014/main" id="{5CFE341F-1CD6-C343-96B5-D384D8E8C72F}"/>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19460" name="Slide Number Placeholder 3">
            <a:extLst>
              <a:ext uri="{FF2B5EF4-FFF2-40B4-BE49-F238E27FC236}">
                <a16:creationId xmlns:a16="http://schemas.microsoft.com/office/drawing/2014/main" id="{BFCFC5F0-2A80-EC4C-8CF3-B0C1198F240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E59982D2-EF40-A14E-8A76-9EB268DEFFAA}" type="slidenum">
              <a:rPr lang="en-US" altLang="en-US" sz="1200">
                <a:latin typeface="Arial" panose="020B0604020202020204" pitchFamily="34" charset="0"/>
              </a:rPr>
              <a:pPr eaLnBrk="1" hangingPunct="1"/>
              <a:t>130</a:t>
            </a:fld>
            <a:endParaRPr lang="en-US" altLang="en-US" sz="1200">
              <a:latin typeface="Arial" panose="020B0604020202020204" pitchFamily="34" charset="0"/>
            </a:endParaRPr>
          </a:p>
        </p:txBody>
      </p:sp>
    </p:spTree>
    <p:extLst>
      <p:ext uri="{BB962C8B-B14F-4D97-AF65-F5344CB8AC3E}">
        <p14:creationId xmlns:p14="http://schemas.microsoft.com/office/powerpoint/2010/main" val="3847182814"/>
      </p:ext>
    </p:extLst>
  </p:cSld>
  <p:clrMapOvr>
    <a:masterClrMapping/>
  </p:clrMapOvr>
  <p:transition>
    <p:random/>
  </p:transition>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FBA02264-2DB3-7446-BFFC-E1190BACF066}"/>
              </a:ext>
            </a:extLst>
          </p:cNvPr>
          <p:cNvSpPr>
            <a:spLocks noGrp="1"/>
          </p:cNvSpPr>
          <p:nvPr>
            <p:ph type="title"/>
          </p:nvPr>
        </p:nvSpPr>
        <p:spPr/>
        <p:txBody>
          <a:bodyPr rtlCol="0">
            <a:normAutofit fontScale="90000"/>
          </a:bodyPr>
          <a:lstStyle/>
          <a:p>
            <a:pPr eaLnBrk="1" fontAlgn="auto" hangingPunct="1">
              <a:spcAft>
                <a:spcPts val="0"/>
              </a:spcAft>
              <a:defRPr/>
            </a:pPr>
            <a:r>
              <a:rPr lang="en-US">
                <a:latin typeface="Arial" charset="0"/>
                <a:ea typeface="+mj-ea"/>
                <a:cs typeface="Arial" charset="0"/>
              </a:rPr>
              <a:t>Tahapan dari manajemen strategi</a:t>
            </a:r>
          </a:p>
        </p:txBody>
      </p:sp>
      <p:sp>
        <p:nvSpPr>
          <p:cNvPr id="23554" name="Content Placeholder 2">
            <a:extLst>
              <a:ext uri="{FF2B5EF4-FFF2-40B4-BE49-F238E27FC236}">
                <a16:creationId xmlns:a16="http://schemas.microsoft.com/office/drawing/2014/main" id="{EA41365D-C7F5-3F47-8CAE-EEB9FE197156}"/>
              </a:ext>
            </a:extLst>
          </p:cNvPr>
          <p:cNvSpPr>
            <a:spLocks noGrp="1"/>
          </p:cNvSpPr>
          <p:nvPr>
            <p:ph idx="1"/>
          </p:nvPr>
        </p:nvSpPr>
        <p:spPr/>
        <p:txBody>
          <a:bodyPr/>
          <a:lstStyle/>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Formulasi strategi</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Termasuk mengembangkan visi dan misi, mengidentifikasi peluang dan ancaman sebuah organisasi dari luar, penentuan kekuatan dan kelemahan dari dalam, menetapkan tujuan jangka panjang, menghasilkan strategi alternatif dan strategi pilihan tertentu</a:t>
            </a:r>
          </a:p>
        </p:txBody>
      </p:sp>
      <p:sp>
        <p:nvSpPr>
          <p:cNvPr id="23555" name="Footer Placeholder 1">
            <a:extLst>
              <a:ext uri="{FF2B5EF4-FFF2-40B4-BE49-F238E27FC236}">
                <a16:creationId xmlns:a16="http://schemas.microsoft.com/office/drawing/2014/main" id="{F85CD83C-BEE4-DB42-AF4F-E2002A1261FE}"/>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23556" name="Slide Number Placeholder 3">
            <a:extLst>
              <a:ext uri="{FF2B5EF4-FFF2-40B4-BE49-F238E27FC236}">
                <a16:creationId xmlns:a16="http://schemas.microsoft.com/office/drawing/2014/main" id="{7A86422B-50EE-6C42-AB16-BF962C85CB1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312E4CDF-5A85-3347-A8DC-D444F22FDE4F}" type="slidenum">
              <a:rPr lang="en-US" altLang="en-US" sz="1200">
                <a:latin typeface="Arial" panose="020B0604020202020204" pitchFamily="34" charset="0"/>
              </a:rPr>
              <a:pPr eaLnBrk="1" hangingPunct="1"/>
              <a:t>131</a:t>
            </a:fld>
            <a:endParaRPr lang="en-US" altLang="en-US" sz="1200">
              <a:latin typeface="Arial" panose="020B0604020202020204" pitchFamily="34" charset="0"/>
            </a:endParaRPr>
          </a:p>
        </p:txBody>
      </p:sp>
    </p:spTree>
    <p:extLst>
      <p:ext uri="{BB962C8B-B14F-4D97-AF65-F5344CB8AC3E}">
        <p14:creationId xmlns:p14="http://schemas.microsoft.com/office/powerpoint/2010/main" val="3623362899"/>
      </p:ext>
    </p:extLst>
  </p:cSld>
  <p:clrMapOvr>
    <a:masterClrMapping/>
  </p:clrMapOvr>
  <p:transition>
    <p:random/>
  </p:transition>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a:extLst>
              <a:ext uri="{FF2B5EF4-FFF2-40B4-BE49-F238E27FC236}">
                <a16:creationId xmlns:a16="http://schemas.microsoft.com/office/drawing/2014/main" id="{ACF7AB5B-689B-C74C-B22C-9444F1525F54}"/>
              </a:ext>
            </a:extLst>
          </p:cNvPr>
          <p:cNvSpPr>
            <a:spLocks noGrp="1"/>
          </p:cNvSpPr>
          <p:nvPr>
            <p:ph type="title"/>
          </p:nvPr>
        </p:nvSpPr>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Formulasi strategi</a:t>
            </a:r>
          </a:p>
        </p:txBody>
      </p:sp>
      <p:sp>
        <p:nvSpPr>
          <p:cNvPr id="3" name="Content Placeholder 2">
            <a:extLst>
              <a:ext uri="{FF2B5EF4-FFF2-40B4-BE49-F238E27FC236}">
                <a16:creationId xmlns:a16="http://schemas.microsoft.com/office/drawing/2014/main" id="{84281292-AC2B-124E-9E63-957FDF364944}"/>
              </a:ext>
            </a:extLst>
          </p:cNvPr>
          <p:cNvSpPr>
            <a:spLocks noGrp="1"/>
          </p:cNvSpPr>
          <p:nvPr>
            <p:ph idx="1"/>
          </p:nvPr>
        </p:nvSpPr>
        <p:spPr/>
        <p:txBody>
          <a:bodyPr rtlCol="0">
            <a:normAutofit fontScale="92500"/>
          </a:bodyPr>
          <a:lstStyle/>
          <a:p>
            <a:pPr eaLnBrk="1" fontAlgn="auto" hangingPunct="1">
              <a:spcAft>
                <a:spcPts val="0"/>
              </a:spcAft>
              <a:buFont typeface="Wingdings" pitchFamily="2" charset="2"/>
              <a:buChar char="v"/>
              <a:defRPr/>
            </a:pPr>
            <a:r>
              <a:rPr lang="en-US" dirty="0" err="1">
                <a:ea typeface="+mn-ea"/>
                <a:cs typeface="+mn-cs"/>
              </a:rPr>
              <a:t>Memutuskan</a:t>
            </a:r>
            <a:r>
              <a:rPr lang="en-US" dirty="0">
                <a:ea typeface="+mn-ea"/>
                <a:cs typeface="+mn-cs"/>
              </a:rPr>
              <a:t> </a:t>
            </a:r>
            <a:r>
              <a:rPr lang="en-US" dirty="0" err="1">
                <a:ea typeface="+mn-ea"/>
                <a:cs typeface="+mn-cs"/>
              </a:rPr>
              <a:t>misi</a:t>
            </a:r>
            <a:r>
              <a:rPr lang="en-US" dirty="0">
                <a:ea typeface="+mn-ea"/>
                <a:cs typeface="+mn-cs"/>
              </a:rPr>
              <a:t> </a:t>
            </a:r>
            <a:r>
              <a:rPr lang="en-US" dirty="0" err="1">
                <a:ea typeface="+mn-ea"/>
                <a:cs typeface="+mn-cs"/>
              </a:rPr>
              <a:t>baru</a:t>
            </a:r>
            <a:r>
              <a:rPr lang="en-US" dirty="0">
                <a:ea typeface="+mn-ea"/>
                <a:cs typeface="+mn-cs"/>
              </a:rPr>
              <a:t>, </a:t>
            </a:r>
          </a:p>
          <a:p>
            <a:pPr eaLnBrk="1" fontAlgn="auto" hangingPunct="1">
              <a:spcAft>
                <a:spcPts val="0"/>
              </a:spcAft>
              <a:buFont typeface="Wingdings" pitchFamily="2" charset="2"/>
              <a:buChar char="v"/>
              <a:defRPr/>
            </a:pPr>
            <a:r>
              <a:rPr lang="en-US" dirty="0" err="1">
                <a:ea typeface="+mn-ea"/>
                <a:cs typeface="+mn-cs"/>
              </a:rPr>
              <a:t>Bisnis</a:t>
            </a:r>
            <a:r>
              <a:rPr lang="en-US" dirty="0">
                <a:ea typeface="+mn-ea"/>
                <a:cs typeface="+mn-cs"/>
              </a:rPr>
              <a:t> </a:t>
            </a:r>
            <a:r>
              <a:rPr lang="en-US" dirty="0" err="1">
                <a:ea typeface="+mn-ea"/>
                <a:cs typeface="+mn-cs"/>
              </a:rPr>
              <a:t>apa</a:t>
            </a:r>
            <a:r>
              <a:rPr lang="en-US" dirty="0">
                <a:ea typeface="+mn-ea"/>
                <a:cs typeface="+mn-cs"/>
              </a:rPr>
              <a:t> yang </a:t>
            </a:r>
            <a:r>
              <a:rPr lang="en-US" dirty="0" err="1">
                <a:ea typeface="+mn-ea"/>
                <a:cs typeface="+mn-cs"/>
              </a:rPr>
              <a:t>harus</a:t>
            </a:r>
            <a:r>
              <a:rPr lang="en-US" dirty="0">
                <a:ea typeface="+mn-ea"/>
                <a:cs typeface="+mn-cs"/>
              </a:rPr>
              <a:t> </a:t>
            </a:r>
            <a:r>
              <a:rPr lang="en-US" dirty="0" err="1">
                <a:ea typeface="+mn-ea"/>
                <a:cs typeface="+mn-cs"/>
              </a:rPr>
              <a:t>ditinggalkan</a:t>
            </a:r>
            <a:r>
              <a:rPr lang="en-US" dirty="0">
                <a:ea typeface="+mn-ea"/>
                <a:cs typeface="+mn-cs"/>
              </a:rPr>
              <a:t>, </a:t>
            </a:r>
          </a:p>
          <a:p>
            <a:pPr eaLnBrk="1" fontAlgn="auto" hangingPunct="1">
              <a:spcAft>
                <a:spcPts val="0"/>
              </a:spcAft>
              <a:buFont typeface="Wingdings" pitchFamily="2" charset="2"/>
              <a:buChar char="v"/>
              <a:defRPr/>
            </a:pPr>
            <a:r>
              <a:rPr lang="en-US" dirty="0" err="1">
                <a:ea typeface="+mn-ea"/>
                <a:cs typeface="+mn-cs"/>
              </a:rPr>
              <a:t>Bagaimana</a:t>
            </a:r>
            <a:r>
              <a:rPr lang="en-US" dirty="0">
                <a:ea typeface="+mn-ea"/>
                <a:cs typeface="+mn-cs"/>
              </a:rPr>
              <a:t> </a:t>
            </a:r>
            <a:r>
              <a:rPr lang="en-US" dirty="0" err="1">
                <a:ea typeface="+mn-ea"/>
                <a:cs typeface="+mn-cs"/>
              </a:rPr>
              <a:t>mengalokasikan</a:t>
            </a:r>
            <a:r>
              <a:rPr lang="en-US" dirty="0">
                <a:ea typeface="+mn-ea"/>
                <a:cs typeface="+mn-cs"/>
              </a:rPr>
              <a:t> </a:t>
            </a:r>
            <a:r>
              <a:rPr lang="en-US" dirty="0" err="1">
                <a:ea typeface="+mn-ea"/>
                <a:cs typeface="+mn-cs"/>
              </a:rPr>
              <a:t>sumberdaya</a:t>
            </a:r>
            <a:r>
              <a:rPr lang="en-US" dirty="0">
                <a:ea typeface="+mn-ea"/>
                <a:cs typeface="+mn-cs"/>
              </a:rPr>
              <a:t>, </a:t>
            </a:r>
          </a:p>
          <a:p>
            <a:pPr eaLnBrk="1" fontAlgn="auto" hangingPunct="1">
              <a:spcAft>
                <a:spcPts val="0"/>
              </a:spcAft>
              <a:buFont typeface="Wingdings" pitchFamily="2" charset="2"/>
              <a:buChar char="v"/>
              <a:defRPr/>
            </a:pPr>
            <a:r>
              <a:rPr lang="en-US" dirty="0" err="1">
                <a:ea typeface="+mn-ea"/>
                <a:cs typeface="+mn-cs"/>
              </a:rPr>
              <a:t>Apakah</a:t>
            </a:r>
            <a:r>
              <a:rPr lang="en-US" dirty="0">
                <a:ea typeface="+mn-ea"/>
                <a:cs typeface="+mn-cs"/>
              </a:rPr>
              <a:t> </a:t>
            </a:r>
            <a:r>
              <a:rPr lang="en-US" dirty="0" err="1">
                <a:ea typeface="+mn-ea"/>
                <a:cs typeface="+mn-cs"/>
              </a:rPr>
              <a:t>akan</a:t>
            </a:r>
            <a:r>
              <a:rPr lang="en-US" dirty="0">
                <a:ea typeface="+mn-ea"/>
                <a:cs typeface="+mn-cs"/>
              </a:rPr>
              <a:t> </a:t>
            </a:r>
            <a:r>
              <a:rPr lang="en-US" dirty="0" err="1">
                <a:ea typeface="+mn-ea"/>
                <a:cs typeface="+mn-cs"/>
              </a:rPr>
              <a:t>perluas</a:t>
            </a:r>
            <a:r>
              <a:rPr lang="en-US" dirty="0">
                <a:ea typeface="+mn-ea"/>
                <a:cs typeface="+mn-cs"/>
              </a:rPr>
              <a:t> </a:t>
            </a:r>
            <a:r>
              <a:rPr lang="en-US" dirty="0" err="1">
                <a:ea typeface="+mn-ea"/>
                <a:cs typeface="+mn-cs"/>
              </a:rPr>
              <a:t>operasi</a:t>
            </a:r>
            <a:r>
              <a:rPr lang="en-US" dirty="0">
                <a:ea typeface="+mn-ea"/>
                <a:cs typeface="+mn-cs"/>
              </a:rPr>
              <a:t> </a:t>
            </a:r>
            <a:r>
              <a:rPr lang="en-US" dirty="0" err="1">
                <a:ea typeface="+mn-ea"/>
                <a:cs typeface="+mn-cs"/>
              </a:rPr>
              <a:t>atau</a:t>
            </a:r>
            <a:r>
              <a:rPr lang="en-US" dirty="0">
                <a:ea typeface="+mn-ea"/>
                <a:cs typeface="+mn-cs"/>
              </a:rPr>
              <a:t> </a:t>
            </a:r>
            <a:r>
              <a:rPr lang="en-US" dirty="0" err="1">
                <a:ea typeface="+mn-ea"/>
                <a:cs typeface="+mn-cs"/>
              </a:rPr>
              <a:t>versifikasi</a:t>
            </a:r>
            <a:r>
              <a:rPr lang="en-US" dirty="0">
                <a:ea typeface="+mn-ea"/>
                <a:cs typeface="+mn-cs"/>
              </a:rPr>
              <a:t>, </a:t>
            </a:r>
          </a:p>
          <a:p>
            <a:pPr eaLnBrk="1" fontAlgn="auto" hangingPunct="1">
              <a:spcAft>
                <a:spcPts val="0"/>
              </a:spcAft>
              <a:buFont typeface="Wingdings" pitchFamily="2" charset="2"/>
              <a:buChar char="v"/>
              <a:defRPr/>
            </a:pPr>
            <a:r>
              <a:rPr lang="en-US" dirty="0" err="1">
                <a:ea typeface="+mn-ea"/>
                <a:cs typeface="+mn-cs"/>
              </a:rPr>
              <a:t>Apakah</a:t>
            </a:r>
            <a:r>
              <a:rPr lang="en-US" dirty="0">
                <a:ea typeface="+mn-ea"/>
                <a:cs typeface="+mn-cs"/>
              </a:rPr>
              <a:t> </a:t>
            </a:r>
            <a:r>
              <a:rPr lang="en-US" dirty="0" err="1">
                <a:ea typeface="+mn-ea"/>
                <a:cs typeface="+mn-cs"/>
              </a:rPr>
              <a:t>akan</a:t>
            </a:r>
            <a:r>
              <a:rPr lang="en-US" dirty="0">
                <a:ea typeface="+mn-ea"/>
                <a:cs typeface="+mn-cs"/>
              </a:rPr>
              <a:t> </a:t>
            </a:r>
            <a:r>
              <a:rPr lang="en-US" dirty="0" err="1">
                <a:ea typeface="+mn-ea"/>
                <a:cs typeface="+mn-cs"/>
              </a:rPr>
              <a:t>memasuki</a:t>
            </a:r>
            <a:r>
              <a:rPr lang="en-US" dirty="0">
                <a:ea typeface="+mn-ea"/>
                <a:cs typeface="+mn-cs"/>
              </a:rPr>
              <a:t> </a:t>
            </a:r>
            <a:r>
              <a:rPr lang="en-US" dirty="0" err="1">
                <a:ea typeface="+mn-ea"/>
                <a:cs typeface="+mn-cs"/>
              </a:rPr>
              <a:t>pasar</a:t>
            </a:r>
            <a:r>
              <a:rPr lang="en-US" dirty="0">
                <a:ea typeface="+mn-ea"/>
                <a:cs typeface="+mn-cs"/>
              </a:rPr>
              <a:t> </a:t>
            </a:r>
            <a:r>
              <a:rPr lang="en-US" dirty="0" err="1">
                <a:ea typeface="+mn-ea"/>
                <a:cs typeface="+mn-cs"/>
              </a:rPr>
              <a:t>internasional</a:t>
            </a:r>
            <a:r>
              <a:rPr lang="en-US" dirty="0">
                <a:ea typeface="+mn-ea"/>
                <a:cs typeface="+mn-cs"/>
              </a:rPr>
              <a:t>, </a:t>
            </a:r>
          </a:p>
          <a:p>
            <a:pPr eaLnBrk="1" fontAlgn="auto" hangingPunct="1">
              <a:spcAft>
                <a:spcPts val="0"/>
              </a:spcAft>
              <a:buFont typeface="Wingdings" pitchFamily="2" charset="2"/>
              <a:buChar char="v"/>
              <a:defRPr/>
            </a:pPr>
            <a:r>
              <a:rPr lang="en-US" dirty="0" err="1">
                <a:ea typeface="+mn-ea"/>
                <a:cs typeface="+mn-cs"/>
              </a:rPr>
              <a:t>Apakah</a:t>
            </a:r>
            <a:r>
              <a:rPr lang="en-US" dirty="0">
                <a:ea typeface="+mn-ea"/>
                <a:cs typeface="+mn-cs"/>
              </a:rPr>
              <a:t> </a:t>
            </a:r>
            <a:r>
              <a:rPr lang="en-US" dirty="0" err="1">
                <a:ea typeface="+mn-ea"/>
                <a:cs typeface="+mn-cs"/>
              </a:rPr>
              <a:t>akan</a:t>
            </a:r>
            <a:r>
              <a:rPr lang="en-US" dirty="0">
                <a:ea typeface="+mn-ea"/>
                <a:cs typeface="+mn-cs"/>
              </a:rPr>
              <a:t> </a:t>
            </a:r>
            <a:r>
              <a:rPr lang="en-US" dirty="0" err="1">
                <a:ea typeface="+mn-ea"/>
                <a:cs typeface="+mn-cs"/>
              </a:rPr>
              <a:t>bergabung</a:t>
            </a:r>
            <a:r>
              <a:rPr lang="en-US" dirty="0">
                <a:ea typeface="+mn-ea"/>
                <a:cs typeface="+mn-cs"/>
              </a:rPr>
              <a:t> </a:t>
            </a:r>
            <a:r>
              <a:rPr lang="en-US" dirty="0" err="1">
                <a:ea typeface="+mn-ea"/>
                <a:cs typeface="+mn-cs"/>
              </a:rPr>
              <a:t>atau</a:t>
            </a:r>
            <a:r>
              <a:rPr lang="en-US" dirty="0">
                <a:ea typeface="+mn-ea"/>
                <a:cs typeface="+mn-cs"/>
              </a:rPr>
              <a:t> </a:t>
            </a:r>
            <a:r>
              <a:rPr lang="en-US" dirty="0" err="1">
                <a:ea typeface="+mn-ea"/>
                <a:cs typeface="+mn-cs"/>
              </a:rPr>
              <a:t>membentuk</a:t>
            </a:r>
            <a:r>
              <a:rPr lang="en-US" dirty="0">
                <a:ea typeface="+mn-ea"/>
                <a:cs typeface="+mn-cs"/>
              </a:rPr>
              <a:t> </a:t>
            </a:r>
            <a:r>
              <a:rPr lang="en-US" dirty="0" err="1">
                <a:ea typeface="+mn-ea"/>
                <a:cs typeface="+mn-cs"/>
              </a:rPr>
              <a:t>usaha</a:t>
            </a:r>
            <a:r>
              <a:rPr lang="en-US" dirty="0">
                <a:ea typeface="+mn-ea"/>
                <a:cs typeface="+mn-cs"/>
              </a:rPr>
              <a:t> </a:t>
            </a:r>
            <a:r>
              <a:rPr lang="en-US" dirty="0" err="1">
                <a:ea typeface="+mn-ea"/>
                <a:cs typeface="+mn-cs"/>
              </a:rPr>
              <a:t>bersama</a:t>
            </a:r>
            <a:r>
              <a:rPr lang="en-US" dirty="0">
                <a:ea typeface="+mn-ea"/>
                <a:cs typeface="+mn-cs"/>
              </a:rPr>
              <a:t>,</a:t>
            </a:r>
          </a:p>
          <a:p>
            <a:pPr eaLnBrk="1" fontAlgn="auto" hangingPunct="1">
              <a:spcAft>
                <a:spcPts val="0"/>
              </a:spcAft>
              <a:buFont typeface="Wingdings" pitchFamily="2" charset="2"/>
              <a:buChar char="v"/>
              <a:defRPr/>
            </a:pPr>
            <a:r>
              <a:rPr lang="en-US" dirty="0" err="1">
                <a:ea typeface="+mn-ea"/>
                <a:cs typeface="+mn-cs"/>
              </a:rPr>
              <a:t>Bagaimana</a:t>
            </a:r>
            <a:r>
              <a:rPr lang="en-US" dirty="0">
                <a:ea typeface="+mn-ea"/>
                <a:cs typeface="+mn-cs"/>
              </a:rPr>
              <a:t> </a:t>
            </a:r>
            <a:r>
              <a:rPr lang="en-US" dirty="0" err="1">
                <a:ea typeface="+mn-ea"/>
                <a:cs typeface="+mn-cs"/>
              </a:rPr>
              <a:t>cara</a:t>
            </a:r>
            <a:r>
              <a:rPr lang="en-US" dirty="0">
                <a:ea typeface="+mn-ea"/>
                <a:cs typeface="+mn-cs"/>
              </a:rPr>
              <a:t> </a:t>
            </a:r>
            <a:r>
              <a:rPr lang="en-US" dirty="0" err="1">
                <a:ea typeface="+mn-ea"/>
                <a:cs typeface="+mn-cs"/>
              </a:rPr>
              <a:t>menghindari</a:t>
            </a:r>
            <a:r>
              <a:rPr lang="en-US" dirty="0">
                <a:ea typeface="+mn-ea"/>
                <a:cs typeface="+mn-cs"/>
              </a:rPr>
              <a:t> </a:t>
            </a:r>
            <a:r>
              <a:rPr lang="en-US" dirty="0" err="1">
                <a:ea typeface="+mn-ea"/>
                <a:cs typeface="+mn-cs"/>
              </a:rPr>
              <a:t>pengambilalihan</a:t>
            </a:r>
            <a:r>
              <a:rPr lang="en-US" dirty="0">
                <a:ea typeface="+mn-ea"/>
                <a:cs typeface="+mn-cs"/>
              </a:rPr>
              <a:t>.</a:t>
            </a:r>
          </a:p>
        </p:txBody>
      </p:sp>
      <p:sp>
        <p:nvSpPr>
          <p:cNvPr id="25603" name="Footer Placeholder 1">
            <a:extLst>
              <a:ext uri="{FF2B5EF4-FFF2-40B4-BE49-F238E27FC236}">
                <a16:creationId xmlns:a16="http://schemas.microsoft.com/office/drawing/2014/main" id="{E582949D-BF56-E540-840F-EA02DD9195BA}"/>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25604" name="Slide Number Placeholder 3">
            <a:extLst>
              <a:ext uri="{FF2B5EF4-FFF2-40B4-BE49-F238E27FC236}">
                <a16:creationId xmlns:a16="http://schemas.microsoft.com/office/drawing/2014/main" id="{36D9BC45-F2F8-C44A-801A-5FFEDB3D508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8E3D2A2F-7E94-D342-914A-5C47FDF77B3E}" type="slidenum">
              <a:rPr lang="en-US" altLang="en-US" sz="1200">
                <a:latin typeface="Arial" panose="020B0604020202020204" pitchFamily="34" charset="0"/>
              </a:rPr>
              <a:pPr eaLnBrk="1" hangingPunct="1"/>
              <a:t>132</a:t>
            </a:fld>
            <a:endParaRPr lang="en-US" altLang="en-US" sz="1200">
              <a:latin typeface="Arial" panose="020B0604020202020204" pitchFamily="34" charset="0"/>
            </a:endParaRPr>
          </a:p>
        </p:txBody>
      </p:sp>
    </p:spTree>
    <p:extLst>
      <p:ext uri="{BB962C8B-B14F-4D97-AF65-F5344CB8AC3E}">
        <p14:creationId xmlns:p14="http://schemas.microsoft.com/office/powerpoint/2010/main" val="4267366288"/>
      </p:ext>
    </p:extLst>
  </p:cSld>
  <p:clrMapOvr>
    <a:masterClrMapping/>
  </p:clrMapOvr>
  <p:transition>
    <p:random/>
  </p:transition>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A7365D75-32A3-7542-9FAD-01801232A4EE}"/>
              </a:ext>
            </a:extLst>
          </p:cNvPr>
          <p:cNvSpPr>
            <a:spLocks noGrp="1"/>
          </p:cNvSpPr>
          <p:nvPr>
            <p:ph type="title"/>
          </p:nvPr>
        </p:nvSpPr>
        <p:spPr/>
        <p:txBody>
          <a:bodyPr rtlCol="0">
            <a:normAutofit fontScale="90000"/>
          </a:bodyPr>
          <a:lstStyle/>
          <a:p>
            <a:pPr eaLnBrk="1" fontAlgn="auto" hangingPunct="1">
              <a:spcAft>
                <a:spcPts val="0"/>
              </a:spcAft>
              <a:defRPr/>
            </a:pPr>
            <a:r>
              <a:rPr lang="en-US">
                <a:latin typeface="Arial" charset="0"/>
                <a:ea typeface="+mj-ea"/>
                <a:cs typeface="Arial" charset="0"/>
              </a:rPr>
              <a:t>Tahapan dari manajemen strategi</a:t>
            </a:r>
          </a:p>
        </p:txBody>
      </p:sp>
      <p:sp>
        <p:nvSpPr>
          <p:cNvPr id="27650" name="Content Placeholder 2">
            <a:extLst>
              <a:ext uri="{FF2B5EF4-FFF2-40B4-BE49-F238E27FC236}">
                <a16:creationId xmlns:a16="http://schemas.microsoft.com/office/drawing/2014/main" id="{61557410-EA18-CC47-B5E9-8966E810331F}"/>
              </a:ext>
            </a:extLst>
          </p:cNvPr>
          <p:cNvSpPr>
            <a:spLocks noGrp="1"/>
          </p:cNvSpPr>
          <p:nvPr>
            <p:ph idx="1"/>
          </p:nvPr>
        </p:nvSpPr>
        <p:spPr/>
        <p:txBody>
          <a:bodyPr/>
          <a:lstStyle/>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Implementasi strategi</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Perusahaan membutuhkan untuk menetapkan tujuan tahunan, menyusun kebijakan, memotivasi karyawan, dan mengalokasikan sumberdaya sehingga strategi bisa dijalankan</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Sering disebut aksi panggung</a:t>
            </a:r>
          </a:p>
        </p:txBody>
      </p:sp>
      <p:sp>
        <p:nvSpPr>
          <p:cNvPr id="27651" name="Footer Placeholder 1">
            <a:extLst>
              <a:ext uri="{FF2B5EF4-FFF2-40B4-BE49-F238E27FC236}">
                <a16:creationId xmlns:a16="http://schemas.microsoft.com/office/drawing/2014/main" id="{D75B21C3-6357-0442-ABE2-8219D31F34DC}"/>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27652" name="Slide Number Placeholder 3">
            <a:extLst>
              <a:ext uri="{FF2B5EF4-FFF2-40B4-BE49-F238E27FC236}">
                <a16:creationId xmlns:a16="http://schemas.microsoft.com/office/drawing/2014/main" id="{7D4AF2BD-194D-3149-AE84-B4BE00AD688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3B906760-960A-7347-9007-4AF3E333228E}" type="slidenum">
              <a:rPr lang="en-US" altLang="en-US" sz="1200">
                <a:latin typeface="Arial" panose="020B0604020202020204" pitchFamily="34" charset="0"/>
              </a:rPr>
              <a:pPr eaLnBrk="1" hangingPunct="1"/>
              <a:t>133</a:t>
            </a:fld>
            <a:endParaRPr lang="en-US" altLang="en-US" sz="1200">
              <a:latin typeface="Arial" panose="020B0604020202020204" pitchFamily="34" charset="0"/>
            </a:endParaRPr>
          </a:p>
        </p:txBody>
      </p:sp>
    </p:spTree>
    <p:extLst>
      <p:ext uri="{BB962C8B-B14F-4D97-AF65-F5344CB8AC3E}">
        <p14:creationId xmlns:p14="http://schemas.microsoft.com/office/powerpoint/2010/main" val="3374739846"/>
      </p:ext>
    </p:extLst>
  </p:cSld>
  <p:clrMapOvr>
    <a:masterClrMapping/>
  </p:clrMapOvr>
  <p:transition>
    <p:random/>
  </p:transition>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5B398027-EDEC-F24E-A8A0-E6DF15CDF669}"/>
              </a:ext>
            </a:extLst>
          </p:cNvPr>
          <p:cNvSpPr>
            <a:spLocks noGrp="1"/>
          </p:cNvSpPr>
          <p:nvPr>
            <p:ph type="title"/>
          </p:nvPr>
        </p:nvSpPr>
        <p:spPr/>
        <p:txBody>
          <a:bodyPr rtlCol="0">
            <a:normAutofit fontScale="90000"/>
          </a:bodyPr>
          <a:lstStyle/>
          <a:p>
            <a:pPr eaLnBrk="1" fontAlgn="auto" hangingPunct="1">
              <a:spcAft>
                <a:spcPts val="0"/>
              </a:spcAft>
              <a:defRPr/>
            </a:pPr>
            <a:r>
              <a:rPr lang="en-US">
                <a:latin typeface="Arial" charset="0"/>
                <a:ea typeface="+mj-ea"/>
                <a:cs typeface="Arial" charset="0"/>
              </a:rPr>
              <a:t>Tahapan dari manajemen strategi</a:t>
            </a:r>
          </a:p>
        </p:txBody>
      </p:sp>
      <p:sp>
        <p:nvSpPr>
          <p:cNvPr id="29698" name="Content Placeholder 2">
            <a:extLst>
              <a:ext uri="{FF2B5EF4-FFF2-40B4-BE49-F238E27FC236}">
                <a16:creationId xmlns:a16="http://schemas.microsoft.com/office/drawing/2014/main" id="{AC4A2ED7-7574-E845-BF42-065EF48F926D}"/>
              </a:ext>
            </a:extLst>
          </p:cNvPr>
          <p:cNvSpPr>
            <a:spLocks noGrp="1"/>
          </p:cNvSpPr>
          <p:nvPr>
            <p:ph idx="1"/>
          </p:nvPr>
        </p:nvSpPr>
        <p:spPr/>
        <p:txBody>
          <a:bodyPr/>
          <a:lstStyle/>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Evaluasi strategi</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Menuju faktor eksternal dan internal itu adalah basis untuk strategi saat ini, mengukur kinerja, dan pengambilan tindakan yang korektif</a:t>
            </a:r>
          </a:p>
        </p:txBody>
      </p:sp>
      <p:sp>
        <p:nvSpPr>
          <p:cNvPr id="29699" name="Footer Placeholder 1">
            <a:extLst>
              <a:ext uri="{FF2B5EF4-FFF2-40B4-BE49-F238E27FC236}">
                <a16:creationId xmlns:a16="http://schemas.microsoft.com/office/drawing/2014/main" id="{44904423-B288-CD47-A915-DB73EFB6F63F}"/>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29700" name="Slide Number Placeholder 3">
            <a:extLst>
              <a:ext uri="{FF2B5EF4-FFF2-40B4-BE49-F238E27FC236}">
                <a16:creationId xmlns:a16="http://schemas.microsoft.com/office/drawing/2014/main" id="{B4368DAF-6404-3841-A72F-BB9B35C7AD9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B845E41F-DFC9-4043-BAC5-3245EC94DD44}" type="slidenum">
              <a:rPr lang="en-US" altLang="en-US" sz="1200">
                <a:latin typeface="Arial" panose="020B0604020202020204" pitchFamily="34" charset="0"/>
              </a:rPr>
              <a:pPr eaLnBrk="1" hangingPunct="1"/>
              <a:t>134</a:t>
            </a:fld>
            <a:endParaRPr lang="en-US" altLang="en-US" sz="1200">
              <a:latin typeface="Arial" panose="020B0604020202020204" pitchFamily="34" charset="0"/>
            </a:endParaRPr>
          </a:p>
        </p:txBody>
      </p:sp>
    </p:spTree>
    <p:extLst>
      <p:ext uri="{BB962C8B-B14F-4D97-AF65-F5344CB8AC3E}">
        <p14:creationId xmlns:p14="http://schemas.microsoft.com/office/powerpoint/2010/main" val="2054022184"/>
      </p:ext>
    </p:extLst>
  </p:cSld>
  <p:clrMapOvr>
    <a:masterClrMapping/>
  </p:clrMapOvr>
  <p:transition>
    <p:random/>
  </p:transition>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E81F3A41-0EA1-7F42-BE74-28E542B368F9}"/>
              </a:ext>
            </a:extLst>
          </p:cNvPr>
          <p:cNvSpPr>
            <a:spLocks noGrp="1"/>
          </p:cNvSpPr>
          <p:nvPr>
            <p:ph type="title"/>
          </p:nvPr>
        </p:nvSpPr>
        <p:spPr/>
        <p:txBody>
          <a:bodyPr rtlCol="0">
            <a:normAutofit fontScale="90000"/>
          </a:bodyPr>
          <a:lstStyle/>
          <a:p>
            <a:pPr eaLnBrk="1" fontAlgn="auto" hangingPunct="1">
              <a:spcAft>
                <a:spcPts val="0"/>
              </a:spcAft>
              <a:defRPr/>
            </a:pPr>
            <a:r>
              <a:rPr lang="en-US">
                <a:latin typeface="Arial" charset="0"/>
                <a:ea typeface="+mj-ea"/>
                <a:cs typeface="Arial" charset="0"/>
              </a:rPr>
              <a:t>Tahapan dari strategi manajemen</a:t>
            </a:r>
          </a:p>
        </p:txBody>
      </p:sp>
      <p:sp>
        <p:nvSpPr>
          <p:cNvPr id="31746" name="Content Placeholder 2">
            <a:extLst>
              <a:ext uri="{FF2B5EF4-FFF2-40B4-BE49-F238E27FC236}">
                <a16:creationId xmlns:a16="http://schemas.microsoft.com/office/drawing/2014/main" id="{23146D7A-C5F9-3942-A9D8-D01C94606CC0}"/>
              </a:ext>
            </a:extLst>
          </p:cNvPr>
          <p:cNvSpPr>
            <a:spLocks noGrp="1"/>
          </p:cNvSpPr>
          <p:nvPr>
            <p:ph idx="1"/>
          </p:nvPr>
        </p:nvSpPr>
        <p:spPr/>
        <p:txBody>
          <a:bodyPr/>
          <a:lstStyle/>
          <a:p>
            <a:pPr eaLnBrk="1" hangingPunct="1">
              <a:buFont typeface="Wingdings" pitchFamily="2" charset="2"/>
              <a:buChar char="v"/>
            </a:pPr>
            <a:r>
              <a:rPr lang="en-US" altLang="en-US">
                <a:latin typeface="Arial" panose="020B0604020202020204" pitchFamily="34" charset="0"/>
                <a:ea typeface="ＭＳ Ｐゴシック" panose="020B0600070205080204" pitchFamily="34" charset="-128"/>
                <a:cs typeface="Arial" panose="020B0604020202020204" pitchFamily="34" charset="0"/>
              </a:rPr>
              <a:t>perumusan strategi, implementasi, dan kegiatan evaluasi terjadi pada tiga tingkatan dalam sebuah organisasi besar : perusahaan, divisi, atau strategi unit bisnis, dan fungsional</a:t>
            </a:r>
          </a:p>
          <a:p>
            <a:pPr eaLnBrk="1" hangingPunct="1">
              <a:buFont typeface="Wingdings" pitchFamily="2" charset="2"/>
              <a:buChar char="v"/>
            </a:pPr>
            <a:r>
              <a:rPr lang="en-US" altLang="en-US">
                <a:latin typeface="Arial" panose="020B0604020202020204" pitchFamily="34" charset="0"/>
                <a:ea typeface="ＭＳ Ｐゴシック" panose="020B0600070205080204" pitchFamily="34" charset="-128"/>
                <a:cs typeface="Arial" panose="020B0604020202020204" pitchFamily="34" charset="0"/>
              </a:rPr>
              <a:t>Strategi manajemen membantu perusahaan dan berfungsi sebagai tim yang kompetitif</a:t>
            </a:r>
          </a:p>
        </p:txBody>
      </p:sp>
      <p:sp>
        <p:nvSpPr>
          <p:cNvPr id="31747" name="Footer Placeholder 1">
            <a:extLst>
              <a:ext uri="{FF2B5EF4-FFF2-40B4-BE49-F238E27FC236}">
                <a16:creationId xmlns:a16="http://schemas.microsoft.com/office/drawing/2014/main" id="{8CD2A147-875D-904F-B4A9-6377695AAB8E}"/>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31748" name="Slide Number Placeholder 3">
            <a:extLst>
              <a:ext uri="{FF2B5EF4-FFF2-40B4-BE49-F238E27FC236}">
                <a16:creationId xmlns:a16="http://schemas.microsoft.com/office/drawing/2014/main" id="{2D6293EC-FDD2-BE42-B417-6522A2654FB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6ADB58DB-8C02-F048-AF29-E80B49689289}" type="slidenum">
              <a:rPr lang="en-US" altLang="en-US" sz="1200">
                <a:latin typeface="Arial" panose="020B0604020202020204" pitchFamily="34" charset="0"/>
              </a:rPr>
              <a:pPr eaLnBrk="1" hangingPunct="1"/>
              <a:t>135</a:t>
            </a:fld>
            <a:endParaRPr lang="en-US" altLang="en-US" sz="1200">
              <a:latin typeface="Arial" panose="020B0604020202020204" pitchFamily="34" charset="0"/>
            </a:endParaRPr>
          </a:p>
        </p:txBody>
      </p:sp>
    </p:spTree>
    <p:extLst>
      <p:ext uri="{BB962C8B-B14F-4D97-AF65-F5344CB8AC3E}">
        <p14:creationId xmlns:p14="http://schemas.microsoft.com/office/powerpoint/2010/main" val="1469823234"/>
      </p:ext>
    </p:extLst>
  </p:cSld>
  <p:clrMapOvr>
    <a:masterClrMapping/>
  </p:clrMapOvr>
  <p:transition>
    <p:random/>
  </p:transition>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93F135B5-3E8D-4C4A-8A26-B803927ECBF3}"/>
              </a:ext>
            </a:extLst>
          </p:cNvPr>
          <p:cNvSpPr>
            <a:spLocks noGrp="1"/>
          </p:cNvSpPr>
          <p:nvPr>
            <p:ph type="title"/>
          </p:nvPr>
        </p:nvSpPr>
        <p:spPr/>
        <p:txBody>
          <a:bodyPr rtlCol="0">
            <a:normAutofit fontScale="90000"/>
          </a:bodyPr>
          <a:lstStyle/>
          <a:p>
            <a:pPr eaLnBrk="1" fontAlgn="auto" hangingPunct="1">
              <a:spcAft>
                <a:spcPts val="0"/>
              </a:spcAft>
              <a:defRPr/>
            </a:pPr>
            <a:r>
              <a:rPr lang="en-US">
                <a:latin typeface="Arial" charset="0"/>
                <a:ea typeface="+mj-ea"/>
                <a:cs typeface="Arial" charset="0"/>
              </a:rPr>
              <a:t>Mengintegrasikan intuisi dan analisis</a:t>
            </a:r>
          </a:p>
        </p:txBody>
      </p:sp>
      <p:sp>
        <p:nvSpPr>
          <p:cNvPr id="33794" name="Content Placeholder 2">
            <a:extLst>
              <a:ext uri="{FF2B5EF4-FFF2-40B4-BE49-F238E27FC236}">
                <a16:creationId xmlns:a16="http://schemas.microsoft.com/office/drawing/2014/main" id="{A5882FB9-241E-324C-948C-92F710554FB7}"/>
              </a:ext>
            </a:extLst>
          </p:cNvPr>
          <p:cNvSpPr>
            <a:spLocks noGrp="1"/>
          </p:cNvSpPr>
          <p:nvPr>
            <p:ph idx="1"/>
          </p:nvPr>
        </p:nvSpPr>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Sebagian besar organisasi bisa mendapatkan keuntungan dari strategi manajemen, yang berbasis pada pengintegrasian intuisi dan analisis</a:t>
            </a:r>
          </a:p>
          <a:p>
            <a:pPr eaLnBrk="1" hangingPunct="1"/>
            <a:r>
              <a:rPr lang="en-US" altLang="en-US">
                <a:solidFill>
                  <a:srgbClr val="558ED5"/>
                </a:solidFill>
                <a:latin typeface="Arial" panose="020B0604020202020204" pitchFamily="34" charset="0"/>
                <a:ea typeface="ＭＳ Ｐゴシック" panose="020B0600070205080204" pitchFamily="34" charset="-128"/>
                <a:cs typeface="Arial" panose="020B0604020202020204" pitchFamily="34" charset="0"/>
              </a:rPr>
              <a:t>Intuisi </a:t>
            </a:r>
            <a:r>
              <a:rPr lang="en-US" altLang="en-US">
                <a:latin typeface="Arial" panose="020B0604020202020204" pitchFamily="34" charset="0"/>
                <a:ea typeface="ＭＳ Ｐゴシック" panose="020B0600070205080204" pitchFamily="34" charset="-128"/>
                <a:cs typeface="Arial" panose="020B0604020202020204" pitchFamily="34" charset="0"/>
              </a:rPr>
              <a:t>sangat berguna untuk pengambilan keputusan dalam situasi ketidakpastian</a:t>
            </a:r>
          </a:p>
        </p:txBody>
      </p:sp>
      <p:sp>
        <p:nvSpPr>
          <p:cNvPr id="33795" name="Footer Placeholder 1">
            <a:extLst>
              <a:ext uri="{FF2B5EF4-FFF2-40B4-BE49-F238E27FC236}">
                <a16:creationId xmlns:a16="http://schemas.microsoft.com/office/drawing/2014/main" id="{D8B0A559-0537-2E4E-A8B3-7F43BA3360EC}"/>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33796" name="Slide Number Placeholder 3">
            <a:extLst>
              <a:ext uri="{FF2B5EF4-FFF2-40B4-BE49-F238E27FC236}">
                <a16:creationId xmlns:a16="http://schemas.microsoft.com/office/drawing/2014/main" id="{39586623-DC84-0E46-9AA4-8C8CCE36D2C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27F7594A-56D1-234C-B643-DEF88FE9310E}" type="slidenum">
              <a:rPr lang="en-US" altLang="en-US" sz="1200">
                <a:latin typeface="Arial" panose="020B0604020202020204" pitchFamily="34" charset="0"/>
              </a:rPr>
              <a:pPr eaLnBrk="1" hangingPunct="1"/>
              <a:t>136</a:t>
            </a:fld>
            <a:endParaRPr lang="en-US" altLang="en-US" sz="1200">
              <a:latin typeface="Arial" panose="020B0604020202020204" pitchFamily="34" charset="0"/>
            </a:endParaRPr>
          </a:p>
        </p:txBody>
      </p:sp>
    </p:spTree>
    <p:extLst>
      <p:ext uri="{BB962C8B-B14F-4D97-AF65-F5344CB8AC3E}">
        <p14:creationId xmlns:p14="http://schemas.microsoft.com/office/powerpoint/2010/main" val="698347095"/>
      </p:ext>
    </p:extLst>
  </p:cSld>
  <p:clrMapOvr>
    <a:masterClrMapping/>
  </p:clrMapOvr>
  <p:transition>
    <p:random/>
  </p:transition>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a:extLst>
              <a:ext uri="{FF2B5EF4-FFF2-40B4-BE49-F238E27FC236}">
                <a16:creationId xmlns:a16="http://schemas.microsoft.com/office/drawing/2014/main" id="{FBB5A3A5-D7B5-B24B-80D2-6C2989DEF637}"/>
              </a:ext>
            </a:extLst>
          </p:cNvPr>
          <p:cNvSpPr>
            <a:spLocks noGrp="1"/>
          </p:cNvSpPr>
          <p:nvPr>
            <p:ph type="title"/>
          </p:nvPr>
        </p:nvSpPr>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Beradaptasi dengan perubahan</a:t>
            </a:r>
          </a:p>
        </p:txBody>
      </p:sp>
      <p:sp>
        <p:nvSpPr>
          <p:cNvPr id="35842" name="Content Placeholder 2">
            <a:extLst>
              <a:ext uri="{FF2B5EF4-FFF2-40B4-BE49-F238E27FC236}">
                <a16:creationId xmlns:a16="http://schemas.microsoft.com/office/drawing/2014/main" id="{FD0A9463-1426-3D48-B260-D3B8C431B675}"/>
              </a:ext>
            </a:extLst>
          </p:cNvPr>
          <p:cNvSpPr>
            <a:spLocks noGrp="1"/>
          </p:cNvSpPr>
          <p:nvPr>
            <p:ph idx="1"/>
          </p:nvPr>
        </p:nvSpPr>
        <p:spPr/>
        <p:txBody>
          <a:bodyPr/>
          <a:lstStyle/>
          <a:p>
            <a:pPr eaLnBrk="1" hangingPunct="1"/>
            <a:r>
              <a:rPr lang="en-US" altLang="en-US" sz="2800">
                <a:latin typeface="Arial" panose="020B0604020202020204" pitchFamily="34" charset="0"/>
                <a:ea typeface="ＭＳ Ｐゴシック" panose="020B0600070205080204" pitchFamily="34" charset="-128"/>
                <a:cs typeface="Arial" panose="020B0604020202020204" pitchFamily="34" charset="0"/>
              </a:rPr>
              <a:t>Toko buku terbesar kedua di Amerika Serikat, borders group, menyatakan bangkrut pada tahun 2011 karena perusahaan tersebut belum menyesuaikan diri, baik untuk perubahan dalam ritel buku dari toko buku belanja tradisional untuk pelanggan bisa membeli lewat online, mereka lebih memilih buku digital</a:t>
            </a:r>
          </a:p>
          <a:p>
            <a:pPr eaLnBrk="1" hangingPunct="1"/>
            <a:r>
              <a:rPr lang="en-US" altLang="en-US" sz="2800">
                <a:latin typeface="Arial" panose="020B0604020202020204" pitchFamily="34" charset="0"/>
                <a:ea typeface="ＭＳ Ｐゴシック" panose="020B0600070205080204" pitchFamily="34" charset="-128"/>
                <a:cs typeface="Arial" panose="020B0604020202020204" pitchFamily="34" charset="0"/>
              </a:rPr>
              <a:t>borders berada di ambang kehancuran keuangan sebelum diakui pada bulan juli 2011</a:t>
            </a:r>
          </a:p>
        </p:txBody>
      </p:sp>
      <p:sp>
        <p:nvSpPr>
          <p:cNvPr id="35843" name="Footer Placeholder 3">
            <a:extLst>
              <a:ext uri="{FF2B5EF4-FFF2-40B4-BE49-F238E27FC236}">
                <a16:creationId xmlns:a16="http://schemas.microsoft.com/office/drawing/2014/main" id="{1B80FD6B-23C2-7749-8EE3-E7C75E87530A}"/>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35844" name="Slide Number Placeholder 4">
            <a:extLst>
              <a:ext uri="{FF2B5EF4-FFF2-40B4-BE49-F238E27FC236}">
                <a16:creationId xmlns:a16="http://schemas.microsoft.com/office/drawing/2014/main" id="{C43D3DE2-8F95-C740-9C99-F9E1DB5BE3E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B0584D95-0C0B-9443-9D0B-07C2E6669CC2}" type="slidenum">
              <a:rPr lang="en-US" altLang="en-US" sz="1200">
                <a:latin typeface="Arial" panose="020B0604020202020204" pitchFamily="34" charset="0"/>
              </a:rPr>
              <a:pPr eaLnBrk="1" hangingPunct="1"/>
              <a:t>137</a:t>
            </a:fld>
            <a:endParaRPr lang="en-US" altLang="en-US" sz="1200">
              <a:latin typeface="Arial" panose="020B0604020202020204" pitchFamily="34" charset="0"/>
            </a:endParaRPr>
          </a:p>
        </p:txBody>
      </p:sp>
    </p:spTree>
    <p:extLst>
      <p:ext uri="{BB962C8B-B14F-4D97-AF65-F5344CB8AC3E}">
        <p14:creationId xmlns:p14="http://schemas.microsoft.com/office/powerpoint/2010/main" val="23351678"/>
      </p:ext>
    </p:extLst>
  </p:cSld>
  <p:clrMapOvr>
    <a:masterClrMapping/>
  </p:clrMapOvr>
  <p:transition>
    <p:random/>
  </p:transition>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78766-DA8E-1242-BD0E-110CF45A4080}"/>
              </a:ext>
            </a:extLst>
          </p:cNvPr>
          <p:cNvSpPr>
            <a:spLocks noGrp="1"/>
          </p:cNvSpPr>
          <p:nvPr>
            <p:ph type="title"/>
          </p:nvPr>
        </p:nvSpPr>
        <p:spPr/>
        <p:txBody>
          <a:bodyPr rtlCol="0">
            <a:normAutofit fontScale="90000"/>
          </a:bodyPr>
          <a:lstStyle/>
          <a:p>
            <a:pPr eaLnBrk="1" fontAlgn="auto" hangingPunct="1">
              <a:spcAft>
                <a:spcPts val="0"/>
              </a:spcAft>
              <a:defRPr/>
            </a:pPr>
            <a:r>
              <a:rPr lang="en-US" dirty="0" err="1">
                <a:solidFill>
                  <a:schemeClr val="accent1">
                    <a:lumMod val="50000"/>
                  </a:schemeClr>
                </a:solidFill>
                <a:ea typeface="+mj-ea"/>
                <a:cs typeface="+mj-cs"/>
              </a:rPr>
              <a:t>Kunci</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utama</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dalam</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strategi</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manajemen</a:t>
            </a:r>
            <a:endParaRPr lang="en-US" dirty="0">
              <a:solidFill>
                <a:schemeClr val="accent1">
                  <a:lumMod val="50000"/>
                </a:schemeClr>
              </a:solidFill>
              <a:ea typeface="+mj-ea"/>
              <a:cs typeface="+mj-cs"/>
            </a:endParaRPr>
          </a:p>
        </p:txBody>
      </p:sp>
      <p:sp>
        <p:nvSpPr>
          <p:cNvPr id="36866" name="Content Placeholder 2">
            <a:extLst>
              <a:ext uri="{FF2B5EF4-FFF2-40B4-BE49-F238E27FC236}">
                <a16:creationId xmlns:a16="http://schemas.microsoft.com/office/drawing/2014/main" id="{6D6FB916-774E-AC4C-A248-C12B964B2135}"/>
              </a:ext>
            </a:extLst>
          </p:cNvPr>
          <p:cNvSpPr>
            <a:spLocks noGrp="1"/>
          </p:cNvSpPr>
          <p:nvPr>
            <p:ph sz="half" idx="1"/>
          </p:nvPr>
        </p:nvSpPr>
        <p:spPr/>
        <p:txBody>
          <a:bodyPr/>
          <a:lstStyle/>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Keuntungan kompetitif</a:t>
            </a:r>
            <a:endParaRPr lang="en-US" altLang="en-US">
              <a:latin typeface="Arial" panose="020B0604020202020204" pitchFamily="34" charset="0"/>
              <a:ea typeface="ＭＳ Ｐゴシック" panose="020B0600070205080204" pitchFamily="34" charset="-128"/>
              <a:cs typeface="Arial" panose="020B0604020202020204" pitchFamily="34" charset="0"/>
            </a:endParaRP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Apapun itu sebuah perusahaan tidak sangat baik dibandingkan dengan saingannya</a:t>
            </a:r>
          </a:p>
        </p:txBody>
      </p:sp>
      <p:sp>
        <p:nvSpPr>
          <p:cNvPr id="36867" name="Content Placeholder 3">
            <a:extLst>
              <a:ext uri="{FF2B5EF4-FFF2-40B4-BE49-F238E27FC236}">
                <a16:creationId xmlns:a16="http://schemas.microsoft.com/office/drawing/2014/main" id="{0E230515-4549-3645-8781-B53F49D94F6B}"/>
              </a:ext>
            </a:extLst>
          </p:cNvPr>
          <p:cNvSpPr>
            <a:spLocks noGrp="1"/>
          </p:cNvSpPr>
          <p:nvPr>
            <p:ph sz="half" idx="2"/>
          </p:nvPr>
        </p:nvSpPr>
        <p:spPr/>
        <p:txBody>
          <a:bodyPr/>
          <a:lstStyle/>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Ahli strategi</a:t>
            </a:r>
            <a:endParaRPr lang="en-US" altLang="en-US">
              <a:latin typeface="Arial" panose="020B0604020202020204" pitchFamily="34" charset="0"/>
              <a:ea typeface="ＭＳ Ｐゴシック" panose="020B0600070205080204" pitchFamily="34" charset="-128"/>
              <a:cs typeface="Arial" panose="020B0604020202020204" pitchFamily="34" charset="0"/>
            </a:endParaRP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Orang yang paling bertanggungjawab atas sukses atau gagalnya sebuah organisasi</a:t>
            </a:r>
          </a:p>
        </p:txBody>
      </p:sp>
      <p:sp>
        <p:nvSpPr>
          <p:cNvPr id="36868" name="Footer Placeholder 2">
            <a:extLst>
              <a:ext uri="{FF2B5EF4-FFF2-40B4-BE49-F238E27FC236}">
                <a16:creationId xmlns:a16="http://schemas.microsoft.com/office/drawing/2014/main" id="{C807A13B-FF11-0440-9ADE-2367B48639C9}"/>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36869" name="Slide Number Placeholder 4">
            <a:extLst>
              <a:ext uri="{FF2B5EF4-FFF2-40B4-BE49-F238E27FC236}">
                <a16:creationId xmlns:a16="http://schemas.microsoft.com/office/drawing/2014/main" id="{1DD43908-585C-EB48-8539-BA488F30099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AF4CA72C-120E-CD45-8D7A-EF527CA61D98}" type="slidenum">
              <a:rPr lang="en-US" altLang="en-US" sz="1200">
                <a:latin typeface="Arial" panose="020B0604020202020204" pitchFamily="34" charset="0"/>
              </a:rPr>
              <a:pPr eaLnBrk="1" hangingPunct="1"/>
              <a:t>138</a:t>
            </a:fld>
            <a:endParaRPr lang="en-US" altLang="en-US" sz="1200">
              <a:latin typeface="Arial" panose="020B0604020202020204" pitchFamily="34" charset="0"/>
            </a:endParaRPr>
          </a:p>
        </p:txBody>
      </p:sp>
    </p:spTree>
    <p:extLst>
      <p:ext uri="{BB962C8B-B14F-4D97-AF65-F5344CB8AC3E}">
        <p14:creationId xmlns:p14="http://schemas.microsoft.com/office/powerpoint/2010/main" val="3311200130"/>
      </p:ext>
    </p:extLst>
  </p:cSld>
  <p:clrMapOvr>
    <a:masterClrMapping/>
  </p:clrMapOvr>
  <p:transition>
    <p:random/>
  </p:transition>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997FC-87D1-3243-8F09-970CE41A9885}"/>
              </a:ext>
            </a:extLst>
          </p:cNvPr>
          <p:cNvSpPr>
            <a:spLocks noGrp="1"/>
          </p:cNvSpPr>
          <p:nvPr>
            <p:ph type="title"/>
          </p:nvPr>
        </p:nvSpPr>
        <p:spPr/>
        <p:txBody>
          <a:bodyPr rtlCol="0">
            <a:normAutofit fontScale="90000"/>
          </a:bodyPr>
          <a:lstStyle/>
          <a:p>
            <a:pPr eaLnBrk="1" fontAlgn="auto" hangingPunct="1">
              <a:spcAft>
                <a:spcPts val="0"/>
              </a:spcAft>
              <a:defRPr/>
            </a:pPr>
            <a:r>
              <a:rPr lang="en-US" dirty="0" err="1">
                <a:solidFill>
                  <a:schemeClr val="accent1">
                    <a:lumMod val="50000"/>
                  </a:schemeClr>
                </a:solidFill>
                <a:ea typeface="+mj-ea"/>
                <a:cs typeface="+mj-cs"/>
              </a:rPr>
              <a:t>Kunci</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utama</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dalam</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strategi</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manajemen</a:t>
            </a:r>
            <a:endParaRPr lang="en-US" dirty="0">
              <a:solidFill>
                <a:schemeClr val="accent1">
                  <a:lumMod val="50000"/>
                </a:schemeClr>
              </a:solidFill>
              <a:ea typeface="+mj-ea"/>
              <a:cs typeface="+mj-cs"/>
            </a:endParaRPr>
          </a:p>
        </p:txBody>
      </p:sp>
      <p:sp>
        <p:nvSpPr>
          <p:cNvPr id="38914" name="Content Placeholder 2">
            <a:extLst>
              <a:ext uri="{FF2B5EF4-FFF2-40B4-BE49-F238E27FC236}">
                <a16:creationId xmlns:a16="http://schemas.microsoft.com/office/drawing/2014/main" id="{1E727FF1-FBCA-8E4F-88F5-3F34410D196B}"/>
              </a:ext>
            </a:extLst>
          </p:cNvPr>
          <p:cNvSpPr>
            <a:spLocks noGrp="1"/>
          </p:cNvSpPr>
          <p:nvPr>
            <p:ph idx="1"/>
          </p:nvPr>
        </p:nvSpPr>
        <p:spPr/>
        <p:txBody>
          <a:bodyPr/>
          <a:lstStyle/>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Pernyataan visi</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Jawab pertanyaan </a:t>
            </a:r>
            <a:r>
              <a:rPr lang="ja-JP" altLang="en-US">
                <a:latin typeface="Arial" panose="020B0604020202020204" pitchFamily="34" charset="0"/>
                <a:ea typeface="ＭＳ Ｐゴシック" panose="020B0600070205080204" pitchFamily="34" charset="-128"/>
                <a:cs typeface="Arial" panose="020B0604020202020204" pitchFamily="34" charset="0"/>
              </a:rPr>
              <a:t>“</a:t>
            </a:r>
            <a:r>
              <a:rPr lang="en-US" altLang="ja-JP">
                <a:latin typeface="Arial" panose="020B0604020202020204" pitchFamily="34" charset="0"/>
                <a:ea typeface="ＭＳ Ｐゴシック" panose="020B0600070205080204" pitchFamily="34" charset="-128"/>
                <a:cs typeface="Arial" panose="020B0604020202020204" pitchFamily="34" charset="0"/>
              </a:rPr>
              <a:t>ingin menjadi apa kita?</a:t>
            </a:r>
            <a:r>
              <a:rPr lang="ja-JP" altLang="en-US">
                <a:latin typeface="Arial" panose="020B0604020202020204" pitchFamily="34" charset="0"/>
                <a:ea typeface="ＭＳ Ｐゴシック" panose="020B0600070205080204" pitchFamily="34" charset="-128"/>
                <a:cs typeface="Arial" panose="020B0604020202020204" pitchFamily="34" charset="0"/>
              </a:rPr>
              <a:t>”</a:t>
            </a:r>
            <a:endParaRPr lang="en-US" altLang="ja-JP">
              <a:latin typeface="Arial" panose="020B0604020202020204" pitchFamily="34" charset="0"/>
              <a:ea typeface="ＭＳ Ｐゴシック" panose="020B0600070205080204" pitchFamily="34" charset="-128"/>
              <a:cs typeface="Arial" panose="020B0604020202020204" pitchFamily="34" charset="0"/>
            </a:endParaRP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Sering dianggap langkah pertama dalam perencanaan strategi</a:t>
            </a:r>
          </a:p>
        </p:txBody>
      </p:sp>
      <p:sp>
        <p:nvSpPr>
          <p:cNvPr id="38915" name="Footer Placeholder 2">
            <a:extLst>
              <a:ext uri="{FF2B5EF4-FFF2-40B4-BE49-F238E27FC236}">
                <a16:creationId xmlns:a16="http://schemas.microsoft.com/office/drawing/2014/main" id="{3132CCA3-972D-FD4E-9855-91D0436B4D57}"/>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38916" name="Slide Number Placeholder 4">
            <a:extLst>
              <a:ext uri="{FF2B5EF4-FFF2-40B4-BE49-F238E27FC236}">
                <a16:creationId xmlns:a16="http://schemas.microsoft.com/office/drawing/2014/main" id="{E4C51E41-58EC-AB4E-84F1-2BD56C9A62A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F9FBDC40-FBDE-2849-B8B5-F666C95CBD7C}" type="slidenum">
              <a:rPr lang="en-US" altLang="en-US" sz="1200">
                <a:latin typeface="Arial" panose="020B0604020202020204" pitchFamily="34" charset="0"/>
              </a:rPr>
              <a:pPr eaLnBrk="1" hangingPunct="1"/>
              <a:t>139</a:t>
            </a:fld>
            <a:endParaRPr lang="en-US" altLang="en-US" sz="1200">
              <a:latin typeface="Arial" panose="020B0604020202020204" pitchFamily="34" charset="0"/>
            </a:endParaRPr>
          </a:p>
        </p:txBody>
      </p:sp>
    </p:spTree>
    <p:extLst>
      <p:ext uri="{BB962C8B-B14F-4D97-AF65-F5344CB8AC3E}">
        <p14:creationId xmlns:p14="http://schemas.microsoft.com/office/powerpoint/2010/main" val="910930633"/>
      </p:ext>
    </p:extLst>
  </p:cSld>
  <p:clrMapOvr>
    <a:masterClrMapping/>
  </p:clrMapOvr>
  <p:transition>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457200" y="267494"/>
            <a:ext cx="8686800" cy="1399032"/>
          </a:xfrm>
        </p:spPr>
        <p:txBody>
          <a:bodyPr>
            <a:normAutofit/>
          </a:bodyPr>
          <a:lstStyle/>
          <a:p>
            <a:r>
              <a:rPr lang="en-US" sz="4000" b="1" dirty="0"/>
              <a:t>III. </a:t>
            </a:r>
            <a:r>
              <a:rPr lang="id-ID" sz="4000" b="1" dirty="0"/>
              <a:t>Manajemen </a:t>
            </a:r>
            <a:r>
              <a:rPr lang="id-ID" sz="4000" b="1" u="sng" dirty="0"/>
              <a:t>Tingkat Atas</a:t>
            </a:r>
            <a:endParaRPr lang="th-TH" sz="4000" b="1" dirty="0"/>
          </a:p>
        </p:txBody>
      </p:sp>
      <p:sp>
        <p:nvSpPr>
          <p:cNvPr id="3" name="ตัวยึดเนื้อหา 2"/>
          <p:cNvSpPr>
            <a:spLocks noGrp="1"/>
          </p:cNvSpPr>
          <p:nvPr>
            <p:ph idx="1"/>
          </p:nvPr>
        </p:nvSpPr>
        <p:spPr/>
        <p:txBody>
          <a:bodyPr>
            <a:normAutofit/>
          </a:bodyPr>
          <a:lstStyle/>
          <a:p>
            <a:r>
              <a:rPr lang="id-ID" b="1" dirty="0">
                <a:solidFill>
                  <a:srgbClr val="000000"/>
                </a:solidFill>
              </a:rPr>
              <a:t>Manajer Atas</a:t>
            </a:r>
            <a:r>
              <a:rPr lang="en-US" b="1" dirty="0">
                <a:solidFill>
                  <a:srgbClr val="000000"/>
                </a:solidFill>
              </a:rPr>
              <a:t>: </a:t>
            </a:r>
            <a:r>
              <a:rPr lang="id-ID" b="1" dirty="0">
                <a:solidFill>
                  <a:srgbClr val="000000"/>
                </a:solidFill>
              </a:rPr>
              <a:t>bertanggung jawab dalam pengambilan keputusan organisasi</a:t>
            </a:r>
            <a:r>
              <a:rPr lang="id-ID" dirty="0">
                <a:solidFill>
                  <a:srgbClr val="000000"/>
                </a:solidFill>
              </a:rPr>
              <a:t> dan menetapkan rencana dan tujuan yang mempengaruhi organisasi keseluruhan.</a:t>
            </a:r>
            <a:endParaRPr lang="en-US" dirty="0">
              <a:solidFill>
                <a:srgbClr val="000000"/>
              </a:solidFill>
            </a:endParaRPr>
          </a:p>
          <a:p>
            <a:endParaRPr lang="en-US" dirty="0">
              <a:solidFill>
                <a:srgbClr val="000000"/>
              </a:solidFill>
            </a:endParaRPr>
          </a:p>
          <a:p>
            <a:r>
              <a:rPr lang="id-ID" b="1" dirty="0">
                <a:solidFill>
                  <a:srgbClr val="000000"/>
                </a:solidFill>
              </a:rPr>
              <a:t>manajer Atas termasuk </a:t>
            </a:r>
            <a:r>
              <a:rPr lang="en-US" b="1" dirty="0">
                <a:solidFill>
                  <a:srgbClr val="000000"/>
                </a:solidFill>
              </a:rPr>
              <a:t>: </a:t>
            </a:r>
            <a:r>
              <a:rPr lang="en-US" dirty="0">
                <a:solidFill>
                  <a:srgbClr val="000000"/>
                </a:solidFill>
              </a:rPr>
              <a:t>executive vice president, president, managing director, chief operating officer, chief executive officer </a:t>
            </a:r>
            <a:endParaRPr lang="th-TH" dirty="0">
              <a:solidFill>
                <a:srgbClr val="000000"/>
              </a:solidFill>
            </a:endParaRP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C44E1-FAE6-E541-86EF-AED437B54ABE}"/>
              </a:ext>
            </a:extLst>
          </p:cNvPr>
          <p:cNvSpPr>
            <a:spLocks noGrp="1"/>
          </p:cNvSpPr>
          <p:nvPr>
            <p:ph type="title"/>
          </p:nvPr>
        </p:nvSpPr>
        <p:spPr/>
        <p:txBody>
          <a:bodyPr rtlCol="0">
            <a:normAutofit fontScale="90000"/>
          </a:bodyPr>
          <a:lstStyle/>
          <a:p>
            <a:pPr eaLnBrk="1" fontAlgn="auto" hangingPunct="1">
              <a:spcAft>
                <a:spcPts val="0"/>
              </a:spcAft>
              <a:defRPr/>
            </a:pPr>
            <a:r>
              <a:rPr lang="en-US" dirty="0" err="1">
                <a:solidFill>
                  <a:schemeClr val="accent1">
                    <a:lumMod val="50000"/>
                  </a:schemeClr>
                </a:solidFill>
                <a:ea typeface="+mj-ea"/>
                <a:cs typeface="+mj-cs"/>
              </a:rPr>
              <a:t>Kunci</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utama</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dalam</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strategi</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manajemen</a:t>
            </a:r>
            <a:endParaRPr lang="en-US" dirty="0">
              <a:solidFill>
                <a:schemeClr val="accent1">
                  <a:lumMod val="50000"/>
                </a:schemeClr>
              </a:solidFill>
              <a:ea typeface="+mj-ea"/>
              <a:cs typeface="+mj-cs"/>
            </a:endParaRPr>
          </a:p>
        </p:txBody>
      </p:sp>
      <p:sp>
        <p:nvSpPr>
          <p:cNvPr id="40962" name="Content Placeholder 2">
            <a:extLst>
              <a:ext uri="{FF2B5EF4-FFF2-40B4-BE49-F238E27FC236}">
                <a16:creationId xmlns:a16="http://schemas.microsoft.com/office/drawing/2014/main" id="{3A723A34-11DC-3045-A63B-79211895DD71}"/>
              </a:ext>
            </a:extLst>
          </p:cNvPr>
          <p:cNvSpPr>
            <a:spLocks noGrp="1"/>
          </p:cNvSpPr>
          <p:nvPr>
            <p:ph idx="1"/>
          </p:nvPr>
        </p:nvSpPr>
        <p:spPr/>
        <p:txBody>
          <a:bodyPr/>
          <a:lstStyle/>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Pernyataan misi</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Tujuan utama itu membedakan satu bisnis dengan bisnis sejenis lainnya</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Mengidentifikasi ruang lingkup produk sebuah perusahaan di Indonesia</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Pertanyaan mendasar yang sering dihadapi ahli strategi </a:t>
            </a:r>
            <a:r>
              <a:rPr lang="ja-JP" altLang="en-US">
                <a:latin typeface="Arial" panose="020B0604020202020204" pitchFamily="34" charset="0"/>
                <a:ea typeface="ＭＳ Ｐゴシック" panose="020B0600070205080204" pitchFamily="34" charset="-128"/>
                <a:cs typeface="Arial" panose="020B0604020202020204" pitchFamily="34" charset="0"/>
              </a:rPr>
              <a:t>“</a:t>
            </a:r>
            <a:r>
              <a:rPr lang="en-US" altLang="ja-JP">
                <a:latin typeface="Arial" panose="020B0604020202020204" pitchFamily="34" charset="0"/>
                <a:ea typeface="ＭＳ Ｐゴシック" panose="020B0600070205080204" pitchFamily="34" charset="-128"/>
                <a:cs typeface="Arial" panose="020B0604020202020204" pitchFamily="34" charset="0"/>
              </a:rPr>
              <a:t>apa urusan kita?</a:t>
            </a:r>
            <a:r>
              <a:rPr lang="ja-JP" altLang="en-US">
                <a:latin typeface="Arial" panose="020B0604020202020204" pitchFamily="34" charset="0"/>
                <a:ea typeface="ＭＳ Ｐゴシック" panose="020B0600070205080204" pitchFamily="34" charset="-128"/>
                <a:cs typeface="Arial" panose="020B0604020202020204" pitchFamily="34" charset="0"/>
              </a:rPr>
              <a:t>”</a:t>
            </a:r>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40963" name="Footer Placeholder 2">
            <a:extLst>
              <a:ext uri="{FF2B5EF4-FFF2-40B4-BE49-F238E27FC236}">
                <a16:creationId xmlns:a16="http://schemas.microsoft.com/office/drawing/2014/main" id="{97CB5E9D-B4B7-DB4B-A108-10580D950768}"/>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40964" name="Slide Number Placeholder 3">
            <a:extLst>
              <a:ext uri="{FF2B5EF4-FFF2-40B4-BE49-F238E27FC236}">
                <a16:creationId xmlns:a16="http://schemas.microsoft.com/office/drawing/2014/main" id="{BA6AB993-DBE0-0946-B9E2-99296515C5D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3052419A-CA9A-C34D-AAFD-1D7D69FB9BD7}" type="slidenum">
              <a:rPr lang="en-US" altLang="en-US" sz="1200">
                <a:latin typeface="Arial" panose="020B0604020202020204" pitchFamily="34" charset="0"/>
              </a:rPr>
              <a:pPr eaLnBrk="1" hangingPunct="1"/>
              <a:t>140</a:t>
            </a:fld>
            <a:endParaRPr lang="en-US" altLang="en-US" sz="1200">
              <a:latin typeface="Arial" panose="020B0604020202020204" pitchFamily="34" charset="0"/>
            </a:endParaRPr>
          </a:p>
        </p:txBody>
      </p:sp>
    </p:spTree>
    <p:extLst>
      <p:ext uri="{BB962C8B-B14F-4D97-AF65-F5344CB8AC3E}">
        <p14:creationId xmlns:p14="http://schemas.microsoft.com/office/powerpoint/2010/main" val="2664209730"/>
      </p:ext>
    </p:extLst>
  </p:cSld>
  <p:clrMapOvr>
    <a:masterClrMapping/>
  </p:clrMapOvr>
  <p:transition>
    <p:random/>
  </p:transition>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7C69C-C162-604D-894A-B7E4B7DC13E9}"/>
              </a:ext>
            </a:extLst>
          </p:cNvPr>
          <p:cNvSpPr>
            <a:spLocks noGrp="1"/>
          </p:cNvSpPr>
          <p:nvPr>
            <p:ph type="title"/>
          </p:nvPr>
        </p:nvSpPr>
        <p:spPr/>
        <p:txBody>
          <a:bodyPr rtlCol="0">
            <a:normAutofit fontScale="90000"/>
          </a:bodyPr>
          <a:lstStyle/>
          <a:p>
            <a:pPr eaLnBrk="1" fontAlgn="auto" hangingPunct="1">
              <a:spcAft>
                <a:spcPts val="0"/>
              </a:spcAft>
              <a:defRPr/>
            </a:pPr>
            <a:r>
              <a:rPr lang="en-US" dirty="0" err="1">
                <a:solidFill>
                  <a:schemeClr val="accent1">
                    <a:lumMod val="50000"/>
                  </a:schemeClr>
                </a:solidFill>
                <a:ea typeface="+mj-ea"/>
                <a:cs typeface="+mj-cs"/>
              </a:rPr>
              <a:t>Kunci</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utama</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dalam</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strategi</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manajemen</a:t>
            </a:r>
            <a:endParaRPr lang="en-US" dirty="0">
              <a:solidFill>
                <a:schemeClr val="accent1">
                  <a:lumMod val="50000"/>
                </a:schemeClr>
              </a:solidFill>
              <a:ea typeface="+mj-ea"/>
              <a:cs typeface="+mj-cs"/>
            </a:endParaRPr>
          </a:p>
        </p:txBody>
      </p:sp>
      <p:sp>
        <p:nvSpPr>
          <p:cNvPr id="43010" name="Content Placeholder 2">
            <a:extLst>
              <a:ext uri="{FF2B5EF4-FFF2-40B4-BE49-F238E27FC236}">
                <a16:creationId xmlns:a16="http://schemas.microsoft.com/office/drawing/2014/main" id="{0F76E8A6-5BF9-FA44-A1A6-C9619C1761D3}"/>
              </a:ext>
            </a:extLst>
          </p:cNvPr>
          <p:cNvSpPr>
            <a:spLocks noGrp="1"/>
          </p:cNvSpPr>
          <p:nvPr>
            <p:ph idx="1"/>
          </p:nvPr>
        </p:nvSpPr>
        <p:spPr/>
        <p:txBody>
          <a:bodyPr/>
          <a:lstStyle/>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Beberapa peluang dan ancaman eksternal</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Mengacu pada ekonomi, sosial, budaya, demografi, lingkungan, politik, hukum, pemerintah, teknologi, dan tren kompetitif dan kejadian yang secara signifikan memanfaatkan atau membahayakan organisasi di masa depan</a:t>
            </a:r>
          </a:p>
        </p:txBody>
      </p:sp>
      <p:sp>
        <p:nvSpPr>
          <p:cNvPr id="43011" name="Footer Placeholder 2">
            <a:extLst>
              <a:ext uri="{FF2B5EF4-FFF2-40B4-BE49-F238E27FC236}">
                <a16:creationId xmlns:a16="http://schemas.microsoft.com/office/drawing/2014/main" id="{59A6609C-BC04-9048-A4BB-7D01236B61A9}"/>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43012" name="Slide Number Placeholder 3">
            <a:extLst>
              <a:ext uri="{FF2B5EF4-FFF2-40B4-BE49-F238E27FC236}">
                <a16:creationId xmlns:a16="http://schemas.microsoft.com/office/drawing/2014/main" id="{1F485BFC-9DCD-B347-B253-0E4B206671B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5E819463-2A9A-1740-8C35-3759EDDC3365}" type="slidenum">
              <a:rPr lang="en-US" altLang="en-US" sz="1200">
                <a:latin typeface="Arial" panose="020B0604020202020204" pitchFamily="34" charset="0"/>
              </a:rPr>
              <a:pPr eaLnBrk="1" hangingPunct="1"/>
              <a:t>141</a:t>
            </a:fld>
            <a:endParaRPr lang="en-US" altLang="en-US" sz="1200">
              <a:latin typeface="Arial" panose="020B0604020202020204" pitchFamily="34" charset="0"/>
            </a:endParaRPr>
          </a:p>
        </p:txBody>
      </p:sp>
    </p:spTree>
    <p:extLst>
      <p:ext uri="{BB962C8B-B14F-4D97-AF65-F5344CB8AC3E}">
        <p14:creationId xmlns:p14="http://schemas.microsoft.com/office/powerpoint/2010/main" val="2425767581"/>
      </p:ext>
    </p:extLst>
  </p:cSld>
  <p:clrMapOvr>
    <a:masterClrMapping/>
  </p:clrMapOvr>
  <p:transition>
    <p:random/>
  </p:transition>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a:extLst>
              <a:ext uri="{FF2B5EF4-FFF2-40B4-BE49-F238E27FC236}">
                <a16:creationId xmlns:a16="http://schemas.microsoft.com/office/drawing/2014/main" id="{47ED90D2-CBD1-A546-93CE-D4FC07545141}"/>
              </a:ext>
            </a:extLst>
          </p:cNvPr>
          <p:cNvSpPr>
            <a:spLocks noGrp="1"/>
          </p:cNvSpPr>
          <p:nvPr>
            <p:ph type="title"/>
          </p:nvPr>
        </p:nvSpPr>
        <p:spPr/>
        <p:txBody>
          <a:bodyPr rtlCol="0">
            <a:normAutofit fontScale="90000"/>
          </a:bodyPr>
          <a:lstStyle/>
          <a:p>
            <a:pPr eaLnBrk="1" fontAlgn="auto" hangingPunct="1">
              <a:spcAft>
                <a:spcPts val="0"/>
              </a:spcAft>
              <a:defRPr/>
            </a:pPr>
            <a:r>
              <a:rPr lang="en-US">
                <a:latin typeface="Arial" charset="0"/>
                <a:ea typeface="+mj-ea"/>
                <a:cs typeface="Arial" charset="0"/>
              </a:rPr>
              <a:t>Beberapa peluang dan ancaman</a:t>
            </a:r>
          </a:p>
        </p:txBody>
      </p:sp>
      <p:sp>
        <p:nvSpPr>
          <p:cNvPr id="3" name="Content Placeholder 2">
            <a:extLst>
              <a:ext uri="{FF2B5EF4-FFF2-40B4-BE49-F238E27FC236}">
                <a16:creationId xmlns:a16="http://schemas.microsoft.com/office/drawing/2014/main" id="{F343BF2A-07AB-4347-83BD-479F6B3136D4}"/>
              </a:ext>
            </a:extLst>
          </p:cNvPr>
          <p:cNvSpPr>
            <a:spLocks noGrp="1"/>
          </p:cNvSpPr>
          <p:nvPr>
            <p:ph idx="1"/>
          </p:nvPr>
        </p:nvSpPr>
        <p:spPr/>
        <p:txBody>
          <a:bodyPr rtlCol="0">
            <a:normAutofit fontScale="92500"/>
          </a:bodyPr>
          <a:lstStyle/>
          <a:p>
            <a:pPr eaLnBrk="1" fontAlgn="auto" hangingPunct="1">
              <a:spcAft>
                <a:spcPts val="0"/>
              </a:spcAft>
              <a:buFont typeface="Wingdings" pitchFamily="2" charset="2"/>
              <a:buChar char="v"/>
              <a:defRPr/>
            </a:pPr>
            <a:r>
              <a:rPr lang="en-US" dirty="0" err="1">
                <a:ea typeface="+mn-ea"/>
                <a:cs typeface="+mn-cs"/>
              </a:rPr>
              <a:t>Masalah</a:t>
            </a:r>
            <a:r>
              <a:rPr lang="en-US" dirty="0">
                <a:ea typeface="+mn-ea"/>
                <a:cs typeface="+mn-cs"/>
              </a:rPr>
              <a:t> hacker </a:t>
            </a:r>
            <a:r>
              <a:rPr lang="en-US" dirty="0" err="1">
                <a:ea typeface="+mn-ea"/>
                <a:cs typeface="+mn-cs"/>
              </a:rPr>
              <a:t>komputer</a:t>
            </a:r>
            <a:r>
              <a:rPr lang="en-US" dirty="0">
                <a:ea typeface="+mn-ea"/>
                <a:cs typeface="+mn-cs"/>
              </a:rPr>
              <a:t> </a:t>
            </a:r>
            <a:r>
              <a:rPr lang="en-US" dirty="0" err="1">
                <a:ea typeface="+mn-ea"/>
                <a:cs typeface="+mn-cs"/>
              </a:rPr>
              <a:t>semakin</a:t>
            </a:r>
            <a:r>
              <a:rPr lang="en-US" dirty="0">
                <a:ea typeface="+mn-ea"/>
                <a:cs typeface="+mn-cs"/>
              </a:rPr>
              <a:t> </a:t>
            </a:r>
            <a:r>
              <a:rPr lang="en-US" dirty="0" err="1">
                <a:ea typeface="+mn-ea"/>
                <a:cs typeface="+mn-cs"/>
              </a:rPr>
              <a:t>meningkat</a:t>
            </a:r>
            <a:r>
              <a:rPr lang="en-US" dirty="0">
                <a:ea typeface="+mn-ea"/>
                <a:cs typeface="+mn-cs"/>
              </a:rPr>
              <a:t>.</a:t>
            </a:r>
          </a:p>
          <a:p>
            <a:pPr eaLnBrk="1" fontAlgn="auto" hangingPunct="1">
              <a:spcAft>
                <a:spcPts val="0"/>
              </a:spcAft>
              <a:buFont typeface="Wingdings" pitchFamily="2" charset="2"/>
              <a:buChar char="v"/>
              <a:defRPr/>
            </a:pPr>
            <a:r>
              <a:rPr lang="en-US" dirty="0" err="1">
                <a:ea typeface="+mn-ea"/>
                <a:cs typeface="+mn-cs"/>
              </a:rPr>
              <a:t>Persaingan</a:t>
            </a:r>
            <a:r>
              <a:rPr lang="en-US" dirty="0">
                <a:ea typeface="+mn-ea"/>
                <a:cs typeface="+mn-cs"/>
              </a:rPr>
              <a:t> </a:t>
            </a:r>
            <a:r>
              <a:rPr lang="en-US" dirty="0" err="1">
                <a:ea typeface="+mn-ea"/>
                <a:cs typeface="+mn-cs"/>
              </a:rPr>
              <a:t>harga</a:t>
            </a:r>
            <a:r>
              <a:rPr lang="en-US" dirty="0">
                <a:ea typeface="+mn-ea"/>
                <a:cs typeface="+mn-cs"/>
              </a:rPr>
              <a:t> yang </a:t>
            </a:r>
            <a:r>
              <a:rPr lang="en-US" dirty="0" err="1">
                <a:ea typeface="+mn-ea"/>
                <a:cs typeface="+mn-cs"/>
              </a:rPr>
              <a:t>ketat</a:t>
            </a:r>
            <a:r>
              <a:rPr lang="en-US" dirty="0">
                <a:ea typeface="+mn-ea"/>
                <a:cs typeface="+mn-cs"/>
              </a:rPr>
              <a:t> </a:t>
            </a:r>
            <a:r>
              <a:rPr lang="en-US" dirty="0" err="1">
                <a:ea typeface="+mn-ea"/>
                <a:cs typeface="+mn-cs"/>
              </a:rPr>
              <a:t>sangat</a:t>
            </a:r>
            <a:r>
              <a:rPr lang="en-US" dirty="0">
                <a:ea typeface="+mn-ea"/>
                <a:cs typeface="+mn-cs"/>
              </a:rPr>
              <a:t> </a:t>
            </a:r>
            <a:r>
              <a:rPr lang="en-US" dirty="0" err="1">
                <a:ea typeface="+mn-ea"/>
                <a:cs typeface="+mn-cs"/>
              </a:rPr>
              <a:t>mengganggu</a:t>
            </a:r>
            <a:r>
              <a:rPr lang="en-US" dirty="0">
                <a:ea typeface="+mn-ea"/>
                <a:cs typeface="+mn-cs"/>
              </a:rPr>
              <a:t> </a:t>
            </a:r>
            <a:r>
              <a:rPr lang="en-US" dirty="0" err="1">
                <a:ea typeface="+mn-ea"/>
                <a:cs typeface="+mn-cs"/>
              </a:rPr>
              <a:t>perusahaan</a:t>
            </a:r>
            <a:endParaRPr lang="en-US" dirty="0">
              <a:ea typeface="+mn-ea"/>
              <a:cs typeface="+mn-cs"/>
            </a:endParaRPr>
          </a:p>
          <a:p>
            <a:pPr eaLnBrk="1" fontAlgn="auto" hangingPunct="1">
              <a:spcAft>
                <a:spcPts val="0"/>
              </a:spcAft>
              <a:buFont typeface="Wingdings" pitchFamily="2" charset="2"/>
              <a:buChar char="v"/>
              <a:defRPr/>
            </a:pPr>
            <a:r>
              <a:rPr lang="en-US" dirty="0">
                <a:ea typeface="+mn-ea"/>
                <a:cs typeface="+mn-cs"/>
              </a:rPr>
              <a:t>Tingkat </a:t>
            </a:r>
            <a:r>
              <a:rPr lang="en-US" dirty="0" err="1">
                <a:ea typeface="+mn-ea"/>
                <a:cs typeface="+mn-cs"/>
              </a:rPr>
              <a:t>pengangguran</a:t>
            </a:r>
            <a:r>
              <a:rPr lang="en-US" dirty="0">
                <a:ea typeface="+mn-ea"/>
                <a:cs typeface="+mn-cs"/>
              </a:rPr>
              <a:t> </a:t>
            </a:r>
            <a:r>
              <a:rPr lang="en-US" dirty="0" err="1">
                <a:ea typeface="+mn-ea"/>
                <a:cs typeface="+mn-cs"/>
              </a:rPr>
              <a:t>tetap</a:t>
            </a:r>
            <a:r>
              <a:rPr lang="en-US" dirty="0">
                <a:ea typeface="+mn-ea"/>
                <a:cs typeface="+mn-cs"/>
              </a:rPr>
              <a:t> </a:t>
            </a:r>
            <a:r>
              <a:rPr lang="en-US" dirty="0" err="1">
                <a:ea typeface="+mn-ea"/>
                <a:cs typeface="+mn-cs"/>
              </a:rPr>
              <a:t>tinggi</a:t>
            </a:r>
            <a:endParaRPr lang="en-US" dirty="0">
              <a:ea typeface="+mn-ea"/>
              <a:cs typeface="+mn-cs"/>
            </a:endParaRPr>
          </a:p>
          <a:p>
            <a:pPr eaLnBrk="1" fontAlgn="auto" hangingPunct="1">
              <a:spcAft>
                <a:spcPts val="0"/>
              </a:spcAft>
              <a:buFont typeface="Wingdings" pitchFamily="2" charset="2"/>
              <a:buChar char="v"/>
              <a:defRPr/>
            </a:pPr>
            <a:r>
              <a:rPr lang="en-US" dirty="0" err="1">
                <a:ea typeface="+mn-ea"/>
                <a:cs typeface="+mn-cs"/>
              </a:rPr>
              <a:t>Suku</a:t>
            </a:r>
            <a:r>
              <a:rPr lang="en-US" dirty="0">
                <a:ea typeface="+mn-ea"/>
                <a:cs typeface="+mn-cs"/>
              </a:rPr>
              <a:t> </a:t>
            </a:r>
            <a:r>
              <a:rPr lang="en-US" dirty="0" err="1">
                <a:ea typeface="+mn-ea"/>
                <a:cs typeface="+mn-cs"/>
              </a:rPr>
              <a:t>bunga</a:t>
            </a:r>
            <a:r>
              <a:rPr lang="en-US" dirty="0">
                <a:ea typeface="+mn-ea"/>
                <a:cs typeface="+mn-cs"/>
              </a:rPr>
              <a:t> </a:t>
            </a:r>
            <a:r>
              <a:rPr lang="en-US" dirty="0" err="1">
                <a:ea typeface="+mn-ea"/>
                <a:cs typeface="+mn-cs"/>
              </a:rPr>
              <a:t>meningkat</a:t>
            </a:r>
            <a:r>
              <a:rPr lang="en-US" dirty="0">
                <a:ea typeface="+mn-ea"/>
                <a:cs typeface="+mn-cs"/>
              </a:rPr>
              <a:t>.</a:t>
            </a:r>
          </a:p>
          <a:p>
            <a:pPr eaLnBrk="1" fontAlgn="auto" hangingPunct="1">
              <a:spcAft>
                <a:spcPts val="0"/>
              </a:spcAft>
              <a:buFont typeface="Wingdings" pitchFamily="2" charset="2"/>
              <a:buChar char="v"/>
              <a:defRPr/>
            </a:pPr>
            <a:r>
              <a:rPr lang="en-US" dirty="0" err="1">
                <a:ea typeface="+mn-ea"/>
                <a:cs typeface="+mn-cs"/>
              </a:rPr>
              <a:t>Siklus</a:t>
            </a:r>
            <a:r>
              <a:rPr lang="en-US" dirty="0">
                <a:ea typeface="+mn-ea"/>
                <a:cs typeface="+mn-cs"/>
              </a:rPr>
              <a:t> </a:t>
            </a:r>
            <a:r>
              <a:rPr lang="en-US" dirty="0" err="1">
                <a:ea typeface="+mn-ea"/>
                <a:cs typeface="+mn-cs"/>
              </a:rPr>
              <a:t>penggunaan</a:t>
            </a:r>
            <a:r>
              <a:rPr lang="en-US" dirty="0">
                <a:ea typeface="+mn-ea"/>
                <a:cs typeface="+mn-cs"/>
              </a:rPr>
              <a:t> </a:t>
            </a:r>
            <a:r>
              <a:rPr lang="en-US" dirty="0" err="1">
                <a:ea typeface="+mn-ea"/>
                <a:cs typeface="+mn-cs"/>
              </a:rPr>
              <a:t>produk</a:t>
            </a:r>
            <a:r>
              <a:rPr lang="en-US" dirty="0">
                <a:ea typeface="+mn-ea"/>
                <a:cs typeface="+mn-cs"/>
              </a:rPr>
              <a:t> </a:t>
            </a:r>
            <a:r>
              <a:rPr lang="en-US" dirty="0" err="1">
                <a:ea typeface="+mn-ea"/>
                <a:cs typeface="+mn-cs"/>
              </a:rPr>
              <a:t>menjadi</a:t>
            </a:r>
            <a:r>
              <a:rPr lang="en-US" dirty="0">
                <a:ea typeface="+mn-ea"/>
                <a:cs typeface="+mn-cs"/>
              </a:rPr>
              <a:t> </a:t>
            </a:r>
            <a:r>
              <a:rPr lang="en-US" dirty="0" err="1">
                <a:ea typeface="+mn-ea"/>
                <a:cs typeface="+mn-cs"/>
              </a:rPr>
              <a:t>lebih</a:t>
            </a:r>
            <a:r>
              <a:rPr lang="en-US" dirty="0">
                <a:ea typeface="+mn-ea"/>
                <a:cs typeface="+mn-cs"/>
              </a:rPr>
              <a:t> </a:t>
            </a:r>
            <a:r>
              <a:rPr lang="en-US" dirty="0" err="1">
                <a:ea typeface="+mn-ea"/>
                <a:cs typeface="+mn-cs"/>
              </a:rPr>
              <a:t>pendek</a:t>
            </a:r>
            <a:endParaRPr lang="en-US" dirty="0">
              <a:ea typeface="+mn-ea"/>
              <a:cs typeface="+mn-cs"/>
            </a:endParaRPr>
          </a:p>
          <a:p>
            <a:pPr eaLnBrk="1" fontAlgn="auto" hangingPunct="1">
              <a:spcAft>
                <a:spcPts val="0"/>
              </a:spcAft>
              <a:buFont typeface="Wingdings" pitchFamily="2" charset="2"/>
              <a:buChar char="v"/>
              <a:defRPr/>
            </a:pPr>
            <a:r>
              <a:rPr lang="en-US" dirty="0" err="1">
                <a:ea typeface="+mn-ea"/>
                <a:cs typeface="+mn-cs"/>
              </a:rPr>
              <a:t>Secara</a:t>
            </a:r>
            <a:r>
              <a:rPr lang="en-US" dirty="0">
                <a:ea typeface="+mn-ea"/>
                <a:cs typeface="+mn-cs"/>
              </a:rPr>
              <a:t> </a:t>
            </a:r>
            <a:r>
              <a:rPr lang="en-US" dirty="0" err="1">
                <a:ea typeface="+mn-ea"/>
                <a:cs typeface="+mn-cs"/>
              </a:rPr>
              <a:t>finansial</a:t>
            </a:r>
            <a:r>
              <a:rPr lang="en-US" dirty="0">
                <a:ea typeface="+mn-ea"/>
                <a:cs typeface="+mn-cs"/>
              </a:rPr>
              <a:t> </a:t>
            </a:r>
            <a:r>
              <a:rPr lang="en-US" dirty="0" err="1">
                <a:ea typeface="+mn-ea"/>
                <a:cs typeface="+mn-cs"/>
              </a:rPr>
              <a:t>lemah</a:t>
            </a:r>
            <a:r>
              <a:rPr lang="en-US" dirty="0">
                <a:ea typeface="+mn-ea"/>
                <a:cs typeface="+mn-cs"/>
              </a:rPr>
              <a:t> </a:t>
            </a:r>
            <a:r>
              <a:rPr lang="en-US" dirty="0" err="1">
                <a:ea typeface="+mn-ea"/>
                <a:cs typeface="+mn-cs"/>
              </a:rPr>
              <a:t>pada</a:t>
            </a:r>
            <a:r>
              <a:rPr lang="en-US" dirty="0">
                <a:ea typeface="+mn-ea"/>
                <a:cs typeface="+mn-cs"/>
              </a:rPr>
              <a:t> </a:t>
            </a:r>
            <a:r>
              <a:rPr lang="en-US" dirty="0" err="1">
                <a:ea typeface="+mn-ea"/>
                <a:cs typeface="+mn-cs"/>
              </a:rPr>
              <a:t>pemerintah</a:t>
            </a:r>
            <a:r>
              <a:rPr lang="en-US" dirty="0">
                <a:ea typeface="+mn-ea"/>
                <a:cs typeface="+mn-cs"/>
              </a:rPr>
              <a:t> </a:t>
            </a:r>
            <a:r>
              <a:rPr lang="en-US" dirty="0" err="1">
                <a:ea typeface="+mn-ea"/>
                <a:cs typeface="+mn-cs"/>
              </a:rPr>
              <a:t>bagian</a:t>
            </a:r>
            <a:r>
              <a:rPr lang="en-US" dirty="0">
                <a:ea typeface="+mn-ea"/>
                <a:cs typeface="+mn-cs"/>
              </a:rPr>
              <a:t> </a:t>
            </a:r>
            <a:r>
              <a:rPr lang="en-US" dirty="0" err="1">
                <a:ea typeface="+mn-ea"/>
                <a:cs typeface="+mn-cs"/>
              </a:rPr>
              <a:t>dan</a:t>
            </a:r>
            <a:r>
              <a:rPr lang="en-US" dirty="0">
                <a:ea typeface="+mn-ea"/>
                <a:cs typeface="+mn-cs"/>
              </a:rPr>
              <a:t> </a:t>
            </a:r>
            <a:r>
              <a:rPr lang="en-US" dirty="0" err="1">
                <a:ea typeface="+mn-ea"/>
                <a:cs typeface="+mn-cs"/>
              </a:rPr>
              <a:t>lokal</a:t>
            </a:r>
            <a:r>
              <a:rPr lang="en-US" dirty="0">
                <a:ea typeface="+mn-ea"/>
                <a:cs typeface="+mn-cs"/>
              </a:rPr>
              <a:t>.</a:t>
            </a:r>
          </a:p>
        </p:txBody>
      </p:sp>
      <p:sp>
        <p:nvSpPr>
          <p:cNvPr id="45059" name="Footer Placeholder 1">
            <a:extLst>
              <a:ext uri="{FF2B5EF4-FFF2-40B4-BE49-F238E27FC236}">
                <a16:creationId xmlns:a16="http://schemas.microsoft.com/office/drawing/2014/main" id="{79ED045B-24EF-4D4D-8BBC-71CEAB331A84}"/>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45060" name="Slide Number Placeholder 3">
            <a:extLst>
              <a:ext uri="{FF2B5EF4-FFF2-40B4-BE49-F238E27FC236}">
                <a16:creationId xmlns:a16="http://schemas.microsoft.com/office/drawing/2014/main" id="{BF17C7A5-303A-A34B-9ADE-8A7B4BD6E55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08236722-0215-BE4F-B31C-79E1A814742B}" type="slidenum">
              <a:rPr lang="en-US" altLang="en-US" sz="1200">
                <a:latin typeface="Arial" panose="020B0604020202020204" pitchFamily="34" charset="0"/>
              </a:rPr>
              <a:pPr eaLnBrk="1" hangingPunct="1"/>
              <a:t>142</a:t>
            </a:fld>
            <a:endParaRPr lang="en-US" altLang="en-US" sz="1200">
              <a:latin typeface="Arial" panose="020B0604020202020204" pitchFamily="34" charset="0"/>
            </a:endParaRPr>
          </a:p>
        </p:txBody>
      </p:sp>
    </p:spTree>
    <p:extLst>
      <p:ext uri="{BB962C8B-B14F-4D97-AF65-F5344CB8AC3E}">
        <p14:creationId xmlns:p14="http://schemas.microsoft.com/office/powerpoint/2010/main" val="3182224570"/>
      </p:ext>
    </p:extLst>
  </p:cSld>
  <p:clrMapOvr>
    <a:masterClrMapping/>
  </p:clrMapOvr>
  <p:transition>
    <p:random/>
  </p:transition>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02D79-00A3-B548-A62A-F51E1EA4D886}"/>
              </a:ext>
            </a:extLst>
          </p:cNvPr>
          <p:cNvSpPr>
            <a:spLocks noGrp="1"/>
          </p:cNvSpPr>
          <p:nvPr>
            <p:ph type="title"/>
          </p:nvPr>
        </p:nvSpPr>
        <p:spPr/>
        <p:txBody>
          <a:bodyPr rtlCol="0">
            <a:normAutofit fontScale="90000"/>
          </a:bodyPr>
          <a:lstStyle/>
          <a:p>
            <a:pPr eaLnBrk="1" fontAlgn="auto" hangingPunct="1">
              <a:spcAft>
                <a:spcPts val="0"/>
              </a:spcAft>
              <a:defRPr/>
            </a:pPr>
            <a:r>
              <a:rPr lang="en-US" dirty="0" err="1">
                <a:solidFill>
                  <a:schemeClr val="accent1">
                    <a:lumMod val="50000"/>
                  </a:schemeClr>
                </a:solidFill>
                <a:ea typeface="+mj-ea"/>
                <a:cs typeface="+mj-cs"/>
              </a:rPr>
              <a:t>Kunci</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utama</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dalam</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strategi</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manajemen</a:t>
            </a:r>
            <a:endParaRPr lang="en-US" dirty="0">
              <a:solidFill>
                <a:schemeClr val="accent1">
                  <a:lumMod val="50000"/>
                </a:schemeClr>
              </a:solidFill>
              <a:ea typeface="+mj-ea"/>
              <a:cs typeface="+mj-cs"/>
            </a:endParaRPr>
          </a:p>
        </p:txBody>
      </p:sp>
      <p:sp>
        <p:nvSpPr>
          <p:cNvPr id="47106" name="Content Placeholder 2">
            <a:extLst>
              <a:ext uri="{FF2B5EF4-FFF2-40B4-BE49-F238E27FC236}">
                <a16:creationId xmlns:a16="http://schemas.microsoft.com/office/drawing/2014/main" id="{777435AB-5EE2-F94A-9230-F15792F0020B}"/>
              </a:ext>
            </a:extLst>
          </p:cNvPr>
          <p:cNvSpPr>
            <a:spLocks noGrp="1"/>
          </p:cNvSpPr>
          <p:nvPr>
            <p:ph idx="1"/>
          </p:nvPr>
        </p:nvSpPr>
        <p:spPr/>
        <p:txBody>
          <a:bodyPr/>
          <a:lstStyle/>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Kekuatan dan kelemahan internal</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Aktivitas organisasi yang terkendali itu dilakukan dengan baik atau buruk</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Relatif ditentukan kepada pesaing</a:t>
            </a:r>
          </a:p>
        </p:txBody>
      </p:sp>
      <p:sp>
        <p:nvSpPr>
          <p:cNvPr id="47107" name="Footer Placeholder 2">
            <a:extLst>
              <a:ext uri="{FF2B5EF4-FFF2-40B4-BE49-F238E27FC236}">
                <a16:creationId xmlns:a16="http://schemas.microsoft.com/office/drawing/2014/main" id="{15E2CB71-C8AA-BF42-A335-84B62ECEBB37}"/>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47108" name="Slide Number Placeholder 3">
            <a:extLst>
              <a:ext uri="{FF2B5EF4-FFF2-40B4-BE49-F238E27FC236}">
                <a16:creationId xmlns:a16="http://schemas.microsoft.com/office/drawing/2014/main" id="{B7AFA35F-4F90-D343-9F82-4590E993F90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9A157608-5AF0-3D43-9D18-180D4D4C84E7}" type="slidenum">
              <a:rPr lang="en-US" altLang="en-US" sz="1200">
                <a:latin typeface="Arial" panose="020B0604020202020204" pitchFamily="34" charset="0"/>
              </a:rPr>
              <a:pPr eaLnBrk="1" hangingPunct="1"/>
              <a:t>143</a:t>
            </a:fld>
            <a:endParaRPr lang="en-US" altLang="en-US" sz="1200">
              <a:latin typeface="Arial" panose="020B0604020202020204" pitchFamily="34" charset="0"/>
            </a:endParaRPr>
          </a:p>
        </p:txBody>
      </p:sp>
    </p:spTree>
    <p:extLst>
      <p:ext uri="{BB962C8B-B14F-4D97-AF65-F5344CB8AC3E}">
        <p14:creationId xmlns:p14="http://schemas.microsoft.com/office/powerpoint/2010/main" val="863190802"/>
      </p:ext>
    </p:extLst>
  </p:cSld>
  <p:clrMapOvr>
    <a:masterClrMapping/>
  </p:clrMapOvr>
  <p:transition>
    <p:random/>
  </p:transition>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8EEF8-7860-3B47-BAD5-D0EFBD7E1A31}"/>
              </a:ext>
            </a:extLst>
          </p:cNvPr>
          <p:cNvSpPr>
            <a:spLocks noGrp="1"/>
          </p:cNvSpPr>
          <p:nvPr>
            <p:ph type="title"/>
          </p:nvPr>
        </p:nvSpPr>
        <p:spPr/>
        <p:txBody>
          <a:bodyPr rtlCol="0">
            <a:normAutofit fontScale="90000"/>
          </a:bodyPr>
          <a:lstStyle/>
          <a:p>
            <a:pPr eaLnBrk="1" fontAlgn="auto" hangingPunct="1">
              <a:spcAft>
                <a:spcPts val="0"/>
              </a:spcAft>
              <a:defRPr/>
            </a:pPr>
            <a:r>
              <a:rPr lang="en-US" dirty="0" err="1">
                <a:solidFill>
                  <a:schemeClr val="accent1">
                    <a:lumMod val="50000"/>
                  </a:schemeClr>
                </a:solidFill>
                <a:ea typeface="+mj-ea"/>
                <a:cs typeface="+mj-cs"/>
              </a:rPr>
              <a:t>Kunci</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utama</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dalam</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strategi</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manajemen</a:t>
            </a:r>
            <a:endParaRPr lang="en-US" dirty="0">
              <a:solidFill>
                <a:schemeClr val="accent1">
                  <a:lumMod val="50000"/>
                </a:schemeClr>
              </a:solidFill>
              <a:ea typeface="+mj-ea"/>
              <a:cs typeface="+mj-cs"/>
            </a:endParaRPr>
          </a:p>
        </p:txBody>
      </p:sp>
      <p:sp>
        <p:nvSpPr>
          <p:cNvPr id="49154" name="Content Placeholder 2">
            <a:extLst>
              <a:ext uri="{FF2B5EF4-FFF2-40B4-BE49-F238E27FC236}">
                <a16:creationId xmlns:a16="http://schemas.microsoft.com/office/drawing/2014/main" id="{4268494B-9E71-134A-97B9-AD6A6B54E6C6}"/>
              </a:ext>
            </a:extLst>
          </p:cNvPr>
          <p:cNvSpPr>
            <a:spLocks noGrp="1"/>
          </p:cNvSpPr>
          <p:nvPr>
            <p:ph idx="1"/>
          </p:nvPr>
        </p:nvSpPr>
        <p:spPr/>
        <p:txBody>
          <a:bodyPr/>
          <a:lstStyle/>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tujuan</a:t>
            </a:r>
            <a:r>
              <a:rPr lang="en-US" altLang="en-US">
                <a:latin typeface="Arial" panose="020B0604020202020204" pitchFamily="34" charset="0"/>
                <a:ea typeface="ＭＳ Ｐゴシック" panose="020B0600070205080204" pitchFamily="34" charset="-128"/>
                <a:cs typeface="Arial" panose="020B0604020202020204" pitchFamily="34" charset="0"/>
              </a:rPr>
              <a:t> </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Hasil yang spesifik yang ingin dicapai sebuah organisasi dalam menjalankan misi dasarnya</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Jangka panjang yang lebih dari satu tahun</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Harus menantang, terukur, konsisten, masuk akal dan jelas</a:t>
            </a:r>
          </a:p>
        </p:txBody>
      </p:sp>
      <p:sp>
        <p:nvSpPr>
          <p:cNvPr id="49155" name="Footer Placeholder 2">
            <a:extLst>
              <a:ext uri="{FF2B5EF4-FFF2-40B4-BE49-F238E27FC236}">
                <a16:creationId xmlns:a16="http://schemas.microsoft.com/office/drawing/2014/main" id="{B102DFD1-66DB-7946-B932-74E66D097FEE}"/>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49156" name="Slide Number Placeholder 3">
            <a:extLst>
              <a:ext uri="{FF2B5EF4-FFF2-40B4-BE49-F238E27FC236}">
                <a16:creationId xmlns:a16="http://schemas.microsoft.com/office/drawing/2014/main" id="{5C691586-47E6-1B4D-ADBF-BF17AF30D1C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F6F51923-E4DD-DB47-966E-CFEF11E55809}" type="slidenum">
              <a:rPr lang="en-US" altLang="en-US" sz="1200">
                <a:latin typeface="Arial" panose="020B0604020202020204" pitchFamily="34" charset="0"/>
              </a:rPr>
              <a:pPr eaLnBrk="1" hangingPunct="1"/>
              <a:t>144</a:t>
            </a:fld>
            <a:endParaRPr lang="en-US" altLang="en-US" sz="1200">
              <a:latin typeface="Arial" panose="020B0604020202020204" pitchFamily="34" charset="0"/>
            </a:endParaRPr>
          </a:p>
        </p:txBody>
      </p:sp>
    </p:spTree>
    <p:extLst>
      <p:ext uri="{BB962C8B-B14F-4D97-AF65-F5344CB8AC3E}">
        <p14:creationId xmlns:p14="http://schemas.microsoft.com/office/powerpoint/2010/main" val="3056948149"/>
      </p:ext>
    </p:extLst>
  </p:cSld>
  <p:clrMapOvr>
    <a:masterClrMapping/>
  </p:clrMapOvr>
  <p:transition>
    <p:random/>
  </p:transition>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8F5F8-FE44-9742-9620-89DC9A85455C}"/>
              </a:ext>
            </a:extLst>
          </p:cNvPr>
          <p:cNvSpPr>
            <a:spLocks noGrp="1"/>
          </p:cNvSpPr>
          <p:nvPr>
            <p:ph type="title"/>
          </p:nvPr>
        </p:nvSpPr>
        <p:spPr/>
        <p:txBody>
          <a:bodyPr rtlCol="0">
            <a:normAutofit fontScale="90000"/>
          </a:bodyPr>
          <a:lstStyle/>
          <a:p>
            <a:pPr eaLnBrk="1" fontAlgn="auto" hangingPunct="1">
              <a:spcAft>
                <a:spcPts val="0"/>
              </a:spcAft>
              <a:defRPr/>
            </a:pPr>
            <a:r>
              <a:rPr lang="en-US" dirty="0" err="1">
                <a:solidFill>
                  <a:schemeClr val="accent1">
                    <a:lumMod val="50000"/>
                  </a:schemeClr>
                </a:solidFill>
                <a:ea typeface="+mj-ea"/>
                <a:cs typeface="+mj-cs"/>
              </a:rPr>
              <a:t>Kunci</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utama</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dalam</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strategi</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manajemen</a:t>
            </a:r>
            <a:endParaRPr lang="en-US" dirty="0">
              <a:solidFill>
                <a:schemeClr val="accent1">
                  <a:lumMod val="50000"/>
                </a:schemeClr>
              </a:solidFill>
              <a:ea typeface="+mj-ea"/>
              <a:cs typeface="+mj-cs"/>
            </a:endParaRPr>
          </a:p>
        </p:txBody>
      </p:sp>
      <p:sp>
        <p:nvSpPr>
          <p:cNvPr id="51202" name="Content Placeholder 2">
            <a:extLst>
              <a:ext uri="{FF2B5EF4-FFF2-40B4-BE49-F238E27FC236}">
                <a16:creationId xmlns:a16="http://schemas.microsoft.com/office/drawing/2014/main" id="{8A9EA81C-FBED-0E45-B4CB-16BC2228E8DB}"/>
              </a:ext>
            </a:extLst>
          </p:cNvPr>
          <p:cNvSpPr>
            <a:spLocks noGrp="1"/>
          </p:cNvSpPr>
          <p:nvPr>
            <p:ph idx="1"/>
          </p:nvPr>
        </p:nvSpPr>
        <p:spPr/>
        <p:txBody>
          <a:bodyPr/>
          <a:lstStyle/>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strategi</a:t>
            </a:r>
            <a:endParaRPr lang="en-US" altLang="en-US">
              <a:latin typeface="Arial" panose="020B0604020202020204" pitchFamily="34" charset="0"/>
              <a:ea typeface="ＭＳ Ｐゴシック" panose="020B0600070205080204" pitchFamily="34" charset="-128"/>
              <a:cs typeface="Arial" panose="020B0604020202020204" pitchFamily="34" charset="0"/>
            </a:endParaRP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Tujuan jangka panjang yang akan tercapai</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Bisa termasuk ekspansi geografis, diversifikasi, akuisisi, pengembangan produk, penetrasi pasar, penghematan, divestasi, likuidasi, dan usaha bersama</a:t>
            </a:r>
          </a:p>
        </p:txBody>
      </p:sp>
      <p:sp>
        <p:nvSpPr>
          <p:cNvPr id="51203" name="Footer Placeholder 2">
            <a:extLst>
              <a:ext uri="{FF2B5EF4-FFF2-40B4-BE49-F238E27FC236}">
                <a16:creationId xmlns:a16="http://schemas.microsoft.com/office/drawing/2014/main" id="{FFF2AF9F-19A7-FD41-A639-5817136A462E}"/>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51204" name="Slide Number Placeholder 3">
            <a:extLst>
              <a:ext uri="{FF2B5EF4-FFF2-40B4-BE49-F238E27FC236}">
                <a16:creationId xmlns:a16="http://schemas.microsoft.com/office/drawing/2014/main" id="{C58DCDF9-729F-8046-9D76-C90979D38E9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61FF8D1F-935E-D342-AE85-043630E8B3C4}" type="slidenum">
              <a:rPr lang="en-US" altLang="en-US" sz="1200">
                <a:latin typeface="Arial" panose="020B0604020202020204" pitchFamily="34" charset="0"/>
              </a:rPr>
              <a:pPr eaLnBrk="1" hangingPunct="1"/>
              <a:t>145</a:t>
            </a:fld>
            <a:endParaRPr lang="en-US" altLang="en-US" sz="1200">
              <a:latin typeface="Arial" panose="020B0604020202020204" pitchFamily="34" charset="0"/>
            </a:endParaRPr>
          </a:p>
        </p:txBody>
      </p:sp>
    </p:spTree>
    <p:extLst>
      <p:ext uri="{BB962C8B-B14F-4D97-AF65-F5344CB8AC3E}">
        <p14:creationId xmlns:p14="http://schemas.microsoft.com/office/powerpoint/2010/main" val="729366434"/>
      </p:ext>
    </p:extLst>
  </p:cSld>
  <p:clrMapOvr>
    <a:masterClrMapping/>
  </p:clrMapOvr>
  <p:transition>
    <p:random/>
  </p:transition>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97055-ECC4-D54F-86D8-0F2D136FE890}"/>
              </a:ext>
            </a:extLst>
          </p:cNvPr>
          <p:cNvSpPr>
            <a:spLocks noGrp="1"/>
          </p:cNvSpPr>
          <p:nvPr>
            <p:ph type="title"/>
          </p:nvPr>
        </p:nvSpPr>
        <p:spPr/>
        <p:txBody>
          <a:bodyPr rtlCol="0">
            <a:normAutofit fontScale="90000"/>
          </a:bodyPr>
          <a:lstStyle/>
          <a:p>
            <a:pPr eaLnBrk="1" fontAlgn="auto" hangingPunct="1">
              <a:spcAft>
                <a:spcPts val="0"/>
              </a:spcAft>
              <a:defRPr/>
            </a:pPr>
            <a:r>
              <a:rPr lang="en-US" dirty="0" err="1">
                <a:solidFill>
                  <a:schemeClr val="accent1">
                    <a:lumMod val="50000"/>
                  </a:schemeClr>
                </a:solidFill>
                <a:ea typeface="+mj-ea"/>
                <a:cs typeface="+mj-cs"/>
              </a:rPr>
              <a:t>Kunci</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utama</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dalam</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strategi</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manajemen</a:t>
            </a:r>
            <a:endParaRPr lang="en-US" dirty="0">
              <a:solidFill>
                <a:schemeClr val="accent1">
                  <a:lumMod val="50000"/>
                </a:schemeClr>
              </a:solidFill>
              <a:ea typeface="+mj-ea"/>
              <a:cs typeface="+mj-cs"/>
            </a:endParaRPr>
          </a:p>
        </p:txBody>
      </p:sp>
      <p:sp>
        <p:nvSpPr>
          <p:cNvPr id="53250" name="Content Placeholder 2">
            <a:extLst>
              <a:ext uri="{FF2B5EF4-FFF2-40B4-BE49-F238E27FC236}">
                <a16:creationId xmlns:a16="http://schemas.microsoft.com/office/drawing/2014/main" id="{3BE2AB33-4291-CE42-89C5-403BDC947B6F}"/>
              </a:ext>
            </a:extLst>
          </p:cNvPr>
          <p:cNvSpPr>
            <a:spLocks noGrp="1"/>
          </p:cNvSpPr>
          <p:nvPr>
            <p:ph idx="1"/>
          </p:nvPr>
        </p:nvSpPr>
        <p:spPr/>
        <p:txBody>
          <a:bodyPr/>
          <a:lstStyle/>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Tujuan tahunan</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Organisasi harus mencapai tujuan jangka panjang</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Harus terukur, kuantitatif, menantang, realistis, konsisten dan diprioritaskan</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Harus didirikan perusahaan, divisi, dan tingkat fungsional organisasi dalam jumlah besar</a:t>
            </a:r>
          </a:p>
        </p:txBody>
      </p:sp>
      <p:sp>
        <p:nvSpPr>
          <p:cNvPr id="53251" name="Footer Placeholder 2">
            <a:extLst>
              <a:ext uri="{FF2B5EF4-FFF2-40B4-BE49-F238E27FC236}">
                <a16:creationId xmlns:a16="http://schemas.microsoft.com/office/drawing/2014/main" id="{5E8310A2-3677-9D44-9DA0-207B8F71B7E5}"/>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53252" name="Slide Number Placeholder 3">
            <a:extLst>
              <a:ext uri="{FF2B5EF4-FFF2-40B4-BE49-F238E27FC236}">
                <a16:creationId xmlns:a16="http://schemas.microsoft.com/office/drawing/2014/main" id="{50E2E321-8A18-044A-8CF5-3ABA5E4A6F7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8C416310-E44A-4F46-BBBC-0277DBF805D0}" type="slidenum">
              <a:rPr lang="en-US" altLang="en-US" sz="1200">
                <a:latin typeface="Arial" panose="020B0604020202020204" pitchFamily="34" charset="0"/>
              </a:rPr>
              <a:pPr eaLnBrk="1" hangingPunct="1"/>
              <a:t>146</a:t>
            </a:fld>
            <a:endParaRPr lang="en-US" altLang="en-US" sz="1200">
              <a:latin typeface="Arial" panose="020B0604020202020204" pitchFamily="34" charset="0"/>
            </a:endParaRPr>
          </a:p>
        </p:txBody>
      </p:sp>
    </p:spTree>
    <p:extLst>
      <p:ext uri="{BB962C8B-B14F-4D97-AF65-F5344CB8AC3E}">
        <p14:creationId xmlns:p14="http://schemas.microsoft.com/office/powerpoint/2010/main" val="3494355421"/>
      </p:ext>
    </p:extLst>
  </p:cSld>
  <p:clrMapOvr>
    <a:masterClrMapping/>
  </p:clrMapOvr>
  <p:transition>
    <p:random/>
  </p:transition>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2F404-1307-3845-A71B-9C8EC6E49231}"/>
              </a:ext>
            </a:extLst>
          </p:cNvPr>
          <p:cNvSpPr>
            <a:spLocks noGrp="1"/>
          </p:cNvSpPr>
          <p:nvPr>
            <p:ph type="title"/>
          </p:nvPr>
        </p:nvSpPr>
        <p:spPr/>
        <p:txBody>
          <a:bodyPr rtlCol="0">
            <a:normAutofit fontScale="90000"/>
          </a:bodyPr>
          <a:lstStyle/>
          <a:p>
            <a:pPr eaLnBrk="1" fontAlgn="auto" hangingPunct="1">
              <a:spcAft>
                <a:spcPts val="0"/>
              </a:spcAft>
              <a:defRPr/>
            </a:pPr>
            <a:r>
              <a:rPr lang="en-US" dirty="0" err="1">
                <a:solidFill>
                  <a:schemeClr val="accent1">
                    <a:lumMod val="50000"/>
                  </a:schemeClr>
                </a:solidFill>
                <a:ea typeface="+mj-ea"/>
                <a:cs typeface="+mj-cs"/>
              </a:rPr>
              <a:t>Contoh</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strategi</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dalam</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aksi</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di</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tahun</a:t>
            </a:r>
            <a:r>
              <a:rPr lang="en-US" dirty="0">
                <a:solidFill>
                  <a:schemeClr val="accent1">
                    <a:lumMod val="50000"/>
                  </a:schemeClr>
                </a:solidFill>
                <a:ea typeface="+mj-ea"/>
                <a:cs typeface="+mj-cs"/>
              </a:rPr>
              <a:t> 2011</a:t>
            </a:r>
          </a:p>
        </p:txBody>
      </p:sp>
      <p:sp>
        <p:nvSpPr>
          <p:cNvPr id="55298" name="Footer Placeholder 2">
            <a:extLst>
              <a:ext uri="{FF2B5EF4-FFF2-40B4-BE49-F238E27FC236}">
                <a16:creationId xmlns:a16="http://schemas.microsoft.com/office/drawing/2014/main" id="{38A376F1-E356-A84B-BF9F-5FF37F054ABA}"/>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55299" name="Slide Number Placeholder 2">
            <a:extLst>
              <a:ext uri="{FF2B5EF4-FFF2-40B4-BE49-F238E27FC236}">
                <a16:creationId xmlns:a16="http://schemas.microsoft.com/office/drawing/2014/main" id="{A9A6A6A6-79B0-3043-B923-4A34760FAAC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D526B61F-DC6B-B94B-83C6-1B1810CB750C}" type="slidenum">
              <a:rPr lang="en-US" altLang="en-US" sz="1200">
                <a:latin typeface="Arial" panose="020B0604020202020204" pitchFamily="34" charset="0"/>
              </a:rPr>
              <a:pPr eaLnBrk="1" hangingPunct="1"/>
              <a:t>147</a:t>
            </a:fld>
            <a:endParaRPr lang="en-US" altLang="en-US" sz="1200">
              <a:latin typeface="Arial" panose="020B0604020202020204" pitchFamily="34" charset="0"/>
            </a:endParaRPr>
          </a:p>
        </p:txBody>
      </p:sp>
      <p:pic>
        <p:nvPicPr>
          <p:cNvPr id="55300" name="Picture 2">
            <a:extLst>
              <a:ext uri="{FF2B5EF4-FFF2-40B4-BE49-F238E27FC236}">
                <a16:creationId xmlns:a16="http://schemas.microsoft.com/office/drawing/2014/main" id="{3B0FA722-661B-7D46-B117-5F3D54D8B6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638" y="1671638"/>
            <a:ext cx="8594725" cy="467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66862"/>
      </p:ext>
    </p:extLst>
  </p:cSld>
  <p:clrMapOvr>
    <a:masterClrMapping/>
  </p:clrMapOvr>
  <p:transition>
    <p:random/>
  </p:transition>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73432-1C9A-DE45-93D3-D00755C3020E}"/>
              </a:ext>
            </a:extLst>
          </p:cNvPr>
          <p:cNvSpPr>
            <a:spLocks noGrp="1"/>
          </p:cNvSpPr>
          <p:nvPr>
            <p:ph type="title"/>
          </p:nvPr>
        </p:nvSpPr>
        <p:spPr/>
        <p:txBody>
          <a:bodyPr rtlCol="0">
            <a:normAutofit/>
          </a:bodyPr>
          <a:lstStyle/>
          <a:p>
            <a:pPr eaLnBrk="1" fontAlgn="auto" hangingPunct="1">
              <a:spcAft>
                <a:spcPts val="0"/>
              </a:spcAft>
              <a:defRPr/>
            </a:pPr>
            <a:r>
              <a:rPr lang="en-US" dirty="0" err="1">
                <a:solidFill>
                  <a:schemeClr val="accent1">
                    <a:lumMod val="50000"/>
                  </a:schemeClr>
                </a:solidFill>
                <a:ea typeface="+mj-ea"/>
                <a:cs typeface="+mj-cs"/>
              </a:rPr>
              <a:t>Kunci</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dalam</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strategi</a:t>
            </a:r>
            <a:r>
              <a:rPr lang="en-US" dirty="0">
                <a:solidFill>
                  <a:schemeClr val="accent1">
                    <a:lumMod val="50000"/>
                  </a:schemeClr>
                </a:solidFill>
                <a:ea typeface="+mj-ea"/>
                <a:cs typeface="+mj-cs"/>
              </a:rPr>
              <a:t> </a:t>
            </a:r>
            <a:r>
              <a:rPr lang="en-US" dirty="0" err="1">
                <a:solidFill>
                  <a:schemeClr val="accent1">
                    <a:lumMod val="50000"/>
                  </a:schemeClr>
                </a:solidFill>
                <a:ea typeface="+mj-ea"/>
                <a:cs typeface="+mj-cs"/>
              </a:rPr>
              <a:t>manajemen</a:t>
            </a:r>
            <a:endParaRPr lang="en-US" dirty="0">
              <a:solidFill>
                <a:schemeClr val="accent1">
                  <a:lumMod val="50000"/>
                </a:schemeClr>
              </a:solidFill>
              <a:ea typeface="+mj-ea"/>
              <a:cs typeface="+mj-cs"/>
            </a:endParaRPr>
          </a:p>
        </p:txBody>
      </p:sp>
      <p:sp>
        <p:nvSpPr>
          <p:cNvPr id="57346" name="Content Placeholder 2">
            <a:extLst>
              <a:ext uri="{FF2B5EF4-FFF2-40B4-BE49-F238E27FC236}">
                <a16:creationId xmlns:a16="http://schemas.microsoft.com/office/drawing/2014/main" id="{1DC069D1-5D32-0F40-9365-18B5E86582AD}"/>
              </a:ext>
            </a:extLst>
          </p:cNvPr>
          <p:cNvSpPr>
            <a:spLocks noGrp="1"/>
          </p:cNvSpPr>
          <p:nvPr>
            <p:ph idx="1"/>
          </p:nvPr>
        </p:nvSpPr>
        <p:spPr/>
        <p:txBody>
          <a:bodyPr/>
          <a:lstStyle/>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kebijakan</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Sarana dimana tujuan tahunan akan tercapai</a:t>
            </a:r>
          </a:p>
          <a:p>
            <a:pPr lvl="1"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Termasuk pedoman, peraturan, dan prosedur yang ditetapkan untuk mendukung upaya mencapai tujuan yang telah ditetapkan</a:t>
            </a:r>
          </a:p>
          <a:p>
            <a:pPr lvl="1" eaLnBrk="1" hangingPunct="1"/>
            <a:r>
              <a:rPr lang="id-ID" altLang="en-US">
                <a:latin typeface="Arial" panose="020B0604020202020204" pitchFamily="34" charset="0"/>
                <a:ea typeface="ＭＳ Ｐゴシック" panose="020B0600070205080204" pitchFamily="34" charset="-128"/>
                <a:cs typeface="Arial" panose="020B0604020202020204" pitchFamily="34" charset="0"/>
              </a:rPr>
              <a:t>panduan untuk pengambilan keputusan dan menangani situasi berulang</a:t>
            </a:r>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57347" name="Footer Placeholder 2">
            <a:extLst>
              <a:ext uri="{FF2B5EF4-FFF2-40B4-BE49-F238E27FC236}">
                <a16:creationId xmlns:a16="http://schemas.microsoft.com/office/drawing/2014/main" id="{86C25F65-1EF9-874D-A90F-84C652FD7ACD}"/>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57348" name="Slide Number Placeholder 3">
            <a:extLst>
              <a:ext uri="{FF2B5EF4-FFF2-40B4-BE49-F238E27FC236}">
                <a16:creationId xmlns:a16="http://schemas.microsoft.com/office/drawing/2014/main" id="{855B2995-9D7B-AF42-B7C9-2005C6BE308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67BB2E60-9C15-514F-8A8F-089C35023D2B}" type="slidenum">
              <a:rPr lang="en-US" altLang="en-US" sz="1200">
                <a:latin typeface="Arial" panose="020B0604020202020204" pitchFamily="34" charset="0"/>
              </a:rPr>
              <a:pPr eaLnBrk="1" hangingPunct="1"/>
              <a:t>148</a:t>
            </a:fld>
            <a:endParaRPr lang="en-US" altLang="en-US" sz="1200">
              <a:latin typeface="Arial" panose="020B0604020202020204" pitchFamily="34" charset="0"/>
            </a:endParaRPr>
          </a:p>
        </p:txBody>
      </p:sp>
    </p:spTree>
    <p:extLst>
      <p:ext uri="{BB962C8B-B14F-4D97-AF65-F5344CB8AC3E}">
        <p14:creationId xmlns:p14="http://schemas.microsoft.com/office/powerpoint/2010/main" val="3689639958"/>
      </p:ext>
    </p:extLst>
  </p:cSld>
  <p:clrMapOvr>
    <a:masterClrMapping/>
  </p:clrMapOvr>
  <p:transition>
    <p:random/>
  </p:transition>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a:extLst>
              <a:ext uri="{FF2B5EF4-FFF2-40B4-BE49-F238E27FC236}">
                <a16:creationId xmlns:a16="http://schemas.microsoft.com/office/drawing/2014/main" id="{4CD519B5-A6CB-B644-BCD8-AFA9E40EEF92}"/>
              </a:ext>
            </a:extLst>
          </p:cNvPr>
          <p:cNvSpPr>
            <a:spLocks noGrp="1"/>
          </p:cNvSpPr>
          <p:nvPr>
            <p:ph type="title"/>
          </p:nvPr>
        </p:nvSpPr>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Manfaat manajemen strategi</a:t>
            </a:r>
          </a:p>
        </p:txBody>
      </p:sp>
      <p:sp>
        <p:nvSpPr>
          <p:cNvPr id="63490" name="Content Placeholder 2">
            <a:extLst>
              <a:ext uri="{FF2B5EF4-FFF2-40B4-BE49-F238E27FC236}">
                <a16:creationId xmlns:a16="http://schemas.microsoft.com/office/drawing/2014/main" id="{D7B0B500-5148-9B46-A7F8-FE6E4F987E6B}"/>
              </a:ext>
            </a:extLst>
          </p:cNvPr>
          <p:cNvSpPr>
            <a:spLocks noGrp="1"/>
          </p:cNvSpPr>
          <p:nvPr>
            <p:ph idx="1"/>
          </p:nvPr>
        </p:nvSpPr>
        <p:spPr/>
        <p:txBody>
          <a:bodyPr/>
          <a:lstStyle/>
          <a:p>
            <a:pPr eaLnBrk="1" hangingPunct="1">
              <a:buFont typeface="Wingdings" pitchFamily="2" charset="2"/>
              <a:buChar char="v"/>
            </a:pPr>
            <a:r>
              <a:rPr lang="id-ID" altLang="en-US">
                <a:ea typeface="ＭＳ Ｐゴシック" panose="020B0600070205080204" pitchFamily="34" charset="-128"/>
                <a:cs typeface="Arial" panose="020B0604020202020204" pitchFamily="34" charset="0"/>
              </a:rPr>
              <a:t>Secara historis, manfaat utama manajemen strategis adalah untuk membantu organisasi merumuskan strategi yang lebih baik melalui penggunaan pendekatan yang lebih sistematis, logis, dan rasional terhadap pilihan strategis</a:t>
            </a:r>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63491" name="Footer Placeholder 1">
            <a:extLst>
              <a:ext uri="{FF2B5EF4-FFF2-40B4-BE49-F238E27FC236}">
                <a16:creationId xmlns:a16="http://schemas.microsoft.com/office/drawing/2014/main" id="{F834E946-7F7B-7149-92B1-196FC21C49F6}"/>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63492" name="Slide Number Placeholder 3">
            <a:extLst>
              <a:ext uri="{FF2B5EF4-FFF2-40B4-BE49-F238E27FC236}">
                <a16:creationId xmlns:a16="http://schemas.microsoft.com/office/drawing/2014/main" id="{41731B5A-7480-7942-B95E-9D0D568A37A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33834225-9B54-DB42-92F4-32E7DA540805}" type="slidenum">
              <a:rPr lang="en-US" altLang="en-US" sz="1200">
                <a:latin typeface="Arial" panose="020B0604020202020204" pitchFamily="34" charset="0"/>
              </a:rPr>
              <a:pPr eaLnBrk="1" hangingPunct="1"/>
              <a:t>149</a:t>
            </a:fld>
            <a:endParaRPr lang="en-US" altLang="en-US" sz="1200">
              <a:latin typeface="Arial" panose="020B0604020202020204" pitchFamily="34" charset="0"/>
            </a:endParaRPr>
          </a:p>
        </p:txBody>
      </p:sp>
    </p:spTree>
    <p:extLst>
      <p:ext uri="{BB962C8B-B14F-4D97-AF65-F5344CB8AC3E}">
        <p14:creationId xmlns:p14="http://schemas.microsoft.com/office/powerpoint/2010/main" val="1324000425"/>
      </p:ext>
    </p:extLst>
  </p:cSld>
  <p:clrMapOvr>
    <a:masterClrMapping/>
  </p:clrMapOvr>
  <p:transition>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id-ID" b="1" dirty="0"/>
              <a:t>Apa itu Manajemen</a:t>
            </a:r>
            <a:r>
              <a:rPr lang="en-US" b="1" dirty="0"/>
              <a:t>?</a:t>
            </a:r>
            <a:endParaRPr lang="th-TH" b="1" dirty="0"/>
          </a:p>
        </p:txBody>
      </p:sp>
      <p:sp>
        <p:nvSpPr>
          <p:cNvPr id="3" name="ตัวยึดเนื้อหา 2"/>
          <p:cNvSpPr>
            <a:spLocks noGrp="1"/>
          </p:cNvSpPr>
          <p:nvPr>
            <p:ph idx="1"/>
          </p:nvPr>
        </p:nvSpPr>
        <p:spPr/>
        <p:txBody>
          <a:bodyPr>
            <a:normAutofit/>
          </a:bodyPr>
          <a:lstStyle/>
          <a:p>
            <a:r>
              <a:rPr lang="en-US" b="1" dirty="0">
                <a:solidFill>
                  <a:srgbClr val="000000"/>
                </a:solidFill>
              </a:rPr>
              <a:t>Management</a:t>
            </a:r>
            <a:r>
              <a:rPr lang="id-ID" b="1" dirty="0">
                <a:solidFill>
                  <a:srgbClr val="000000"/>
                </a:solidFill>
              </a:rPr>
              <a:t> </a:t>
            </a:r>
            <a:r>
              <a:rPr lang="en-US" dirty="0">
                <a:solidFill>
                  <a:srgbClr val="000000"/>
                </a:solidFill>
              </a:rPr>
              <a:t>involves </a:t>
            </a:r>
            <a:r>
              <a:rPr lang="id-ID" dirty="0">
                <a:solidFill>
                  <a:srgbClr val="000000"/>
                </a:solidFill>
              </a:rPr>
              <a:t>termasuk mengkoordinasikan dan mengawasi proses kerja karyawan sehingga berjalan efektif dan efisien</a:t>
            </a:r>
            <a:r>
              <a:rPr lang="en-US" dirty="0">
                <a:solidFill>
                  <a:srgbClr val="000000"/>
                </a:solidFill>
              </a:rPr>
              <a:t>. </a:t>
            </a:r>
          </a:p>
          <a:p>
            <a:endParaRPr lang="en-US" dirty="0">
              <a:solidFill>
                <a:srgbClr val="000000"/>
              </a:solidFill>
            </a:endParaRPr>
          </a:p>
          <a:p>
            <a:r>
              <a:rPr lang="id-ID" dirty="0">
                <a:solidFill>
                  <a:srgbClr val="000000"/>
                </a:solidFill>
              </a:rPr>
              <a:t>Atau </a:t>
            </a:r>
            <a:r>
              <a:rPr lang="en-US" dirty="0">
                <a:solidFill>
                  <a:srgbClr val="000000"/>
                </a:solidFill>
              </a:rPr>
              <a:t> </a:t>
            </a:r>
            <a:r>
              <a:rPr lang="en-US" b="1" dirty="0">
                <a:solidFill>
                  <a:srgbClr val="000000"/>
                </a:solidFill>
              </a:rPr>
              <a:t>Management</a:t>
            </a:r>
            <a:r>
              <a:rPr lang="id-ID" b="1" dirty="0">
                <a:solidFill>
                  <a:srgbClr val="000000"/>
                </a:solidFill>
              </a:rPr>
              <a:t> adalah suatu usaha agar karyawan dapat menyelesaikan pekerjaannya</a:t>
            </a:r>
            <a:endParaRPr lang="th-TH" dirty="0">
              <a:solidFill>
                <a:srgbClr val="000000"/>
              </a:solidFill>
            </a:endParaRP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a:extLst>
              <a:ext uri="{FF2B5EF4-FFF2-40B4-BE49-F238E27FC236}">
                <a16:creationId xmlns:a16="http://schemas.microsoft.com/office/drawing/2014/main" id="{80C5FD18-56DC-4C4C-91DB-B5B18E8228AE}"/>
              </a:ext>
            </a:extLst>
          </p:cNvPr>
          <p:cNvSpPr>
            <a:spLocks noGrp="1"/>
          </p:cNvSpPr>
          <p:nvPr>
            <p:ph type="title"/>
          </p:nvPr>
        </p:nvSpPr>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Manfaat manajemen strategi</a:t>
            </a:r>
          </a:p>
        </p:txBody>
      </p:sp>
      <p:sp>
        <p:nvSpPr>
          <p:cNvPr id="65538" name="Content Placeholder 2">
            <a:extLst>
              <a:ext uri="{FF2B5EF4-FFF2-40B4-BE49-F238E27FC236}">
                <a16:creationId xmlns:a16="http://schemas.microsoft.com/office/drawing/2014/main" id="{D63C384B-55B0-AF4F-BB81-51D8466E4CED}"/>
              </a:ext>
            </a:extLst>
          </p:cNvPr>
          <p:cNvSpPr>
            <a:spLocks noGrp="1"/>
          </p:cNvSpPr>
          <p:nvPr>
            <p:ph idx="1"/>
          </p:nvPr>
        </p:nvSpPr>
        <p:spPr/>
        <p:txBody>
          <a:bodyPr/>
          <a:lstStyle/>
          <a:p>
            <a:pPr eaLnBrk="1" hangingPunct="1"/>
            <a:r>
              <a:rPr lang="en-US" altLang="en-US" i="1">
                <a:solidFill>
                  <a:srgbClr val="558ED5"/>
                </a:solidFill>
                <a:latin typeface="Arial" panose="020B0604020202020204" pitchFamily="34" charset="0"/>
                <a:ea typeface="ＭＳ Ｐゴシック" panose="020B0600070205080204" pitchFamily="34" charset="-128"/>
                <a:cs typeface="Arial" panose="020B0604020202020204" pitchFamily="34" charset="0"/>
              </a:rPr>
              <a:t>Komunikasi </a:t>
            </a:r>
            <a:r>
              <a:rPr lang="en-US" altLang="en-US">
                <a:latin typeface="Arial" panose="020B0604020202020204" pitchFamily="34" charset="0"/>
                <a:ea typeface="ＭＳ Ｐゴシック" panose="020B0600070205080204" pitchFamily="34" charset="-128"/>
                <a:cs typeface="Arial" panose="020B0604020202020204" pitchFamily="34" charset="0"/>
              </a:rPr>
              <a:t>adalah kunci keberhasilan manajemen strategi</a:t>
            </a:r>
          </a:p>
          <a:p>
            <a:pPr eaLnBrk="1" hangingPunct="1"/>
            <a:r>
              <a:rPr lang="id-ID" altLang="en-US">
                <a:latin typeface="Arial" panose="020B0604020202020204" pitchFamily="34" charset="0"/>
                <a:ea typeface="ＭＳ Ｐゴシック" panose="020B0600070205080204" pitchFamily="34" charset="-128"/>
                <a:cs typeface="Arial" panose="020B0604020202020204" pitchFamily="34" charset="0"/>
              </a:rPr>
              <a:t>Melalui dialog dan partisipasi, manajer dan karyawan berkomitmen untuk mendukung organisasi tersebut</a:t>
            </a:r>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65539" name="Footer Placeholder 3">
            <a:extLst>
              <a:ext uri="{FF2B5EF4-FFF2-40B4-BE49-F238E27FC236}">
                <a16:creationId xmlns:a16="http://schemas.microsoft.com/office/drawing/2014/main" id="{B247EB8F-08B7-5A4D-89E0-402CA83B3145}"/>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65540" name="Slide Number Placeholder 4">
            <a:extLst>
              <a:ext uri="{FF2B5EF4-FFF2-40B4-BE49-F238E27FC236}">
                <a16:creationId xmlns:a16="http://schemas.microsoft.com/office/drawing/2014/main" id="{480C094C-15D3-1041-9439-DA2EDCAA575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16E89EB8-BAE0-8244-9554-840A6043FE45}" type="slidenum">
              <a:rPr lang="en-US" altLang="en-US" sz="1200">
                <a:latin typeface="Arial" panose="020B0604020202020204" pitchFamily="34" charset="0"/>
              </a:rPr>
              <a:pPr eaLnBrk="1" hangingPunct="1"/>
              <a:t>150</a:t>
            </a:fld>
            <a:endParaRPr lang="en-US" altLang="en-US" sz="1200">
              <a:latin typeface="Arial" panose="020B0604020202020204" pitchFamily="34" charset="0"/>
            </a:endParaRPr>
          </a:p>
        </p:txBody>
      </p:sp>
    </p:spTree>
    <p:extLst>
      <p:ext uri="{BB962C8B-B14F-4D97-AF65-F5344CB8AC3E}">
        <p14:creationId xmlns:p14="http://schemas.microsoft.com/office/powerpoint/2010/main" val="1500147799"/>
      </p:ext>
    </p:extLst>
  </p:cSld>
  <p:clrMapOvr>
    <a:masterClrMapping/>
  </p:clrMapOvr>
  <p:transition>
    <p:random/>
  </p:transition>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a:extLst>
              <a:ext uri="{FF2B5EF4-FFF2-40B4-BE49-F238E27FC236}">
                <a16:creationId xmlns:a16="http://schemas.microsoft.com/office/drawing/2014/main" id="{5074C329-F40F-9C4F-AA67-7F09CCFCE327}"/>
              </a:ext>
            </a:extLst>
          </p:cNvPr>
          <p:cNvSpPr>
            <a:spLocks noGrp="1"/>
          </p:cNvSpPr>
          <p:nvPr>
            <p:ph type="title"/>
          </p:nvPr>
        </p:nvSpPr>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Manfaat finansial</a:t>
            </a:r>
          </a:p>
        </p:txBody>
      </p:sp>
      <p:sp>
        <p:nvSpPr>
          <p:cNvPr id="68610" name="Content Placeholder 2">
            <a:extLst>
              <a:ext uri="{FF2B5EF4-FFF2-40B4-BE49-F238E27FC236}">
                <a16:creationId xmlns:a16="http://schemas.microsoft.com/office/drawing/2014/main" id="{984216E5-BBD8-9A41-B7D4-99C3FD5C5550}"/>
              </a:ext>
            </a:extLst>
          </p:cNvPr>
          <p:cNvSpPr>
            <a:spLocks noGrp="1"/>
          </p:cNvSpPr>
          <p:nvPr>
            <p:ph idx="1"/>
          </p:nvPr>
        </p:nvSpPr>
        <p:spPr/>
        <p:txBody>
          <a:bodyPr/>
          <a:lstStyle/>
          <a:p>
            <a:pPr eaLnBrk="1" hangingPunct="1">
              <a:buFont typeface="Wingdings" pitchFamily="2" charset="2"/>
              <a:buChar char="v"/>
            </a:pPr>
            <a:r>
              <a:rPr lang="id-ID" altLang="en-US" sz="2800">
                <a:ea typeface="ＭＳ Ｐゴシック" panose="020B0600070205080204" pitchFamily="34" charset="-128"/>
                <a:cs typeface="Arial" panose="020B0604020202020204" pitchFamily="34" charset="0"/>
              </a:rPr>
              <a:t>Bisnis yang menggunakan konsep manajemen strategis menunjukkan peningkatan penjualan, profitabilitas, dan produktivitas yang signifikan dibandingkan dengan perusahaan tanpa aktivitas perencanaan yang sistematis</a:t>
            </a:r>
            <a:endParaRPr lang="en-US" altLang="en-US" sz="2800">
              <a:ea typeface="ＭＳ Ｐゴシック" panose="020B0600070205080204" pitchFamily="34" charset="-128"/>
              <a:cs typeface="Arial" panose="020B0604020202020204" pitchFamily="34" charset="0"/>
            </a:endParaRPr>
          </a:p>
          <a:p>
            <a:pPr eaLnBrk="1" hangingPunct="1">
              <a:buFont typeface="Wingdings" pitchFamily="2" charset="2"/>
              <a:buChar char="v"/>
            </a:pPr>
            <a:r>
              <a:rPr lang="id-ID" altLang="en-US" sz="2800">
                <a:ea typeface="ＭＳ Ｐゴシック" panose="020B0600070205080204" pitchFamily="34" charset="-128"/>
                <a:cs typeface="Arial" panose="020B0604020202020204" pitchFamily="34" charset="0"/>
              </a:rPr>
              <a:t>Perusahaan berkinerja tinggi tampaknya membuat keputusan yang lebih tepat dengan mengantisipasi baik konsekuensi jangka pendek maupun jangka panjang</a:t>
            </a:r>
            <a:endParaRPr lang="en-US" altLang="en-US" sz="3000">
              <a:latin typeface="Arial" panose="020B0604020202020204" pitchFamily="34" charset="0"/>
              <a:ea typeface="ＭＳ Ｐゴシック" panose="020B0600070205080204" pitchFamily="34" charset="-128"/>
              <a:cs typeface="Arial" panose="020B0604020202020204" pitchFamily="34" charset="0"/>
            </a:endParaRPr>
          </a:p>
        </p:txBody>
      </p:sp>
      <p:sp>
        <p:nvSpPr>
          <p:cNvPr id="68611" name="Footer Placeholder 1">
            <a:extLst>
              <a:ext uri="{FF2B5EF4-FFF2-40B4-BE49-F238E27FC236}">
                <a16:creationId xmlns:a16="http://schemas.microsoft.com/office/drawing/2014/main" id="{39ABB475-73FB-024E-8F01-6886B93A012B}"/>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68612" name="Slide Number Placeholder 3">
            <a:extLst>
              <a:ext uri="{FF2B5EF4-FFF2-40B4-BE49-F238E27FC236}">
                <a16:creationId xmlns:a16="http://schemas.microsoft.com/office/drawing/2014/main" id="{EB82CD6C-F73D-7F47-A28C-FBCD26DD781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C4028D03-CE17-AC48-AA2B-A1EDD9365C13}" type="slidenum">
              <a:rPr lang="en-US" altLang="en-US" sz="1200">
                <a:latin typeface="Arial" panose="020B0604020202020204" pitchFamily="34" charset="0"/>
              </a:rPr>
              <a:pPr eaLnBrk="1" hangingPunct="1"/>
              <a:t>151</a:t>
            </a:fld>
            <a:endParaRPr lang="en-US" altLang="en-US" sz="1200">
              <a:latin typeface="Arial" panose="020B0604020202020204" pitchFamily="34" charset="0"/>
            </a:endParaRPr>
          </a:p>
        </p:txBody>
      </p:sp>
    </p:spTree>
    <p:extLst>
      <p:ext uri="{BB962C8B-B14F-4D97-AF65-F5344CB8AC3E}">
        <p14:creationId xmlns:p14="http://schemas.microsoft.com/office/powerpoint/2010/main" val="2167304385"/>
      </p:ext>
    </p:extLst>
  </p:cSld>
  <p:clrMapOvr>
    <a:masterClrMapping/>
  </p:clrMapOvr>
  <p:transition>
    <p:random/>
  </p:transition>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a:extLst>
              <a:ext uri="{FF2B5EF4-FFF2-40B4-BE49-F238E27FC236}">
                <a16:creationId xmlns:a16="http://schemas.microsoft.com/office/drawing/2014/main" id="{02D4A6B8-D90A-4941-8050-31E521EE76C0}"/>
              </a:ext>
            </a:extLst>
          </p:cNvPr>
          <p:cNvSpPr>
            <a:spLocks noGrp="1"/>
          </p:cNvSpPr>
          <p:nvPr>
            <p:ph type="title"/>
          </p:nvPr>
        </p:nvSpPr>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Nonfinancial Benefits</a:t>
            </a:r>
          </a:p>
        </p:txBody>
      </p:sp>
      <p:sp>
        <p:nvSpPr>
          <p:cNvPr id="70658" name="Content Placeholder 2">
            <a:extLst>
              <a:ext uri="{FF2B5EF4-FFF2-40B4-BE49-F238E27FC236}">
                <a16:creationId xmlns:a16="http://schemas.microsoft.com/office/drawing/2014/main" id="{9DF8A116-0BCF-2C4A-811E-1BADEF8046DD}"/>
              </a:ext>
            </a:extLst>
          </p:cNvPr>
          <p:cNvSpPr>
            <a:spLocks noGrp="1"/>
          </p:cNvSpPr>
          <p:nvPr>
            <p:ph idx="1"/>
          </p:nvPr>
        </p:nvSpPr>
        <p:spPr/>
        <p:txBody>
          <a:bodyPr/>
          <a:lstStyle/>
          <a:p>
            <a:pPr eaLnBrk="1" hangingPunct="1"/>
            <a:r>
              <a:rPr lang="id-ID" altLang="en-US">
                <a:latin typeface="Arial" panose="020B0604020202020204" pitchFamily="34" charset="0"/>
                <a:ea typeface="ＭＳ Ｐゴシック" panose="020B0600070205080204" pitchFamily="34" charset="-128"/>
                <a:cs typeface="Arial" panose="020B0604020202020204" pitchFamily="34" charset="0"/>
              </a:rPr>
              <a:t>Hal ini memungkinkan identifikasi, prioritas, dan eksploitasi peluang</a:t>
            </a:r>
            <a:r>
              <a:rPr lang="en-US" altLang="en-US">
                <a:latin typeface="Arial" panose="020B0604020202020204" pitchFamily="34" charset="0"/>
                <a:ea typeface="ＭＳ Ｐゴシック" panose="020B0600070205080204" pitchFamily="34" charset="-128"/>
                <a:cs typeface="Arial" panose="020B0604020202020204" pitchFamily="34" charset="0"/>
              </a:rPr>
              <a:t>.</a:t>
            </a:r>
          </a:p>
          <a:p>
            <a:pPr eaLnBrk="1" hangingPunct="1"/>
            <a:r>
              <a:rPr lang="id-ID" altLang="en-US">
                <a:latin typeface="Arial" panose="020B0604020202020204" pitchFamily="34" charset="0"/>
                <a:ea typeface="ＭＳ Ｐゴシック" panose="020B0600070205080204" pitchFamily="34" charset="-128"/>
                <a:cs typeface="Arial" panose="020B0604020202020204" pitchFamily="34" charset="0"/>
              </a:rPr>
              <a:t>Ini memberikan pandangan obyektif tentang masalah manajemen</a:t>
            </a:r>
            <a:endParaRPr lang="en-US" altLang="en-US">
              <a:latin typeface="Arial" panose="020B0604020202020204" pitchFamily="34" charset="0"/>
              <a:ea typeface="ＭＳ Ｐゴシック" panose="020B0600070205080204" pitchFamily="34" charset="-128"/>
              <a:cs typeface="Arial" panose="020B0604020202020204" pitchFamily="34" charset="0"/>
            </a:endParaRPr>
          </a:p>
          <a:p>
            <a:pPr eaLnBrk="1" hangingPunct="1"/>
            <a:r>
              <a:rPr lang="id-ID" altLang="en-US">
                <a:latin typeface="Arial" panose="020B0604020202020204" pitchFamily="34" charset="0"/>
                <a:ea typeface="ＭＳ Ｐゴシック" panose="020B0600070205080204" pitchFamily="34" charset="-128"/>
                <a:cs typeface="Arial" panose="020B0604020202020204" pitchFamily="34" charset="0"/>
              </a:rPr>
              <a:t>Ini merupakan kerangka kerja untuk meningkatkan koordinasi dan pengendalian kegiatan</a:t>
            </a:r>
            <a:r>
              <a:rPr lang="en-US" altLang="en-US">
                <a:latin typeface="Arial" panose="020B0604020202020204" pitchFamily="34" charset="0"/>
                <a:ea typeface="ＭＳ Ｐゴシック" panose="020B0600070205080204" pitchFamily="34" charset="-128"/>
                <a:cs typeface="Arial" panose="020B0604020202020204" pitchFamily="34" charset="0"/>
              </a:rPr>
              <a:t>.</a:t>
            </a:r>
          </a:p>
          <a:p>
            <a:pPr eaLnBrk="1" hangingPunct="1"/>
            <a:r>
              <a:rPr lang="id-ID" altLang="en-US">
                <a:latin typeface="Arial" panose="020B0604020202020204" pitchFamily="34" charset="0"/>
                <a:ea typeface="ＭＳ Ｐゴシック" panose="020B0600070205080204" pitchFamily="34" charset="-128"/>
                <a:cs typeface="Arial" panose="020B0604020202020204" pitchFamily="34" charset="0"/>
              </a:rPr>
              <a:t>Ini meminimalkan efek dari kondisi dan perubahan yang merugikan</a:t>
            </a:r>
            <a:r>
              <a:rPr lang="en-US" altLang="en-US">
                <a:latin typeface="Arial" panose="020B0604020202020204" pitchFamily="34" charset="0"/>
                <a:ea typeface="ＭＳ Ｐゴシック" panose="020B0600070205080204" pitchFamily="34" charset="-128"/>
                <a:cs typeface="Arial" panose="020B0604020202020204" pitchFamily="34" charset="0"/>
              </a:rPr>
              <a:t>.</a:t>
            </a:r>
          </a:p>
        </p:txBody>
      </p:sp>
      <p:sp>
        <p:nvSpPr>
          <p:cNvPr id="70659" name="Footer Placeholder 1">
            <a:extLst>
              <a:ext uri="{FF2B5EF4-FFF2-40B4-BE49-F238E27FC236}">
                <a16:creationId xmlns:a16="http://schemas.microsoft.com/office/drawing/2014/main" id="{3E19D565-7B5D-8945-9B19-28B9A5F333B5}"/>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70660" name="Slide Number Placeholder 3">
            <a:extLst>
              <a:ext uri="{FF2B5EF4-FFF2-40B4-BE49-F238E27FC236}">
                <a16:creationId xmlns:a16="http://schemas.microsoft.com/office/drawing/2014/main" id="{0630427C-4D56-AC41-8243-637EE007A77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2F5800CC-1CB0-4D42-BC5D-5118C8EC8718}" type="slidenum">
              <a:rPr lang="en-US" altLang="en-US" sz="1200">
                <a:latin typeface="Arial" panose="020B0604020202020204" pitchFamily="34" charset="0"/>
              </a:rPr>
              <a:pPr eaLnBrk="1" hangingPunct="1"/>
              <a:t>152</a:t>
            </a:fld>
            <a:endParaRPr lang="en-US" altLang="en-US" sz="1200">
              <a:latin typeface="Arial" panose="020B0604020202020204" pitchFamily="34" charset="0"/>
            </a:endParaRPr>
          </a:p>
        </p:txBody>
      </p:sp>
    </p:spTree>
    <p:extLst>
      <p:ext uri="{BB962C8B-B14F-4D97-AF65-F5344CB8AC3E}">
        <p14:creationId xmlns:p14="http://schemas.microsoft.com/office/powerpoint/2010/main" val="3713790121"/>
      </p:ext>
    </p:extLst>
  </p:cSld>
  <p:clrMapOvr>
    <a:masterClrMapping/>
  </p:clrMapOvr>
  <p:transition>
    <p:random/>
  </p:transition>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a:extLst>
              <a:ext uri="{FF2B5EF4-FFF2-40B4-BE49-F238E27FC236}">
                <a16:creationId xmlns:a16="http://schemas.microsoft.com/office/drawing/2014/main" id="{2772B6DF-7875-D04B-A5EE-57137237C0F7}"/>
              </a:ext>
            </a:extLst>
          </p:cNvPr>
          <p:cNvSpPr>
            <a:spLocks noGrp="1"/>
          </p:cNvSpPr>
          <p:nvPr>
            <p:ph type="title"/>
          </p:nvPr>
        </p:nvSpPr>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Nonfinancial Benefits</a:t>
            </a:r>
          </a:p>
        </p:txBody>
      </p:sp>
      <p:sp>
        <p:nvSpPr>
          <p:cNvPr id="72706" name="Content Placeholder 2">
            <a:extLst>
              <a:ext uri="{FF2B5EF4-FFF2-40B4-BE49-F238E27FC236}">
                <a16:creationId xmlns:a16="http://schemas.microsoft.com/office/drawing/2014/main" id="{B5692CF4-51C7-AB41-A4E1-5AE3197DAE19}"/>
              </a:ext>
            </a:extLst>
          </p:cNvPr>
          <p:cNvSpPr>
            <a:spLocks noGrp="1"/>
          </p:cNvSpPr>
          <p:nvPr>
            <p:ph idx="1"/>
          </p:nvPr>
        </p:nvSpPr>
        <p:spPr/>
        <p:txBody>
          <a:bodyPr/>
          <a:lstStyle/>
          <a:p>
            <a:pPr eaLnBrk="1" hangingPunct="1"/>
            <a:r>
              <a:rPr lang="id-ID" altLang="en-US" sz="2400">
                <a:latin typeface="Arial" panose="020B0604020202020204" pitchFamily="34" charset="0"/>
                <a:ea typeface="ＭＳ Ｐゴシック" panose="020B0600070205080204" pitchFamily="34" charset="-128"/>
                <a:cs typeface="Arial" panose="020B0604020202020204" pitchFamily="34" charset="0"/>
              </a:rPr>
              <a:t>Hal ini memungkinkan keputusan besar untuk lebih mendukung tujuan yang telah ditetapkan</a:t>
            </a:r>
            <a:r>
              <a:rPr lang="en-US" altLang="en-US" sz="2400">
                <a:latin typeface="Arial" panose="020B0604020202020204" pitchFamily="34" charset="0"/>
                <a:ea typeface="ＭＳ Ｐゴシック" panose="020B0600070205080204" pitchFamily="34" charset="-128"/>
                <a:cs typeface="Arial" panose="020B0604020202020204" pitchFamily="34" charset="0"/>
              </a:rPr>
              <a:t>.</a:t>
            </a:r>
          </a:p>
          <a:p>
            <a:pPr eaLnBrk="1" hangingPunct="1"/>
            <a:r>
              <a:rPr lang="id-ID" altLang="en-US" sz="2400">
                <a:latin typeface="Arial" panose="020B0604020202020204" pitchFamily="34" charset="0"/>
                <a:ea typeface="ＭＳ Ｐゴシック" panose="020B0600070205080204" pitchFamily="34" charset="-128"/>
                <a:cs typeface="Arial" panose="020B0604020202020204" pitchFamily="34" charset="0"/>
              </a:rPr>
              <a:t>Hal ini memungkinkan alokasi waktu dan sumber daya yang lebih efektif untuk mengidentifikasi peluang</a:t>
            </a:r>
            <a:r>
              <a:rPr lang="en-US" altLang="en-US" sz="2400">
                <a:latin typeface="Arial" panose="020B0604020202020204" pitchFamily="34" charset="0"/>
                <a:ea typeface="ＭＳ Ｐゴシック" panose="020B0600070205080204" pitchFamily="34" charset="-128"/>
                <a:cs typeface="Arial" panose="020B0604020202020204" pitchFamily="34" charset="0"/>
              </a:rPr>
              <a:t>.</a:t>
            </a:r>
          </a:p>
          <a:p>
            <a:pPr eaLnBrk="1" hangingPunct="1"/>
            <a:r>
              <a:rPr lang="id-ID" altLang="en-US" sz="2400">
                <a:latin typeface="Arial" panose="020B0604020202020204" pitchFamily="34" charset="0"/>
                <a:ea typeface="ＭＳ Ｐゴシック" panose="020B0600070205080204" pitchFamily="34" charset="-128"/>
                <a:cs typeface="Arial" panose="020B0604020202020204" pitchFamily="34" charset="0"/>
              </a:rPr>
              <a:t>Ini memungkinkan lebih sedikit sumber daya dan sedikit waktu untuk dikhususkan untuk memperbaiki keputusan yang keliru atau ad hoc</a:t>
            </a:r>
            <a:r>
              <a:rPr lang="en-US" altLang="en-US" sz="2400">
                <a:latin typeface="Arial" panose="020B0604020202020204" pitchFamily="34" charset="0"/>
                <a:ea typeface="ＭＳ Ｐゴシック" panose="020B0600070205080204" pitchFamily="34" charset="-128"/>
                <a:cs typeface="Arial" panose="020B0604020202020204" pitchFamily="34" charset="0"/>
              </a:rPr>
              <a:t>.</a:t>
            </a:r>
          </a:p>
          <a:p>
            <a:pPr eaLnBrk="1" hangingPunct="1"/>
            <a:r>
              <a:rPr lang="id-ID" altLang="en-US" sz="2400">
                <a:latin typeface="Arial" panose="020B0604020202020204" pitchFamily="34" charset="0"/>
                <a:ea typeface="ＭＳ Ｐゴシック" panose="020B0600070205080204" pitchFamily="34" charset="-128"/>
                <a:cs typeface="Arial" panose="020B0604020202020204" pitchFamily="34" charset="0"/>
              </a:rPr>
              <a:t>Ini menciptakan kerangka kerja untuk komunikasi internal antar personil</a:t>
            </a:r>
            <a:r>
              <a:rPr lang="en-US" altLang="en-US" sz="2400">
                <a:latin typeface="Arial" panose="020B0604020202020204" pitchFamily="34" charset="0"/>
                <a:ea typeface="ＭＳ Ｐゴシック" panose="020B0600070205080204" pitchFamily="34" charset="-128"/>
                <a:cs typeface="Arial" panose="020B0604020202020204" pitchFamily="34" charset="0"/>
              </a:rPr>
              <a:t>.</a:t>
            </a:r>
          </a:p>
        </p:txBody>
      </p:sp>
      <p:sp>
        <p:nvSpPr>
          <p:cNvPr id="72707" name="Footer Placeholder 1">
            <a:extLst>
              <a:ext uri="{FF2B5EF4-FFF2-40B4-BE49-F238E27FC236}">
                <a16:creationId xmlns:a16="http://schemas.microsoft.com/office/drawing/2014/main" id="{1123FB45-D46F-8C44-BF47-90BFB4F668F3}"/>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72708" name="Slide Number Placeholder 3">
            <a:extLst>
              <a:ext uri="{FF2B5EF4-FFF2-40B4-BE49-F238E27FC236}">
                <a16:creationId xmlns:a16="http://schemas.microsoft.com/office/drawing/2014/main" id="{803A8784-53C2-4C47-8561-DA983355635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19B044B1-CDE4-A546-8396-CA6CA2991A5E}" type="slidenum">
              <a:rPr lang="en-US" altLang="en-US" sz="1200">
                <a:latin typeface="Arial" panose="020B0604020202020204" pitchFamily="34" charset="0"/>
              </a:rPr>
              <a:pPr eaLnBrk="1" hangingPunct="1"/>
              <a:t>153</a:t>
            </a:fld>
            <a:endParaRPr lang="en-US" altLang="en-US" sz="1200">
              <a:latin typeface="Arial" panose="020B0604020202020204" pitchFamily="34" charset="0"/>
            </a:endParaRPr>
          </a:p>
        </p:txBody>
      </p:sp>
    </p:spTree>
    <p:extLst>
      <p:ext uri="{BB962C8B-B14F-4D97-AF65-F5344CB8AC3E}">
        <p14:creationId xmlns:p14="http://schemas.microsoft.com/office/powerpoint/2010/main" val="4180441345"/>
      </p:ext>
    </p:extLst>
  </p:cSld>
  <p:clrMapOvr>
    <a:masterClrMapping/>
  </p:clrMapOvr>
  <p:transition>
    <p:random/>
  </p:transition>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a:extLst>
              <a:ext uri="{FF2B5EF4-FFF2-40B4-BE49-F238E27FC236}">
                <a16:creationId xmlns:a16="http://schemas.microsoft.com/office/drawing/2014/main" id="{C6769E2C-BD0D-B645-896A-79C5D8837D77}"/>
              </a:ext>
            </a:extLst>
          </p:cNvPr>
          <p:cNvSpPr>
            <a:spLocks noGrp="1"/>
          </p:cNvSpPr>
          <p:nvPr>
            <p:ph type="title"/>
          </p:nvPr>
        </p:nvSpPr>
        <p:spPr/>
        <p:txBody>
          <a:bodyPr/>
          <a:lstStyle/>
          <a:p>
            <a:pPr eaLnBrk="1" hangingPunct="1"/>
            <a:r>
              <a:rPr lang="id-ID" altLang="en-US">
                <a:latin typeface="Arial" panose="020B0604020202020204" pitchFamily="34" charset="0"/>
                <a:ea typeface="ＭＳ Ｐゴシック" panose="020B0600070205080204" pitchFamily="34" charset="-128"/>
                <a:cs typeface="Arial" panose="020B0604020202020204" pitchFamily="34" charset="0"/>
              </a:rPr>
              <a:t>Mengapa Beberapa Perusahaan Tidak Melakukan Perencanaan Strategis</a:t>
            </a:r>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74754" name="Content Placeholder 2">
            <a:extLst>
              <a:ext uri="{FF2B5EF4-FFF2-40B4-BE49-F238E27FC236}">
                <a16:creationId xmlns:a16="http://schemas.microsoft.com/office/drawing/2014/main" id="{B4851D3B-8062-804C-9084-A66B6BF1E5EC}"/>
              </a:ext>
            </a:extLst>
          </p:cNvPr>
          <p:cNvSpPr>
            <a:spLocks noGrp="1"/>
          </p:cNvSpPr>
          <p:nvPr>
            <p:ph idx="1"/>
          </p:nvPr>
        </p:nvSpPr>
        <p:spPr/>
        <p:txBody>
          <a:bodyPr/>
          <a:lstStyle/>
          <a:p>
            <a:pPr eaLnBrk="1" hangingPunct="1"/>
            <a:r>
              <a:rPr lang="id-ID" altLang="en-US">
                <a:latin typeface="Arial" panose="020B0604020202020204" pitchFamily="34" charset="0"/>
                <a:ea typeface="ＭＳ Ｐゴシック" panose="020B0600070205080204" pitchFamily="34" charset="-128"/>
                <a:cs typeface="Arial" panose="020B0604020202020204" pitchFamily="34" charset="0"/>
              </a:rPr>
              <a:t>Kurangnya pengetahuan dalam perencanaan strategis</a:t>
            </a:r>
            <a:endParaRPr lang="en-US" altLang="en-US">
              <a:latin typeface="Arial" panose="020B0604020202020204" pitchFamily="34" charset="0"/>
              <a:ea typeface="ＭＳ Ｐゴシック" panose="020B0600070205080204" pitchFamily="34" charset="-128"/>
              <a:cs typeface="Arial" panose="020B0604020202020204" pitchFamily="34" charset="0"/>
            </a:endParaRPr>
          </a:p>
          <a:p>
            <a:pPr eaLnBrk="1" hangingPunct="1"/>
            <a:r>
              <a:rPr lang="id-ID" altLang="en-US">
                <a:latin typeface="Arial" panose="020B0604020202020204" pitchFamily="34" charset="0"/>
                <a:ea typeface="ＭＳ Ｐゴシック" panose="020B0600070205080204" pitchFamily="34" charset="-128"/>
                <a:cs typeface="Arial" panose="020B0604020202020204" pitchFamily="34" charset="0"/>
              </a:rPr>
              <a:t>Struktur penghargaan yang buruk</a:t>
            </a:r>
            <a:endParaRPr lang="en-US" altLang="en-US">
              <a:latin typeface="Arial" panose="020B0604020202020204" pitchFamily="34" charset="0"/>
              <a:ea typeface="ＭＳ Ｐゴシック" panose="020B0600070205080204" pitchFamily="34" charset="-128"/>
              <a:cs typeface="Arial" panose="020B0604020202020204" pitchFamily="34" charset="0"/>
            </a:endParaRPr>
          </a:p>
          <a:p>
            <a:pPr eaLnBrk="1" hangingPunct="1"/>
            <a:r>
              <a:rPr lang="id-ID" altLang="en-US">
                <a:latin typeface="Arial" panose="020B0604020202020204" pitchFamily="34" charset="0"/>
                <a:ea typeface="ＭＳ Ｐゴシック" panose="020B0600070205080204" pitchFamily="34" charset="-128"/>
                <a:cs typeface="Arial" panose="020B0604020202020204" pitchFamily="34" charset="0"/>
              </a:rPr>
              <a:t>Pemadam kebakaran</a:t>
            </a:r>
            <a:endParaRPr lang="en-US" altLang="en-US">
              <a:latin typeface="Arial" panose="020B0604020202020204" pitchFamily="34" charset="0"/>
              <a:ea typeface="ＭＳ Ｐゴシック" panose="020B0600070205080204" pitchFamily="34" charset="-128"/>
              <a:cs typeface="Arial" panose="020B0604020202020204" pitchFamily="34" charset="0"/>
            </a:endParaRP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Membuang waktu</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Terlalu mahal</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kemalasan</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Konten dengan sukses</a:t>
            </a:r>
          </a:p>
        </p:txBody>
      </p:sp>
      <p:sp>
        <p:nvSpPr>
          <p:cNvPr id="74755" name="Footer Placeholder 1">
            <a:extLst>
              <a:ext uri="{FF2B5EF4-FFF2-40B4-BE49-F238E27FC236}">
                <a16:creationId xmlns:a16="http://schemas.microsoft.com/office/drawing/2014/main" id="{4A5469AF-C758-8440-AA67-B5EEAD84B3B3}"/>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74756" name="Slide Number Placeholder 3">
            <a:extLst>
              <a:ext uri="{FF2B5EF4-FFF2-40B4-BE49-F238E27FC236}">
                <a16:creationId xmlns:a16="http://schemas.microsoft.com/office/drawing/2014/main" id="{3C066216-9494-454B-8F8C-90F25C366DD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F7E08263-42F1-3848-8D5B-C20B30B197D2}" type="slidenum">
              <a:rPr lang="en-US" altLang="en-US" sz="1200">
                <a:latin typeface="Arial" panose="020B0604020202020204" pitchFamily="34" charset="0"/>
              </a:rPr>
              <a:pPr eaLnBrk="1" hangingPunct="1"/>
              <a:t>154</a:t>
            </a:fld>
            <a:endParaRPr lang="en-US" altLang="en-US" sz="1200">
              <a:latin typeface="Arial" panose="020B0604020202020204" pitchFamily="34" charset="0"/>
            </a:endParaRPr>
          </a:p>
        </p:txBody>
      </p:sp>
    </p:spTree>
    <p:extLst>
      <p:ext uri="{BB962C8B-B14F-4D97-AF65-F5344CB8AC3E}">
        <p14:creationId xmlns:p14="http://schemas.microsoft.com/office/powerpoint/2010/main" val="549161949"/>
      </p:ext>
    </p:extLst>
  </p:cSld>
  <p:clrMapOvr>
    <a:masterClrMapping/>
  </p:clrMapOvr>
  <p:transition>
    <p:random/>
  </p:transition>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a:extLst>
              <a:ext uri="{FF2B5EF4-FFF2-40B4-BE49-F238E27FC236}">
                <a16:creationId xmlns:a16="http://schemas.microsoft.com/office/drawing/2014/main" id="{EBB3A2D1-1C9B-2C4D-8EC3-541C5CD6F103}"/>
              </a:ext>
            </a:extLst>
          </p:cNvPr>
          <p:cNvSpPr>
            <a:spLocks noGrp="1"/>
          </p:cNvSpPr>
          <p:nvPr>
            <p:ph type="title"/>
          </p:nvPr>
        </p:nvSpPr>
        <p:spPr/>
        <p:txBody>
          <a:bodyPr/>
          <a:lstStyle/>
          <a:p>
            <a:pPr eaLnBrk="1" hangingPunct="1"/>
            <a:r>
              <a:rPr lang="id-ID" altLang="en-US">
                <a:latin typeface="Arial" panose="020B0604020202020204" pitchFamily="34" charset="0"/>
                <a:ea typeface="ＭＳ Ｐゴシック" panose="020B0600070205080204" pitchFamily="34" charset="-128"/>
                <a:cs typeface="Arial" panose="020B0604020202020204" pitchFamily="34" charset="0"/>
              </a:rPr>
              <a:t>Mengapa Beberapa Perusahaan Tidak Melakukan Perencanaan Strategis</a:t>
            </a:r>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76802" name="Content Placeholder 2">
            <a:extLst>
              <a:ext uri="{FF2B5EF4-FFF2-40B4-BE49-F238E27FC236}">
                <a16:creationId xmlns:a16="http://schemas.microsoft.com/office/drawing/2014/main" id="{A9FBF88B-0434-DF41-B971-394D0CB3A361}"/>
              </a:ext>
            </a:extLst>
          </p:cNvPr>
          <p:cNvSpPr>
            <a:spLocks noGrp="1"/>
          </p:cNvSpPr>
          <p:nvPr>
            <p:ph idx="1"/>
          </p:nvPr>
        </p:nvSpPr>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Takut menerima kegagalan</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Terlalu peracaya diri</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Pengalaman buruk sebelumnya</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Kepentingan pribadi</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Takut untuk yang tidak diketahui</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Kejujuran dari perbedaan pendapat</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kecurigaan</a:t>
            </a:r>
          </a:p>
        </p:txBody>
      </p:sp>
      <p:sp>
        <p:nvSpPr>
          <p:cNvPr id="76803" name="Footer Placeholder 1">
            <a:extLst>
              <a:ext uri="{FF2B5EF4-FFF2-40B4-BE49-F238E27FC236}">
                <a16:creationId xmlns:a16="http://schemas.microsoft.com/office/drawing/2014/main" id="{57616C40-7A3B-8E43-8237-00CC12BEE465}"/>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76804" name="Slide Number Placeholder 3">
            <a:extLst>
              <a:ext uri="{FF2B5EF4-FFF2-40B4-BE49-F238E27FC236}">
                <a16:creationId xmlns:a16="http://schemas.microsoft.com/office/drawing/2014/main" id="{AD3CC376-AAF3-4B48-A9E1-BE976AAA3EA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4FE31130-2BAC-9C4F-9913-1D74D6F294C1}" type="slidenum">
              <a:rPr lang="en-US" altLang="en-US" sz="1200">
                <a:latin typeface="Arial" panose="020B0604020202020204" pitchFamily="34" charset="0"/>
              </a:rPr>
              <a:pPr eaLnBrk="1" hangingPunct="1"/>
              <a:t>155</a:t>
            </a:fld>
            <a:endParaRPr lang="en-US" altLang="en-US" sz="1200">
              <a:latin typeface="Arial" panose="020B0604020202020204" pitchFamily="34" charset="0"/>
            </a:endParaRPr>
          </a:p>
        </p:txBody>
      </p:sp>
    </p:spTree>
    <p:extLst>
      <p:ext uri="{BB962C8B-B14F-4D97-AF65-F5344CB8AC3E}">
        <p14:creationId xmlns:p14="http://schemas.microsoft.com/office/powerpoint/2010/main" val="3056619698"/>
      </p:ext>
    </p:extLst>
  </p:cSld>
  <p:clrMapOvr>
    <a:masterClrMapping/>
  </p:clrMapOvr>
  <p:transition>
    <p:random/>
  </p:transition>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a:extLst>
              <a:ext uri="{FF2B5EF4-FFF2-40B4-BE49-F238E27FC236}">
                <a16:creationId xmlns:a16="http://schemas.microsoft.com/office/drawing/2014/main" id="{92778BFA-6FCD-774D-B224-0597303A5E2B}"/>
              </a:ext>
            </a:extLst>
          </p:cNvPr>
          <p:cNvSpPr>
            <a:spLocks noGrp="1"/>
          </p:cNvSpPr>
          <p:nvPr>
            <p:ph type="title"/>
          </p:nvPr>
        </p:nvSpPr>
        <p:spPr/>
        <p:txBody>
          <a:bodyPr/>
          <a:lstStyle/>
          <a:p>
            <a:pPr eaLnBrk="1" hangingPunct="1"/>
            <a:r>
              <a:rPr lang="id-ID" altLang="en-US">
                <a:latin typeface="Arial" panose="020B0604020202020204" pitchFamily="34" charset="0"/>
                <a:ea typeface="ＭＳ Ｐゴシック" panose="020B0600070205080204" pitchFamily="34" charset="-128"/>
                <a:cs typeface="Arial" panose="020B0604020202020204" pitchFamily="34" charset="0"/>
              </a:rPr>
              <a:t>Perangkap dalam Perencanaan Strategis</a:t>
            </a:r>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78850" name="Content Placeholder 2">
            <a:extLst>
              <a:ext uri="{FF2B5EF4-FFF2-40B4-BE49-F238E27FC236}">
                <a16:creationId xmlns:a16="http://schemas.microsoft.com/office/drawing/2014/main" id="{30D41F1B-1F15-5043-9E0F-E9A091AE2C30}"/>
              </a:ext>
            </a:extLst>
          </p:cNvPr>
          <p:cNvSpPr>
            <a:spLocks noGrp="1"/>
          </p:cNvSpPr>
          <p:nvPr>
            <p:ph idx="1"/>
          </p:nvPr>
        </p:nvSpPr>
        <p:spPr/>
        <p:txBody>
          <a:bodyPr/>
          <a:lstStyle/>
          <a:p>
            <a:pPr eaLnBrk="1" hangingPunct="1"/>
            <a:r>
              <a:rPr lang="id-ID" altLang="en-US" sz="2400">
                <a:latin typeface="Arial" panose="020B0604020202020204" pitchFamily="34" charset="0"/>
                <a:ea typeface="ＭＳ Ｐゴシック" panose="020B0600070205080204" pitchFamily="34" charset="-128"/>
                <a:cs typeface="Arial" panose="020B0604020202020204" pitchFamily="34" charset="0"/>
              </a:rPr>
              <a:t>Menggunakan perencanaan strategis untuk mendapatkan kontrol atas keputusan dan sumber daya</a:t>
            </a:r>
            <a:endParaRPr lang="en-US" altLang="en-US" sz="2400">
              <a:latin typeface="Arial" panose="020B0604020202020204" pitchFamily="34" charset="0"/>
              <a:ea typeface="ＭＳ Ｐゴシック" panose="020B0600070205080204" pitchFamily="34" charset="-128"/>
              <a:cs typeface="Arial" panose="020B0604020202020204" pitchFamily="34" charset="0"/>
            </a:endParaRPr>
          </a:p>
          <a:p>
            <a:pPr eaLnBrk="1" hangingPunct="1"/>
            <a:r>
              <a:rPr lang="id-ID" altLang="en-US" sz="2400">
                <a:latin typeface="Arial" panose="020B0604020202020204" pitchFamily="34" charset="0"/>
                <a:ea typeface="ＭＳ Ｐゴシック" panose="020B0600070205080204" pitchFamily="34" charset="-128"/>
                <a:cs typeface="Arial" panose="020B0604020202020204" pitchFamily="34" charset="0"/>
              </a:rPr>
              <a:t>Melakukan perencanaan strategis hanya untuk memenuhi persyaratan akreditasi atau peraturan</a:t>
            </a:r>
            <a:endParaRPr lang="en-US" altLang="en-US" sz="2400">
              <a:latin typeface="Arial" panose="020B0604020202020204" pitchFamily="34" charset="0"/>
              <a:ea typeface="ＭＳ Ｐゴシック" panose="020B0600070205080204" pitchFamily="34" charset="-128"/>
              <a:cs typeface="Arial" panose="020B0604020202020204" pitchFamily="34" charset="0"/>
            </a:endParaRPr>
          </a:p>
          <a:p>
            <a:pPr eaLnBrk="1" hangingPunct="1"/>
            <a:r>
              <a:rPr lang="id-ID" altLang="en-US" sz="2400">
                <a:latin typeface="Arial" panose="020B0604020202020204" pitchFamily="34" charset="0"/>
                <a:ea typeface="ＭＳ Ｐゴシック" panose="020B0600070205080204" pitchFamily="34" charset="-128"/>
                <a:cs typeface="Arial" panose="020B0604020202020204" pitchFamily="34" charset="0"/>
              </a:rPr>
              <a:t>Terlalu tergesa-gesa </a:t>
            </a:r>
            <a:r>
              <a:rPr lang="en-US" altLang="en-US" sz="2400">
                <a:latin typeface="Arial" panose="020B0604020202020204" pitchFamily="34" charset="0"/>
                <a:ea typeface="ＭＳ Ｐゴシック" panose="020B0600070205080204" pitchFamily="34" charset="-128"/>
                <a:cs typeface="Arial" panose="020B0604020202020204" pitchFamily="34" charset="0"/>
              </a:rPr>
              <a:t>dalam </a:t>
            </a:r>
            <a:r>
              <a:rPr lang="id-ID" altLang="en-US" sz="2400">
                <a:latin typeface="Arial" panose="020B0604020202020204" pitchFamily="34" charset="0"/>
                <a:ea typeface="ＭＳ Ｐゴシック" panose="020B0600070205080204" pitchFamily="34" charset="-128"/>
                <a:cs typeface="Arial" panose="020B0604020202020204" pitchFamily="34" charset="0"/>
              </a:rPr>
              <a:t>bergerak dari pengembangan misi ke perumusan strategi</a:t>
            </a:r>
            <a:endParaRPr lang="en-US" altLang="en-US" sz="2400">
              <a:latin typeface="Arial" panose="020B0604020202020204" pitchFamily="34" charset="0"/>
              <a:ea typeface="ＭＳ Ｐゴシック" panose="020B0600070205080204" pitchFamily="34" charset="-128"/>
              <a:cs typeface="Arial" panose="020B0604020202020204" pitchFamily="34" charset="0"/>
            </a:endParaRPr>
          </a:p>
          <a:p>
            <a:pPr eaLnBrk="1" hangingPunct="1"/>
            <a:r>
              <a:rPr lang="id-ID" altLang="en-US" sz="2400">
                <a:latin typeface="Arial" panose="020B0604020202020204" pitchFamily="34" charset="0"/>
                <a:ea typeface="ＭＳ Ｐゴシック" panose="020B0600070205080204" pitchFamily="34" charset="-128"/>
                <a:cs typeface="Arial" panose="020B0604020202020204" pitchFamily="34" charset="0"/>
              </a:rPr>
              <a:t>Gagal mengkomunikasikan rencana kepada karyawan, yang terus bekerja dalam kegelapan</a:t>
            </a:r>
            <a:endParaRPr lang="en-US" altLang="en-US" sz="2400">
              <a:latin typeface="Arial" panose="020B0604020202020204" pitchFamily="34" charset="0"/>
              <a:ea typeface="ＭＳ Ｐゴシック" panose="020B0600070205080204" pitchFamily="34" charset="-128"/>
              <a:cs typeface="Arial" panose="020B0604020202020204" pitchFamily="34" charset="0"/>
            </a:endParaRPr>
          </a:p>
          <a:p>
            <a:pPr eaLnBrk="1" hangingPunct="1"/>
            <a:r>
              <a:rPr lang="id-ID" altLang="en-US" sz="2400">
                <a:latin typeface="Arial" panose="020B0604020202020204" pitchFamily="34" charset="0"/>
                <a:ea typeface="ＭＳ Ｐゴシック" panose="020B0600070205080204" pitchFamily="34" charset="-128"/>
                <a:cs typeface="Arial" panose="020B0604020202020204" pitchFamily="34" charset="0"/>
              </a:rPr>
              <a:t>Manajer </a:t>
            </a:r>
            <a:r>
              <a:rPr lang="en-US" altLang="en-US" sz="2400">
                <a:latin typeface="Arial" panose="020B0604020202020204" pitchFamily="34" charset="0"/>
                <a:ea typeface="ＭＳ Ｐゴシック" panose="020B0600070205080204" pitchFamily="34" charset="-128"/>
                <a:cs typeface="Arial" panose="020B0604020202020204" pitchFamily="34" charset="0"/>
              </a:rPr>
              <a:t>utama</a:t>
            </a:r>
            <a:r>
              <a:rPr lang="id-ID" altLang="en-US" sz="2400">
                <a:latin typeface="Arial" panose="020B0604020202020204" pitchFamily="34" charset="0"/>
                <a:ea typeface="ＭＳ Ｐゴシック" panose="020B0600070205080204" pitchFamily="34" charset="-128"/>
                <a:cs typeface="Arial" panose="020B0604020202020204" pitchFamily="34" charset="0"/>
              </a:rPr>
              <a:t> membuat banyak keputusan intuitif yang bertentangan dengan rencana formal</a:t>
            </a:r>
            <a:endParaRPr lang="en-US" altLang="en-US" sz="2400">
              <a:latin typeface="Arial" panose="020B0604020202020204" pitchFamily="34" charset="0"/>
              <a:ea typeface="ＭＳ Ｐゴシック" panose="020B0600070205080204" pitchFamily="34" charset="-128"/>
              <a:cs typeface="Arial" panose="020B0604020202020204" pitchFamily="34" charset="0"/>
            </a:endParaRPr>
          </a:p>
        </p:txBody>
      </p:sp>
      <p:sp>
        <p:nvSpPr>
          <p:cNvPr id="78851" name="Footer Placeholder 1">
            <a:extLst>
              <a:ext uri="{FF2B5EF4-FFF2-40B4-BE49-F238E27FC236}">
                <a16:creationId xmlns:a16="http://schemas.microsoft.com/office/drawing/2014/main" id="{777CB9B3-988F-2845-9503-104D6489D32D}"/>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78852" name="Slide Number Placeholder 3">
            <a:extLst>
              <a:ext uri="{FF2B5EF4-FFF2-40B4-BE49-F238E27FC236}">
                <a16:creationId xmlns:a16="http://schemas.microsoft.com/office/drawing/2014/main" id="{FAEC3E28-4F07-2643-AE40-CFBB5D55C9B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DC12D03F-BF7E-8C4F-BEE7-5014137E5BC0}" type="slidenum">
              <a:rPr lang="en-US" altLang="en-US" sz="1200">
                <a:latin typeface="Arial" panose="020B0604020202020204" pitchFamily="34" charset="0"/>
              </a:rPr>
              <a:pPr eaLnBrk="1" hangingPunct="1"/>
              <a:t>156</a:t>
            </a:fld>
            <a:endParaRPr lang="en-US" altLang="en-US" sz="1200">
              <a:latin typeface="Arial" panose="020B0604020202020204" pitchFamily="34" charset="0"/>
            </a:endParaRPr>
          </a:p>
        </p:txBody>
      </p:sp>
    </p:spTree>
    <p:extLst>
      <p:ext uri="{BB962C8B-B14F-4D97-AF65-F5344CB8AC3E}">
        <p14:creationId xmlns:p14="http://schemas.microsoft.com/office/powerpoint/2010/main" val="3149687651"/>
      </p:ext>
    </p:extLst>
  </p:cSld>
  <p:clrMapOvr>
    <a:masterClrMapping/>
  </p:clrMapOvr>
  <p:transition>
    <p:random/>
  </p:transition>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a:extLst>
              <a:ext uri="{FF2B5EF4-FFF2-40B4-BE49-F238E27FC236}">
                <a16:creationId xmlns:a16="http://schemas.microsoft.com/office/drawing/2014/main" id="{5239F9D4-2F56-D241-A5B7-299024862FEC}"/>
              </a:ext>
            </a:extLst>
          </p:cNvPr>
          <p:cNvSpPr>
            <a:spLocks noGrp="1"/>
          </p:cNvSpPr>
          <p:nvPr>
            <p:ph type="title"/>
          </p:nvPr>
        </p:nvSpPr>
        <p:spPr/>
        <p:txBody>
          <a:bodyPr/>
          <a:lstStyle/>
          <a:p>
            <a:pPr eaLnBrk="1" hangingPunct="1"/>
            <a:r>
              <a:rPr lang="id-ID" altLang="en-US">
                <a:latin typeface="Arial" panose="020B0604020202020204" pitchFamily="34" charset="0"/>
                <a:ea typeface="ＭＳ Ｐゴシック" panose="020B0600070205080204" pitchFamily="34" charset="-128"/>
                <a:cs typeface="Arial" panose="020B0604020202020204" pitchFamily="34" charset="0"/>
              </a:rPr>
              <a:t>Perangkap dalam Perencanaan Strategis</a:t>
            </a:r>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80898" name="Content Placeholder 2">
            <a:extLst>
              <a:ext uri="{FF2B5EF4-FFF2-40B4-BE49-F238E27FC236}">
                <a16:creationId xmlns:a16="http://schemas.microsoft.com/office/drawing/2014/main" id="{8372AAA5-B85C-5B4A-AEB7-E26B8722D7A1}"/>
              </a:ext>
            </a:extLst>
          </p:cNvPr>
          <p:cNvSpPr>
            <a:spLocks noGrp="1"/>
          </p:cNvSpPr>
          <p:nvPr>
            <p:ph idx="1"/>
          </p:nvPr>
        </p:nvSpPr>
        <p:spPr/>
        <p:txBody>
          <a:bodyPr/>
          <a:lstStyle/>
          <a:p>
            <a:pPr eaLnBrk="1" hangingPunct="1"/>
            <a:r>
              <a:rPr lang="id-ID" altLang="en-US" sz="2400">
                <a:latin typeface="Arial" panose="020B0604020202020204" pitchFamily="34" charset="0"/>
                <a:ea typeface="ＭＳ Ｐゴシック" panose="020B0600070205080204" pitchFamily="34" charset="-128"/>
                <a:cs typeface="Arial" panose="020B0604020202020204" pitchFamily="34" charset="0"/>
              </a:rPr>
              <a:t>Manajer </a:t>
            </a:r>
            <a:r>
              <a:rPr lang="en-US" altLang="en-US" sz="2400">
                <a:latin typeface="Arial" panose="020B0604020202020204" pitchFamily="34" charset="0"/>
                <a:ea typeface="ＭＳ Ｐゴシック" panose="020B0600070205080204" pitchFamily="34" charset="-128"/>
                <a:cs typeface="Arial" panose="020B0604020202020204" pitchFamily="34" charset="0"/>
              </a:rPr>
              <a:t>utama</a:t>
            </a:r>
            <a:r>
              <a:rPr lang="id-ID" altLang="en-US" sz="2400">
                <a:latin typeface="Arial" panose="020B0604020202020204" pitchFamily="34" charset="0"/>
                <a:ea typeface="ＭＳ Ｐゴシック" panose="020B0600070205080204" pitchFamily="34" charset="-128"/>
                <a:cs typeface="Arial" panose="020B0604020202020204" pitchFamily="34" charset="0"/>
              </a:rPr>
              <a:t> tidak secara aktif mendukung proses perencanaan strategis</a:t>
            </a:r>
            <a:endParaRPr lang="en-US" altLang="en-US" sz="2400">
              <a:latin typeface="Arial" panose="020B0604020202020204" pitchFamily="34" charset="0"/>
              <a:ea typeface="ＭＳ Ｐゴシック" panose="020B0600070205080204" pitchFamily="34" charset="-128"/>
              <a:cs typeface="Arial" panose="020B0604020202020204" pitchFamily="34" charset="0"/>
            </a:endParaRPr>
          </a:p>
          <a:p>
            <a:pPr eaLnBrk="1" hangingPunct="1"/>
            <a:r>
              <a:rPr lang="id-ID" altLang="en-US" sz="2400">
                <a:latin typeface="Arial" panose="020B0604020202020204" pitchFamily="34" charset="0"/>
                <a:ea typeface="ＭＳ Ｐゴシック" panose="020B0600070205080204" pitchFamily="34" charset="-128"/>
                <a:cs typeface="Arial" panose="020B0604020202020204" pitchFamily="34" charset="0"/>
              </a:rPr>
              <a:t>Gagal menggunakan rencana sebagai standar untuk mengukur kinerja</a:t>
            </a:r>
            <a:endParaRPr lang="en-US" altLang="en-US" sz="2400">
              <a:latin typeface="Arial" panose="020B0604020202020204" pitchFamily="34" charset="0"/>
              <a:ea typeface="ＭＳ Ｐゴシック" panose="020B0600070205080204" pitchFamily="34" charset="-128"/>
              <a:cs typeface="Arial" panose="020B0604020202020204" pitchFamily="34" charset="0"/>
            </a:endParaRPr>
          </a:p>
          <a:p>
            <a:pPr eaLnBrk="1" hangingPunct="1"/>
            <a:r>
              <a:rPr lang="id-ID" altLang="en-US" sz="2400">
                <a:latin typeface="Arial" panose="020B0604020202020204" pitchFamily="34" charset="0"/>
                <a:ea typeface="ＭＳ Ｐゴシック" panose="020B0600070205080204" pitchFamily="34" charset="-128"/>
                <a:cs typeface="Arial" panose="020B0604020202020204" pitchFamily="34" charset="0"/>
              </a:rPr>
              <a:t>Mendelegasikan perencanaan ke "perencana" daripada melibatkan semua manajer</a:t>
            </a:r>
            <a:endParaRPr lang="en-US" altLang="en-US" sz="2400">
              <a:latin typeface="Arial" panose="020B0604020202020204" pitchFamily="34" charset="0"/>
              <a:ea typeface="ＭＳ Ｐゴシック" panose="020B0600070205080204" pitchFamily="34" charset="-128"/>
              <a:cs typeface="Arial" panose="020B0604020202020204" pitchFamily="34" charset="0"/>
            </a:endParaRPr>
          </a:p>
          <a:p>
            <a:pPr eaLnBrk="1" hangingPunct="1"/>
            <a:r>
              <a:rPr lang="id-ID" altLang="en-US" sz="2400">
                <a:latin typeface="Arial" panose="020B0604020202020204" pitchFamily="34" charset="0"/>
                <a:ea typeface="ＭＳ Ｐゴシック" panose="020B0600070205080204" pitchFamily="34" charset="-128"/>
                <a:cs typeface="Arial" panose="020B0604020202020204" pitchFamily="34" charset="0"/>
              </a:rPr>
              <a:t>Gagal melibatkan karyawan </a:t>
            </a:r>
            <a:r>
              <a:rPr lang="en-US" altLang="en-US" sz="2400">
                <a:latin typeface="Arial" panose="020B0604020202020204" pitchFamily="34" charset="0"/>
                <a:ea typeface="ＭＳ Ｐゴシック" panose="020B0600070205080204" pitchFamily="34" charset="-128"/>
                <a:cs typeface="Arial" panose="020B0604020202020204" pitchFamily="34" charset="0"/>
              </a:rPr>
              <a:t>inti</a:t>
            </a:r>
            <a:r>
              <a:rPr lang="id-ID" altLang="en-US" sz="2400">
                <a:latin typeface="Arial" panose="020B0604020202020204" pitchFamily="34" charset="0"/>
                <a:ea typeface="ＭＳ Ｐゴシック" panose="020B0600070205080204" pitchFamily="34" charset="-128"/>
                <a:cs typeface="Arial" panose="020B0604020202020204" pitchFamily="34" charset="0"/>
              </a:rPr>
              <a:t> dalam semua tahap perencanaan</a:t>
            </a:r>
            <a:endParaRPr lang="en-US" altLang="en-US" sz="2400">
              <a:latin typeface="Arial" panose="020B0604020202020204" pitchFamily="34" charset="0"/>
              <a:ea typeface="ＭＳ Ｐゴシック" panose="020B0600070205080204" pitchFamily="34" charset="-128"/>
              <a:cs typeface="Arial" panose="020B0604020202020204" pitchFamily="34" charset="0"/>
            </a:endParaRPr>
          </a:p>
          <a:p>
            <a:pPr eaLnBrk="1" hangingPunct="1"/>
            <a:r>
              <a:rPr lang="id-ID" altLang="en-US" sz="2400">
                <a:latin typeface="Arial" panose="020B0604020202020204" pitchFamily="34" charset="0"/>
                <a:ea typeface="ＭＳ Ｐゴシック" panose="020B0600070205080204" pitchFamily="34" charset="-128"/>
                <a:cs typeface="Arial" panose="020B0604020202020204" pitchFamily="34" charset="0"/>
              </a:rPr>
              <a:t>Gagal menciptakan iklim kolaboratif yang mendukung perubahan</a:t>
            </a:r>
            <a:endParaRPr lang="en-US" altLang="en-US" sz="2400">
              <a:latin typeface="Arial" panose="020B0604020202020204" pitchFamily="34" charset="0"/>
              <a:ea typeface="ＭＳ Ｐゴシック" panose="020B0600070205080204" pitchFamily="34" charset="-128"/>
              <a:cs typeface="Arial" panose="020B0604020202020204" pitchFamily="34" charset="0"/>
            </a:endParaRPr>
          </a:p>
        </p:txBody>
      </p:sp>
      <p:sp>
        <p:nvSpPr>
          <p:cNvPr id="80899" name="Footer Placeholder 1">
            <a:extLst>
              <a:ext uri="{FF2B5EF4-FFF2-40B4-BE49-F238E27FC236}">
                <a16:creationId xmlns:a16="http://schemas.microsoft.com/office/drawing/2014/main" id="{A7A4C316-030F-0844-AD32-033EB395CEE1}"/>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80900" name="Slide Number Placeholder 3">
            <a:extLst>
              <a:ext uri="{FF2B5EF4-FFF2-40B4-BE49-F238E27FC236}">
                <a16:creationId xmlns:a16="http://schemas.microsoft.com/office/drawing/2014/main" id="{D66FFFF8-98DC-694A-B798-9002E0C8359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74FB5F7D-8771-2E47-A8A0-5A89659DA35C}" type="slidenum">
              <a:rPr lang="en-US" altLang="en-US" sz="1200">
                <a:latin typeface="Arial" panose="020B0604020202020204" pitchFamily="34" charset="0"/>
              </a:rPr>
              <a:pPr eaLnBrk="1" hangingPunct="1"/>
              <a:t>157</a:t>
            </a:fld>
            <a:endParaRPr lang="en-US" altLang="en-US" sz="1200">
              <a:latin typeface="Arial" panose="020B0604020202020204" pitchFamily="34" charset="0"/>
            </a:endParaRPr>
          </a:p>
        </p:txBody>
      </p:sp>
    </p:spTree>
    <p:extLst>
      <p:ext uri="{BB962C8B-B14F-4D97-AF65-F5344CB8AC3E}">
        <p14:creationId xmlns:p14="http://schemas.microsoft.com/office/powerpoint/2010/main" val="144381786"/>
      </p:ext>
    </p:extLst>
  </p:cSld>
  <p:clrMapOvr>
    <a:masterClrMapping/>
  </p:clrMapOvr>
  <p:transition>
    <p:random/>
  </p:transition>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a:extLst>
              <a:ext uri="{FF2B5EF4-FFF2-40B4-BE49-F238E27FC236}">
                <a16:creationId xmlns:a16="http://schemas.microsoft.com/office/drawing/2014/main" id="{AA51FEB6-D72D-6340-B459-C235CFF4B9F7}"/>
              </a:ext>
            </a:extLst>
          </p:cNvPr>
          <p:cNvSpPr>
            <a:spLocks noGrp="1"/>
          </p:cNvSpPr>
          <p:nvPr>
            <p:ph type="title"/>
          </p:nvPr>
        </p:nvSpPr>
        <p:spPr/>
        <p:txBody>
          <a:bodyPr/>
          <a:lstStyle/>
          <a:p>
            <a:pPr eaLnBrk="1" hangingPunct="1"/>
            <a:r>
              <a:rPr lang="id-ID" altLang="en-US">
                <a:latin typeface="Arial" panose="020B0604020202020204" pitchFamily="34" charset="0"/>
                <a:ea typeface="ＭＳ Ｐゴシック" panose="020B0600070205080204" pitchFamily="34" charset="-128"/>
                <a:cs typeface="Arial" panose="020B0604020202020204" pitchFamily="34" charset="0"/>
              </a:rPr>
              <a:t>Pedoman untuk Manajemen Strategis yang Efektif</a:t>
            </a:r>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82946" name="Footer Placeholder 1">
            <a:extLst>
              <a:ext uri="{FF2B5EF4-FFF2-40B4-BE49-F238E27FC236}">
                <a16:creationId xmlns:a16="http://schemas.microsoft.com/office/drawing/2014/main" id="{E7470A75-0CAD-8A40-940F-29A96EFD4636}"/>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82947" name="Slide Number Placeholder 2">
            <a:extLst>
              <a:ext uri="{FF2B5EF4-FFF2-40B4-BE49-F238E27FC236}">
                <a16:creationId xmlns:a16="http://schemas.microsoft.com/office/drawing/2014/main" id="{FFC40805-F23D-8E47-8CA8-6F1D91D502E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5E1A4915-7AAF-C348-8A55-CFB625A68064}" type="slidenum">
              <a:rPr lang="en-US" altLang="en-US" sz="1200">
                <a:latin typeface="Arial" panose="020B0604020202020204" pitchFamily="34" charset="0"/>
              </a:rPr>
              <a:pPr eaLnBrk="1" hangingPunct="1"/>
              <a:t>158</a:t>
            </a:fld>
            <a:endParaRPr lang="en-US" altLang="en-US" sz="1200">
              <a:latin typeface="Arial" panose="020B0604020202020204" pitchFamily="34" charset="0"/>
            </a:endParaRPr>
          </a:p>
        </p:txBody>
      </p:sp>
      <p:pic>
        <p:nvPicPr>
          <p:cNvPr id="82948" name="Picture 2">
            <a:extLst>
              <a:ext uri="{FF2B5EF4-FFF2-40B4-BE49-F238E27FC236}">
                <a16:creationId xmlns:a16="http://schemas.microsoft.com/office/drawing/2014/main" id="{526B26B3-DE87-8944-8D37-AF98F708FB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676400"/>
            <a:ext cx="8181975" cy="480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18821867"/>
      </p:ext>
    </p:extLst>
  </p:cSld>
  <p:clrMapOvr>
    <a:masterClrMapping/>
  </p:clrMapOvr>
  <p:transition>
    <p:random/>
  </p:transition>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le 1">
            <a:extLst>
              <a:ext uri="{FF2B5EF4-FFF2-40B4-BE49-F238E27FC236}">
                <a16:creationId xmlns:a16="http://schemas.microsoft.com/office/drawing/2014/main" id="{980D101C-7B8E-7347-A1C9-AA7A21503330}"/>
              </a:ext>
            </a:extLst>
          </p:cNvPr>
          <p:cNvSpPr>
            <a:spLocks noGrp="1"/>
          </p:cNvSpPr>
          <p:nvPr>
            <p:ph type="title"/>
          </p:nvPr>
        </p:nvSpPr>
        <p:spPr/>
        <p:txBody>
          <a:bodyPr/>
          <a:lstStyle/>
          <a:p>
            <a:pPr eaLnBrk="1" hangingPunct="1"/>
            <a:r>
              <a:rPr lang="id-ID" altLang="en-US">
                <a:latin typeface="Arial" panose="020B0604020202020204" pitchFamily="34" charset="0"/>
                <a:ea typeface="ＭＳ Ｐゴシック" panose="020B0600070205080204" pitchFamily="34" charset="-128"/>
                <a:cs typeface="Arial" panose="020B0604020202020204" pitchFamily="34" charset="0"/>
              </a:rPr>
              <a:t>Membandingkan Strategi Bisnis dan Militer</a:t>
            </a:r>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84994" name="Content Placeholder 2">
            <a:extLst>
              <a:ext uri="{FF2B5EF4-FFF2-40B4-BE49-F238E27FC236}">
                <a16:creationId xmlns:a16="http://schemas.microsoft.com/office/drawing/2014/main" id="{6F8A73CD-C884-6941-9924-7A01AB523F23}"/>
              </a:ext>
            </a:extLst>
          </p:cNvPr>
          <p:cNvSpPr>
            <a:spLocks noGrp="1"/>
          </p:cNvSpPr>
          <p:nvPr>
            <p:ph idx="1"/>
          </p:nvPr>
        </p:nvSpPr>
        <p:spPr/>
        <p:txBody>
          <a:bodyPr/>
          <a:lstStyle/>
          <a:p>
            <a:pPr eaLnBrk="1" hangingPunct="1">
              <a:buFont typeface="Wingdings" pitchFamily="2" charset="2"/>
              <a:buChar char="v"/>
            </a:pPr>
            <a:r>
              <a:rPr lang="id-ID" altLang="en-US" sz="2800">
                <a:ea typeface="ＭＳ Ｐゴシック" panose="020B0600070205080204" pitchFamily="34" charset="-128"/>
                <a:cs typeface="Arial" panose="020B0604020202020204" pitchFamily="34" charset="0"/>
              </a:rPr>
              <a:t>Perbedaan mendasar antara strategi militer dan bisnis adalah strategi bisnis dirumuskan, diimplementasikan, dan dievaluasi dengan asumsi persaingan, sedangkan strategi militer didasarkan pada asumsi konflik.</a:t>
            </a:r>
            <a:endParaRPr lang="en-US" altLang="en-US" sz="2800">
              <a:ea typeface="ＭＳ Ｐゴシック" panose="020B0600070205080204" pitchFamily="34" charset="-128"/>
              <a:cs typeface="Arial" panose="020B0604020202020204" pitchFamily="34" charset="0"/>
            </a:endParaRPr>
          </a:p>
          <a:p>
            <a:pPr eaLnBrk="1" hangingPunct="1">
              <a:buFont typeface="Wingdings" pitchFamily="2" charset="2"/>
              <a:buChar char="v"/>
            </a:pPr>
            <a:r>
              <a:rPr lang="id-ID" altLang="en-US" sz="2800">
                <a:ea typeface="ＭＳ Ｐゴシック" panose="020B0600070205080204" pitchFamily="34" charset="-128"/>
                <a:cs typeface="Arial" panose="020B0604020202020204" pitchFamily="34" charset="0"/>
              </a:rPr>
              <a:t>Baik organisasi bisnis maupun militer harus beradaptasi terhadap perubahan dan terus-menerus memperbaiki diri menjadi sukses</a:t>
            </a:r>
            <a:endParaRPr lang="en-US" altLang="en-US" sz="3000">
              <a:latin typeface="Arial" panose="020B0604020202020204" pitchFamily="34" charset="0"/>
              <a:ea typeface="ＭＳ Ｐゴシック" panose="020B0600070205080204" pitchFamily="34" charset="-128"/>
              <a:cs typeface="Arial" panose="020B0604020202020204" pitchFamily="34" charset="0"/>
            </a:endParaRPr>
          </a:p>
        </p:txBody>
      </p:sp>
      <p:sp>
        <p:nvSpPr>
          <p:cNvPr id="84995" name="Footer Placeholder 1">
            <a:extLst>
              <a:ext uri="{FF2B5EF4-FFF2-40B4-BE49-F238E27FC236}">
                <a16:creationId xmlns:a16="http://schemas.microsoft.com/office/drawing/2014/main" id="{477FAB21-42D8-584F-BFA8-BEC4605B0A69}"/>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84996" name="Slide Number Placeholder 3">
            <a:extLst>
              <a:ext uri="{FF2B5EF4-FFF2-40B4-BE49-F238E27FC236}">
                <a16:creationId xmlns:a16="http://schemas.microsoft.com/office/drawing/2014/main" id="{FC93EB5B-A005-144F-BE51-C7100E54B44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FB88FF50-8F61-8849-9588-22A9B22D8ED8}" type="slidenum">
              <a:rPr lang="en-US" altLang="en-US" sz="1200">
                <a:latin typeface="Arial" panose="020B0604020202020204" pitchFamily="34" charset="0"/>
              </a:rPr>
              <a:pPr eaLnBrk="1" hangingPunct="1"/>
              <a:t>159</a:t>
            </a:fld>
            <a:endParaRPr lang="en-US" altLang="en-US" sz="1200">
              <a:latin typeface="Arial" panose="020B0604020202020204" pitchFamily="34" charset="0"/>
            </a:endParaRPr>
          </a:p>
        </p:txBody>
      </p:sp>
    </p:spTree>
    <p:extLst>
      <p:ext uri="{BB962C8B-B14F-4D97-AF65-F5344CB8AC3E}">
        <p14:creationId xmlns:p14="http://schemas.microsoft.com/office/powerpoint/2010/main" val="522740528"/>
      </p:ext>
    </p:extLst>
  </p:cSld>
  <p:clrMapOvr>
    <a:masterClrMapping/>
  </p:clrMapOvr>
  <p:transition>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ชื่อเรื่อง 3"/>
          <p:cNvSpPr>
            <a:spLocks noGrp="1"/>
          </p:cNvSpPr>
          <p:nvPr>
            <p:ph type="title"/>
          </p:nvPr>
        </p:nvSpPr>
        <p:spPr/>
        <p:txBody>
          <a:bodyPr>
            <a:normAutofit fontScale="90000"/>
          </a:bodyPr>
          <a:lstStyle/>
          <a:p>
            <a:r>
              <a:rPr lang="en-US" dirty="0">
                <a:solidFill>
                  <a:srgbClr val="000000"/>
                </a:solidFill>
              </a:rPr>
              <a:t>2 </a:t>
            </a:r>
            <a:r>
              <a:rPr lang="id-ID" dirty="0">
                <a:solidFill>
                  <a:srgbClr val="000000"/>
                </a:solidFill>
              </a:rPr>
              <a:t>Hal penting dalam Manajemen :</a:t>
            </a:r>
            <a:br>
              <a:rPr lang="en-US" dirty="0">
                <a:solidFill>
                  <a:srgbClr val="000000"/>
                </a:solidFill>
              </a:rPr>
            </a:br>
            <a:r>
              <a:rPr lang="id-ID" dirty="0">
                <a:solidFill>
                  <a:srgbClr val="000000"/>
                </a:solidFill>
              </a:rPr>
              <a:t>Efisiensi dan efektif</a:t>
            </a:r>
            <a:endParaRPr lang="th-TH" dirty="0">
              <a:solidFill>
                <a:srgbClr val="000000"/>
              </a:solidFill>
            </a:endParaRPr>
          </a:p>
        </p:txBody>
      </p:sp>
      <p:sp>
        <p:nvSpPr>
          <p:cNvPr id="5" name="ตัวยึดข้อความ 4"/>
          <p:cNvSpPr>
            <a:spLocks noGrp="1"/>
          </p:cNvSpPr>
          <p:nvPr>
            <p:ph type="body" idx="1"/>
          </p:nvPr>
        </p:nvSpPr>
        <p:spPr/>
        <p:txBody>
          <a:bodyPr/>
          <a:lstStyle/>
          <a:p>
            <a:endParaRPr lang="th-TH"/>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itle 1">
            <a:extLst>
              <a:ext uri="{FF2B5EF4-FFF2-40B4-BE49-F238E27FC236}">
                <a16:creationId xmlns:a16="http://schemas.microsoft.com/office/drawing/2014/main" id="{60EBDD61-33EC-D646-9835-2388895DD312}"/>
              </a:ext>
            </a:extLst>
          </p:cNvPr>
          <p:cNvSpPr>
            <a:spLocks noGrp="1"/>
          </p:cNvSpPr>
          <p:nvPr>
            <p:ph type="title"/>
          </p:nvPr>
        </p:nvSpPr>
        <p:spPr/>
        <p:txBody>
          <a:bodyPr/>
          <a:lstStyle/>
          <a:p>
            <a:pPr eaLnBrk="1" hangingPunct="1"/>
            <a:r>
              <a:rPr lang="id-ID" altLang="en-US">
                <a:latin typeface="Arial" panose="020B0604020202020204" pitchFamily="34" charset="0"/>
                <a:ea typeface="ＭＳ Ｐゴシック" panose="020B0600070205080204" pitchFamily="34" charset="-128"/>
                <a:cs typeface="Arial" panose="020B0604020202020204" pitchFamily="34" charset="0"/>
              </a:rPr>
              <a:t>Kutipan dari Karya Seni Perang Sun Tzu</a:t>
            </a:r>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87042" name="Content Placeholder 6">
            <a:extLst>
              <a:ext uri="{FF2B5EF4-FFF2-40B4-BE49-F238E27FC236}">
                <a16:creationId xmlns:a16="http://schemas.microsoft.com/office/drawing/2014/main" id="{1F3CE349-B438-9E47-BA49-F813A820AEB2}"/>
              </a:ext>
            </a:extLst>
          </p:cNvPr>
          <p:cNvSpPr>
            <a:spLocks noGrp="1"/>
          </p:cNvSpPr>
          <p:nvPr>
            <p:ph idx="1"/>
          </p:nvPr>
        </p:nvSpPr>
        <p:spPr/>
        <p:txBody>
          <a:bodyPr/>
          <a:lstStyle/>
          <a:p>
            <a:pPr eaLnBrk="1" hangingPunct="1"/>
            <a:r>
              <a:rPr lang="id-ID" altLang="en-US" sz="2800">
                <a:latin typeface="Arial" panose="020B0604020202020204" pitchFamily="34" charset="0"/>
                <a:ea typeface="ＭＳ Ｐゴシック" panose="020B0600070205080204" pitchFamily="34" charset="-128"/>
                <a:cs typeface="Arial" panose="020B0604020202020204" pitchFamily="34" charset="0"/>
              </a:rPr>
              <a:t>Perang adalah masalah yang sangat penting bagi negara: masalah hidup atau mati, jalan menuju kelangsungan hidup atau kehancuran. Oleh karena itu, sangat penting untuk dipelajari secara menyeluruh</a:t>
            </a:r>
            <a:endParaRPr lang="en-US" altLang="en-US" sz="2800">
              <a:latin typeface="Arial" panose="020B0604020202020204" pitchFamily="34" charset="0"/>
              <a:ea typeface="ＭＳ Ｐゴシック" panose="020B0600070205080204" pitchFamily="34" charset="-128"/>
              <a:cs typeface="Arial" panose="020B0604020202020204" pitchFamily="34" charset="0"/>
            </a:endParaRPr>
          </a:p>
          <a:p>
            <a:pPr eaLnBrk="1" hangingPunct="1"/>
            <a:r>
              <a:rPr lang="id-ID" altLang="en-US" sz="2800">
                <a:latin typeface="Arial" panose="020B0604020202020204" pitchFamily="34" charset="0"/>
                <a:ea typeface="ＭＳ Ｐゴシック" panose="020B0600070205080204" pitchFamily="34" charset="-128"/>
                <a:cs typeface="Arial" panose="020B0604020202020204" pitchFamily="34" charset="0"/>
              </a:rPr>
              <a:t>Kenali musuh Anda dan kenali diri Anda, dan dalam seratus pertempuran Anda tidak akan pernah kalah</a:t>
            </a:r>
            <a:endParaRPr lang="en-US" altLang="en-US" sz="2800">
              <a:latin typeface="Arial" panose="020B0604020202020204" pitchFamily="34" charset="0"/>
              <a:ea typeface="ＭＳ Ｐゴシック" panose="020B0600070205080204" pitchFamily="34" charset="-128"/>
              <a:cs typeface="Arial" panose="020B0604020202020204" pitchFamily="34" charset="0"/>
            </a:endParaRPr>
          </a:p>
          <a:p>
            <a:pPr eaLnBrk="1" hangingPunct="1"/>
            <a:r>
              <a:rPr lang="id-ID" altLang="en-US" sz="2800">
                <a:latin typeface="Arial" panose="020B0604020202020204" pitchFamily="34" charset="0"/>
                <a:ea typeface="ＭＳ Ｐゴシック" panose="020B0600070205080204" pitchFamily="34" charset="-128"/>
                <a:cs typeface="Arial" panose="020B0604020202020204" pitchFamily="34" charset="0"/>
              </a:rPr>
              <a:t>Pemimpin yang terampil tidak membiarkan strategi kreatif </a:t>
            </a:r>
            <a:r>
              <a:rPr lang="en-US" altLang="en-US" sz="2800">
                <a:latin typeface="Arial" panose="020B0604020202020204" pitchFamily="34" charset="0"/>
                <a:ea typeface="ＭＳ Ｐゴシック" panose="020B0600070205080204" pitchFamily="34" charset="-128"/>
                <a:cs typeface="Arial" panose="020B0604020202020204" pitchFamily="34" charset="0"/>
              </a:rPr>
              <a:t>menghambat </a:t>
            </a:r>
            <a:r>
              <a:rPr lang="id-ID" altLang="en-US" sz="2800">
                <a:latin typeface="Arial" panose="020B0604020202020204" pitchFamily="34" charset="0"/>
                <a:ea typeface="ＭＳ Ｐゴシック" panose="020B0600070205080204" pitchFamily="34" charset="-128"/>
                <a:cs typeface="Arial" panose="020B0604020202020204" pitchFamily="34" charset="0"/>
              </a:rPr>
              <a:t>gerakan balik</a:t>
            </a:r>
            <a:endParaRPr lang="en-US" altLang="en-US" sz="3000">
              <a:latin typeface="Arial" panose="020B0604020202020204" pitchFamily="34" charset="0"/>
              <a:ea typeface="ＭＳ Ｐゴシック" panose="020B0600070205080204" pitchFamily="34" charset="-128"/>
              <a:cs typeface="Arial" panose="020B0604020202020204" pitchFamily="34" charset="0"/>
            </a:endParaRPr>
          </a:p>
        </p:txBody>
      </p:sp>
      <p:sp>
        <p:nvSpPr>
          <p:cNvPr id="87043" name="Footer Placeholder 1">
            <a:extLst>
              <a:ext uri="{FF2B5EF4-FFF2-40B4-BE49-F238E27FC236}">
                <a16:creationId xmlns:a16="http://schemas.microsoft.com/office/drawing/2014/main" id="{F8E5DA1E-CA19-7545-843C-A7482E0BBEF4}"/>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t>Copyright ©2013 Pearson Education, Inc. publishing as Prentice Hall</a:t>
            </a:r>
          </a:p>
        </p:txBody>
      </p:sp>
      <p:sp>
        <p:nvSpPr>
          <p:cNvPr id="87044" name="Slide Number Placeholder 3">
            <a:extLst>
              <a:ext uri="{FF2B5EF4-FFF2-40B4-BE49-F238E27FC236}">
                <a16:creationId xmlns:a16="http://schemas.microsoft.com/office/drawing/2014/main" id="{64F38696-A071-1040-983D-A421D3F20FE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a:latin typeface="Arial" panose="020B0604020202020204" pitchFamily="34" charset="0"/>
              </a:rPr>
              <a:t>1-</a:t>
            </a:r>
            <a:fld id="{78BED664-0A36-C34F-9191-6E2A48C4E832}" type="slidenum">
              <a:rPr lang="en-US" altLang="en-US" sz="1200">
                <a:latin typeface="Arial" panose="020B0604020202020204" pitchFamily="34" charset="0"/>
              </a:rPr>
              <a:pPr eaLnBrk="1" hangingPunct="1"/>
              <a:t>160</a:t>
            </a:fld>
            <a:endParaRPr lang="en-US" altLang="en-US" sz="1200">
              <a:latin typeface="Arial" panose="020B0604020202020204" pitchFamily="34" charset="0"/>
            </a:endParaRPr>
          </a:p>
        </p:txBody>
      </p:sp>
    </p:spTree>
    <p:extLst>
      <p:ext uri="{BB962C8B-B14F-4D97-AF65-F5344CB8AC3E}">
        <p14:creationId xmlns:p14="http://schemas.microsoft.com/office/powerpoint/2010/main" val="4040305194"/>
      </p:ext>
    </p:extLst>
  </p:cSld>
  <p:clrMapOvr>
    <a:masterClrMapping/>
  </p:clrMapOvr>
  <p:transition>
    <p:random/>
  </p:transition>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55494"/>
            <a:ext cx="8054787" cy="1116106"/>
          </a:xfrm>
        </p:spPr>
        <p:txBody>
          <a:bodyPr/>
          <a:lstStyle/>
          <a:p>
            <a:pPr algn="ctr"/>
            <a:r>
              <a:rPr lang="id-ID" sz="3200" dirty="0"/>
              <a:t>Kolaborasi</a:t>
            </a:r>
            <a:r>
              <a:rPr lang="en-US" sz="3200" dirty="0"/>
              <a:t> </a:t>
            </a:r>
            <a:r>
              <a:rPr lang="en-US" sz="3200" dirty="0" err="1"/>
              <a:t>blok</a:t>
            </a:r>
            <a:r>
              <a:rPr lang="en-US" sz="3200" dirty="0"/>
              <a:t> </a:t>
            </a:r>
            <a:r>
              <a:rPr lang="en-US" sz="3200" dirty="0" err="1"/>
              <a:t>bangunan</a:t>
            </a:r>
            <a:endParaRPr lang="en-US" cap="small" dirty="0"/>
          </a:p>
        </p:txBody>
      </p:sp>
      <p:sp>
        <p:nvSpPr>
          <p:cNvPr id="3" name="Content Placeholder 2"/>
          <p:cNvSpPr>
            <a:spLocks noGrp="1"/>
          </p:cNvSpPr>
          <p:nvPr>
            <p:ph idx="1"/>
          </p:nvPr>
        </p:nvSpPr>
        <p:spPr>
          <a:xfrm>
            <a:off x="381000" y="1981200"/>
            <a:ext cx="8645526" cy="4144963"/>
          </a:xfrm>
        </p:spPr>
        <p:txBody>
          <a:bodyPr>
            <a:normAutofit fontScale="92500" lnSpcReduction="10000"/>
          </a:bodyPr>
          <a:lstStyle/>
          <a:p>
            <a:pPr>
              <a:buNone/>
            </a:pPr>
            <a:r>
              <a:rPr lang="id-ID" dirty="0"/>
              <a:t>Komponen: </a:t>
            </a:r>
            <a:r>
              <a:rPr lang="en-US" dirty="0"/>
              <a:t>SIAPA</a:t>
            </a:r>
            <a:r>
              <a:rPr lang="id-ID" dirty="0"/>
              <a:t> terlibat dalam kolaborasi dan di mana itu terjadi</a:t>
            </a:r>
            <a:endParaRPr lang="en-US" dirty="0"/>
          </a:p>
          <a:p>
            <a:pPr>
              <a:buNone/>
            </a:pPr>
            <a:endParaRPr lang="en-US" u="sng" dirty="0"/>
          </a:p>
          <a:p>
            <a:pPr>
              <a:buNone/>
            </a:pPr>
            <a:r>
              <a:rPr lang="id-ID" dirty="0"/>
              <a:t>Hambatan: APA berdiri di jalan kolaborasi yang efektif</a:t>
            </a:r>
            <a:endParaRPr lang="en-US" dirty="0"/>
          </a:p>
          <a:p>
            <a:pPr>
              <a:buNone/>
            </a:pPr>
            <a:endParaRPr lang="en-US" u="sng" dirty="0"/>
          </a:p>
          <a:p>
            <a:pPr>
              <a:buNone/>
            </a:pPr>
            <a:r>
              <a:rPr lang="id-ID" dirty="0"/>
              <a:t>Strategi: BAGAIMANA kolaborasi terjadi</a:t>
            </a:r>
            <a:endParaRPr lang="en-US" dirty="0"/>
          </a:p>
          <a:p>
            <a:pPr>
              <a:buNone/>
            </a:pPr>
            <a:endParaRPr lang="en-US" u="sng" dirty="0"/>
          </a:p>
          <a:p>
            <a:pPr>
              <a:buNone/>
            </a:pPr>
            <a:r>
              <a:rPr lang="id-ID" dirty="0"/>
              <a:t>Hasil: MENGAPA kita berkolaborasi</a:t>
            </a:r>
            <a:endParaRPr lang="en-US" dirty="0"/>
          </a:p>
        </p:txBody>
      </p:sp>
    </p:spTree>
    <p:extLst>
      <p:ext uri="{BB962C8B-B14F-4D97-AF65-F5344CB8AC3E}">
        <p14:creationId xmlns:p14="http://schemas.microsoft.com/office/powerpoint/2010/main" val="206080699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cap="small" dirty="0"/>
              <a:t>NASP </a:t>
            </a:r>
            <a:r>
              <a:rPr lang="en-US" cap="small" dirty="0" err="1"/>
              <a:t>mengatakan</a:t>
            </a:r>
            <a:r>
              <a:rPr lang="en-US" cap="small" dirty="0"/>
              <a:t>:</a:t>
            </a:r>
          </a:p>
        </p:txBody>
      </p:sp>
      <p:sp>
        <p:nvSpPr>
          <p:cNvPr id="3" name="Content Placeholder 2"/>
          <p:cNvSpPr>
            <a:spLocks noGrp="1"/>
          </p:cNvSpPr>
          <p:nvPr>
            <p:ph idx="1"/>
          </p:nvPr>
        </p:nvSpPr>
        <p:spPr/>
        <p:txBody>
          <a:bodyPr anchor="t">
            <a:normAutofit fontScale="92500"/>
          </a:bodyPr>
          <a:lstStyle/>
          <a:p>
            <a:pPr>
              <a:spcAft>
                <a:spcPts val="1200"/>
              </a:spcAft>
            </a:pPr>
            <a:r>
              <a:rPr lang="en-US" dirty="0"/>
              <a:t>[...] </a:t>
            </a:r>
            <a:r>
              <a:rPr lang="id-ID" dirty="0"/>
              <a:t>kemitraan melibatkan keluarga dan pendidik yang bekerja sama sebagai mitra sejajar yang berbagi tanggung jawab atas keberhasilan belajar semua siswa</a:t>
            </a:r>
            <a:r>
              <a:rPr lang="en-US" dirty="0"/>
              <a:t>. </a:t>
            </a:r>
          </a:p>
          <a:p>
            <a:pPr lvl="3">
              <a:spcAft>
                <a:spcPts val="1200"/>
              </a:spcAft>
            </a:pPr>
            <a:r>
              <a:rPr lang="en-US" dirty="0"/>
              <a:t>(NASP Position Statement, Partnerships Defined) </a:t>
            </a:r>
          </a:p>
          <a:p>
            <a:pPr>
              <a:spcAft>
                <a:spcPts val="1200"/>
              </a:spcAft>
            </a:pPr>
            <a:r>
              <a:rPr lang="id-ID" dirty="0"/>
              <a:t>Ini terlihat saat Anda "Menetapkan koordinasi, konsistensi dan kontinuitas yang disengaja melalui pemecahan masalah bersama komunikasi dua arah dan pengambilan keputusan bersama</a:t>
            </a:r>
            <a:r>
              <a:rPr lang="en-US" dirty="0"/>
              <a:t>.”</a:t>
            </a:r>
          </a:p>
        </p:txBody>
      </p:sp>
    </p:spTree>
    <p:extLst>
      <p:ext uri="{BB962C8B-B14F-4D97-AF65-F5344CB8AC3E}">
        <p14:creationId xmlns:p14="http://schemas.microsoft.com/office/powerpoint/2010/main" val="340976616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cap="small" dirty="0" err="1"/>
              <a:t>Apa</a:t>
            </a:r>
            <a:r>
              <a:rPr lang="en-US" cap="small" dirty="0"/>
              <a:t> </a:t>
            </a:r>
            <a:r>
              <a:rPr lang="en-US" cap="small" dirty="0" err="1"/>
              <a:t>itu</a:t>
            </a:r>
            <a:r>
              <a:rPr lang="en-US" cap="small" dirty="0"/>
              <a:t> </a:t>
            </a:r>
            <a:r>
              <a:rPr lang="en-US" cap="small" dirty="0" err="1"/>
              <a:t>kolaborasi</a:t>
            </a:r>
            <a:r>
              <a:rPr lang="en-US" cap="small" dirty="0"/>
              <a:t>?</a:t>
            </a:r>
          </a:p>
        </p:txBody>
      </p:sp>
      <p:sp>
        <p:nvSpPr>
          <p:cNvPr id="3" name="Content Placeholder 2"/>
          <p:cNvSpPr>
            <a:spLocks noGrp="1"/>
          </p:cNvSpPr>
          <p:nvPr>
            <p:ph idx="1"/>
          </p:nvPr>
        </p:nvSpPr>
        <p:spPr/>
        <p:txBody>
          <a:bodyPr/>
          <a:lstStyle/>
          <a:p>
            <a:r>
              <a:rPr lang="en-US" dirty="0" err="1"/>
              <a:t>Praktik</a:t>
            </a:r>
            <a:r>
              <a:rPr lang="en-US" dirty="0"/>
              <a:t> </a:t>
            </a:r>
            <a:r>
              <a:rPr lang="en-US" dirty="0" err="1"/>
              <a:t>terbaik</a:t>
            </a:r>
            <a:r>
              <a:rPr lang="en-US" dirty="0"/>
              <a:t> </a:t>
            </a:r>
            <a:r>
              <a:rPr lang="id-ID" dirty="0"/>
              <a:t>mengatakan bahwa kolaborasi adalah sebuah proses dimana dua profesional terlibat dalam hubungan nonhierarkis untuk mengembangkan intervensi</a:t>
            </a:r>
            <a:r>
              <a:rPr lang="en-US" dirty="0"/>
              <a:t>.</a:t>
            </a:r>
          </a:p>
          <a:p>
            <a:pPr>
              <a:buNone/>
            </a:pPr>
            <a:endParaRPr lang="en-US" dirty="0"/>
          </a:p>
          <a:p>
            <a:r>
              <a:rPr lang="id-ID" dirty="0"/>
              <a:t>Secara sederhana, kolaborasi adalah </a:t>
            </a:r>
            <a:r>
              <a:rPr lang="en-US" dirty="0"/>
              <a:t>…</a:t>
            </a:r>
          </a:p>
        </p:txBody>
      </p:sp>
    </p:spTree>
    <p:extLst>
      <p:ext uri="{BB962C8B-B14F-4D97-AF65-F5344CB8AC3E}">
        <p14:creationId xmlns:p14="http://schemas.microsoft.com/office/powerpoint/2010/main" val="311905895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cap="small" dirty="0" err="1"/>
              <a:t>skema</a:t>
            </a:r>
            <a:endParaRPr lang="en-US" cap="small" dirty="0"/>
          </a:p>
        </p:txBody>
      </p:sp>
      <p:sp>
        <p:nvSpPr>
          <p:cNvPr id="3" name="Content Placeholder 2"/>
          <p:cNvSpPr>
            <a:spLocks noGrp="1"/>
          </p:cNvSpPr>
          <p:nvPr>
            <p:ph idx="1"/>
          </p:nvPr>
        </p:nvSpPr>
        <p:spPr>
          <a:xfrm>
            <a:off x="498474" y="1371600"/>
            <a:ext cx="7556313" cy="2392363"/>
          </a:xfrm>
        </p:spPr>
        <p:txBody>
          <a:bodyPr anchor="ctr"/>
          <a:lstStyle/>
          <a:p>
            <a:pPr algn="ctr"/>
            <a:r>
              <a:rPr lang="id-ID" dirty="0"/>
              <a:t>Avery mendekati psikolog sekolahnya tentang murid kelas 4 Danny yang sedang berjuang dengan matematika</a:t>
            </a:r>
            <a:r>
              <a:rPr lang="en-US" dirty="0"/>
              <a:t>.  </a:t>
            </a:r>
          </a:p>
        </p:txBody>
      </p:sp>
    </p:spTree>
    <p:extLst>
      <p:ext uri="{BB962C8B-B14F-4D97-AF65-F5344CB8AC3E}">
        <p14:creationId xmlns:p14="http://schemas.microsoft.com/office/powerpoint/2010/main" val="213170228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id-ID" dirty="0"/>
              <a:t>Mempraktikkan Kolaborasi Komponen: Siapa</a:t>
            </a:r>
            <a:endParaRPr lang="en-US" sz="3200" cap="small" dirty="0"/>
          </a:p>
        </p:txBody>
      </p:sp>
      <p:sp>
        <p:nvSpPr>
          <p:cNvPr id="3" name="Content Placeholder 2"/>
          <p:cNvSpPr>
            <a:spLocks noGrp="1"/>
          </p:cNvSpPr>
          <p:nvPr>
            <p:ph idx="1"/>
          </p:nvPr>
        </p:nvSpPr>
        <p:spPr>
          <a:xfrm>
            <a:off x="498474" y="1981200"/>
            <a:ext cx="7556313" cy="4572000"/>
          </a:xfrm>
        </p:spPr>
        <p:txBody>
          <a:bodyPr>
            <a:noAutofit/>
          </a:bodyPr>
          <a:lstStyle/>
          <a:p>
            <a:r>
              <a:rPr lang="en-US" sz="1800" dirty="0"/>
              <a:t>Di </a:t>
            </a:r>
            <a:r>
              <a:rPr lang="en-US" sz="1800" dirty="0" err="1"/>
              <a:t>sekolah</a:t>
            </a:r>
            <a:endParaRPr lang="en-US" sz="1800" dirty="0"/>
          </a:p>
          <a:p>
            <a:pPr lvl="1"/>
            <a:r>
              <a:rPr lang="id-ID" sz="1600" dirty="0"/>
              <a:t>Psikolog Sekolah Dasar</a:t>
            </a:r>
            <a:endParaRPr lang="en-US" sz="1600" dirty="0"/>
          </a:p>
          <a:p>
            <a:pPr lvl="1"/>
            <a:r>
              <a:rPr lang="en-US" sz="1500" dirty="0" err="1"/>
              <a:t>Kepala</a:t>
            </a:r>
            <a:r>
              <a:rPr lang="en-US" sz="1500" dirty="0"/>
              <a:t> </a:t>
            </a:r>
            <a:r>
              <a:rPr lang="en-US" sz="1500" dirty="0" err="1"/>
              <a:t>sekolah</a:t>
            </a:r>
            <a:r>
              <a:rPr lang="en-US" sz="1500" dirty="0"/>
              <a:t>-guru</a:t>
            </a:r>
          </a:p>
          <a:p>
            <a:pPr lvl="1"/>
            <a:r>
              <a:rPr lang="id-ID" sz="1600" dirty="0"/>
              <a:t>Guru Psikologi</a:t>
            </a:r>
            <a:r>
              <a:rPr lang="en-US" sz="1600" dirty="0"/>
              <a:t>-</a:t>
            </a:r>
            <a:r>
              <a:rPr lang="id-ID" sz="1600" dirty="0"/>
              <a:t>Sekolah</a:t>
            </a:r>
            <a:endParaRPr lang="en-US" sz="1600" dirty="0"/>
          </a:p>
          <a:p>
            <a:pPr lvl="1"/>
            <a:r>
              <a:rPr lang="id-ID" sz="1600" dirty="0"/>
              <a:t>Psikolog Sekolah-Pekerja Sosial</a:t>
            </a:r>
            <a:endParaRPr lang="en-US" sz="1600" dirty="0"/>
          </a:p>
          <a:p>
            <a:pPr lvl="1"/>
            <a:r>
              <a:rPr lang="id-ID" sz="1600" dirty="0"/>
              <a:t>Psikolog sekolah-orang tua</a:t>
            </a:r>
            <a:endParaRPr lang="en-US" sz="1600" dirty="0"/>
          </a:p>
          <a:p>
            <a:pPr lvl="1"/>
            <a:r>
              <a:rPr lang="en-US" sz="1500" dirty="0"/>
              <a:t>Guru-</a:t>
            </a:r>
            <a:r>
              <a:rPr lang="en-US" sz="1500" dirty="0" err="1"/>
              <a:t>orangtua</a:t>
            </a:r>
            <a:endParaRPr lang="en-US" sz="1500" dirty="0"/>
          </a:p>
          <a:p>
            <a:pPr lvl="1"/>
            <a:r>
              <a:rPr lang="en-US" sz="1500" dirty="0"/>
              <a:t>Guru-</a:t>
            </a:r>
            <a:r>
              <a:rPr lang="en-US" sz="1500" dirty="0" err="1"/>
              <a:t>murid</a:t>
            </a:r>
            <a:endParaRPr lang="en-US" sz="1500" dirty="0"/>
          </a:p>
          <a:p>
            <a:pPr lvl="1"/>
            <a:r>
              <a:rPr lang="id-ID" sz="1600" dirty="0"/>
              <a:t>Guru-Guru (Sekolah Dasar dan Menengah)</a:t>
            </a:r>
            <a:endParaRPr lang="en-US" sz="1600" dirty="0"/>
          </a:p>
          <a:p>
            <a:pPr lvl="1"/>
            <a:r>
              <a:rPr lang="en-US" sz="1500" dirty="0" err="1"/>
              <a:t>Orangtua-murid</a:t>
            </a:r>
            <a:endParaRPr lang="en-US" sz="1500" dirty="0"/>
          </a:p>
          <a:p>
            <a:r>
              <a:rPr lang="en-US" sz="1800" dirty="0" err="1"/>
              <a:t>Sekolah</a:t>
            </a:r>
            <a:r>
              <a:rPr lang="en-US" sz="1800" dirty="0"/>
              <a:t> </a:t>
            </a:r>
            <a:r>
              <a:rPr lang="en-US" sz="1800" dirty="0" err="1"/>
              <a:t>dan</a:t>
            </a:r>
            <a:r>
              <a:rPr lang="en-US" sz="1800" dirty="0"/>
              <a:t>… : </a:t>
            </a:r>
          </a:p>
          <a:p>
            <a:pPr lvl="1"/>
            <a:r>
              <a:rPr lang="en-US" sz="1500" dirty="0" err="1"/>
              <a:t>Sekolah-sekolah</a:t>
            </a:r>
            <a:r>
              <a:rPr lang="en-US" sz="1500" dirty="0"/>
              <a:t> (</a:t>
            </a:r>
            <a:r>
              <a:rPr lang="en-US" sz="1500" dirty="0" err="1"/>
              <a:t>distrik</a:t>
            </a:r>
            <a:r>
              <a:rPr lang="en-US" sz="1500" dirty="0"/>
              <a:t>)</a:t>
            </a:r>
          </a:p>
          <a:p>
            <a:pPr lvl="1"/>
            <a:r>
              <a:rPr lang="en-US" sz="1500" dirty="0" err="1"/>
              <a:t>Sekolah-komunitas</a:t>
            </a:r>
            <a:r>
              <a:rPr lang="en-US" sz="1500" dirty="0"/>
              <a:t> </a:t>
            </a:r>
            <a:r>
              <a:rPr lang="en-US" sz="1500" dirty="0" err="1"/>
              <a:t>lokal</a:t>
            </a:r>
            <a:endParaRPr lang="en-US" sz="1500" dirty="0"/>
          </a:p>
        </p:txBody>
      </p:sp>
    </p:spTree>
    <p:extLst>
      <p:ext uri="{BB962C8B-B14F-4D97-AF65-F5344CB8AC3E}">
        <p14:creationId xmlns:p14="http://schemas.microsoft.com/office/powerpoint/2010/main" val="1355201362"/>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id-ID" dirty="0"/>
              <a:t>Mempraktikkan Kolaborasi Komponen: Dimana</a:t>
            </a:r>
            <a:endParaRPr lang="en-US" sz="3200" dirty="0"/>
          </a:p>
        </p:txBody>
      </p:sp>
      <p:sp>
        <p:nvSpPr>
          <p:cNvPr id="3" name="Content Placeholder 2"/>
          <p:cNvSpPr>
            <a:spLocks noGrp="1"/>
          </p:cNvSpPr>
          <p:nvPr>
            <p:ph idx="1"/>
          </p:nvPr>
        </p:nvSpPr>
        <p:spPr/>
        <p:txBody>
          <a:bodyPr/>
          <a:lstStyle/>
          <a:p>
            <a:r>
              <a:rPr lang="en-US" dirty="0" err="1"/>
              <a:t>Sekolah</a:t>
            </a:r>
            <a:endParaRPr lang="en-US" dirty="0"/>
          </a:p>
          <a:p>
            <a:r>
              <a:rPr lang="en-US" dirty="0" err="1"/>
              <a:t>rumah</a:t>
            </a:r>
            <a:endParaRPr lang="en-US" dirty="0"/>
          </a:p>
          <a:p>
            <a:r>
              <a:rPr lang="en-US" dirty="0" err="1"/>
              <a:t>komunitas</a:t>
            </a:r>
            <a:endParaRPr lang="en-US" dirty="0"/>
          </a:p>
          <a:p>
            <a:pPr lvl="1"/>
            <a:r>
              <a:rPr lang="en-US" dirty="0" err="1"/>
              <a:t>perpustakaan</a:t>
            </a:r>
            <a:endParaRPr lang="en-US" dirty="0"/>
          </a:p>
          <a:p>
            <a:pPr lvl="1"/>
            <a:r>
              <a:rPr lang="en-US" dirty="0" err="1"/>
              <a:t>gereja</a:t>
            </a:r>
            <a:endParaRPr lang="en-US" dirty="0"/>
          </a:p>
          <a:p>
            <a:pPr lvl="1"/>
            <a:r>
              <a:rPr lang="id-ID" dirty="0"/>
              <a:t>Organisasi berbasis pendidikan lokal termasuk program sekolah dan organisasi nirlaba</a:t>
            </a:r>
            <a:endParaRPr lang="en-US" dirty="0"/>
          </a:p>
          <a:p>
            <a:endParaRPr lang="en-US" dirty="0"/>
          </a:p>
        </p:txBody>
      </p:sp>
      <p:pic>
        <p:nvPicPr>
          <p:cNvPr id="4" name="Picture 3" descr="yellow_star.jpg"/>
          <p:cNvPicPr>
            <a:picLocks noChangeAspect="1"/>
          </p:cNvPicPr>
          <p:nvPr/>
        </p:nvPicPr>
        <p:blipFill>
          <a:blip r:embed="rId2" cstate="print"/>
          <a:stretch>
            <a:fillRect/>
          </a:stretch>
        </p:blipFill>
        <p:spPr>
          <a:xfrm>
            <a:off x="8458200" y="6248400"/>
            <a:ext cx="381000" cy="381000"/>
          </a:xfrm>
          <a:prstGeom prst="rect">
            <a:avLst/>
          </a:prstGeom>
        </p:spPr>
      </p:pic>
    </p:spTree>
    <p:extLst>
      <p:ext uri="{BB962C8B-B14F-4D97-AF65-F5344CB8AC3E}">
        <p14:creationId xmlns:p14="http://schemas.microsoft.com/office/powerpoint/2010/main" val="61525214"/>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a:t>Hambatan untuk Kolaborasi</a:t>
            </a:r>
            <a:endParaRPr lang="en-US" cap="small" dirty="0"/>
          </a:p>
        </p:txBody>
      </p:sp>
      <p:sp>
        <p:nvSpPr>
          <p:cNvPr id="3" name="Content Placeholder 2"/>
          <p:cNvSpPr>
            <a:spLocks noGrp="1"/>
          </p:cNvSpPr>
          <p:nvPr>
            <p:ph idx="1"/>
          </p:nvPr>
        </p:nvSpPr>
        <p:spPr/>
        <p:txBody>
          <a:bodyPr>
            <a:normAutofit fontScale="92500"/>
          </a:bodyPr>
          <a:lstStyle/>
          <a:p>
            <a:r>
              <a:rPr lang="id-ID" dirty="0"/>
              <a:t>Orangtua menyatakan penghalang terbesar untuk keterlibatan mereka adalah jadwal kerja</a:t>
            </a:r>
            <a:r>
              <a:rPr lang="en-US" dirty="0"/>
              <a:t>.</a:t>
            </a:r>
          </a:p>
          <a:p>
            <a:r>
              <a:rPr lang="id-ID" dirty="0"/>
              <a:t>Partisipasi</a:t>
            </a:r>
            <a:r>
              <a:rPr lang="en-US" dirty="0"/>
              <a:t> </a:t>
            </a:r>
            <a:r>
              <a:rPr lang="en-US" dirty="0" err="1"/>
              <a:t>budaya</a:t>
            </a:r>
            <a:r>
              <a:rPr lang="en-US" dirty="0"/>
              <a:t> </a:t>
            </a:r>
            <a:r>
              <a:rPr lang="en-US" dirty="0" err="1"/>
              <a:t>sekolah</a:t>
            </a:r>
            <a:r>
              <a:rPr lang="id-ID" dirty="0"/>
              <a:t>. Beberapa sekolah memiliki persyaratan, atau terkadang hanya pemahaman tak tertulis tentang harapan, dan sekolah lainnya tidak</a:t>
            </a:r>
            <a:r>
              <a:rPr lang="en-US" dirty="0"/>
              <a:t>.</a:t>
            </a:r>
          </a:p>
          <a:p>
            <a:r>
              <a:rPr lang="id-ID" dirty="0"/>
              <a:t>Rasa pendidikan sebagai tanggung jawab bersama antara kehidupan rumah tangga dan kehidupan sekolah</a:t>
            </a:r>
            <a:endParaRPr lang="en-US" dirty="0"/>
          </a:p>
        </p:txBody>
      </p:sp>
    </p:spTree>
    <p:extLst>
      <p:ext uri="{BB962C8B-B14F-4D97-AF65-F5344CB8AC3E}">
        <p14:creationId xmlns:p14="http://schemas.microsoft.com/office/powerpoint/2010/main" val="4173769187"/>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a:t>Hambatan untuk Kolaborasi</a:t>
            </a:r>
            <a:endParaRPr lang="en-US" dirty="0"/>
          </a:p>
        </p:txBody>
      </p:sp>
      <p:sp>
        <p:nvSpPr>
          <p:cNvPr id="3" name="Content Placeholder 2"/>
          <p:cNvSpPr>
            <a:spLocks noGrp="1"/>
          </p:cNvSpPr>
          <p:nvPr>
            <p:ph idx="1"/>
          </p:nvPr>
        </p:nvSpPr>
        <p:spPr/>
        <p:txBody>
          <a:bodyPr>
            <a:normAutofit lnSpcReduction="10000"/>
          </a:bodyPr>
          <a:lstStyle/>
          <a:p>
            <a:r>
              <a:rPr lang="id-ID" dirty="0"/>
              <a:t>Hambatan orang tua mungkin berbeda dari hambatan guru. Misalnya, masalah kesehatan orang tua, hambatan bahasa, atau pengalaman negatif mereka di sekolah mungkin menjadi hambatan</a:t>
            </a:r>
            <a:r>
              <a:rPr lang="en-US" dirty="0"/>
              <a:t>.</a:t>
            </a:r>
          </a:p>
          <a:p>
            <a:r>
              <a:rPr lang="id-ID" dirty="0"/>
              <a:t>Kendala para guru mungkin merupakan sikap apatis terhadap kurangnya responsivitas orang tua, atau kurangnya aktivitas untuk menarik orang tua</a:t>
            </a:r>
            <a:r>
              <a:rPr lang="en-US" dirty="0"/>
              <a:t>.  </a:t>
            </a:r>
          </a:p>
          <a:p>
            <a:pPr>
              <a:buNone/>
            </a:pPr>
            <a:endParaRPr lang="en-US" dirty="0"/>
          </a:p>
        </p:txBody>
      </p:sp>
      <p:pic>
        <p:nvPicPr>
          <p:cNvPr id="4" name="Picture 3" descr="yellow_star.jpg"/>
          <p:cNvPicPr>
            <a:picLocks noChangeAspect="1"/>
          </p:cNvPicPr>
          <p:nvPr/>
        </p:nvPicPr>
        <p:blipFill>
          <a:blip r:embed="rId2" cstate="print"/>
          <a:stretch>
            <a:fillRect/>
          </a:stretch>
        </p:blipFill>
        <p:spPr>
          <a:xfrm>
            <a:off x="8458200" y="6248400"/>
            <a:ext cx="381000" cy="381000"/>
          </a:xfrm>
          <a:prstGeom prst="rect">
            <a:avLst/>
          </a:prstGeom>
        </p:spPr>
      </p:pic>
    </p:spTree>
    <p:extLst>
      <p:ext uri="{BB962C8B-B14F-4D97-AF65-F5344CB8AC3E}">
        <p14:creationId xmlns:p14="http://schemas.microsoft.com/office/powerpoint/2010/main" val="2499403188"/>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a:t>Strategi Kolaborasi untuk keluarga</a:t>
            </a:r>
            <a:endParaRPr lang="en-US" cap="small" dirty="0"/>
          </a:p>
        </p:txBody>
      </p:sp>
      <p:sp>
        <p:nvSpPr>
          <p:cNvPr id="3" name="Content Placeholder 2"/>
          <p:cNvSpPr>
            <a:spLocks noGrp="1"/>
          </p:cNvSpPr>
          <p:nvPr>
            <p:ph idx="1"/>
          </p:nvPr>
        </p:nvSpPr>
        <p:spPr/>
        <p:txBody>
          <a:bodyPr>
            <a:normAutofit fontScale="92500"/>
          </a:bodyPr>
          <a:lstStyle/>
          <a:p>
            <a:r>
              <a:rPr lang="id-ID" dirty="0"/>
              <a:t>sering </a:t>
            </a:r>
            <a:r>
              <a:rPr lang="en-US" dirty="0" err="1"/>
              <a:t>berkomunikasi</a:t>
            </a:r>
            <a:r>
              <a:rPr lang="en-US" dirty="0"/>
              <a:t> </a:t>
            </a:r>
            <a:r>
              <a:rPr lang="id-ID" dirty="0"/>
              <a:t>dengan guru untuk mengidentifikasi dan membantu siswa dengan tantangan akademis</a:t>
            </a:r>
            <a:r>
              <a:rPr lang="en-US" dirty="0"/>
              <a:t>.</a:t>
            </a:r>
          </a:p>
          <a:p>
            <a:r>
              <a:rPr lang="id-ID" dirty="0"/>
              <a:t>Bergabunglah dengan komite penasihat orang tua (PAC) atau kelompok pendukung orang tua</a:t>
            </a:r>
            <a:r>
              <a:rPr lang="en-US" dirty="0"/>
              <a:t>.</a:t>
            </a:r>
          </a:p>
          <a:p>
            <a:r>
              <a:rPr lang="id-ID" dirty="0"/>
              <a:t>Kembangkan pengetahuan dan ketrampilan sistem dan sumber daya sekolah</a:t>
            </a:r>
            <a:r>
              <a:rPr lang="en-US" dirty="0"/>
              <a:t>.</a:t>
            </a:r>
          </a:p>
          <a:p>
            <a:r>
              <a:rPr lang="id-ID" dirty="0"/>
              <a:t>Menghadiri IEP dan mayoritas jika tidak semua pertemuan tim edukasi untuk anak</a:t>
            </a:r>
            <a:r>
              <a:rPr lang="en-US" dirty="0"/>
              <a:t>.</a:t>
            </a:r>
          </a:p>
          <a:p>
            <a:endParaRPr lang="en-US" dirty="0"/>
          </a:p>
          <a:p>
            <a:endParaRPr lang="en-US" dirty="0"/>
          </a:p>
          <a:p>
            <a:endParaRPr lang="en-US" dirty="0"/>
          </a:p>
        </p:txBody>
      </p:sp>
    </p:spTree>
    <p:extLst>
      <p:ext uri="{BB962C8B-B14F-4D97-AF65-F5344CB8AC3E}">
        <p14:creationId xmlns:p14="http://schemas.microsoft.com/office/powerpoint/2010/main" val="10317638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id-ID" dirty="0">
                <a:solidFill>
                  <a:srgbClr val="000000"/>
                </a:solidFill>
              </a:rPr>
              <a:t>Efisiensi dan Efektif</a:t>
            </a:r>
            <a:endParaRPr lang="th-TH" dirty="0">
              <a:solidFill>
                <a:srgbClr val="000000"/>
              </a:solidFill>
            </a:endParaRPr>
          </a:p>
        </p:txBody>
      </p:sp>
      <p:sp>
        <p:nvSpPr>
          <p:cNvPr id="4" name="Text Placeholder 3"/>
          <p:cNvSpPr>
            <a:spLocks noGrp="1"/>
          </p:cNvSpPr>
          <p:nvPr>
            <p:ph type="body" idx="1"/>
          </p:nvPr>
        </p:nvSpPr>
        <p:spPr/>
        <p:txBody>
          <a:bodyPr/>
          <a:lstStyle/>
          <a:p>
            <a:r>
              <a:rPr lang="id-ID" b="1" dirty="0">
                <a:solidFill>
                  <a:srgbClr val="000000"/>
                </a:solidFill>
              </a:rPr>
              <a:t>Efisiensi</a:t>
            </a:r>
            <a:endParaRPr lang="th-TH" dirty="0">
              <a:solidFill>
                <a:srgbClr val="000000"/>
              </a:solidFill>
            </a:endParaRPr>
          </a:p>
        </p:txBody>
      </p:sp>
      <p:sp>
        <p:nvSpPr>
          <p:cNvPr id="3" name="ตัวยึดเนื้อหา 2"/>
          <p:cNvSpPr>
            <a:spLocks noGrp="1"/>
          </p:cNvSpPr>
          <p:nvPr>
            <p:ph sz="half" idx="2"/>
          </p:nvPr>
        </p:nvSpPr>
        <p:spPr/>
        <p:txBody>
          <a:bodyPr>
            <a:normAutofit/>
          </a:bodyPr>
          <a:lstStyle/>
          <a:p>
            <a:r>
              <a:rPr lang="en-US" b="1" dirty="0" err="1">
                <a:solidFill>
                  <a:srgbClr val="000000"/>
                </a:solidFill>
              </a:rPr>
              <a:t>Efi</a:t>
            </a:r>
            <a:r>
              <a:rPr lang="id-ID" b="1" dirty="0">
                <a:solidFill>
                  <a:srgbClr val="000000"/>
                </a:solidFill>
              </a:rPr>
              <a:t>siensi</a:t>
            </a:r>
            <a:r>
              <a:rPr lang="en-US" dirty="0">
                <a:solidFill>
                  <a:srgbClr val="000000"/>
                </a:solidFill>
              </a:rPr>
              <a:t> = </a:t>
            </a:r>
            <a:r>
              <a:rPr lang="id-ID" dirty="0">
                <a:solidFill>
                  <a:srgbClr val="000000"/>
                </a:solidFill>
              </a:rPr>
              <a:t>mendapakan hasil maksimal dari usaha paling minimal</a:t>
            </a:r>
            <a:r>
              <a:rPr lang="en-US" dirty="0">
                <a:solidFill>
                  <a:srgbClr val="000000"/>
                </a:solidFill>
              </a:rPr>
              <a:t> </a:t>
            </a:r>
          </a:p>
          <a:p>
            <a:r>
              <a:rPr lang="en-US" dirty="0">
                <a:solidFill>
                  <a:srgbClr val="000000"/>
                </a:solidFill>
              </a:rPr>
              <a:t>“doing things right” </a:t>
            </a:r>
          </a:p>
          <a:p>
            <a:r>
              <a:rPr lang="id-ID" dirty="0">
                <a:solidFill>
                  <a:srgbClr val="000000"/>
                </a:solidFill>
              </a:rPr>
              <a:t>Menitik beratkan pada </a:t>
            </a:r>
            <a:r>
              <a:rPr lang="id-ID" b="1" u="sng" dirty="0">
                <a:solidFill>
                  <a:srgbClr val="000000"/>
                </a:solidFill>
              </a:rPr>
              <a:t>Cara/proses</a:t>
            </a:r>
            <a:r>
              <a:rPr lang="id-ID" dirty="0">
                <a:solidFill>
                  <a:srgbClr val="000000"/>
                </a:solidFill>
              </a:rPr>
              <a:t> dalam menyelesaikan tugas/pekerjaan</a:t>
            </a:r>
            <a:endParaRPr lang="en-US" dirty="0">
              <a:solidFill>
                <a:srgbClr val="000000"/>
              </a:solidFill>
            </a:endParaRPr>
          </a:p>
          <a:p>
            <a:endParaRPr lang="en-US" dirty="0">
              <a:solidFill>
                <a:srgbClr val="000000"/>
              </a:solidFill>
            </a:endParaRPr>
          </a:p>
        </p:txBody>
      </p:sp>
      <p:sp>
        <p:nvSpPr>
          <p:cNvPr id="5" name="Text Placeholder 4"/>
          <p:cNvSpPr>
            <a:spLocks noGrp="1"/>
          </p:cNvSpPr>
          <p:nvPr>
            <p:ph type="body" sz="quarter" idx="3"/>
          </p:nvPr>
        </p:nvSpPr>
        <p:spPr/>
        <p:txBody>
          <a:bodyPr/>
          <a:lstStyle/>
          <a:p>
            <a:r>
              <a:rPr lang="id-ID" b="1" dirty="0">
                <a:solidFill>
                  <a:srgbClr val="000000"/>
                </a:solidFill>
              </a:rPr>
              <a:t>Efektif</a:t>
            </a:r>
            <a:endParaRPr lang="th-TH" dirty="0">
              <a:solidFill>
                <a:srgbClr val="000000"/>
              </a:solidFill>
            </a:endParaRPr>
          </a:p>
        </p:txBody>
      </p:sp>
      <p:sp>
        <p:nvSpPr>
          <p:cNvPr id="6" name="Content Placeholder 5"/>
          <p:cNvSpPr>
            <a:spLocks noGrp="1"/>
          </p:cNvSpPr>
          <p:nvPr>
            <p:ph sz="quarter" idx="4"/>
          </p:nvPr>
        </p:nvSpPr>
        <p:spPr/>
        <p:txBody>
          <a:bodyPr/>
          <a:lstStyle/>
          <a:p>
            <a:r>
              <a:rPr lang="id-ID" b="1" dirty="0">
                <a:solidFill>
                  <a:srgbClr val="000000"/>
                </a:solidFill>
              </a:rPr>
              <a:t>Efektif</a:t>
            </a:r>
            <a:r>
              <a:rPr lang="en-US" b="1" dirty="0">
                <a:solidFill>
                  <a:srgbClr val="000000"/>
                </a:solidFill>
              </a:rPr>
              <a:t> </a:t>
            </a:r>
            <a:r>
              <a:rPr lang="en-US" dirty="0">
                <a:solidFill>
                  <a:srgbClr val="000000"/>
                </a:solidFill>
              </a:rPr>
              <a:t>= </a:t>
            </a:r>
            <a:r>
              <a:rPr lang="id-ID" dirty="0">
                <a:solidFill>
                  <a:srgbClr val="000000"/>
                </a:solidFill>
              </a:rPr>
              <a:t>melakukan usaha dalam rangka pencapai tujuan organisasi</a:t>
            </a:r>
            <a:endParaRPr lang="en-US" dirty="0">
              <a:solidFill>
                <a:srgbClr val="000000"/>
              </a:solidFill>
            </a:endParaRPr>
          </a:p>
          <a:p>
            <a:r>
              <a:rPr lang="en-US" dirty="0">
                <a:solidFill>
                  <a:srgbClr val="000000"/>
                </a:solidFill>
              </a:rPr>
              <a:t>“doing the right things”</a:t>
            </a:r>
          </a:p>
          <a:p>
            <a:r>
              <a:rPr lang="id-ID" dirty="0">
                <a:solidFill>
                  <a:srgbClr val="000000"/>
                </a:solidFill>
              </a:rPr>
              <a:t>Menitik beratkan pada </a:t>
            </a:r>
            <a:r>
              <a:rPr lang="id-ID" b="1" u="sng" dirty="0">
                <a:solidFill>
                  <a:srgbClr val="000000"/>
                </a:solidFill>
              </a:rPr>
              <a:t>hasil</a:t>
            </a:r>
            <a:r>
              <a:rPr lang="id-ID" dirty="0">
                <a:solidFill>
                  <a:srgbClr val="000000"/>
                </a:solidFill>
              </a:rPr>
              <a:t>  terhadap pencapaian tujuan organisasi</a:t>
            </a:r>
            <a:endParaRPr lang="th-TH" dirty="0">
              <a:solidFill>
                <a:srgbClr val="000000"/>
              </a:solidFill>
            </a:endParaRPr>
          </a:p>
          <a:p>
            <a:endParaRPr lang="th-TH" dirty="0">
              <a:solidFill>
                <a:srgbClr val="000000"/>
              </a:solidFill>
            </a:endParaRP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a:t>Strategi Kolaborasi untuk sekolah</a:t>
            </a:r>
            <a:endParaRPr lang="en-US" cap="small" dirty="0"/>
          </a:p>
        </p:txBody>
      </p:sp>
      <p:sp>
        <p:nvSpPr>
          <p:cNvPr id="3" name="Content Placeholder 2"/>
          <p:cNvSpPr>
            <a:spLocks noGrp="1"/>
          </p:cNvSpPr>
          <p:nvPr>
            <p:ph idx="1"/>
          </p:nvPr>
        </p:nvSpPr>
        <p:spPr>
          <a:xfrm>
            <a:off x="498474" y="1905000"/>
            <a:ext cx="7556313" cy="4724400"/>
          </a:xfrm>
        </p:spPr>
        <p:txBody>
          <a:bodyPr>
            <a:noAutofit/>
          </a:bodyPr>
          <a:lstStyle/>
          <a:p>
            <a:pPr marL="228600" lvl="1">
              <a:spcBef>
                <a:spcPts val="2000"/>
              </a:spcBef>
              <a:buClr>
                <a:schemeClr val="accent1"/>
              </a:buClr>
            </a:pPr>
            <a:r>
              <a:rPr lang="id-ID" sz="2000" dirty="0"/>
              <a:t>Sosialisasikan semua pendatang baru, termasuk guru </a:t>
            </a:r>
            <a:r>
              <a:rPr lang="en-US" sz="2000" dirty="0"/>
              <a:t>lama</a:t>
            </a:r>
            <a:r>
              <a:rPr lang="id-ID" sz="2000" dirty="0"/>
              <a:t>, staf</a:t>
            </a:r>
            <a:r>
              <a:rPr lang="en-US" sz="2000" dirty="0"/>
              <a:t> </a:t>
            </a:r>
            <a:r>
              <a:rPr lang="en-US" sz="2000" dirty="0" err="1"/>
              <a:t>penting</a:t>
            </a:r>
            <a:r>
              <a:rPr lang="id-ID" sz="2000" dirty="0"/>
              <a:t>, tradisi, dan sumber daya</a:t>
            </a:r>
            <a:r>
              <a:rPr lang="en-US" sz="1900" dirty="0"/>
              <a:t>. </a:t>
            </a:r>
          </a:p>
          <a:p>
            <a:pPr marL="228600" lvl="1">
              <a:spcBef>
                <a:spcPts val="2000"/>
              </a:spcBef>
              <a:buClr>
                <a:schemeClr val="accent1"/>
              </a:buClr>
            </a:pPr>
            <a:r>
              <a:rPr lang="id-ID" sz="2000" dirty="0"/>
              <a:t>Tanda</a:t>
            </a:r>
            <a:r>
              <a:rPr lang="en-US" sz="2000" dirty="0"/>
              <a:t> </a:t>
            </a:r>
            <a:r>
              <a:rPr lang="id-ID" sz="2000" dirty="0"/>
              <a:t>rilis untuk memungkinkan semua profesional yang terlibat untuk dapat melihat informasi yang sesuai dengan tugas mereka</a:t>
            </a:r>
            <a:r>
              <a:rPr lang="en-US" sz="1900" dirty="0"/>
              <a:t>. </a:t>
            </a:r>
          </a:p>
          <a:p>
            <a:r>
              <a:rPr lang="id-ID" sz="1800" dirty="0"/>
              <a:t>sering </a:t>
            </a:r>
            <a:r>
              <a:rPr lang="en-US" sz="1800" dirty="0" err="1"/>
              <a:t>gunakan</a:t>
            </a:r>
            <a:r>
              <a:rPr lang="en-US" sz="1800" dirty="0"/>
              <a:t> </a:t>
            </a:r>
            <a:r>
              <a:rPr lang="en-US" sz="1800" dirty="0" err="1"/>
              <a:t>jajak</a:t>
            </a:r>
            <a:r>
              <a:rPr lang="en-US" sz="1800" dirty="0"/>
              <a:t> </a:t>
            </a:r>
            <a:r>
              <a:rPr lang="en-US" sz="1800" dirty="0" err="1"/>
              <a:t>pendapat</a:t>
            </a:r>
            <a:r>
              <a:rPr lang="en-US" sz="1800" dirty="0"/>
              <a:t> </a:t>
            </a:r>
            <a:r>
              <a:rPr lang="id-ID" sz="1800" dirty="0"/>
              <a:t>untuk umpan balik</a:t>
            </a:r>
            <a:r>
              <a:rPr lang="en-US" sz="1900" dirty="0"/>
              <a:t>.</a:t>
            </a:r>
          </a:p>
          <a:p>
            <a:r>
              <a:rPr lang="id-ID" sz="1800" dirty="0"/>
              <a:t>Tetap Dapat diakses</a:t>
            </a:r>
            <a:r>
              <a:rPr lang="en-US" sz="1900" dirty="0"/>
              <a:t>. </a:t>
            </a:r>
          </a:p>
          <a:p>
            <a:pPr lvl="1"/>
            <a:r>
              <a:rPr lang="id-ID" sz="1600" dirty="0"/>
              <a:t>Aksesibilitas mencakup kesadaran akan teknologi, penyebaran dan bahasa informasi yang dapat dipahami</a:t>
            </a:r>
            <a:r>
              <a:rPr lang="en-US" sz="1700" dirty="0"/>
              <a:t>.</a:t>
            </a:r>
          </a:p>
        </p:txBody>
      </p:sp>
    </p:spTree>
    <p:extLst>
      <p:ext uri="{BB962C8B-B14F-4D97-AF65-F5344CB8AC3E}">
        <p14:creationId xmlns:p14="http://schemas.microsoft.com/office/powerpoint/2010/main" val="269424912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a:t>Strategi Kolaborasi untuk sekolah</a:t>
            </a:r>
            <a:endParaRPr lang="en-US" sz="3200" cap="small" dirty="0"/>
          </a:p>
        </p:txBody>
      </p:sp>
      <p:sp>
        <p:nvSpPr>
          <p:cNvPr id="3" name="Content Placeholder 2"/>
          <p:cNvSpPr>
            <a:spLocks noGrp="1"/>
          </p:cNvSpPr>
          <p:nvPr>
            <p:ph idx="1"/>
          </p:nvPr>
        </p:nvSpPr>
        <p:spPr>
          <a:xfrm>
            <a:off x="498474" y="2133600"/>
            <a:ext cx="7556313" cy="4343400"/>
          </a:xfrm>
        </p:spPr>
        <p:txBody>
          <a:bodyPr>
            <a:normAutofit fontScale="92500" lnSpcReduction="20000"/>
          </a:bodyPr>
          <a:lstStyle/>
          <a:p>
            <a:r>
              <a:rPr lang="en-US" dirty="0" err="1"/>
              <a:t>Ikut</a:t>
            </a:r>
            <a:r>
              <a:rPr lang="en-US" dirty="0"/>
              <a:t> </a:t>
            </a:r>
            <a:r>
              <a:rPr lang="en-US" dirty="0" err="1"/>
              <a:t>terlibat</a:t>
            </a:r>
            <a:endParaRPr lang="en-US" dirty="0"/>
          </a:p>
          <a:p>
            <a:pPr lvl="1"/>
            <a:r>
              <a:rPr lang="id-ID" dirty="0"/>
              <a:t>Menghadiri komite penasihat orang tua dan pertemuan berbasis rumah / sekolah lainnya yang melibatkan saling tukar informasi.</a:t>
            </a:r>
            <a:br>
              <a:rPr lang="id-ID" dirty="0"/>
            </a:br>
            <a:r>
              <a:rPr lang="id-ID" dirty="0"/>
              <a:t>Terlibat membantu dalam </a:t>
            </a:r>
            <a:r>
              <a:rPr lang="en-US" dirty="0"/>
              <a:t>…</a:t>
            </a:r>
          </a:p>
          <a:p>
            <a:r>
              <a:rPr lang="id-ID" dirty="0"/>
              <a:t>Ber</a:t>
            </a:r>
            <a:r>
              <a:rPr lang="en-US" dirty="0" err="1"/>
              <a:t>sama-sama</a:t>
            </a:r>
            <a:r>
              <a:rPr lang="en-US" dirty="0"/>
              <a:t> </a:t>
            </a:r>
            <a:r>
              <a:rPr lang="en-US" dirty="0" err="1"/>
              <a:t>menjadi</a:t>
            </a:r>
            <a:r>
              <a:rPr lang="en-US" dirty="0"/>
              <a:t> </a:t>
            </a:r>
            <a:r>
              <a:rPr lang="en-US" dirty="0" err="1"/>
              <a:t>pintar</a:t>
            </a:r>
            <a:r>
              <a:rPr lang="en-US" dirty="0"/>
              <a:t>. </a:t>
            </a:r>
          </a:p>
          <a:p>
            <a:pPr lvl="1"/>
            <a:r>
              <a:rPr lang="id-ID" dirty="0"/>
              <a:t>Sesi pelatihan formal, informal, kelompok belajar, dan percakapan memfasilitasi kesempatan untuk belajar bersama</a:t>
            </a:r>
            <a:r>
              <a:rPr lang="en-US" sz="1800" dirty="0"/>
              <a:t>.</a:t>
            </a:r>
          </a:p>
          <a:p>
            <a:r>
              <a:rPr lang="id-ID" dirty="0"/>
              <a:t>Menghadiri pertemuan IEP dan mayoritas tidak semua pertemuan tim edukasi</a:t>
            </a:r>
            <a:r>
              <a:rPr lang="en-US" dirty="0"/>
              <a:t>.</a:t>
            </a:r>
          </a:p>
          <a:p>
            <a:pPr>
              <a:buNone/>
            </a:pPr>
            <a:endParaRPr lang="en-US" dirty="0"/>
          </a:p>
          <a:p>
            <a:endParaRPr lang="en-US" dirty="0"/>
          </a:p>
        </p:txBody>
      </p:sp>
      <p:pic>
        <p:nvPicPr>
          <p:cNvPr id="4" name="Picture 3" descr="yellow_star.jpg"/>
          <p:cNvPicPr>
            <a:picLocks noChangeAspect="1"/>
          </p:cNvPicPr>
          <p:nvPr/>
        </p:nvPicPr>
        <p:blipFill>
          <a:blip r:embed="rId2" cstate="print"/>
          <a:stretch>
            <a:fillRect/>
          </a:stretch>
        </p:blipFill>
        <p:spPr>
          <a:xfrm>
            <a:off x="8458200" y="6248400"/>
            <a:ext cx="381000" cy="381000"/>
          </a:xfrm>
          <a:prstGeom prst="rect">
            <a:avLst/>
          </a:prstGeom>
        </p:spPr>
      </p:pic>
    </p:spTree>
    <p:extLst>
      <p:ext uri="{BB962C8B-B14F-4D97-AF65-F5344CB8AC3E}">
        <p14:creationId xmlns:p14="http://schemas.microsoft.com/office/powerpoint/2010/main" val="1258267667"/>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id-ID" dirty="0"/>
              <a:t>Hasil dari </a:t>
            </a:r>
            <a:r>
              <a:rPr lang="en-US" dirty="0" err="1"/>
              <a:t>manfaat</a:t>
            </a:r>
            <a:r>
              <a:rPr lang="en-US" dirty="0"/>
              <a:t> </a:t>
            </a:r>
            <a:r>
              <a:rPr lang="en-US" dirty="0" err="1"/>
              <a:t>kolaborasi</a:t>
            </a:r>
            <a:r>
              <a:rPr lang="en-US" dirty="0"/>
              <a:t> </a:t>
            </a:r>
            <a:r>
              <a:rPr lang="id-ID" dirty="0"/>
              <a:t>&amp; </a:t>
            </a:r>
            <a:r>
              <a:rPr lang="en-US" dirty="0" err="1"/>
              <a:t>alasannya</a:t>
            </a:r>
            <a:endParaRPr lang="en-US" cap="small" dirty="0"/>
          </a:p>
        </p:txBody>
      </p:sp>
      <p:sp>
        <p:nvSpPr>
          <p:cNvPr id="3" name="Content Placeholder 2"/>
          <p:cNvSpPr>
            <a:spLocks noGrp="1"/>
          </p:cNvSpPr>
          <p:nvPr>
            <p:ph idx="1"/>
          </p:nvPr>
        </p:nvSpPr>
        <p:spPr/>
        <p:txBody>
          <a:bodyPr>
            <a:normAutofit lnSpcReduction="10000"/>
          </a:bodyPr>
          <a:lstStyle/>
          <a:p>
            <a:r>
              <a:rPr lang="id-ID" dirty="0"/>
              <a:t>Manajemen Waktu &amp; Sumber Daya</a:t>
            </a:r>
            <a:endParaRPr lang="en-US" dirty="0"/>
          </a:p>
          <a:p>
            <a:r>
              <a:rPr lang="id-ID" dirty="0"/>
              <a:t>Pengkajian &amp; Informasi</a:t>
            </a:r>
            <a:r>
              <a:rPr lang="en-US" dirty="0"/>
              <a:t> </a:t>
            </a:r>
            <a:r>
              <a:rPr lang="en-US" dirty="0" err="1"/>
              <a:t>pengambilan</a:t>
            </a:r>
            <a:r>
              <a:rPr lang="en-US" dirty="0"/>
              <a:t> </a:t>
            </a:r>
            <a:r>
              <a:rPr lang="en-US" dirty="0" err="1"/>
              <a:t>keputusan</a:t>
            </a:r>
            <a:endParaRPr lang="en-US" dirty="0"/>
          </a:p>
          <a:p>
            <a:r>
              <a:rPr lang="en-US" dirty="0" err="1"/>
              <a:t>Membangun</a:t>
            </a:r>
            <a:r>
              <a:rPr lang="en-US" dirty="0"/>
              <a:t> </a:t>
            </a:r>
            <a:r>
              <a:rPr lang="en-US" dirty="0" err="1"/>
              <a:t>tim</a:t>
            </a:r>
            <a:endParaRPr lang="en-US" dirty="0"/>
          </a:p>
          <a:p>
            <a:r>
              <a:rPr lang="id-ID" dirty="0"/>
              <a:t>Perubahan Tingkat Sistem</a:t>
            </a:r>
            <a:endParaRPr lang="en-US" dirty="0"/>
          </a:p>
          <a:p>
            <a:r>
              <a:rPr lang="id-ID" dirty="0"/>
              <a:t>Penyediaan Layanan &amp; Penguatan</a:t>
            </a:r>
            <a:endParaRPr lang="en-US" dirty="0"/>
          </a:p>
          <a:p>
            <a:r>
              <a:rPr lang="id-ID" dirty="0"/>
              <a:t>Meningkatkan Kepuasan Kerja</a:t>
            </a:r>
            <a:endParaRPr lang="en-US" dirty="0"/>
          </a:p>
          <a:p>
            <a:r>
              <a:rPr lang="id-ID" dirty="0"/>
              <a:t>Meningkatkan hasil akademik</a:t>
            </a:r>
            <a:r>
              <a:rPr lang="en-US" dirty="0"/>
              <a:t>   </a:t>
            </a:r>
          </a:p>
        </p:txBody>
      </p:sp>
    </p:spTree>
    <p:extLst>
      <p:ext uri="{BB962C8B-B14F-4D97-AF65-F5344CB8AC3E}">
        <p14:creationId xmlns:p14="http://schemas.microsoft.com/office/powerpoint/2010/main" val="3549256637"/>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cap="small" dirty="0" err="1"/>
              <a:t>Pemikiran</a:t>
            </a:r>
            <a:r>
              <a:rPr lang="en-US" cap="small" dirty="0"/>
              <a:t> </a:t>
            </a:r>
            <a:r>
              <a:rPr lang="en-US" cap="small" dirty="0" err="1"/>
              <a:t>berbeda</a:t>
            </a:r>
            <a:endParaRPr lang="en-US" cap="small" dirty="0"/>
          </a:p>
        </p:txBody>
      </p:sp>
      <p:sp>
        <p:nvSpPr>
          <p:cNvPr id="3" name="Content Placeholder 2"/>
          <p:cNvSpPr>
            <a:spLocks noGrp="1"/>
          </p:cNvSpPr>
          <p:nvPr>
            <p:ph idx="1"/>
          </p:nvPr>
        </p:nvSpPr>
        <p:spPr>
          <a:xfrm>
            <a:off x="498474" y="1524000"/>
            <a:ext cx="7556313" cy="4144963"/>
          </a:xfrm>
        </p:spPr>
        <p:txBody>
          <a:bodyPr>
            <a:normAutofit/>
          </a:bodyPr>
          <a:lstStyle/>
          <a:p>
            <a:pPr>
              <a:buNone/>
            </a:pPr>
            <a:endParaRPr lang="en-US" dirty="0"/>
          </a:p>
          <a:p>
            <a:r>
              <a:rPr lang="id-ID" dirty="0"/>
              <a:t>Profesional Medis</a:t>
            </a:r>
            <a:endParaRPr lang="en-US" dirty="0"/>
          </a:p>
          <a:p>
            <a:r>
              <a:rPr lang="id-ID" dirty="0"/>
              <a:t>Pekerja sosial</a:t>
            </a:r>
            <a:endParaRPr lang="en-US" dirty="0"/>
          </a:p>
          <a:p>
            <a:r>
              <a:rPr lang="id-ID" dirty="0"/>
              <a:t>Pelatih</a:t>
            </a:r>
            <a:endParaRPr lang="en-US" dirty="0"/>
          </a:p>
          <a:p>
            <a:r>
              <a:rPr lang="id-ID" dirty="0"/>
              <a:t>Penyedia Jasa Perawat / Penitipan Anak</a:t>
            </a:r>
            <a:endParaRPr lang="en-US" dirty="0"/>
          </a:p>
          <a:p>
            <a:r>
              <a:rPr lang="id-ID" dirty="0"/>
              <a:t>CASA Mentor</a:t>
            </a:r>
            <a:endParaRPr lang="en-US" dirty="0"/>
          </a:p>
          <a:p>
            <a:r>
              <a:rPr lang="id-ID" dirty="0"/>
              <a:t>Mitra Komunitas </a:t>
            </a:r>
            <a:r>
              <a:rPr lang="en-US" dirty="0"/>
              <a:t> </a:t>
            </a:r>
          </a:p>
          <a:p>
            <a:pPr>
              <a:buNone/>
            </a:pPr>
            <a:endParaRPr lang="en-US" dirty="0"/>
          </a:p>
        </p:txBody>
      </p:sp>
      <p:pic>
        <p:nvPicPr>
          <p:cNvPr id="4" name="Picture 3" descr="yellow_star.jpg"/>
          <p:cNvPicPr>
            <a:picLocks noChangeAspect="1"/>
          </p:cNvPicPr>
          <p:nvPr/>
        </p:nvPicPr>
        <p:blipFill>
          <a:blip r:embed="rId2" cstate="print"/>
          <a:stretch>
            <a:fillRect/>
          </a:stretch>
        </p:blipFill>
        <p:spPr>
          <a:xfrm>
            <a:off x="8458200" y="6248400"/>
            <a:ext cx="381000" cy="381000"/>
          </a:xfrm>
          <a:prstGeom prst="rect">
            <a:avLst/>
          </a:prstGeom>
        </p:spPr>
      </p:pic>
    </p:spTree>
    <p:extLst>
      <p:ext uri="{BB962C8B-B14F-4D97-AF65-F5344CB8AC3E}">
        <p14:creationId xmlns:p14="http://schemas.microsoft.com/office/powerpoint/2010/main" val="3306668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id-ID" dirty="0">
                <a:solidFill>
                  <a:srgbClr val="000000"/>
                </a:solidFill>
              </a:rPr>
              <a:t>Efisiensi dan Efektif</a:t>
            </a:r>
            <a:endParaRPr lang="th-TH" dirty="0">
              <a:solidFill>
                <a:srgbClr val="000000"/>
              </a:solidFill>
            </a:endParaRPr>
          </a:p>
        </p:txBody>
      </p:sp>
      <p:sp>
        <p:nvSpPr>
          <p:cNvPr id="4" name="Text Placeholder 3"/>
          <p:cNvSpPr>
            <a:spLocks noGrp="1"/>
          </p:cNvSpPr>
          <p:nvPr>
            <p:ph type="body" idx="1"/>
          </p:nvPr>
        </p:nvSpPr>
        <p:spPr/>
        <p:txBody>
          <a:bodyPr/>
          <a:lstStyle/>
          <a:p>
            <a:r>
              <a:rPr lang="id-ID" b="1" dirty="0">
                <a:solidFill>
                  <a:srgbClr val="000000"/>
                </a:solidFill>
              </a:rPr>
              <a:t>Efisiensi</a:t>
            </a:r>
            <a:endParaRPr lang="th-TH" dirty="0">
              <a:solidFill>
                <a:srgbClr val="000000"/>
              </a:solidFill>
            </a:endParaRPr>
          </a:p>
        </p:txBody>
      </p:sp>
      <p:sp>
        <p:nvSpPr>
          <p:cNvPr id="3" name="ตัวยึดเนื้อหา 2"/>
          <p:cNvSpPr>
            <a:spLocks noGrp="1"/>
          </p:cNvSpPr>
          <p:nvPr>
            <p:ph sz="half" idx="2"/>
          </p:nvPr>
        </p:nvSpPr>
        <p:spPr/>
        <p:txBody>
          <a:bodyPr>
            <a:normAutofit/>
          </a:bodyPr>
          <a:lstStyle/>
          <a:p>
            <a:r>
              <a:rPr lang="en-US" b="1" dirty="0" err="1">
                <a:solidFill>
                  <a:srgbClr val="000000"/>
                </a:solidFill>
              </a:rPr>
              <a:t>Efi</a:t>
            </a:r>
            <a:r>
              <a:rPr lang="id-ID" b="1" dirty="0">
                <a:solidFill>
                  <a:srgbClr val="000000"/>
                </a:solidFill>
              </a:rPr>
              <a:t>siensi</a:t>
            </a:r>
            <a:r>
              <a:rPr lang="en-US" dirty="0">
                <a:solidFill>
                  <a:srgbClr val="000000"/>
                </a:solidFill>
              </a:rPr>
              <a:t> = </a:t>
            </a:r>
            <a:r>
              <a:rPr lang="id-ID" dirty="0">
                <a:solidFill>
                  <a:srgbClr val="000000"/>
                </a:solidFill>
              </a:rPr>
              <a:t>mendapakan hasil  dengan usaha, biaya, dan kerugian yang paling minimal</a:t>
            </a:r>
          </a:p>
          <a:p>
            <a:r>
              <a:rPr lang="id-ID" dirty="0">
                <a:solidFill>
                  <a:srgbClr val="000000"/>
                </a:solidFill>
              </a:rPr>
              <a:t>(Menggunaklan sumber daya : Manusia, modal/uang, bahan mentah secara bijak dan ekonomis)</a:t>
            </a:r>
            <a:endParaRPr lang="en-US" dirty="0">
              <a:solidFill>
                <a:srgbClr val="000000"/>
              </a:solidFill>
            </a:endParaRPr>
          </a:p>
        </p:txBody>
      </p:sp>
      <p:sp>
        <p:nvSpPr>
          <p:cNvPr id="5" name="Text Placeholder 4"/>
          <p:cNvSpPr>
            <a:spLocks noGrp="1"/>
          </p:cNvSpPr>
          <p:nvPr>
            <p:ph type="body" sz="quarter" idx="3"/>
          </p:nvPr>
        </p:nvSpPr>
        <p:spPr/>
        <p:txBody>
          <a:bodyPr/>
          <a:lstStyle/>
          <a:p>
            <a:r>
              <a:rPr lang="id-ID" b="1" dirty="0">
                <a:solidFill>
                  <a:srgbClr val="000000"/>
                </a:solidFill>
              </a:rPr>
              <a:t>Efektif</a:t>
            </a:r>
            <a:endParaRPr lang="th-TH" dirty="0">
              <a:solidFill>
                <a:srgbClr val="000000"/>
              </a:solidFill>
            </a:endParaRPr>
          </a:p>
        </p:txBody>
      </p:sp>
      <p:sp>
        <p:nvSpPr>
          <p:cNvPr id="6" name="Content Placeholder 5"/>
          <p:cNvSpPr>
            <a:spLocks noGrp="1"/>
          </p:cNvSpPr>
          <p:nvPr>
            <p:ph sz="quarter" idx="4"/>
          </p:nvPr>
        </p:nvSpPr>
        <p:spPr/>
        <p:txBody>
          <a:bodyPr/>
          <a:lstStyle/>
          <a:p>
            <a:r>
              <a:rPr lang="id-ID" b="1" dirty="0">
                <a:solidFill>
                  <a:srgbClr val="000000"/>
                </a:solidFill>
              </a:rPr>
              <a:t>Efektif</a:t>
            </a:r>
            <a:r>
              <a:rPr lang="en-US" b="1" dirty="0">
                <a:solidFill>
                  <a:srgbClr val="000000"/>
                </a:solidFill>
              </a:rPr>
              <a:t> </a:t>
            </a:r>
            <a:r>
              <a:rPr lang="en-US" dirty="0">
                <a:solidFill>
                  <a:srgbClr val="000000"/>
                </a:solidFill>
              </a:rPr>
              <a:t>= </a:t>
            </a:r>
            <a:r>
              <a:rPr lang="id-ID" dirty="0">
                <a:solidFill>
                  <a:srgbClr val="000000"/>
                </a:solidFill>
              </a:rPr>
              <a:t>Melaksanakan tugas-tugas/pekerjaan demi memenuhi tujuan organisasi</a:t>
            </a:r>
            <a:endParaRPr lang="en-US" dirty="0">
              <a:solidFill>
                <a:srgbClr val="000000"/>
              </a:solidFill>
            </a:endParaRPr>
          </a:p>
          <a:p>
            <a:r>
              <a:rPr lang="id-ID" dirty="0">
                <a:solidFill>
                  <a:srgbClr val="000000"/>
                </a:solidFill>
              </a:rPr>
              <a:t>(membuat keputusan yang tepat  dan merealisasikannya  untuk mencapai tujuan organisasi)</a:t>
            </a:r>
            <a:endParaRPr lang="th-TH" dirty="0">
              <a:solidFill>
                <a:srgbClr val="000000"/>
              </a:solidFill>
            </a:endParaRPr>
          </a:p>
          <a:p>
            <a:endParaRPr lang="th-TH" dirty="0">
              <a:solidFill>
                <a:srgbClr val="00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en-US" b="1" dirty="0">
                <a:solidFill>
                  <a:srgbClr val="000000"/>
                </a:solidFill>
              </a:rPr>
              <a:t>1. PLANNING</a:t>
            </a:r>
            <a:r>
              <a:rPr lang="id-ID" b="1" dirty="0">
                <a:solidFill>
                  <a:srgbClr val="000000"/>
                </a:solidFill>
              </a:rPr>
              <a:t>/</a:t>
            </a:r>
            <a:r>
              <a:rPr lang="en-ID" altLang="id-ID" b="1" dirty="0">
                <a:solidFill>
                  <a:srgbClr val="000000"/>
                </a:solidFill>
              </a:rPr>
              <a:t>M</a:t>
            </a:r>
            <a:r>
              <a:rPr lang="id-ID" b="1" dirty="0">
                <a:solidFill>
                  <a:srgbClr val="000000"/>
                </a:solidFill>
              </a:rPr>
              <a:t>erencana</a:t>
            </a:r>
            <a:r>
              <a:rPr lang="en-ID" altLang="id-ID" b="1" dirty="0">
                <a:solidFill>
                  <a:srgbClr val="000000"/>
                </a:solidFill>
              </a:rPr>
              <a:t>k</a:t>
            </a:r>
            <a:r>
              <a:rPr lang="id-ID" b="1" dirty="0">
                <a:solidFill>
                  <a:srgbClr val="000000"/>
                </a:solidFill>
              </a:rPr>
              <a:t>an</a:t>
            </a:r>
            <a:endParaRPr lang="th-TH" b="1" dirty="0">
              <a:solidFill>
                <a:srgbClr val="000000"/>
              </a:solidFill>
            </a:endParaRPr>
          </a:p>
        </p:txBody>
      </p:sp>
      <p:sp>
        <p:nvSpPr>
          <p:cNvPr id="3" name="ตัวยึดเนื้อหา 2"/>
          <p:cNvSpPr>
            <a:spLocks noGrp="1"/>
          </p:cNvSpPr>
          <p:nvPr>
            <p:ph idx="1"/>
          </p:nvPr>
        </p:nvSpPr>
        <p:spPr/>
        <p:txBody>
          <a:bodyPr>
            <a:normAutofit/>
          </a:bodyPr>
          <a:lstStyle/>
          <a:p>
            <a:r>
              <a:rPr lang="id-ID" dirty="0">
                <a:solidFill>
                  <a:srgbClr val="000000"/>
                </a:solidFill>
              </a:rPr>
              <a:t>Menetapkan Tujuan</a:t>
            </a:r>
            <a:endParaRPr lang="en-US" dirty="0">
              <a:solidFill>
                <a:srgbClr val="000000"/>
              </a:solidFill>
            </a:endParaRPr>
          </a:p>
          <a:p>
            <a:r>
              <a:rPr lang="id-ID" dirty="0">
                <a:solidFill>
                  <a:srgbClr val="000000"/>
                </a:solidFill>
              </a:rPr>
              <a:t>Membuat strategi untuk pencapaian tujuan</a:t>
            </a:r>
            <a:endParaRPr lang="en-US" dirty="0">
              <a:solidFill>
                <a:srgbClr val="000000"/>
              </a:solidFill>
            </a:endParaRPr>
          </a:p>
          <a:p>
            <a:r>
              <a:rPr lang="id-ID" dirty="0">
                <a:solidFill>
                  <a:srgbClr val="000000"/>
                </a:solidFill>
              </a:rPr>
              <a:t>Mengembangkan rencana untuk menyatukan dan mengarahkan aktivitas</a:t>
            </a:r>
            <a:endParaRPr lang="en-US" dirty="0">
              <a:solidFill>
                <a:srgbClr val="000000"/>
              </a:solidFill>
            </a:endParaRPr>
          </a:p>
          <a:p>
            <a:endParaRPr lang="en-US" dirty="0">
              <a:solidFill>
                <a:srgbClr val="000000"/>
              </a:solidFill>
            </a:endParaRPr>
          </a:p>
          <a:p>
            <a:pPr>
              <a:buNone/>
            </a:pPr>
            <a:r>
              <a:rPr lang="en-US" dirty="0">
                <a:solidFill>
                  <a:srgbClr val="000000"/>
                </a:solidFill>
              </a:rPr>
              <a:t>	</a:t>
            </a:r>
            <a:r>
              <a:rPr lang="id-ID" dirty="0">
                <a:solidFill>
                  <a:srgbClr val="000000"/>
                </a:solidFill>
              </a:rPr>
              <a:t>Mengatur Tujuan dan rencana (bagaimana mencapainya)</a:t>
            </a:r>
            <a:endParaRPr lang="th-TH" dirty="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solidFill>
                  <a:srgbClr val="000000"/>
                </a:solidFill>
              </a:rPr>
              <a:t>bidang-bidang fungsional dalam Bisnis</a:t>
            </a:r>
            <a:endParaRPr lang="th-TH" dirty="0">
              <a:solidFill>
                <a:srgbClr val="000000"/>
              </a:solidFill>
            </a:endParaRPr>
          </a:p>
        </p:txBody>
      </p:sp>
      <p:sp>
        <p:nvSpPr>
          <p:cNvPr id="3" name="Content Placeholder 2"/>
          <p:cNvSpPr>
            <a:spLocks noGrp="1"/>
          </p:cNvSpPr>
          <p:nvPr>
            <p:ph idx="1"/>
          </p:nvPr>
        </p:nvSpPr>
        <p:spPr/>
        <p:txBody>
          <a:bodyPr/>
          <a:lstStyle/>
          <a:p>
            <a:r>
              <a:rPr lang="en-US" b="1" dirty="0"/>
              <a:t>R&amp;D</a:t>
            </a:r>
            <a:r>
              <a:rPr lang="id-ID" b="1" dirty="0"/>
              <a:t> (Penelitian dan Pengembangan)</a:t>
            </a:r>
            <a:endParaRPr lang="en-US" b="1" dirty="0"/>
          </a:p>
          <a:p>
            <a:r>
              <a:rPr lang="en-US" b="1" dirty="0"/>
              <a:t>Marketing</a:t>
            </a:r>
            <a:r>
              <a:rPr lang="id-ID" b="1" dirty="0"/>
              <a:t> (Pemasaran)</a:t>
            </a:r>
            <a:endParaRPr lang="en-US" b="1" dirty="0"/>
          </a:p>
          <a:p>
            <a:r>
              <a:rPr lang="en-US" b="1" dirty="0"/>
              <a:t>Finance</a:t>
            </a:r>
            <a:r>
              <a:rPr lang="id-ID" b="1" dirty="0"/>
              <a:t> (Keuangan)</a:t>
            </a:r>
            <a:endParaRPr lang="en-US" b="1" dirty="0"/>
          </a:p>
          <a:p>
            <a:r>
              <a:rPr lang="en-US" b="1" dirty="0"/>
              <a:t>Production</a:t>
            </a:r>
            <a:r>
              <a:rPr lang="id-ID" b="1" dirty="0"/>
              <a:t> (Produksi)</a:t>
            </a:r>
            <a:endParaRPr lang="en-US" b="1" dirty="0"/>
          </a:p>
          <a:p>
            <a:r>
              <a:rPr lang="en-US" b="1" dirty="0"/>
              <a:t>HR</a:t>
            </a:r>
            <a:r>
              <a:rPr lang="id-ID" b="1" dirty="0"/>
              <a:t> (Sumber Daya Manusia)</a:t>
            </a:r>
            <a:endParaRPr lang="th-TH"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normAutofit fontScale="90000"/>
          </a:bodyPr>
          <a:lstStyle/>
          <a:p>
            <a:r>
              <a:rPr lang="en-US" b="1" dirty="0">
                <a:solidFill>
                  <a:srgbClr val="000000"/>
                </a:solidFill>
              </a:rPr>
              <a:t>2. ORGANIZING</a:t>
            </a:r>
            <a:r>
              <a:rPr lang="id-ID" b="1" dirty="0">
                <a:solidFill>
                  <a:srgbClr val="000000"/>
                </a:solidFill>
              </a:rPr>
              <a:t>/</a:t>
            </a:r>
            <a:r>
              <a:rPr lang="en-ID" altLang="id-ID" b="1" dirty="0">
                <a:solidFill>
                  <a:srgbClr val="000000"/>
                </a:solidFill>
              </a:rPr>
              <a:t>M</a:t>
            </a:r>
            <a:r>
              <a:rPr lang="id-ID" b="1" dirty="0">
                <a:solidFill>
                  <a:srgbClr val="000000"/>
                </a:solidFill>
              </a:rPr>
              <a:t>engorganisasi</a:t>
            </a:r>
            <a:r>
              <a:rPr lang="en-ID" altLang="id-ID" b="1" dirty="0">
                <a:solidFill>
                  <a:srgbClr val="000000"/>
                </a:solidFill>
              </a:rPr>
              <a:t>k</a:t>
            </a:r>
            <a:r>
              <a:rPr lang="id-ID" b="1" dirty="0">
                <a:solidFill>
                  <a:srgbClr val="000000"/>
                </a:solidFill>
              </a:rPr>
              <a:t>an</a:t>
            </a:r>
            <a:endParaRPr lang="th-TH" b="1" dirty="0">
              <a:solidFill>
                <a:srgbClr val="000000"/>
              </a:solidFill>
            </a:endParaRPr>
          </a:p>
        </p:txBody>
      </p:sp>
      <p:sp>
        <p:nvSpPr>
          <p:cNvPr id="3" name="ตัวยึดเนื้อหา 2"/>
          <p:cNvSpPr>
            <a:spLocks noGrp="1"/>
          </p:cNvSpPr>
          <p:nvPr>
            <p:ph idx="1"/>
          </p:nvPr>
        </p:nvSpPr>
        <p:spPr/>
        <p:txBody>
          <a:bodyPr>
            <a:normAutofit fontScale="97500"/>
          </a:bodyPr>
          <a:lstStyle/>
          <a:p>
            <a:r>
              <a:rPr lang="en-ID" altLang="en-US" dirty="0">
                <a:solidFill>
                  <a:srgbClr val="000000"/>
                </a:solidFill>
              </a:rPr>
              <a:t>Menentukan</a:t>
            </a:r>
            <a:r>
              <a:rPr lang="en-US" dirty="0">
                <a:solidFill>
                  <a:srgbClr val="000000"/>
                </a:solidFill>
              </a:rPr>
              <a:t> </a:t>
            </a:r>
          </a:p>
          <a:p>
            <a:pPr lvl="1"/>
            <a:r>
              <a:rPr lang="en-ID" altLang="en-US" dirty="0">
                <a:solidFill>
                  <a:srgbClr val="000000"/>
                </a:solidFill>
              </a:rPr>
              <a:t>tugas apa yang harus dilaksanakan</a:t>
            </a:r>
            <a:r>
              <a:rPr lang="en-US" dirty="0">
                <a:solidFill>
                  <a:srgbClr val="000000"/>
                </a:solidFill>
              </a:rPr>
              <a:t> ?</a:t>
            </a:r>
          </a:p>
          <a:p>
            <a:pPr lvl="1"/>
            <a:r>
              <a:rPr lang="en-ID" altLang="en-US" dirty="0">
                <a:solidFill>
                  <a:srgbClr val="000000"/>
                </a:solidFill>
              </a:rPr>
              <a:t>siapa yang melaksanakan</a:t>
            </a:r>
            <a:r>
              <a:rPr lang="en-US" dirty="0">
                <a:solidFill>
                  <a:srgbClr val="000000"/>
                </a:solidFill>
              </a:rPr>
              <a:t> ?</a:t>
            </a:r>
          </a:p>
          <a:p>
            <a:pPr lvl="1"/>
            <a:r>
              <a:rPr lang="en-ID" altLang="en-US" dirty="0">
                <a:solidFill>
                  <a:srgbClr val="000000"/>
                </a:solidFill>
              </a:rPr>
              <a:t>Bagaiamana tugas dikelompokan</a:t>
            </a:r>
            <a:r>
              <a:rPr lang="en-US" dirty="0">
                <a:solidFill>
                  <a:srgbClr val="000000"/>
                </a:solidFill>
              </a:rPr>
              <a:t> ?</a:t>
            </a:r>
          </a:p>
          <a:p>
            <a:pPr lvl="1"/>
            <a:r>
              <a:rPr lang="en-ID" altLang="en-US" dirty="0">
                <a:solidFill>
                  <a:srgbClr val="000000"/>
                </a:solidFill>
              </a:rPr>
              <a:t>siapa melapor kepada siapa</a:t>
            </a:r>
            <a:r>
              <a:rPr lang="en-US" dirty="0">
                <a:solidFill>
                  <a:srgbClr val="000000"/>
                </a:solidFill>
              </a:rPr>
              <a:t> ?</a:t>
            </a:r>
          </a:p>
          <a:p>
            <a:pPr lvl="1"/>
            <a:r>
              <a:rPr lang="en-ID" altLang="en-US" dirty="0">
                <a:solidFill>
                  <a:srgbClr val="000000"/>
                </a:solidFill>
              </a:rPr>
              <a:t>dimana keputuan harus dibuat</a:t>
            </a:r>
            <a:r>
              <a:rPr lang="en-US" dirty="0">
                <a:solidFill>
                  <a:srgbClr val="000000"/>
                </a:solidFill>
              </a:rPr>
              <a:t> ?</a:t>
            </a:r>
          </a:p>
          <a:p>
            <a:pPr lvl="1">
              <a:buNone/>
            </a:pPr>
            <a:endParaRPr lang="en-US" dirty="0">
              <a:solidFill>
                <a:srgbClr val="000000"/>
              </a:solidFill>
            </a:endParaRPr>
          </a:p>
          <a:p>
            <a:pPr lvl="1">
              <a:buNone/>
            </a:pPr>
            <a:r>
              <a:rPr lang="en-ID" altLang="en-US" sz="2800" b="1" dirty="0">
                <a:solidFill>
                  <a:srgbClr val="000000"/>
                </a:solidFill>
              </a:rPr>
              <a:t>Mengatur tugas-tugas dan sumber daya yang ada untuk menyelesaiakan tujuan organisasi</a:t>
            </a:r>
            <a:endParaRPr lang="en-US" dirty="0">
              <a:solidFill>
                <a:srgbClr val="00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en-US" b="1" dirty="0">
                <a:solidFill>
                  <a:srgbClr val="000000"/>
                </a:solidFill>
              </a:rPr>
              <a:t>3. LEADING</a:t>
            </a:r>
            <a:r>
              <a:rPr lang="en-ID" altLang="en-US" b="1" dirty="0">
                <a:solidFill>
                  <a:srgbClr val="000000"/>
                </a:solidFill>
              </a:rPr>
              <a:t>/Memimpin</a:t>
            </a:r>
          </a:p>
        </p:txBody>
      </p:sp>
      <p:sp>
        <p:nvSpPr>
          <p:cNvPr id="3" name="ตัวยึดเนื้อหา 2"/>
          <p:cNvSpPr>
            <a:spLocks noGrp="1"/>
          </p:cNvSpPr>
          <p:nvPr>
            <p:ph idx="1"/>
          </p:nvPr>
        </p:nvSpPr>
        <p:spPr/>
        <p:txBody>
          <a:bodyPr>
            <a:normAutofit fontScale="97500" lnSpcReduction="10000"/>
          </a:bodyPr>
          <a:lstStyle/>
          <a:p>
            <a:r>
              <a:rPr lang="en-ID" altLang="en-US" dirty="0">
                <a:solidFill>
                  <a:srgbClr val="000000"/>
                </a:solidFill>
              </a:rPr>
              <a:t>Memotivasi bawahan</a:t>
            </a:r>
            <a:endParaRPr lang="en-US" dirty="0">
              <a:solidFill>
                <a:srgbClr val="000000"/>
              </a:solidFill>
            </a:endParaRPr>
          </a:p>
          <a:p>
            <a:r>
              <a:rPr lang="en-ID" altLang="en-US" dirty="0">
                <a:solidFill>
                  <a:srgbClr val="000000"/>
                </a:solidFill>
              </a:rPr>
              <a:t>Menyelesaikan konflik dalam tim</a:t>
            </a:r>
          </a:p>
          <a:p>
            <a:r>
              <a:rPr lang="en-ID" altLang="en-US" dirty="0">
                <a:solidFill>
                  <a:srgbClr val="000000"/>
                </a:solidFill>
              </a:rPr>
              <a:t>memberikan pengaruh terhadap individu atau tim</a:t>
            </a:r>
            <a:endParaRPr lang="en-US" dirty="0">
              <a:solidFill>
                <a:srgbClr val="000000"/>
              </a:solidFill>
            </a:endParaRPr>
          </a:p>
          <a:p>
            <a:r>
              <a:rPr lang="en-ID" altLang="en-US" dirty="0">
                <a:solidFill>
                  <a:srgbClr val="000000"/>
                </a:solidFill>
              </a:rPr>
              <a:t>Memilih jalur komunikasi paling efektif</a:t>
            </a:r>
            <a:endParaRPr lang="en-US" dirty="0">
              <a:solidFill>
                <a:srgbClr val="000000"/>
              </a:solidFill>
            </a:endParaRPr>
          </a:p>
          <a:p>
            <a:r>
              <a:rPr lang="en-ID" altLang="en-US" dirty="0">
                <a:solidFill>
                  <a:srgbClr val="000000"/>
                </a:solidFill>
              </a:rPr>
              <a:t>Mampu menghadapi masalah perilaku staff</a:t>
            </a:r>
          </a:p>
          <a:p>
            <a:endParaRPr lang="en-US" dirty="0">
              <a:solidFill>
                <a:srgbClr val="000000"/>
              </a:solidFill>
            </a:endParaRPr>
          </a:p>
          <a:p>
            <a:pPr>
              <a:buNone/>
            </a:pPr>
            <a:r>
              <a:rPr lang="en-US" dirty="0">
                <a:solidFill>
                  <a:srgbClr val="000000"/>
                </a:solidFill>
              </a:rPr>
              <a:t>	</a:t>
            </a:r>
            <a:r>
              <a:rPr lang="en-ID" altLang="en-US" dirty="0">
                <a:solidFill>
                  <a:srgbClr val="000000"/>
                </a:solidFill>
              </a:rPr>
              <a:t>Merekrut, melatih, memotivasi (memimpin) SDM</a:t>
            </a:r>
            <a:endParaRPr lang="th-TH" b="1" dirty="0">
              <a:solidFill>
                <a:srgbClr val="0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normAutofit/>
          </a:bodyPr>
          <a:lstStyle/>
          <a:p>
            <a:r>
              <a:rPr lang="en-US" b="1" dirty="0">
                <a:solidFill>
                  <a:srgbClr val="000000"/>
                </a:solidFill>
              </a:rPr>
              <a:t>4. CONTROLLING</a:t>
            </a:r>
            <a:r>
              <a:rPr lang="en-ID" altLang="en-US" b="1" dirty="0">
                <a:solidFill>
                  <a:srgbClr val="000000"/>
                </a:solidFill>
              </a:rPr>
              <a:t>/Mengendalikan</a:t>
            </a:r>
          </a:p>
        </p:txBody>
      </p:sp>
      <p:sp>
        <p:nvSpPr>
          <p:cNvPr id="3" name="ตัวยึดเนื้อหา 2"/>
          <p:cNvSpPr>
            <a:spLocks noGrp="1"/>
          </p:cNvSpPr>
          <p:nvPr>
            <p:ph idx="1"/>
          </p:nvPr>
        </p:nvSpPr>
        <p:spPr/>
        <p:txBody>
          <a:bodyPr>
            <a:normAutofit fontScale="90000"/>
          </a:bodyPr>
          <a:lstStyle/>
          <a:p>
            <a:r>
              <a:rPr lang="en-ID" altLang="en-US" dirty="0">
                <a:solidFill>
                  <a:srgbClr val="000000"/>
                </a:solidFill>
              </a:rPr>
              <a:t>Memonitor performa kegiatan</a:t>
            </a:r>
          </a:p>
          <a:p>
            <a:r>
              <a:rPr lang="en-ID" altLang="en-US" dirty="0">
                <a:solidFill>
                  <a:srgbClr val="000000"/>
                </a:solidFill>
              </a:rPr>
              <a:t>Membandingkan realisasi kegiatan dengan tujuan</a:t>
            </a:r>
            <a:endParaRPr lang="en-US" dirty="0">
              <a:solidFill>
                <a:srgbClr val="000000"/>
              </a:solidFill>
            </a:endParaRPr>
          </a:p>
          <a:p>
            <a:r>
              <a:rPr lang="en-ID" altLang="en-US" dirty="0">
                <a:solidFill>
                  <a:srgbClr val="000000"/>
                </a:solidFill>
              </a:rPr>
              <a:t>Mengevaluasi apakah kegiatan sudah sesuai dengan rencana awal</a:t>
            </a:r>
          </a:p>
          <a:p>
            <a:r>
              <a:rPr lang="en-ID" altLang="en-US" dirty="0">
                <a:solidFill>
                  <a:srgbClr val="000000"/>
                </a:solidFill>
              </a:rPr>
              <a:t>Mengoreksi jika terjadi penyimpangan agar aktivitas kembali lagi sesuai jalur yang direncanakan</a:t>
            </a:r>
            <a:endParaRPr lang="en-US" dirty="0">
              <a:solidFill>
                <a:srgbClr val="000000"/>
              </a:solidFill>
            </a:endParaRPr>
          </a:p>
          <a:p>
            <a:pPr>
              <a:buNone/>
            </a:pPr>
            <a:r>
              <a:rPr lang="en-US" b="1" dirty="0">
                <a:solidFill>
                  <a:srgbClr val="000000"/>
                </a:solidFill>
              </a:rPr>
              <a:t>	</a:t>
            </a:r>
            <a:r>
              <a:rPr lang="en-ID" altLang="en-US" b="1" dirty="0">
                <a:solidFill>
                  <a:srgbClr val="000000"/>
                </a:solidFill>
              </a:rPr>
              <a:t>Memastikan seluruh aktivitas berjalan sesuai rencana</a:t>
            </a:r>
            <a:endParaRPr lang="th-TH" b="1" dirty="0">
              <a:solidFill>
                <a:srgbClr val="0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0000"/>
                </a:solidFill>
              </a:rPr>
              <a:t>Area </a:t>
            </a:r>
            <a:r>
              <a:rPr lang="en-ID" altLang="en-US" dirty="0">
                <a:solidFill>
                  <a:srgbClr val="000000"/>
                </a:solidFill>
              </a:rPr>
              <a:t>Manajemen</a:t>
            </a:r>
            <a:r>
              <a:rPr lang="en-US" dirty="0">
                <a:solidFill>
                  <a:srgbClr val="000000"/>
                </a:solidFill>
              </a:rPr>
              <a:t>:</a:t>
            </a:r>
          </a:p>
        </p:txBody>
      </p:sp>
      <p:sp>
        <p:nvSpPr>
          <p:cNvPr id="3" name="Content Placeholder 2"/>
          <p:cNvSpPr>
            <a:spLocks noGrp="1"/>
          </p:cNvSpPr>
          <p:nvPr>
            <p:ph idx="1"/>
          </p:nvPr>
        </p:nvSpPr>
        <p:spPr/>
        <p:txBody>
          <a:bodyPr>
            <a:normAutofit/>
          </a:bodyPr>
          <a:lstStyle/>
          <a:p>
            <a:r>
              <a:rPr lang="en-ID" sz="3600" b="1" dirty="0">
                <a:solidFill>
                  <a:srgbClr val="000000"/>
                </a:solidFill>
              </a:rPr>
              <a:t>Manajer Fungsional </a:t>
            </a:r>
            <a:r>
              <a:rPr lang="en-US" sz="3600" dirty="0">
                <a:solidFill>
                  <a:srgbClr val="000000"/>
                </a:solidFill>
              </a:rPr>
              <a:t>V.S. </a:t>
            </a:r>
            <a:r>
              <a:rPr lang="en-US" sz="3600" b="1" dirty="0">
                <a:solidFill>
                  <a:srgbClr val="000000"/>
                </a:solidFill>
              </a:rPr>
              <a:t>General Managers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0000"/>
                </a:solidFill>
              </a:rPr>
              <a:t>Area Mana</a:t>
            </a:r>
            <a:r>
              <a:rPr lang="en-ID" altLang="en-US" dirty="0">
                <a:solidFill>
                  <a:srgbClr val="000000"/>
                </a:solidFill>
              </a:rPr>
              <a:t>j</a:t>
            </a:r>
            <a:r>
              <a:rPr lang="en-US" dirty="0">
                <a:solidFill>
                  <a:srgbClr val="000000"/>
                </a:solidFill>
              </a:rPr>
              <a:t>emen:</a:t>
            </a:r>
          </a:p>
        </p:txBody>
      </p:sp>
      <p:sp>
        <p:nvSpPr>
          <p:cNvPr id="3" name="Content Placeholder 2"/>
          <p:cNvSpPr>
            <a:spLocks noGrp="1"/>
          </p:cNvSpPr>
          <p:nvPr>
            <p:ph idx="1"/>
          </p:nvPr>
        </p:nvSpPr>
        <p:spPr/>
        <p:txBody>
          <a:bodyPr>
            <a:normAutofit/>
          </a:bodyPr>
          <a:lstStyle/>
          <a:p>
            <a:r>
              <a:rPr lang="en-ID" sz="3600" b="1" dirty="0">
                <a:solidFill>
                  <a:srgbClr val="000000"/>
                </a:solidFill>
                <a:sym typeface="+mn-ea"/>
              </a:rPr>
              <a:t>Manajer Fungsional </a:t>
            </a:r>
            <a:r>
              <a:rPr lang="en-US" sz="3600" b="1" dirty="0">
                <a:solidFill>
                  <a:srgbClr val="000000"/>
                </a:solidFill>
              </a:rPr>
              <a:t> </a:t>
            </a:r>
            <a:r>
              <a:rPr lang="en-ID" altLang="en-US" sz="3600" dirty="0">
                <a:solidFill>
                  <a:srgbClr val="000000"/>
                </a:solidFill>
              </a:rPr>
              <a:t>bertanggungjawab hanya terhadap 1 aktifitas keorganisasian</a:t>
            </a:r>
          </a:p>
          <a:p>
            <a:r>
              <a:rPr lang="en-US" sz="3600" b="1" dirty="0">
                <a:solidFill>
                  <a:srgbClr val="000000"/>
                </a:solidFill>
              </a:rPr>
              <a:t>General Manager</a:t>
            </a:r>
            <a:r>
              <a:rPr lang="en-US" sz="3600" dirty="0">
                <a:solidFill>
                  <a:srgbClr val="000000"/>
                </a:solidFill>
              </a:rPr>
              <a:t> </a:t>
            </a:r>
            <a:r>
              <a:rPr lang="en-ID" altLang="en-US" sz="3600" dirty="0">
                <a:solidFill>
                  <a:srgbClr val="000000"/>
                </a:solidFill>
              </a:rPr>
              <a:t>bertanggung jawab terhadap beberapa aktifitas keorganisasian</a:t>
            </a:r>
            <a:endParaRPr lang="en-US" sz="3600" b="1" dirty="0">
              <a:solidFill>
                <a:srgbClr val="00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D" altLang="en-US" dirty="0"/>
              <a:t>Manajer untuk 3 tipe Organisasi </a:t>
            </a:r>
            <a:endParaRPr lang="en-US" dirty="0"/>
          </a:p>
        </p:txBody>
      </p:sp>
      <p:sp>
        <p:nvSpPr>
          <p:cNvPr id="3" name="Content Placeholder 2"/>
          <p:cNvSpPr>
            <a:spLocks noGrp="1"/>
          </p:cNvSpPr>
          <p:nvPr>
            <p:ph idx="1"/>
          </p:nvPr>
        </p:nvSpPr>
        <p:spPr/>
        <p:txBody>
          <a:bodyPr>
            <a:normAutofit fontScale="90000" lnSpcReduction="10000"/>
          </a:bodyPr>
          <a:lstStyle/>
          <a:p>
            <a:pPr marL="578485" indent="-514350">
              <a:buFont typeface="+mj-lt"/>
              <a:buAutoNum type="arabicPeriod"/>
            </a:pPr>
            <a:r>
              <a:rPr lang="en-US" b="1" dirty="0">
                <a:solidFill>
                  <a:srgbClr val="000000"/>
                </a:solidFill>
              </a:rPr>
              <a:t>Profit Organi</a:t>
            </a:r>
            <a:r>
              <a:rPr lang="en-ID" altLang="en-US" b="1" dirty="0">
                <a:solidFill>
                  <a:srgbClr val="000000"/>
                </a:solidFill>
              </a:rPr>
              <a:t>sasi</a:t>
            </a:r>
            <a:r>
              <a:rPr lang="en-US" b="1" dirty="0">
                <a:solidFill>
                  <a:srgbClr val="000000"/>
                </a:solidFill>
              </a:rPr>
              <a:t>: </a:t>
            </a:r>
            <a:r>
              <a:rPr lang="en-ID" altLang="en-US" dirty="0">
                <a:solidFill>
                  <a:srgbClr val="000000"/>
                </a:solidFill>
              </a:rPr>
              <a:t>Untuk menghasilkan uang atau keuntungan, dengan menawarkan barang atau jasa</a:t>
            </a:r>
            <a:endParaRPr lang="en-US" dirty="0">
              <a:solidFill>
                <a:srgbClr val="000000"/>
              </a:solidFill>
            </a:endParaRPr>
          </a:p>
          <a:p>
            <a:pPr marL="578485" indent="-514350">
              <a:buFont typeface="+mj-lt"/>
              <a:buAutoNum type="arabicPeriod"/>
            </a:pPr>
            <a:r>
              <a:rPr lang="en-US" b="1" dirty="0">
                <a:solidFill>
                  <a:srgbClr val="000000"/>
                </a:solidFill>
              </a:rPr>
              <a:t>Nonprofit Organi</a:t>
            </a:r>
            <a:r>
              <a:rPr lang="en-ID" altLang="en-US" b="1" dirty="0">
                <a:solidFill>
                  <a:srgbClr val="000000"/>
                </a:solidFill>
              </a:rPr>
              <a:t>sasi</a:t>
            </a:r>
            <a:r>
              <a:rPr lang="en-US" b="1" dirty="0">
                <a:solidFill>
                  <a:srgbClr val="000000"/>
                </a:solidFill>
              </a:rPr>
              <a:t>: </a:t>
            </a:r>
            <a:r>
              <a:rPr lang="en-ID" altLang="en-US" dirty="0">
                <a:solidFill>
                  <a:srgbClr val="000000"/>
                </a:solidFill>
              </a:rPr>
              <a:t>Untuk menawarkan jasa baik dalam sektor umum maupun swasta seperti Rumah Sakit, Sekolah, atau badan kesejateraan sosial</a:t>
            </a:r>
            <a:endParaRPr lang="en-US" dirty="0">
              <a:solidFill>
                <a:srgbClr val="000000"/>
              </a:solidFill>
            </a:endParaRPr>
          </a:p>
          <a:p>
            <a:pPr marL="578485" indent="-514350">
              <a:buFont typeface="+mj-lt"/>
              <a:buAutoNum type="arabicPeriod"/>
            </a:pPr>
            <a:r>
              <a:rPr lang="en-US" b="1" dirty="0">
                <a:solidFill>
                  <a:srgbClr val="000000"/>
                </a:solidFill>
              </a:rPr>
              <a:t>Mutual-Benefit Organi</a:t>
            </a:r>
            <a:r>
              <a:rPr lang="en-ID" altLang="en-US" b="1" dirty="0">
                <a:solidFill>
                  <a:srgbClr val="000000"/>
                </a:solidFill>
              </a:rPr>
              <a:t>sasi</a:t>
            </a:r>
            <a:r>
              <a:rPr lang="en-US" b="1" dirty="0">
                <a:solidFill>
                  <a:srgbClr val="000000"/>
                </a:solidFill>
              </a:rPr>
              <a:t>: </a:t>
            </a:r>
            <a:r>
              <a:rPr lang="en-ID" altLang="en-US" dirty="0">
                <a:solidFill>
                  <a:srgbClr val="000000"/>
                </a:solidFill>
              </a:rPr>
              <a:t>Untuk</a:t>
            </a:r>
            <a:r>
              <a:rPr lang="en-US" dirty="0">
                <a:solidFill>
                  <a:srgbClr val="000000"/>
                </a:solidFill>
              </a:rPr>
              <a:t> </a:t>
            </a:r>
            <a:r>
              <a:rPr lang="en-ID" altLang="en-US" dirty="0">
                <a:solidFill>
                  <a:srgbClr val="000000"/>
                </a:solidFill>
              </a:rPr>
              <a:t>membantu sesama anggota seperti koperasi petani, serikat pekerja, himpunan pengusaha</a:t>
            </a:r>
            <a:endParaRPr lang="en-US" dirty="0">
              <a:solidFill>
                <a:srgbClr val="00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ID" altLang="en-US" dirty="0"/>
              <a:t>Apakah seorang manajer di masing-masing tipe organisasi punya tugas yang berbeda</a:t>
            </a:r>
            <a:r>
              <a:rPr lang="en-US" dirty="0"/>
              <a:t>?</a:t>
            </a:r>
          </a:p>
        </p:txBody>
      </p:sp>
      <p:sp>
        <p:nvSpPr>
          <p:cNvPr id="5" name="Text Placeholder 4"/>
          <p:cNvSpPr>
            <a:spLocks noGrp="1"/>
          </p:cNvSpPr>
          <p:nvPr>
            <p:ph type="body" idx="1"/>
          </p:nvPr>
        </p:nvSpPr>
        <p:spPr/>
        <p:txBody>
          <a:bodyP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D" altLang="en-US" dirty="0"/>
              <a:t>Manajemen untuk tipe-tipe organisasi</a:t>
            </a:r>
            <a:endParaRPr lang="en-US" dirty="0"/>
          </a:p>
        </p:txBody>
      </p:sp>
      <p:sp>
        <p:nvSpPr>
          <p:cNvPr id="3" name="Content Placeholder 2"/>
          <p:cNvSpPr>
            <a:spLocks noGrp="1"/>
          </p:cNvSpPr>
          <p:nvPr>
            <p:ph sz="half" idx="1"/>
          </p:nvPr>
        </p:nvSpPr>
        <p:spPr/>
        <p:txBody>
          <a:bodyPr>
            <a:normAutofit lnSpcReduction="10000"/>
          </a:bodyPr>
          <a:lstStyle/>
          <a:p>
            <a:pPr algn="ctr">
              <a:buNone/>
            </a:pPr>
            <a:r>
              <a:rPr lang="en-ID" altLang="en-US" b="1" u="sng" dirty="0">
                <a:solidFill>
                  <a:srgbClr val="000000"/>
                </a:solidFill>
              </a:rPr>
              <a:t>Persamaan</a:t>
            </a:r>
          </a:p>
          <a:p>
            <a:endParaRPr lang="en-US" dirty="0">
              <a:solidFill>
                <a:srgbClr val="000000"/>
              </a:solidFill>
            </a:endParaRPr>
          </a:p>
          <a:p>
            <a:r>
              <a:rPr lang="en-US" b="1" dirty="0">
                <a:solidFill>
                  <a:srgbClr val="000000"/>
                </a:solidFill>
              </a:rPr>
              <a:t>4 </a:t>
            </a:r>
            <a:r>
              <a:rPr lang="en-ID" altLang="en-US" b="1" dirty="0">
                <a:solidFill>
                  <a:srgbClr val="000000"/>
                </a:solidFill>
              </a:rPr>
              <a:t>fungsi manajemen</a:t>
            </a:r>
            <a:r>
              <a:rPr lang="en-US" dirty="0">
                <a:solidFill>
                  <a:srgbClr val="000000"/>
                </a:solidFill>
              </a:rPr>
              <a:t>—planning</a:t>
            </a:r>
            <a:r>
              <a:rPr lang="en-ID" altLang="en-US" dirty="0">
                <a:solidFill>
                  <a:srgbClr val="000000"/>
                </a:solidFill>
              </a:rPr>
              <a:t>/Merencanakan</a:t>
            </a:r>
            <a:r>
              <a:rPr lang="en-US" dirty="0">
                <a:solidFill>
                  <a:srgbClr val="000000"/>
                </a:solidFill>
              </a:rPr>
              <a:t>, organizing</a:t>
            </a:r>
            <a:r>
              <a:rPr lang="en-ID" altLang="en-US" dirty="0">
                <a:solidFill>
                  <a:srgbClr val="000000"/>
                </a:solidFill>
              </a:rPr>
              <a:t>/Mengorganisasikan</a:t>
            </a:r>
            <a:r>
              <a:rPr lang="en-US" dirty="0">
                <a:solidFill>
                  <a:srgbClr val="000000"/>
                </a:solidFill>
              </a:rPr>
              <a:t>, leading</a:t>
            </a:r>
            <a:r>
              <a:rPr lang="en-ID" altLang="en-US" dirty="0">
                <a:solidFill>
                  <a:srgbClr val="000000"/>
                </a:solidFill>
              </a:rPr>
              <a:t>/Memimpin</a:t>
            </a:r>
            <a:r>
              <a:rPr lang="en-US" dirty="0">
                <a:solidFill>
                  <a:srgbClr val="000000"/>
                </a:solidFill>
              </a:rPr>
              <a:t>, and controlling</a:t>
            </a:r>
            <a:r>
              <a:rPr lang="en-ID" altLang="en-US" dirty="0">
                <a:solidFill>
                  <a:srgbClr val="000000"/>
                </a:solidFill>
              </a:rPr>
              <a:t>/Mengendalikan </a:t>
            </a:r>
            <a:endParaRPr lang="en-US" dirty="0">
              <a:solidFill>
                <a:srgbClr val="000000"/>
              </a:solidFill>
            </a:endParaRPr>
          </a:p>
          <a:p>
            <a:endParaRPr lang="en-US" dirty="0">
              <a:solidFill>
                <a:srgbClr val="000000"/>
              </a:solidFill>
            </a:endParaRPr>
          </a:p>
        </p:txBody>
      </p:sp>
      <p:sp>
        <p:nvSpPr>
          <p:cNvPr id="8" name="Content Placeholder 7"/>
          <p:cNvSpPr>
            <a:spLocks noGrp="1"/>
          </p:cNvSpPr>
          <p:nvPr>
            <p:ph sz="half" idx="2"/>
          </p:nvPr>
        </p:nvSpPr>
        <p:spPr/>
        <p:txBody>
          <a:bodyPr>
            <a:normAutofit lnSpcReduction="10000"/>
          </a:bodyPr>
          <a:lstStyle/>
          <a:p>
            <a:pPr marL="64135" indent="0">
              <a:buNone/>
            </a:pPr>
            <a:r>
              <a:rPr lang="en-ID" altLang="en-US" b="1" u="sng" dirty="0">
                <a:solidFill>
                  <a:srgbClr val="000000"/>
                </a:solidFill>
              </a:rPr>
              <a:t>Perbedaan</a:t>
            </a:r>
          </a:p>
          <a:p>
            <a:r>
              <a:rPr lang="en-ID" altLang="en-US" b="1" dirty="0">
                <a:solidFill>
                  <a:srgbClr val="000000"/>
                </a:solidFill>
              </a:rPr>
              <a:t>Ukuran keberhasilan</a:t>
            </a:r>
          </a:p>
          <a:p>
            <a:pPr>
              <a:buFont typeface="Wingdings" panose="05000000000000000000" pitchFamily="2" charset="2"/>
              <a:buChar char="Ø"/>
            </a:pPr>
            <a:r>
              <a:rPr lang="en-ID" altLang="en-US" b="1" u="sng" dirty="0">
                <a:solidFill>
                  <a:srgbClr val="000000"/>
                </a:solidFill>
              </a:rPr>
              <a:t>tipe </a:t>
            </a:r>
            <a:r>
              <a:rPr lang="en-US" b="1" u="sng" dirty="0">
                <a:solidFill>
                  <a:srgbClr val="000000"/>
                </a:solidFill>
              </a:rPr>
              <a:t>For-profit</a:t>
            </a:r>
            <a:r>
              <a:rPr lang="en-US" b="1" dirty="0">
                <a:solidFill>
                  <a:srgbClr val="000000"/>
                </a:solidFill>
              </a:rPr>
              <a:t>: </a:t>
            </a:r>
            <a:r>
              <a:rPr lang="en-ID" altLang="en-US" dirty="0">
                <a:solidFill>
                  <a:srgbClr val="000000"/>
                </a:solidFill>
              </a:rPr>
              <a:t>berapa keuntungan (atau kerugian) yang diperoleh</a:t>
            </a:r>
          </a:p>
          <a:p>
            <a:pPr>
              <a:buFont typeface="Wingdings" panose="05000000000000000000" pitchFamily="2" charset="2"/>
              <a:buChar char="Ø"/>
            </a:pPr>
            <a:r>
              <a:rPr lang="en-ID" altLang="en-US" b="1" u="sng" dirty="0">
                <a:solidFill>
                  <a:srgbClr val="000000"/>
                </a:solidFill>
              </a:rPr>
              <a:t>Tipe N</a:t>
            </a:r>
            <a:r>
              <a:rPr lang="en-US" b="1" u="sng" dirty="0">
                <a:solidFill>
                  <a:srgbClr val="000000"/>
                </a:solidFill>
              </a:rPr>
              <a:t>onprofit &amp; Mutual-benefit</a:t>
            </a:r>
            <a:r>
              <a:rPr lang="en-US" b="1" dirty="0">
                <a:solidFill>
                  <a:srgbClr val="000000"/>
                </a:solidFill>
              </a:rPr>
              <a:t>: </a:t>
            </a:r>
            <a:r>
              <a:rPr lang="en-ID" altLang="en-US" dirty="0">
                <a:solidFill>
                  <a:srgbClr val="000000"/>
                </a:solidFill>
              </a:rPr>
              <a:t>keefektifan jasa yang ditawarkan</a:t>
            </a:r>
            <a:endParaRPr lang="en-US" dirty="0">
              <a:solidFill>
                <a:srgbClr val="00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ID" altLang="en-US" b="1" dirty="0"/>
              <a:t>Peran </a:t>
            </a:r>
            <a:r>
              <a:rPr lang="en-US" b="1" dirty="0"/>
              <a:t>Managemen</a:t>
            </a:r>
            <a:endParaRPr lang="th-TH" b="1" dirty="0"/>
          </a:p>
        </p:txBody>
      </p:sp>
      <p:sp>
        <p:nvSpPr>
          <p:cNvPr id="6" name="Content Placeholder 5"/>
          <p:cNvSpPr>
            <a:spLocks noGrp="1"/>
          </p:cNvSpPr>
          <p:nvPr>
            <p:ph idx="1"/>
          </p:nvPr>
        </p:nvSpPr>
        <p:spPr/>
        <p:txBody>
          <a:bodyPr/>
          <a:lstStyle/>
          <a:p>
            <a:endParaRPr lang="th-TH"/>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en-ID" altLang="en-US" b="1" dirty="0"/>
              <a:t>Peran </a:t>
            </a:r>
            <a:r>
              <a:rPr lang="en-US" b="1" dirty="0"/>
              <a:t>Managemen</a:t>
            </a:r>
            <a:endParaRPr lang="th-TH" b="1" dirty="0"/>
          </a:p>
        </p:txBody>
      </p:sp>
      <p:sp>
        <p:nvSpPr>
          <p:cNvPr id="3" name="ตัวยึดเนื้อหา 2"/>
          <p:cNvSpPr>
            <a:spLocks noGrp="1"/>
          </p:cNvSpPr>
          <p:nvPr>
            <p:ph idx="1"/>
          </p:nvPr>
        </p:nvSpPr>
        <p:spPr/>
        <p:txBody>
          <a:bodyPr/>
          <a:lstStyle/>
          <a:p>
            <a:r>
              <a:rPr lang="en-ID" altLang="en-US" b="1" dirty="0"/>
              <a:t>Tidakan atau perilaku spesifik seorang manajer</a:t>
            </a:r>
          </a:p>
          <a:p>
            <a:r>
              <a:rPr lang="en-US" b="1" dirty="0"/>
              <a:t>3 </a:t>
            </a:r>
            <a:r>
              <a:rPr lang="en-ID" altLang="en-US" b="1" dirty="0"/>
              <a:t>tipe peran Manajerial</a:t>
            </a:r>
            <a:r>
              <a:rPr lang="en-US" dirty="0"/>
              <a:t>:</a:t>
            </a:r>
          </a:p>
          <a:p>
            <a:pPr lvl="1"/>
            <a:r>
              <a:rPr lang="en-US" dirty="0"/>
              <a:t>Interpersonal</a:t>
            </a:r>
            <a:r>
              <a:rPr lang="en-ID" altLang="en-US" dirty="0"/>
              <a:t>/Hubungan antar pribadi</a:t>
            </a:r>
          </a:p>
          <a:p>
            <a:pPr lvl="1"/>
            <a:r>
              <a:rPr lang="en-US" dirty="0"/>
              <a:t>Informational</a:t>
            </a:r>
            <a:endParaRPr lang="en-ID" altLang="en-US" dirty="0"/>
          </a:p>
          <a:p>
            <a:pPr lvl="1"/>
            <a:r>
              <a:rPr lang="en-US" dirty="0"/>
              <a:t>decisional</a:t>
            </a:r>
            <a:r>
              <a:rPr lang="en-ID" altLang="en-US" dirty="0"/>
              <a:t>/pengambilan keputusan</a:t>
            </a:r>
          </a:p>
          <a:p>
            <a:endParaRPr lang="th-TH"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solidFill>
                  <a:srgbClr val="000000"/>
                </a:solidFill>
              </a:rPr>
              <a:t>R&amp;D</a:t>
            </a:r>
            <a:r>
              <a:rPr lang="en-US" dirty="0">
                <a:solidFill>
                  <a:srgbClr val="000000"/>
                </a:solidFill>
              </a:rPr>
              <a:t> = </a:t>
            </a:r>
            <a:r>
              <a:rPr lang="id-ID" dirty="0">
                <a:solidFill>
                  <a:srgbClr val="000000"/>
                </a:solidFill>
              </a:rPr>
              <a:t>Penelitian dan Pengembangan</a:t>
            </a:r>
            <a:endParaRPr lang="en-US" dirty="0">
              <a:solidFill>
                <a:srgbClr val="000000"/>
              </a:solidFill>
            </a:endParaRPr>
          </a:p>
          <a:p>
            <a:pPr lvl="1"/>
            <a:r>
              <a:rPr lang="id-ID" dirty="0">
                <a:solidFill>
                  <a:srgbClr val="000000"/>
                </a:solidFill>
              </a:rPr>
              <a:t>Desain dan pengembangan Produk Baru</a:t>
            </a:r>
            <a:endParaRPr lang="en-US" dirty="0">
              <a:solidFill>
                <a:srgbClr val="000000"/>
              </a:solidFill>
            </a:endParaRPr>
          </a:p>
          <a:p>
            <a:pPr lvl="1"/>
            <a:endParaRPr lang="en-US" dirty="0">
              <a:solidFill>
                <a:srgbClr val="000000"/>
              </a:solidFill>
            </a:endParaRPr>
          </a:p>
        </p:txBody>
      </p:sp>
      <p:sp>
        <p:nvSpPr>
          <p:cNvPr id="1026" name="AutoShape 2" descr="data:image/jpg;base64,/9j/4AAQSkZJRgABAQAAAQABAAD/2wCEAAkGBhQQEBUUEBMVFRQVFxgWGBgYFhwaGBcYFRgVHBwcHR0XHSYhFxkjGxweIDAgIycpLS4uGx82NTAqNSYvLCkBCQoKDgwOGg8PGiwkHyQ0Li0tKiovLC8qKS8pLCkvKSkpNSw1NCoqKTQpLCwqKS4vLCksLCwpMDUsLSwsLCwsLf/AABEIAH8AXwMBIgACEQEDEQH/xAAcAAACAgMBAQAAAAAAAAAAAAAEBQAGAQIDBwj/xAA8EAACAQIEAggDBgMJAQAAAAABAhEAAwQSITEFQQYTIlFhcYGRBzLwQmKhscHRUnKyFCMzU4KSotLxFf/EABkBAAIDAQAAAAAAAAAAAAAAAAADAQIEBf/EACQRAAIDAAEEAgIDAAAAAAAAAAABAgMREhMhMUEiUQSBI2HR/9oADAMBAAIRAxEAPwD3GpUqUAStXeATvAnTel/GeNLh1DNzOUHlmAnKT9mROtUo9MH65ntiA4ggnvCzHcQ2Yj+c1KQF9xOOC2xcBBXQk/cMSw8BM+QrF/iSISGMR+RG/lPZ84rzZMUxJgkAljAOgzTIA5AydKJskxEmIj00/ap4geiYfFB1BmOyrEdwYTrXS3dDAEbESPI1R7NxspWTDRPjAI/IxTT/AOrcI0gaZRHIc48TA9qOIFnqUqwvFgcqhSOUb6D6/M+bNHkAjY1XANqlSpQAPicStoAtsSFHmdhXa3cDAEaggEeRrW/YV1KuoZTuCAR7GgrmEuB2IuZbZWBG6dmNAezAPamPDaqvdI76VXp5jEBa2AVuHIWB+W4nJhp8ysCJ0MTuNqnYFZ4tjGuXT1iKjr2WyAqGI+1B2nf1qWKciRhYFMLC0BYpjYNSAdZSjbdmhbBphZegDm9qKd4DHC4IAiNNx+A7qUXXoQXIYamDoY3g768qhrQLaTWIneuauvZG2nZHgPCu1LAlL7LhFNt2a4w3JGpB28/MfhtWeMY7qk7JAY7bTHOJqupjXN5WJYuYWIAkTMaaR40qV0Iyx7+hiplJckVvpXwdrN+Gy9qShUZc4B5iT2xMSSSfOheE4M3W3gDc/pVo6U/3+HuXbCDrFa2vbntq9wLlkdq2uswpHjO1JcKzYXE3MPca295UN1lXMFygEjVh80A7nWO+as57H4sFHJZJBd3hwVZWZFbWrLDcUix/TC9YK9bgroW4cttlZbhZoLZSidpZUHXXbajuCdLbWJbIXRLn+WxKv/tcBvwrPCy5LF3NEo1N9+w5t3Y3opL9LbjyxrZL1PoudjakswVbUoJNMYterg1wyAu5NDtiIrSwQ7gGYnWATpz21rSILnw5LaiFILH5jOYz4kTR1c7CqFGSMsaRtHpXSlAVjpE563bZRHiJP6zSM3z1qwCpyuPUrmH9NW/j2CLpmX5kk+a8/XSaT4fhQuAFmytoVgDTfXXzPvXMuqk7Gl7NM3GdHH3/AI9OfBsO11bi24gDTNOXMrgpMfynbvoHiKXLl5hdw9pCxi5dW7mJRDOQDIpgnsydgW76uPCsOtq2EURG/ieZ9ao3SHpCq4x7dsFsphjOmbmBprBmn9Kca0l3ZWuab+X0gTjzA3cPcuMq27WIBd2MKoa1etgk8u26idtaH6P9GWcO1+0t2WYkOEuKyAgqwLTJ3202jnTzCk3V2kGfaNj371ytcCtW8wtBrGb5updrQPpbIHrFK4yjFcln9mhtSfxf6FFvh8vdNm41q3my28kFeyIY5XkFc0iBGxgijrQZQQ7Lm1Iyg6ry32MUQ2HW2AqCFUBQPACiMDhesZe6df5RE/qKrG6fPIlnVHjsgHC2HumEBPjyE7SeUnT1q18H6O9U4dmOdSdvlZWWPQ/tR/C+G2rQPUiAx11PeeR7pjyo+uq2c4lSpUqoAvE+s6puqjPGn6x4xtVY4fje81caqXSTh5sv1qfIx7X3W7/I/n51KAZYfEh/r29Tv7ULxLgli6JYIrbBtAZ199yY76U4biYHMV3N/OUDCUDyZGhGvvE/hUgckRrEjKezzGv/AJXO3fa7cUqpI1DSNoB3rXp7ea2qZAJALD1MflPvWvw9yvhDlY9YGYXQeRYyI+6VgDyPOsNljjNx9M2xr/i6v0xjw/hZbtONN4ozht5izB7YtkBdMyk9oH+E6bURiViBMfrQt3TUGSK2QqjBfEyym5+Rthnyt4GmFJcLiM4pnhr86Hf86l9yh3qVKlQBKwVnes1CaANerA5AelLeJYfrDPcIpg7aSeVCGDuAfHY+4qUBUukuGdiumbKsRziT71r0O4UbNxr05UdMuX+LUEN4Aax5mlfxIxz4XFWLiO4RrZDKrEA5XYn1hhv4Um6O9Kb+JxmEtG9cKBwGJyg3BM9rLuIEbmZrnTUutmdvs3xm+jxTPTsSpZifbyrgcPyO3Pypq1juP4T+taHDHv8A+J/7V09MAntA2rrIeR0Pep2Pt+M00u3AFzEwBrNY4vh16tXbRlECOfgfCdfekl92bLnJgyVEQpju7zWa25V9l5HV1Off0WLh3FlugA9lu4nfy76YVSBr36e9WXgqnKT1uddgIgg+Mk0qi5z7MvdSo90Hh9fruqI2asfa+u41oo09R+QrWZiYtSV7NKsXjFsLmvMLayBLGBJEx56H2rljumWEsMUu3lD7MFBYgjecgMGI0rzLpb0u/tWI1cdUjEW8oMEEDtGftbjlEVR3Rj2Q2FTl58BPxP4/hsTatpZuZ7qMdgcuVh2pYxzAOk7Gq38OFP8Ab7P3Wcn0Rv3pLxDiAYwGB7JMz3pPp+tEYORA7ivMzuO8+VL5a9Y3MWI9/XG1uuOrxLA8RuAAdY+x+038C+NXz4Z9InN+5hbnbWC6MWGZSN17Rlgd9JjXkdLq1N4KdTS0ujYYX4D5oGoI0o27gEa31ZUZQIHhG0HkfGu4uA8xWlwSY+tZ/arcVu4U5Mrtrg7lsjggja4BKkeOo39wZ76sOFsC2gURoNYAEnmYFYca/h+FRz9egqkKow8Fp2Ofk6BDP13Gg+K4nqcPduExkRnkCYyITMc9po+sEU0WfK7cZhz1hM6ydNSSJOp20jeuGJ42GAkmcwJ1/m8deXtX0tjeheCvf4mFsn/QB/TE1zwvQPh9r5MFhge/qlJ92BpPQjuj+vLMPmC2+ZpUMRly6KSflyzp770aMTlbTMNNeWoMzBPgNPPavqe1wy0nyWra+SKPyFVrEfCvh7knqCMxJIV2Ak6mJOnkIqXUvTIVv2jwFceS2/JtT3kHlsP2ApnheJEMzKxkSQQdRqBI7tJq4cU+AV3rWOFxa9WSSFuKcyjuzLIbzgeVGcI+BTKQb+JBjkgb9xSpfjb7GR/IS9Dv4X9MDi1uWL75ntqrIWPaZdQ3i2Vo1+8KvuUkA84FV/o18PcJgHNyyhN0gqXJ5EgkADQAkDx03qy1ojHis3TPJ8nqOTWp+vCKj2ia61KsVP/Z">
            <a:hlinkClick r:id="rId2"/>
          </p:cNvPr>
          <p:cNvSpPr>
            <a:spLocks noChangeAspect="1" noChangeArrowheads="1"/>
          </p:cNvSpPr>
          <p:nvPr/>
        </p:nvSpPr>
        <p:spPr bwMode="auto">
          <a:xfrm>
            <a:off x="155575" y="-579438"/>
            <a:ext cx="904875" cy="1209676"/>
          </a:xfrm>
          <a:prstGeom prst="rect">
            <a:avLst/>
          </a:prstGeom>
          <a:noFill/>
        </p:spPr>
        <p:txBody>
          <a:bodyPr vert="horz" wrap="square" lIns="91440" tIns="45720" rIns="91440" bIns="45720" numCol="1" anchor="t" anchorCtr="0" compatLnSpc="1"/>
          <a:lstStyle/>
          <a:p>
            <a:endParaRPr lang="en-US"/>
          </a:p>
        </p:txBody>
      </p:sp>
      <p:sp>
        <p:nvSpPr>
          <p:cNvPr id="7" name="Title 1"/>
          <p:cNvSpPr txBox="1"/>
          <p:nvPr/>
        </p:nvSpPr>
        <p:spPr>
          <a:xfrm>
            <a:off x="642910" y="214290"/>
            <a:ext cx="8229600" cy="1399032"/>
          </a:xfrm>
          <a:prstGeom prst="rect">
            <a:avLst/>
          </a:prstGeom>
        </p:spPr>
        <p:txBody>
          <a:bodyPr vert="horz" anchor="ctr">
            <a:normAutofit/>
          </a:bodyPr>
          <a:lstStyle/>
          <a:p>
            <a:pPr marL="484505" marR="0" lvl="0" indent="0" algn="l" defTabSz="914400" rtl="0" eaLnBrk="1" fontAlgn="auto" latinLnBrk="0" hangingPunct="1">
              <a:lnSpc>
                <a:spcPct val="100000"/>
              </a:lnSpc>
              <a:spcBef>
                <a:spcPct val="0"/>
              </a:spcBef>
              <a:spcAft>
                <a:spcPts val="0"/>
              </a:spcAft>
              <a:buClrTx/>
              <a:buSzTx/>
              <a:buFontTx/>
              <a:buNone/>
              <a:defRPr/>
            </a:pPr>
            <a:r>
              <a:rPr kumimoji="0" lang="id-ID" sz="4200" b="0" i="0" u="none" strike="noStrike" kern="1200" cap="none" spc="0" normalizeH="0" baseline="0" noProof="0" dirty="0">
                <a:ln w="6350">
                  <a:solidFill>
                    <a:schemeClr val="accent1">
                      <a:shade val="43000"/>
                    </a:schemeClr>
                  </a:solidFill>
                </a:ln>
                <a:effectLst>
                  <a:outerShdw blurRad="26000" dist="26000" dir="14500000" algn="tl" rotWithShape="0">
                    <a:srgbClr val="000000">
                      <a:alpha val="40000"/>
                    </a:srgbClr>
                  </a:outerShdw>
                </a:effectLst>
                <a:uLnTx/>
                <a:uFillTx/>
                <a:latin typeface="+mj-lt"/>
                <a:ea typeface="+mj-ea"/>
                <a:cs typeface="+mj-cs"/>
              </a:rPr>
              <a:t>bidang-bidang fungsional dalam Bisnis</a:t>
            </a:r>
            <a:endParaRPr kumimoji="0" lang="th-TH" sz="4200" b="0" i="0" u="none" strike="noStrike" kern="1200" cap="none" spc="0" normalizeH="0" baseline="0" noProof="0" dirty="0">
              <a:ln w="6350">
                <a:solidFill>
                  <a:schemeClr val="accent1">
                    <a:shade val="43000"/>
                  </a:schemeClr>
                </a:solidFill>
              </a:ln>
              <a:effectLst>
                <a:outerShdw blurRad="26000" dist="26000" dir="14500000" algn="tl" rotWithShape="0">
                  <a:srgbClr val="000000">
                    <a:alpha val="40000"/>
                  </a:srgbClr>
                </a:outerShdw>
              </a:effectLst>
              <a:uLnTx/>
              <a:uFillTx/>
              <a:latin typeface="+mj-lt"/>
              <a:ea typeface="+mj-ea"/>
              <a:cs typeface="+mj-c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normAutofit fontScale="90000"/>
          </a:bodyPr>
          <a:lstStyle/>
          <a:p>
            <a:r>
              <a:rPr lang="en-ID" altLang="en-US" b="1" dirty="0" err="1">
                <a:solidFill>
                  <a:srgbClr val="000000"/>
                </a:solidFill>
              </a:rPr>
              <a:t>Peran Manajerial menurut </a:t>
            </a:r>
            <a:r>
              <a:rPr lang="en-US" b="1" dirty="0" err="1">
                <a:solidFill>
                  <a:srgbClr val="000000"/>
                </a:solidFill>
              </a:rPr>
              <a:t>Mintzberg</a:t>
            </a:r>
            <a:endParaRPr lang="th-TH" b="1" dirty="0">
              <a:solidFill>
                <a:srgbClr val="000000"/>
              </a:solidFill>
            </a:endParaRPr>
          </a:p>
        </p:txBody>
      </p:sp>
      <p:sp>
        <p:nvSpPr>
          <p:cNvPr id="3" name="ตัวยึดเนื้อหา 2"/>
          <p:cNvSpPr>
            <a:spLocks noGrp="1"/>
          </p:cNvSpPr>
          <p:nvPr>
            <p:ph idx="1"/>
          </p:nvPr>
        </p:nvSpPr>
        <p:spPr/>
        <p:txBody>
          <a:bodyPr>
            <a:normAutofit/>
          </a:bodyPr>
          <a:lstStyle/>
          <a:p>
            <a:r>
              <a:rPr lang="en-ID" altLang="en-US" b="1" dirty="0">
                <a:solidFill>
                  <a:srgbClr val="000000"/>
                </a:solidFill>
              </a:rPr>
              <a:t>Peran </a:t>
            </a:r>
            <a:r>
              <a:rPr lang="en-US" b="1" dirty="0">
                <a:solidFill>
                  <a:srgbClr val="000000"/>
                </a:solidFill>
              </a:rPr>
              <a:t>Interpersonal : </a:t>
            </a:r>
            <a:r>
              <a:rPr lang="en-ID" altLang="en-US" b="1" dirty="0">
                <a:solidFill>
                  <a:srgbClr val="000000"/>
                </a:solidFill>
              </a:rPr>
              <a:t>Menyertakan antar karyawan</a:t>
            </a:r>
            <a:r>
              <a:rPr lang="en-US" dirty="0">
                <a:solidFill>
                  <a:srgbClr val="000000"/>
                </a:solidFill>
              </a:rPr>
              <a:t> (</a:t>
            </a:r>
            <a:r>
              <a:rPr lang="en-ID" altLang="en-US" dirty="0">
                <a:solidFill>
                  <a:srgbClr val="000000"/>
                </a:solidFill>
              </a:rPr>
              <a:t>bawahan dan karyawan diluar perusahaan</a:t>
            </a:r>
            <a:r>
              <a:rPr lang="en-US" dirty="0">
                <a:solidFill>
                  <a:srgbClr val="000000"/>
                </a:solidFill>
              </a:rPr>
              <a:t>) </a:t>
            </a:r>
            <a:r>
              <a:rPr lang="en-ID" altLang="en-US" dirty="0">
                <a:solidFill>
                  <a:srgbClr val="000000"/>
                </a:solidFill>
              </a:rPr>
              <a:t>dan tugas lain yang secara resmi dan simbolis</a:t>
            </a:r>
            <a:endParaRPr lang="en-US" dirty="0">
              <a:solidFill>
                <a:srgbClr val="000000"/>
              </a:solidFill>
            </a:endParaRPr>
          </a:p>
          <a:p>
            <a:r>
              <a:rPr lang="en-ID" altLang="en-US" b="1" dirty="0">
                <a:solidFill>
                  <a:srgbClr val="000000"/>
                </a:solidFill>
              </a:rPr>
              <a:t>Peran </a:t>
            </a:r>
            <a:r>
              <a:rPr lang="en-US" b="1" dirty="0">
                <a:solidFill>
                  <a:srgbClr val="000000"/>
                </a:solidFill>
              </a:rPr>
              <a:t>Informational : </a:t>
            </a:r>
            <a:r>
              <a:rPr lang="en-ID" altLang="en-US" b="1" dirty="0">
                <a:solidFill>
                  <a:srgbClr val="000000"/>
                </a:solidFill>
              </a:rPr>
              <a:t>Mengumpulkan, menerima dan menyebarkan Informasi</a:t>
            </a:r>
          </a:p>
          <a:p>
            <a:r>
              <a:rPr lang="en-ID" altLang="en-US" b="1" dirty="0">
                <a:solidFill>
                  <a:srgbClr val="000000"/>
                </a:solidFill>
              </a:rPr>
              <a:t>Peran </a:t>
            </a:r>
            <a:r>
              <a:rPr lang="en-US" b="1" dirty="0">
                <a:solidFill>
                  <a:srgbClr val="000000"/>
                </a:solidFill>
              </a:rPr>
              <a:t>Decisional : </a:t>
            </a:r>
            <a:r>
              <a:rPr lang="en-ID" altLang="en-US" b="1" dirty="0">
                <a:solidFill>
                  <a:srgbClr val="000000"/>
                </a:solidFill>
              </a:rPr>
              <a:t>Mampu mengambil keputusan</a:t>
            </a:r>
            <a:endParaRPr lang="th-TH" dirty="0">
              <a:solidFill>
                <a:srgbClr val="00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normAutofit fontScale="90000"/>
          </a:bodyPr>
          <a:lstStyle/>
          <a:p>
            <a:r>
              <a:rPr lang="en-US" b="1" dirty="0" err="1">
                <a:solidFill>
                  <a:srgbClr val="000000"/>
                </a:solidFill>
              </a:rPr>
              <a:t>Mintzberg</a:t>
            </a:r>
            <a:r>
              <a:rPr lang="en-US" b="1" dirty="0">
                <a:solidFill>
                  <a:srgbClr val="000000"/>
                </a:solidFill>
              </a:rPr>
              <a:t> </a:t>
            </a:r>
            <a:r>
              <a:rPr lang="en-ID" altLang="en-US" b="1" dirty="0">
                <a:solidFill>
                  <a:srgbClr val="000000"/>
                </a:solidFill>
              </a:rPr>
              <a:t>mengelompokan aktifitas dan peran manajerial : </a:t>
            </a:r>
            <a:endParaRPr lang="th-TH" b="1" dirty="0">
              <a:solidFill>
                <a:srgbClr val="000000"/>
              </a:solidFill>
            </a:endParaRPr>
          </a:p>
        </p:txBody>
      </p:sp>
      <p:graphicFrame>
        <p:nvGraphicFramePr>
          <p:cNvPr id="4" name="ตัวยึดเนื้อหา 3"/>
          <p:cNvGraphicFramePr>
            <a:graphicFrameLocks noGrp="1"/>
          </p:cNvGraphicFramePr>
          <p:nvPr>
            <p:ph idx="1"/>
            <p:extLst>
              <p:ext uri="{D42A27DB-BD31-4B8C-83A1-F6EECF244321}">
                <p14:modId xmlns:p14="http://schemas.microsoft.com/office/powerpoint/2010/main" val="820089686"/>
              </p:ext>
            </p:extLst>
          </p:nvPr>
        </p:nvGraphicFramePr>
        <p:xfrm>
          <a:off x="1142976" y="1785927"/>
          <a:ext cx="7143800" cy="4857782"/>
        </p:xfrm>
        <a:graphic>
          <a:graphicData uri="http://schemas.openxmlformats.org/drawingml/2006/table">
            <a:tbl>
              <a:tblPr/>
              <a:tblGrid>
                <a:gridCol w="3143272">
                  <a:extLst>
                    <a:ext uri="{9D8B030D-6E8A-4147-A177-3AD203B41FA5}">
                      <a16:colId xmlns:a16="http://schemas.microsoft.com/office/drawing/2014/main" val="20000"/>
                    </a:ext>
                  </a:extLst>
                </a:gridCol>
                <a:gridCol w="4000528">
                  <a:extLst>
                    <a:ext uri="{9D8B030D-6E8A-4147-A177-3AD203B41FA5}">
                      <a16:colId xmlns:a16="http://schemas.microsoft.com/office/drawing/2014/main" val="20001"/>
                    </a:ext>
                  </a:extLst>
                </a:gridCol>
              </a:tblGrid>
              <a:tr h="395718">
                <a:tc>
                  <a:txBody>
                    <a:bodyPr/>
                    <a:lstStyle/>
                    <a:p>
                      <a:r>
                        <a:rPr lang="en-ID" altLang="en-US" b="1" dirty="0">
                          <a:solidFill>
                            <a:srgbClr val="000000"/>
                          </a:solidFill>
                        </a:rPr>
                        <a:t>Aktifotas Manajerial</a:t>
                      </a:r>
                      <a:r>
                        <a:rPr lang="en-US" dirty="0">
                          <a:solidFill>
                            <a:srgbClr val="000000"/>
                          </a:solidFill>
                        </a:rPr>
                        <a:t> </a:t>
                      </a:r>
                    </a:p>
                  </a:txBody>
                  <a:tcPr marL="28575" marR="28575" marT="28575" marB="28575" anchor="ctr">
                    <a:lnL>
                      <a:noFill/>
                    </a:lnL>
                    <a:lnR>
                      <a:noFill/>
                    </a:lnR>
                    <a:lnT>
                      <a:noFill/>
                    </a:lnT>
                    <a:lnB>
                      <a:noFill/>
                    </a:lnB>
                    <a:solidFill>
                      <a:srgbClr val="0070C0">
                        <a:alpha val="50000"/>
                      </a:srgbClr>
                    </a:solidFill>
                  </a:tcPr>
                </a:tc>
                <a:tc>
                  <a:txBody>
                    <a:bodyPr/>
                    <a:lstStyle/>
                    <a:p>
                      <a:r>
                        <a:rPr lang="en-ID" altLang="en-US" b="1">
                          <a:solidFill>
                            <a:srgbClr val="000000"/>
                          </a:solidFill>
                        </a:rPr>
                        <a:t>Peran</a:t>
                      </a:r>
                      <a:endParaRPr lang="en-ID" altLang="en-US">
                        <a:solidFill>
                          <a:srgbClr val="000000"/>
                        </a:solidFill>
                      </a:endParaRPr>
                    </a:p>
                  </a:txBody>
                  <a:tcPr marL="28575" marR="28575" marT="28575" marB="28575" anchor="ctr">
                    <a:lnL>
                      <a:noFill/>
                    </a:lnL>
                    <a:lnR>
                      <a:noFill/>
                    </a:lnR>
                    <a:lnT>
                      <a:noFill/>
                    </a:lnT>
                    <a:lnB>
                      <a:noFill/>
                    </a:lnB>
                    <a:solidFill>
                      <a:srgbClr val="0070C0">
                        <a:alpha val="50000"/>
                      </a:srgbClr>
                    </a:solidFill>
                  </a:tcPr>
                </a:tc>
                <a:extLst>
                  <a:ext uri="{0D108BD9-81ED-4DB2-BD59-A6C34878D82A}">
                    <a16:rowId xmlns:a16="http://schemas.microsoft.com/office/drawing/2014/main" val="10000"/>
                  </a:ext>
                </a:extLst>
              </a:tr>
              <a:tr h="2033173">
                <a:tc>
                  <a:txBody>
                    <a:bodyPr/>
                    <a:lstStyle/>
                    <a:p>
                      <a:r>
                        <a:rPr lang="en-ID" altLang="en-US" b="1" u="sng" dirty="0">
                          <a:solidFill>
                            <a:srgbClr val="000000"/>
                          </a:solidFill>
                        </a:rPr>
                        <a:t>Peran </a:t>
                      </a:r>
                      <a:r>
                        <a:rPr lang="en-US" b="1" u="sng" dirty="0">
                          <a:solidFill>
                            <a:srgbClr val="000000"/>
                          </a:solidFill>
                        </a:rPr>
                        <a:t>interpersonal :</a:t>
                      </a:r>
                      <a:r>
                        <a:rPr lang="en-US" u="sng" dirty="0">
                          <a:solidFill>
                            <a:srgbClr val="000000"/>
                          </a:solidFill>
                        </a:rPr>
                        <a:t> </a:t>
                      </a:r>
                      <a:r>
                        <a:rPr lang="en-US" dirty="0">
                          <a:solidFill>
                            <a:srgbClr val="000000"/>
                          </a:solidFill>
                        </a:rPr>
                        <a:t>a</a:t>
                      </a:r>
                      <a:r>
                        <a:rPr lang="en-ID" altLang="en-US" dirty="0">
                          <a:solidFill>
                            <a:srgbClr val="000000"/>
                          </a:solidFill>
                        </a:rPr>
                        <a:t>Menimbulakan kewenangan dan status formal dan mendukung informasi dan keputsan</a:t>
                      </a:r>
                      <a:r>
                        <a:rPr lang="en-US" dirty="0">
                          <a:solidFill>
                            <a:srgbClr val="000000"/>
                          </a:solidFill>
                        </a:rPr>
                        <a:t>. </a:t>
                      </a:r>
                    </a:p>
                  </a:txBody>
                  <a:tcPr marL="28575" marR="28575" marT="28575" marB="28575" anchor="ctr">
                    <a:lnL>
                      <a:noFill/>
                    </a:lnL>
                    <a:lnR>
                      <a:noFill/>
                    </a:lnR>
                    <a:lnT>
                      <a:noFill/>
                    </a:lnT>
                    <a:lnB>
                      <a:noFill/>
                    </a:lnB>
                    <a:solidFill>
                      <a:srgbClr val="0070C0">
                        <a:alpha val="50000"/>
                      </a:srgbClr>
                    </a:solidFill>
                  </a:tcPr>
                </a:tc>
                <a:tc>
                  <a:txBody>
                    <a:bodyPr/>
                    <a:lstStyle/>
                    <a:p>
                      <a:pPr>
                        <a:buFont typeface="Arial" panose="020B0604020202020204"/>
                        <a:buChar char="•"/>
                      </a:pPr>
                      <a:r>
                        <a:rPr lang="en-ID" altLang="en-US" dirty="0">
                          <a:solidFill>
                            <a:srgbClr val="000000"/>
                          </a:solidFill>
                        </a:rPr>
                        <a:t>Figurehead (wakil perusahaan)</a:t>
                      </a:r>
                    </a:p>
                    <a:p>
                      <a:pPr>
                        <a:buFont typeface="Arial" panose="020B0604020202020204"/>
                        <a:buChar char="•"/>
                      </a:pPr>
                      <a:r>
                        <a:rPr lang="en-ID" altLang="en-US" dirty="0">
                          <a:solidFill>
                            <a:srgbClr val="000000"/>
                          </a:solidFill>
                        </a:rPr>
                        <a:t>Perantara</a:t>
                      </a:r>
                    </a:p>
                    <a:p>
                      <a:pPr>
                        <a:buFont typeface="Arial" panose="020B0604020202020204"/>
                        <a:buChar char="•"/>
                      </a:pPr>
                      <a:r>
                        <a:rPr lang="en-ID" altLang="en-US" dirty="0">
                          <a:solidFill>
                            <a:srgbClr val="000000"/>
                          </a:solidFill>
                        </a:rPr>
                        <a:t>Pemimpin</a:t>
                      </a:r>
                    </a:p>
                  </a:txBody>
                  <a:tcPr marL="28575" marR="28575" marT="28575" marB="28575" anchor="ctr">
                    <a:lnL>
                      <a:noFill/>
                    </a:lnL>
                    <a:lnR>
                      <a:noFill/>
                    </a:lnR>
                    <a:lnT>
                      <a:noFill/>
                    </a:lnT>
                    <a:lnB>
                      <a:noFill/>
                    </a:lnB>
                    <a:solidFill>
                      <a:srgbClr val="0070C0">
                        <a:alpha val="50000"/>
                      </a:srgbClr>
                    </a:solidFill>
                  </a:tcPr>
                </a:tc>
                <a:extLst>
                  <a:ext uri="{0D108BD9-81ED-4DB2-BD59-A6C34878D82A}">
                    <a16:rowId xmlns:a16="http://schemas.microsoft.com/office/drawing/2014/main" val="10001"/>
                  </a:ext>
                </a:extLst>
              </a:tr>
              <a:tr h="1050700">
                <a:tc>
                  <a:txBody>
                    <a:bodyPr/>
                    <a:lstStyle/>
                    <a:p>
                      <a:r>
                        <a:rPr lang="en-ID" altLang="en-US" b="1" u="sng" dirty="0">
                          <a:solidFill>
                            <a:srgbClr val="000000"/>
                          </a:solidFill>
                        </a:rPr>
                        <a:t>Peran </a:t>
                      </a:r>
                      <a:r>
                        <a:rPr lang="en-US" b="1" u="sng" dirty="0">
                          <a:solidFill>
                            <a:srgbClr val="000000"/>
                          </a:solidFill>
                        </a:rPr>
                        <a:t>Informational </a:t>
                      </a:r>
                      <a:r>
                        <a:rPr lang="en-US" u="sng" dirty="0">
                          <a:solidFill>
                            <a:srgbClr val="000000"/>
                          </a:solidFill>
                        </a:rPr>
                        <a:t> </a:t>
                      </a:r>
                    </a:p>
                  </a:txBody>
                  <a:tcPr marL="28575" marR="28575" marT="28575" marB="28575" anchor="ctr">
                    <a:lnL>
                      <a:noFill/>
                    </a:lnL>
                    <a:lnR>
                      <a:noFill/>
                    </a:lnR>
                    <a:lnT>
                      <a:noFill/>
                    </a:lnT>
                    <a:lnB>
                      <a:noFill/>
                    </a:lnB>
                    <a:solidFill>
                      <a:srgbClr val="0070C0">
                        <a:alpha val="50000"/>
                      </a:srgbClr>
                    </a:solidFill>
                  </a:tcPr>
                </a:tc>
                <a:tc>
                  <a:txBody>
                    <a:bodyPr/>
                    <a:lstStyle/>
                    <a:p>
                      <a:pPr>
                        <a:buFont typeface="Arial" panose="020B0604020202020204"/>
                        <a:buChar char="•"/>
                      </a:pPr>
                      <a:r>
                        <a:rPr lang="en-ID" altLang="en-US" dirty="0">
                          <a:solidFill>
                            <a:srgbClr val="000000"/>
                          </a:solidFill>
                        </a:rPr>
                        <a:t>me</a:t>
                      </a:r>
                      <a:r>
                        <a:rPr lang="en-US" dirty="0">
                          <a:solidFill>
                            <a:srgbClr val="000000"/>
                          </a:solidFill>
                        </a:rPr>
                        <a:t>monitor </a:t>
                      </a:r>
                    </a:p>
                    <a:p>
                      <a:pPr>
                        <a:buFont typeface="Arial" panose="020B0604020202020204"/>
                        <a:buChar char="•"/>
                      </a:pPr>
                      <a:r>
                        <a:rPr lang="en-ID" altLang="en-US" dirty="0">
                          <a:solidFill>
                            <a:srgbClr val="000000"/>
                          </a:solidFill>
                        </a:rPr>
                        <a:t>penyebar informasi</a:t>
                      </a:r>
                    </a:p>
                    <a:p>
                      <a:pPr>
                        <a:buFont typeface="Arial" panose="020B0604020202020204"/>
                        <a:buChar char="•"/>
                      </a:pPr>
                      <a:r>
                        <a:rPr lang="en-ID" altLang="en-US" dirty="0">
                          <a:solidFill>
                            <a:srgbClr val="000000"/>
                          </a:solidFill>
                        </a:rPr>
                        <a:t>Juru bicara</a:t>
                      </a:r>
                      <a:r>
                        <a:rPr lang="en-US" dirty="0">
                          <a:solidFill>
                            <a:srgbClr val="000000"/>
                          </a:solidFill>
                        </a:rPr>
                        <a:t> </a:t>
                      </a:r>
                    </a:p>
                  </a:txBody>
                  <a:tcPr marL="28575" marR="28575" marT="28575" marB="28575" anchor="ctr">
                    <a:lnL>
                      <a:noFill/>
                    </a:lnL>
                    <a:lnR>
                      <a:noFill/>
                    </a:lnR>
                    <a:lnT>
                      <a:noFill/>
                    </a:lnT>
                    <a:lnB>
                      <a:noFill/>
                    </a:lnB>
                    <a:solidFill>
                      <a:srgbClr val="0070C0">
                        <a:alpha val="50000"/>
                      </a:srgbClr>
                    </a:solidFill>
                  </a:tcPr>
                </a:tc>
                <a:extLst>
                  <a:ext uri="{0D108BD9-81ED-4DB2-BD59-A6C34878D82A}">
                    <a16:rowId xmlns:a16="http://schemas.microsoft.com/office/drawing/2014/main" val="10002"/>
                  </a:ext>
                </a:extLst>
              </a:tr>
              <a:tr h="1378191">
                <a:tc>
                  <a:txBody>
                    <a:bodyPr/>
                    <a:lstStyle/>
                    <a:p>
                      <a:r>
                        <a:rPr lang="en-ID" altLang="en-US" b="1" u="sng" dirty="0">
                          <a:solidFill>
                            <a:srgbClr val="000000"/>
                          </a:solidFill>
                        </a:rPr>
                        <a:t>Peran </a:t>
                      </a:r>
                      <a:r>
                        <a:rPr lang="en-US" b="1" u="sng" dirty="0">
                          <a:solidFill>
                            <a:srgbClr val="000000"/>
                          </a:solidFill>
                        </a:rPr>
                        <a:t>decisional :</a:t>
                      </a:r>
                      <a:r>
                        <a:rPr lang="en-US" u="sng" dirty="0">
                          <a:solidFill>
                            <a:srgbClr val="000000"/>
                          </a:solidFill>
                        </a:rPr>
                        <a:t> </a:t>
                      </a:r>
                      <a:r>
                        <a:rPr lang="en-ID" altLang="en-US" dirty="0">
                          <a:solidFill>
                            <a:srgbClr val="000000"/>
                          </a:solidFill>
                        </a:rPr>
                        <a:t>Membuat keputusan signifikan</a:t>
                      </a:r>
                    </a:p>
                  </a:txBody>
                  <a:tcPr marL="28575" marR="28575" marT="28575" marB="28575" anchor="ctr">
                    <a:lnL>
                      <a:noFill/>
                    </a:lnL>
                    <a:lnR>
                      <a:noFill/>
                    </a:lnR>
                    <a:lnT>
                      <a:noFill/>
                    </a:lnT>
                    <a:lnB>
                      <a:noFill/>
                    </a:lnB>
                    <a:solidFill>
                      <a:srgbClr val="0070C0">
                        <a:alpha val="50000"/>
                      </a:srgbClr>
                    </a:solidFill>
                  </a:tcPr>
                </a:tc>
                <a:tc>
                  <a:txBody>
                    <a:bodyPr/>
                    <a:lstStyle/>
                    <a:p>
                      <a:pPr>
                        <a:buFont typeface="Arial" panose="020B0604020202020204"/>
                        <a:buChar char="•"/>
                      </a:pPr>
                      <a:r>
                        <a:rPr lang="en-ID" altLang="en-US" dirty="0">
                          <a:solidFill>
                            <a:srgbClr val="000000"/>
                          </a:solidFill>
                        </a:rPr>
                        <a:t>Entrepreneur</a:t>
                      </a:r>
                    </a:p>
                    <a:p>
                      <a:pPr>
                        <a:buFont typeface="Arial" panose="020B0604020202020204"/>
                        <a:buChar char="•"/>
                      </a:pPr>
                      <a:r>
                        <a:rPr lang="en-ID" altLang="en-US" dirty="0">
                          <a:solidFill>
                            <a:srgbClr val="000000"/>
                          </a:solidFill>
                        </a:rPr>
                        <a:t>Pengendali masalah</a:t>
                      </a:r>
                      <a:endParaRPr lang="en-US" dirty="0">
                        <a:solidFill>
                          <a:srgbClr val="000000"/>
                        </a:solidFill>
                      </a:endParaRPr>
                    </a:p>
                    <a:p>
                      <a:pPr>
                        <a:buFont typeface="Arial" panose="020B0604020202020204"/>
                        <a:buChar char="•"/>
                      </a:pPr>
                      <a:r>
                        <a:rPr lang="en-ID" altLang="en-US" dirty="0">
                          <a:solidFill>
                            <a:srgbClr val="000000"/>
                          </a:solidFill>
                        </a:rPr>
                        <a:t>Pengalokasi Suber daya</a:t>
                      </a:r>
                    </a:p>
                    <a:p>
                      <a:pPr>
                        <a:buFont typeface="Arial" panose="020B0604020202020204"/>
                        <a:buChar char="•"/>
                      </a:pPr>
                      <a:r>
                        <a:rPr lang="en-US" dirty="0">
                          <a:solidFill>
                            <a:srgbClr val="000000"/>
                          </a:solidFill>
                        </a:rPr>
                        <a:t>nego</a:t>
                      </a:r>
                      <a:r>
                        <a:rPr lang="en-ID" altLang="en-US" dirty="0">
                          <a:solidFill>
                            <a:srgbClr val="000000"/>
                          </a:solidFill>
                        </a:rPr>
                        <a:t>s</a:t>
                      </a:r>
                      <a:r>
                        <a:rPr lang="en-US" dirty="0">
                          <a:solidFill>
                            <a:srgbClr val="000000"/>
                          </a:solidFill>
                        </a:rPr>
                        <a:t>iator </a:t>
                      </a:r>
                    </a:p>
                  </a:txBody>
                  <a:tcPr marL="28575" marR="28575" marT="28575" marB="28575" anchor="ctr">
                    <a:lnL>
                      <a:noFill/>
                    </a:lnL>
                    <a:lnR>
                      <a:noFill/>
                    </a:lnR>
                    <a:lnT>
                      <a:noFill/>
                    </a:lnT>
                    <a:lnB>
                      <a:noFill/>
                    </a:lnB>
                    <a:solidFill>
                      <a:srgbClr val="0070C0">
                        <a:alpha val="50000"/>
                      </a:srgbClr>
                    </a:solidFill>
                  </a:tcPr>
                </a:tc>
                <a:extLst>
                  <a:ext uri="{0D108BD9-81ED-4DB2-BD59-A6C34878D82A}">
                    <a16:rowId xmlns:a16="http://schemas.microsoft.com/office/drawing/2014/main" val="10003"/>
                  </a:ext>
                </a:extLst>
              </a:tr>
            </a:tbl>
          </a:graphicData>
        </a:graphic>
      </p:graphicFrame>
      <p:cxnSp>
        <p:nvCxnSpPr>
          <p:cNvPr id="6" name="ตัวเชื่อมต่อตรง 5"/>
          <p:cNvCxnSpPr/>
          <p:nvPr/>
        </p:nvCxnSpPr>
        <p:spPr>
          <a:xfrm>
            <a:off x="1142976" y="2214554"/>
            <a:ext cx="7143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ตัวเชื่อมต่อตรง 8"/>
          <p:cNvCxnSpPr/>
          <p:nvPr/>
        </p:nvCxnSpPr>
        <p:spPr>
          <a:xfrm rot="5400000">
            <a:off x="1856562" y="4214818"/>
            <a:ext cx="485778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ตัวเชื่อมต่อตรง 12"/>
          <p:cNvCxnSpPr/>
          <p:nvPr/>
        </p:nvCxnSpPr>
        <p:spPr>
          <a:xfrm>
            <a:off x="1142976" y="4213230"/>
            <a:ext cx="7143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ตัวเชื่อมต่อตรง 13"/>
          <p:cNvCxnSpPr/>
          <p:nvPr/>
        </p:nvCxnSpPr>
        <p:spPr>
          <a:xfrm>
            <a:off x="1142976" y="5286388"/>
            <a:ext cx="71438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5" name="สี่เหลี่ยมผืนผ้า 14"/>
          <p:cNvSpPr/>
          <p:nvPr/>
        </p:nvSpPr>
        <p:spPr>
          <a:xfrm>
            <a:off x="5429288" y="6652463"/>
            <a:ext cx="4572000" cy="276999"/>
          </a:xfrm>
          <a:prstGeom prst="rect">
            <a:avLst/>
          </a:prstGeom>
        </p:spPr>
        <p:txBody>
          <a:bodyPr>
            <a:spAutoFit/>
          </a:bodyPr>
          <a:lstStyle/>
          <a:p>
            <a:r>
              <a:rPr lang="en-US" sz="1200" dirty="0">
                <a:solidFill>
                  <a:srgbClr val="000000"/>
                </a:solidFill>
              </a:rPr>
              <a:t>http://www.bola.biz/mintzberg/mintzberg2.html</a:t>
            </a:r>
            <a:endParaRPr lang="th-TH" sz="1200" dirty="0">
              <a:solidFill>
                <a:srgbClr val="00000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en-US" b="1" dirty="0"/>
              <a:t>1. </a:t>
            </a:r>
            <a:r>
              <a:rPr lang="en-ID" altLang="en-US" b="1" dirty="0"/>
              <a:t>Peran </a:t>
            </a:r>
            <a:r>
              <a:rPr lang="en-US" b="1" dirty="0"/>
              <a:t>Interpersonal </a:t>
            </a:r>
            <a:endParaRPr lang="th-TH" b="1" dirty="0"/>
          </a:p>
        </p:txBody>
      </p:sp>
      <p:sp>
        <p:nvSpPr>
          <p:cNvPr id="3" name="ตัวยึดเนื้อหา 2"/>
          <p:cNvSpPr>
            <a:spLocks noGrp="1"/>
          </p:cNvSpPr>
          <p:nvPr>
            <p:ph idx="1"/>
          </p:nvPr>
        </p:nvSpPr>
        <p:spPr/>
        <p:txBody>
          <a:bodyPr/>
          <a:lstStyle/>
          <a:p>
            <a:r>
              <a:rPr lang="en-US" b="1" dirty="0">
                <a:solidFill>
                  <a:srgbClr val="000000"/>
                </a:solidFill>
              </a:rPr>
              <a:t>Figure</a:t>
            </a:r>
            <a:r>
              <a:rPr lang="en-ID" altLang="en-US" b="1" dirty="0">
                <a:solidFill>
                  <a:srgbClr val="000000"/>
                </a:solidFill>
              </a:rPr>
              <a:t>head/Wakil perusahaan</a:t>
            </a:r>
            <a:r>
              <a:rPr lang="en-US" b="1" dirty="0">
                <a:solidFill>
                  <a:srgbClr val="000000"/>
                </a:solidFill>
              </a:rPr>
              <a:t>:</a:t>
            </a:r>
            <a:r>
              <a:rPr lang="en-US" dirty="0">
                <a:solidFill>
                  <a:srgbClr val="000000"/>
                </a:solidFill>
              </a:rPr>
              <a:t> </a:t>
            </a:r>
            <a:r>
              <a:rPr lang="en-ID" altLang="en-US" dirty="0">
                <a:solidFill>
                  <a:srgbClr val="000000"/>
                </a:solidFill>
              </a:rPr>
              <a:t>Melaksanakan tugas seremonial seperti menyambut tamu , memberikan sambutan, atau mewakili perusahaan di acara amal</a:t>
            </a:r>
            <a:endParaRPr lang="th-TH" dirty="0">
              <a:solidFill>
                <a:srgbClr val="00000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en-US" b="1" dirty="0"/>
              <a:t>1. </a:t>
            </a:r>
            <a:r>
              <a:rPr lang="en-ID" altLang="en-US" b="1" dirty="0"/>
              <a:t>Peran </a:t>
            </a:r>
            <a:r>
              <a:rPr lang="en-US" b="1" dirty="0"/>
              <a:t>Interpersonal  </a:t>
            </a:r>
            <a:r>
              <a:rPr lang="en-US" dirty="0"/>
              <a:t>(Cont)</a:t>
            </a:r>
            <a:endParaRPr lang="th-TH" dirty="0"/>
          </a:p>
        </p:txBody>
      </p:sp>
      <p:sp>
        <p:nvSpPr>
          <p:cNvPr id="3" name="ตัวยึดเนื้อหา 2"/>
          <p:cNvSpPr>
            <a:spLocks noGrp="1"/>
          </p:cNvSpPr>
          <p:nvPr>
            <p:ph idx="1"/>
          </p:nvPr>
        </p:nvSpPr>
        <p:spPr/>
        <p:txBody>
          <a:bodyPr>
            <a:normAutofit/>
          </a:bodyPr>
          <a:lstStyle/>
          <a:p>
            <a:r>
              <a:rPr lang="en-ID" altLang="en-US" b="1" dirty="0">
                <a:solidFill>
                  <a:srgbClr val="000000"/>
                </a:solidFill>
              </a:rPr>
              <a:t>Pemimpin</a:t>
            </a:r>
            <a:r>
              <a:rPr lang="en-US" b="1" dirty="0">
                <a:solidFill>
                  <a:srgbClr val="000000"/>
                </a:solidFill>
              </a:rPr>
              <a:t>:</a:t>
            </a:r>
            <a:r>
              <a:rPr lang="en-US" dirty="0">
                <a:solidFill>
                  <a:srgbClr val="000000"/>
                </a:solidFill>
              </a:rPr>
              <a:t> m</a:t>
            </a:r>
            <a:r>
              <a:rPr lang="en-ID" altLang="en-US" dirty="0">
                <a:solidFill>
                  <a:srgbClr val="000000"/>
                </a:solidFill>
              </a:rPr>
              <a:t>emotivasi dan mendorong karyawan agar mencapai tujuan organisasi</a:t>
            </a:r>
            <a:endParaRPr lang="en-US" dirty="0">
              <a:solidFill>
                <a:srgbClr val="000000"/>
              </a:solidFill>
            </a:endParaRPr>
          </a:p>
          <a:p>
            <a:endParaRPr lang="en-US" dirty="0">
              <a:solidFill>
                <a:srgbClr val="000000"/>
              </a:solidFill>
            </a:endParaRPr>
          </a:p>
          <a:p>
            <a:r>
              <a:rPr lang="en-ID" altLang="en-US" b="1" dirty="0">
                <a:solidFill>
                  <a:srgbClr val="000000"/>
                </a:solidFill>
              </a:rPr>
              <a:t>Perantara</a:t>
            </a:r>
            <a:r>
              <a:rPr lang="en-US" b="1" dirty="0">
                <a:solidFill>
                  <a:srgbClr val="000000"/>
                </a:solidFill>
              </a:rPr>
              <a:t>: </a:t>
            </a:r>
            <a:r>
              <a:rPr lang="en-ID" altLang="en-US" dirty="0">
                <a:solidFill>
                  <a:srgbClr val="000000"/>
                </a:solidFill>
              </a:rPr>
              <a:t>Membuat kesepakatan dengan pihak lain untuk mengembangkan aliansi sehingga mampu mencapai tujuan organisasi</a:t>
            </a:r>
            <a:endParaRPr lang="th-TH" dirty="0">
              <a:solidFill>
                <a:srgbClr val="0000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en-US" b="1" dirty="0"/>
              <a:t>2. </a:t>
            </a:r>
            <a:r>
              <a:rPr lang="en-ID" altLang="en-US" b="1" dirty="0"/>
              <a:t>Peran </a:t>
            </a:r>
            <a:r>
              <a:rPr lang="en-US" b="1" dirty="0"/>
              <a:t>Informational </a:t>
            </a:r>
            <a:endParaRPr lang="th-TH" b="1" dirty="0"/>
          </a:p>
        </p:txBody>
      </p:sp>
      <p:sp>
        <p:nvSpPr>
          <p:cNvPr id="3" name="ตัวยึดเนื้อหา 2"/>
          <p:cNvSpPr>
            <a:spLocks noGrp="1"/>
          </p:cNvSpPr>
          <p:nvPr>
            <p:ph idx="1"/>
          </p:nvPr>
        </p:nvSpPr>
        <p:spPr/>
        <p:txBody>
          <a:bodyPr>
            <a:normAutofit/>
          </a:bodyPr>
          <a:lstStyle/>
          <a:p>
            <a:r>
              <a:rPr lang="en-ID" altLang="en-US" b="1" dirty="0">
                <a:solidFill>
                  <a:srgbClr val="000000"/>
                </a:solidFill>
              </a:rPr>
              <a:t>Me</a:t>
            </a:r>
            <a:r>
              <a:rPr lang="en-US" altLang="en-US" b="1" dirty="0">
                <a:solidFill>
                  <a:srgbClr val="000000"/>
                </a:solidFill>
              </a:rPr>
              <a:t>m</a:t>
            </a:r>
            <a:r>
              <a:rPr lang="en-US" b="1" dirty="0">
                <a:solidFill>
                  <a:srgbClr val="000000"/>
                </a:solidFill>
              </a:rPr>
              <a:t>onitor:</a:t>
            </a:r>
            <a:r>
              <a:rPr lang="en-US" dirty="0">
                <a:solidFill>
                  <a:srgbClr val="000000"/>
                </a:solidFill>
              </a:rPr>
              <a:t> </a:t>
            </a:r>
            <a:r>
              <a:rPr lang="en-ID" altLang="en-US" dirty="0">
                <a:solidFill>
                  <a:srgbClr val="000000"/>
                </a:solidFill>
              </a:rPr>
              <a:t>mengamati informasi dari lingkungan sekitar, aktif berhubungan dengan pihak luar, memperbaharui berita yang berhubungan dengan keperntingan bisnis (dalam maupun luar organisasi)</a:t>
            </a:r>
          </a:p>
          <a:p>
            <a:r>
              <a:rPr lang="en-ID" altLang="en-US" b="1" dirty="0">
                <a:solidFill>
                  <a:srgbClr val="000000"/>
                </a:solidFill>
              </a:rPr>
              <a:t>Penyebar</a:t>
            </a:r>
            <a:r>
              <a:rPr lang="en-US" b="1" dirty="0">
                <a:solidFill>
                  <a:srgbClr val="000000"/>
                </a:solidFill>
              </a:rPr>
              <a:t>: </a:t>
            </a:r>
            <a:r>
              <a:rPr lang="en-ID" altLang="en-US" dirty="0">
                <a:solidFill>
                  <a:srgbClr val="000000"/>
                </a:solidFill>
              </a:rPr>
              <a:t>membagi informasi yang telah dikumpulkan kepada karyawan</a:t>
            </a:r>
            <a:endParaRPr lang="th-TH" dirty="0">
              <a:solidFill>
                <a:srgbClr val="00000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en-US" b="1" dirty="0"/>
              <a:t>2. </a:t>
            </a:r>
            <a:r>
              <a:rPr lang="en-ID" altLang="en-US" b="1" dirty="0"/>
              <a:t>Peran </a:t>
            </a:r>
            <a:r>
              <a:rPr lang="en-US" b="1" dirty="0"/>
              <a:t>Informational  </a:t>
            </a:r>
            <a:r>
              <a:rPr lang="en-US" dirty="0"/>
              <a:t>(Cont)</a:t>
            </a:r>
            <a:endParaRPr lang="th-TH" dirty="0"/>
          </a:p>
        </p:txBody>
      </p:sp>
      <p:sp>
        <p:nvSpPr>
          <p:cNvPr id="3" name="ตัวยึดเนื้อหา 2"/>
          <p:cNvSpPr>
            <a:spLocks noGrp="1"/>
          </p:cNvSpPr>
          <p:nvPr>
            <p:ph idx="1"/>
          </p:nvPr>
        </p:nvSpPr>
        <p:spPr/>
        <p:txBody>
          <a:bodyPr/>
          <a:lstStyle/>
          <a:p>
            <a:r>
              <a:rPr lang="en-ID" altLang="en-US" b="1" dirty="0" err="1">
                <a:solidFill>
                  <a:srgbClr val="000000"/>
                </a:solidFill>
              </a:rPr>
              <a:t>Juru Bicara</a:t>
            </a:r>
            <a:r>
              <a:rPr lang="en-US" b="1" dirty="0">
                <a:solidFill>
                  <a:srgbClr val="000000"/>
                </a:solidFill>
              </a:rPr>
              <a:t>:</a:t>
            </a:r>
            <a:r>
              <a:rPr lang="en-US" dirty="0">
                <a:solidFill>
                  <a:srgbClr val="000000"/>
                </a:solidFill>
              </a:rPr>
              <a:t> </a:t>
            </a:r>
            <a:r>
              <a:rPr lang="en-ID" altLang="en-US" dirty="0">
                <a:solidFill>
                  <a:srgbClr val="000000"/>
                </a:solidFill>
              </a:rPr>
              <a:t>Membagi informasi kepada pihak diluar depatemennya maupun luar perusahaannya </a:t>
            </a:r>
            <a:endParaRPr lang="en-US" dirty="0">
              <a:solidFill>
                <a:srgbClr val="000000"/>
              </a:solidFill>
            </a:endParaRPr>
          </a:p>
          <a:p>
            <a:endParaRPr lang="th-TH" dirty="0">
              <a:solidFill>
                <a:srgbClr val="000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en-US" b="1" dirty="0"/>
              <a:t>3. </a:t>
            </a:r>
            <a:r>
              <a:rPr lang="en-ID" altLang="en-US" b="1" dirty="0"/>
              <a:t>Peran </a:t>
            </a:r>
            <a:r>
              <a:rPr lang="en-US" b="1" dirty="0"/>
              <a:t>Decisional </a:t>
            </a:r>
            <a:endParaRPr lang="th-TH" b="1" dirty="0"/>
          </a:p>
        </p:txBody>
      </p:sp>
      <p:sp>
        <p:nvSpPr>
          <p:cNvPr id="3" name="ตัวยึดเนื้อหา 2"/>
          <p:cNvSpPr>
            <a:spLocks noGrp="1"/>
          </p:cNvSpPr>
          <p:nvPr>
            <p:ph idx="1"/>
          </p:nvPr>
        </p:nvSpPr>
        <p:spPr/>
        <p:txBody>
          <a:bodyPr/>
          <a:lstStyle/>
          <a:p>
            <a:r>
              <a:rPr lang="en-US" b="1" dirty="0">
                <a:solidFill>
                  <a:srgbClr val="000000"/>
                </a:solidFill>
              </a:rPr>
              <a:t>Entrepreneur:</a:t>
            </a:r>
            <a:r>
              <a:rPr lang="en-US" dirty="0">
                <a:solidFill>
                  <a:srgbClr val="000000"/>
                </a:solidFill>
              </a:rPr>
              <a:t> </a:t>
            </a:r>
            <a:r>
              <a:rPr lang="en-ID" altLang="en-US" dirty="0">
                <a:solidFill>
                  <a:srgbClr val="000000"/>
                </a:solidFill>
              </a:rPr>
              <a:t>Menyesuaikan dirinya, bawahannya, dan unitnya untuk selalu berinovasi</a:t>
            </a:r>
          </a:p>
          <a:p>
            <a:r>
              <a:rPr lang="en-ID" altLang="en-US" b="1" dirty="0">
                <a:solidFill>
                  <a:srgbClr val="000000"/>
                </a:solidFill>
              </a:rPr>
              <a:t>Pengendali Masalah</a:t>
            </a:r>
            <a:r>
              <a:rPr lang="en-US" b="1" dirty="0">
                <a:solidFill>
                  <a:srgbClr val="000000"/>
                </a:solidFill>
              </a:rPr>
              <a:t>:   </a:t>
            </a:r>
            <a:r>
              <a:rPr lang="en-ID" altLang="en-US" dirty="0">
                <a:solidFill>
                  <a:srgbClr val="000000"/>
                </a:solidFill>
              </a:rPr>
              <a:t>Cepat tanggap terhadap tekanan dan masalah yang timbul dan cepat beraksi</a:t>
            </a:r>
            <a:endParaRPr lang="th-TH" dirty="0">
              <a:solidFill>
                <a:srgbClr val="00000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en-US" b="1" dirty="0"/>
              <a:t>3. Decisional Roles </a:t>
            </a:r>
            <a:r>
              <a:rPr lang="en-US" dirty="0"/>
              <a:t>(Cont)</a:t>
            </a:r>
            <a:endParaRPr lang="th-TH" dirty="0"/>
          </a:p>
        </p:txBody>
      </p:sp>
      <p:sp>
        <p:nvSpPr>
          <p:cNvPr id="3" name="ตัวยึดเนื้อหา 2"/>
          <p:cNvSpPr>
            <a:spLocks noGrp="1"/>
          </p:cNvSpPr>
          <p:nvPr>
            <p:ph idx="1"/>
          </p:nvPr>
        </p:nvSpPr>
        <p:spPr/>
        <p:txBody>
          <a:bodyPr>
            <a:normAutofit/>
          </a:bodyPr>
          <a:lstStyle/>
          <a:p>
            <a:r>
              <a:rPr lang="en-ID" altLang="en-US" b="1" dirty="0">
                <a:solidFill>
                  <a:srgbClr val="000000"/>
                </a:solidFill>
              </a:rPr>
              <a:t>Pengalokasi Sumber Daya</a:t>
            </a:r>
            <a:r>
              <a:rPr lang="en-US" b="1" dirty="0">
                <a:solidFill>
                  <a:srgbClr val="000000"/>
                </a:solidFill>
              </a:rPr>
              <a:t>:</a:t>
            </a:r>
            <a:r>
              <a:rPr lang="en-US" dirty="0">
                <a:solidFill>
                  <a:srgbClr val="000000"/>
                </a:solidFill>
              </a:rPr>
              <a:t> </a:t>
            </a:r>
            <a:r>
              <a:rPr lang="en-ID" altLang="en-US" dirty="0">
                <a:solidFill>
                  <a:srgbClr val="000000"/>
                </a:solidFill>
              </a:rPr>
              <a:t>Menetapkan prioritas dan memutuskan pendayagunaan sumber daya</a:t>
            </a:r>
          </a:p>
          <a:p>
            <a:r>
              <a:rPr lang="en-US" b="1" dirty="0">
                <a:solidFill>
                  <a:srgbClr val="000000"/>
                </a:solidFill>
              </a:rPr>
              <a:t>Nego</a:t>
            </a:r>
            <a:r>
              <a:rPr lang="en-ID" altLang="en-US" b="1" dirty="0">
                <a:solidFill>
                  <a:srgbClr val="000000"/>
                </a:solidFill>
              </a:rPr>
              <a:t>s</a:t>
            </a:r>
            <a:r>
              <a:rPr lang="en-US" b="1" dirty="0">
                <a:solidFill>
                  <a:srgbClr val="000000"/>
                </a:solidFill>
              </a:rPr>
              <a:t>iator: </a:t>
            </a:r>
            <a:r>
              <a:rPr lang="en-ID" altLang="en-US" dirty="0">
                <a:solidFill>
                  <a:srgbClr val="000000"/>
                </a:solidFill>
              </a:rPr>
              <a:t>Secara kontinyu menegosiasikan jadwal, proyek, tujuan, hasil, sumberdaya, dan pendapatan pegawai dalam rangka mencapai tujuan</a:t>
            </a:r>
          </a:p>
          <a:p>
            <a:endParaRPr lang="th-TH" dirty="0">
              <a:solidFill>
                <a:srgbClr val="000000"/>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D" altLang="en-US" b="1" dirty="0"/>
              <a:t>Kemampuan </a:t>
            </a:r>
            <a:r>
              <a:rPr lang="en-US" b="1" dirty="0"/>
              <a:t>Mana</a:t>
            </a:r>
            <a:r>
              <a:rPr lang="en-ID" altLang="en-US" b="1" dirty="0"/>
              <a:t>j</a:t>
            </a:r>
            <a:r>
              <a:rPr lang="en-US" b="1" dirty="0"/>
              <a:t>emen  = ?</a:t>
            </a:r>
            <a:endParaRPr lang="th-TH" b="1" dirty="0"/>
          </a:p>
        </p:txBody>
      </p:sp>
      <p:sp>
        <p:nvSpPr>
          <p:cNvPr id="3" name="Content Placeholder 2"/>
          <p:cNvSpPr>
            <a:spLocks noGrp="1"/>
          </p:cNvSpPr>
          <p:nvPr>
            <p:ph idx="1"/>
          </p:nvPr>
        </p:nvSpPr>
        <p:spPr/>
        <p:txBody>
          <a:bodyPr/>
          <a:lstStyle/>
          <a:p>
            <a:endParaRPr lang="th-TH"/>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en-ID" altLang="en-US" b="1" dirty="0"/>
              <a:t>Kemampuan </a:t>
            </a:r>
            <a:r>
              <a:rPr lang="en-US" b="1" dirty="0"/>
              <a:t>Mana</a:t>
            </a:r>
            <a:r>
              <a:rPr lang="en-ID" altLang="en-US" b="1" dirty="0"/>
              <a:t>j</a:t>
            </a:r>
            <a:r>
              <a:rPr lang="en-US" b="1" dirty="0"/>
              <a:t>emen </a:t>
            </a:r>
            <a:endParaRPr lang="th-TH" b="1" dirty="0"/>
          </a:p>
        </p:txBody>
      </p:sp>
      <p:sp>
        <p:nvSpPr>
          <p:cNvPr id="3" name="ตัวยึดเนื้อหา 2"/>
          <p:cNvSpPr>
            <a:spLocks noGrp="1"/>
          </p:cNvSpPr>
          <p:nvPr>
            <p:ph idx="1"/>
          </p:nvPr>
        </p:nvSpPr>
        <p:spPr/>
        <p:txBody>
          <a:bodyPr>
            <a:normAutofit fontScale="92500" lnSpcReduction="10000"/>
          </a:bodyPr>
          <a:lstStyle/>
          <a:p>
            <a:r>
              <a:rPr lang="en-ID" altLang="en-US" b="1" dirty="0">
                <a:solidFill>
                  <a:srgbClr val="000000"/>
                </a:solidFill>
              </a:rPr>
              <a:t>Kemampuan teknis</a:t>
            </a:r>
            <a:r>
              <a:rPr lang="en-US" b="1" dirty="0">
                <a:solidFill>
                  <a:srgbClr val="000000"/>
                </a:solidFill>
              </a:rPr>
              <a:t>: </a:t>
            </a:r>
            <a:r>
              <a:rPr lang="en-ID" altLang="en-US" dirty="0">
                <a:solidFill>
                  <a:srgbClr val="000000"/>
                </a:solidFill>
              </a:rPr>
              <a:t>kemahiran teknik dan pengetahuan dalam melaksanakan tugas</a:t>
            </a:r>
          </a:p>
          <a:p>
            <a:r>
              <a:rPr lang="en-US" b="1" dirty="0">
                <a:solidFill>
                  <a:srgbClr val="000000"/>
                </a:solidFill>
              </a:rPr>
              <a:t>Human Skills: </a:t>
            </a:r>
            <a:r>
              <a:rPr lang="en-US" dirty="0">
                <a:solidFill>
                  <a:srgbClr val="000000"/>
                </a:solidFill>
              </a:rPr>
              <a:t> </a:t>
            </a:r>
            <a:r>
              <a:rPr lang="en-ID" altLang="en-US" dirty="0">
                <a:solidFill>
                  <a:srgbClr val="000000"/>
                </a:solidFill>
              </a:rPr>
              <a:t>kemampuan untuk dapat bekerja baik sendiri maupun dalam tim</a:t>
            </a:r>
          </a:p>
          <a:p>
            <a:endParaRPr lang="en-US" dirty="0">
              <a:solidFill>
                <a:srgbClr val="000000"/>
              </a:solidFill>
            </a:endParaRPr>
          </a:p>
          <a:p>
            <a:r>
              <a:rPr lang="en-ID" altLang="en-US" b="1" dirty="0">
                <a:solidFill>
                  <a:srgbClr val="000000"/>
                </a:solidFill>
              </a:rPr>
              <a:t>Kemampuan Konseptual</a:t>
            </a:r>
            <a:r>
              <a:rPr lang="en-US" b="1" dirty="0">
                <a:solidFill>
                  <a:srgbClr val="000000"/>
                </a:solidFill>
              </a:rPr>
              <a:t>:</a:t>
            </a:r>
            <a:r>
              <a:rPr lang="en-US" dirty="0">
                <a:solidFill>
                  <a:srgbClr val="000000"/>
                </a:solidFill>
              </a:rPr>
              <a:t> </a:t>
            </a:r>
            <a:r>
              <a:rPr lang="en-ID" altLang="en-US" dirty="0">
                <a:solidFill>
                  <a:srgbClr val="000000"/>
                </a:solidFill>
              </a:rPr>
              <a:t>Kemampuan melihat kesatuan organisasi, mengerti hubungan antar unit, mampu memvisualisasikan bagaimana organisasinya menepatkan diri dengan lingkungan luar</a:t>
            </a:r>
          </a:p>
          <a:p>
            <a:endParaRPr lang="th-TH" dirty="0">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defRPr/>
            </a:pPr>
            <a:r>
              <a:rPr lang="id-ID" dirty="0">
                <a:solidFill>
                  <a:srgbClr val="000000"/>
                </a:solidFill>
              </a:rPr>
              <a:t>bidang-bidang fungsional dalam Bisnis</a:t>
            </a:r>
            <a:endParaRPr lang="th-TH" dirty="0">
              <a:solidFill>
                <a:srgbClr val="000000"/>
              </a:solidFill>
            </a:endParaRPr>
          </a:p>
        </p:txBody>
      </p:sp>
      <p:sp>
        <p:nvSpPr>
          <p:cNvPr id="3" name="Content Placeholder 2"/>
          <p:cNvSpPr>
            <a:spLocks noGrp="1"/>
          </p:cNvSpPr>
          <p:nvPr>
            <p:ph idx="1"/>
          </p:nvPr>
        </p:nvSpPr>
        <p:spPr/>
        <p:txBody>
          <a:bodyPr/>
          <a:lstStyle/>
          <a:p>
            <a:r>
              <a:rPr lang="en-US" b="1" dirty="0">
                <a:solidFill>
                  <a:srgbClr val="000000"/>
                </a:solidFill>
              </a:rPr>
              <a:t>Marketing</a:t>
            </a:r>
            <a:r>
              <a:rPr lang="id-ID" b="1" dirty="0">
                <a:solidFill>
                  <a:srgbClr val="000000"/>
                </a:solidFill>
              </a:rPr>
              <a:t>/Pemasaran</a:t>
            </a:r>
            <a:endParaRPr lang="en-US" dirty="0">
              <a:solidFill>
                <a:srgbClr val="000000"/>
              </a:solidFill>
            </a:endParaRPr>
          </a:p>
          <a:p>
            <a:pPr lvl="1"/>
            <a:r>
              <a:rPr lang="id-ID" dirty="0">
                <a:solidFill>
                  <a:srgbClr val="000000"/>
                </a:solidFill>
              </a:rPr>
              <a:t>Perencanaan dan Pelaksanaan terhadap suatu konsep</a:t>
            </a:r>
            <a:r>
              <a:rPr lang="en-US" dirty="0">
                <a:solidFill>
                  <a:srgbClr val="000000"/>
                </a:solidFill>
              </a:rPr>
              <a:t>, </a:t>
            </a:r>
            <a:r>
              <a:rPr lang="id-ID" dirty="0">
                <a:solidFill>
                  <a:srgbClr val="000000"/>
                </a:solidFill>
              </a:rPr>
              <a:t>penetapan harga</a:t>
            </a:r>
            <a:r>
              <a:rPr lang="en-US" dirty="0">
                <a:solidFill>
                  <a:srgbClr val="000000"/>
                </a:solidFill>
              </a:rPr>
              <a:t>, </a:t>
            </a:r>
            <a:r>
              <a:rPr lang="id-ID" dirty="0">
                <a:solidFill>
                  <a:srgbClr val="000000"/>
                </a:solidFill>
              </a:rPr>
              <a:t>promosi, dan pendistibusian ide, barang dan jasa </a:t>
            </a:r>
            <a:r>
              <a:rPr lang="en-US" dirty="0">
                <a:solidFill>
                  <a:srgbClr val="000000"/>
                </a:solidFill>
              </a:rPr>
              <a:t>to</a:t>
            </a:r>
            <a:r>
              <a:rPr lang="id-ID" dirty="0">
                <a:solidFill>
                  <a:srgbClr val="000000"/>
                </a:solidFill>
              </a:rPr>
              <a:t> untuk menciptakan perubahan </a:t>
            </a:r>
            <a:r>
              <a:rPr lang="en-US" dirty="0">
                <a:solidFill>
                  <a:srgbClr val="000000"/>
                </a:solidFill>
              </a:rPr>
              <a:t> </a:t>
            </a:r>
            <a:r>
              <a:rPr lang="id-ID" dirty="0">
                <a:solidFill>
                  <a:srgbClr val="000000"/>
                </a:solidFill>
              </a:rPr>
              <a:t>yang memenuhi tujuan pribadi dan organisasi</a:t>
            </a:r>
            <a:endParaRPr lang="en-US" dirty="0">
              <a:solidFill>
                <a:srgbClr val="000000"/>
              </a:solidFill>
            </a:endParaRPr>
          </a:p>
          <a:p>
            <a:pPr lvl="1">
              <a:buNone/>
            </a:pPr>
            <a:endParaRPr lang="en-US" dirty="0">
              <a:solidFill>
                <a:srgbClr val="000000"/>
              </a:solidFill>
            </a:endParaRPr>
          </a:p>
          <a:p>
            <a:pPr lvl="1"/>
            <a:endParaRPr lang="en-US" dirty="0">
              <a:solidFill>
                <a:srgbClr val="000000"/>
              </a:solidFill>
            </a:endParaRPr>
          </a:p>
        </p:txBody>
      </p:sp>
      <p:sp>
        <p:nvSpPr>
          <p:cNvPr id="1026" name="AutoShape 2" descr="data:image/jpg;base64,/9j/4AAQSkZJRgABAQAAAQABAAD/2wCEAAkGBhQQEBUUEBMVFRQVFxgWGBgYFhwaGBcYFRgVHBwcHR0XHSYhFxkjGxweIDAgIycpLS4uGx82NTAqNSYvLCkBCQoKDgwOGg8PGiwkHyQ0Li0tKiovLC8qKS8pLCkvKSkpNSw1NCoqKTQpLCwqKS4vLCksLCwpMDUsLSwsLCwsLf/AABEIAH8AXwMBIgACEQEDEQH/xAAcAAACAgMBAQAAAAAAAAAAAAAEBQAGAQIDBwj/xAA8EAACAQIEAggDBgMJAQAAAAABAhEAAwQSITEFQQYTIlFhcYGRBzLwQmKhscHRUnKyFCMzU4KSotLxFf/EABkBAAIDAQAAAAAAAAAAAAAAAAADAQIEBf/EACQRAAIDAAEEAgIDAAAAAAAAAAABAgMREhMhMUEiUQSBI2HR/9oADAMBAAIRAxEAPwD3GpUqUAStXeATvAnTel/GeNLh1DNzOUHlmAnKT9mROtUo9MH65ntiA4ggnvCzHcQ2Yj+c1KQF9xOOC2xcBBXQk/cMSw8BM+QrF/iSISGMR+RG/lPZ84rzZMUxJgkAljAOgzTIA5AydKJskxEmIj00/ap4geiYfFB1BmOyrEdwYTrXS3dDAEbESPI1R7NxspWTDRPjAI/IxTT/AOrcI0gaZRHIc48TA9qOIFnqUqwvFgcqhSOUb6D6/M+bNHkAjY1XANqlSpQAPicStoAtsSFHmdhXa3cDAEaggEeRrW/YV1KuoZTuCAR7GgrmEuB2IuZbZWBG6dmNAezAPamPDaqvdI76VXp5jEBa2AVuHIWB+W4nJhp8ysCJ0MTuNqnYFZ4tjGuXT1iKjr2WyAqGI+1B2nf1qWKciRhYFMLC0BYpjYNSAdZSjbdmhbBphZegDm9qKd4DHC4IAiNNx+A7qUXXoQXIYamDoY3g768qhrQLaTWIneuauvZG2nZHgPCu1LAlL7LhFNt2a4w3JGpB28/MfhtWeMY7qk7JAY7bTHOJqupjXN5WJYuYWIAkTMaaR40qV0Iyx7+hiplJckVvpXwdrN+Gy9qShUZc4B5iT2xMSSSfOheE4M3W3gDc/pVo6U/3+HuXbCDrFa2vbntq9wLlkdq2uswpHjO1JcKzYXE3MPca295UN1lXMFygEjVh80A7nWO+as57H4sFHJZJBd3hwVZWZFbWrLDcUix/TC9YK9bgroW4cttlZbhZoLZSidpZUHXXbajuCdLbWJbIXRLn+WxKv/tcBvwrPCy5LF3NEo1N9+w5t3Y3opL9LbjyxrZL1PoudjakswVbUoJNMYterg1wyAu5NDtiIrSwQ7gGYnWATpz21rSILnw5LaiFILH5jOYz4kTR1c7CqFGSMsaRtHpXSlAVjpE563bZRHiJP6zSM3z1qwCpyuPUrmH9NW/j2CLpmX5kk+a8/XSaT4fhQuAFmytoVgDTfXXzPvXMuqk7Gl7NM3GdHH3/AI9OfBsO11bi24gDTNOXMrgpMfynbvoHiKXLl5hdw9pCxi5dW7mJRDOQDIpgnsydgW76uPCsOtq2EURG/ieZ9ao3SHpCq4x7dsFsphjOmbmBprBmn9Kca0l3ZWuab+X0gTjzA3cPcuMq27WIBd2MKoa1etgk8u26idtaH6P9GWcO1+0t2WYkOEuKyAgqwLTJ3202jnTzCk3V2kGfaNj371ytcCtW8wtBrGb5updrQPpbIHrFK4yjFcln9mhtSfxf6FFvh8vdNm41q3my28kFeyIY5XkFc0iBGxgijrQZQQ7Lm1Iyg6ry32MUQ2HW2AqCFUBQPACiMDhesZe6df5RE/qKrG6fPIlnVHjsgHC2HumEBPjyE7SeUnT1q18H6O9U4dmOdSdvlZWWPQ/tR/C+G2rQPUiAx11PeeR7pjyo+uq2c4lSpUqoAvE+s6puqjPGn6x4xtVY4fje81caqXSTh5sv1qfIx7X3W7/I/n51KAZYfEh/r29Tv7ULxLgli6JYIrbBtAZ199yY76U4biYHMV3N/OUDCUDyZGhGvvE/hUgckRrEjKezzGv/AJXO3fa7cUqpI1DSNoB3rXp7ea2qZAJALD1MflPvWvw9yvhDlY9YGYXQeRYyI+6VgDyPOsNljjNx9M2xr/i6v0xjw/hZbtONN4ozht5izB7YtkBdMyk9oH+E6bURiViBMfrQt3TUGSK2QqjBfEyym5+Rthnyt4GmFJcLiM4pnhr86Hf86l9yh3qVKlQBKwVnes1CaANerA5AelLeJYfrDPcIpg7aSeVCGDuAfHY+4qUBUukuGdiumbKsRziT71r0O4UbNxr05UdMuX+LUEN4Aax5mlfxIxz4XFWLiO4RrZDKrEA5XYn1hhv4Um6O9Kb+JxmEtG9cKBwGJyg3BM9rLuIEbmZrnTUutmdvs3xm+jxTPTsSpZifbyrgcPyO3Pypq1juP4T+taHDHv8A+J/7V09MAntA2rrIeR0Pep2Pt+M00u3AFzEwBrNY4vh16tXbRlECOfgfCdfekl92bLnJgyVEQpju7zWa25V9l5HV1Off0WLh3FlugA9lu4nfy76YVSBr36e9WXgqnKT1uddgIgg+Mk0qi5z7MvdSo90Hh9fruqI2asfa+u41oo09R+QrWZiYtSV7NKsXjFsLmvMLayBLGBJEx56H2rljumWEsMUu3lD7MFBYgjecgMGI0rzLpb0u/tWI1cdUjEW8oMEEDtGftbjlEVR3Rj2Q2FTl58BPxP4/hsTatpZuZ7qMdgcuVh2pYxzAOk7Gq38OFP8Ab7P3Wcn0Rv3pLxDiAYwGB7JMz3pPp+tEYORA7ivMzuO8+VL5a9Y3MWI9/XG1uuOrxLA8RuAAdY+x+038C+NXz4Z9InN+5hbnbWC6MWGZSN17Rlgd9JjXkdLq1N4KdTS0ujYYX4D5oGoI0o27gEa31ZUZQIHhG0HkfGu4uA8xWlwSY+tZ/arcVu4U5Mrtrg7lsjggja4BKkeOo39wZ76sOFsC2gURoNYAEnmYFYca/h+FRz9egqkKow8Fp2Ofk6BDP13Gg+K4nqcPduExkRnkCYyITMc9po+sEU0WfK7cZhz1hM6ydNSSJOp20jeuGJ42GAkmcwJ1/m8deXtX0tjeheCvf4mFsn/QB/TE1zwvQPh9r5MFhge/qlJ92BpPQjuj+vLMPmC2+ZpUMRly6KSflyzp770aMTlbTMNNeWoMzBPgNPPavqe1wy0nyWra+SKPyFVrEfCvh7knqCMxJIV2Ak6mJOnkIqXUvTIVv2jwFceS2/JtT3kHlsP2ApnheJEMzKxkSQQdRqBI7tJq4cU+AV3rWOFxa9WSSFuKcyjuzLIbzgeVGcI+BTKQb+JBjkgb9xSpfjb7GR/IS9Dv4X9MDi1uWL75ntqrIWPaZdQ3i2Vo1+8KvuUkA84FV/o18PcJgHNyyhN0gqXJ5EgkADQAkDx03qy1ojHis3TPJ8nqOTWp+vCKj2ia61KsVP/Z">
            <a:hlinkClick r:id="rId2"/>
          </p:cNvPr>
          <p:cNvSpPr>
            <a:spLocks noChangeAspect="1" noChangeArrowheads="1"/>
          </p:cNvSpPr>
          <p:nvPr/>
        </p:nvSpPr>
        <p:spPr bwMode="auto">
          <a:xfrm>
            <a:off x="155575" y="-579438"/>
            <a:ext cx="904875" cy="1209676"/>
          </a:xfrm>
          <a:prstGeom prst="rect">
            <a:avLst/>
          </a:prstGeom>
          <a:noFill/>
        </p:spPr>
        <p:txBody>
          <a:bodyPr vert="horz" wrap="square" lIns="91440" tIns="45720" rIns="91440" bIns="45720" numCol="1" anchor="t" anchorCtr="0" compatLnSpc="1"/>
          <a:lstStyle/>
          <a:p>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normAutofit fontScale="90000"/>
          </a:bodyPr>
          <a:lstStyle/>
          <a:p>
            <a:r>
              <a:rPr lang="en-ID" altLang="en-US" b="1" dirty="0"/>
              <a:t>Kemampuan yang dibutuhkan di tiap tingkat Manajerial</a:t>
            </a:r>
            <a:endParaRPr lang="th-TH" b="1" dirty="0"/>
          </a:p>
        </p:txBody>
      </p:sp>
      <p:grpSp>
        <p:nvGrpSpPr>
          <p:cNvPr id="20" name="Group 19"/>
          <p:cNvGrpSpPr/>
          <p:nvPr/>
        </p:nvGrpSpPr>
        <p:grpSpPr>
          <a:xfrm>
            <a:off x="765457" y="2855908"/>
            <a:ext cx="7307799" cy="2359042"/>
            <a:chOff x="765457" y="2855908"/>
            <a:chExt cx="7307799" cy="2359042"/>
          </a:xfrm>
        </p:grpSpPr>
        <p:sp>
          <p:nvSpPr>
            <p:cNvPr id="5" name="สี่เหลี่ยมผืนผ้า 4"/>
            <p:cNvSpPr/>
            <p:nvPr/>
          </p:nvSpPr>
          <p:spPr>
            <a:xfrm>
              <a:off x="3429786" y="2855908"/>
              <a:ext cx="1357322" cy="2357454"/>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solidFill>
                  <a:srgbClr val="000000"/>
                </a:solidFill>
              </a:endParaRPr>
            </a:p>
          </p:txBody>
        </p:sp>
        <p:sp>
          <p:nvSpPr>
            <p:cNvPr id="6" name="สี่เหลี่ยมผืนผ้า 5"/>
            <p:cNvSpPr/>
            <p:nvPr/>
          </p:nvSpPr>
          <p:spPr>
            <a:xfrm>
              <a:off x="5072860" y="2855908"/>
              <a:ext cx="1357322" cy="2357454"/>
            </a:xfrm>
            <a:prstGeom prst="rect">
              <a:avLst/>
            </a:prstGeom>
            <a:solidFill>
              <a:srgbClr val="FF3300"/>
            </a:solid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solidFill>
                  <a:srgbClr val="000000"/>
                </a:solidFill>
              </a:endParaRPr>
            </a:p>
          </p:txBody>
        </p:sp>
        <p:sp>
          <p:nvSpPr>
            <p:cNvPr id="7" name="สี่เหลี่ยมผืนผ้า 6"/>
            <p:cNvSpPr/>
            <p:nvPr/>
          </p:nvSpPr>
          <p:spPr>
            <a:xfrm>
              <a:off x="6715934" y="2855908"/>
              <a:ext cx="1357322" cy="2357454"/>
            </a:xfrm>
            <a:prstGeom prst="rect">
              <a:avLst/>
            </a:prstGeom>
            <a:gradFill flip="none" rotWithShape="1">
              <a:gsLst>
                <a:gs pos="0">
                  <a:srgbClr val="00FF00">
                    <a:tint val="66000"/>
                    <a:satMod val="160000"/>
                  </a:srgbClr>
                </a:gs>
                <a:gs pos="50000">
                  <a:srgbClr val="00FF00">
                    <a:tint val="44500"/>
                    <a:satMod val="160000"/>
                  </a:srgbClr>
                </a:gs>
                <a:gs pos="100000">
                  <a:srgbClr val="00FF0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solidFill>
                  <a:srgbClr val="000000"/>
                </a:solidFill>
              </a:endParaRPr>
            </a:p>
          </p:txBody>
        </p:sp>
        <p:sp>
          <p:nvSpPr>
            <p:cNvPr id="9" name="สี่เหลี่ยมผืนผ้า 8"/>
            <p:cNvSpPr/>
            <p:nvPr/>
          </p:nvSpPr>
          <p:spPr>
            <a:xfrm>
              <a:off x="6715934" y="3498850"/>
              <a:ext cx="1357322" cy="1143008"/>
            </a:xfrm>
            <a:prstGeom prst="rect">
              <a:avLst/>
            </a:prstGeom>
            <a:solidFill>
              <a:srgbClr val="66FF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solidFill>
                  <a:srgbClr val="000000"/>
                </a:solidFill>
              </a:endParaRPr>
            </a:p>
          </p:txBody>
        </p:sp>
        <p:sp>
          <p:nvSpPr>
            <p:cNvPr id="8" name="สี่เหลี่ยมผืนผ้า 7"/>
            <p:cNvSpPr/>
            <p:nvPr/>
          </p:nvSpPr>
          <p:spPr>
            <a:xfrm>
              <a:off x="6715934" y="4070354"/>
              <a:ext cx="1357322" cy="1143008"/>
            </a:xfrm>
            <a:prstGeom prst="rect">
              <a:avLst/>
            </a:prstGeom>
            <a:solidFill>
              <a:srgbClr val="00FF00"/>
            </a:solid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solidFill>
                  <a:srgbClr val="000000"/>
                </a:solidFill>
              </a:endParaRPr>
            </a:p>
          </p:txBody>
        </p:sp>
        <p:sp>
          <p:nvSpPr>
            <p:cNvPr id="11" name="สี่เหลี่ยมผืนผ้า 10"/>
            <p:cNvSpPr/>
            <p:nvPr/>
          </p:nvSpPr>
          <p:spPr>
            <a:xfrm>
              <a:off x="3429786" y="3498850"/>
              <a:ext cx="1357322" cy="1214446"/>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solidFill>
                  <a:srgbClr val="000000"/>
                </a:solidFill>
              </a:endParaRPr>
            </a:p>
          </p:txBody>
        </p:sp>
        <p:sp>
          <p:nvSpPr>
            <p:cNvPr id="10" name="สี่เหลี่ยมผืนผ้า 9"/>
            <p:cNvSpPr/>
            <p:nvPr/>
          </p:nvSpPr>
          <p:spPr>
            <a:xfrm>
              <a:off x="3429786" y="2855908"/>
              <a:ext cx="1357322" cy="1214446"/>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b="1">
                <a:solidFill>
                  <a:srgbClr val="000000"/>
                </a:solidFill>
              </a:endParaRPr>
            </a:p>
          </p:txBody>
        </p:sp>
        <p:sp>
          <p:nvSpPr>
            <p:cNvPr id="12" name="TextBox 11"/>
            <p:cNvSpPr txBox="1"/>
            <p:nvPr/>
          </p:nvSpPr>
          <p:spPr>
            <a:xfrm>
              <a:off x="5072860" y="3771331"/>
              <a:ext cx="1357322" cy="338554"/>
            </a:xfrm>
            <a:prstGeom prst="rect">
              <a:avLst/>
            </a:prstGeom>
            <a:noFill/>
          </p:spPr>
          <p:txBody>
            <a:bodyPr wrap="square" rtlCol="0">
              <a:spAutoFit/>
            </a:bodyPr>
            <a:lstStyle/>
            <a:p>
              <a:pPr algn="ctr"/>
              <a:r>
                <a:rPr lang="en-US" sz="1600" b="1" dirty="0">
                  <a:solidFill>
                    <a:srgbClr val="000000"/>
                  </a:solidFill>
                </a:rPr>
                <a:t>Human Skills</a:t>
              </a:r>
              <a:endParaRPr lang="th-TH" sz="1600" b="1" dirty="0">
                <a:solidFill>
                  <a:srgbClr val="000000"/>
                </a:solidFill>
              </a:endParaRPr>
            </a:p>
          </p:txBody>
        </p:sp>
        <p:sp>
          <p:nvSpPr>
            <p:cNvPr id="13" name="TextBox 12"/>
            <p:cNvSpPr txBox="1"/>
            <p:nvPr/>
          </p:nvSpPr>
          <p:spPr>
            <a:xfrm>
              <a:off x="3429786" y="2855908"/>
              <a:ext cx="1357322" cy="584776"/>
            </a:xfrm>
            <a:prstGeom prst="rect">
              <a:avLst/>
            </a:prstGeom>
            <a:noFill/>
          </p:spPr>
          <p:txBody>
            <a:bodyPr wrap="square" rtlCol="0">
              <a:spAutoFit/>
            </a:bodyPr>
            <a:lstStyle/>
            <a:p>
              <a:pPr algn="ctr"/>
              <a:r>
                <a:rPr lang="en-ID" sz="1600" b="1" dirty="0">
                  <a:solidFill>
                    <a:srgbClr val="000000"/>
                  </a:solidFill>
                </a:rPr>
                <a:t>Kemampuan konseptual</a:t>
              </a:r>
            </a:p>
          </p:txBody>
        </p:sp>
        <p:sp>
          <p:nvSpPr>
            <p:cNvPr id="14" name="TextBox 13"/>
            <p:cNvSpPr txBox="1"/>
            <p:nvPr/>
          </p:nvSpPr>
          <p:spPr>
            <a:xfrm>
              <a:off x="6715934" y="4628587"/>
              <a:ext cx="1357322" cy="583565"/>
            </a:xfrm>
            <a:prstGeom prst="rect">
              <a:avLst/>
            </a:prstGeom>
            <a:noFill/>
          </p:spPr>
          <p:txBody>
            <a:bodyPr wrap="square" rtlCol="0">
              <a:spAutoFit/>
            </a:bodyPr>
            <a:lstStyle/>
            <a:p>
              <a:pPr algn="ctr"/>
              <a:r>
                <a:rPr lang="en-ID" altLang="th-TH" sz="1600" b="1" dirty="0">
                  <a:solidFill>
                    <a:srgbClr val="000000"/>
                  </a:solidFill>
                </a:rPr>
                <a:t>Kemampuan teknis</a:t>
              </a:r>
            </a:p>
          </p:txBody>
        </p:sp>
        <p:cxnSp>
          <p:nvCxnSpPr>
            <p:cNvPr id="21" name="ตัวเชื่อมต่อตรง 20"/>
            <p:cNvCxnSpPr/>
            <p:nvPr/>
          </p:nvCxnSpPr>
          <p:spPr>
            <a:xfrm rot="5400000">
              <a:off x="2036745" y="4034635"/>
              <a:ext cx="235745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ตัวเชื่อมต่อตรง 22"/>
            <p:cNvCxnSpPr/>
            <p:nvPr/>
          </p:nvCxnSpPr>
          <p:spPr>
            <a:xfrm>
              <a:off x="3215472" y="5213362"/>
              <a:ext cx="4857784" cy="1588"/>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765457" y="2857496"/>
              <a:ext cx="1203975" cy="338554"/>
            </a:xfrm>
            <a:prstGeom prst="rect">
              <a:avLst/>
            </a:prstGeom>
            <a:noFill/>
          </p:spPr>
          <p:txBody>
            <a:bodyPr wrap="none" rtlCol="0">
              <a:spAutoFit/>
            </a:bodyPr>
            <a:lstStyle/>
            <a:p>
              <a:r>
                <a:rPr lang="en-ID" sz="1600" b="1" dirty="0">
                  <a:solidFill>
                    <a:srgbClr val="000000"/>
                  </a:solidFill>
                </a:rPr>
                <a:t>Manajr atas</a:t>
              </a:r>
            </a:p>
          </p:txBody>
        </p:sp>
        <p:sp>
          <p:nvSpPr>
            <p:cNvPr id="25" name="TextBox 24"/>
            <p:cNvSpPr txBox="1"/>
            <p:nvPr/>
          </p:nvSpPr>
          <p:spPr>
            <a:xfrm>
              <a:off x="765457" y="3876264"/>
              <a:ext cx="1743987" cy="338554"/>
            </a:xfrm>
            <a:prstGeom prst="rect">
              <a:avLst/>
            </a:prstGeom>
            <a:noFill/>
          </p:spPr>
          <p:txBody>
            <a:bodyPr wrap="none" rtlCol="0">
              <a:spAutoFit/>
            </a:bodyPr>
            <a:lstStyle/>
            <a:p>
              <a:r>
                <a:rPr lang="en-ID" sz="1600" b="1" dirty="0">
                  <a:solidFill>
                    <a:srgbClr val="000000"/>
                  </a:solidFill>
                </a:rPr>
                <a:t>Manajer menegah</a:t>
              </a:r>
            </a:p>
          </p:txBody>
        </p:sp>
        <p:sp>
          <p:nvSpPr>
            <p:cNvPr id="26" name="TextBox 25"/>
            <p:cNvSpPr txBox="1"/>
            <p:nvPr/>
          </p:nvSpPr>
          <p:spPr>
            <a:xfrm>
              <a:off x="765457" y="4876396"/>
              <a:ext cx="1438415" cy="338554"/>
            </a:xfrm>
            <a:prstGeom prst="rect">
              <a:avLst/>
            </a:prstGeom>
            <a:noFill/>
          </p:spPr>
          <p:txBody>
            <a:bodyPr wrap="none" rtlCol="0">
              <a:spAutoFit/>
            </a:bodyPr>
            <a:lstStyle/>
            <a:p>
              <a:r>
                <a:rPr lang="en-ID" sz="1600" b="1" dirty="0">
                  <a:solidFill>
                    <a:srgbClr val="000000"/>
                  </a:solidFill>
                </a:rPr>
                <a:t>Manajer Dasar</a:t>
              </a:r>
            </a:p>
          </p:txBody>
        </p:sp>
      </p:grpSp>
      <p:sp>
        <p:nvSpPr>
          <p:cNvPr id="19" name="TextBox 18"/>
          <p:cNvSpPr txBox="1"/>
          <p:nvPr/>
        </p:nvSpPr>
        <p:spPr>
          <a:xfrm>
            <a:off x="2000232" y="5929330"/>
            <a:ext cx="5572164" cy="829945"/>
          </a:xfrm>
          <a:prstGeom prst="rect">
            <a:avLst/>
          </a:prstGeom>
          <a:noFill/>
        </p:spPr>
        <p:txBody>
          <a:bodyPr wrap="square" rtlCol="0">
            <a:spAutoFit/>
          </a:bodyPr>
          <a:lstStyle/>
          <a:p>
            <a:r>
              <a:rPr lang="en-US" sz="2400" b="1" dirty="0"/>
              <a:t>*Dark color = </a:t>
            </a:r>
            <a:r>
              <a:rPr lang="en-ID" altLang="en-US" sz="2400" b="1" dirty="0"/>
              <a:t>prioritas kemampuan yang harus dimiliki</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normAutofit fontScale="90000"/>
          </a:bodyPr>
          <a:lstStyle/>
          <a:p>
            <a:r>
              <a:rPr lang="en-ID" altLang="en-US" b="1" dirty="0">
                <a:sym typeface="+mn-ea"/>
              </a:rPr>
              <a:t>Mengapa penting mempelajari Manajemen</a:t>
            </a:r>
            <a:r>
              <a:rPr lang="en-US" b="1" dirty="0">
                <a:sym typeface="+mn-ea"/>
              </a:rPr>
              <a:t>?</a:t>
            </a:r>
            <a:br>
              <a:rPr lang="th-TH" b="1" dirty="0"/>
            </a:br>
            <a:endParaRPr lang="th-TH" b="1" dirty="0"/>
          </a:p>
        </p:txBody>
      </p:sp>
      <p:sp>
        <p:nvSpPr>
          <p:cNvPr id="3" name="ตัวยึดเนื้อหา 2"/>
          <p:cNvSpPr>
            <a:spLocks noGrp="1"/>
          </p:cNvSpPr>
          <p:nvPr>
            <p:ph idx="1"/>
          </p:nvPr>
        </p:nvSpPr>
        <p:spPr/>
        <p:txBody>
          <a:bodyPr>
            <a:normAutofit/>
          </a:bodyPr>
          <a:lstStyle/>
          <a:p>
            <a:pPr>
              <a:buFont typeface="Wingdings" panose="05000000000000000000" pitchFamily="2" charset="2"/>
              <a:buChar char="q"/>
            </a:pPr>
            <a:r>
              <a:rPr lang="en-ID" altLang="en-US" b="1" dirty="0"/>
              <a:t>Universalitas Manajemen</a:t>
            </a:r>
          </a:p>
          <a:p>
            <a:pPr lvl="1">
              <a:buFont typeface="Wingdings" panose="05000000000000000000" pitchFamily="2" charset="2"/>
              <a:buChar char="Ø"/>
            </a:pPr>
            <a:r>
              <a:rPr lang="en-ID" altLang="en-US" dirty="0"/>
              <a:t>Kenyataan bahwa manajemen dibutuhkan dalam berbagai tipe, ukuran, dan area organisasi</a:t>
            </a:r>
            <a:r>
              <a:rPr lang="en-US" dirty="0"/>
              <a:t>.</a:t>
            </a:r>
          </a:p>
          <a:p>
            <a:endParaRPr lang="en-US" dirty="0"/>
          </a:p>
          <a:p>
            <a:pPr>
              <a:buFont typeface="Wingdings" panose="05000000000000000000" pitchFamily="2" charset="2"/>
              <a:buChar char="q"/>
            </a:pPr>
            <a:r>
              <a:rPr lang="en-ID" altLang="en-US" b="1" dirty="0"/>
              <a:t>Hal mutlak dalam bekerja</a:t>
            </a:r>
          </a:p>
          <a:p>
            <a:pPr lvl="1">
              <a:buFont typeface="Wingdings" panose="05000000000000000000" pitchFamily="2" charset="2"/>
              <a:buChar char="Ø"/>
            </a:pPr>
            <a:r>
              <a:rPr lang="en-ID" altLang="en-US" dirty="0"/>
              <a:t>dalam suatu karir, anda pasti akan memanajeri atau dimanajeri</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457200" y="44624"/>
            <a:ext cx="8229600" cy="1399032"/>
          </a:xfrm>
        </p:spPr>
        <p:txBody>
          <a:bodyPr>
            <a:noAutofit/>
          </a:bodyPr>
          <a:lstStyle/>
          <a:p>
            <a:r>
              <a:rPr lang="en-ID" altLang="en-US" sz="3600" b="1" dirty="0">
                <a:sym typeface="+mn-ea"/>
              </a:rPr>
              <a:t>Mengapa penting mempelajari Manajemen</a:t>
            </a:r>
            <a:r>
              <a:rPr lang="en-US" sz="3600" b="1" dirty="0">
                <a:sym typeface="+mn-ea"/>
              </a:rPr>
              <a:t>?</a:t>
            </a:r>
            <a:br>
              <a:rPr lang="th-TH" sz="3600" b="1" dirty="0"/>
            </a:br>
            <a:endParaRPr lang="th-TH" sz="3600" b="1" dirty="0"/>
          </a:p>
        </p:txBody>
      </p:sp>
      <p:sp>
        <p:nvSpPr>
          <p:cNvPr id="3" name="ตัวยึดเนื้อหา 2"/>
          <p:cNvSpPr>
            <a:spLocks noGrp="1"/>
          </p:cNvSpPr>
          <p:nvPr>
            <p:ph idx="1"/>
          </p:nvPr>
        </p:nvSpPr>
        <p:spPr>
          <a:xfrm>
            <a:off x="372745" y="947450"/>
            <a:ext cx="8229600" cy="537334"/>
          </a:xfrm>
        </p:spPr>
        <p:txBody>
          <a:bodyPr>
            <a:normAutofit/>
          </a:bodyPr>
          <a:lstStyle/>
          <a:p>
            <a:pPr>
              <a:buFont typeface="Wingdings" panose="05000000000000000000" pitchFamily="2" charset="2"/>
              <a:buChar char="q"/>
            </a:pPr>
            <a:r>
              <a:rPr lang="en-ID" altLang="en-US" sz="2400" b="1" dirty="0"/>
              <a:t>Keuntungan dan tantangan menjadi seorang manajer</a:t>
            </a:r>
            <a:endParaRPr lang="th-TH" sz="2400" b="1" dirty="0"/>
          </a:p>
        </p:txBody>
      </p:sp>
      <p:graphicFrame>
        <p:nvGraphicFramePr>
          <p:cNvPr id="4" name="Table 3"/>
          <p:cNvGraphicFramePr>
            <a:graphicFrameLocks noGrp="1"/>
          </p:cNvGraphicFramePr>
          <p:nvPr>
            <p:extLst>
              <p:ext uri="{D42A27DB-BD31-4B8C-83A1-F6EECF244321}">
                <p14:modId xmlns:p14="http://schemas.microsoft.com/office/powerpoint/2010/main" val="1632709902"/>
              </p:ext>
            </p:extLst>
          </p:nvPr>
        </p:nvGraphicFramePr>
        <p:xfrm>
          <a:off x="251520" y="1628800"/>
          <a:ext cx="8676456" cy="3392115"/>
        </p:xfrm>
        <a:graphic>
          <a:graphicData uri="http://schemas.openxmlformats.org/drawingml/2006/table">
            <a:tbl>
              <a:tblPr firstRow="1" bandRow="1">
                <a:tableStyleId>{5C22544A-7EE6-4342-B048-85BDC9FD1C3A}</a:tableStyleId>
              </a:tblPr>
              <a:tblGrid>
                <a:gridCol w="4338228">
                  <a:extLst>
                    <a:ext uri="{9D8B030D-6E8A-4147-A177-3AD203B41FA5}">
                      <a16:colId xmlns:a16="http://schemas.microsoft.com/office/drawing/2014/main" val="20000"/>
                    </a:ext>
                  </a:extLst>
                </a:gridCol>
                <a:gridCol w="4338228">
                  <a:extLst>
                    <a:ext uri="{9D8B030D-6E8A-4147-A177-3AD203B41FA5}">
                      <a16:colId xmlns:a16="http://schemas.microsoft.com/office/drawing/2014/main" val="20001"/>
                    </a:ext>
                  </a:extLst>
                </a:gridCol>
              </a:tblGrid>
              <a:tr h="179220">
                <a:tc>
                  <a:txBody>
                    <a:bodyPr/>
                    <a:lstStyle/>
                    <a:p>
                      <a:pPr algn="ctr"/>
                      <a:r>
                        <a:rPr lang="en-ID" altLang="en-US" sz="1400" dirty="0"/>
                        <a:t>Keuntungan</a:t>
                      </a:r>
                    </a:p>
                  </a:txBody>
                  <a:tcPr/>
                </a:tc>
                <a:tc>
                  <a:txBody>
                    <a:bodyPr/>
                    <a:lstStyle/>
                    <a:p>
                      <a:pPr algn="ctr"/>
                      <a:r>
                        <a:rPr lang="en-ID" sz="1400" dirty="0"/>
                        <a:t>Tantangan</a:t>
                      </a:r>
                    </a:p>
                  </a:txBody>
                  <a:tcPr/>
                </a:tc>
                <a:extLst>
                  <a:ext uri="{0D108BD9-81ED-4DB2-BD59-A6C34878D82A}">
                    <a16:rowId xmlns:a16="http://schemas.microsoft.com/office/drawing/2014/main" val="10000"/>
                  </a:ext>
                </a:extLst>
              </a:tr>
              <a:tr h="313635">
                <a:tc>
                  <a:txBody>
                    <a:bodyPr/>
                    <a:lstStyle/>
                    <a:p>
                      <a:r>
                        <a:rPr lang="en-ID" altLang="en-US" sz="1400" dirty="0">
                          <a:latin typeface="Agency FB" panose="020B0503020202020204" pitchFamily="34" charset="0"/>
                        </a:rPr>
                        <a:t>menciptakan lingkungan kerja dimana setiap karyawan mampu mengembangkan kemampuan terbaiknya</a:t>
                      </a:r>
                      <a:endParaRPr lang="th-TH" sz="1400" dirty="0">
                        <a:latin typeface="Agency FB" panose="020B0503020202020204" pitchFamily="34" charset="0"/>
                      </a:endParaRPr>
                    </a:p>
                  </a:txBody>
                  <a:tcPr/>
                </a:tc>
                <a:tc>
                  <a:txBody>
                    <a:bodyPr/>
                    <a:lstStyle/>
                    <a:p>
                      <a:r>
                        <a:rPr lang="en-ID" altLang="th-TH" sz="1400" dirty="0">
                          <a:latin typeface="Agency FB" panose="020B0503020202020204" pitchFamily="34" charset="0"/>
                        </a:rPr>
                        <a:t>Harus bekerja keras</a:t>
                      </a:r>
                    </a:p>
                  </a:txBody>
                  <a:tcPr/>
                </a:tc>
                <a:extLst>
                  <a:ext uri="{0D108BD9-81ED-4DB2-BD59-A6C34878D82A}">
                    <a16:rowId xmlns:a16="http://schemas.microsoft.com/office/drawing/2014/main" val="10001"/>
                  </a:ext>
                </a:extLst>
              </a:tr>
              <a:tr h="179220">
                <a:tc>
                  <a:txBody>
                    <a:bodyPr/>
                    <a:lstStyle/>
                    <a:p>
                      <a:r>
                        <a:rPr lang="en-ID" altLang="en-US" sz="1400" dirty="0">
                          <a:latin typeface="Agency FB" panose="020B0503020202020204" pitchFamily="34" charset="0"/>
                        </a:rPr>
                        <a:t>mempunyai kesempatan untuk berfikir kreatif dan imajinatif</a:t>
                      </a:r>
                      <a:endParaRPr lang="th-TH" sz="1400" dirty="0">
                        <a:latin typeface="Agency FB" panose="020B0503020202020204" pitchFamily="34" charset="0"/>
                      </a:endParaRPr>
                    </a:p>
                  </a:txBody>
                  <a:tcPr/>
                </a:tc>
                <a:tc>
                  <a:txBody>
                    <a:bodyPr/>
                    <a:lstStyle/>
                    <a:p>
                      <a:r>
                        <a:rPr lang="en-ID" altLang="en-US" sz="1400" dirty="0">
                          <a:latin typeface="Agency FB" panose="020B0503020202020204" pitchFamily="34" charset="0"/>
                        </a:rPr>
                        <a:t>mendapatkan Tugas yang mungkin lebih klerikal dari manajerisl yang seharusnya</a:t>
                      </a:r>
                      <a:r>
                        <a:rPr lang="en-US" sz="1400" dirty="0">
                          <a:latin typeface="Agency FB" panose="020B0503020202020204" pitchFamily="34" charset="0"/>
                        </a:rPr>
                        <a:t>l</a:t>
                      </a:r>
                      <a:endParaRPr lang="th-TH" sz="1400" dirty="0">
                        <a:latin typeface="Agency FB" panose="020B0503020202020204" pitchFamily="34" charset="0"/>
                      </a:endParaRPr>
                    </a:p>
                  </a:txBody>
                  <a:tcPr/>
                </a:tc>
                <a:extLst>
                  <a:ext uri="{0D108BD9-81ED-4DB2-BD59-A6C34878D82A}">
                    <a16:rowId xmlns:a16="http://schemas.microsoft.com/office/drawing/2014/main" val="10002"/>
                  </a:ext>
                </a:extLst>
              </a:tr>
              <a:tr h="179220">
                <a:tc>
                  <a:txBody>
                    <a:bodyPr/>
                    <a:lstStyle/>
                    <a:p>
                      <a:r>
                        <a:rPr lang="en-ID" altLang="en-US" sz="1400" dirty="0">
                          <a:latin typeface="Agency FB" panose="020B0503020202020204" pitchFamily="34" charset="0"/>
                        </a:rPr>
                        <a:t>Menolong orang lain menemukan makna dan tujuan bekerja</a:t>
                      </a:r>
                      <a:endParaRPr lang="th-TH" sz="1400" dirty="0">
                        <a:latin typeface="Agency FB" panose="020B0503020202020204" pitchFamily="34" charset="0"/>
                      </a:endParaRPr>
                    </a:p>
                  </a:txBody>
                  <a:tcPr/>
                </a:tc>
                <a:tc>
                  <a:txBody>
                    <a:bodyPr/>
                    <a:lstStyle/>
                    <a:p>
                      <a:r>
                        <a:rPr lang="en-ID" altLang="en-US" sz="1400" dirty="0">
                          <a:latin typeface="Agency FB" panose="020B0503020202020204" pitchFamily="34" charset="0"/>
                        </a:rPr>
                        <a:t>Harus mampu bekerja dengan berbagai tipe orang</a:t>
                      </a:r>
                      <a:endParaRPr lang="th-TH" sz="1400" dirty="0">
                        <a:latin typeface="Agency FB" panose="020B0503020202020204" pitchFamily="34" charset="0"/>
                      </a:endParaRPr>
                    </a:p>
                  </a:txBody>
                  <a:tcPr/>
                </a:tc>
                <a:extLst>
                  <a:ext uri="{0D108BD9-81ED-4DB2-BD59-A6C34878D82A}">
                    <a16:rowId xmlns:a16="http://schemas.microsoft.com/office/drawing/2014/main" val="10003"/>
                  </a:ext>
                </a:extLst>
              </a:tr>
              <a:tr h="179220">
                <a:tc>
                  <a:txBody>
                    <a:bodyPr/>
                    <a:lstStyle/>
                    <a:p>
                      <a:r>
                        <a:rPr lang="en-ID" altLang="en-US" sz="1400" dirty="0">
                          <a:latin typeface="Agency FB" panose="020B0503020202020204" pitchFamily="34" charset="0"/>
                        </a:rPr>
                        <a:t>Mendukung, melatih, dan menuntun orang lain</a:t>
                      </a:r>
                      <a:endParaRPr lang="th-TH" sz="1400" dirty="0">
                        <a:latin typeface="Agency FB" panose="020B0503020202020204" pitchFamily="34" charset="0"/>
                      </a:endParaRPr>
                    </a:p>
                  </a:txBody>
                  <a:tcPr/>
                </a:tc>
                <a:tc>
                  <a:txBody>
                    <a:bodyPr/>
                    <a:lstStyle/>
                    <a:p>
                      <a:r>
                        <a:rPr lang="en-ID" altLang="en-US" sz="1400" dirty="0">
                          <a:latin typeface="Agency FB" panose="020B0503020202020204" pitchFamily="34" charset="0"/>
                        </a:rPr>
                        <a:t>harus mampu bekerja dengan sumber daya terbatas</a:t>
                      </a:r>
                      <a:endParaRPr lang="th-TH" sz="1400" dirty="0">
                        <a:latin typeface="Agency FB" panose="020B0503020202020204" pitchFamily="34" charset="0"/>
                      </a:endParaRPr>
                    </a:p>
                  </a:txBody>
                  <a:tcPr/>
                </a:tc>
                <a:extLst>
                  <a:ext uri="{0D108BD9-81ED-4DB2-BD59-A6C34878D82A}">
                    <a16:rowId xmlns:a16="http://schemas.microsoft.com/office/drawing/2014/main" val="10004"/>
                  </a:ext>
                </a:extLst>
              </a:tr>
              <a:tr h="179220">
                <a:tc>
                  <a:txBody>
                    <a:bodyPr/>
                    <a:lstStyle/>
                    <a:p>
                      <a:r>
                        <a:rPr lang="en-ID" sz="1400" dirty="0">
                          <a:latin typeface="Agency FB" panose="020B0503020202020204" pitchFamily="34" charset="0"/>
                        </a:rPr>
                        <a:t>kesempatan bekerja dengan berbagai tipe orang</a:t>
                      </a:r>
                    </a:p>
                  </a:txBody>
                  <a:tcPr/>
                </a:tc>
                <a:tc>
                  <a:txBody>
                    <a:bodyPr/>
                    <a:lstStyle/>
                    <a:p>
                      <a:r>
                        <a:rPr lang="en-ID" altLang="en-US" sz="1400" dirty="0">
                          <a:latin typeface="Agency FB" panose="020B0503020202020204" pitchFamily="34" charset="0"/>
                        </a:rPr>
                        <a:t>Mampu memotifasi karyawan di berbagai kondisi/situasi</a:t>
                      </a:r>
                      <a:endParaRPr lang="th-TH" sz="1400" dirty="0">
                        <a:latin typeface="Agency FB" panose="020B0503020202020204" pitchFamily="34" charset="0"/>
                      </a:endParaRPr>
                    </a:p>
                  </a:txBody>
                  <a:tcPr/>
                </a:tc>
                <a:extLst>
                  <a:ext uri="{0D108BD9-81ED-4DB2-BD59-A6C34878D82A}">
                    <a16:rowId xmlns:a16="http://schemas.microsoft.com/office/drawing/2014/main" val="10005"/>
                  </a:ext>
                </a:extLst>
              </a:tr>
              <a:tr h="313635">
                <a:tc>
                  <a:txBody>
                    <a:bodyPr/>
                    <a:lstStyle/>
                    <a:p>
                      <a:r>
                        <a:rPr lang="en-ID" altLang="en-US" sz="1400" dirty="0">
                          <a:latin typeface="Agency FB" panose="020B0503020202020204" pitchFamily="34" charset="0"/>
                        </a:rPr>
                        <a:t>Mempunyai status dan diakui dalam organisasi</a:t>
                      </a:r>
                      <a:endParaRPr lang="th-TH" sz="1400" dirty="0">
                        <a:latin typeface="Agency FB" panose="020B0503020202020204" pitchFamily="34" charset="0"/>
                      </a:endParaRPr>
                    </a:p>
                  </a:txBody>
                  <a:tcPr/>
                </a:tc>
                <a:tc>
                  <a:txBody>
                    <a:bodyPr/>
                    <a:lstStyle/>
                    <a:p>
                      <a:r>
                        <a:rPr lang="en-ID" altLang="en-US" sz="1400" dirty="0">
                          <a:latin typeface="Agency FB" panose="020B0503020202020204" pitchFamily="34" charset="0"/>
                        </a:rPr>
                        <a:t>Menggabungkan pengetahuan, kemampuan, ambisi, dan pengalaman dalam berbagai tim kerja</a:t>
                      </a:r>
                      <a:endParaRPr lang="th-TH" sz="1400" dirty="0">
                        <a:latin typeface="Agency FB" panose="020B0503020202020204" pitchFamily="34" charset="0"/>
                      </a:endParaRPr>
                    </a:p>
                  </a:txBody>
                  <a:tcPr/>
                </a:tc>
                <a:extLst>
                  <a:ext uri="{0D108BD9-81ED-4DB2-BD59-A6C34878D82A}">
                    <a16:rowId xmlns:a16="http://schemas.microsoft.com/office/drawing/2014/main" val="10006"/>
                  </a:ext>
                </a:extLst>
              </a:tr>
              <a:tr h="179220">
                <a:tc>
                  <a:txBody>
                    <a:bodyPr/>
                    <a:lstStyle/>
                    <a:p>
                      <a:r>
                        <a:rPr lang="en-ID" altLang="en-US" sz="1400" dirty="0">
                          <a:latin typeface="Agency FB" panose="020B0503020202020204" pitchFamily="34" charset="0"/>
                        </a:rPr>
                        <a:t>Mempunyai peran dalam mempengaruhi hasil organisasi</a:t>
                      </a:r>
                      <a:endParaRPr lang="th-TH" sz="1400" dirty="0">
                        <a:latin typeface="Agency FB" panose="020B0503020202020204" pitchFamily="34" charset="0"/>
                      </a:endParaRPr>
                    </a:p>
                  </a:txBody>
                  <a:tcPr/>
                </a:tc>
                <a:tc>
                  <a:txBody>
                    <a:bodyPr/>
                    <a:lstStyle/>
                    <a:p>
                      <a:r>
                        <a:rPr lang="en-ID" altLang="en-US" sz="1400" dirty="0">
                          <a:latin typeface="Agency FB" panose="020B0503020202020204" pitchFamily="34" charset="0"/>
                        </a:rPr>
                        <a:t>Keberhasilan tergantung pada kinerja karyawan lain</a:t>
                      </a:r>
                      <a:endParaRPr lang="th-TH" sz="1400" dirty="0">
                        <a:latin typeface="Agency FB" panose="020B0503020202020204" pitchFamily="34" charset="0"/>
                      </a:endParaRPr>
                    </a:p>
                  </a:txBody>
                  <a:tcPr/>
                </a:tc>
                <a:extLst>
                  <a:ext uri="{0D108BD9-81ED-4DB2-BD59-A6C34878D82A}">
                    <a16:rowId xmlns:a16="http://schemas.microsoft.com/office/drawing/2014/main" val="10007"/>
                  </a:ext>
                </a:extLst>
              </a:tr>
              <a:tr h="313635">
                <a:tc>
                  <a:txBody>
                    <a:bodyPr/>
                    <a:lstStyle/>
                    <a:p>
                      <a:r>
                        <a:rPr lang="en-ID" altLang="en-US" sz="1400" dirty="0">
                          <a:latin typeface="Agency FB" panose="020B0503020202020204" pitchFamily="34" charset="0"/>
                        </a:rPr>
                        <a:t>Menerima kompensasi dalam bentuk gaji dan bonus sesuai jabatannya </a:t>
                      </a:r>
                      <a:endParaRPr lang="th-TH" sz="1400" dirty="0">
                        <a:latin typeface="Agency FB" panose="020B0503020202020204" pitchFamily="34" charset="0"/>
                      </a:endParaRPr>
                    </a:p>
                  </a:txBody>
                  <a:tcPr/>
                </a:tc>
                <a:tc>
                  <a:txBody>
                    <a:bodyPr/>
                    <a:lstStyle/>
                    <a:p>
                      <a:endParaRPr lang="th-TH" sz="1400" dirty="0">
                        <a:latin typeface="Agency FB" panose="020B0503020202020204" pitchFamily="34" charset="0"/>
                      </a:endParaRPr>
                    </a:p>
                  </a:txBody>
                  <a:tcPr/>
                </a:tc>
                <a:extLst>
                  <a:ext uri="{0D108BD9-81ED-4DB2-BD59-A6C34878D82A}">
                    <a16:rowId xmlns:a16="http://schemas.microsoft.com/office/drawing/2014/main" val="10008"/>
                  </a:ext>
                </a:extLst>
              </a:tr>
            </a:tbl>
          </a:graphicData>
        </a:graphic>
      </p:graphicFrame>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52225"/>
          <p:cNvSpPr>
            <a:spLocks noGrp="1"/>
          </p:cNvSpPr>
          <p:nvPr>
            <p:ph type="title"/>
          </p:nvPr>
        </p:nvSpPr>
        <p:spPr>
          <a:xfrm>
            <a:off x="533400" y="579438"/>
            <a:ext cx="8077200" cy="583565"/>
          </a:xfrm>
        </p:spPr>
        <p:txBody>
          <a:bodyPr vert="horz" wrap="square" lIns="91440" tIns="45720" rIns="91440" bIns="45720" anchor="t">
            <a:spAutoFit/>
          </a:bodyPr>
          <a:lstStyle/>
          <a:p>
            <a:pPr eaLnBrk="1" hangingPunct="1"/>
            <a:r>
              <a:rPr dirty="0"/>
              <a:t>Organi</a:t>
            </a:r>
            <a:r>
              <a:rPr lang="en-ID" dirty="0"/>
              <a:t>sasi</a:t>
            </a:r>
          </a:p>
        </p:txBody>
      </p:sp>
      <p:sp>
        <p:nvSpPr>
          <p:cNvPr id="6147" name="Text Placeholder 52226"/>
          <p:cNvSpPr>
            <a:spLocks noGrp="1"/>
          </p:cNvSpPr>
          <p:nvPr>
            <p:ph idx="1"/>
          </p:nvPr>
        </p:nvSpPr>
        <p:spPr/>
        <p:txBody>
          <a:bodyPr vert="horz" wrap="square" lIns="91440" tIns="45720" rIns="91440" bIns="45720" anchor="t">
            <a:normAutofit fontScale="92500" lnSpcReduction="20000"/>
          </a:bodyPr>
          <a:lstStyle/>
          <a:p>
            <a:pPr eaLnBrk="1" hangingPunct="1"/>
            <a:r>
              <a:rPr dirty="0"/>
              <a:t>Organi</a:t>
            </a:r>
            <a:r>
              <a:rPr lang="en-ID" dirty="0"/>
              <a:t>sasi</a:t>
            </a:r>
          </a:p>
          <a:p>
            <a:pPr lvl="1" eaLnBrk="1" hangingPunct="1"/>
            <a:r>
              <a:rPr lang="en-ID" dirty="0"/>
              <a:t>Suatu kumpulan sistematis orang yang bekerja untuk mencapai suatu tujuan</a:t>
            </a:r>
            <a:r>
              <a:rPr dirty="0"/>
              <a:t>; </a:t>
            </a:r>
            <a:r>
              <a:rPr lang="en-ID" dirty="0"/>
              <a:t>Berlaku untuk semua jenis organisasi</a:t>
            </a:r>
            <a:r>
              <a:rPr dirty="0"/>
              <a:t>—</a:t>
            </a:r>
            <a:r>
              <a:rPr lang="en-ID" dirty="0"/>
              <a:t>baik organisasi </a:t>
            </a:r>
            <a:r>
              <a:rPr dirty="0"/>
              <a:t>profit </a:t>
            </a:r>
            <a:r>
              <a:rPr lang="en-ID" dirty="0"/>
              <a:t>maupun</a:t>
            </a:r>
            <a:r>
              <a:rPr dirty="0"/>
              <a:t> not-for-profit.</a:t>
            </a:r>
          </a:p>
          <a:p>
            <a:pPr lvl="1" eaLnBrk="1" hangingPunct="1"/>
            <a:r>
              <a:rPr lang="en-ID" dirty="0"/>
              <a:t>Suatu tempat dimana para menajer bekerja</a:t>
            </a:r>
            <a:r>
              <a:rPr dirty="0"/>
              <a:t> </a:t>
            </a:r>
            <a:r>
              <a:rPr lang="en-ID" dirty="0"/>
              <a:t>(mengatur</a:t>
            </a:r>
            <a:r>
              <a:rPr dirty="0"/>
              <a:t>)</a:t>
            </a:r>
          </a:p>
          <a:p>
            <a:pPr eaLnBrk="1" hangingPunct="1"/>
            <a:r>
              <a:rPr lang="en-ID" dirty="0"/>
              <a:t>Karakteristik Umum</a:t>
            </a:r>
          </a:p>
          <a:p>
            <a:pPr lvl="1" eaLnBrk="1" hangingPunct="1"/>
            <a:r>
              <a:rPr lang="en-ID" dirty="0"/>
              <a:t>Tujuan</a:t>
            </a:r>
          </a:p>
          <a:p>
            <a:pPr lvl="1" eaLnBrk="1" hangingPunct="1"/>
            <a:r>
              <a:rPr dirty="0"/>
              <a:t>Stru</a:t>
            </a:r>
            <a:r>
              <a:rPr lang="en-ID" dirty="0"/>
              <a:t>ktur</a:t>
            </a:r>
          </a:p>
          <a:p>
            <a:pPr lvl="1" eaLnBrk="1" hangingPunct="1"/>
            <a:r>
              <a:rPr lang="en-ID" dirty="0"/>
              <a:t>Karyawan/Manusia</a:t>
            </a:r>
          </a:p>
        </p:txBody>
      </p:sp>
      <p:sp>
        <p:nvSpPr>
          <p:cNvPr id="6149" name="Slide Number Placeholder 2"/>
          <p:cNvSpPr txBox="1">
            <a:spLocks noGrp="1"/>
          </p:cNvSpPr>
          <p:nvPr>
            <p:ph type="sldNum" sz="quarter" idx="12"/>
          </p:nvPr>
        </p:nvSpPr>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algn="r" eaLnBrk="1" hangingPunct="1"/>
            <a:r>
              <a:rPr sz="1000" b="1" dirty="0">
                <a:latin typeface="Arial" panose="020B0604020202020204" pitchFamily="34" charset="0"/>
              </a:rPr>
              <a:t>1–</a:t>
            </a:r>
            <a:fld id="{9A0DB2DC-4C9A-4742-B13C-FB6460FD3503}" type="slidenum">
              <a:rPr lang="en-US" altLang="zh-CN" sz="1000" b="1" dirty="0">
                <a:latin typeface="Arial" panose="020B0604020202020204" pitchFamily="34" charset="0"/>
                <a:ea typeface="SimSun" panose="02010600030101010101" pitchFamily="2" charset="-122"/>
              </a:rPr>
              <a:t>43</a:t>
            </a:fld>
            <a:endParaRPr lang="en-US" altLang="zh-CN" sz="1000" b="1" dirty="0">
              <a:latin typeface="Arial" panose="020B0604020202020204" pitchFamily="34" charset="0"/>
              <a:ea typeface="SimSun" panose="02010600030101010101" pitchFamily="2" charset="-122"/>
            </a:endParaRPr>
          </a:p>
        </p:txBody>
      </p:sp>
      <p:sp>
        <p:nvSpPr>
          <p:cNvPr id="6"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2434370056"/>
      </p:ext>
    </p:extLst>
  </p:cSld>
  <p:clrMapOvr>
    <a:masterClrMapping/>
  </p:clrMapOvr>
  <p:transition>
    <p:cut thruBlk="1"/>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79873"/>
          <p:cNvSpPr>
            <a:spLocks noGrp="1"/>
          </p:cNvSpPr>
          <p:nvPr>
            <p:ph type="title"/>
          </p:nvPr>
        </p:nvSpPr>
        <p:spPr>
          <a:xfrm>
            <a:off x="533400" y="579438"/>
            <a:ext cx="8077200" cy="583565"/>
          </a:xfrm>
        </p:spPr>
        <p:txBody>
          <a:bodyPr vert="horz" wrap="square" lIns="91440" tIns="45720" rIns="91440" bIns="45720" anchor="t">
            <a:spAutoFit/>
          </a:bodyPr>
          <a:lstStyle/>
          <a:p>
            <a:pPr eaLnBrk="1" hangingPunct="1"/>
            <a:r>
              <a:rPr lang="en-ID" dirty="0"/>
              <a:t>Tipe Karyawan</a:t>
            </a:r>
          </a:p>
        </p:txBody>
      </p:sp>
      <p:sp>
        <p:nvSpPr>
          <p:cNvPr id="8195" name="Text Placeholder 79874"/>
          <p:cNvSpPr>
            <a:spLocks noGrp="1"/>
          </p:cNvSpPr>
          <p:nvPr>
            <p:ph idx="1"/>
          </p:nvPr>
        </p:nvSpPr>
        <p:spPr/>
        <p:txBody>
          <a:bodyPr vert="horz" wrap="square" lIns="91440" tIns="45720" rIns="91440" bIns="45720" anchor="t"/>
          <a:lstStyle/>
          <a:p>
            <a:pPr eaLnBrk="1" hangingPunct="1"/>
            <a:r>
              <a:rPr dirty="0"/>
              <a:t>Operatives</a:t>
            </a:r>
          </a:p>
          <a:p>
            <a:pPr lvl="1" eaLnBrk="1" hangingPunct="1"/>
            <a:r>
              <a:rPr lang="en-ID" dirty="0"/>
              <a:t>Orang/karyawan yang bekerja sesuai tugasnya dan tidak bertanggung jawab terhadap pekerjaan orang lain</a:t>
            </a:r>
            <a:endParaRPr dirty="0"/>
          </a:p>
          <a:p>
            <a:pPr eaLnBrk="1" hangingPunct="1"/>
            <a:r>
              <a:rPr dirty="0"/>
              <a:t>Mana</a:t>
            </a:r>
            <a:r>
              <a:rPr lang="en-ID" dirty="0"/>
              <a:t>jer</a:t>
            </a:r>
            <a:endParaRPr dirty="0"/>
          </a:p>
          <a:p>
            <a:pPr lvl="1" eaLnBrk="1" hangingPunct="1"/>
            <a:r>
              <a:rPr lang="en-ID" dirty="0"/>
              <a:t>Orang yang bertugas mengarahkan pekerjaan karywan lain dalam suatu organisasi</a:t>
            </a:r>
            <a:endParaRPr dirty="0"/>
          </a:p>
        </p:txBody>
      </p:sp>
      <p:sp>
        <p:nvSpPr>
          <p:cNvPr id="8198" name="Slide Number Placeholder 2"/>
          <p:cNvSpPr txBox="1">
            <a:spLocks noGrp="1"/>
          </p:cNvSpPr>
          <p:nvPr>
            <p:ph type="sldNum" sz="quarter" idx="12"/>
          </p:nvPr>
        </p:nvSpPr>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algn="r" eaLnBrk="1" hangingPunct="1"/>
            <a:r>
              <a:rPr sz="1000" b="1" dirty="0">
                <a:latin typeface="Arial" panose="020B0604020202020204" pitchFamily="34" charset="0"/>
              </a:rPr>
              <a:t>1–</a:t>
            </a:r>
            <a:fld id="{9A0DB2DC-4C9A-4742-B13C-FB6460FD3503}" type="slidenum">
              <a:rPr lang="en-US" altLang="zh-CN" sz="1000" b="1" dirty="0">
                <a:latin typeface="Arial" panose="020B0604020202020204" pitchFamily="34" charset="0"/>
                <a:ea typeface="SimSun" panose="02010600030101010101" pitchFamily="2" charset="-122"/>
              </a:rPr>
              <a:t>44</a:t>
            </a:fld>
            <a:endParaRPr lang="en-US" altLang="zh-CN" sz="1000" b="1" dirty="0">
              <a:latin typeface="Arial" panose="020B0604020202020204" pitchFamily="34" charset="0"/>
              <a:ea typeface="SimSun" panose="02010600030101010101" pitchFamily="2" charset="-122"/>
            </a:endParaRPr>
          </a:p>
        </p:txBody>
      </p:sp>
      <p:sp>
        <p:nvSpPr>
          <p:cNvPr id="7"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4288540709"/>
      </p:ext>
    </p:extLst>
  </p:cSld>
  <p:clrMapOvr>
    <a:masterClrMapping/>
  </p:clrMapOvr>
  <p:transition>
    <p:cut thruBlk="1"/>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66563"/>
          <p:cNvSpPr>
            <a:spLocks noGrp="1"/>
          </p:cNvSpPr>
          <p:nvPr>
            <p:ph type="title"/>
          </p:nvPr>
        </p:nvSpPr>
        <p:spPr>
          <a:xfrm>
            <a:off x="533400" y="579438"/>
            <a:ext cx="8077200" cy="521970"/>
          </a:xfrm>
        </p:spPr>
        <p:txBody>
          <a:bodyPr vert="horz" wrap="square" lIns="91440" tIns="45720" rIns="91440" bIns="45720" anchor="t">
            <a:spAutoFit/>
          </a:bodyPr>
          <a:lstStyle/>
          <a:p>
            <a:pPr eaLnBrk="1" hangingPunct="1"/>
            <a:r>
              <a:rPr lang="en-ID" sz="2800" dirty="0"/>
              <a:t>Tingkatan </a:t>
            </a:r>
            <a:r>
              <a:rPr sz="2800" dirty="0"/>
              <a:t>Organi</a:t>
            </a:r>
            <a:r>
              <a:rPr lang="en-ID" sz="2800" dirty="0"/>
              <a:t>sasi</a:t>
            </a:r>
            <a:r>
              <a:rPr sz="2800" dirty="0"/>
              <a:t> </a:t>
            </a:r>
          </a:p>
        </p:txBody>
      </p:sp>
      <p:sp>
        <p:nvSpPr>
          <p:cNvPr id="9222" name="Slide Number Placeholder 2"/>
          <p:cNvSpPr txBox="1">
            <a:spLocks noGrp="1"/>
          </p:cNvSpPr>
          <p:nvPr>
            <p:ph type="sldNum" sz="quarter" idx="12"/>
          </p:nvPr>
        </p:nvSpPr>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algn="r" eaLnBrk="1" hangingPunct="1"/>
            <a:r>
              <a:rPr sz="1000" b="1" dirty="0">
                <a:latin typeface="Arial" panose="020B0604020202020204" pitchFamily="34" charset="0"/>
              </a:rPr>
              <a:t>1–</a:t>
            </a:r>
            <a:fld id="{9A0DB2DC-4C9A-4742-B13C-FB6460FD3503}" type="slidenum">
              <a:rPr lang="en-US" altLang="zh-CN" sz="1000" b="1" dirty="0">
                <a:latin typeface="Arial" panose="020B0604020202020204" pitchFamily="34" charset="0"/>
                <a:ea typeface="SimSun" panose="02010600030101010101" pitchFamily="2" charset="-122"/>
              </a:rPr>
              <a:t>45</a:t>
            </a:fld>
            <a:endParaRPr lang="en-US" altLang="zh-CN" sz="1000" b="1" dirty="0">
              <a:latin typeface="Arial" panose="020B0604020202020204" pitchFamily="34" charset="0"/>
              <a:ea typeface="SimSun" panose="02010600030101010101" pitchFamily="2" charset="-122"/>
            </a:endParaRPr>
          </a:p>
        </p:txBody>
      </p:sp>
      <p:pic>
        <p:nvPicPr>
          <p:cNvPr id="9220" name="Picture 66564"/>
          <p:cNvPicPr>
            <a:picLocks noChangeAspect="1"/>
          </p:cNvPicPr>
          <p:nvPr/>
        </p:nvPicPr>
        <p:blipFill>
          <a:blip r:embed="rId2"/>
          <a:stretch>
            <a:fillRect/>
          </a:stretch>
        </p:blipFill>
        <p:spPr>
          <a:xfrm>
            <a:off x="1295400" y="1295400"/>
            <a:ext cx="6038850" cy="4895850"/>
          </a:xfrm>
          <a:prstGeom prst="rect">
            <a:avLst/>
          </a:prstGeom>
          <a:noFill/>
          <a:ln w="9525">
            <a:noFill/>
          </a:ln>
        </p:spPr>
      </p:pic>
      <p:sp>
        <p:nvSpPr>
          <p:cNvPr id="7"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4036550422"/>
      </p:ext>
    </p:extLst>
  </p:cSld>
  <p:clrMapOvr>
    <a:masterClrMapping/>
  </p:clrMapOvr>
  <p:transition>
    <p:cut thruBlk="1"/>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80897"/>
          <p:cNvSpPr>
            <a:spLocks noGrp="1"/>
          </p:cNvSpPr>
          <p:nvPr>
            <p:ph type="title"/>
          </p:nvPr>
        </p:nvSpPr>
        <p:spPr>
          <a:xfrm>
            <a:off x="533400" y="579438"/>
            <a:ext cx="8077200" cy="583565"/>
          </a:xfrm>
        </p:spPr>
        <p:txBody>
          <a:bodyPr vert="horz" wrap="square" lIns="91440" tIns="45720" rIns="91440" bIns="45720" anchor="t">
            <a:spAutoFit/>
          </a:bodyPr>
          <a:lstStyle/>
          <a:p>
            <a:pPr eaLnBrk="1" hangingPunct="1"/>
            <a:r>
              <a:rPr lang="en-ID" dirty="0"/>
              <a:t>Tingkat Manajer</a:t>
            </a:r>
          </a:p>
        </p:txBody>
      </p:sp>
      <p:sp>
        <p:nvSpPr>
          <p:cNvPr id="10243" name="Text Placeholder 80898"/>
          <p:cNvSpPr>
            <a:spLocks noGrp="1"/>
          </p:cNvSpPr>
          <p:nvPr>
            <p:ph idx="1"/>
          </p:nvPr>
        </p:nvSpPr>
        <p:spPr/>
        <p:txBody>
          <a:bodyPr vert="horz" wrap="square" lIns="91440" tIns="45720" rIns="91440" bIns="45720" anchor="t">
            <a:normAutofit fontScale="92500" lnSpcReduction="10000"/>
          </a:bodyPr>
          <a:lstStyle/>
          <a:p>
            <a:pPr eaLnBrk="1" hangingPunct="1"/>
            <a:r>
              <a:rPr dirty="0"/>
              <a:t>First-line managers</a:t>
            </a:r>
            <a:r>
              <a:rPr lang="en-ID" dirty="0"/>
              <a:t>/Manajer Dasar</a:t>
            </a:r>
          </a:p>
          <a:p>
            <a:pPr lvl="1" eaLnBrk="1" hangingPunct="1"/>
            <a:r>
              <a:rPr dirty="0"/>
              <a:t>Supervisors</a:t>
            </a:r>
            <a:r>
              <a:rPr lang="en-ID" dirty="0"/>
              <a:t>/pengawas yang bertanggungjawab mengarhkan pekerjaan sehari-hari karyawan operatif</a:t>
            </a:r>
            <a:endParaRPr dirty="0"/>
          </a:p>
          <a:p>
            <a:pPr eaLnBrk="1" hangingPunct="1"/>
            <a:r>
              <a:rPr dirty="0"/>
              <a:t>Middle managers</a:t>
            </a:r>
            <a:r>
              <a:rPr lang="en-ID" dirty="0"/>
              <a:t>/Manajer Menengah</a:t>
            </a:r>
          </a:p>
          <a:p>
            <a:pPr lvl="1" eaLnBrk="1" hangingPunct="1"/>
            <a:r>
              <a:rPr lang="en-ID" dirty="0"/>
              <a:t>Manajer yang berada diantara tingkat manajer dasar dan manajer atas</a:t>
            </a:r>
            <a:endParaRPr dirty="0"/>
          </a:p>
          <a:p>
            <a:pPr eaLnBrk="1" hangingPunct="1"/>
            <a:r>
              <a:rPr dirty="0"/>
              <a:t>Top managers</a:t>
            </a:r>
            <a:r>
              <a:rPr lang="en-ID" dirty="0"/>
              <a:t>/Manajer Atas</a:t>
            </a:r>
          </a:p>
          <a:p>
            <a:pPr lvl="1" eaLnBrk="1" hangingPunct="1"/>
            <a:r>
              <a:rPr lang="en-ID" dirty="0"/>
              <a:t>Manajer yang bertanggung jawab dalam mengambil keputusan dan mengeluarkan kebijakan yang akan mempengaruhi keseluruhan organisasi</a:t>
            </a:r>
            <a:endParaRPr dirty="0"/>
          </a:p>
        </p:txBody>
      </p:sp>
      <p:sp>
        <p:nvSpPr>
          <p:cNvPr id="10245" name="Slide Number Placeholder 2"/>
          <p:cNvSpPr txBox="1">
            <a:spLocks noGrp="1"/>
          </p:cNvSpPr>
          <p:nvPr>
            <p:ph type="sldNum" sz="quarter" idx="12"/>
          </p:nvPr>
        </p:nvSpPr>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algn="r" eaLnBrk="1" hangingPunct="1"/>
            <a:r>
              <a:rPr sz="1000" b="1" dirty="0">
                <a:latin typeface="Arial" panose="020B0604020202020204" pitchFamily="34" charset="0"/>
              </a:rPr>
              <a:t>1–</a:t>
            </a:r>
            <a:fld id="{9A0DB2DC-4C9A-4742-B13C-FB6460FD3503}" type="slidenum">
              <a:rPr lang="en-US" altLang="zh-CN" sz="1000" b="1" dirty="0">
                <a:latin typeface="Arial" panose="020B0604020202020204" pitchFamily="34" charset="0"/>
                <a:ea typeface="SimSun" panose="02010600030101010101" pitchFamily="2" charset="-122"/>
              </a:rPr>
              <a:t>46</a:t>
            </a:fld>
            <a:endParaRPr lang="en-US" altLang="zh-CN" sz="1000" b="1" dirty="0">
              <a:latin typeface="Arial" panose="020B0604020202020204" pitchFamily="34" charset="0"/>
              <a:ea typeface="SimSun" panose="02010600030101010101" pitchFamily="2" charset="-122"/>
            </a:endParaRPr>
          </a:p>
        </p:txBody>
      </p:sp>
      <p:sp>
        <p:nvSpPr>
          <p:cNvPr id="6"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4170137352"/>
      </p:ext>
    </p:extLst>
  </p:cSld>
  <p:clrMapOvr>
    <a:masterClrMapping/>
  </p:clrMapOvr>
  <p:transition>
    <p:cut thruBlk="1"/>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81921"/>
          <p:cNvSpPr>
            <a:spLocks noGrp="1"/>
          </p:cNvSpPr>
          <p:nvPr>
            <p:ph type="title"/>
          </p:nvPr>
        </p:nvSpPr>
        <p:spPr>
          <a:xfrm>
            <a:off x="533400" y="579438"/>
            <a:ext cx="8077200" cy="583565"/>
          </a:xfrm>
        </p:spPr>
        <p:txBody>
          <a:bodyPr vert="horz" wrap="square" lIns="91440" tIns="45720" rIns="91440" bIns="45720" anchor="t">
            <a:spAutoFit/>
          </a:bodyPr>
          <a:lstStyle/>
          <a:p>
            <a:pPr eaLnBrk="1" hangingPunct="1"/>
            <a:r>
              <a:rPr lang="en-ID" dirty="0"/>
              <a:t>Pengertian Manajemen</a:t>
            </a:r>
          </a:p>
        </p:txBody>
      </p:sp>
      <p:sp>
        <p:nvSpPr>
          <p:cNvPr id="11267" name="Text Placeholder 81922"/>
          <p:cNvSpPr>
            <a:spLocks noGrp="1"/>
          </p:cNvSpPr>
          <p:nvPr>
            <p:ph idx="1"/>
          </p:nvPr>
        </p:nvSpPr>
        <p:spPr/>
        <p:txBody>
          <a:bodyPr vert="horz" wrap="square" lIns="91440" tIns="45720" rIns="91440" bIns="45720" anchor="t"/>
          <a:lstStyle/>
          <a:p>
            <a:pPr eaLnBrk="1" hangingPunct="1"/>
            <a:r>
              <a:rPr dirty="0"/>
              <a:t>Mana</a:t>
            </a:r>
            <a:r>
              <a:rPr lang="en-ID" dirty="0"/>
              <a:t>j</a:t>
            </a:r>
            <a:r>
              <a:rPr dirty="0"/>
              <a:t>emen</a:t>
            </a:r>
          </a:p>
          <a:p>
            <a:pPr lvl="1" eaLnBrk="1" hangingPunct="1"/>
            <a:r>
              <a:rPr lang="en-ID" dirty="0"/>
              <a:t>Suatu proses agar pekerjaan selsesai secara efektif dan efisien</a:t>
            </a:r>
          </a:p>
          <a:p>
            <a:pPr lvl="1" eaLnBrk="1" hangingPunct="1"/>
            <a:r>
              <a:rPr b="1" dirty="0"/>
              <a:t>Ef</a:t>
            </a:r>
            <a:r>
              <a:rPr lang="en-ID" b="1" dirty="0"/>
              <a:t>isiensi</a:t>
            </a:r>
          </a:p>
          <a:p>
            <a:pPr lvl="2" eaLnBrk="1" hangingPunct="1"/>
            <a:r>
              <a:rPr lang="en-ID" dirty="0"/>
              <a:t>Berarti melakukan pekerjaan dengan tepat; dan melalui biaya atau usaha paling minimum</a:t>
            </a:r>
            <a:endParaRPr dirty="0"/>
          </a:p>
          <a:p>
            <a:pPr lvl="1" eaLnBrk="1" hangingPunct="1"/>
            <a:r>
              <a:rPr b="1" dirty="0"/>
              <a:t>Ef</a:t>
            </a:r>
            <a:r>
              <a:rPr lang="en-ID" b="1" dirty="0"/>
              <a:t>ektif</a:t>
            </a:r>
            <a:endParaRPr b="1" dirty="0"/>
          </a:p>
          <a:p>
            <a:pPr lvl="2" eaLnBrk="1" hangingPunct="1"/>
            <a:r>
              <a:rPr lang="en-ID" dirty="0"/>
              <a:t>Berarti melakukan pekerjaan yang sesuai ; mencapai tujuan</a:t>
            </a:r>
            <a:endParaRPr dirty="0"/>
          </a:p>
          <a:p>
            <a:pPr eaLnBrk="1" hangingPunct="1"/>
            <a:endParaRPr dirty="0"/>
          </a:p>
          <a:p>
            <a:pPr eaLnBrk="1" hangingPunct="1"/>
            <a:endParaRPr dirty="0"/>
          </a:p>
        </p:txBody>
      </p:sp>
      <p:sp>
        <p:nvSpPr>
          <p:cNvPr id="11269" name="Slide Number Placeholder 2"/>
          <p:cNvSpPr txBox="1">
            <a:spLocks noGrp="1"/>
          </p:cNvSpPr>
          <p:nvPr>
            <p:ph type="sldNum" sz="quarter" idx="12"/>
          </p:nvPr>
        </p:nvSpPr>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algn="r" eaLnBrk="1" hangingPunct="1"/>
            <a:r>
              <a:rPr sz="1000" b="1" dirty="0">
                <a:latin typeface="Arial" panose="020B0604020202020204" pitchFamily="34" charset="0"/>
              </a:rPr>
              <a:t>1–</a:t>
            </a:r>
            <a:fld id="{9A0DB2DC-4C9A-4742-B13C-FB6460FD3503}" type="slidenum">
              <a:rPr lang="en-US" altLang="zh-CN" sz="1000" b="1" dirty="0">
                <a:latin typeface="Arial" panose="020B0604020202020204" pitchFamily="34" charset="0"/>
                <a:ea typeface="SimSun" panose="02010600030101010101" pitchFamily="2" charset="-122"/>
              </a:rPr>
              <a:t>47</a:t>
            </a:fld>
            <a:endParaRPr lang="en-US" altLang="zh-CN" sz="1000" b="1" dirty="0">
              <a:latin typeface="Arial" panose="020B0604020202020204" pitchFamily="34" charset="0"/>
              <a:ea typeface="SimSun" panose="02010600030101010101" pitchFamily="2" charset="-122"/>
            </a:endParaRPr>
          </a:p>
        </p:txBody>
      </p:sp>
      <p:sp>
        <p:nvSpPr>
          <p:cNvPr id="6"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3708687183"/>
      </p:ext>
    </p:extLst>
  </p:cSld>
  <p:clrMapOvr>
    <a:masterClrMapping/>
  </p:clrMapOvr>
  <p:transition>
    <p:cut thruBlk="1"/>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67587"/>
          <p:cNvSpPr>
            <a:spLocks noGrp="1"/>
          </p:cNvSpPr>
          <p:nvPr>
            <p:ph type="title"/>
          </p:nvPr>
        </p:nvSpPr>
        <p:spPr>
          <a:xfrm>
            <a:off x="533400" y="579438"/>
            <a:ext cx="8077200" cy="519112"/>
          </a:xfrm>
        </p:spPr>
        <p:txBody>
          <a:bodyPr vert="horz" wrap="square" lIns="91440" tIns="45720" rIns="91440" bIns="45720" anchor="t">
            <a:spAutoFit/>
          </a:bodyPr>
          <a:lstStyle/>
          <a:p>
            <a:pPr eaLnBrk="1" hangingPunct="1"/>
            <a:r>
              <a:rPr sz="2800" dirty="0"/>
              <a:t>Efficiency and Effectiveness</a:t>
            </a:r>
          </a:p>
        </p:txBody>
      </p:sp>
      <p:pic>
        <p:nvPicPr>
          <p:cNvPr id="12292" name="Picture 67588"/>
          <p:cNvPicPr>
            <a:picLocks noChangeAspect="1"/>
          </p:cNvPicPr>
          <p:nvPr/>
        </p:nvPicPr>
        <p:blipFill>
          <a:blip r:embed="rId2"/>
          <a:stretch>
            <a:fillRect/>
          </a:stretch>
        </p:blipFill>
        <p:spPr>
          <a:xfrm>
            <a:off x="2042478" y="1278255"/>
            <a:ext cx="5057775" cy="4638675"/>
          </a:xfrm>
          <a:prstGeom prst="rect">
            <a:avLst/>
          </a:prstGeom>
          <a:noFill/>
          <a:ln w="9525">
            <a:noFill/>
          </a:ln>
        </p:spPr>
      </p:pic>
      <p:sp>
        <p:nvSpPr>
          <p:cNvPr id="7"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2471771910"/>
      </p:ext>
    </p:extLst>
  </p:cSld>
  <p:clrMapOvr>
    <a:masterClrMapping/>
  </p:clrMapOvr>
  <p:transition>
    <p:cut thruBlk="1"/>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82948"/>
          <p:cNvSpPr>
            <a:spLocks noGrp="1"/>
          </p:cNvSpPr>
          <p:nvPr>
            <p:ph type="title"/>
          </p:nvPr>
        </p:nvSpPr>
        <p:spPr>
          <a:xfrm>
            <a:off x="533400" y="579438"/>
            <a:ext cx="8077200" cy="583565"/>
          </a:xfrm>
        </p:spPr>
        <p:txBody>
          <a:bodyPr vert="horz" wrap="square" lIns="91440" tIns="45720" rIns="91440" bIns="45720" anchor="t">
            <a:spAutoFit/>
          </a:bodyPr>
          <a:lstStyle/>
          <a:p>
            <a:pPr eaLnBrk="1" hangingPunct="1"/>
            <a:r>
              <a:rPr lang="en-ID" dirty="0"/>
              <a:t>Proses Manajemen</a:t>
            </a:r>
          </a:p>
        </p:txBody>
      </p:sp>
      <p:sp>
        <p:nvSpPr>
          <p:cNvPr id="14339" name="Text Placeholder 82949"/>
          <p:cNvSpPr>
            <a:spLocks noGrp="1"/>
          </p:cNvSpPr>
          <p:nvPr>
            <p:ph idx="1"/>
          </p:nvPr>
        </p:nvSpPr>
        <p:spPr/>
        <p:txBody>
          <a:bodyPr vert="horz" wrap="square" lIns="91440" tIns="45720" rIns="91440" bIns="45720" anchor="t"/>
          <a:lstStyle/>
          <a:p>
            <a:pPr eaLnBrk="1" hangingPunct="1"/>
            <a:r>
              <a:rPr dirty="0"/>
              <a:t>Planning</a:t>
            </a:r>
            <a:r>
              <a:rPr lang="en-ID" dirty="0"/>
              <a:t>/Merencanakan</a:t>
            </a:r>
          </a:p>
          <a:p>
            <a:pPr lvl="1" eaLnBrk="1" hangingPunct="1"/>
            <a:r>
              <a:rPr lang="en-ID" dirty="0"/>
              <a:t>Menentukan tujuan, strategi, dan mengembangkan rencana untuk menyusun aktifitas</a:t>
            </a:r>
            <a:endParaRPr dirty="0"/>
          </a:p>
          <a:p>
            <a:pPr eaLnBrk="1" hangingPunct="1"/>
            <a:r>
              <a:rPr dirty="0"/>
              <a:t>Organizing</a:t>
            </a:r>
            <a:r>
              <a:rPr lang="en-ID" dirty="0"/>
              <a:t>/Mengorganisasikan</a:t>
            </a:r>
          </a:p>
          <a:p>
            <a:pPr lvl="1" eaLnBrk="1" hangingPunct="1"/>
            <a:r>
              <a:rPr lang="en-ID" dirty="0"/>
              <a:t>Menentukan tugas apa yang harus dikerjakan, siapa yang bertugas, mengelompokan tugas, siapa melapor ke siapa, bagaimana keputusan dibuat</a:t>
            </a:r>
            <a:endParaRPr dirty="0"/>
          </a:p>
        </p:txBody>
      </p:sp>
      <p:sp>
        <p:nvSpPr>
          <p:cNvPr id="7"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2282082332"/>
      </p:ext>
    </p:extLst>
  </p:cSld>
  <p:clrMapOvr>
    <a:masterClrMapping/>
  </p:clrMapOvr>
  <p:transition>
    <p:cut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solidFill>
                  <a:srgbClr val="000000"/>
                </a:solidFill>
              </a:rPr>
              <a:t>bidang-bidang fungsional dalam Bisnis</a:t>
            </a:r>
            <a:endParaRPr lang="en-US" dirty="0">
              <a:solidFill>
                <a:srgbClr val="000000"/>
              </a:solidFill>
            </a:endParaRPr>
          </a:p>
        </p:txBody>
      </p:sp>
      <p:sp>
        <p:nvSpPr>
          <p:cNvPr id="3" name="Content Placeholder 2"/>
          <p:cNvSpPr>
            <a:spLocks noGrp="1"/>
          </p:cNvSpPr>
          <p:nvPr>
            <p:ph idx="1"/>
          </p:nvPr>
        </p:nvSpPr>
        <p:spPr/>
        <p:txBody>
          <a:bodyPr/>
          <a:lstStyle/>
          <a:p>
            <a:r>
              <a:rPr lang="en-US" b="1" dirty="0">
                <a:solidFill>
                  <a:srgbClr val="000000"/>
                </a:solidFill>
              </a:rPr>
              <a:t>Finance</a:t>
            </a:r>
            <a:r>
              <a:rPr lang="id-ID" b="1" dirty="0">
                <a:solidFill>
                  <a:srgbClr val="000000"/>
                </a:solidFill>
              </a:rPr>
              <a:t>/keuangan </a:t>
            </a:r>
            <a:endParaRPr lang="en-US" dirty="0">
              <a:solidFill>
                <a:srgbClr val="000000"/>
              </a:solidFill>
            </a:endParaRPr>
          </a:p>
          <a:p>
            <a:pPr lvl="1"/>
            <a:r>
              <a:rPr lang="id-ID" dirty="0">
                <a:solidFill>
                  <a:srgbClr val="000000"/>
                </a:solidFill>
              </a:rPr>
              <a:t>Pendapatan, pengeluaran, anggaran,  catatan dan laporan keuangan</a:t>
            </a:r>
            <a:endParaRPr lang="en-US" dirty="0">
              <a:solidFill>
                <a:srgbClr val="000000"/>
              </a:solidFill>
            </a:endParaRPr>
          </a:p>
          <a:p>
            <a:pPr lvl="1"/>
            <a:endParaRPr lang="en-US" dirty="0">
              <a:solidFill>
                <a:srgbClr val="000000"/>
              </a:solidFill>
            </a:endParaRPr>
          </a:p>
        </p:txBody>
      </p:sp>
      <p:sp>
        <p:nvSpPr>
          <p:cNvPr id="1026" name="AutoShape 2" descr="data:image/jpg;base64,/9j/4AAQSkZJRgABAQAAAQABAAD/2wCEAAkGBhQQEBUUEBMVFRQVFxgWGBgYFhwaGBcYFRgVHBwcHR0XHSYhFxkjGxweIDAgIycpLS4uGx82NTAqNSYvLCkBCQoKDgwOGg8PGiwkHyQ0Li0tKiovLC8qKS8pLCkvKSkpNSw1NCoqKTQpLCwqKS4vLCksLCwpMDUsLSwsLCwsLf/AABEIAH8AXwMBIgACEQEDEQH/xAAcAAACAgMBAQAAAAAAAAAAAAAEBQAGAQIDBwj/xAA8EAACAQIEAggDBgMJAQAAAAABAhEAAwQSITEFQQYTIlFhcYGRBzLwQmKhscHRUnKyFCMzU4KSotLxFf/EABkBAAIDAQAAAAAAAAAAAAAAAAADAQIEBf/EACQRAAIDAAEEAgIDAAAAAAAAAAABAgMREhMhMUEiUQSBI2HR/9oADAMBAAIRAxEAPwD3GpUqUAStXeATvAnTel/GeNLh1DNzOUHlmAnKT9mROtUo9MH65ntiA4ggnvCzHcQ2Yj+c1KQF9xOOC2xcBBXQk/cMSw8BM+QrF/iSISGMR+RG/lPZ84rzZMUxJgkAljAOgzTIA5AydKJskxEmIj00/ap4geiYfFB1BmOyrEdwYTrXS3dDAEbESPI1R7NxspWTDRPjAI/IxTT/AOrcI0gaZRHIc48TA9qOIFnqUqwvFgcqhSOUb6D6/M+bNHkAjY1XANqlSpQAPicStoAtsSFHmdhXa3cDAEaggEeRrW/YV1KuoZTuCAR7GgrmEuB2IuZbZWBG6dmNAezAPamPDaqvdI76VXp5jEBa2AVuHIWB+W4nJhp8ysCJ0MTuNqnYFZ4tjGuXT1iKjr2WyAqGI+1B2nf1qWKciRhYFMLC0BYpjYNSAdZSjbdmhbBphZegDm9qKd4DHC4IAiNNx+A7qUXXoQXIYamDoY3g768qhrQLaTWIneuauvZG2nZHgPCu1LAlL7LhFNt2a4w3JGpB28/MfhtWeMY7qk7JAY7bTHOJqupjXN5WJYuYWIAkTMaaR40qV0Iyx7+hiplJckVvpXwdrN+Gy9qShUZc4B5iT2xMSSSfOheE4M3W3gDc/pVo6U/3+HuXbCDrFa2vbntq9wLlkdq2uswpHjO1JcKzYXE3MPca295UN1lXMFygEjVh80A7nWO+as57H4sFHJZJBd3hwVZWZFbWrLDcUix/TC9YK9bgroW4cttlZbhZoLZSidpZUHXXbajuCdLbWJbIXRLn+WxKv/tcBvwrPCy5LF3NEo1N9+w5t3Y3opL9LbjyxrZL1PoudjakswVbUoJNMYterg1wyAu5NDtiIrSwQ7gGYnWATpz21rSILnw5LaiFILH5jOYz4kTR1c7CqFGSMsaRtHpXSlAVjpE563bZRHiJP6zSM3z1qwCpyuPUrmH9NW/j2CLpmX5kk+a8/XSaT4fhQuAFmytoVgDTfXXzPvXMuqk7Gl7NM3GdHH3/AI9OfBsO11bi24gDTNOXMrgpMfynbvoHiKXLl5hdw9pCxi5dW7mJRDOQDIpgnsydgW76uPCsOtq2EURG/ieZ9ao3SHpCq4x7dsFsphjOmbmBprBmn9Kca0l3ZWuab+X0gTjzA3cPcuMq27WIBd2MKoa1etgk8u26idtaH6P9GWcO1+0t2WYkOEuKyAgqwLTJ3202jnTzCk3V2kGfaNj371ytcCtW8wtBrGb5updrQPpbIHrFK4yjFcln9mhtSfxf6FFvh8vdNm41q3my28kFeyIY5XkFc0iBGxgijrQZQQ7Lm1Iyg6ry32MUQ2HW2AqCFUBQPACiMDhesZe6df5RE/qKrG6fPIlnVHjsgHC2HumEBPjyE7SeUnT1q18H6O9U4dmOdSdvlZWWPQ/tR/C+G2rQPUiAx11PeeR7pjyo+uq2c4lSpUqoAvE+s6puqjPGn6x4xtVY4fje81caqXSTh5sv1qfIx7X3W7/I/n51KAZYfEh/r29Tv7ULxLgli6JYIrbBtAZ199yY76U4biYHMV3N/OUDCUDyZGhGvvE/hUgckRrEjKezzGv/AJXO3fa7cUqpI1DSNoB3rXp7ea2qZAJALD1MflPvWvw9yvhDlY9YGYXQeRYyI+6VgDyPOsNljjNx9M2xr/i6v0xjw/hZbtONN4ozht5izB7YtkBdMyk9oH+E6bURiViBMfrQt3TUGSK2QqjBfEyym5+Rthnyt4GmFJcLiM4pnhr86Hf86l9yh3qVKlQBKwVnes1CaANerA5AelLeJYfrDPcIpg7aSeVCGDuAfHY+4qUBUukuGdiumbKsRziT71r0O4UbNxr05UdMuX+LUEN4Aax5mlfxIxz4XFWLiO4RrZDKrEA5XYn1hhv4Um6O9Kb+JxmEtG9cKBwGJyg3BM9rLuIEbmZrnTUutmdvs3xm+jxTPTsSpZifbyrgcPyO3Pypq1juP4T+taHDHv8A+J/7V09MAntA2rrIeR0Pep2Pt+M00u3AFzEwBrNY4vh16tXbRlECOfgfCdfekl92bLnJgyVEQpju7zWa25V9l5HV1Off0WLh3FlugA9lu4nfy76YVSBr36e9WXgqnKT1uddgIgg+Mk0qi5z7MvdSo90Hh9fruqI2asfa+u41oo09R+QrWZiYtSV7NKsXjFsLmvMLayBLGBJEx56H2rljumWEsMUu3lD7MFBYgjecgMGI0rzLpb0u/tWI1cdUjEW8oMEEDtGftbjlEVR3Rj2Q2FTl58BPxP4/hsTatpZuZ7qMdgcuVh2pYxzAOk7Gq38OFP8Ab7P3Wcn0Rv3pLxDiAYwGB7JMz3pPp+tEYORA7ivMzuO8+VL5a9Y3MWI9/XG1uuOrxLA8RuAAdY+x+038C+NXz4Z9InN+5hbnbWC6MWGZSN17Rlgd9JjXkdLq1N4KdTS0ujYYX4D5oGoI0o27gEa31ZUZQIHhG0HkfGu4uA8xWlwSY+tZ/arcVu4U5Mrtrg7lsjggja4BKkeOo39wZ76sOFsC2gURoNYAEnmYFYca/h+FRz9egqkKow8Fp2Ofk6BDP13Gg+K4nqcPduExkRnkCYyITMc9po+sEU0WfK7cZhz1hM6ydNSSJOp20jeuGJ42GAkmcwJ1/m8deXtX0tjeheCvf4mFsn/QB/TE1zwvQPh9r5MFhge/qlJ92BpPQjuj+vLMPmC2+ZpUMRly6KSflyzp770aMTlbTMNNeWoMzBPgNPPavqe1wy0nyWra+SKPyFVrEfCvh7knqCMxJIV2Ak6mJOnkIqXUvTIVv2jwFceS2/JtT3kHlsP2ApnheJEMzKxkSQQdRqBI7tJq4cU+AV3rWOFxa9WSSFuKcyjuzLIbzgeVGcI+BTKQb+JBjkgb9xSpfjb7GR/IS9Dv4X9MDi1uWL75ntqrIWPaZdQ3i2Vo1+8KvuUkA84FV/o18PcJgHNyyhN0gqXJ5EgkADQAkDx03qy1ojHis3TPJ8nqOTWp+vCKj2ia61KsVP/Z">
            <a:hlinkClick r:id="rId2"/>
          </p:cNvPr>
          <p:cNvSpPr>
            <a:spLocks noChangeAspect="1" noChangeArrowheads="1"/>
          </p:cNvSpPr>
          <p:nvPr/>
        </p:nvSpPr>
        <p:spPr bwMode="auto">
          <a:xfrm>
            <a:off x="155575" y="-579438"/>
            <a:ext cx="904875" cy="1209676"/>
          </a:xfrm>
          <a:prstGeom prst="rect">
            <a:avLst/>
          </a:prstGeom>
          <a:noFill/>
        </p:spPr>
        <p:txBody>
          <a:bodyPr vert="horz" wrap="square" lIns="91440" tIns="45720" rIns="91440" bIns="45720" numCol="1" anchor="t" anchorCtr="0" compatLnSpc="1"/>
          <a:lstStyle/>
          <a:p>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83973"/>
          <p:cNvSpPr>
            <a:spLocks noGrp="1"/>
          </p:cNvSpPr>
          <p:nvPr>
            <p:ph type="title"/>
          </p:nvPr>
        </p:nvSpPr>
        <p:spPr>
          <a:xfrm>
            <a:off x="533400" y="579438"/>
            <a:ext cx="8077200" cy="583565"/>
          </a:xfrm>
        </p:spPr>
        <p:txBody>
          <a:bodyPr vert="horz" wrap="square" lIns="91440" tIns="45720" rIns="91440" bIns="45720" anchor="t">
            <a:spAutoFit/>
          </a:bodyPr>
          <a:lstStyle/>
          <a:p>
            <a:pPr eaLnBrk="1" hangingPunct="1"/>
            <a:r>
              <a:rPr lang="en-ID" dirty="0"/>
              <a:t>Proses Manajemen</a:t>
            </a:r>
          </a:p>
        </p:txBody>
      </p:sp>
      <p:sp>
        <p:nvSpPr>
          <p:cNvPr id="15363" name="Text Placeholder 83974"/>
          <p:cNvSpPr>
            <a:spLocks noGrp="1"/>
          </p:cNvSpPr>
          <p:nvPr>
            <p:ph idx="1"/>
          </p:nvPr>
        </p:nvSpPr>
        <p:spPr/>
        <p:txBody>
          <a:bodyPr vert="horz" wrap="square" lIns="91440" tIns="45720" rIns="91440" bIns="45720" anchor="t"/>
          <a:lstStyle/>
          <a:p>
            <a:pPr eaLnBrk="1" hangingPunct="1"/>
            <a:r>
              <a:rPr dirty="0"/>
              <a:t>Leading</a:t>
            </a:r>
            <a:r>
              <a:rPr lang="en-ID" dirty="0"/>
              <a:t>/memimpin</a:t>
            </a:r>
          </a:p>
          <a:p>
            <a:pPr lvl="1" eaLnBrk="1" hangingPunct="1"/>
            <a:r>
              <a:rPr lang="en-ID" dirty="0"/>
              <a:t>Memotifasi karyawan, mengarahkan pekerjaan, memilih jalur komunikasi paling efektif dan menyelesaikan konflik</a:t>
            </a:r>
            <a:endParaRPr dirty="0"/>
          </a:p>
          <a:p>
            <a:pPr eaLnBrk="1" hangingPunct="1"/>
            <a:r>
              <a:rPr dirty="0"/>
              <a:t>Controlling</a:t>
            </a:r>
            <a:r>
              <a:rPr lang="en-ID" dirty="0"/>
              <a:t>/Mengatur</a:t>
            </a:r>
          </a:p>
          <a:p>
            <a:pPr lvl="1" eaLnBrk="1" hangingPunct="1"/>
            <a:r>
              <a:rPr lang="en-ID" dirty="0"/>
              <a:t>Suatu proses mengawasi kinerja dan membandingkannya dengan tujuan akhir.dan mengkoreksi setiap penyimpangan yang terjadi.</a:t>
            </a:r>
          </a:p>
        </p:txBody>
      </p:sp>
      <p:sp>
        <p:nvSpPr>
          <p:cNvPr id="7"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99978113"/>
      </p:ext>
    </p:extLst>
  </p:cSld>
  <p:clrMapOvr>
    <a:masterClrMapping/>
  </p:clrMapOvr>
  <p:transition>
    <p:cut thruBlk="1"/>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77825"/>
          <p:cNvSpPr>
            <a:spLocks noGrp="1"/>
          </p:cNvSpPr>
          <p:nvPr>
            <p:ph type="title"/>
          </p:nvPr>
        </p:nvSpPr>
        <p:spPr>
          <a:xfrm>
            <a:off x="533400" y="579438"/>
            <a:ext cx="8077200" cy="521970"/>
          </a:xfrm>
        </p:spPr>
        <p:txBody>
          <a:bodyPr vert="horz" wrap="square" lIns="91440" tIns="45720" rIns="91440" bIns="45720" anchor="t">
            <a:spAutoFit/>
          </a:bodyPr>
          <a:lstStyle/>
          <a:p>
            <a:pPr eaLnBrk="1" hangingPunct="1"/>
            <a:r>
              <a:rPr lang="en-ID" sz="2800" dirty="0"/>
              <a:t>Peran Manajerial menurut </a:t>
            </a:r>
            <a:r>
              <a:rPr sz="2800" dirty="0"/>
              <a:t>Mintzberg’</a:t>
            </a:r>
            <a:r>
              <a:rPr lang="en-ID" sz="2800" dirty="0"/>
              <a:t>s</a:t>
            </a:r>
          </a:p>
        </p:txBody>
      </p:sp>
      <p:sp>
        <p:nvSpPr>
          <p:cNvPr id="16387" name="Text Placeholder 77826"/>
          <p:cNvSpPr>
            <a:spLocks noGrp="1"/>
          </p:cNvSpPr>
          <p:nvPr>
            <p:ph sz="half" idx="1"/>
          </p:nvPr>
        </p:nvSpPr>
        <p:spPr>
          <a:xfrm>
            <a:off x="533400" y="1371600"/>
            <a:ext cx="4127500" cy="4648200"/>
          </a:xfrm>
        </p:spPr>
        <p:txBody>
          <a:bodyPr vert="horz" wrap="square" lIns="91440" tIns="45720" rIns="91440" bIns="45720" anchor="t"/>
          <a:lstStyle/>
          <a:p>
            <a:pPr eaLnBrk="1" hangingPunct="1"/>
            <a:r>
              <a:rPr dirty="0"/>
              <a:t>Interpersonal</a:t>
            </a:r>
          </a:p>
          <a:p>
            <a:pPr lvl="1" eaLnBrk="1" hangingPunct="1"/>
            <a:r>
              <a:rPr dirty="0"/>
              <a:t>Figurehead</a:t>
            </a:r>
            <a:r>
              <a:rPr lang="en-ID" dirty="0"/>
              <a:t>/Wakil Org.</a:t>
            </a:r>
          </a:p>
          <a:p>
            <a:pPr lvl="1" eaLnBrk="1" hangingPunct="1"/>
            <a:r>
              <a:rPr dirty="0"/>
              <a:t>Leader</a:t>
            </a:r>
            <a:r>
              <a:rPr lang="en-ID" dirty="0"/>
              <a:t>/Pemimpin</a:t>
            </a:r>
          </a:p>
          <a:p>
            <a:pPr lvl="1" eaLnBrk="1" hangingPunct="1"/>
            <a:r>
              <a:rPr dirty="0"/>
              <a:t>Liaison</a:t>
            </a:r>
            <a:r>
              <a:rPr lang="en-ID" dirty="0"/>
              <a:t>/Perantara</a:t>
            </a:r>
          </a:p>
          <a:p>
            <a:pPr eaLnBrk="1" hangingPunct="1"/>
            <a:r>
              <a:rPr dirty="0"/>
              <a:t>Informational</a:t>
            </a:r>
          </a:p>
          <a:p>
            <a:pPr lvl="1" eaLnBrk="1" hangingPunct="1"/>
            <a:r>
              <a:rPr dirty="0"/>
              <a:t>Monitor</a:t>
            </a:r>
          </a:p>
          <a:p>
            <a:pPr lvl="1" eaLnBrk="1" hangingPunct="1"/>
            <a:r>
              <a:rPr dirty="0"/>
              <a:t>Disseminator</a:t>
            </a:r>
            <a:r>
              <a:rPr lang="en-ID" dirty="0"/>
              <a:t>/Penyebar</a:t>
            </a:r>
          </a:p>
          <a:p>
            <a:pPr lvl="1" eaLnBrk="1" hangingPunct="1"/>
            <a:r>
              <a:rPr dirty="0"/>
              <a:t>Spokesperson</a:t>
            </a:r>
            <a:r>
              <a:rPr lang="en-ID" dirty="0"/>
              <a:t>/Juru bicara</a:t>
            </a:r>
          </a:p>
        </p:txBody>
      </p:sp>
      <p:sp>
        <p:nvSpPr>
          <p:cNvPr id="16388" name="Text Placeholder 77827"/>
          <p:cNvSpPr>
            <a:spLocks noGrp="1"/>
          </p:cNvSpPr>
          <p:nvPr>
            <p:ph sz="half" idx="2"/>
          </p:nvPr>
        </p:nvSpPr>
        <p:spPr>
          <a:xfrm>
            <a:off x="4660900" y="1371600"/>
            <a:ext cx="3975100" cy="4648200"/>
          </a:xfrm>
        </p:spPr>
        <p:txBody>
          <a:bodyPr vert="horz" wrap="square" lIns="91440" tIns="45720" rIns="91440" bIns="45720" anchor="t"/>
          <a:lstStyle/>
          <a:p>
            <a:pPr eaLnBrk="1" hangingPunct="1"/>
            <a:r>
              <a:rPr dirty="0"/>
              <a:t>Decisional</a:t>
            </a:r>
          </a:p>
          <a:p>
            <a:pPr lvl="1" eaLnBrk="1" hangingPunct="1"/>
            <a:r>
              <a:rPr dirty="0"/>
              <a:t>Entrepreneur</a:t>
            </a:r>
          </a:p>
          <a:p>
            <a:pPr lvl="1" eaLnBrk="1" hangingPunct="1"/>
            <a:r>
              <a:rPr dirty="0"/>
              <a:t>Disturbance hander</a:t>
            </a:r>
            <a:r>
              <a:rPr lang="en-ID" dirty="0"/>
              <a:t>/penanganan masalah</a:t>
            </a:r>
          </a:p>
          <a:p>
            <a:pPr lvl="1" eaLnBrk="1" hangingPunct="1"/>
            <a:r>
              <a:rPr dirty="0"/>
              <a:t>Resource allocator</a:t>
            </a:r>
            <a:r>
              <a:rPr lang="en-ID" dirty="0"/>
              <a:t>/Pengalokasi Sumber daya</a:t>
            </a:r>
          </a:p>
          <a:p>
            <a:pPr lvl="1" eaLnBrk="1" hangingPunct="1"/>
            <a:r>
              <a:rPr dirty="0"/>
              <a:t>Nego</a:t>
            </a:r>
            <a:r>
              <a:rPr lang="en-ID" dirty="0"/>
              <a:t>si</a:t>
            </a:r>
            <a:r>
              <a:rPr dirty="0"/>
              <a:t>ator</a:t>
            </a:r>
          </a:p>
          <a:p>
            <a:pPr eaLnBrk="1" hangingPunct="1"/>
            <a:endParaRPr dirty="0"/>
          </a:p>
        </p:txBody>
      </p:sp>
      <p:sp>
        <p:nvSpPr>
          <p:cNvPr id="10"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42737714"/>
      </p:ext>
    </p:extLst>
  </p:cSld>
  <p:clrMapOvr>
    <a:masterClrMapping/>
  </p:clrMapOvr>
  <p:transition>
    <p:cut thruBlk="1"/>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84993"/>
          <p:cNvSpPr>
            <a:spLocks noGrp="1"/>
          </p:cNvSpPr>
          <p:nvPr>
            <p:ph type="title"/>
          </p:nvPr>
        </p:nvSpPr>
        <p:spPr>
          <a:xfrm>
            <a:off x="455295" y="199073"/>
            <a:ext cx="8077200" cy="1076325"/>
          </a:xfrm>
        </p:spPr>
        <p:txBody>
          <a:bodyPr vert="horz" wrap="square" lIns="91440" tIns="45720" rIns="91440" bIns="45720" anchor="t">
            <a:spAutoFit/>
          </a:bodyPr>
          <a:lstStyle/>
          <a:p>
            <a:pPr eaLnBrk="1" hangingPunct="1"/>
            <a:r>
              <a:rPr lang="en-ID" dirty="0"/>
              <a:t>Apakah pekerjaan seorang manajer sama di semua org.?</a:t>
            </a:r>
          </a:p>
        </p:txBody>
      </p:sp>
      <p:sp>
        <p:nvSpPr>
          <p:cNvPr id="17411" name="Text Placeholder 84994"/>
          <p:cNvSpPr>
            <a:spLocks noGrp="1"/>
          </p:cNvSpPr>
          <p:nvPr>
            <p:ph idx="1"/>
          </p:nvPr>
        </p:nvSpPr>
        <p:spPr/>
        <p:txBody>
          <a:bodyPr vert="horz" wrap="square" lIns="91440" tIns="45720" rIns="91440" bIns="45720" anchor="t"/>
          <a:lstStyle/>
          <a:p>
            <a:pPr eaLnBrk="1" hangingPunct="1"/>
            <a:r>
              <a:rPr lang="en-ID" sz="2400" dirty="0"/>
              <a:t>Tingkatan dalam suatu Org.</a:t>
            </a:r>
          </a:p>
          <a:p>
            <a:pPr lvl="1" eaLnBrk="1" hangingPunct="1"/>
            <a:r>
              <a:rPr lang="en-ID" sz="2000" dirty="0"/>
              <a:t>apakah tugas manajer berbeda berdasarkan posisinya di Org.?</a:t>
            </a:r>
            <a:endParaRPr sz="2000" dirty="0"/>
          </a:p>
          <a:p>
            <a:pPr eaLnBrk="1" hangingPunct="1"/>
            <a:r>
              <a:rPr sz="2400" dirty="0"/>
              <a:t>Profit versus not-for-profit</a:t>
            </a:r>
          </a:p>
          <a:p>
            <a:pPr lvl="1" eaLnBrk="1" hangingPunct="1"/>
            <a:r>
              <a:rPr lang="en-ID" sz="2000" dirty="0"/>
              <a:t>Apakah ada perbedaan anatar Manajer di Org Profit dan Non-profit?</a:t>
            </a:r>
            <a:endParaRPr sz="2000" dirty="0"/>
          </a:p>
          <a:p>
            <a:pPr eaLnBrk="1" hangingPunct="1"/>
            <a:r>
              <a:rPr lang="en-ID" sz="2400" dirty="0"/>
              <a:t>Ukuran Organisasi</a:t>
            </a:r>
            <a:endParaRPr sz="2400" dirty="0"/>
          </a:p>
          <a:p>
            <a:pPr lvl="1" eaLnBrk="1" hangingPunct="1"/>
            <a:r>
              <a:rPr lang="en-ID" sz="2000" dirty="0"/>
              <a:t>Apkah ukuran suatu Org. mempengaruhi tugas dari seorang manajer?</a:t>
            </a:r>
            <a:endParaRPr sz="2000" dirty="0"/>
          </a:p>
          <a:p>
            <a:pPr eaLnBrk="1" hangingPunct="1"/>
            <a:r>
              <a:rPr lang="en-ID" sz="2400" dirty="0"/>
              <a:t>Tatanan dan Konsep Manajemen</a:t>
            </a:r>
          </a:p>
          <a:p>
            <a:pPr lvl="1" eaLnBrk="1" hangingPunct="1"/>
            <a:r>
              <a:rPr lang="en-ID" sz="2000" dirty="0"/>
              <a:t>Apakah konsep Manajemen akan sama di semua tatanan ekonomi, budaya, sosial dan sistem politik?</a:t>
            </a:r>
            <a:endParaRPr sz="2000" dirty="0"/>
          </a:p>
        </p:txBody>
      </p:sp>
      <p:sp>
        <p:nvSpPr>
          <p:cNvPr id="6"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3451439285"/>
      </p:ext>
    </p:extLst>
  </p:cSld>
  <p:clrMapOvr>
    <a:masterClrMapping/>
  </p:clrMapOvr>
  <p:transition>
    <p:cut thruBlk="1"/>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71686"/>
          <p:cNvPicPr>
            <a:picLocks noChangeAspect="1"/>
          </p:cNvPicPr>
          <p:nvPr/>
        </p:nvPicPr>
        <p:blipFill>
          <a:blip r:embed="rId2"/>
          <a:stretch>
            <a:fillRect/>
          </a:stretch>
        </p:blipFill>
        <p:spPr>
          <a:xfrm>
            <a:off x="2057400" y="666750"/>
            <a:ext cx="6477000" cy="5200650"/>
          </a:xfrm>
          <a:prstGeom prst="rect">
            <a:avLst/>
          </a:prstGeom>
          <a:noFill/>
          <a:ln w="9525">
            <a:noFill/>
          </a:ln>
        </p:spPr>
      </p:pic>
      <p:sp>
        <p:nvSpPr>
          <p:cNvPr id="19459" name="Title 71683"/>
          <p:cNvSpPr>
            <a:spLocks noGrp="1"/>
          </p:cNvSpPr>
          <p:nvPr>
            <p:ph type="title"/>
          </p:nvPr>
        </p:nvSpPr>
        <p:spPr>
          <a:xfrm>
            <a:off x="533400" y="3505200"/>
            <a:ext cx="2971800" cy="1568450"/>
          </a:xfrm>
        </p:spPr>
        <p:txBody>
          <a:bodyPr vert="horz" wrap="square" lIns="91440" tIns="45720" rIns="91440" bIns="45720" anchor="t">
            <a:spAutoFit/>
          </a:bodyPr>
          <a:lstStyle/>
          <a:p>
            <a:pPr eaLnBrk="1" hangingPunct="1"/>
            <a:r>
              <a:rPr lang="en-ID" sz="2400" dirty="0"/>
              <a:t>Peran Penting Manajerial dalam skala bisnis besar dan kecil</a:t>
            </a:r>
            <a:endParaRPr sz="2400" dirty="0"/>
          </a:p>
        </p:txBody>
      </p:sp>
      <p:sp>
        <p:nvSpPr>
          <p:cNvPr id="19461" name="Text Box 71692"/>
          <p:cNvSpPr txBox="1"/>
          <p:nvPr/>
        </p:nvSpPr>
        <p:spPr>
          <a:xfrm>
            <a:off x="476544" y="6174305"/>
            <a:ext cx="8415935" cy="369332"/>
          </a:xfrm>
          <a:prstGeom prst="rect">
            <a:avLst/>
          </a:prstGeom>
          <a:noFill/>
          <a:ln w="9525">
            <a:noFill/>
          </a:ln>
        </p:spPr>
        <p:txBody>
          <a:bodyPr wrap="square">
            <a:spAutoFit/>
          </a:bodyPr>
          <a:lstStyle/>
          <a:p>
            <a:r>
              <a:rPr sz="900" dirty="0">
                <a:latin typeface="Arial" panose="020B0604020202020204" pitchFamily="34" charset="0"/>
              </a:rPr>
              <a:t>Source: Adapted from J. G. P. Paolillo, “The Manager’s Self Assessments of Managerial Roles: Small vs. Large Firms,” </a:t>
            </a:r>
            <a:r>
              <a:rPr sz="900" i="1" dirty="0">
                <a:latin typeface="Arial" panose="020B0604020202020204" pitchFamily="34" charset="0"/>
              </a:rPr>
              <a:t>American Journals of Small Business</a:t>
            </a:r>
            <a:r>
              <a:rPr sz="900" dirty="0">
                <a:latin typeface="Arial" panose="020B0604020202020204" pitchFamily="34" charset="0"/>
              </a:rPr>
              <a:t>, January–March 1984, pp.61–62.</a:t>
            </a:r>
          </a:p>
        </p:txBody>
      </p:sp>
    </p:spTree>
    <p:extLst>
      <p:ext uri="{BB962C8B-B14F-4D97-AF65-F5344CB8AC3E}">
        <p14:creationId xmlns:p14="http://schemas.microsoft.com/office/powerpoint/2010/main" val="3578366156"/>
      </p:ext>
    </p:extLst>
  </p:cSld>
  <p:clrMapOvr>
    <a:masterClrMapping/>
  </p:clrMapOvr>
  <p:transition>
    <p:cut thruBlk="1"/>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86017"/>
          <p:cNvSpPr>
            <a:spLocks noGrp="1"/>
          </p:cNvSpPr>
          <p:nvPr>
            <p:ph type="title"/>
          </p:nvPr>
        </p:nvSpPr>
        <p:spPr>
          <a:xfrm>
            <a:off x="533400" y="278650"/>
            <a:ext cx="8077200" cy="583565"/>
          </a:xfrm>
        </p:spPr>
        <p:txBody>
          <a:bodyPr vert="horz" wrap="square" lIns="91440" tIns="45720" rIns="91440" bIns="45720" anchor="t">
            <a:spAutoFit/>
          </a:bodyPr>
          <a:lstStyle/>
          <a:p>
            <a:pPr eaLnBrk="1" hangingPunct="1"/>
            <a:r>
              <a:rPr lang="en-ID" dirty="0"/>
              <a:t>Kemampuan Umum seorang Manajer</a:t>
            </a:r>
          </a:p>
        </p:txBody>
      </p:sp>
      <p:sp>
        <p:nvSpPr>
          <p:cNvPr id="20483" name="Text Placeholder 86018"/>
          <p:cNvSpPr>
            <a:spLocks noGrp="1"/>
          </p:cNvSpPr>
          <p:nvPr>
            <p:ph idx="1"/>
          </p:nvPr>
        </p:nvSpPr>
        <p:spPr/>
        <p:txBody>
          <a:bodyPr vert="horz" wrap="square" lIns="91440" tIns="45720" rIns="91440" bIns="45720" anchor="t">
            <a:normAutofit lnSpcReduction="10000"/>
          </a:bodyPr>
          <a:lstStyle/>
          <a:p>
            <a:pPr eaLnBrk="1" hangingPunct="1"/>
            <a:r>
              <a:rPr sz="2400" dirty="0"/>
              <a:t>Conceptual skills</a:t>
            </a:r>
            <a:r>
              <a:rPr lang="en-ID" sz="2400" dirty="0"/>
              <a:t>/kemampuan konseptual</a:t>
            </a:r>
          </a:p>
          <a:p>
            <a:pPr lvl="1" eaLnBrk="1" hangingPunct="1"/>
            <a:r>
              <a:rPr lang="en-ID" sz="2000" dirty="0"/>
              <a:t>Kemampuan mental seorang manajer untuk mengkoordinasikan seluruh kepentingan dan kegiatan Org.</a:t>
            </a:r>
            <a:endParaRPr sz="2000" dirty="0"/>
          </a:p>
          <a:p>
            <a:pPr eaLnBrk="1" hangingPunct="1"/>
            <a:r>
              <a:rPr sz="2400" dirty="0"/>
              <a:t>Interpersonal skills</a:t>
            </a:r>
            <a:r>
              <a:rPr lang="en-ID" sz="2400" dirty="0"/>
              <a:t>/Kemampuan Interpersonal</a:t>
            </a:r>
          </a:p>
          <a:p>
            <a:pPr lvl="1" eaLnBrk="1" hangingPunct="1"/>
            <a:r>
              <a:rPr lang="en-ID" sz="2000" dirty="0"/>
              <a:t>Kemampuan seorang manajer untuk mampu bekerjasama, membimbing, dan memotifasi karyawan lain, baik secara individu maupun tim</a:t>
            </a:r>
            <a:endParaRPr sz="2000" dirty="0"/>
          </a:p>
          <a:p>
            <a:pPr eaLnBrk="1" hangingPunct="1"/>
            <a:r>
              <a:rPr sz="2400" dirty="0"/>
              <a:t>Technical skills</a:t>
            </a:r>
            <a:r>
              <a:rPr lang="en-ID" sz="2400" dirty="0"/>
              <a:t>/Kemampuan Teknis</a:t>
            </a:r>
          </a:p>
          <a:p>
            <a:pPr lvl="1" eaLnBrk="1" hangingPunct="1"/>
            <a:r>
              <a:rPr lang="en-ID" sz="2000" dirty="0"/>
              <a:t>Kemampuan seorang manajer dalam menggunakan alat kerja, prosedur, dan suatu teknik kusus</a:t>
            </a:r>
            <a:endParaRPr sz="2000" dirty="0"/>
          </a:p>
          <a:p>
            <a:pPr eaLnBrk="1" hangingPunct="1"/>
            <a:r>
              <a:rPr sz="2400" dirty="0"/>
              <a:t>Political skills</a:t>
            </a:r>
            <a:r>
              <a:rPr lang="en-ID" sz="2400" dirty="0"/>
              <a:t>/Kemampuan Politik</a:t>
            </a:r>
          </a:p>
          <a:p>
            <a:pPr lvl="1" eaLnBrk="1" hangingPunct="1"/>
            <a:r>
              <a:rPr lang="en-ID" sz="2000" dirty="0"/>
              <a:t>Kemampuan seorang manajer membangun kekuatan dasar dan mmbuat koneksi yang tepat</a:t>
            </a:r>
            <a:endParaRPr sz="2000" dirty="0"/>
          </a:p>
        </p:txBody>
      </p:sp>
      <p:sp>
        <p:nvSpPr>
          <p:cNvPr id="6"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2213015823"/>
      </p:ext>
    </p:extLst>
  </p:cSld>
  <p:clrMapOvr>
    <a:masterClrMapping/>
  </p:clrMapOvr>
  <p:transition>
    <p:cut thruBlk="1"/>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87041"/>
          <p:cNvSpPr>
            <a:spLocks noGrp="1"/>
          </p:cNvSpPr>
          <p:nvPr>
            <p:ph type="title"/>
          </p:nvPr>
        </p:nvSpPr>
        <p:spPr>
          <a:xfrm>
            <a:off x="533400" y="233645"/>
            <a:ext cx="8077200" cy="1446550"/>
          </a:xfrm>
        </p:spPr>
        <p:txBody>
          <a:bodyPr vert="horz" wrap="square" lIns="91440" tIns="45720" rIns="91440" bIns="45720" anchor="t">
            <a:spAutoFit/>
          </a:bodyPr>
          <a:lstStyle/>
          <a:p>
            <a:pPr eaLnBrk="1" hangingPunct="1"/>
            <a:r>
              <a:rPr lang="en-ID" dirty="0"/>
              <a:t>Kemampuan Khusus </a:t>
            </a:r>
            <a:r>
              <a:rPr dirty="0"/>
              <a:t>S</a:t>
            </a:r>
            <a:r>
              <a:rPr lang="en-ID" dirty="0"/>
              <a:t>eorang Manajer</a:t>
            </a:r>
            <a:endParaRPr dirty="0"/>
          </a:p>
        </p:txBody>
      </p:sp>
      <p:sp>
        <p:nvSpPr>
          <p:cNvPr id="21507" name="Text Placeholder 87042"/>
          <p:cNvSpPr>
            <a:spLocks noGrp="1"/>
          </p:cNvSpPr>
          <p:nvPr>
            <p:ph idx="1"/>
          </p:nvPr>
        </p:nvSpPr>
        <p:spPr/>
        <p:txBody>
          <a:bodyPr vert="horz" wrap="square" lIns="91440" tIns="45720" rIns="91440" bIns="45720" anchor="t">
            <a:normAutofit lnSpcReduction="10000"/>
          </a:bodyPr>
          <a:lstStyle/>
          <a:p>
            <a:pPr eaLnBrk="1" hangingPunct="1"/>
            <a:r>
              <a:rPr lang="en-ID" dirty="0"/>
              <a:t>Perilaku yang berhubungan denganefktifitas seorang manajer</a:t>
            </a:r>
            <a:r>
              <a:rPr dirty="0"/>
              <a:t>:</a:t>
            </a:r>
          </a:p>
          <a:p>
            <a:pPr lvl="1" eaLnBrk="1" hangingPunct="1"/>
            <a:r>
              <a:rPr lang="en-ID" dirty="0"/>
              <a:t>Mengatur Lingkungan dan Sumber saya Org.</a:t>
            </a:r>
            <a:endParaRPr dirty="0"/>
          </a:p>
          <a:p>
            <a:pPr lvl="1" eaLnBrk="1" hangingPunct="1"/>
            <a:r>
              <a:rPr dirty="0"/>
              <a:t>Organizing and coordinating.</a:t>
            </a:r>
          </a:p>
          <a:p>
            <a:pPr lvl="1" eaLnBrk="1" hangingPunct="1"/>
            <a:r>
              <a:rPr lang="en-ID" dirty="0"/>
              <a:t>Menangani informasi</a:t>
            </a:r>
            <a:r>
              <a:rPr dirty="0"/>
              <a:t>.</a:t>
            </a:r>
          </a:p>
          <a:p>
            <a:pPr lvl="1" eaLnBrk="1" hangingPunct="1"/>
            <a:r>
              <a:rPr lang="en-ID" dirty="0"/>
              <a:t>Mempersipkan pertumbuhan dan pengembangan Org.</a:t>
            </a:r>
            <a:endParaRPr dirty="0"/>
          </a:p>
          <a:p>
            <a:pPr lvl="1" eaLnBrk="1" hangingPunct="1"/>
            <a:r>
              <a:rPr lang="en-ID" dirty="0"/>
              <a:t>Memoifasi karyawan dan menangani konflik</a:t>
            </a:r>
            <a:r>
              <a:rPr dirty="0"/>
              <a:t>.</a:t>
            </a:r>
          </a:p>
          <a:p>
            <a:pPr lvl="1" eaLnBrk="1" hangingPunct="1"/>
            <a:r>
              <a:rPr lang="en-ID" dirty="0"/>
              <a:t>Menyelesaikan masalah strategis</a:t>
            </a:r>
            <a:endParaRPr dirty="0"/>
          </a:p>
        </p:txBody>
      </p:sp>
      <p:sp>
        <p:nvSpPr>
          <p:cNvPr id="6"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4180896579"/>
      </p:ext>
    </p:extLst>
  </p:cSld>
  <p:clrMapOvr>
    <a:masterClrMapping/>
  </p:clrMapOvr>
  <p:transition>
    <p:cut thruBlk="1"/>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78849"/>
          <p:cNvSpPr>
            <a:spLocks noGrp="1"/>
          </p:cNvSpPr>
          <p:nvPr>
            <p:ph type="title"/>
          </p:nvPr>
        </p:nvSpPr>
        <p:spPr>
          <a:xfrm>
            <a:off x="533400" y="579438"/>
            <a:ext cx="8077200" cy="953135"/>
          </a:xfrm>
        </p:spPr>
        <p:txBody>
          <a:bodyPr vert="horz" wrap="square" lIns="91440" tIns="45720" rIns="91440" bIns="45720" anchor="t">
            <a:spAutoFit/>
          </a:bodyPr>
          <a:lstStyle/>
          <a:p>
            <a:pPr eaLnBrk="1" hangingPunct="1"/>
            <a:r>
              <a:rPr lang="en-ID" sz="2800" dirty="0"/>
              <a:t>kompetensi Gagasan dasar Manajement untuk Manajer Menengah</a:t>
            </a:r>
            <a:endParaRPr sz="2800" dirty="0"/>
          </a:p>
        </p:txBody>
      </p:sp>
      <p:sp>
        <p:nvSpPr>
          <p:cNvPr id="22531" name="Text Placeholder 78850"/>
          <p:cNvSpPr>
            <a:spLocks noGrp="1"/>
          </p:cNvSpPr>
          <p:nvPr>
            <p:ph sz="half" idx="1"/>
          </p:nvPr>
        </p:nvSpPr>
        <p:spPr>
          <a:xfrm>
            <a:off x="533400" y="1676400"/>
            <a:ext cx="3975100" cy="4191000"/>
          </a:xfrm>
        </p:spPr>
        <p:txBody>
          <a:bodyPr vert="horz" wrap="square" lIns="91440" tIns="45720" rIns="91440" bIns="45720" anchor="t">
            <a:normAutofit lnSpcReduction="10000"/>
          </a:bodyPr>
          <a:lstStyle/>
          <a:p>
            <a:pPr marL="346075" indent="-346075" eaLnBrk="1" hangingPunct="1">
              <a:spcBef>
                <a:spcPct val="50000"/>
              </a:spcBef>
              <a:buFont typeface="Arial" panose="020B0604020202020204" pitchFamily="34" charset="0"/>
              <a:buAutoNum type="arabicPeriod"/>
            </a:pPr>
            <a:r>
              <a:rPr lang="en-ID" sz="1800" b="1" dirty="0"/>
              <a:t>Menggagas dan menerapkan perubahan dan pengembangan pelayanan jasa, produk, dan sistem</a:t>
            </a:r>
            <a:endParaRPr sz="1800" b="1" dirty="0"/>
          </a:p>
          <a:p>
            <a:pPr marL="346075" indent="-346075" eaLnBrk="1" hangingPunct="1">
              <a:spcBef>
                <a:spcPct val="50000"/>
              </a:spcBef>
              <a:buFont typeface="Arial" panose="020B0604020202020204" pitchFamily="34" charset="0"/>
              <a:buAutoNum type="arabicPeriod"/>
            </a:pPr>
            <a:r>
              <a:rPr lang="en-ID" sz="1800" b="1" dirty="0"/>
              <a:t>Mengawasi dan meningkatkan pelayanan produk dan jasa</a:t>
            </a:r>
            <a:endParaRPr sz="1800" b="1" dirty="0"/>
          </a:p>
          <a:p>
            <a:pPr marL="346075" indent="-346075" eaLnBrk="1" hangingPunct="1">
              <a:spcBef>
                <a:spcPct val="50000"/>
              </a:spcBef>
              <a:buFont typeface="Arial" panose="020B0604020202020204" pitchFamily="34" charset="0"/>
              <a:buAutoNum type="arabicPeriod"/>
            </a:pPr>
            <a:r>
              <a:rPr lang="en-ID" sz="1800" b="1" dirty="0"/>
              <a:t>Mengawasi dan mengatur penggunaan sumber daya</a:t>
            </a:r>
            <a:endParaRPr sz="1800" b="1" dirty="0"/>
          </a:p>
          <a:p>
            <a:pPr marL="346075" indent="-346075" eaLnBrk="1" hangingPunct="1">
              <a:spcBef>
                <a:spcPct val="50000"/>
              </a:spcBef>
              <a:buFont typeface="Arial" panose="020B0604020202020204" pitchFamily="34" charset="0"/>
              <a:buAutoNum type="arabicPeriod"/>
            </a:pPr>
            <a:r>
              <a:rPr lang="en-ID" sz="1800" b="1" dirty="0"/>
              <a:t>Mengamankan alokasi sumberdaya </a:t>
            </a:r>
            <a:endParaRPr sz="1800" b="1" dirty="0"/>
          </a:p>
          <a:p>
            <a:pPr marL="346075" indent="-346075" eaLnBrk="1" hangingPunct="1">
              <a:spcBef>
                <a:spcPct val="50000"/>
              </a:spcBef>
              <a:buFont typeface="Arial" panose="020B0604020202020204" pitchFamily="34" charset="0"/>
              <a:buAutoNum type="arabicPeriod"/>
            </a:pPr>
            <a:r>
              <a:rPr lang="en-ID" sz="1800" b="1" dirty="0"/>
              <a:t>Perekrutan personel</a:t>
            </a:r>
          </a:p>
        </p:txBody>
      </p:sp>
      <p:sp>
        <p:nvSpPr>
          <p:cNvPr id="22532" name="Text Placeholder 78851"/>
          <p:cNvSpPr>
            <a:spLocks noGrp="1"/>
          </p:cNvSpPr>
          <p:nvPr>
            <p:ph sz="half" idx="2"/>
          </p:nvPr>
        </p:nvSpPr>
        <p:spPr>
          <a:xfrm>
            <a:off x="4660900" y="1676400"/>
            <a:ext cx="3975100" cy="4191000"/>
          </a:xfrm>
        </p:spPr>
        <p:txBody>
          <a:bodyPr vert="horz" wrap="square" lIns="91440" tIns="45720" rIns="91440" bIns="45720" anchor="t">
            <a:normAutofit lnSpcReduction="10000"/>
          </a:bodyPr>
          <a:lstStyle/>
          <a:p>
            <a:pPr marL="395605" indent="-395605" eaLnBrk="1" hangingPunct="1">
              <a:spcBef>
                <a:spcPct val="50000"/>
              </a:spcBef>
              <a:buFont typeface="Arial" panose="020B0604020202020204" pitchFamily="34" charset="0"/>
              <a:buAutoNum type="arabicPeriod" startAt="6"/>
            </a:pPr>
            <a:r>
              <a:rPr lang="en-ID" sz="1800" b="1" dirty="0"/>
              <a:t>Mengembangkan diri, tim, dan individu untuk meningkatkan kinerja</a:t>
            </a:r>
            <a:endParaRPr sz="1800" b="1" dirty="0"/>
          </a:p>
          <a:p>
            <a:pPr marL="395605" indent="-395605" eaLnBrk="1" hangingPunct="1">
              <a:spcBef>
                <a:spcPct val="50000"/>
              </a:spcBef>
              <a:buFont typeface="Arial" panose="020B0604020202020204" pitchFamily="34" charset="0"/>
              <a:buAutoNum type="arabicPeriod" startAt="6"/>
            </a:pPr>
            <a:r>
              <a:rPr lang="en-ID" sz="1800" b="1" dirty="0"/>
              <a:t>Merencanakan, alokasi, dan evaluasi pekerjaan tim dan individu</a:t>
            </a:r>
            <a:endParaRPr sz="1800" b="1" dirty="0"/>
          </a:p>
          <a:p>
            <a:pPr marL="395605" indent="-395605" eaLnBrk="1" hangingPunct="1">
              <a:spcBef>
                <a:spcPct val="50000"/>
              </a:spcBef>
              <a:buFont typeface="Arial" panose="020B0604020202020204" pitchFamily="34" charset="0"/>
              <a:buAutoNum type="arabicPeriod" startAt="6"/>
            </a:pPr>
            <a:r>
              <a:rPr lang="en-ID" sz="1800" b="1" dirty="0"/>
              <a:t>Menciptakan, menjaga, dan meningkatkan hubungan kerja yang efektif</a:t>
            </a:r>
            <a:endParaRPr sz="1800" b="1" dirty="0"/>
          </a:p>
          <a:p>
            <a:pPr marL="395605" indent="-395605" eaLnBrk="1" hangingPunct="1">
              <a:spcBef>
                <a:spcPct val="50000"/>
              </a:spcBef>
              <a:buFont typeface="Arial" panose="020B0604020202020204" pitchFamily="34" charset="0"/>
              <a:buAutoNum type="arabicPeriod" startAt="6"/>
            </a:pPr>
            <a:r>
              <a:rPr lang="en-ID" sz="1800" b="1" dirty="0"/>
              <a:t>Mencari, mengevaluasi, dan mengatur informasi </a:t>
            </a:r>
            <a:endParaRPr sz="1800" b="1" dirty="0"/>
          </a:p>
          <a:p>
            <a:pPr marL="395605" indent="-395605" eaLnBrk="1" hangingPunct="1">
              <a:spcBef>
                <a:spcPct val="50000"/>
              </a:spcBef>
              <a:buFont typeface="Arial" panose="020B0604020202020204" pitchFamily="34" charset="0"/>
              <a:buAutoNum type="arabicPeriod" startAt="6"/>
            </a:pPr>
            <a:r>
              <a:rPr lang="en-ID" sz="1800" b="1" dirty="0"/>
              <a:t>Bertukar informasi untuk menyelesaikan masalah dan membuat keputusan</a:t>
            </a:r>
            <a:endParaRPr sz="1800" b="1" dirty="0"/>
          </a:p>
        </p:txBody>
      </p:sp>
      <p:sp>
        <p:nvSpPr>
          <p:cNvPr id="8"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421372243"/>
      </p:ext>
    </p:extLst>
  </p:cSld>
  <p:clrMapOvr>
    <a:masterClrMapping/>
  </p:clrMapOvr>
  <p:transition>
    <p:cut thruBlk="1"/>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88065"/>
          <p:cNvSpPr>
            <a:spLocks noGrp="1"/>
          </p:cNvSpPr>
          <p:nvPr>
            <p:ph type="title"/>
          </p:nvPr>
        </p:nvSpPr>
        <p:spPr>
          <a:xfrm>
            <a:off x="533400" y="579438"/>
            <a:ext cx="8077200" cy="1446550"/>
          </a:xfrm>
        </p:spPr>
        <p:txBody>
          <a:bodyPr vert="horz" wrap="square" lIns="91440" tIns="45720" rIns="91440" bIns="45720" anchor="t">
            <a:spAutoFit/>
          </a:bodyPr>
          <a:lstStyle/>
          <a:p>
            <a:pPr eaLnBrk="1" hangingPunct="1"/>
            <a:r>
              <a:rPr lang="en-ID" dirty="0"/>
              <a:t>Seberapa Penting mendapatkan manajer?</a:t>
            </a:r>
            <a:endParaRPr dirty="0"/>
          </a:p>
        </p:txBody>
      </p:sp>
      <p:sp>
        <p:nvSpPr>
          <p:cNvPr id="23555" name="Text Placeholder 88066"/>
          <p:cNvSpPr>
            <a:spLocks noGrp="1"/>
          </p:cNvSpPr>
          <p:nvPr>
            <p:ph idx="1"/>
          </p:nvPr>
        </p:nvSpPr>
        <p:spPr>
          <a:xfrm>
            <a:off x="566555" y="2213865"/>
            <a:ext cx="8102600" cy="4191000"/>
          </a:xfrm>
        </p:spPr>
        <p:txBody>
          <a:bodyPr vert="horz" wrap="square" lIns="91440" tIns="45720" rIns="91440" bIns="45720" anchor="t">
            <a:normAutofit lnSpcReduction="10000"/>
          </a:bodyPr>
          <a:lstStyle/>
          <a:p>
            <a:pPr eaLnBrk="1" hangingPunct="1"/>
            <a:r>
              <a:rPr lang="en-ID" dirty="0"/>
              <a:t>Kemampuan manajerial yang baik (efektif) merupakan hal yang langka</a:t>
            </a:r>
            <a:r>
              <a:rPr dirty="0"/>
              <a:t>.</a:t>
            </a:r>
          </a:p>
          <a:p>
            <a:pPr lvl="1" eaLnBrk="1" hangingPunct="1"/>
            <a:r>
              <a:rPr lang="en-ID" dirty="0"/>
              <a:t>Kompensasi manajerial merupaka satu ukuran nilai yang diharapkan oleh org. terhadapa manajer.</a:t>
            </a:r>
          </a:p>
          <a:p>
            <a:pPr lvl="1" eaLnBrk="1" hangingPunct="1"/>
            <a:r>
              <a:rPr lang="en-ID" dirty="0"/>
              <a:t>Kompensasi Manajemen mencerminkan suplai-demand pasar</a:t>
            </a:r>
            <a:r>
              <a:rPr dirty="0"/>
              <a:t>.</a:t>
            </a:r>
          </a:p>
          <a:p>
            <a:pPr lvl="2" eaLnBrk="1" hangingPunct="1"/>
            <a:r>
              <a:rPr lang="en-ID" dirty="0"/>
              <a:t>manajemen superstar, seperti atlet superstar, dihargai dengan janji bonus, pinjaman bebas bunga, insentif kinerja, dan kontrak bergaransi</a:t>
            </a:r>
            <a:r>
              <a:rPr dirty="0"/>
              <a:t>.</a:t>
            </a:r>
          </a:p>
        </p:txBody>
      </p:sp>
      <p:sp>
        <p:nvSpPr>
          <p:cNvPr id="6" name="Footer Placeholder 1"/>
          <p:cNvSpPr txBox="1">
            <a:spLocks noGrp="1"/>
          </p:cNvSpPr>
          <p:nvPr>
            <p:ph type="ftr" sz="quarter" idx="11"/>
          </p:nvPr>
        </p:nvSpPr>
        <p:spPr>
          <a:xfrm>
            <a:off x="611560" y="634721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327320237"/>
      </p:ext>
    </p:extLst>
  </p:cSld>
  <p:clrMapOvr>
    <a:masterClrMapping/>
  </p:clrMapOvr>
  <p:transition>
    <p:cut thruBlk="1"/>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89089"/>
          <p:cNvSpPr>
            <a:spLocks noGrp="1"/>
          </p:cNvSpPr>
          <p:nvPr>
            <p:ph type="title"/>
          </p:nvPr>
        </p:nvSpPr>
        <p:spPr>
          <a:xfrm>
            <a:off x="533400" y="323655"/>
            <a:ext cx="8077200" cy="583565"/>
          </a:xfrm>
        </p:spPr>
        <p:txBody>
          <a:bodyPr vert="horz" wrap="square" lIns="91440" tIns="45720" rIns="91440" bIns="45720" anchor="t">
            <a:spAutoFit/>
          </a:bodyPr>
          <a:lstStyle/>
          <a:p>
            <a:pPr eaLnBrk="1" hangingPunct="1"/>
            <a:r>
              <a:rPr lang="en-ID" dirty="0"/>
              <a:t>Mengapa perlu mempelajari manajemen</a:t>
            </a:r>
            <a:r>
              <a:rPr dirty="0"/>
              <a:t>?</a:t>
            </a:r>
          </a:p>
        </p:txBody>
      </p:sp>
      <p:sp>
        <p:nvSpPr>
          <p:cNvPr id="24579" name="Text Placeholder 89090"/>
          <p:cNvSpPr>
            <a:spLocks noGrp="1"/>
          </p:cNvSpPr>
          <p:nvPr>
            <p:ph idx="1"/>
          </p:nvPr>
        </p:nvSpPr>
        <p:spPr/>
        <p:txBody>
          <a:bodyPr vert="horz" wrap="square" lIns="91440" tIns="45720" rIns="91440" bIns="45720" anchor="t">
            <a:normAutofit fontScale="92500" lnSpcReduction="10000"/>
          </a:bodyPr>
          <a:lstStyle/>
          <a:p>
            <a:pPr eaLnBrk="1" hangingPunct="1"/>
            <a:r>
              <a:rPr lang="en-ID" dirty="0"/>
              <a:t>Kita semua mempunyai kepentngan dalam bagaimana org. diatur</a:t>
            </a:r>
            <a:r>
              <a:rPr dirty="0"/>
              <a:t>.</a:t>
            </a:r>
          </a:p>
          <a:p>
            <a:pPr lvl="1" eaLnBrk="1" hangingPunct="1"/>
            <a:r>
              <a:rPr lang="en-ID" dirty="0"/>
              <a:t>Org. yang baik adalah sebagai hasil dari manajemen yang baik</a:t>
            </a:r>
            <a:r>
              <a:rPr dirty="0"/>
              <a:t>.</a:t>
            </a:r>
          </a:p>
          <a:p>
            <a:pPr eaLnBrk="1" hangingPunct="1"/>
            <a:r>
              <a:rPr lang="en-ID" dirty="0"/>
              <a:t>Kita pasti akan mengatur atau diatur dalam suatu jenjang pekerjaan</a:t>
            </a:r>
            <a:endParaRPr dirty="0"/>
          </a:p>
          <a:p>
            <a:pPr lvl="1" eaLnBrk="1" hangingPunct="1"/>
            <a:r>
              <a:rPr lang="en-ID" dirty="0"/>
              <a:t>Memperoleh pengertian dari suatu proses manajemen akan memberikan dasar dalam mengembangkan kemampuan manajemen dan wawasan baru dalam mengamati perilaku individu dan Org.</a:t>
            </a:r>
            <a:r>
              <a:rPr dirty="0"/>
              <a:t>.</a:t>
            </a:r>
          </a:p>
        </p:txBody>
      </p:sp>
      <p:sp>
        <p:nvSpPr>
          <p:cNvPr id="6"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434205094"/>
      </p:ext>
    </p:extLst>
  </p:cSld>
  <p:clrMapOvr>
    <a:masterClrMapping/>
  </p:clrMapOvr>
  <p:transition>
    <p:cut thruBlk="1"/>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p:nvPr/>
        </p:nvSpPr>
        <p:spPr>
          <a:xfrm>
            <a:off x="1331640" y="2168860"/>
            <a:ext cx="6691630" cy="1200329"/>
          </a:xfrm>
          <a:prstGeom prst="rect">
            <a:avLst/>
          </a:prstGeom>
          <a:noFill/>
        </p:spPr>
        <p:txBody>
          <a:bodyPr wrap="square" rtlCol="0">
            <a:spAutoFit/>
          </a:bodyPr>
          <a:lstStyle/>
          <a:p>
            <a:r>
              <a:rPr lang="en-ID" altLang="en-US" sz="3600" dirty="0"/>
              <a:t>AKAR SEJARAH MANAJEMEN KONTEMPORER</a:t>
            </a:r>
          </a:p>
        </p:txBody>
      </p:sp>
      <p:sp>
        <p:nvSpPr>
          <p:cNvPr id="6"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3775036935"/>
      </p:ext>
    </p:extLst>
  </p:cSld>
  <p:clrMapOvr>
    <a:masterClrMapping/>
  </p:clrMapOvr>
  <p:transition>
    <p:cut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solidFill>
                  <a:srgbClr val="000000"/>
                </a:solidFill>
              </a:rPr>
              <a:t>bidang-bidang fungsional dalam Bisnis</a:t>
            </a:r>
            <a:endParaRPr lang="en-US" dirty="0">
              <a:solidFill>
                <a:srgbClr val="000000"/>
              </a:solidFill>
            </a:endParaRPr>
          </a:p>
        </p:txBody>
      </p:sp>
      <p:sp>
        <p:nvSpPr>
          <p:cNvPr id="3" name="Content Placeholder 2"/>
          <p:cNvSpPr>
            <a:spLocks noGrp="1"/>
          </p:cNvSpPr>
          <p:nvPr>
            <p:ph idx="1"/>
          </p:nvPr>
        </p:nvSpPr>
        <p:spPr/>
        <p:txBody>
          <a:bodyPr>
            <a:normAutofit/>
          </a:bodyPr>
          <a:lstStyle/>
          <a:p>
            <a:r>
              <a:rPr lang="en-US" b="1" dirty="0">
                <a:solidFill>
                  <a:srgbClr val="000000"/>
                </a:solidFill>
              </a:rPr>
              <a:t>Production</a:t>
            </a:r>
            <a:r>
              <a:rPr lang="id-ID" b="1" dirty="0">
                <a:solidFill>
                  <a:srgbClr val="000000"/>
                </a:solidFill>
              </a:rPr>
              <a:t>/Produksi</a:t>
            </a:r>
            <a:endParaRPr lang="en-US" dirty="0">
              <a:solidFill>
                <a:srgbClr val="000000"/>
              </a:solidFill>
            </a:endParaRPr>
          </a:p>
          <a:p>
            <a:pPr lvl="1"/>
            <a:r>
              <a:rPr lang="id-ID" dirty="0">
                <a:solidFill>
                  <a:srgbClr val="000000"/>
                </a:solidFill>
              </a:rPr>
              <a:t>Ekstraksi dan pembudidayaan </a:t>
            </a:r>
            <a:r>
              <a:rPr lang="en-US" dirty="0">
                <a:solidFill>
                  <a:srgbClr val="000000"/>
                </a:solidFill>
              </a:rPr>
              <a:t>(</a:t>
            </a:r>
            <a:r>
              <a:rPr lang="id-ID" dirty="0">
                <a:solidFill>
                  <a:srgbClr val="000000"/>
                </a:solidFill>
              </a:rPr>
              <a:t>produk dihasilkan secara alami atau dikembangkan menggunakan bahan alami)</a:t>
            </a:r>
            <a:endParaRPr lang="en-US" dirty="0">
              <a:solidFill>
                <a:srgbClr val="000000"/>
              </a:solidFill>
            </a:endParaRPr>
          </a:p>
          <a:p>
            <a:pPr lvl="1"/>
            <a:r>
              <a:rPr lang="en-US" dirty="0">
                <a:solidFill>
                  <a:srgbClr val="000000"/>
                </a:solidFill>
              </a:rPr>
              <a:t>P</a:t>
            </a:r>
            <a:r>
              <a:rPr lang="id-ID" dirty="0">
                <a:solidFill>
                  <a:srgbClr val="000000"/>
                </a:solidFill>
              </a:rPr>
              <a:t>engolahan</a:t>
            </a:r>
            <a:r>
              <a:rPr lang="en-US" dirty="0">
                <a:solidFill>
                  <a:srgbClr val="000000"/>
                </a:solidFill>
              </a:rPr>
              <a:t> (</a:t>
            </a:r>
            <a:r>
              <a:rPr lang="id-ID" dirty="0">
                <a:solidFill>
                  <a:srgbClr val="000000"/>
                </a:solidFill>
              </a:rPr>
              <a:t>Mengganti dan mengembangkan produk baru dari produk eksisting</a:t>
            </a:r>
            <a:r>
              <a:rPr lang="en-US" dirty="0">
                <a:solidFill>
                  <a:srgbClr val="000000"/>
                </a:solidFill>
              </a:rPr>
              <a:t>)</a:t>
            </a:r>
          </a:p>
          <a:p>
            <a:pPr lvl="1"/>
            <a:r>
              <a:rPr lang="id-ID" dirty="0">
                <a:solidFill>
                  <a:srgbClr val="000000"/>
                </a:solidFill>
              </a:rPr>
              <a:t>pabrikasi</a:t>
            </a:r>
            <a:r>
              <a:rPr lang="en-US" dirty="0">
                <a:solidFill>
                  <a:srgbClr val="000000"/>
                </a:solidFill>
              </a:rPr>
              <a:t> (</a:t>
            </a:r>
            <a:r>
              <a:rPr lang="id-ID" dirty="0">
                <a:solidFill>
                  <a:srgbClr val="000000"/>
                </a:solidFill>
              </a:rPr>
              <a:t>menggabungkan bahan-bahan mentah dan membuat barang menjadi produk jadi)</a:t>
            </a:r>
            <a:endParaRPr lang="en-US" dirty="0">
              <a:solidFill>
                <a:srgbClr val="000000"/>
              </a:solidFill>
            </a:endParaRPr>
          </a:p>
        </p:txBody>
      </p:sp>
      <p:sp>
        <p:nvSpPr>
          <p:cNvPr id="1026" name="AutoShape 2" descr="data:image/jpg;base64,/9j/4AAQSkZJRgABAQAAAQABAAD/2wCEAAkGBhQQEBUUEBMVFRQVFxgWGBgYFhwaGBcYFRgVHBwcHR0XHSYhFxkjGxweIDAgIycpLS4uGx82NTAqNSYvLCkBCQoKDgwOGg8PGiwkHyQ0Li0tKiovLC8qKS8pLCkvKSkpNSw1NCoqKTQpLCwqKS4vLCksLCwpMDUsLSwsLCwsLf/AABEIAH8AXwMBIgACEQEDEQH/xAAcAAACAgMBAQAAAAAAAAAAAAAEBQAGAQIDBwj/xAA8EAACAQIEAggDBgMJAQAAAAABAhEAAwQSITEFQQYTIlFhcYGRBzLwQmKhscHRUnKyFCMzU4KSotLxFf/EABkBAAIDAQAAAAAAAAAAAAAAAAADAQIEBf/EACQRAAIDAAEEAgIDAAAAAAAAAAABAgMREhMhMUEiUQSBI2HR/9oADAMBAAIRAxEAPwD3GpUqUAStXeATvAnTel/GeNLh1DNzOUHlmAnKT9mROtUo9MH65ntiA4ggnvCzHcQ2Yj+c1KQF9xOOC2xcBBXQk/cMSw8BM+QrF/iSISGMR+RG/lPZ84rzZMUxJgkAljAOgzTIA5AydKJskxEmIj00/ap4geiYfFB1BmOyrEdwYTrXS3dDAEbESPI1R7NxspWTDRPjAI/IxTT/AOrcI0gaZRHIc48TA9qOIFnqUqwvFgcqhSOUb6D6/M+bNHkAjY1XANqlSpQAPicStoAtsSFHmdhXa3cDAEaggEeRrW/YV1KuoZTuCAR7GgrmEuB2IuZbZWBG6dmNAezAPamPDaqvdI76VXp5jEBa2AVuHIWB+W4nJhp8ysCJ0MTuNqnYFZ4tjGuXT1iKjr2WyAqGI+1B2nf1qWKciRhYFMLC0BYpjYNSAdZSjbdmhbBphZegDm9qKd4DHC4IAiNNx+A7qUXXoQXIYamDoY3g768qhrQLaTWIneuauvZG2nZHgPCu1LAlL7LhFNt2a4w3JGpB28/MfhtWeMY7qk7JAY7bTHOJqupjXN5WJYuYWIAkTMaaR40qV0Iyx7+hiplJckVvpXwdrN+Gy9qShUZc4B5iT2xMSSSfOheE4M3W3gDc/pVo6U/3+HuXbCDrFa2vbntq9wLlkdq2uswpHjO1JcKzYXE3MPca295UN1lXMFygEjVh80A7nWO+as57H4sFHJZJBd3hwVZWZFbWrLDcUix/TC9YK9bgroW4cttlZbhZoLZSidpZUHXXbajuCdLbWJbIXRLn+WxKv/tcBvwrPCy5LF3NEo1N9+w5t3Y3opL9LbjyxrZL1PoudjakswVbUoJNMYterg1wyAu5NDtiIrSwQ7gGYnWATpz21rSILnw5LaiFILH5jOYz4kTR1c7CqFGSMsaRtHpXSlAVjpE563bZRHiJP6zSM3z1qwCpyuPUrmH9NW/j2CLpmX5kk+a8/XSaT4fhQuAFmytoVgDTfXXzPvXMuqk7Gl7NM3GdHH3/AI9OfBsO11bi24gDTNOXMrgpMfynbvoHiKXLl5hdw9pCxi5dW7mJRDOQDIpgnsydgW76uPCsOtq2EURG/ieZ9ao3SHpCq4x7dsFsphjOmbmBprBmn9Kca0l3ZWuab+X0gTjzA3cPcuMq27WIBd2MKoa1etgk8u26idtaH6P9GWcO1+0t2WYkOEuKyAgqwLTJ3202jnTzCk3V2kGfaNj371ytcCtW8wtBrGb5updrQPpbIHrFK4yjFcln9mhtSfxf6FFvh8vdNm41q3my28kFeyIY5XkFc0iBGxgijrQZQQ7Lm1Iyg6ry32MUQ2HW2AqCFUBQPACiMDhesZe6df5RE/qKrG6fPIlnVHjsgHC2HumEBPjyE7SeUnT1q18H6O9U4dmOdSdvlZWWPQ/tR/C+G2rQPUiAx11PeeR7pjyo+uq2c4lSpUqoAvE+s6puqjPGn6x4xtVY4fje81caqXSTh5sv1qfIx7X3W7/I/n51KAZYfEh/r29Tv7ULxLgli6JYIrbBtAZ199yY76U4biYHMV3N/OUDCUDyZGhGvvE/hUgckRrEjKezzGv/AJXO3fa7cUqpI1DSNoB3rXp7ea2qZAJALD1MflPvWvw9yvhDlY9YGYXQeRYyI+6VgDyPOsNljjNx9M2xr/i6v0xjw/hZbtONN4ozht5izB7YtkBdMyk9oH+E6bURiViBMfrQt3TUGSK2QqjBfEyym5+Rthnyt4GmFJcLiM4pnhr86Hf86l9yh3qVKlQBKwVnes1CaANerA5AelLeJYfrDPcIpg7aSeVCGDuAfHY+4qUBUukuGdiumbKsRziT71r0O4UbNxr05UdMuX+LUEN4Aax5mlfxIxz4XFWLiO4RrZDKrEA5XYn1hhv4Um6O9Kb+JxmEtG9cKBwGJyg3BM9rLuIEbmZrnTUutmdvs3xm+jxTPTsSpZifbyrgcPyO3Pypq1juP4T+taHDHv8A+J/7V09MAntA2rrIeR0Pep2Pt+M00u3AFzEwBrNY4vh16tXbRlECOfgfCdfekl92bLnJgyVEQpju7zWa25V9l5HV1Off0WLh3FlugA9lu4nfy76YVSBr36e9WXgqnKT1uddgIgg+Mk0qi5z7MvdSo90Hh9fruqI2asfa+u41oo09R+QrWZiYtSV7NKsXjFsLmvMLayBLGBJEx56H2rljumWEsMUu3lD7MFBYgjecgMGI0rzLpb0u/tWI1cdUjEW8oMEEDtGftbjlEVR3Rj2Q2FTl58BPxP4/hsTatpZuZ7qMdgcuVh2pYxzAOk7Gq38OFP8Ab7P3Wcn0Rv3pLxDiAYwGB7JMz3pPp+tEYORA7ivMzuO8+VL5a9Y3MWI9/XG1uuOrxLA8RuAAdY+x+038C+NXz4Z9InN+5hbnbWC6MWGZSN17Rlgd9JjXkdLq1N4KdTS0ujYYX4D5oGoI0o27gEa31ZUZQIHhG0HkfGu4uA8xWlwSY+tZ/arcVu4U5Mrtrg7lsjggja4BKkeOo39wZ76sOFsC2gURoNYAEnmYFYca/h+FRz9egqkKow8Fp2Ofk6BDP13Gg+K4nqcPduExkRnkCYyITMc9po+sEU0WfK7cZhz1hM6ydNSSJOp20jeuGJ42GAkmcwJ1/m8deXtX0tjeheCvf4mFsn/QB/TE1zwvQPh9r5MFhge/qlJ92BpPQjuj+vLMPmC2+ZpUMRly6KSflyzp770aMTlbTMNNeWoMzBPgNPPavqe1wy0nyWra+SKPyFVrEfCvh7knqCMxJIV2Ak6mJOnkIqXUvTIVv2jwFceS2/JtT3kHlsP2ApnheJEMzKxkSQQdRqBI7tJq4cU+AV3rWOFxa9WSSFuKcyjuzLIbzgeVGcI+BTKQb+JBjkgb9xSpfjb7GR/IS9Dv4X9MDi1uWL75ntqrIWPaZdQ3i2Vo1+8KvuUkA84FV/o18PcJgHNyyhN0gqXJ5EgkADQAkDx03qy1ojHis3TPJ8nqOTWp+vCKj2ia61KsVP/Z">
            <a:hlinkClick r:id="rId2"/>
          </p:cNvPr>
          <p:cNvSpPr>
            <a:spLocks noChangeAspect="1" noChangeArrowheads="1"/>
          </p:cNvSpPr>
          <p:nvPr/>
        </p:nvSpPr>
        <p:spPr bwMode="auto">
          <a:xfrm>
            <a:off x="155575" y="-579438"/>
            <a:ext cx="904875" cy="1209676"/>
          </a:xfrm>
          <a:prstGeom prst="rect">
            <a:avLst/>
          </a:prstGeom>
          <a:noFill/>
        </p:spPr>
        <p:txBody>
          <a:bodyPr vert="horz" wrap="square" lIns="91440" tIns="45720" rIns="91440" bIns="45720" numCol="1" anchor="t" anchorCtr="0" compatLnSpc="1"/>
          <a:lstStyle/>
          <a:p>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92161"/>
          <p:cNvSpPr>
            <a:spLocks noGrp="1"/>
          </p:cNvSpPr>
          <p:nvPr>
            <p:ph type="title"/>
          </p:nvPr>
        </p:nvSpPr>
        <p:spPr>
          <a:xfrm>
            <a:off x="533400" y="579438"/>
            <a:ext cx="8077200" cy="583565"/>
          </a:xfrm>
        </p:spPr>
        <p:txBody>
          <a:bodyPr vert="horz" wrap="square" lIns="91440" tIns="45720" rIns="91440" bIns="45720" anchor="t">
            <a:spAutoFit/>
          </a:bodyPr>
          <a:lstStyle/>
          <a:p>
            <a:pPr eaLnBrk="1" hangingPunct="1"/>
            <a:r>
              <a:rPr lang="en-ID" dirty="0"/>
              <a:t>Era Pre-Modern</a:t>
            </a:r>
          </a:p>
        </p:txBody>
      </p:sp>
      <p:sp>
        <p:nvSpPr>
          <p:cNvPr id="27651" name="Text Placeholder 92162"/>
          <p:cNvSpPr>
            <a:spLocks noGrp="1"/>
          </p:cNvSpPr>
          <p:nvPr>
            <p:ph idx="1"/>
          </p:nvPr>
        </p:nvSpPr>
        <p:spPr/>
        <p:txBody>
          <a:bodyPr vert="horz" wrap="square" lIns="91440" tIns="45720" rIns="91440" bIns="45720" anchor="t"/>
          <a:lstStyle/>
          <a:p>
            <a:pPr eaLnBrk="1" hangingPunct="1"/>
            <a:r>
              <a:rPr lang="en-ID" dirty="0"/>
              <a:t>Proyek Konstruksi Pra-sejarah</a:t>
            </a:r>
            <a:endParaRPr dirty="0"/>
          </a:p>
          <a:p>
            <a:pPr lvl="1" eaLnBrk="1" hangingPunct="1"/>
            <a:r>
              <a:rPr dirty="0"/>
              <a:t>Egyptian pyramids</a:t>
            </a:r>
          </a:p>
          <a:p>
            <a:pPr lvl="1" eaLnBrk="1" hangingPunct="1"/>
            <a:r>
              <a:rPr dirty="0"/>
              <a:t>Great Wall of China</a:t>
            </a:r>
          </a:p>
          <a:p>
            <a:pPr eaLnBrk="1" hangingPunct="1"/>
            <a:r>
              <a:rPr dirty="0"/>
              <a:t>Michelangelo the manager</a:t>
            </a:r>
          </a:p>
          <a:p>
            <a:pPr eaLnBrk="1" hangingPunct="1"/>
            <a:endParaRPr dirty="0"/>
          </a:p>
        </p:txBody>
      </p:sp>
      <p:sp>
        <p:nvSpPr>
          <p:cNvPr id="10"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2593066885"/>
      </p:ext>
    </p:extLst>
  </p:cSld>
  <p:clrMapOvr>
    <a:masterClrMapping/>
  </p:clrMapOvr>
  <p:transition>
    <p:cut thruBlk="1"/>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93185"/>
          <p:cNvSpPr>
            <a:spLocks noGrp="1"/>
          </p:cNvSpPr>
          <p:nvPr>
            <p:ph type="title"/>
          </p:nvPr>
        </p:nvSpPr>
        <p:spPr>
          <a:xfrm>
            <a:off x="533400" y="579438"/>
            <a:ext cx="8077200" cy="1076325"/>
          </a:xfrm>
        </p:spPr>
        <p:txBody>
          <a:bodyPr vert="horz" wrap="square" lIns="91440" tIns="45720" rIns="91440" bIns="45720" anchor="t">
            <a:spAutoFit/>
          </a:bodyPr>
          <a:lstStyle/>
          <a:p>
            <a:pPr eaLnBrk="1" hangingPunct="1"/>
            <a:r>
              <a:rPr lang="en-ID" dirty="0"/>
              <a:t>Kontribusi </a:t>
            </a:r>
            <a:r>
              <a:rPr dirty="0"/>
              <a:t>Adam Smith’s </a:t>
            </a:r>
            <a:r>
              <a:rPr lang="en-ID" dirty="0"/>
              <a:t>terhadap perkembangan Manajemen</a:t>
            </a:r>
            <a:endParaRPr dirty="0"/>
          </a:p>
        </p:txBody>
      </p:sp>
      <p:sp>
        <p:nvSpPr>
          <p:cNvPr id="28675" name="Text Placeholder 93186"/>
          <p:cNvSpPr>
            <a:spLocks noGrp="1"/>
          </p:cNvSpPr>
          <p:nvPr>
            <p:ph idx="1"/>
          </p:nvPr>
        </p:nvSpPr>
        <p:spPr>
          <a:xfrm>
            <a:off x="533400" y="1952110"/>
            <a:ext cx="8102600" cy="4267200"/>
          </a:xfrm>
        </p:spPr>
        <p:txBody>
          <a:bodyPr vert="horz" wrap="square" lIns="91440" tIns="45720" rIns="91440" bIns="45720" anchor="t"/>
          <a:lstStyle/>
          <a:p>
            <a:pPr eaLnBrk="1" hangingPunct="1"/>
            <a:r>
              <a:rPr lang="en-ID" dirty="0"/>
              <a:t>Menulis</a:t>
            </a:r>
            <a:r>
              <a:rPr dirty="0"/>
              <a:t> the </a:t>
            </a:r>
            <a:r>
              <a:rPr i="1" dirty="0"/>
              <a:t>Wealth of Nations</a:t>
            </a:r>
            <a:r>
              <a:rPr dirty="0"/>
              <a:t> (1776)</a:t>
            </a:r>
          </a:p>
          <a:p>
            <a:pPr lvl="1" eaLnBrk="1" hangingPunct="1"/>
            <a:r>
              <a:rPr lang="en-ID" dirty="0"/>
              <a:t>Mencetuskan manfaat ekonomis dari adanya Pembagian Kerja dalam suatu Org. atau badan.</a:t>
            </a:r>
            <a:r>
              <a:rPr dirty="0"/>
              <a:t>:</a:t>
            </a:r>
          </a:p>
          <a:p>
            <a:pPr lvl="2" eaLnBrk="1" hangingPunct="1"/>
            <a:r>
              <a:rPr lang="en-ID" dirty="0"/>
              <a:t>Kenaikan produktifitas melalui pengembangan/peningkatan kemampuan dan keahlian karyawan</a:t>
            </a:r>
            <a:r>
              <a:rPr dirty="0"/>
              <a:t>.</a:t>
            </a:r>
          </a:p>
          <a:p>
            <a:pPr lvl="2" eaLnBrk="1" hangingPunct="1"/>
            <a:r>
              <a:rPr lang="en-ID" dirty="0"/>
              <a:t>penghematan waktu yang biasanya terbuang dalam perubahan tugas</a:t>
            </a:r>
            <a:r>
              <a:rPr dirty="0"/>
              <a:t>.</a:t>
            </a:r>
          </a:p>
          <a:p>
            <a:pPr lvl="2" eaLnBrk="1" hangingPunct="1"/>
            <a:r>
              <a:rPr lang="en-ID" dirty="0"/>
              <a:t>Pembuatan penemuan alat hemat-SDM</a:t>
            </a:r>
            <a:r>
              <a:rPr dirty="0"/>
              <a:t>. </a:t>
            </a:r>
          </a:p>
        </p:txBody>
      </p:sp>
      <p:sp>
        <p:nvSpPr>
          <p:cNvPr id="6"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957352855"/>
      </p:ext>
    </p:extLst>
  </p:cSld>
  <p:clrMapOvr>
    <a:masterClrMapping/>
  </p:clrMapOvr>
  <p:transition>
    <p:cut thruBlk="1"/>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94209"/>
          <p:cNvSpPr>
            <a:spLocks noGrp="1"/>
          </p:cNvSpPr>
          <p:nvPr>
            <p:ph type="title"/>
          </p:nvPr>
        </p:nvSpPr>
        <p:spPr>
          <a:xfrm>
            <a:off x="533400" y="579438"/>
            <a:ext cx="8077200" cy="1076325"/>
          </a:xfrm>
        </p:spPr>
        <p:txBody>
          <a:bodyPr vert="horz" wrap="square" lIns="91440" tIns="45720" rIns="91440" bIns="45720" anchor="t">
            <a:spAutoFit/>
          </a:bodyPr>
          <a:lstStyle/>
          <a:p>
            <a:pPr eaLnBrk="1" hangingPunct="1"/>
            <a:r>
              <a:rPr lang="en-ID" dirty="0"/>
              <a:t>Pengaruh revolusi Industri terhadap penerapan manajemen</a:t>
            </a:r>
            <a:endParaRPr dirty="0"/>
          </a:p>
        </p:txBody>
      </p:sp>
      <p:sp>
        <p:nvSpPr>
          <p:cNvPr id="29699" name="Text Placeholder 94210"/>
          <p:cNvSpPr>
            <a:spLocks noGrp="1"/>
          </p:cNvSpPr>
          <p:nvPr>
            <p:ph idx="1"/>
          </p:nvPr>
        </p:nvSpPr>
        <p:spPr>
          <a:xfrm>
            <a:off x="533400" y="1905000"/>
            <a:ext cx="8102600" cy="4114800"/>
          </a:xfrm>
        </p:spPr>
        <p:txBody>
          <a:bodyPr vert="horz" wrap="square" lIns="91440" tIns="45720" rIns="91440" bIns="45720" anchor="t">
            <a:normAutofit fontScale="92500" lnSpcReduction="10000"/>
          </a:bodyPr>
          <a:lstStyle/>
          <a:p>
            <a:pPr eaLnBrk="1" hangingPunct="1"/>
            <a:r>
              <a:rPr lang="en-ID" dirty="0"/>
              <a:t>Revolusi Industri</a:t>
            </a:r>
          </a:p>
          <a:p>
            <a:pPr lvl="1" eaLnBrk="1" hangingPunct="1"/>
            <a:r>
              <a:rPr lang="en-ID" dirty="0"/>
              <a:t>Tenaga Mesin mulai menggantikan tenaga manusia</a:t>
            </a:r>
            <a:endParaRPr dirty="0"/>
          </a:p>
          <a:p>
            <a:pPr lvl="2" eaLnBrk="1" hangingPunct="1"/>
            <a:r>
              <a:rPr lang="en-ID" dirty="0"/>
              <a:t>Menghasilkan produksi massal barang-barang ekonomis</a:t>
            </a:r>
            <a:endParaRPr dirty="0"/>
          </a:p>
          <a:p>
            <a:pPr lvl="1" eaLnBrk="1" hangingPunct="1"/>
            <a:r>
              <a:rPr lang="en-ID" dirty="0"/>
              <a:t>Sistem transportasi yang lebih canggih dan hemat biaya mulai mudah diperoleh</a:t>
            </a:r>
            <a:endParaRPr dirty="0"/>
          </a:p>
          <a:p>
            <a:pPr lvl="2" eaLnBrk="1" hangingPunct="1"/>
            <a:r>
              <a:rPr lang="en-ID" dirty="0"/>
              <a:t>Menciptakan pasar barang yang lebih luar</a:t>
            </a:r>
            <a:r>
              <a:rPr dirty="0"/>
              <a:t>.</a:t>
            </a:r>
          </a:p>
          <a:p>
            <a:pPr lvl="1" eaLnBrk="1" hangingPunct="1"/>
            <a:r>
              <a:rPr lang="en-ID" dirty="0"/>
              <a:t>Org. skala besar mulai dikembangkan untuk memenuhi pangsa pasar yang lebih besar</a:t>
            </a:r>
            <a:endParaRPr dirty="0"/>
          </a:p>
          <a:p>
            <a:pPr lvl="2" eaLnBrk="1" hangingPunct="1"/>
            <a:r>
              <a:rPr lang="en-ID" dirty="0"/>
              <a:t>Kebutuhan akan terapan manajemen yang telah diformulasikan</a:t>
            </a:r>
            <a:r>
              <a:rPr dirty="0"/>
              <a:t>.</a:t>
            </a:r>
          </a:p>
        </p:txBody>
      </p:sp>
      <p:sp>
        <p:nvSpPr>
          <p:cNvPr id="6"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3591412722"/>
      </p:ext>
    </p:extLst>
  </p:cSld>
  <p:clrMapOvr>
    <a:masterClrMapping/>
  </p:clrMapOvr>
  <p:transition>
    <p:cut thruBlk="1"/>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95233"/>
          <p:cNvSpPr>
            <a:spLocks noGrp="1"/>
          </p:cNvSpPr>
          <p:nvPr>
            <p:ph type="title"/>
          </p:nvPr>
        </p:nvSpPr>
        <p:spPr>
          <a:xfrm>
            <a:off x="533400" y="579438"/>
            <a:ext cx="8077200" cy="583565"/>
          </a:xfrm>
        </p:spPr>
        <p:txBody>
          <a:bodyPr vert="horz" wrap="square" lIns="91440" tIns="45720" rIns="91440" bIns="45720" anchor="t">
            <a:spAutoFit/>
          </a:bodyPr>
          <a:lstStyle/>
          <a:p>
            <a:pPr eaLnBrk="1" hangingPunct="1"/>
            <a:r>
              <a:rPr lang="en-ID" dirty="0"/>
              <a:t>Kontribusi Klasik</a:t>
            </a:r>
            <a:endParaRPr dirty="0"/>
          </a:p>
        </p:txBody>
      </p:sp>
      <p:sp>
        <p:nvSpPr>
          <p:cNvPr id="30723" name="Text Placeholder 95234"/>
          <p:cNvSpPr>
            <a:spLocks noGrp="1"/>
          </p:cNvSpPr>
          <p:nvPr>
            <p:ph idx="1"/>
          </p:nvPr>
        </p:nvSpPr>
        <p:spPr/>
        <p:txBody>
          <a:bodyPr vert="horz" wrap="square" lIns="91440" tIns="45720" rIns="91440" bIns="45720" anchor="t"/>
          <a:lstStyle/>
          <a:p>
            <a:pPr eaLnBrk="1" hangingPunct="1"/>
            <a:r>
              <a:rPr lang="en-ID" dirty="0"/>
              <a:t>Pendekatan Klasik</a:t>
            </a:r>
            <a:endParaRPr dirty="0"/>
          </a:p>
          <a:p>
            <a:pPr lvl="1" eaLnBrk="1" hangingPunct="1"/>
            <a:r>
              <a:rPr lang="en-ID" dirty="0"/>
              <a:t>Mulai muncul istilah/penjabaran dari teori</a:t>
            </a:r>
            <a:r>
              <a:rPr dirty="0"/>
              <a:t> scientific management  and t</a:t>
            </a:r>
            <a:r>
              <a:rPr lang="en-ID" dirty="0"/>
              <a:t>eori </a:t>
            </a:r>
            <a:r>
              <a:rPr dirty="0"/>
              <a:t>general administrative .</a:t>
            </a:r>
          </a:p>
          <a:p>
            <a:pPr lvl="2" eaLnBrk="1" hangingPunct="1"/>
            <a:r>
              <a:rPr dirty="0"/>
              <a:t>Scientific management theorists</a:t>
            </a:r>
          </a:p>
          <a:p>
            <a:pPr lvl="3" eaLnBrk="1" hangingPunct="1"/>
            <a:r>
              <a:rPr dirty="0"/>
              <a:t>Fredrick W. Taylor, Frank and Lillian Gilbreth, and Henry Gantt</a:t>
            </a:r>
          </a:p>
          <a:p>
            <a:pPr lvl="2" eaLnBrk="1" hangingPunct="1"/>
            <a:r>
              <a:rPr dirty="0"/>
              <a:t>General administrative theorists</a:t>
            </a:r>
          </a:p>
          <a:p>
            <a:pPr lvl="3" eaLnBrk="1" hangingPunct="1"/>
            <a:r>
              <a:rPr dirty="0"/>
              <a:t>Henri Fayol and Max Weber</a:t>
            </a:r>
          </a:p>
        </p:txBody>
      </p:sp>
      <p:sp>
        <p:nvSpPr>
          <p:cNvPr id="6"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4109012995"/>
      </p:ext>
    </p:extLst>
  </p:cSld>
  <p:clrMapOvr>
    <a:masterClrMapping/>
  </p:clrMapOvr>
  <p:transition>
    <p:cut thruBlk="1"/>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96257"/>
          <p:cNvSpPr>
            <a:spLocks noGrp="1"/>
          </p:cNvSpPr>
          <p:nvPr>
            <p:ph type="title"/>
          </p:nvPr>
        </p:nvSpPr>
        <p:spPr/>
        <p:txBody>
          <a:bodyPr vert="horz" wrap="square" lIns="91440" tIns="45720" rIns="91440" bIns="45720" anchor="t">
            <a:spAutoFit/>
          </a:bodyPr>
          <a:lstStyle/>
          <a:p>
            <a:pPr eaLnBrk="1" hangingPunct="1"/>
            <a:r>
              <a:rPr dirty="0"/>
              <a:t>Scientific Management</a:t>
            </a:r>
          </a:p>
        </p:txBody>
      </p:sp>
      <p:sp>
        <p:nvSpPr>
          <p:cNvPr id="31747" name="Text Placeholder 96258"/>
          <p:cNvSpPr>
            <a:spLocks noGrp="1"/>
          </p:cNvSpPr>
          <p:nvPr>
            <p:ph idx="1"/>
          </p:nvPr>
        </p:nvSpPr>
        <p:spPr/>
        <p:txBody>
          <a:bodyPr vert="horz" wrap="square" lIns="91440" tIns="45720" rIns="91440" bIns="45720" anchor="t">
            <a:normAutofit fontScale="92500"/>
          </a:bodyPr>
          <a:lstStyle/>
          <a:p>
            <a:pPr eaLnBrk="1" hangingPunct="1"/>
            <a:r>
              <a:rPr dirty="0"/>
              <a:t>Frederick W. Taylor</a:t>
            </a:r>
          </a:p>
          <a:p>
            <a:pPr lvl="1" eaLnBrk="1" hangingPunct="1"/>
            <a:r>
              <a:rPr dirty="0"/>
              <a:t>The Principles of Scientific Management (1911)</a:t>
            </a:r>
          </a:p>
          <a:p>
            <a:pPr lvl="2" eaLnBrk="1" hangingPunct="1"/>
            <a:r>
              <a:rPr dirty="0"/>
              <a:t>Advocated the use of the scientific method to define the “one best way” for a job to be done</a:t>
            </a:r>
          </a:p>
          <a:p>
            <a:pPr lvl="1" eaLnBrk="1" hangingPunct="1"/>
            <a:r>
              <a:rPr dirty="0"/>
              <a:t>Believed that increased efficiency could be achieved by selecting the right people for the job and training them to do it precisely in the one best way.</a:t>
            </a:r>
          </a:p>
          <a:p>
            <a:pPr lvl="1" eaLnBrk="1" hangingPunct="1"/>
            <a:r>
              <a:rPr dirty="0"/>
              <a:t>To motivate workers, he favored incentive wage plans.</a:t>
            </a:r>
          </a:p>
          <a:p>
            <a:pPr lvl="1" eaLnBrk="1" hangingPunct="1"/>
            <a:r>
              <a:rPr dirty="0"/>
              <a:t>Separated managerial work from operative work.</a:t>
            </a:r>
          </a:p>
        </p:txBody>
      </p:sp>
      <p:sp>
        <p:nvSpPr>
          <p:cNvPr id="6"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3375461846"/>
      </p:ext>
    </p:extLst>
  </p:cSld>
  <p:clrMapOvr>
    <a:masterClrMapping/>
  </p:clrMapOvr>
  <p:transition>
    <p:cut thruBlk="1"/>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97281"/>
          <p:cNvSpPr>
            <a:spLocks noGrp="1"/>
          </p:cNvSpPr>
          <p:nvPr>
            <p:ph type="title"/>
          </p:nvPr>
        </p:nvSpPr>
        <p:spPr>
          <a:xfrm>
            <a:off x="533400" y="579438"/>
            <a:ext cx="8077200" cy="521970"/>
          </a:xfrm>
        </p:spPr>
        <p:txBody>
          <a:bodyPr vert="horz" wrap="square" lIns="91440" tIns="45720" rIns="91440" bIns="45720" anchor="t">
            <a:spAutoFit/>
          </a:bodyPr>
          <a:lstStyle/>
          <a:p>
            <a:pPr eaLnBrk="1" hangingPunct="1"/>
            <a:r>
              <a:rPr lang="en-ID" sz="2800" dirty="0"/>
              <a:t>4 prinsip Manajemen oleh </a:t>
            </a:r>
            <a:r>
              <a:rPr sz="2800" dirty="0"/>
              <a:t>Taylor’s </a:t>
            </a:r>
          </a:p>
        </p:txBody>
      </p:sp>
      <p:sp>
        <p:nvSpPr>
          <p:cNvPr id="32771" name="Text Placeholder 97282"/>
          <p:cNvSpPr>
            <a:spLocks noGrp="1"/>
          </p:cNvSpPr>
          <p:nvPr>
            <p:ph idx="1"/>
          </p:nvPr>
        </p:nvSpPr>
        <p:spPr/>
        <p:txBody>
          <a:bodyPr vert="horz" wrap="square" lIns="91440" tIns="45720" rIns="91440" bIns="45720" anchor="t">
            <a:normAutofit lnSpcReduction="10000"/>
          </a:bodyPr>
          <a:lstStyle/>
          <a:p>
            <a:pPr eaLnBrk="1" hangingPunct="1">
              <a:spcBef>
                <a:spcPct val="60000"/>
              </a:spcBef>
            </a:pPr>
            <a:r>
              <a:rPr lang="en-ID" sz="2000" dirty="0"/>
              <a:t>Mengembangkan ilmu untuk masing-masing elemen dari tugas/pekerjaan individu, yang menggantikan metode aturan lama</a:t>
            </a:r>
            <a:r>
              <a:rPr sz="2000" dirty="0"/>
              <a:t>.</a:t>
            </a:r>
          </a:p>
          <a:p>
            <a:pPr eaLnBrk="1" hangingPunct="1">
              <a:spcBef>
                <a:spcPct val="60000"/>
              </a:spcBef>
            </a:pPr>
            <a:r>
              <a:rPr lang="en-ID" sz="2000" dirty="0"/>
              <a:t>Memilih dan melatih, mengajar, dan mengembangkan karyawan secara ilmiah. (Dahulu, para karyawan memilih sendiri jenis pekerjaan mereka dan berlatih otodidak)</a:t>
            </a:r>
          </a:p>
          <a:p>
            <a:pPr eaLnBrk="1" hangingPunct="1">
              <a:spcBef>
                <a:spcPct val="60000"/>
              </a:spcBef>
            </a:pPr>
            <a:r>
              <a:rPr lang="en-ID" sz="2000" dirty="0"/>
              <a:t>menjalin kerjasama dengan karyawan secara sungguh-sungguh sehingga dapat dipastikan seluruh pekerjaan berjalan sesuai prinsip ilmiah yang telah dikembangkan.</a:t>
            </a:r>
            <a:endParaRPr sz="2000" dirty="0"/>
          </a:p>
          <a:p>
            <a:pPr eaLnBrk="1" hangingPunct="1">
              <a:spcBef>
                <a:spcPct val="60000"/>
              </a:spcBef>
            </a:pPr>
            <a:r>
              <a:rPr lang="en-ID" sz="2000" dirty="0"/>
              <a:t>Membagi tugas dan tanggung jawab hampir sama rata antara mnajemen dan karyawan. Manajemen mengambil alih jenis pekerjaan yang sekiranya akan lebih tepat dilakukan oleh mereka dibandingkan oleh karyawan.</a:t>
            </a:r>
            <a:r>
              <a:rPr sz="2000" dirty="0"/>
              <a:t> (</a:t>
            </a:r>
            <a:r>
              <a:rPr lang="en-ID" sz="2000" dirty="0"/>
              <a:t>Dahulu hampir semua tugas dan tanggung jawab diserahkan ke karyawan)</a:t>
            </a:r>
            <a:endParaRPr sz="2000" dirty="0"/>
          </a:p>
        </p:txBody>
      </p:sp>
      <p:sp>
        <p:nvSpPr>
          <p:cNvPr id="7"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3138813726"/>
      </p:ext>
    </p:extLst>
  </p:cSld>
  <p:clrMapOvr>
    <a:masterClrMapping/>
  </p:clrMapOvr>
  <p:transition>
    <p:cut thruBlk="1"/>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98305"/>
          <p:cNvSpPr>
            <a:spLocks noGrp="1"/>
          </p:cNvSpPr>
          <p:nvPr>
            <p:ph type="title"/>
          </p:nvPr>
        </p:nvSpPr>
        <p:spPr>
          <a:xfrm>
            <a:off x="533400" y="579438"/>
            <a:ext cx="8077200" cy="583565"/>
          </a:xfrm>
        </p:spPr>
        <p:txBody>
          <a:bodyPr vert="horz" wrap="square" lIns="91440" tIns="45720" rIns="91440" bIns="45720" anchor="t">
            <a:spAutoFit/>
          </a:bodyPr>
          <a:lstStyle/>
          <a:p>
            <a:pPr eaLnBrk="1" hangingPunct="1"/>
            <a:r>
              <a:rPr lang="en-ID" dirty="0"/>
              <a:t>Pencetus </a:t>
            </a:r>
            <a:r>
              <a:rPr dirty="0"/>
              <a:t>Scientific Management </a:t>
            </a:r>
          </a:p>
        </p:txBody>
      </p:sp>
      <p:sp>
        <p:nvSpPr>
          <p:cNvPr id="33795" name="Text Placeholder 98306"/>
          <p:cNvSpPr>
            <a:spLocks noGrp="1"/>
          </p:cNvSpPr>
          <p:nvPr>
            <p:ph idx="1"/>
          </p:nvPr>
        </p:nvSpPr>
        <p:spPr/>
        <p:txBody>
          <a:bodyPr vert="horz" wrap="square" lIns="91440" tIns="45720" rIns="91440" bIns="45720" anchor="t"/>
          <a:lstStyle/>
          <a:p>
            <a:pPr eaLnBrk="1" hangingPunct="1"/>
            <a:r>
              <a:rPr dirty="0"/>
              <a:t>Frank and Lillian Gilbreth</a:t>
            </a:r>
          </a:p>
          <a:p>
            <a:pPr lvl="1" eaLnBrk="1" hangingPunct="1"/>
            <a:r>
              <a:rPr dirty="0"/>
              <a:t>Bricklaying efficiency improvements</a:t>
            </a:r>
          </a:p>
          <a:p>
            <a:pPr lvl="1" eaLnBrk="1" hangingPunct="1"/>
            <a:r>
              <a:rPr dirty="0"/>
              <a:t>Time and motion studies (therbligs)</a:t>
            </a:r>
          </a:p>
          <a:p>
            <a:pPr eaLnBrk="1" hangingPunct="1"/>
            <a:r>
              <a:rPr dirty="0"/>
              <a:t>Henry Gantt</a:t>
            </a:r>
          </a:p>
          <a:p>
            <a:pPr lvl="1" eaLnBrk="1" hangingPunct="1"/>
            <a:r>
              <a:rPr dirty="0"/>
              <a:t>Incentive compensation systems</a:t>
            </a:r>
          </a:p>
          <a:p>
            <a:pPr lvl="1" eaLnBrk="1" hangingPunct="1"/>
            <a:r>
              <a:rPr dirty="0"/>
              <a:t>Gantt chart for scheduling work operations</a:t>
            </a:r>
          </a:p>
        </p:txBody>
      </p:sp>
      <p:sp>
        <p:nvSpPr>
          <p:cNvPr id="6"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498018797"/>
      </p:ext>
    </p:extLst>
  </p:cSld>
  <p:clrMapOvr>
    <a:masterClrMapping/>
  </p:clrMapOvr>
  <p:transition>
    <p:cut thruBlk="1"/>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99329"/>
          <p:cNvSpPr>
            <a:spLocks noGrp="1"/>
          </p:cNvSpPr>
          <p:nvPr>
            <p:ph type="title"/>
          </p:nvPr>
        </p:nvSpPr>
        <p:spPr/>
        <p:txBody>
          <a:bodyPr vert="horz" wrap="square" lIns="91440" tIns="45720" rIns="91440" bIns="45720" anchor="t">
            <a:spAutoFit/>
          </a:bodyPr>
          <a:lstStyle/>
          <a:p>
            <a:pPr eaLnBrk="1" hangingPunct="1"/>
            <a:r>
              <a:rPr dirty="0"/>
              <a:t>Administrative Management</a:t>
            </a:r>
          </a:p>
        </p:txBody>
      </p:sp>
      <p:sp>
        <p:nvSpPr>
          <p:cNvPr id="34819" name="Text Placeholder 99330"/>
          <p:cNvSpPr>
            <a:spLocks noGrp="1"/>
          </p:cNvSpPr>
          <p:nvPr>
            <p:ph idx="1"/>
          </p:nvPr>
        </p:nvSpPr>
        <p:spPr/>
        <p:txBody>
          <a:bodyPr vert="horz" wrap="square" lIns="91440" tIns="45720" rIns="91440" bIns="45720" anchor="t">
            <a:normAutofit fontScale="92500" lnSpcReduction="10000"/>
          </a:bodyPr>
          <a:lstStyle/>
          <a:p>
            <a:pPr eaLnBrk="1" hangingPunct="1"/>
            <a:r>
              <a:rPr dirty="0"/>
              <a:t>General administrative theorists</a:t>
            </a:r>
          </a:p>
          <a:p>
            <a:pPr lvl="1" eaLnBrk="1" hangingPunct="1"/>
            <a:r>
              <a:rPr lang="en-ID" dirty="0"/>
              <a:t>Penulis yang mengembangkan teori general atas apa tugas seorang manajer dan apa yang terkandung dalam terapana manajemen yang baik</a:t>
            </a:r>
            <a:endParaRPr dirty="0"/>
          </a:p>
          <a:p>
            <a:pPr lvl="1" eaLnBrk="1" hangingPunct="1"/>
            <a:r>
              <a:rPr dirty="0"/>
              <a:t>Henri Fayol (France)</a:t>
            </a:r>
          </a:p>
          <a:p>
            <a:pPr lvl="2" eaLnBrk="1" hangingPunct="1"/>
            <a:r>
              <a:rPr lang="en-ID" i="1" dirty="0"/>
              <a:t>14 prinsip manajemen</a:t>
            </a:r>
            <a:r>
              <a:rPr dirty="0"/>
              <a:t>: </a:t>
            </a:r>
            <a:r>
              <a:rPr lang="en-ID" dirty="0"/>
              <a:t>Prinsip fundamental atau universal dari terapan manajemen</a:t>
            </a:r>
            <a:endParaRPr dirty="0"/>
          </a:p>
          <a:p>
            <a:pPr lvl="1" eaLnBrk="1" hangingPunct="1"/>
            <a:r>
              <a:rPr dirty="0"/>
              <a:t>Max Weber (Germany)</a:t>
            </a:r>
          </a:p>
          <a:p>
            <a:pPr lvl="2" eaLnBrk="1" hangingPunct="1"/>
            <a:r>
              <a:rPr lang="en-ID" dirty="0"/>
              <a:t>birokrasi</a:t>
            </a:r>
            <a:r>
              <a:rPr dirty="0"/>
              <a:t>: </a:t>
            </a:r>
            <a:r>
              <a:rPr lang="en-ID" dirty="0"/>
              <a:t>suatu Org. yang ideal dapat dilihat dari adanya pembagian kerja, hirarki yang jelas, regulasi dan aturan yang detail, dan hubungan antar pekerja yang harmonis</a:t>
            </a:r>
            <a:endParaRPr dirty="0"/>
          </a:p>
        </p:txBody>
      </p:sp>
      <p:sp>
        <p:nvSpPr>
          <p:cNvPr id="6"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3011486684"/>
      </p:ext>
    </p:extLst>
  </p:cSld>
  <p:clrMapOvr>
    <a:masterClrMapping/>
  </p:clrMapOvr>
  <p:transition>
    <p:cut thruBlk="1"/>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00353"/>
          <p:cNvSpPr>
            <a:spLocks noGrp="1"/>
          </p:cNvSpPr>
          <p:nvPr>
            <p:ph type="title"/>
          </p:nvPr>
        </p:nvSpPr>
        <p:spPr>
          <a:xfrm>
            <a:off x="533400" y="579438"/>
            <a:ext cx="8077200" cy="521970"/>
          </a:xfrm>
        </p:spPr>
        <p:txBody>
          <a:bodyPr vert="horz" wrap="square" lIns="91440" tIns="45720" rIns="91440" bIns="45720" anchor="t">
            <a:spAutoFit/>
          </a:bodyPr>
          <a:lstStyle/>
          <a:p>
            <a:pPr eaLnBrk="1" hangingPunct="1"/>
            <a:r>
              <a:rPr lang="en-ID" sz="2800" dirty="0"/>
              <a:t>14 prinsip Manajemen oleh </a:t>
            </a:r>
            <a:r>
              <a:rPr sz="2800" dirty="0"/>
              <a:t>Fayol’s </a:t>
            </a:r>
          </a:p>
        </p:txBody>
      </p:sp>
      <p:sp>
        <p:nvSpPr>
          <p:cNvPr id="35843" name="Text Placeholder 100354"/>
          <p:cNvSpPr>
            <a:spLocks noGrp="1"/>
          </p:cNvSpPr>
          <p:nvPr>
            <p:ph sz="half" idx="1"/>
          </p:nvPr>
        </p:nvSpPr>
        <p:spPr>
          <a:xfrm>
            <a:off x="533400" y="1371600"/>
            <a:ext cx="3975100" cy="4648200"/>
          </a:xfrm>
        </p:spPr>
        <p:txBody>
          <a:bodyPr vert="horz" wrap="square" lIns="91440" tIns="45720" rIns="91440" bIns="45720" anchor="t"/>
          <a:lstStyle/>
          <a:p>
            <a:pPr eaLnBrk="1" hangingPunct="1">
              <a:spcBef>
                <a:spcPct val="50000"/>
              </a:spcBef>
            </a:pPr>
            <a:r>
              <a:rPr sz="2400" b="1" dirty="0"/>
              <a:t>Division of work</a:t>
            </a:r>
          </a:p>
          <a:p>
            <a:pPr eaLnBrk="1" hangingPunct="1">
              <a:spcBef>
                <a:spcPct val="50000"/>
              </a:spcBef>
            </a:pPr>
            <a:r>
              <a:rPr sz="2400" b="1" dirty="0"/>
              <a:t>Authority</a:t>
            </a:r>
          </a:p>
          <a:p>
            <a:pPr eaLnBrk="1" hangingPunct="1">
              <a:spcBef>
                <a:spcPct val="50000"/>
              </a:spcBef>
            </a:pPr>
            <a:r>
              <a:rPr sz="2400" b="1" dirty="0"/>
              <a:t>Discipline</a:t>
            </a:r>
          </a:p>
          <a:p>
            <a:pPr eaLnBrk="1" hangingPunct="1">
              <a:spcBef>
                <a:spcPct val="50000"/>
              </a:spcBef>
            </a:pPr>
            <a:r>
              <a:rPr sz="2400" b="1" dirty="0"/>
              <a:t>Unity of command</a:t>
            </a:r>
          </a:p>
          <a:p>
            <a:pPr eaLnBrk="1" hangingPunct="1">
              <a:spcBef>
                <a:spcPct val="50000"/>
              </a:spcBef>
            </a:pPr>
            <a:r>
              <a:rPr sz="2400" b="1" dirty="0"/>
              <a:t>Unity of direction</a:t>
            </a:r>
          </a:p>
          <a:p>
            <a:pPr eaLnBrk="1" hangingPunct="1">
              <a:spcBef>
                <a:spcPct val="50000"/>
              </a:spcBef>
            </a:pPr>
            <a:r>
              <a:rPr sz="2400" b="1" dirty="0"/>
              <a:t>Subordination of the individual</a:t>
            </a:r>
          </a:p>
          <a:p>
            <a:pPr eaLnBrk="1" hangingPunct="1">
              <a:spcBef>
                <a:spcPct val="50000"/>
              </a:spcBef>
            </a:pPr>
            <a:r>
              <a:rPr sz="2400" b="1" dirty="0"/>
              <a:t>Remuneration</a:t>
            </a:r>
          </a:p>
        </p:txBody>
      </p:sp>
      <p:sp>
        <p:nvSpPr>
          <p:cNvPr id="35844" name="Text Placeholder 100355"/>
          <p:cNvSpPr>
            <a:spLocks noGrp="1"/>
          </p:cNvSpPr>
          <p:nvPr>
            <p:ph sz="half" idx="2"/>
          </p:nvPr>
        </p:nvSpPr>
        <p:spPr>
          <a:xfrm>
            <a:off x="4660900" y="1371600"/>
            <a:ext cx="3975100" cy="4648200"/>
          </a:xfrm>
        </p:spPr>
        <p:txBody>
          <a:bodyPr vert="horz" wrap="square" lIns="91440" tIns="45720" rIns="91440" bIns="45720" anchor="t"/>
          <a:lstStyle/>
          <a:p>
            <a:pPr eaLnBrk="1" hangingPunct="1">
              <a:spcBef>
                <a:spcPct val="50000"/>
              </a:spcBef>
            </a:pPr>
            <a:r>
              <a:rPr sz="2400" b="1" dirty="0"/>
              <a:t>Centralization</a:t>
            </a:r>
          </a:p>
          <a:p>
            <a:pPr eaLnBrk="1" hangingPunct="1">
              <a:spcBef>
                <a:spcPct val="50000"/>
              </a:spcBef>
            </a:pPr>
            <a:r>
              <a:rPr sz="2400" b="1" dirty="0"/>
              <a:t>Scalar chain</a:t>
            </a:r>
          </a:p>
          <a:p>
            <a:pPr eaLnBrk="1" hangingPunct="1">
              <a:spcBef>
                <a:spcPct val="50000"/>
              </a:spcBef>
            </a:pPr>
            <a:r>
              <a:rPr sz="2400" b="1" dirty="0"/>
              <a:t>Order</a:t>
            </a:r>
          </a:p>
          <a:p>
            <a:pPr eaLnBrk="1" hangingPunct="1">
              <a:spcBef>
                <a:spcPct val="50000"/>
              </a:spcBef>
            </a:pPr>
            <a:r>
              <a:rPr sz="2400" b="1" dirty="0"/>
              <a:t>Equity</a:t>
            </a:r>
          </a:p>
          <a:p>
            <a:pPr eaLnBrk="1" hangingPunct="1">
              <a:spcBef>
                <a:spcPct val="50000"/>
              </a:spcBef>
            </a:pPr>
            <a:r>
              <a:rPr sz="2400" b="1" dirty="0"/>
              <a:t>Stability of tenure of personnel</a:t>
            </a:r>
          </a:p>
          <a:p>
            <a:pPr eaLnBrk="1" hangingPunct="1">
              <a:spcBef>
                <a:spcPct val="50000"/>
              </a:spcBef>
            </a:pPr>
            <a:r>
              <a:rPr sz="2400" b="1" dirty="0"/>
              <a:t>Initiative</a:t>
            </a:r>
          </a:p>
          <a:p>
            <a:pPr eaLnBrk="1" hangingPunct="1">
              <a:spcBef>
                <a:spcPct val="50000"/>
              </a:spcBef>
            </a:pPr>
            <a:r>
              <a:rPr sz="2400" b="1" dirty="0"/>
              <a:t>Esprit de corps</a:t>
            </a:r>
          </a:p>
        </p:txBody>
      </p:sp>
      <p:sp>
        <p:nvSpPr>
          <p:cNvPr id="8"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3287903836"/>
      </p:ext>
    </p:extLst>
  </p:cSld>
  <p:clrMapOvr>
    <a:masterClrMapping/>
  </p:clrMapOvr>
  <p:transition>
    <p:cut thruBlk="1"/>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01379"/>
          <p:cNvSpPr>
            <a:spLocks noGrp="1"/>
          </p:cNvSpPr>
          <p:nvPr>
            <p:ph type="title"/>
          </p:nvPr>
        </p:nvSpPr>
        <p:spPr>
          <a:xfrm>
            <a:off x="533400" y="579438"/>
            <a:ext cx="8077200" cy="583565"/>
          </a:xfrm>
        </p:spPr>
        <p:txBody>
          <a:bodyPr vert="horz" wrap="square" lIns="91440" tIns="45720" rIns="91440" bIns="45720" anchor="t">
            <a:spAutoFit/>
          </a:bodyPr>
          <a:lstStyle/>
          <a:p>
            <a:pPr eaLnBrk="1" hangingPunct="1"/>
            <a:r>
              <a:rPr lang="en-ID" dirty="0"/>
              <a:t>Birokrasi Ideal oleh </a:t>
            </a:r>
            <a:r>
              <a:rPr dirty="0"/>
              <a:t>Weber’s </a:t>
            </a:r>
          </a:p>
        </p:txBody>
      </p:sp>
      <p:sp>
        <p:nvSpPr>
          <p:cNvPr id="36867" name="Text Placeholder 101380"/>
          <p:cNvSpPr>
            <a:spLocks noGrp="1"/>
          </p:cNvSpPr>
          <p:nvPr>
            <p:ph idx="1"/>
          </p:nvPr>
        </p:nvSpPr>
        <p:spPr/>
        <p:txBody>
          <a:bodyPr vert="horz" wrap="square" lIns="91440" tIns="45720" rIns="91440" bIns="45720" anchor="t"/>
          <a:lstStyle/>
          <a:p>
            <a:pPr eaLnBrk="1" hangingPunct="1"/>
            <a:r>
              <a:rPr dirty="0"/>
              <a:t>Division of Labor</a:t>
            </a:r>
          </a:p>
          <a:p>
            <a:pPr eaLnBrk="1" hangingPunct="1"/>
            <a:r>
              <a:rPr dirty="0"/>
              <a:t>Authority Hierarchy</a:t>
            </a:r>
          </a:p>
          <a:p>
            <a:pPr eaLnBrk="1" hangingPunct="1"/>
            <a:r>
              <a:rPr dirty="0"/>
              <a:t>Formal Selection</a:t>
            </a:r>
          </a:p>
          <a:p>
            <a:pPr eaLnBrk="1" hangingPunct="1"/>
            <a:r>
              <a:rPr dirty="0"/>
              <a:t>Formal Rules and Regulations</a:t>
            </a:r>
          </a:p>
          <a:p>
            <a:pPr eaLnBrk="1" hangingPunct="1"/>
            <a:r>
              <a:rPr dirty="0"/>
              <a:t>Impersonality</a:t>
            </a:r>
          </a:p>
          <a:p>
            <a:pPr eaLnBrk="1" hangingPunct="1"/>
            <a:r>
              <a:rPr dirty="0"/>
              <a:t>Career Orientation</a:t>
            </a:r>
          </a:p>
        </p:txBody>
      </p:sp>
      <p:sp>
        <p:nvSpPr>
          <p:cNvPr id="140"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1289411732"/>
      </p:ext>
    </p:extLst>
  </p:cSld>
  <p:clrMapOvr>
    <a:masterClrMapping/>
  </p:clrMapOvr>
  <p:transition>
    <p:cut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solidFill>
                  <a:srgbClr val="000000"/>
                </a:solidFill>
              </a:rPr>
              <a:t>bidang-bidang fungsional dalam Bisnis</a:t>
            </a:r>
            <a:endParaRPr lang="en-US" dirty="0">
              <a:solidFill>
                <a:srgbClr val="000000"/>
              </a:solidFill>
            </a:endParaRPr>
          </a:p>
        </p:txBody>
      </p:sp>
      <p:sp>
        <p:nvSpPr>
          <p:cNvPr id="3" name="Content Placeholder 2"/>
          <p:cNvSpPr>
            <a:spLocks noGrp="1"/>
          </p:cNvSpPr>
          <p:nvPr>
            <p:ph idx="1"/>
          </p:nvPr>
        </p:nvSpPr>
        <p:spPr/>
        <p:txBody>
          <a:bodyPr/>
          <a:lstStyle/>
          <a:p>
            <a:r>
              <a:rPr lang="en-US" b="1" dirty="0">
                <a:solidFill>
                  <a:srgbClr val="000000"/>
                </a:solidFill>
              </a:rPr>
              <a:t>HR = </a:t>
            </a:r>
            <a:r>
              <a:rPr lang="id-ID" b="1" dirty="0">
                <a:solidFill>
                  <a:srgbClr val="000000"/>
                </a:solidFill>
              </a:rPr>
              <a:t>Sumber Daya Manusia</a:t>
            </a:r>
            <a:endParaRPr lang="en-US" b="1" dirty="0">
              <a:solidFill>
                <a:srgbClr val="000000"/>
              </a:solidFill>
            </a:endParaRPr>
          </a:p>
          <a:p>
            <a:pPr lvl="1"/>
            <a:r>
              <a:rPr lang="id-ID" dirty="0">
                <a:solidFill>
                  <a:srgbClr val="000000"/>
                </a:solidFill>
              </a:rPr>
              <a:t>Orang-orang yang bekerja dalam suatu bisnis</a:t>
            </a:r>
            <a:r>
              <a:rPr lang="en-US" dirty="0">
                <a:solidFill>
                  <a:srgbClr val="000000"/>
                </a:solidFill>
              </a:rPr>
              <a:t>/</a:t>
            </a:r>
            <a:r>
              <a:rPr lang="id-ID" dirty="0">
                <a:solidFill>
                  <a:srgbClr val="000000"/>
                </a:solidFill>
              </a:rPr>
              <a:t>organisasi</a:t>
            </a:r>
            <a:endParaRPr lang="en-US" dirty="0">
              <a:solidFill>
                <a:srgbClr val="000000"/>
              </a:solidFill>
            </a:endParaRPr>
          </a:p>
          <a:p>
            <a:pPr lvl="1"/>
            <a:r>
              <a:rPr lang="id-ID" dirty="0">
                <a:solidFill>
                  <a:srgbClr val="000000"/>
                </a:solidFill>
              </a:rPr>
              <a:t>Terlibat dalam </a:t>
            </a:r>
            <a:r>
              <a:rPr lang="en-US" dirty="0">
                <a:solidFill>
                  <a:srgbClr val="000000"/>
                </a:solidFill>
              </a:rPr>
              <a:t>p</a:t>
            </a:r>
            <a:r>
              <a:rPr lang="id-ID" dirty="0">
                <a:solidFill>
                  <a:srgbClr val="000000"/>
                </a:solidFill>
              </a:rPr>
              <a:t>erencanaan dan kepegawaian</a:t>
            </a:r>
            <a:r>
              <a:rPr lang="en-US" dirty="0">
                <a:solidFill>
                  <a:srgbClr val="000000"/>
                </a:solidFill>
              </a:rPr>
              <a:t>,</a:t>
            </a:r>
            <a:r>
              <a:rPr lang="id-ID" dirty="0">
                <a:solidFill>
                  <a:srgbClr val="000000"/>
                </a:solidFill>
              </a:rPr>
              <a:t> kinerja manajemen, kompensasi dan manfaat, serta hubungan antar karyawan</a:t>
            </a:r>
            <a:endParaRPr lang="en-US" dirty="0">
              <a:solidFill>
                <a:srgbClr val="000000"/>
              </a:solidFill>
            </a:endParaRPr>
          </a:p>
          <a:p>
            <a:pPr lvl="1"/>
            <a:endParaRPr lang="en-US" dirty="0">
              <a:solidFill>
                <a:srgbClr val="000000"/>
              </a:solidFill>
            </a:endParaRPr>
          </a:p>
        </p:txBody>
      </p:sp>
      <p:sp>
        <p:nvSpPr>
          <p:cNvPr id="1026" name="AutoShape 2" descr="data:image/jpg;base64,/9j/4AAQSkZJRgABAQAAAQABAAD/2wCEAAkGBhQQEBUUEBMVFRQVFxgWGBgYFhwaGBcYFRgVHBwcHR0XHSYhFxkjGxweIDAgIycpLS4uGx82NTAqNSYvLCkBCQoKDgwOGg8PGiwkHyQ0Li0tKiovLC8qKS8pLCkvKSkpNSw1NCoqKTQpLCwqKS4vLCksLCwpMDUsLSwsLCwsLf/AABEIAH8AXwMBIgACEQEDEQH/xAAcAAACAgMBAQAAAAAAAAAAAAAEBQAGAQIDBwj/xAA8EAACAQIEAggDBgMJAQAAAAABAhEAAwQSITEFQQYTIlFhcYGRBzLwQmKhscHRUnKyFCMzU4KSotLxFf/EABkBAAIDAQAAAAAAAAAAAAAAAAADAQIEBf/EACQRAAIDAAEEAgIDAAAAAAAAAAABAgMREhMhMUEiUQSBI2HR/9oADAMBAAIRAxEAPwD3GpUqUAStXeATvAnTel/GeNLh1DNzOUHlmAnKT9mROtUo9MH65ntiA4ggnvCzHcQ2Yj+c1KQF9xOOC2xcBBXQk/cMSw8BM+QrF/iSISGMR+RG/lPZ84rzZMUxJgkAljAOgzTIA5AydKJskxEmIj00/ap4geiYfFB1BmOyrEdwYTrXS3dDAEbESPI1R7NxspWTDRPjAI/IxTT/AOrcI0gaZRHIc48TA9qOIFnqUqwvFgcqhSOUb6D6/M+bNHkAjY1XANqlSpQAPicStoAtsSFHmdhXa3cDAEaggEeRrW/YV1KuoZTuCAR7GgrmEuB2IuZbZWBG6dmNAezAPamPDaqvdI76VXp5jEBa2AVuHIWB+W4nJhp8ysCJ0MTuNqnYFZ4tjGuXT1iKjr2WyAqGI+1B2nf1qWKciRhYFMLC0BYpjYNSAdZSjbdmhbBphZegDm9qKd4DHC4IAiNNx+A7qUXXoQXIYamDoY3g768qhrQLaTWIneuauvZG2nZHgPCu1LAlL7LhFNt2a4w3JGpB28/MfhtWeMY7qk7JAY7bTHOJqupjXN5WJYuYWIAkTMaaR40qV0Iyx7+hiplJckVvpXwdrN+Gy9qShUZc4B5iT2xMSSSfOheE4M3W3gDc/pVo6U/3+HuXbCDrFa2vbntq9wLlkdq2uswpHjO1JcKzYXE3MPca295UN1lXMFygEjVh80A7nWO+as57H4sFHJZJBd3hwVZWZFbWrLDcUix/TC9YK9bgroW4cttlZbhZoLZSidpZUHXXbajuCdLbWJbIXRLn+WxKv/tcBvwrPCy5LF3NEo1N9+w5t3Y3opL9LbjyxrZL1PoudjakswVbUoJNMYterg1wyAu5NDtiIrSwQ7gGYnWATpz21rSILnw5LaiFILH5jOYz4kTR1c7CqFGSMsaRtHpXSlAVjpE563bZRHiJP6zSM3z1qwCpyuPUrmH9NW/j2CLpmX5kk+a8/XSaT4fhQuAFmytoVgDTfXXzPvXMuqk7Gl7NM3GdHH3/AI9OfBsO11bi24gDTNOXMrgpMfynbvoHiKXLl5hdw9pCxi5dW7mJRDOQDIpgnsydgW76uPCsOtq2EURG/ieZ9ao3SHpCq4x7dsFsphjOmbmBprBmn9Kca0l3ZWuab+X0gTjzA3cPcuMq27WIBd2MKoa1etgk8u26idtaH6P9GWcO1+0t2WYkOEuKyAgqwLTJ3202jnTzCk3V2kGfaNj371ytcCtW8wtBrGb5updrQPpbIHrFK4yjFcln9mhtSfxf6FFvh8vdNm41q3my28kFeyIY5XkFc0iBGxgijrQZQQ7Lm1Iyg6ry32MUQ2HW2AqCFUBQPACiMDhesZe6df5RE/qKrG6fPIlnVHjsgHC2HumEBPjyE7SeUnT1q18H6O9U4dmOdSdvlZWWPQ/tR/C+G2rQPUiAx11PeeR7pjyo+uq2c4lSpUqoAvE+s6puqjPGn6x4xtVY4fje81caqXSTh5sv1qfIx7X3W7/I/n51KAZYfEh/r29Tv7ULxLgli6JYIrbBtAZ199yY76U4biYHMV3N/OUDCUDyZGhGvvE/hUgckRrEjKezzGv/AJXO3fa7cUqpI1DSNoB3rXp7ea2qZAJALD1MflPvWvw9yvhDlY9YGYXQeRYyI+6VgDyPOsNljjNx9M2xr/i6v0xjw/hZbtONN4ozht5izB7YtkBdMyk9oH+E6bURiViBMfrQt3TUGSK2QqjBfEyym5+Rthnyt4GmFJcLiM4pnhr86Hf86l9yh3qVKlQBKwVnes1CaANerA5AelLeJYfrDPcIpg7aSeVCGDuAfHY+4qUBUukuGdiumbKsRziT71r0O4UbNxr05UdMuX+LUEN4Aax5mlfxIxz4XFWLiO4RrZDKrEA5XYn1hhv4Um6O9Kb+JxmEtG9cKBwGJyg3BM9rLuIEbmZrnTUutmdvs3xm+jxTPTsSpZifbyrgcPyO3Pypq1juP4T+taHDHv8A+J/7V09MAntA2rrIeR0Pep2Pt+M00u3AFzEwBrNY4vh16tXbRlECOfgfCdfekl92bLnJgyVEQpju7zWa25V9l5HV1Off0WLh3FlugA9lu4nfy76YVSBr36e9WXgqnKT1uddgIgg+Mk0qi5z7MvdSo90Hh9fruqI2asfa+u41oo09R+QrWZiYtSV7NKsXjFsLmvMLayBLGBJEx56H2rljumWEsMUu3lD7MFBYgjecgMGI0rzLpb0u/tWI1cdUjEW8oMEEDtGftbjlEVR3Rj2Q2FTl58BPxP4/hsTatpZuZ7qMdgcuVh2pYxzAOk7Gq38OFP8Ab7P3Wcn0Rv3pLxDiAYwGB7JMz3pPp+tEYORA7ivMzuO8+VL5a9Y3MWI9/XG1uuOrxLA8RuAAdY+x+038C+NXz4Z9InN+5hbnbWC6MWGZSN17Rlgd9JjXkdLq1N4KdTS0ujYYX4D5oGoI0o27gEa31ZUZQIHhG0HkfGu4uA8xWlwSY+tZ/arcVu4U5Mrtrg7lsjggja4BKkeOo39wZ76sOFsC2gURoNYAEnmYFYca/h+FRz9egqkKow8Fp2Ofk6BDP13Gg+K4nqcPduExkRnkCYyITMc9po+sEU0WfK7cZhz1hM6ydNSSJOp20jeuGJ42GAkmcwJ1/m8deXtX0tjeheCvf4mFsn/QB/TE1zwvQPh9r5MFhge/qlJ92BpPQjuj+vLMPmC2+ZpUMRly6KSflyzp770aMTlbTMNNeWoMzBPgNPPavqe1wy0nyWra+SKPyFVrEfCvh7knqCMxJIV2Ak6mJOnkIqXUvTIVv2jwFceS2/JtT3kHlsP2ApnheJEMzKxkSQQdRqBI7tJq4cU+AV3rWOFxa9WSSFuKcyjuzLIbzgeVGcI+BTKQb+JBjkgb9xSpfjb7GR/IS9Dv4X9MDi1uWL75ntqrIWPaZdQ3i2Vo1+8KvuUkA84FV/o18PcJgHNyyhN0gqXJ5EgkADQAkDx03qy1ojHis3TPJ8nqOTWp+vCKj2ia61KsVP/Z">
            <a:hlinkClick r:id="rId2"/>
          </p:cNvPr>
          <p:cNvSpPr>
            <a:spLocks noChangeAspect="1" noChangeArrowheads="1"/>
          </p:cNvSpPr>
          <p:nvPr/>
        </p:nvSpPr>
        <p:spPr bwMode="auto">
          <a:xfrm>
            <a:off x="155575" y="-579438"/>
            <a:ext cx="904875" cy="1209676"/>
          </a:xfrm>
          <a:prstGeom prst="rect">
            <a:avLst/>
          </a:prstGeom>
          <a:noFill/>
        </p:spPr>
        <p:txBody>
          <a:bodyPr vert="horz" wrap="square" lIns="91440" tIns="45720" rIns="91440" bIns="45720" numCol="1" anchor="t" anchorCtr="0" compatLnSpc="1"/>
          <a:lstStyle/>
          <a:p>
            <a:endParaRPr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02401"/>
          <p:cNvSpPr>
            <a:spLocks noGrp="1"/>
          </p:cNvSpPr>
          <p:nvPr>
            <p:ph type="title"/>
          </p:nvPr>
        </p:nvSpPr>
        <p:spPr>
          <a:xfrm>
            <a:off x="533400" y="579438"/>
            <a:ext cx="8077200" cy="583565"/>
          </a:xfrm>
        </p:spPr>
        <p:txBody>
          <a:bodyPr vert="horz" wrap="square" lIns="91440" tIns="45720" rIns="91440" bIns="45720" anchor="t">
            <a:spAutoFit/>
          </a:bodyPr>
          <a:lstStyle/>
          <a:p>
            <a:pPr eaLnBrk="1" hangingPunct="1"/>
            <a:r>
              <a:rPr lang="en-ID" dirty="0"/>
              <a:t>Pendekatan SDM</a:t>
            </a:r>
          </a:p>
        </p:txBody>
      </p:sp>
      <p:sp>
        <p:nvSpPr>
          <p:cNvPr id="37891" name="Text Placeholder 102402"/>
          <p:cNvSpPr>
            <a:spLocks noGrp="1"/>
          </p:cNvSpPr>
          <p:nvPr>
            <p:ph idx="1"/>
          </p:nvPr>
        </p:nvSpPr>
        <p:spPr/>
        <p:txBody>
          <a:bodyPr vert="horz" wrap="square" lIns="91440" tIns="45720" rIns="91440" bIns="45720" anchor="t"/>
          <a:lstStyle/>
          <a:p>
            <a:pPr eaLnBrk="1" hangingPunct="1"/>
            <a:r>
              <a:rPr dirty="0"/>
              <a:t>Robert Owen</a:t>
            </a:r>
          </a:p>
          <a:p>
            <a:pPr lvl="1" eaLnBrk="1" hangingPunct="1"/>
            <a:r>
              <a:rPr lang="en-ID" dirty="0"/>
              <a:t>Menyatakan bahwa penitikberatan pada SDM akan menguntukna manajemen dan menyejahterakan karyawan.</a:t>
            </a:r>
            <a:endParaRPr dirty="0"/>
          </a:p>
          <a:p>
            <a:pPr eaLnBrk="1" hangingPunct="1"/>
            <a:r>
              <a:rPr dirty="0"/>
              <a:t>Hugo Munsterberg</a:t>
            </a:r>
          </a:p>
          <a:p>
            <a:pPr lvl="1" eaLnBrk="1" hangingPunct="1"/>
            <a:r>
              <a:rPr lang="en-ID" dirty="0"/>
              <a:t>Menciptakan bidang psikologi </a:t>
            </a:r>
            <a:r>
              <a:rPr dirty="0"/>
              <a:t>industrial — </a:t>
            </a:r>
            <a:r>
              <a:rPr lang="en-ID" dirty="0"/>
              <a:t>ilmu yang mempelajari setiap individu dalam bekerja untuk meningkatkan produktifitas.</a:t>
            </a:r>
            <a:endParaRPr dirty="0"/>
          </a:p>
        </p:txBody>
      </p:sp>
      <p:sp>
        <p:nvSpPr>
          <p:cNvPr id="6"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1323158702"/>
      </p:ext>
    </p:extLst>
  </p:cSld>
  <p:clrMapOvr>
    <a:masterClrMapping/>
  </p:clrMapOvr>
  <p:transition>
    <p:cut thruBlk="1"/>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03425"/>
          <p:cNvSpPr>
            <a:spLocks noGrp="1"/>
          </p:cNvSpPr>
          <p:nvPr>
            <p:ph type="title"/>
          </p:nvPr>
        </p:nvSpPr>
        <p:spPr>
          <a:xfrm>
            <a:off x="533400" y="579438"/>
            <a:ext cx="8077200" cy="583565"/>
          </a:xfrm>
        </p:spPr>
        <p:txBody>
          <a:bodyPr vert="horz" wrap="square" lIns="91440" tIns="45720" rIns="91440" bIns="45720" anchor="t">
            <a:spAutoFit/>
          </a:bodyPr>
          <a:lstStyle/>
          <a:p>
            <a:pPr eaLnBrk="1" hangingPunct="1"/>
            <a:r>
              <a:rPr lang="en-ID" dirty="0"/>
              <a:t>Pendekatan SDM</a:t>
            </a:r>
          </a:p>
        </p:txBody>
      </p:sp>
      <p:sp>
        <p:nvSpPr>
          <p:cNvPr id="38915" name="Text Placeholder 103426"/>
          <p:cNvSpPr>
            <a:spLocks noGrp="1"/>
          </p:cNvSpPr>
          <p:nvPr>
            <p:ph idx="1"/>
          </p:nvPr>
        </p:nvSpPr>
        <p:spPr/>
        <p:txBody>
          <a:bodyPr vert="horz" wrap="square" lIns="91440" tIns="45720" rIns="91440" bIns="45720" anchor="t"/>
          <a:lstStyle/>
          <a:p>
            <a:pPr eaLnBrk="1" hangingPunct="1"/>
            <a:r>
              <a:rPr dirty="0"/>
              <a:t>Mary Parker Follett </a:t>
            </a:r>
          </a:p>
          <a:p>
            <a:pPr lvl="1" eaLnBrk="1" hangingPunct="1"/>
            <a:r>
              <a:rPr lang="en-ID" dirty="0"/>
              <a:t>Mengakui bahwa Org. dapat dilihat dari sisi perilaku individu dan tim dalam Org. tersebut</a:t>
            </a:r>
            <a:r>
              <a:rPr dirty="0"/>
              <a:t>.</a:t>
            </a:r>
          </a:p>
          <a:p>
            <a:pPr eaLnBrk="1" hangingPunct="1"/>
            <a:r>
              <a:rPr dirty="0"/>
              <a:t>Chester Barnard</a:t>
            </a:r>
          </a:p>
          <a:p>
            <a:pPr lvl="1" eaLnBrk="1" hangingPunct="1"/>
            <a:r>
              <a:rPr lang="en-ID" dirty="0"/>
              <a:t>melihat Org. sebaai suatu sistem sosial yang memerlukan kerjasama antar manusia</a:t>
            </a:r>
            <a:r>
              <a:rPr dirty="0"/>
              <a:t>. </a:t>
            </a:r>
          </a:p>
          <a:p>
            <a:pPr lvl="1" eaLnBrk="1" hangingPunct="1"/>
            <a:r>
              <a:rPr dirty="0"/>
              <a:t> </a:t>
            </a:r>
            <a:r>
              <a:rPr lang="en-ID" dirty="0"/>
              <a:t>Pandanga tersebut tertuang dalam bukunya :</a:t>
            </a:r>
            <a:r>
              <a:rPr dirty="0"/>
              <a:t> </a:t>
            </a:r>
            <a:r>
              <a:rPr i="1" dirty="0"/>
              <a:t>The Functions of the Executive</a:t>
            </a:r>
            <a:r>
              <a:rPr dirty="0"/>
              <a:t> (1938).</a:t>
            </a:r>
          </a:p>
        </p:txBody>
      </p:sp>
      <p:sp>
        <p:nvSpPr>
          <p:cNvPr id="6"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328301589"/>
      </p:ext>
    </p:extLst>
  </p:cSld>
  <p:clrMapOvr>
    <a:masterClrMapping/>
  </p:clrMapOvr>
  <p:transition>
    <p:cut thruBlk="1"/>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04449"/>
          <p:cNvSpPr>
            <a:spLocks noGrp="1"/>
          </p:cNvSpPr>
          <p:nvPr>
            <p:ph type="title"/>
          </p:nvPr>
        </p:nvSpPr>
        <p:spPr/>
        <p:txBody>
          <a:bodyPr vert="horz" wrap="square" lIns="91440" tIns="45720" rIns="91440" bIns="45720" anchor="t">
            <a:spAutoFit/>
          </a:bodyPr>
          <a:lstStyle/>
          <a:p>
            <a:pPr eaLnBrk="1" hangingPunct="1"/>
            <a:r>
              <a:rPr dirty="0"/>
              <a:t>Hawthorne Studies</a:t>
            </a:r>
          </a:p>
        </p:txBody>
      </p:sp>
      <p:sp>
        <p:nvSpPr>
          <p:cNvPr id="39939" name="Text Placeholder 104450"/>
          <p:cNvSpPr>
            <a:spLocks noGrp="1"/>
          </p:cNvSpPr>
          <p:nvPr>
            <p:ph idx="1"/>
          </p:nvPr>
        </p:nvSpPr>
        <p:spPr/>
        <p:txBody>
          <a:bodyPr vert="horz" wrap="square" lIns="91440" tIns="45720" rIns="91440" bIns="45720" anchor="t">
            <a:normAutofit lnSpcReduction="10000"/>
          </a:bodyPr>
          <a:lstStyle/>
          <a:p>
            <a:pPr eaLnBrk="1" hangingPunct="1"/>
            <a:r>
              <a:rPr lang="en-ID" dirty="0"/>
              <a:t>rangkaian studi yang dilakukan selama</a:t>
            </a:r>
            <a:r>
              <a:rPr dirty="0"/>
              <a:t>1920s and 1930s </a:t>
            </a:r>
            <a:r>
              <a:rPr lang="en-ID" dirty="0"/>
              <a:t>yang memberikan pandangan baru terhadap Norma dan tingkah laku suatu kelompok</a:t>
            </a:r>
            <a:endParaRPr dirty="0"/>
          </a:p>
          <a:p>
            <a:pPr lvl="1" eaLnBrk="1" hangingPunct="1"/>
            <a:r>
              <a:rPr dirty="0"/>
              <a:t>Hawthorne effect</a:t>
            </a:r>
          </a:p>
          <a:p>
            <a:pPr lvl="2" eaLnBrk="1" hangingPunct="1"/>
            <a:r>
              <a:rPr lang="en-ID" dirty="0"/>
              <a:t>Norma atau standar sosial suatu grup/tim menjadi kunci yang menentukan cara kerja individu</a:t>
            </a:r>
            <a:r>
              <a:rPr dirty="0"/>
              <a:t>.</a:t>
            </a:r>
          </a:p>
          <a:p>
            <a:pPr eaLnBrk="1" hangingPunct="1"/>
            <a:r>
              <a:rPr lang="en-ID" dirty="0"/>
              <a:t>Mengubah pemahaman umum yang menyatakan bahwa manusia sama dengan mesin</a:t>
            </a:r>
            <a:r>
              <a:rPr dirty="0"/>
              <a:t>.</a:t>
            </a:r>
          </a:p>
        </p:txBody>
      </p:sp>
      <p:sp>
        <p:nvSpPr>
          <p:cNvPr id="6"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3383198319"/>
      </p:ext>
    </p:extLst>
  </p:cSld>
  <p:clrMapOvr>
    <a:masterClrMapping/>
  </p:clrMapOvr>
  <p:transition>
    <p:cut thruBlk="1"/>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05473"/>
          <p:cNvSpPr>
            <a:spLocks noGrp="1"/>
          </p:cNvSpPr>
          <p:nvPr>
            <p:ph type="title"/>
          </p:nvPr>
        </p:nvSpPr>
        <p:spPr>
          <a:xfrm>
            <a:off x="533400" y="155893"/>
            <a:ext cx="8077200" cy="1076325"/>
          </a:xfrm>
        </p:spPr>
        <p:txBody>
          <a:bodyPr vert="horz" wrap="square" lIns="91440" tIns="45720" rIns="91440" bIns="45720" anchor="t">
            <a:spAutoFit/>
          </a:bodyPr>
          <a:lstStyle/>
          <a:p>
            <a:pPr eaLnBrk="1" hangingPunct="1"/>
            <a:r>
              <a:rPr dirty="0"/>
              <a:t> </a:t>
            </a:r>
            <a:r>
              <a:rPr lang="en-ID" dirty="0"/>
              <a:t>Pergerakan Hubungan antar manusia (</a:t>
            </a:r>
            <a:r>
              <a:rPr dirty="0"/>
              <a:t>Human Relations</a:t>
            </a:r>
            <a:r>
              <a:rPr lang="en-ID" dirty="0"/>
              <a:t>)</a:t>
            </a:r>
            <a:endParaRPr dirty="0"/>
          </a:p>
        </p:txBody>
      </p:sp>
      <p:sp>
        <p:nvSpPr>
          <p:cNvPr id="40963" name="Text Placeholder 105474"/>
          <p:cNvSpPr>
            <a:spLocks noGrp="1"/>
          </p:cNvSpPr>
          <p:nvPr>
            <p:ph idx="1"/>
          </p:nvPr>
        </p:nvSpPr>
        <p:spPr/>
        <p:txBody>
          <a:bodyPr vert="horz" wrap="square" lIns="91440" tIns="45720" rIns="91440" bIns="45720" anchor="t"/>
          <a:lstStyle/>
          <a:p>
            <a:pPr eaLnBrk="1" hangingPunct="1"/>
            <a:r>
              <a:rPr lang="en-ID" dirty="0"/>
              <a:t>Didasari oleh betapa pentngnya kepuasan karyawan - Seorang karyawan yang puas akan menjadi karyawan yang produktif</a:t>
            </a:r>
            <a:r>
              <a:rPr dirty="0"/>
              <a:t>.</a:t>
            </a:r>
          </a:p>
          <a:p>
            <a:pPr eaLnBrk="1" hangingPunct="1"/>
            <a:r>
              <a:rPr lang="en-ID" dirty="0"/>
              <a:t>pencetus Dukungan  dengan menciptakan manajemen yang lebih humanis</a:t>
            </a:r>
            <a:r>
              <a:rPr dirty="0"/>
              <a:t>.</a:t>
            </a:r>
          </a:p>
          <a:p>
            <a:pPr lvl="1" eaLnBrk="1" hangingPunct="1"/>
            <a:r>
              <a:rPr dirty="0"/>
              <a:t>Dale Carnegie</a:t>
            </a:r>
          </a:p>
          <a:p>
            <a:pPr lvl="1" eaLnBrk="1" hangingPunct="1"/>
            <a:r>
              <a:rPr dirty="0"/>
              <a:t>Abraham Maslow</a:t>
            </a:r>
          </a:p>
          <a:p>
            <a:pPr lvl="1" eaLnBrk="1" hangingPunct="1"/>
            <a:r>
              <a:rPr dirty="0"/>
              <a:t>Douglas McGregor</a:t>
            </a:r>
          </a:p>
        </p:txBody>
      </p:sp>
      <p:sp>
        <p:nvSpPr>
          <p:cNvPr id="6"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3723397224"/>
      </p:ext>
    </p:extLst>
  </p:cSld>
  <p:clrMapOvr>
    <a:masterClrMapping/>
  </p:clrMapOvr>
  <p:transition>
    <p:cut thruBlk="1"/>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06497"/>
          <p:cNvSpPr>
            <a:spLocks noGrp="1"/>
          </p:cNvSpPr>
          <p:nvPr>
            <p:ph type="title"/>
          </p:nvPr>
        </p:nvSpPr>
        <p:spPr/>
        <p:txBody>
          <a:bodyPr vert="horz" wrap="square" lIns="91440" tIns="45720" rIns="91440" bIns="45720" anchor="t">
            <a:spAutoFit/>
          </a:bodyPr>
          <a:lstStyle/>
          <a:p>
            <a:pPr eaLnBrk="1" hangingPunct="1"/>
            <a:r>
              <a:rPr dirty="0"/>
              <a:t>The Quantitative Approach</a:t>
            </a:r>
          </a:p>
        </p:txBody>
      </p:sp>
      <p:sp>
        <p:nvSpPr>
          <p:cNvPr id="41987" name="Text Placeholder 106498"/>
          <p:cNvSpPr>
            <a:spLocks noGrp="1"/>
          </p:cNvSpPr>
          <p:nvPr>
            <p:ph idx="1"/>
          </p:nvPr>
        </p:nvSpPr>
        <p:spPr/>
        <p:txBody>
          <a:bodyPr vert="horz" wrap="square" lIns="91440" tIns="45720" rIns="91440" bIns="45720" anchor="t"/>
          <a:lstStyle/>
          <a:p>
            <a:pPr eaLnBrk="1" hangingPunct="1"/>
            <a:r>
              <a:rPr dirty="0"/>
              <a:t>Operations research (management science)</a:t>
            </a:r>
          </a:p>
          <a:p>
            <a:pPr lvl="1" eaLnBrk="1" hangingPunct="1"/>
            <a:r>
              <a:rPr dirty="0"/>
              <a:t>Evolved out of the development of mathematical and statistical solutions to military problems during World War II.</a:t>
            </a:r>
          </a:p>
          <a:p>
            <a:pPr lvl="1" eaLnBrk="1" hangingPunct="1"/>
            <a:r>
              <a:rPr dirty="0"/>
              <a:t>Involves the use of statistics, optimization models, information models, and computer simulations to improve management decision making for planning and control.</a:t>
            </a:r>
          </a:p>
          <a:p>
            <a:pPr lvl="1" eaLnBrk="1" hangingPunct="1"/>
            <a:endParaRPr dirty="0"/>
          </a:p>
        </p:txBody>
      </p:sp>
      <p:sp>
        <p:nvSpPr>
          <p:cNvPr id="6"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1302589559"/>
      </p:ext>
    </p:extLst>
  </p:cSld>
  <p:clrMapOvr>
    <a:masterClrMapping/>
  </p:clrMapOvr>
  <p:transition>
    <p:cut thruBlk="1"/>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07521"/>
          <p:cNvSpPr>
            <a:spLocks noGrp="1"/>
          </p:cNvSpPr>
          <p:nvPr>
            <p:ph type="title"/>
          </p:nvPr>
        </p:nvSpPr>
        <p:spPr>
          <a:xfrm>
            <a:off x="521550" y="458670"/>
            <a:ext cx="8077200" cy="1200329"/>
          </a:xfrm>
        </p:spPr>
        <p:txBody>
          <a:bodyPr vert="horz" wrap="square" lIns="91440" tIns="45720" rIns="91440" bIns="45720" anchor="t">
            <a:spAutoFit/>
          </a:bodyPr>
          <a:lstStyle/>
          <a:p>
            <a:pPr eaLnBrk="1" hangingPunct="1"/>
            <a:r>
              <a:rPr lang="en-ID" sz="3600" dirty="0"/>
              <a:t>Peristiwa </a:t>
            </a:r>
            <a:r>
              <a:rPr sz="3600" dirty="0"/>
              <a:t>So</a:t>
            </a:r>
            <a:r>
              <a:rPr lang="en-ID" sz="3600" dirty="0"/>
              <a:t>s</a:t>
            </a:r>
            <a:r>
              <a:rPr sz="3600" dirty="0"/>
              <a:t>ial Events </a:t>
            </a:r>
            <a:r>
              <a:rPr lang="en-ID" sz="3600" dirty="0"/>
              <a:t>yang membentuk pendekatan Manajemen</a:t>
            </a:r>
            <a:endParaRPr sz="3600" dirty="0"/>
          </a:p>
        </p:txBody>
      </p:sp>
      <p:sp>
        <p:nvSpPr>
          <p:cNvPr id="43011" name="Text Placeholder 107522"/>
          <p:cNvSpPr>
            <a:spLocks noGrp="1"/>
          </p:cNvSpPr>
          <p:nvPr>
            <p:ph idx="1"/>
          </p:nvPr>
        </p:nvSpPr>
        <p:spPr>
          <a:xfrm>
            <a:off x="533400" y="1752600"/>
            <a:ext cx="8102600" cy="4267200"/>
          </a:xfrm>
        </p:spPr>
        <p:txBody>
          <a:bodyPr vert="horz" wrap="square" lIns="91440" tIns="45720" rIns="91440" bIns="45720" anchor="t">
            <a:normAutofit lnSpcReduction="10000"/>
          </a:bodyPr>
          <a:lstStyle/>
          <a:p>
            <a:pPr eaLnBrk="1" hangingPunct="1"/>
            <a:r>
              <a:rPr lang="en-ID" dirty="0"/>
              <a:t>Pendekatan klasik</a:t>
            </a:r>
            <a:endParaRPr dirty="0"/>
          </a:p>
          <a:p>
            <a:pPr lvl="1" eaLnBrk="1" hangingPunct="1"/>
            <a:r>
              <a:rPr lang="en-ID" dirty="0"/>
              <a:t>Keinginan terhadap peningkatan efisiensi dari operasi intensif </a:t>
            </a:r>
            <a:endParaRPr dirty="0"/>
          </a:p>
          <a:p>
            <a:pPr eaLnBrk="1" hangingPunct="1"/>
            <a:r>
              <a:rPr lang="en-ID" dirty="0"/>
              <a:t>Pendekatan SDM</a:t>
            </a:r>
            <a:endParaRPr dirty="0"/>
          </a:p>
          <a:p>
            <a:pPr lvl="1" eaLnBrk="1" hangingPunct="1"/>
            <a:r>
              <a:rPr lang="en-ID" dirty="0"/>
              <a:t>sebagai reaksi atas  pandangan mekanistik yang berlebihan terhadap karyawan.</a:t>
            </a:r>
            <a:endParaRPr dirty="0"/>
          </a:p>
          <a:p>
            <a:pPr lvl="1" eaLnBrk="1" hangingPunct="1"/>
            <a:r>
              <a:rPr lang="en-ID" dirty="0"/>
              <a:t>Depresi skalan besar</a:t>
            </a:r>
            <a:r>
              <a:rPr dirty="0"/>
              <a:t>.</a:t>
            </a:r>
          </a:p>
          <a:p>
            <a:pPr eaLnBrk="1" hangingPunct="1"/>
            <a:r>
              <a:rPr lang="en-ID" dirty="0"/>
              <a:t>Pendekatan kuantitif</a:t>
            </a:r>
          </a:p>
          <a:p>
            <a:pPr lvl="1" eaLnBrk="1" hangingPunct="1"/>
            <a:r>
              <a:rPr lang="en-ID" dirty="0"/>
              <a:t>Perang Dunia</a:t>
            </a:r>
            <a:r>
              <a:rPr dirty="0"/>
              <a:t> II</a:t>
            </a:r>
          </a:p>
        </p:txBody>
      </p:sp>
      <p:sp>
        <p:nvSpPr>
          <p:cNvPr id="6"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798747582"/>
      </p:ext>
    </p:extLst>
  </p:cSld>
  <p:clrMapOvr>
    <a:masterClrMapping/>
  </p:clrMapOvr>
  <p:transition>
    <p:cut thruBlk="1"/>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08547"/>
          <p:cNvSpPr>
            <a:spLocks noGrp="1"/>
          </p:cNvSpPr>
          <p:nvPr>
            <p:ph type="title"/>
          </p:nvPr>
        </p:nvSpPr>
        <p:spPr>
          <a:xfrm>
            <a:off x="533400" y="579438"/>
            <a:ext cx="8077200" cy="583565"/>
          </a:xfrm>
        </p:spPr>
        <p:txBody>
          <a:bodyPr vert="horz" wrap="square" lIns="91440" tIns="45720" rIns="91440" bIns="45720" anchor="t">
            <a:spAutoFit/>
          </a:bodyPr>
          <a:lstStyle/>
          <a:p>
            <a:pPr eaLnBrk="1" hangingPunct="1"/>
            <a:r>
              <a:rPr lang="en-ID" dirty="0"/>
              <a:t>Pendekatan Proses</a:t>
            </a:r>
          </a:p>
        </p:txBody>
      </p:sp>
      <p:sp>
        <p:nvSpPr>
          <p:cNvPr id="44035" name="Text Placeholder 108548"/>
          <p:cNvSpPr>
            <a:spLocks noGrp="1"/>
          </p:cNvSpPr>
          <p:nvPr>
            <p:ph idx="1"/>
          </p:nvPr>
        </p:nvSpPr>
        <p:spPr/>
        <p:txBody>
          <a:bodyPr vert="horz" wrap="square" lIns="91440" tIns="45720" rIns="91440" bIns="45720" anchor="t">
            <a:normAutofit fontScale="92500" lnSpcReduction="10000"/>
          </a:bodyPr>
          <a:lstStyle/>
          <a:p>
            <a:pPr eaLnBrk="1" hangingPunct="1"/>
            <a:r>
              <a:rPr dirty="0"/>
              <a:t>Management theory jungle (Harold Koontz) </a:t>
            </a:r>
          </a:p>
          <a:p>
            <a:pPr lvl="1" eaLnBrk="1" hangingPunct="1"/>
            <a:r>
              <a:rPr lang="en-ID" dirty="0"/>
              <a:t>Studi manajemen melalui pendekatan yang beragam - pendekatan fungsi, penekanan kuantitatif, dan SDM - masing masing menghasilkan sesuatu hal bagi teori manajemen, tetapi kebanyakan hanya menghasilkan alat manajerial</a:t>
            </a:r>
            <a:endParaRPr dirty="0"/>
          </a:p>
          <a:p>
            <a:pPr eaLnBrk="1" hangingPunct="1"/>
            <a:r>
              <a:rPr lang="en-ID" dirty="0"/>
              <a:t>aktifitas </a:t>
            </a:r>
            <a:r>
              <a:rPr dirty="0"/>
              <a:t>Planning</a:t>
            </a:r>
            <a:r>
              <a:rPr lang="en-ID" dirty="0"/>
              <a:t>/merencanakan</a:t>
            </a:r>
            <a:r>
              <a:rPr dirty="0"/>
              <a:t>, leading</a:t>
            </a:r>
            <a:r>
              <a:rPr lang="en-ID" dirty="0"/>
              <a:t>/memimpin</a:t>
            </a:r>
            <a:r>
              <a:rPr dirty="0"/>
              <a:t>, </a:t>
            </a:r>
            <a:r>
              <a:rPr lang="en-ID" dirty="0"/>
              <a:t>dan</a:t>
            </a:r>
            <a:r>
              <a:rPr dirty="0"/>
              <a:t> controlling</a:t>
            </a:r>
            <a:r>
              <a:rPr lang="en-ID" dirty="0"/>
              <a:t>/mengatur adalah merpakan fungsi manajemen yang sirkular dan kontinyu</a:t>
            </a:r>
            <a:r>
              <a:rPr dirty="0"/>
              <a:t>.</a:t>
            </a:r>
          </a:p>
          <a:p>
            <a:pPr lvl="1" eaLnBrk="1" hangingPunct="1"/>
            <a:endParaRPr dirty="0"/>
          </a:p>
        </p:txBody>
      </p:sp>
      <p:sp>
        <p:nvSpPr>
          <p:cNvPr id="6"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2165110808"/>
      </p:ext>
    </p:extLst>
  </p:cSld>
  <p:clrMapOvr>
    <a:masterClrMapping/>
  </p:clrMapOvr>
  <p:transition>
    <p:cut thruBlk="1"/>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10593"/>
          <p:cNvSpPr>
            <a:spLocks noGrp="1"/>
          </p:cNvSpPr>
          <p:nvPr>
            <p:ph type="title"/>
          </p:nvPr>
        </p:nvSpPr>
        <p:spPr>
          <a:xfrm>
            <a:off x="533400" y="579438"/>
            <a:ext cx="8077200" cy="583565"/>
          </a:xfrm>
        </p:spPr>
        <p:txBody>
          <a:bodyPr vert="horz" wrap="square" lIns="91440" tIns="45720" rIns="91440" bIns="45720" anchor="t">
            <a:spAutoFit/>
          </a:bodyPr>
          <a:lstStyle/>
          <a:p>
            <a:pPr eaLnBrk="1" hangingPunct="1"/>
            <a:r>
              <a:rPr lang="en-ID" dirty="0"/>
              <a:t>Pendekatan Sistem</a:t>
            </a:r>
          </a:p>
        </p:txBody>
      </p:sp>
      <p:sp>
        <p:nvSpPr>
          <p:cNvPr id="45059" name="Text Placeholder 110594"/>
          <p:cNvSpPr>
            <a:spLocks noGrp="1"/>
          </p:cNvSpPr>
          <p:nvPr>
            <p:ph idx="1"/>
          </p:nvPr>
        </p:nvSpPr>
        <p:spPr/>
        <p:txBody>
          <a:bodyPr vert="horz" wrap="square" lIns="91440" tIns="45720" rIns="91440" bIns="45720" anchor="t">
            <a:normAutofit fontScale="92500" lnSpcReduction="10000"/>
          </a:bodyPr>
          <a:lstStyle/>
          <a:p>
            <a:pPr eaLnBrk="1" hangingPunct="1"/>
            <a:r>
              <a:rPr lang="en-ID" dirty="0"/>
              <a:t>Menegaskan bahwa suatu sistem terdiri dari  bagian-bagian yang saling terkait dan saling tergantung yang diatur dalam suatu cara yang menghasilkan kesatuan yang utuh</a:t>
            </a:r>
            <a:endParaRPr dirty="0"/>
          </a:p>
          <a:p>
            <a:pPr lvl="1" eaLnBrk="1" hangingPunct="1"/>
            <a:r>
              <a:rPr lang="en-ID" b="1" dirty="0"/>
              <a:t>Sistem Tertutup</a:t>
            </a:r>
            <a:r>
              <a:rPr b="1" dirty="0"/>
              <a:t> :</a:t>
            </a:r>
            <a:r>
              <a:rPr dirty="0"/>
              <a:t> </a:t>
            </a:r>
            <a:r>
              <a:rPr lang="en-ID" dirty="0"/>
              <a:t>suatu sistem yang tidak dipengaruhi dan tidak berinterkasi dengan lingkungans sekitarnya</a:t>
            </a:r>
            <a:endParaRPr dirty="0"/>
          </a:p>
          <a:p>
            <a:pPr lvl="1" eaLnBrk="1" hangingPunct="1"/>
            <a:r>
              <a:rPr lang="en-ID" b="1" dirty="0"/>
              <a:t>Sistem Terbuka</a:t>
            </a:r>
            <a:r>
              <a:rPr b="1" dirty="0"/>
              <a:t>:</a:t>
            </a:r>
            <a:r>
              <a:rPr dirty="0"/>
              <a:t> </a:t>
            </a:r>
            <a:r>
              <a:rPr lang="en-ID" dirty="0"/>
              <a:t>suatu sistem yang secara dinamis </a:t>
            </a:r>
            <a:r>
              <a:rPr lang="en-ID" dirty="0">
                <a:sym typeface="+mn-ea"/>
              </a:rPr>
              <a:t>berinterkasi dengan lingkungans sekitarnya</a:t>
            </a:r>
            <a:endParaRPr dirty="0"/>
          </a:p>
          <a:p>
            <a:pPr lvl="1" eaLnBrk="1" hangingPunct="1"/>
            <a:r>
              <a:rPr lang="en-ID" b="1" dirty="0"/>
              <a:t>Pemegang saham/stake holders</a:t>
            </a:r>
            <a:r>
              <a:rPr b="1" dirty="0"/>
              <a:t>:</a:t>
            </a:r>
            <a:r>
              <a:rPr dirty="0"/>
              <a:t> </a:t>
            </a:r>
            <a:r>
              <a:rPr lang="en-ID" dirty="0"/>
              <a:t>suatu grup yang dipengaruhi oleh keputusan dan Kebijakan Org.</a:t>
            </a:r>
            <a:endParaRPr dirty="0"/>
          </a:p>
        </p:txBody>
      </p:sp>
      <p:sp>
        <p:nvSpPr>
          <p:cNvPr id="6"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649689888"/>
      </p:ext>
    </p:extLst>
  </p:cSld>
  <p:clrMapOvr>
    <a:masterClrMapping/>
  </p:clrMapOvr>
  <p:transition>
    <p:cut thruBlk="1"/>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11617"/>
          <p:cNvSpPr>
            <a:spLocks noGrp="1"/>
          </p:cNvSpPr>
          <p:nvPr>
            <p:ph type="title"/>
          </p:nvPr>
        </p:nvSpPr>
        <p:spPr>
          <a:xfrm>
            <a:off x="533400" y="579438"/>
            <a:ext cx="8077200" cy="583565"/>
          </a:xfrm>
        </p:spPr>
        <p:txBody>
          <a:bodyPr vert="horz" wrap="square" lIns="91440" tIns="45720" rIns="91440" bIns="45720" anchor="t">
            <a:spAutoFit/>
          </a:bodyPr>
          <a:lstStyle/>
          <a:p>
            <a:pPr eaLnBrk="1" hangingPunct="1"/>
            <a:r>
              <a:rPr dirty="0"/>
              <a:t> </a:t>
            </a:r>
            <a:r>
              <a:rPr lang="en-ID" dirty="0"/>
              <a:t>Pendekatan Kontingensi</a:t>
            </a:r>
          </a:p>
        </p:txBody>
      </p:sp>
      <p:sp>
        <p:nvSpPr>
          <p:cNvPr id="47107" name="Text Placeholder 111618"/>
          <p:cNvSpPr>
            <a:spLocks noGrp="1"/>
          </p:cNvSpPr>
          <p:nvPr>
            <p:ph idx="1"/>
          </p:nvPr>
        </p:nvSpPr>
        <p:spPr/>
        <p:txBody>
          <a:bodyPr vert="horz" wrap="square" lIns="91440" tIns="45720" rIns="91440" bIns="45720" anchor="t"/>
          <a:lstStyle/>
          <a:p>
            <a:pPr eaLnBrk="1" hangingPunct="1"/>
            <a:r>
              <a:rPr lang="en-ID" dirty="0"/>
              <a:t>Pendekatan situasional yang mengintegrasikan beberapa teori manajemen</a:t>
            </a:r>
            <a:endParaRPr dirty="0"/>
          </a:p>
          <a:p>
            <a:pPr eaLnBrk="1" hangingPunct="1"/>
            <a:r>
              <a:rPr lang="en-ID" dirty="0"/>
              <a:t>4 Variabel Kontingensi populer</a:t>
            </a:r>
            <a:endParaRPr dirty="0"/>
          </a:p>
          <a:p>
            <a:pPr lvl="1" eaLnBrk="1" hangingPunct="1"/>
            <a:r>
              <a:rPr dirty="0"/>
              <a:t>Organization size</a:t>
            </a:r>
          </a:p>
          <a:p>
            <a:pPr lvl="1" eaLnBrk="1" hangingPunct="1"/>
            <a:r>
              <a:rPr dirty="0"/>
              <a:t>Routineness of task technology</a:t>
            </a:r>
          </a:p>
          <a:p>
            <a:pPr lvl="1" eaLnBrk="1" hangingPunct="1"/>
            <a:r>
              <a:rPr dirty="0"/>
              <a:t>Environmental uncertainty</a:t>
            </a:r>
          </a:p>
          <a:p>
            <a:pPr lvl="1" eaLnBrk="1" hangingPunct="1"/>
            <a:r>
              <a:rPr dirty="0"/>
              <a:t>Individual differences</a:t>
            </a:r>
          </a:p>
        </p:txBody>
      </p:sp>
      <p:sp>
        <p:nvSpPr>
          <p:cNvPr id="6" name="Footer Placeholder 1"/>
          <p:cNvSpPr txBox="1">
            <a:spLocks noGrp="1"/>
          </p:cNvSpPr>
          <p:nvPr>
            <p:ph type="ftr" sz="quarter" idx="11"/>
          </p:nvPr>
        </p:nvSpPr>
        <p:spPr>
          <a:xfrm>
            <a:off x="611560" y="6174305"/>
            <a:ext cx="5408240" cy="322145"/>
          </a:xfrm>
        </p:spPr>
        <p:txBody>
          <a:bodyPr lIns="0" rIns="0" anchor="b"/>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Times New Roman" panose="02020603050405020304" pitchFamily="18" charset="0"/>
                <a:ea typeface="+mn-ea"/>
                <a:cs typeface="+mn-cs"/>
              </a:defRPr>
            </a:lvl5pPr>
          </a:lstStyle>
          <a:p>
            <a:pPr lvl="0" eaLnBrk="1" hangingPunct="1"/>
            <a:r>
              <a:rPr lang="en-US" sz="1000" b="1" dirty="0">
                <a:latin typeface="Arial" panose="020B0604020202020204" pitchFamily="34" charset="0"/>
              </a:rPr>
              <a:t>S</a:t>
            </a:r>
            <a:r>
              <a:rPr lang="x-none" sz="1000" b="1" dirty="0">
                <a:latin typeface="Arial" panose="020B0604020202020204" pitchFamily="34" charset="0"/>
              </a:rPr>
              <a:t>umber : </a:t>
            </a:r>
            <a:r>
              <a:rPr sz="1000" b="1" dirty="0">
                <a:latin typeface="Arial" panose="020B0604020202020204" pitchFamily="34" charset="0"/>
              </a:rPr>
              <a:t>Copyright © 2004 Prentice Hall, Inc. All rights</a:t>
            </a:r>
            <a:r>
              <a:rPr lang="x-none" sz="1000" b="1" dirty="0">
                <a:latin typeface="Arial" panose="020B0604020202020204" pitchFamily="34" charset="0"/>
              </a:rPr>
              <a:t> </a:t>
            </a:r>
            <a:r>
              <a:rPr sz="1000" b="1" dirty="0">
                <a:latin typeface="Arial" panose="020B0604020202020204" pitchFamily="34" charset="0"/>
              </a:rPr>
              <a:t>reserved.</a:t>
            </a:r>
            <a:endParaRPr lang="en-US" altLang="zh-CN" sz="1000" b="1" dirty="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1753874431"/>
      </p:ext>
    </p:extLst>
  </p:cSld>
  <p:clrMapOvr>
    <a:masterClrMapping/>
  </p:clrMapOvr>
  <p:transition>
    <p:cut thruBlk="1"/>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ID" altLang="en-US" sz="4000"/>
              <a:t>Lingkungan Organisasi</a:t>
            </a:r>
          </a:p>
        </p:txBody>
      </p:sp>
      <p:sp>
        <p:nvSpPr>
          <p:cNvPr id="32771" name="Rectangle 3"/>
          <p:cNvSpPr>
            <a:spLocks noGrp="1" noChangeArrowheads="1"/>
          </p:cNvSpPr>
          <p:nvPr>
            <p:ph idx="1"/>
          </p:nvPr>
        </p:nvSpPr>
        <p:spPr>
          <a:xfrm>
            <a:off x="457200" y="1570038"/>
            <a:ext cx="8229600" cy="4678362"/>
          </a:xfrm>
        </p:spPr>
        <p:txBody>
          <a:bodyPr/>
          <a:lstStyle/>
          <a:p>
            <a:r>
              <a:rPr lang="en-ID" altLang="en-US"/>
              <a:t>Semua elemen yang berada di luar Batas Org.</a:t>
            </a:r>
            <a:endParaRPr lang="en-US"/>
          </a:p>
          <a:p>
            <a:pPr>
              <a:buFontTx/>
              <a:buNone/>
            </a:pPr>
            <a:endParaRPr lang="en-US" sz="1200"/>
          </a:p>
          <a:p>
            <a:r>
              <a:rPr lang="en-ID" altLang="en-US"/>
              <a:t>Berpotensi memberikan dampak terhadap seluruh atau sebagian badan Org.</a:t>
            </a:r>
            <a:endParaRPr lang="en-US"/>
          </a:p>
          <a:p>
            <a:pPr lvl="1"/>
            <a:r>
              <a:rPr lang="en-US" b="1" i="1"/>
              <a:t>Domain</a:t>
            </a:r>
            <a:r>
              <a:rPr lang="en-US"/>
              <a:t> </a:t>
            </a:r>
            <a:r>
              <a:rPr lang="en-ID" altLang="en-US"/>
              <a:t>: Lingkungan yang terdampak </a:t>
            </a:r>
            <a:endParaRPr lang="en-US"/>
          </a:p>
          <a:p>
            <a:pPr lvl="1"/>
            <a:r>
              <a:rPr lang="en-US" b="1" i="1"/>
              <a:t>Sectors </a:t>
            </a:r>
            <a:r>
              <a:rPr lang="en-ID" altLang="en-US"/>
              <a:t>atau</a:t>
            </a:r>
            <a:r>
              <a:rPr lang="en-US"/>
              <a:t> subdivisi </a:t>
            </a:r>
            <a:r>
              <a:rPr lang="en-ID" altLang="en-US"/>
              <a:t>yang mengadung elemen yang sama</a:t>
            </a:r>
            <a:endParaRPr lang="en-US"/>
          </a:p>
        </p:txBody>
      </p:sp>
      <p:sp>
        <p:nvSpPr>
          <p:cNvPr id="5" name="Slide Number Placeholder 4"/>
          <p:cNvSpPr>
            <a:spLocks noGrp="1"/>
          </p:cNvSpPr>
          <p:nvPr>
            <p:ph type="sldNum" sz="quarter" idx="12"/>
          </p:nvPr>
        </p:nvSpPr>
        <p:spPr/>
        <p:txBody>
          <a:bodyPr/>
          <a:lstStyle/>
          <a:p>
            <a:fld id="{18AFD81A-CB1A-43EA-9D0E-E478807F27C8}" type="slidenum">
              <a:rPr lang="en-US"/>
              <a:t>79</a:t>
            </a:fld>
            <a:endParaRPr lang="en-US"/>
          </a:p>
        </p:txBody>
      </p:sp>
      <p:sp>
        <p:nvSpPr>
          <p:cNvPr id="6" name="TextBox 5"/>
          <p:cNvSpPr txBox="1"/>
          <p:nvPr/>
        </p:nvSpPr>
        <p:spPr>
          <a:xfrm>
            <a:off x="1003478" y="6568894"/>
            <a:ext cx="7499244" cy="287157"/>
          </a:xfrm>
          <a:prstGeom prst="rect">
            <a:avLst/>
          </a:prstGeom>
          <a:noFill/>
        </p:spPr>
        <p:txBody>
          <a:bodyPr wrap="square" rtlCol="0">
            <a:noAutofit/>
          </a:bodyPr>
          <a:lstStyle/>
          <a:p>
            <a:pPr marL="0" marR="0" indent="0" algn="l" defTabSz="457200" rtl="0" eaLnBrk="1" fontAlgn="auto" latinLnBrk="0" hangingPunct="1">
              <a:lnSpc>
                <a:spcPct val="100000"/>
              </a:lnSpc>
              <a:spcBef>
                <a:spcPts val="0"/>
              </a:spcBef>
              <a:spcAft>
                <a:spcPts val="0"/>
              </a:spcAft>
              <a:buClrTx/>
              <a:buSzTx/>
              <a:buFontTx/>
              <a:buNone/>
              <a:defRPr/>
            </a:pPr>
            <a:r>
              <a:rPr lang="en-US" sz="800" kern="1200" baseline="0" dirty="0">
                <a:solidFill>
                  <a:schemeClr val="tx1">
                    <a:lumMod val="50000"/>
                    <a:lumOff val="50000"/>
                  </a:schemeClr>
                </a:solidFill>
                <a:latin typeface="Arial" panose="020B0604020202020204"/>
                <a:ea typeface="+mn-ea"/>
                <a:cs typeface="Arial" panose="020B0604020202020204"/>
              </a:rPr>
              <a:t>©2013 Cengage Learning. All Rights Reserved. May not be scanned, copied or duplicated, or posted to a publicly accessible website, in whole or in part.</a:t>
            </a:r>
          </a:p>
          <a:p>
            <a:endParaRPr lang="en-US" sz="800" baseline="0" dirty="0">
              <a:latin typeface="Arial" panose="020B0604020202020204"/>
              <a:cs typeface="Arial" panose="020B0604020202020204"/>
            </a:endParaRPr>
          </a:p>
        </p:txBody>
      </p:sp>
    </p:spTree>
    <p:extLst>
      <p:ext uri="{BB962C8B-B14F-4D97-AF65-F5344CB8AC3E}">
        <p14:creationId xmlns:p14="http://schemas.microsoft.com/office/powerpoint/2010/main" val="1262520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id-ID" b="1" dirty="0"/>
              <a:t>Manajer</a:t>
            </a:r>
            <a:r>
              <a:rPr lang="en-US" b="1" dirty="0"/>
              <a:t> = ?</a:t>
            </a:r>
            <a:endParaRPr lang="th-TH" b="1" dirty="0"/>
          </a:p>
        </p:txBody>
      </p:sp>
      <p:sp>
        <p:nvSpPr>
          <p:cNvPr id="5" name="Subtitle 4"/>
          <p:cNvSpPr>
            <a:spLocks noGrp="1"/>
          </p:cNvSpPr>
          <p:nvPr>
            <p:ph type="subTitle" idx="1"/>
          </p:nvPr>
        </p:nvSpPr>
        <p:spPr/>
        <p:txBody>
          <a:bodyPr/>
          <a:lstStyle/>
          <a:p>
            <a:endParaRPr lang="th-TH"/>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The Task Environment</a:t>
            </a:r>
          </a:p>
        </p:txBody>
      </p:sp>
      <p:sp>
        <p:nvSpPr>
          <p:cNvPr id="33795" name="Rectangle 3"/>
          <p:cNvSpPr>
            <a:spLocks noGrp="1" noChangeArrowheads="1"/>
          </p:cNvSpPr>
          <p:nvPr>
            <p:ph idx="1"/>
          </p:nvPr>
        </p:nvSpPr>
        <p:spPr/>
        <p:txBody>
          <a:bodyPr>
            <a:normAutofit/>
          </a:bodyPr>
          <a:lstStyle/>
          <a:p>
            <a:pPr marL="0" indent="0">
              <a:buNone/>
            </a:pPr>
            <a:r>
              <a:rPr lang="en-ID" altLang="en-US" dirty="0"/>
              <a:t>Sektor dimana Org. berinteraksi langsung</a:t>
            </a:r>
            <a:endParaRPr lang="en-US" dirty="0"/>
          </a:p>
          <a:p>
            <a:pPr lvl="1">
              <a:spcAft>
                <a:spcPct val="50000"/>
              </a:spcAft>
            </a:pPr>
            <a:r>
              <a:rPr lang="en-ID" altLang="en-US" dirty="0"/>
              <a:t>biasanya disebut</a:t>
            </a:r>
            <a:r>
              <a:rPr lang="en-US" dirty="0"/>
              <a:t> </a:t>
            </a:r>
            <a:r>
              <a:rPr lang="en-ID" altLang="en-US" dirty="0"/>
              <a:t>sektor </a:t>
            </a:r>
            <a:r>
              <a:rPr lang="en-US" dirty="0"/>
              <a:t>“industry” </a:t>
            </a:r>
            <a:r>
              <a:rPr lang="en-ID" altLang="en-US" dirty="0"/>
              <a:t>dan pasar</a:t>
            </a:r>
          </a:p>
          <a:p>
            <a:pPr lvl="1">
              <a:spcAft>
                <a:spcPct val="50000"/>
              </a:spcAft>
            </a:pPr>
            <a:r>
              <a:rPr lang="en-US" dirty="0"/>
              <a:t>Human Resources</a:t>
            </a:r>
            <a:r>
              <a:rPr lang="en-ID" altLang="en-US" dirty="0"/>
              <a:t>/SDM</a:t>
            </a:r>
          </a:p>
          <a:p>
            <a:pPr lvl="1">
              <a:spcAft>
                <a:spcPct val="50000"/>
              </a:spcAft>
            </a:pPr>
            <a:r>
              <a:rPr lang="en-ID" altLang="en-US" dirty="0"/>
              <a:t>Sektor Internasional</a:t>
            </a:r>
          </a:p>
          <a:p>
            <a:pPr lvl="1"/>
            <a:r>
              <a:rPr lang="en-ID" altLang="en-US" dirty="0"/>
              <a:t>Sektor bahan mentah</a:t>
            </a:r>
          </a:p>
        </p:txBody>
      </p:sp>
      <p:sp>
        <p:nvSpPr>
          <p:cNvPr id="5" name="Slide Number Placeholder 4"/>
          <p:cNvSpPr>
            <a:spLocks noGrp="1"/>
          </p:cNvSpPr>
          <p:nvPr>
            <p:ph type="sldNum" sz="quarter" idx="12"/>
          </p:nvPr>
        </p:nvSpPr>
        <p:spPr/>
        <p:txBody>
          <a:bodyPr/>
          <a:lstStyle/>
          <a:p>
            <a:fld id="{BB59D12F-9DE1-438D-B7D5-86508DCBA3AF}" type="slidenum">
              <a:rPr lang="en-US"/>
              <a:t>80</a:t>
            </a:fld>
            <a:endParaRPr lang="en-US"/>
          </a:p>
        </p:txBody>
      </p:sp>
      <p:sp>
        <p:nvSpPr>
          <p:cNvPr id="6" name="TextBox 5"/>
          <p:cNvSpPr txBox="1"/>
          <p:nvPr/>
        </p:nvSpPr>
        <p:spPr>
          <a:xfrm>
            <a:off x="1003478" y="6568894"/>
            <a:ext cx="7499244" cy="287157"/>
          </a:xfrm>
          <a:prstGeom prst="rect">
            <a:avLst/>
          </a:prstGeom>
          <a:noFill/>
        </p:spPr>
        <p:txBody>
          <a:bodyPr wrap="square" rtlCol="0">
            <a:noAutofit/>
          </a:bodyPr>
          <a:lstStyle/>
          <a:p>
            <a:pPr marL="0" marR="0" indent="0" algn="l" defTabSz="457200" rtl="0" eaLnBrk="1" fontAlgn="auto" latinLnBrk="0" hangingPunct="1">
              <a:lnSpc>
                <a:spcPct val="100000"/>
              </a:lnSpc>
              <a:spcBef>
                <a:spcPts val="0"/>
              </a:spcBef>
              <a:spcAft>
                <a:spcPts val="0"/>
              </a:spcAft>
              <a:buClrTx/>
              <a:buSzTx/>
              <a:buFontTx/>
              <a:buNone/>
              <a:defRPr/>
            </a:pPr>
            <a:r>
              <a:rPr lang="en-US" sz="800" kern="1200" baseline="0" dirty="0">
                <a:solidFill>
                  <a:schemeClr val="tx1">
                    <a:lumMod val="50000"/>
                    <a:lumOff val="50000"/>
                  </a:schemeClr>
                </a:solidFill>
                <a:latin typeface="Arial" panose="020B0604020202020204"/>
                <a:ea typeface="+mn-ea"/>
                <a:cs typeface="Arial" panose="020B0604020202020204"/>
              </a:rPr>
              <a:t>©2013 Cengage Learning. All Rights Reserved. May not be scanned, copied or duplicated, or posted to a publicly accessible website, in whole or in part.</a:t>
            </a:r>
          </a:p>
          <a:p>
            <a:endParaRPr lang="en-US" sz="800" baseline="0" dirty="0">
              <a:latin typeface="Arial" panose="020B0604020202020204"/>
              <a:cs typeface="Arial" panose="020B0604020202020204"/>
            </a:endParaRPr>
          </a:p>
        </p:txBody>
      </p:sp>
    </p:spTree>
    <p:extLst>
      <p:ext uri="{BB962C8B-B14F-4D97-AF65-F5344CB8AC3E}">
        <p14:creationId xmlns:p14="http://schemas.microsoft.com/office/powerpoint/2010/main" val="212970033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General Environment</a:t>
            </a:r>
          </a:p>
        </p:txBody>
      </p:sp>
      <p:sp>
        <p:nvSpPr>
          <p:cNvPr id="34819" name="Rectangle 3"/>
          <p:cNvSpPr>
            <a:spLocks noGrp="1" noChangeArrowheads="1"/>
          </p:cNvSpPr>
          <p:nvPr>
            <p:ph idx="1"/>
          </p:nvPr>
        </p:nvSpPr>
        <p:spPr/>
        <p:txBody>
          <a:bodyPr>
            <a:normAutofit fontScale="97500"/>
          </a:bodyPr>
          <a:lstStyle/>
          <a:p>
            <a:r>
              <a:rPr lang="en-ID" altLang="en-US" dirty="0"/>
              <a:t>Sektor yang mungkin tidak secara langsung  mempengaruhi operasi harian suatu perusahaan/Org.</a:t>
            </a:r>
            <a:endParaRPr lang="en-US" dirty="0"/>
          </a:p>
          <a:p>
            <a:pPr lvl="1"/>
            <a:r>
              <a:rPr lang="en-ID" altLang="en-US" dirty="0"/>
              <a:t>Sektor pemerintah</a:t>
            </a:r>
            <a:r>
              <a:rPr lang="en-US" dirty="0"/>
              <a:t>: </a:t>
            </a:r>
            <a:r>
              <a:rPr lang="en-ID" altLang="en-US" i="1" dirty="0"/>
              <a:t>Regulasi</a:t>
            </a:r>
          </a:p>
          <a:p>
            <a:pPr lvl="1"/>
            <a:r>
              <a:rPr lang="en-ID" altLang="en-US" dirty="0" err="1"/>
              <a:t>Sektor Sosial-Budaya</a:t>
            </a:r>
            <a:r>
              <a:rPr lang="en-US" dirty="0"/>
              <a:t>: </a:t>
            </a:r>
            <a:r>
              <a:rPr lang="en-US" i="1" dirty="0"/>
              <a:t>the green movement</a:t>
            </a:r>
          </a:p>
          <a:p>
            <a:pPr lvl="1"/>
            <a:r>
              <a:rPr lang="en-ID" altLang="en-US" dirty="0"/>
              <a:t>Kondisi Ekonomi</a:t>
            </a:r>
            <a:r>
              <a:rPr lang="en-US" dirty="0"/>
              <a:t>: </a:t>
            </a:r>
            <a:r>
              <a:rPr lang="en-ID" altLang="en-US" i="1" dirty="0"/>
              <a:t>Resesi Global</a:t>
            </a:r>
          </a:p>
          <a:p>
            <a:pPr lvl="1"/>
            <a:r>
              <a:rPr lang="en-ID" altLang="en-US" dirty="0"/>
              <a:t>Sektor Teknologi</a:t>
            </a:r>
            <a:r>
              <a:rPr lang="en-US" dirty="0"/>
              <a:t>: </a:t>
            </a:r>
            <a:r>
              <a:rPr lang="en-ID" altLang="en-US" i="1" dirty="0"/>
              <a:t>Perubahan masif dan konstan</a:t>
            </a:r>
          </a:p>
          <a:p>
            <a:pPr lvl="1"/>
            <a:r>
              <a:rPr lang="en-ID" altLang="en-US" b="1" i="1" dirty="0"/>
              <a:t>Sumber daya Finansial</a:t>
            </a:r>
          </a:p>
          <a:p>
            <a:pPr lvl="2"/>
            <a:r>
              <a:rPr lang="en-ID" altLang="en-US" i="1" dirty="0"/>
              <a:t>Sangat penting bagi pengusaha</a:t>
            </a:r>
          </a:p>
        </p:txBody>
      </p:sp>
      <p:sp>
        <p:nvSpPr>
          <p:cNvPr id="5" name="Slide Number Placeholder 4"/>
          <p:cNvSpPr>
            <a:spLocks noGrp="1"/>
          </p:cNvSpPr>
          <p:nvPr>
            <p:ph type="sldNum" sz="quarter" idx="12"/>
          </p:nvPr>
        </p:nvSpPr>
        <p:spPr/>
        <p:txBody>
          <a:bodyPr/>
          <a:lstStyle/>
          <a:p>
            <a:fld id="{EEA365DE-A802-465C-855F-C9D91BD5219C}" type="slidenum">
              <a:rPr lang="en-US"/>
              <a:t>81</a:t>
            </a:fld>
            <a:endParaRPr lang="en-US"/>
          </a:p>
        </p:txBody>
      </p:sp>
      <p:sp>
        <p:nvSpPr>
          <p:cNvPr id="6" name="TextBox 5"/>
          <p:cNvSpPr txBox="1"/>
          <p:nvPr/>
        </p:nvSpPr>
        <p:spPr>
          <a:xfrm>
            <a:off x="1003478" y="6568894"/>
            <a:ext cx="7499244" cy="287157"/>
          </a:xfrm>
          <a:prstGeom prst="rect">
            <a:avLst/>
          </a:prstGeom>
          <a:noFill/>
        </p:spPr>
        <p:txBody>
          <a:bodyPr wrap="square" rtlCol="0">
            <a:noAutofit/>
          </a:bodyPr>
          <a:lstStyle/>
          <a:p>
            <a:pPr marL="0" marR="0" indent="0" algn="l" defTabSz="457200" rtl="0" eaLnBrk="1" fontAlgn="auto" latinLnBrk="0" hangingPunct="1">
              <a:lnSpc>
                <a:spcPct val="100000"/>
              </a:lnSpc>
              <a:spcBef>
                <a:spcPts val="0"/>
              </a:spcBef>
              <a:spcAft>
                <a:spcPts val="0"/>
              </a:spcAft>
              <a:buClrTx/>
              <a:buSzTx/>
              <a:buFontTx/>
              <a:buNone/>
              <a:defRPr/>
            </a:pPr>
            <a:r>
              <a:rPr lang="en-US" sz="800" kern="1200" baseline="0" dirty="0">
                <a:solidFill>
                  <a:schemeClr val="tx1">
                    <a:lumMod val="50000"/>
                    <a:lumOff val="50000"/>
                  </a:schemeClr>
                </a:solidFill>
                <a:latin typeface="Arial" panose="020B0604020202020204"/>
                <a:ea typeface="+mn-ea"/>
                <a:cs typeface="Arial" panose="020B0604020202020204"/>
              </a:rPr>
              <a:t>©2013 Cengage Learning. All Rights Reserved. May not be scanned, copied or duplicated, or posted to a publicly accessible website, in whole or in part.</a:t>
            </a:r>
          </a:p>
          <a:p>
            <a:endParaRPr lang="en-US" sz="800" baseline="0" dirty="0">
              <a:latin typeface="Arial" panose="020B0604020202020204"/>
              <a:cs typeface="Arial" panose="020B0604020202020204"/>
            </a:endParaRPr>
          </a:p>
        </p:txBody>
      </p:sp>
    </p:spTree>
    <p:extLst>
      <p:ext uri="{BB962C8B-B14F-4D97-AF65-F5344CB8AC3E}">
        <p14:creationId xmlns:p14="http://schemas.microsoft.com/office/powerpoint/2010/main" val="124356565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t>International Environment</a:t>
            </a:r>
          </a:p>
        </p:txBody>
      </p:sp>
      <p:sp>
        <p:nvSpPr>
          <p:cNvPr id="35843" name="Rectangle 3"/>
          <p:cNvSpPr>
            <a:spLocks noGrp="1" noChangeArrowheads="1"/>
          </p:cNvSpPr>
          <p:nvPr>
            <p:ph idx="1"/>
          </p:nvPr>
        </p:nvSpPr>
        <p:spPr>
          <a:xfrm>
            <a:off x="457200" y="1570038"/>
            <a:ext cx="8229600" cy="4678362"/>
          </a:xfrm>
        </p:spPr>
        <p:txBody>
          <a:bodyPr/>
          <a:lstStyle/>
          <a:p>
            <a:pPr>
              <a:spcAft>
                <a:spcPct val="40000"/>
              </a:spcAft>
            </a:pPr>
            <a:r>
              <a:rPr lang="en-ID" altLang="en-US"/>
              <a:t>Dapat langsung berdampak pada banyak Org.</a:t>
            </a:r>
            <a:endParaRPr lang="en-US"/>
          </a:p>
          <a:p>
            <a:pPr>
              <a:spcAft>
                <a:spcPct val="40000"/>
              </a:spcAft>
            </a:pPr>
            <a:r>
              <a:rPr lang="en-ID" altLang="en-US"/>
              <a:t>Semakin berperan penting</a:t>
            </a:r>
          </a:p>
          <a:p>
            <a:pPr>
              <a:spcAft>
                <a:spcPct val="40000"/>
              </a:spcAft>
            </a:pPr>
            <a:r>
              <a:rPr lang="en-ID" altLang="en-US"/>
              <a:t>Perbedaan antara Operasi domestik dan Luar negeri</a:t>
            </a:r>
            <a:endParaRPr lang="en-US"/>
          </a:p>
          <a:p>
            <a:pPr>
              <a:spcAft>
                <a:spcPct val="40000"/>
              </a:spcAft>
            </a:pPr>
            <a:r>
              <a:rPr lang="en-ID" altLang="en-US"/>
              <a:t>Semua Org. menghadapi ketidakpastian domestik dan global</a:t>
            </a:r>
            <a:endParaRPr lang="en-US"/>
          </a:p>
        </p:txBody>
      </p:sp>
      <p:sp>
        <p:nvSpPr>
          <p:cNvPr id="5" name="Slide Number Placeholder 4"/>
          <p:cNvSpPr>
            <a:spLocks noGrp="1"/>
          </p:cNvSpPr>
          <p:nvPr>
            <p:ph type="sldNum" sz="quarter" idx="12"/>
          </p:nvPr>
        </p:nvSpPr>
        <p:spPr/>
        <p:txBody>
          <a:bodyPr/>
          <a:lstStyle/>
          <a:p>
            <a:fld id="{35C77F0C-8DDA-47EF-99FE-7EDBE2AF1109}" type="slidenum">
              <a:rPr lang="en-US"/>
              <a:t>82</a:t>
            </a:fld>
            <a:endParaRPr lang="en-US"/>
          </a:p>
        </p:txBody>
      </p:sp>
      <p:sp>
        <p:nvSpPr>
          <p:cNvPr id="6" name="TextBox 5"/>
          <p:cNvSpPr txBox="1"/>
          <p:nvPr/>
        </p:nvSpPr>
        <p:spPr>
          <a:xfrm>
            <a:off x="1003478" y="6568894"/>
            <a:ext cx="7499244" cy="287157"/>
          </a:xfrm>
          <a:prstGeom prst="rect">
            <a:avLst/>
          </a:prstGeom>
          <a:noFill/>
        </p:spPr>
        <p:txBody>
          <a:bodyPr wrap="square" rtlCol="0">
            <a:noAutofit/>
          </a:bodyPr>
          <a:lstStyle/>
          <a:p>
            <a:pPr marL="0" marR="0" indent="0" algn="l" defTabSz="457200" rtl="0" eaLnBrk="1" fontAlgn="auto" latinLnBrk="0" hangingPunct="1">
              <a:lnSpc>
                <a:spcPct val="100000"/>
              </a:lnSpc>
              <a:spcBef>
                <a:spcPts val="0"/>
              </a:spcBef>
              <a:spcAft>
                <a:spcPts val="0"/>
              </a:spcAft>
              <a:buClrTx/>
              <a:buSzTx/>
              <a:buFontTx/>
              <a:buNone/>
              <a:defRPr/>
            </a:pPr>
            <a:r>
              <a:rPr lang="en-US" sz="800" kern="1200" baseline="0" dirty="0">
                <a:solidFill>
                  <a:schemeClr val="tx1">
                    <a:lumMod val="50000"/>
                    <a:lumOff val="50000"/>
                  </a:schemeClr>
                </a:solidFill>
                <a:latin typeface="Arial" panose="020B0604020202020204"/>
                <a:ea typeface="+mn-ea"/>
                <a:cs typeface="Arial" panose="020B0604020202020204"/>
              </a:rPr>
              <a:t>©2013 Cengage Learning. All Rights Reserved. May not be scanned, copied or duplicated, or posted to a publicly accessible website, in whole or in part.</a:t>
            </a:r>
          </a:p>
          <a:p>
            <a:endParaRPr lang="en-US" sz="800" baseline="0" dirty="0">
              <a:latin typeface="Arial" panose="020B0604020202020204"/>
              <a:cs typeface="Arial" panose="020B0604020202020204"/>
            </a:endParaRPr>
          </a:p>
        </p:txBody>
      </p:sp>
    </p:spTree>
    <p:extLst>
      <p:ext uri="{BB962C8B-B14F-4D97-AF65-F5344CB8AC3E}">
        <p14:creationId xmlns:p14="http://schemas.microsoft.com/office/powerpoint/2010/main" val="19790660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t>The Changing Environment</a:t>
            </a:r>
          </a:p>
        </p:txBody>
      </p:sp>
      <p:sp>
        <p:nvSpPr>
          <p:cNvPr id="36867" name="Rectangle 3"/>
          <p:cNvSpPr>
            <a:spLocks noGrp="1" noChangeArrowheads="1"/>
          </p:cNvSpPr>
          <p:nvPr>
            <p:ph idx="1"/>
          </p:nvPr>
        </p:nvSpPr>
        <p:spPr>
          <a:xfrm>
            <a:off x="457200" y="1600200"/>
            <a:ext cx="8229600" cy="5029200"/>
          </a:xfrm>
        </p:spPr>
        <p:txBody>
          <a:bodyPr/>
          <a:lstStyle/>
          <a:p>
            <a:pPr>
              <a:lnSpc>
                <a:spcPct val="90000"/>
              </a:lnSpc>
            </a:pPr>
            <a:r>
              <a:rPr lang="en-ID" altLang="en-US" dirty="0"/>
              <a:t>dimensi jenjang lingkungan</a:t>
            </a:r>
            <a:r>
              <a:rPr lang="en-US" dirty="0"/>
              <a:t>:</a:t>
            </a:r>
          </a:p>
          <a:p>
            <a:pPr lvl="1">
              <a:lnSpc>
                <a:spcPct val="90000"/>
              </a:lnSpc>
            </a:pPr>
            <a:r>
              <a:rPr lang="en-US" dirty="0"/>
              <a:t>Unstable</a:t>
            </a:r>
          </a:p>
          <a:p>
            <a:pPr lvl="1">
              <a:lnSpc>
                <a:spcPct val="90000"/>
              </a:lnSpc>
            </a:pPr>
            <a:r>
              <a:rPr lang="en-US" dirty="0"/>
              <a:t>Homogeneous</a:t>
            </a:r>
          </a:p>
          <a:p>
            <a:pPr lvl="1">
              <a:lnSpc>
                <a:spcPct val="90000"/>
              </a:lnSpc>
            </a:pPr>
            <a:r>
              <a:rPr lang="en-US" dirty="0"/>
              <a:t>Heterogeneous</a:t>
            </a:r>
          </a:p>
          <a:p>
            <a:pPr lvl="1">
              <a:lnSpc>
                <a:spcPct val="90000"/>
              </a:lnSpc>
            </a:pPr>
            <a:r>
              <a:rPr lang="en-US" dirty="0"/>
              <a:t>Simple</a:t>
            </a:r>
          </a:p>
          <a:p>
            <a:pPr lvl="1">
              <a:lnSpc>
                <a:spcPct val="90000"/>
              </a:lnSpc>
            </a:pPr>
            <a:r>
              <a:rPr lang="en-US" dirty="0"/>
              <a:t>Complex</a:t>
            </a:r>
          </a:p>
          <a:p>
            <a:pPr>
              <a:lnSpc>
                <a:spcPct val="90000"/>
              </a:lnSpc>
            </a:pPr>
            <a:r>
              <a:rPr lang="en-ID" altLang="en-US" dirty="0"/>
              <a:t>Dimensi dapat diartikan sebagai :</a:t>
            </a:r>
            <a:endParaRPr lang="en-US" dirty="0"/>
          </a:p>
          <a:p>
            <a:pPr lvl="1">
              <a:lnSpc>
                <a:spcPct val="90000"/>
              </a:lnSpc>
            </a:pPr>
            <a:r>
              <a:rPr lang="en-ID" altLang="en-US" dirty="0"/>
              <a:t>Kebutuhan akan informasi tentang lingkungan</a:t>
            </a:r>
            <a:endParaRPr lang="en-US" dirty="0"/>
          </a:p>
          <a:p>
            <a:pPr lvl="1">
              <a:lnSpc>
                <a:spcPct val="90000"/>
              </a:lnSpc>
            </a:pPr>
            <a:r>
              <a:rPr lang="en-ID" altLang="en-US" dirty="0"/>
              <a:t>kebutuhan sumberdaya dari lingkungan</a:t>
            </a:r>
          </a:p>
        </p:txBody>
      </p:sp>
      <p:sp>
        <p:nvSpPr>
          <p:cNvPr id="6" name="Slide Number Placeholder 4"/>
          <p:cNvSpPr>
            <a:spLocks noGrp="1"/>
          </p:cNvSpPr>
          <p:nvPr>
            <p:ph type="sldNum" sz="quarter" idx="12"/>
          </p:nvPr>
        </p:nvSpPr>
        <p:spPr/>
        <p:txBody>
          <a:bodyPr/>
          <a:lstStyle/>
          <a:p>
            <a:fld id="{4EB47637-CEC8-4F68-AD82-EF9BC44892E4}" type="slidenum">
              <a:rPr lang="en-US"/>
              <a:t>83</a:t>
            </a:fld>
            <a:endParaRPr lang="en-US"/>
          </a:p>
        </p:txBody>
      </p:sp>
      <p:sp>
        <p:nvSpPr>
          <p:cNvPr id="36868" name="Text Box 4"/>
          <p:cNvSpPr txBox="1">
            <a:spLocks noChangeArrowheads="1"/>
          </p:cNvSpPr>
          <p:nvPr/>
        </p:nvSpPr>
        <p:spPr bwMode="auto">
          <a:xfrm>
            <a:off x="4572000" y="2533471"/>
            <a:ext cx="3657600" cy="1200329"/>
          </a:xfrm>
          <a:prstGeom prst="rect">
            <a:avLst/>
          </a:prstGeom>
          <a:solidFill>
            <a:srgbClr val="0070C0"/>
          </a:solidFill>
          <a:ln w="9525">
            <a:noFill/>
            <a:miter lim="800000"/>
          </a:ln>
          <a:effectLst/>
        </p:spPr>
        <p:txBody>
          <a:bodyPr>
            <a:spAutoFit/>
          </a:bodyPr>
          <a:lstStyle/>
          <a:p>
            <a:pPr algn="ctr">
              <a:spcBef>
                <a:spcPct val="50000"/>
              </a:spcBef>
            </a:pPr>
            <a:r>
              <a:rPr lang="en-US" sz="2400" b="1" i="1" dirty="0">
                <a:solidFill>
                  <a:schemeClr val="bg1"/>
                </a:solidFill>
              </a:rPr>
              <a:t>Organizations must cope with and manage </a:t>
            </a:r>
            <a:r>
              <a:rPr lang="en-US" sz="2400" b="1" i="1" u="sng" dirty="0">
                <a:solidFill>
                  <a:schemeClr val="bg1"/>
                </a:solidFill>
              </a:rPr>
              <a:t>uncertainty </a:t>
            </a:r>
            <a:r>
              <a:rPr lang="en-US" sz="2400" b="1" i="1" dirty="0">
                <a:solidFill>
                  <a:schemeClr val="bg1"/>
                </a:solidFill>
              </a:rPr>
              <a:t>to be effective.</a:t>
            </a:r>
          </a:p>
        </p:txBody>
      </p:sp>
      <p:sp>
        <p:nvSpPr>
          <p:cNvPr id="7" name="TextBox 6"/>
          <p:cNvSpPr txBox="1"/>
          <p:nvPr/>
        </p:nvSpPr>
        <p:spPr>
          <a:xfrm>
            <a:off x="1003478" y="6568894"/>
            <a:ext cx="7499244" cy="287157"/>
          </a:xfrm>
          <a:prstGeom prst="rect">
            <a:avLst/>
          </a:prstGeom>
          <a:noFill/>
        </p:spPr>
        <p:txBody>
          <a:bodyPr wrap="square" rtlCol="0">
            <a:noAutofit/>
          </a:bodyPr>
          <a:lstStyle/>
          <a:p>
            <a:pPr marL="0" marR="0" indent="0" algn="l" defTabSz="457200" rtl="0" eaLnBrk="1" fontAlgn="auto" latinLnBrk="0" hangingPunct="1">
              <a:lnSpc>
                <a:spcPct val="100000"/>
              </a:lnSpc>
              <a:spcBef>
                <a:spcPts val="0"/>
              </a:spcBef>
              <a:spcAft>
                <a:spcPts val="0"/>
              </a:spcAft>
              <a:buClrTx/>
              <a:buSzTx/>
              <a:buFontTx/>
              <a:buNone/>
              <a:defRPr/>
            </a:pPr>
            <a:r>
              <a:rPr lang="en-US" sz="800" kern="1200" baseline="0" dirty="0">
                <a:solidFill>
                  <a:schemeClr val="tx1">
                    <a:lumMod val="50000"/>
                    <a:lumOff val="50000"/>
                  </a:schemeClr>
                </a:solidFill>
                <a:latin typeface="Arial" panose="020B0604020202020204"/>
                <a:ea typeface="+mn-ea"/>
                <a:cs typeface="Arial" panose="020B0604020202020204"/>
              </a:rPr>
              <a:t>©2013 Cengage Learning. All Rights Reserved. May not be scanned, copied or duplicated, or posted to a publicly accessible website, in whole or in part.</a:t>
            </a:r>
          </a:p>
          <a:p>
            <a:endParaRPr lang="en-US" sz="800" baseline="0" dirty="0">
              <a:latin typeface="Arial" panose="020B0604020202020204"/>
              <a:cs typeface="Arial" panose="020B0604020202020204"/>
            </a:endParaRPr>
          </a:p>
        </p:txBody>
      </p:sp>
    </p:spTree>
    <p:extLst>
      <p:ext uri="{BB962C8B-B14F-4D97-AF65-F5344CB8AC3E}">
        <p14:creationId xmlns:p14="http://schemas.microsoft.com/office/powerpoint/2010/main" val="244285643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sz="4000"/>
              <a:t>Dimensi </a:t>
            </a:r>
            <a:r>
              <a:rPr lang="en-ID" altLang="en-US" sz="4000"/>
              <a:t>Lingkungan</a:t>
            </a:r>
          </a:p>
        </p:txBody>
      </p:sp>
      <p:sp>
        <p:nvSpPr>
          <p:cNvPr id="37891" name="Rectangle 3"/>
          <p:cNvSpPr>
            <a:spLocks noGrp="1" noChangeArrowheads="1"/>
          </p:cNvSpPr>
          <p:nvPr>
            <p:ph idx="1"/>
          </p:nvPr>
        </p:nvSpPr>
        <p:spPr>
          <a:xfrm>
            <a:off x="457200" y="1798638"/>
            <a:ext cx="8229600" cy="4678362"/>
          </a:xfrm>
        </p:spPr>
        <p:txBody>
          <a:bodyPr/>
          <a:lstStyle/>
          <a:p>
            <a:r>
              <a:rPr lang="en-US" b="1" i="1" dirty="0"/>
              <a:t>Simple-complex:</a:t>
            </a:r>
            <a:r>
              <a:rPr lang="en-US" dirty="0"/>
              <a:t> heterogeneity; </a:t>
            </a:r>
            <a:r>
              <a:rPr lang="en-ID" altLang="en-US" dirty="0"/>
              <a:t>Jumlah perbedaan dari elemen eksternal (</a:t>
            </a:r>
            <a:r>
              <a:rPr lang="en-US" dirty="0"/>
              <a:t>the number of dissimilarity of external elements)</a:t>
            </a:r>
          </a:p>
          <a:p>
            <a:pPr>
              <a:buFontTx/>
              <a:buNone/>
            </a:pPr>
            <a:endParaRPr lang="en-US" dirty="0"/>
          </a:p>
          <a:p>
            <a:r>
              <a:rPr lang="en-US" b="1" i="1" dirty="0"/>
              <a:t>Stable-Unstable:</a:t>
            </a:r>
            <a:r>
              <a:rPr lang="en-US" dirty="0"/>
              <a:t> </a:t>
            </a:r>
            <a:r>
              <a:rPr lang="en-ID" altLang="en-US" dirty="0"/>
              <a:t>Jika Elemen dari suatu lingkungan bersifat dinamis</a:t>
            </a:r>
            <a:endParaRPr lang="en-US" dirty="0"/>
          </a:p>
          <a:p>
            <a:endParaRPr lang="en-US" dirty="0"/>
          </a:p>
        </p:txBody>
      </p:sp>
      <p:sp>
        <p:nvSpPr>
          <p:cNvPr id="5" name="Slide Number Placeholder 4"/>
          <p:cNvSpPr>
            <a:spLocks noGrp="1"/>
          </p:cNvSpPr>
          <p:nvPr>
            <p:ph type="sldNum" sz="quarter" idx="12"/>
          </p:nvPr>
        </p:nvSpPr>
        <p:spPr/>
        <p:txBody>
          <a:bodyPr/>
          <a:lstStyle/>
          <a:p>
            <a:fld id="{3A585FB1-7BF9-4F3F-BE5A-E60A62E0B4AF}" type="slidenum">
              <a:rPr lang="en-US"/>
              <a:t>84</a:t>
            </a:fld>
            <a:endParaRPr lang="en-US"/>
          </a:p>
        </p:txBody>
      </p:sp>
      <p:sp>
        <p:nvSpPr>
          <p:cNvPr id="6" name="TextBox 5"/>
          <p:cNvSpPr txBox="1"/>
          <p:nvPr/>
        </p:nvSpPr>
        <p:spPr>
          <a:xfrm>
            <a:off x="1003478" y="6568894"/>
            <a:ext cx="7499244" cy="287157"/>
          </a:xfrm>
          <a:prstGeom prst="rect">
            <a:avLst/>
          </a:prstGeom>
          <a:noFill/>
        </p:spPr>
        <p:txBody>
          <a:bodyPr wrap="square" rtlCol="0">
            <a:noAutofit/>
          </a:bodyPr>
          <a:lstStyle/>
          <a:p>
            <a:pPr marL="0" marR="0" indent="0" algn="l" defTabSz="457200" rtl="0" eaLnBrk="1" fontAlgn="auto" latinLnBrk="0" hangingPunct="1">
              <a:lnSpc>
                <a:spcPct val="100000"/>
              </a:lnSpc>
              <a:spcBef>
                <a:spcPts val="0"/>
              </a:spcBef>
              <a:spcAft>
                <a:spcPts val="0"/>
              </a:spcAft>
              <a:buClrTx/>
              <a:buSzTx/>
              <a:buFontTx/>
              <a:buNone/>
              <a:defRPr/>
            </a:pPr>
            <a:r>
              <a:rPr lang="en-US" sz="800" kern="1200" baseline="0" dirty="0">
                <a:solidFill>
                  <a:schemeClr val="tx1">
                    <a:lumMod val="50000"/>
                    <a:lumOff val="50000"/>
                  </a:schemeClr>
                </a:solidFill>
                <a:latin typeface="Arial" panose="020B0604020202020204"/>
                <a:ea typeface="+mn-ea"/>
                <a:cs typeface="Arial" panose="020B0604020202020204"/>
              </a:rPr>
              <a:t>©2013 Cengage Learning. All Rights Reserved. May not be scanned, copied or duplicated, or posted to a publicly accessible website, in whole or in part.</a:t>
            </a:r>
          </a:p>
          <a:p>
            <a:endParaRPr lang="en-US" sz="800" baseline="0" dirty="0">
              <a:latin typeface="Arial" panose="020B0604020202020204"/>
              <a:cs typeface="Arial" panose="020B0604020202020204"/>
            </a:endParaRPr>
          </a:p>
        </p:txBody>
      </p:sp>
    </p:spTree>
    <p:extLst>
      <p:ext uri="{BB962C8B-B14F-4D97-AF65-F5344CB8AC3E}">
        <p14:creationId xmlns:p14="http://schemas.microsoft.com/office/powerpoint/2010/main" val="75236843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152400"/>
            <a:ext cx="8229600" cy="1143000"/>
          </a:xfrm>
        </p:spPr>
        <p:txBody>
          <a:bodyPr>
            <a:normAutofit fontScale="90000"/>
          </a:bodyPr>
          <a:lstStyle/>
          <a:p>
            <a:r>
              <a:rPr lang="en-ID" altLang="en-US" sz="3600"/>
              <a:t>Menyesuaikan Perubahan </a:t>
            </a:r>
            <a:br>
              <a:rPr lang="en-ID" altLang="en-US" sz="3600"/>
            </a:br>
            <a:r>
              <a:rPr lang="en-ID" altLang="en-US" sz="3600"/>
              <a:t>lingkungan</a:t>
            </a:r>
          </a:p>
        </p:txBody>
      </p:sp>
      <p:sp>
        <p:nvSpPr>
          <p:cNvPr id="38915" name="Rectangle 3"/>
          <p:cNvSpPr>
            <a:spLocks noGrp="1" noChangeArrowheads="1"/>
          </p:cNvSpPr>
          <p:nvPr>
            <p:ph idx="1"/>
          </p:nvPr>
        </p:nvSpPr>
        <p:spPr>
          <a:xfrm>
            <a:off x="457200" y="1524000"/>
            <a:ext cx="8534400" cy="5029200"/>
          </a:xfrm>
        </p:spPr>
        <p:txBody>
          <a:bodyPr>
            <a:normAutofit/>
          </a:bodyPr>
          <a:lstStyle/>
          <a:p>
            <a:r>
              <a:rPr lang="en-ID" altLang="en-US" dirty="0"/>
              <a:t>Org. perlu kesesuaian yang tepat antara </a:t>
            </a:r>
            <a:r>
              <a:rPr lang="en-US" dirty="0"/>
              <a:t> </a:t>
            </a:r>
            <a:r>
              <a:rPr lang="en-ID" altLang="en-US" b="1" i="1" dirty="0"/>
              <a:t>Struktur internal dan lingkungan eksternal</a:t>
            </a:r>
            <a:endParaRPr lang="en-US" b="1" i="1" dirty="0"/>
          </a:p>
          <a:p>
            <a:pPr lvl="1"/>
            <a:r>
              <a:rPr lang="en-ID" altLang="en-US" dirty="0"/>
              <a:t>Penambahan Posisi dan Dept.</a:t>
            </a:r>
            <a:endParaRPr lang="en-US" dirty="0"/>
          </a:p>
          <a:p>
            <a:pPr lvl="1"/>
            <a:r>
              <a:rPr lang="en-ID" altLang="en-US" dirty="0"/>
              <a:t>Menjalin Hubungan</a:t>
            </a:r>
            <a:endParaRPr lang="en-US" dirty="0"/>
          </a:p>
          <a:p>
            <a:pPr lvl="2"/>
            <a:r>
              <a:rPr lang="en-US" dirty="0"/>
              <a:t>Boundary-spanning roles</a:t>
            </a:r>
          </a:p>
          <a:p>
            <a:pPr lvl="2"/>
            <a:r>
              <a:rPr lang="en-US" dirty="0"/>
              <a:t>Business intelligence</a:t>
            </a:r>
          </a:p>
          <a:p>
            <a:pPr lvl="1"/>
            <a:r>
              <a:rPr lang="en-ID" altLang="en-US" dirty="0"/>
              <a:t>Diferensiasi dan integrasi</a:t>
            </a:r>
          </a:p>
          <a:p>
            <a:pPr lvl="1"/>
            <a:r>
              <a:rPr lang="en-ID" altLang="en-US" dirty="0"/>
              <a:t>Proses manajemen Organik vs mekanistik </a:t>
            </a:r>
            <a:endParaRPr lang="en-US" dirty="0"/>
          </a:p>
          <a:p>
            <a:pPr lvl="1"/>
            <a:r>
              <a:rPr lang="en-ID" altLang="en-US" dirty="0"/>
              <a:t>Perencanaan, Prakiraan, dan Cepat tanggap</a:t>
            </a:r>
            <a:endParaRPr lang="en-US" dirty="0"/>
          </a:p>
        </p:txBody>
      </p:sp>
      <p:sp>
        <p:nvSpPr>
          <p:cNvPr id="5" name="Slide Number Placeholder 4"/>
          <p:cNvSpPr>
            <a:spLocks noGrp="1"/>
          </p:cNvSpPr>
          <p:nvPr>
            <p:ph type="sldNum" sz="quarter" idx="12"/>
          </p:nvPr>
        </p:nvSpPr>
        <p:spPr/>
        <p:txBody>
          <a:bodyPr/>
          <a:lstStyle/>
          <a:p>
            <a:fld id="{59A0EC6D-6A27-44A2-93E9-52DC09E0BBBF}" type="slidenum">
              <a:rPr lang="en-US"/>
              <a:t>85</a:t>
            </a:fld>
            <a:endParaRPr lang="en-US"/>
          </a:p>
        </p:txBody>
      </p:sp>
      <p:sp>
        <p:nvSpPr>
          <p:cNvPr id="6" name="TextBox 5"/>
          <p:cNvSpPr txBox="1"/>
          <p:nvPr/>
        </p:nvSpPr>
        <p:spPr>
          <a:xfrm>
            <a:off x="1003478" y="6568894"/>
            <a:ext cx="7499244" cy="287157"/>
          </a:xfrm>
          <a:prstGeom prst="rect">
            <a:avLst/>
          </a:prstGeom>
          <a:noFill/>
        </p:spPr>
        <p:txBody>
          <a:bodyPr wrap="square" rtlCol="0">
            <a:noAutofit/>
          </a:bodyPr>
          <a:lstStyle/>
          <a:p>
            <a:pPr marL="0" marR="0" indent="0" algn="l" defTabSz="457200" rtl="0" eaLnBrk="1" fontAlgn="auto" latinLnBrk="0" hangingPunct="1">
              <a:lnSpc>
                <a:spcPct val="100000"/>
              </a:lnSpc>
              <a:spcBef>
                <a:spcPts val="0"/>
              </a:spcBef>
              <a:spcAft>
                <a:spcPts val="0"/>
              </a:spcAft>
              <a:buClrTx/>
              <a:buSzTx/>
              <a:buFontTx/>
              <a:buNone/>
              <a:defRPr/>
            </a:pPr>
            <a:r>
              <a:rPr lang="en-US" sz="800" kern="1200" baseline="0" dirty="0">
                <a:solidFill>
                  <a:schemeClr val="tx1">
                    <a:lumMod val="50000"/>
                    <a:lumOff val="50000"/>
                  </a:schemeClr>
                </a:solidFill>
                <a:latin typeface="Arial" panose="020B0604020202020204"/>
                <a:ea typeface="+mn-ea"/>
                <a:cs typeface="Arial" panose="020B0604020202020204"/>
              </a:rPr>
              <a:t>©2013 Cengage Learning. All Rights Reserved. May not be scanned, copied or duplicated, or posted to a publicly accessible website, in whole or in part.</a:t>
            </a:r>
          </a:p>
          <a:p>
            <a:endParaRPr lang="en-US" sz="800" baseline="0" dirty="0">
              <a:latin typeface="Arial" panose="020B0604020202020204"/>
              <a:cs typeface="Arial" panose="020B0604020202020204"/>
            </a:endParaRPr>
          </a:p>
        </p:txBody>
      </p:sp>
    </p:spTree>
    <p:extLst>
      <p:ext uri="{BB962C8B-B14F-4D97-AF65-F5344CB8AC3E}">
        <p14:creationId xmlns:p14="http://schemas.microsoft.com/office/powerpoint/2010/main" val="339170874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D" altLang="en-US" dirty="0"/>
              <a:t>Perbedaan Tujuan dan Orientasi antar Dept.</a:t>
            </a:r>
          </a:p>
        </p:txBody>
      </p:sp>
      <p:sp>
        <p:nvSpPr>
          <p:cNvPr id="5" name="Slide Number Placeholder 4"/>
          <p:cNvSpPr>
            <a:spLocks noGrp="1"/>
          </p:cNvSpPr>
          <p:nvPr>
            <p:ph type="sldNum" sz="quarter" idx="12"/>
          </p:nvPr>
        </p:nvSpPr>
        <p:spPr/>
        <p:txBody>
          <a:bodyPr/>
          <a:lstStyle/>
          <a:p>
            <a:fld id="{286F88E4-DED8-4977-BA1D-FD453AA819BF}" type="slidenum">
              <a:rPr lang="en-US"/>
              <a:t>86</a:t>
            </a:fld>
            <a:endParaRPr lang="en-US"/>
          </a:p>
        </p:txBody>
      </p:sp>
      <p:pic>
        <p:nvPicPr>
          <p:cNvPr id="4098" name="Picture 2"/>
          <p:cNvPicPr>
            <a:picLocks noChangeAspect="1" noChangeArrowheads="1"/>
          </p:cNvPicPr>
          <p:nvPr/>
        </p:nvPicPr>
        <p:blipFill>
          <a:blip r:embed="rId2" cstate="print"/>
          <a:srcRect/>
          <a:stretch>
            <a:fillRect/>
          </a:stretch>
        </p:blipFill>
        <p:spPr bwMode="auto">
          <a:xfrm>
            <a:off x="76200" y="2514601"/>
            <a:ext cx="9008801" cy="1904999"/>
          </a:xfrm>
          <a:prstGeom prst="rect">
            <a:avLst/>
          </a:prstGeom>
          <a:noFill/>
          <a:ln w="9525">
            <a:noFill/>
            <a:miter lim="800000"/>
            <a:headEnd/>
            <a:tailEnd/>
          </a:ln>
        </p:spPr>
      </p:pic>
      <p:sp>
        <p:nvSpPr>
          <p:cNvPr id="4" name="TextBox 3"/>
          <p:cNvSpPr txBox="1"/>
          <p:nvPr/>
        </p:nvSpPr>
        <p:spPr>
          <a:xfrm>
            <a:off x="1003478" y="6568894"/>
            <a:ext cx="7499244" cy="287157"/>
          </a:xfrm>
          <a:prstGeom prst="rect">
            <a:avLst/>
          </a:prstGeom>
          <a:noFill/>
        </p:spPr>
        <p:txBody>
          <a:bodyPr wrap="square" rtlCol="0">
            <a:noAutofit/>
          </a:bodyPr>
          <a:lstStyle/>
          <a:p>
            <a:pPr marL="0" marR="0" indent="0" algn="l" defTabSz="457200" rtl="0" eaLnBrk="1" fontAlgn="auto" latinLnBrk="0" hangingPunct="1">
              <a:lnSpc>
                <a:spcPct val="100000"/>
              </a:lnSpc>
              <a:spcBef>
                <a:spcPts val="0"/>
              </a:spcBef>
              <a:spcAft>
                <a:spcPts val="0"/>
              </a:spcAft>
              <a:buClrTx/>
              <a:buSzTx/>
              <a:buFontTx/>
              <a:buNone/>
              <a:defRPr/>
            </a:pPr>
            <a:r>
              <a:rPr lang="en-US" sz="800" kern="1200" baseline="0" dirty="0">
                <a:solidFill>
                  <a:schemeClr val="tx1">
                    <a:lumMod val="50000"/>
                    <a:lumOff val="50000"/>
                  </a:schemeClr>
                </a:solidFill>
                <a:latin typeface="Arial" panose="020B0604020202020204"/>
                <a:ea typeface="+mn-ea"/>
                <a:cs typeface="Arial" panose="020B0604020202020204"/>
              </a:rPr>
              <a:t>©2013 Cengage Learning. All Rights Reserved. May not be scanned, copied or duplicated, or posted to a publicly accessible website, in whole or in part.</a:t>
            </a:r>
          </a:p>
          <a:p>
            <a:endParaRPr lang="en-US" sz="800" baseline="0" dirty="0">
              <a:latin typeface="Arial" panose="020B0604020202020204"/>
              <a:cs typeface="Arial" panose="020B0604020202020204"/>
            </a:endParaRPr>
          </a:p>
        </p:txBody>
      </p:sp>
    </p:spTree>
    <p:extLst>
      <p:ext uri="{BB962C8B-B14F-4D97-AF65-F5344CB8AC3E}">
        <p14:creationId xmlns:p14="http://schemas.microsoft.com/office/powerpoint/2010/main" val="401915165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D" altLang="en-US" dirty="0"/>
              <a:t>Ketidakpastian Lingkungan</a:t>
            </a:r>
            <a:r>
              <a:rPr lang="en-US" dirty="0"/>
              <a:t> </a:t>
            </a:r>
            <a:r>
              <a:rPr lang="en-ID" altLang="en-US" dirty="0"/>
              <a:t>dan </a:t>
            </a:r>
            <a:r>
              <a:rPr lang="en-US" dirty="0"/>
              <a:t> Organizational Integrators</a:t>
            </a:r>
          </a:p>
        </p:txBody>
      </p:sp>
      <p:sp>
        <p:nvSpPr>
          <p:cNvPr id="5" name="Slide Number Placeholder 4"/>
          <p:cNvSpPr>
            <a:spLocks noGrp="1"/>
          </p:cNvSpPr>
          <p:nvPr>
            <p:ph type="sldNum" sz="quarter" idx="12"/>
          </p:nvPr>
        </p:nvSpPr>
        <p:spPr/>
        <p:txBody>
          <a:bodyPr/>
          <a:lstStyle/>
          <a:p>
            <a:fld id="{286F88E4-DED8-4977-BA1D-FD453AA819BF}" type="slidenum">
              <a:rPr lang="en-US"/>
              <a:t>87</a:t>
            </a:fld>
            <a:endParaRPr lang="en-US"/>
          </a:p>
        </p:txBody>
      </p:sp>
      <p:pic>
        <p:nvPicPr>
          <p:cNvPr id="5122" name="Picture 2"/>
          <p:cNvPicPr>
            <a:picLocks noChangeAspect="1" noChangeArrowheads="1"/>
          </p:cNvPicPr>
          <p:nvPr/>
        </p:nvPicPr>
        <p:blipFill>
          <a:blip r:embed="rId2" cstate="print"/>
          <a:srcRect/>
          <a:stretch>
            <a:fillRect/>
          </a:stretch>
        </p:blipFill>
        <p:spPr bwMode="auto">
          <a:xfrm>
            <a:off x="270588" y="2362201"/>
            <a:ext cx="8568612" cy="2209800"/>
          </a:xfrm>
          <a:prstGeom prst="rect">
            <a:avLst/>
          </a:prstGeom>
          <a:noFill/>
          <a:ln w="9525">
            <a:noFill/>
            <a:miter lim="800000"/>
            <a:headEnd/>
            <a:tailEnd/>
          </a:ln>
        </p:spPr>
      </p:pic>
      <p:sp>
        <p:nvSpPr>
          <p:cNvPr id="4" name="TextBox 3"/>
          <p:cNvSpPr txBox="1"/>
          <p:nvPr/>
        </p:nvSpPr>
        <p:spPr>
          <a:xfrm>
            <a:off x="1003478" y="6568894"/>
            <a:ext cx="7499244" cy="287157"/>
          </a:xfrm>
          <a:prstGeom prst="rect">
            <a:avLst/>
          </a:prstGeom>
          <a:noFill/>
        </p:spPr>
        <p:txBody>
          <a:bodyPr wrap="square" rtlCol="0">
            <a:noAutofit/>
          </a:bodyPr>
          <a:lstStyle/>
          <a:p>
            <a:pPr marL="0" marR="0" indent="0" algn="l" defTabSz="457200" rtl="0" eaLnBrk="1" fontAlgn="auto" latinLnBrk="0" hangingPunct="1">
              <a:lnSpc>
                <a:spcPct val="100000"/>
              </a:lnSpc>
              <a:spcBef>
                <a:spcPts val="0"/>
              </a:spcBef>
              <a:spcAft>
                <a:spcPts val="0"/>
              </a:spcAft>
              <a:buClrTx/>
              <a:buSzTx/>
              <a:buFontTx/>
              <a:buNone/>
              <a:defRPr/>
            </a:pPr>
            <a:r>
              <a:rPr lang="en-US" sz="800" kern="1200" baseline="0" dirty="0">
                <a:solidFill>
                  <a:schemeClr val="tx1">
                    <a:lumMod val="50000"/>
                    <a:lumOff val="50000"/>
                  </a:schemeClr>
                </a:solidFill>
                <a:latin typeface="Arial" panose="020B0604020202020204"/>
                <a:ea typeface="+mn-ea"/>
                <a:cs typeface="Arial" panose="020B0604020202020204"/>
              </a:rPr>
              <a:t>©2013 Cengage Learning. All Rights Reserved. May not be scanned, copied or duplicated, or posted to a publicly accessible website, in whole or in part.</a:t>
            </a:r>
          </a:p>
          <a:p>
            <a:endParaRPr lang="en-US" sz="800" baseline="0" dirty="0">
              <a:latin typeface="Arial" panose="020B0604020202020204"/>
              <a:cs typeface="Arial" panose="020B0604020202020204"/>
            </a:endParaRPr>
          </a:p>
        </p:txBody>
      </p:sp>
    </p:spTree>
    <p:extLst>
      <p:ext uri="{BB962C8B-B14F-4D97-AF65-F5344CB8AC3E}">
        <p14:creationId xmlns:p14="http://schemas.microsoft.com/office/powerpoint/2010/main" val="343661729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ID" altLang="en-US" sz="3600"/>
              <a:t>Bentuk Organik dan mekanistik</a:t>
            </a:r>
            <a:r>
              <a:rPr lang="en-US" sz="3600"/>
              <a:t> </a:t>
            </a:r>
          </a:p>
        </p:txBody>
      </p:sp>
      <p:sp>
        <p:nvSpPr>
          <p:cNvPr id="13315" name="Rectangle 3"/>
          <p:cNvSpPr>
            <a:spLocks noGrp="1" noChangeArrowheads="1"/>
          </p:cNvSpPr>
          <p:nvPr>
            <p:ph sz="half" idx="1"/>
          </p:nvPr>
        </p:nvSpPr>
        <p:spPr>
          <a:xfrm>
            <a:off x="304800" y="1676400"/>
            <a:ext cx="4114800" cy="4724400"/>
          </a:xfrm>
        </p:spPr>
        <p:txBody>
          <a:bodyPr>
            <a:normAutofit fontScale="92500"/>
          </a:bodyPr>
          <a:lstStyle/>
          <a:p>
            <a:pPr>
              <a:lnSpc>
                <a:spcPct val="90000"/>
              </a:lnSpc>
              <a:spcAft>
                <a:spcPct val="40000"/>
              </a:spcAft>
            </a:pPr>
            <a:r>
              <a:rPr lang="en-ID" altLang="en-US" sz="2400" dirty="0"/>
              <a:t>Setiap tugas dikususkan</a:t>
            </a:r>
          </a:p>
          <a:p>
            <a:pPr>
              <a:lnSpc>
                <a:spcPct val="90000"/>
              </a:lnSpc>
              <a:spcAft>
                <a:spcPct val="40000"/>
              </a:spcAft>
            </a:pPr>
            <a:r>
              <a:rPr lang="en-ID" altLang="en-US" sz="2400" dirty="0"/>
              <a:t>Tugas-tugas dirumuskan secara kaku</a:t>
            </a:r>
          </a:p>
          <a:p>
            <a:pPr>
              <a:lnSpc>
                <a:spcPct val="90000"/>
              </a:lnSpc>
              <a:spcAft>
                <a:spcPct val="40000"/>
              </a:spcAft>
            </a:pPr>
            <a:r>
              <a:rPr lang="en-ID" altLang="en-US" sz="2400" dirty="0"/>
              <a:t>hirarki autoritas dan pengendalian yang ketat</a:t>
            </a:r>
            <a:endParaRPr lang="en-US" sz="2400" dirty="0"/>
          </a:p>
          <a:p>
            <a:pPr>
              <a:lnSpc>
                <a:spcPct val="90000"/>
              </a:lnSpc>
              <a:spcAft>
                <a:spcPct val="40000"/>
              </a:spcAft>
            </a:pPr>
            <a:r>
              <a:rPr lang="en-ID" altLang="en-US" sz="2400" dirty="0"/>
              <a:t>Pengetahuan dan pengendalian tugas tersentralisasi</a:t>
            </a:r>
            <a:endParaRPr lang="en-US" sz="2400" dirty="0"/>
          </a:p>
          <a:p>
            <a:pPr>
              <a:lnSpc>
                <a:spcPct val="90000"/>
              </a:lnSpc>
              <a:spcAft>
                <a:spcPct val="40000"/>
              </a:spcAft>
            </a:pPr>
            <a:r>
              <a:rPr lang="en-ID" altLang="en-US" sz="2400" dirty="0"/>
              <a:t>komunikasi berjalan vertikal</a:t>
            </a:r>
          </a:p>
        </p:txBody>
      </p:sp>
      <p:sp>
        <p:nvSpPr>
          <p:cNvPr id="13316" name="Rectangle 4"/>
          <p:cNvSpPr>
            <a:spLocks noGrp="1" noChangeArrowheads="1"/>
          </p:cNvSpPr>
          <p:nvPr>
            <p:ph sz="half" idx="2"/>
          </p:nvPr>
        </p:nvSpPr>
        <p:spPr>
          <a:xfrm>
            <a:off x="4495800" y="1676400"/>
            <a:ext cx="4267200" cy="4114800"/>
          </a:xfrm>
        </p:spPr>
        <p:txBody>
          <a:bodyPr>
            <a:normAutofit fontScale="92500"/>
          </a:bodyPr>
          <a:lstStyle/>
          <a:p>
            <a:pPr>
              <a:lnSpc>
                <a:spcPct val="90000"/>
              </a:lnSpc>
              <a:spcAft>
                <a:spcPct val="20000"/>
              </a:spcAft>
            </a:pPr>
            <a:r>
              <a:rPr lang="en-ID" altLang="en-US" sz="2400" dirty="0"/>
              <a:t>Setiap Karyawan berkontribusi terhadap tugas </a:t>
            </a:r>
          </a:p>
          <a:p>
            <a:pPr>
              <a:lnSpc>
                <a:spcPct val="90000"/>
              </a:lnSpc>
              <a:spcAft>
                <a:spcPct val="20000"/>
              </a:spcAft>
            </a:pPr>
            <a:r>
              <a:rPr lang="en-US" sz="2400" dirty="0"/>
              <a:t>T</a:t>
            </a:r>
            <a:r>
              <a:rPr lang="en-ID" altLang="en-US" sz="2400" dirty="0"/>
              <a:t>ugas disesuaikan dan dirumuskan ulang sesuai kesepakatan tim</a:t>
            </a:r>
            <a:endParaRPr lang="en-US" sz="2400" dirty="0"/>
          </a:p>
          <a:p>
            <a:pPr>
              <a:lnSpc>
                <a:spcPct val="90000"/>
              </a:lnSpc>
              <a:spcAft>
                <a:spcPct val="20000"/>
              </a:spcAft>
            </a:pPr>
            <a:r>
              <a:rPr lang="en-ID" altLang="en-US" sz="2400" dirty="0">
                <a:sym typeface="+mn-ea"/>
              </a:rPr>
              <a:t>hirarki autoritas dan pengendalian yang lebih longgar</a:t>
            </a:r>
            <a:endParaRPr lang="en-US" sz="2400" dirty="0"/>
          </a:p>
          <a:p>
            <a:pPr>
              <a:lnSpc>
                <a:spcPct val="90000"/>
              </a:lnSpc>
              <a:spcAft>
                <a:spcPct val="20000"/>
              </a:spcAft>
            </a:pPr>
            <a:r>
              <a:rPr lang="en-ID" altLang="en-US" sz="2400" dirty="0">
                <a:sym typeface="+mn-ea"/>
              </a:rPr>
              <a:t>Pengetahuan dan pengendalian tugas </a:t>
            </a:r>
            <a:r>
              <a:rPr lang="en-ID" sz="2400" dirty="0">
                <a:sym typeface="+mn-ea"/>
              </a:rPr>
              <a:t>tidak tersentralisasi</a:t>
            </a:r>
            <a:endParaRPr lang="en-ID" sz="2400" dirty="0"/>
          </a:p>
          <a:p>
            <a:pPr>
              <a:lnSpc>
                <a:spcPct val="90000"/>
              </a:lnSpc>
              <a:spcAft>
                <a:spcPct val="20000"/>
              </a:spcAft>
            </a:pPr>
            <a:r>
              <a:rPr lang="en-ID" altLang="en-US" sz="2400" dirty="0">
                <a:sym typeface="+mn-ea"/>
              </a:rPr>
              <a:t>komunikasi berjalan Horizontal</a:t>
            </a:r>
            <a:endParaRPr lang="en-US" sz="2400" dirty="0"/>
          </a:p>
        </p:txBody>
      </p:sp>
      <p:sp>
        <p:nvSpPr>
          <p:cNvPr id="6" name="Slide Number Placeholder 5"/>
          <p:cNvSpPr>
            <a:spLocks noGrp="1"/>
          </p:cNvSpPr>
          <p:nvPr>
            <p:ph type="sldNum" sz="quarter" idx="12"/>
          </p:nvPr>
        </p:nvSpPr>
        <p:spPr/>
        <p:txBody>
          <a:bodyPr/>
          <a:lstStyle/>
          <a:p>
            <a:fld id="{9EFEE960-A46D-43D9-AF9F-E4A8536C7DCC}" type="slidenum">
              <a:rPr lang="en-US"/>
              <a:t>88</a:t>
            </a:fld>
            <a:endParaRPr lang="en-US"/>
          </a:p>
        </p:txBody>
      </p:sp>
      <p:sp>
        <p:nvSpPr>
          <p:cNvPr id="7" name="TextBox 6"/>
          <p:cNvSpPr txBox="1"/>
          <p:nvPr/>
        </p:nvSpPr>
        <p:spPr>
          <a:xfrm>
            <a:off x="1003478" y="6568894"/>
            <a:ext cx="7499244" cy="287157"/>
          </a:xfrm>
          <a:prstGeom prst="rect">
            <a:avLst/>
          </a:prstGeom>
          <a:noFill/>
        </p:spPr>
        <p:txBody>
          <a:bodyPr wrap="square" rtlCol="0">
            <a:noAutofit/>
          </a:bodyPr>
          <a:lstStyle/>
          <a:p>
            <a:pPr marL="0" marR="0" indent="0" algn="l" defTabSz="457200" rtl="0" eaLnBrk="1" fontAlgn="auto" latinLnBrk="0" hangingPunct="1">
              <a:lnSpc>
                <a:spcPct val="100000"/>
              </a:lnSpc>
              <a:spcBef>
                <a:spcPts val="0"/>
              </a:spcBef>
              <a:spcAft>
                <a:spcPts val="0"/>
              </a:spcAft>
              <a:buClrTx/>
              <a:buSzTx/>
              <a:buFontTx/>
              <a:buNone/>
              <a:defRPr/>
            </a:pPr>
            <a:r>
              <a:rPr lang="en-US" sz="800" kern="1200" baseline="0" dirty="0">
                <a:solidFill>
                  <a:schemeClr val="tx1">
                    <a:lumMod val="50000"/>
                    <a:lumOff val="50000"/>
                  </a:schemeClr>
                </a:solidFill>
                <a:latin typeface="Arial" panose="020B0604020202020204"/>
                <a:ea typeface="+mn-ea"/>
                <a:cs typeface="Arial" panose="020B0604020202020204"/>
              </a:rPr>
              <a:t>©2013 Cengage Learning. All Rights Reserved. May not be scanned, copied or duplicated, or posted to a publicly accessible website, in whole or in part.</a:t>
            </a:r>
          </a:p>
          <a:p>
            <a:endParaRPr lang="en-US" sz="800" baseline="0" dirty="0">
              <a:latin typeface="Arial" panose="020B0604020202020204"/>
              <a:cs typeface="Arial" panose="020B0604020202020204"/>
            </a:endParaRPr>
          </a:p>
        </p:txBody>
      </p:sp>
    </p:spTree>
    <p:extLst>
      <p:ext uri="{BB962C8B-B14F-4D97-AF65-F5344CB8AC3E}">
        <p14:creationId xmlns:p14="http://schemas.microsoft.com/office/powerpoint/2010/main" val="3727727887"/>
      </p:ext>
    </p:extLst>
  </p:cSld>
  <p:clrMapOvr>
    <a:masterClrMapping/>
  </p:clrMapOvr>
  <p:transition>
    <p:random/>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28600"/>
            <a:ext cx="8305800" cy="1143000"/>
          </a:xfrm>
        </p:spPr>
        <p:txBody>
          <a:bodyPr>
            <a:normAutofit fontScale="90000"/>
          </a:bodyPr>
          <a:lstStyle/>
          <a:p>
            <a:r>
              <a:rPr lang="en-ID" altLang="en-US"/>
              <a:t>Ketergantungan terhadap Sumber daya eksternal</a:t>
            </a:r>
          </a:p>
        </p:txBody>
      </p:sp>
      <p:sp>
        <p:nvSpPr>
          <p:cNvPr id="40963" name="Rectangle 3"/>
          <p:cNvSpPr>
            <a:spLocks noGrp="1" noChangeArrowheads="1"/>
          </p:cNvSpPr>
          <p:nvPr>
            <p:ph idx="1"/>
          </p:nvPr>
        </p:nvSpPr>
        <p:spPr>
          <a:xfrm>
            <a:off x="457200" y="1722437"/>
            <a:ext cx="8229600" cy="4525963"/>
          </a:xfrm>
        </p:spPr>
        <p:txBody>
          <a:bodyPr>
            <a:normAutofit/>
          </a:bodyPr>
          <a:lstStyle/>
          <a:p>
            <a:pPr marL="0" indent="0">
              <a:lnSpc>
                <a:spcPct val="90000"/>
              </a:lnSpc>
              <a:buNone/>
            </a:pPr>
            <a:r>
              <a:rPr lang="en-ID" altLang="en-US" b="1" i="1" dirty="0"/>
              <a:t>Perspektif Ketergantungan Sumber daya</a:t>
            </a:r>
            <a:r>
              <a:rPr lang="en-US" dirty="0"/>
              <a:t> </a:t>
            </a:r>
            <a:r>
              <a:rPr lang="en-ID" altLang="en-US" dirty="0"/>
              <a:t>berarti Org. bergantung terhadap lingkungan</a:t>
            </a:r>
            <a:endParaRPr lang="en-US" dirty="0"/>
          </a:p>
          <a:p>
            <a:pPr lvl="1">
              <a:lnSpc>
                <a:spcPct val="90000"/>
              </a:lnSpc>
            </a:pPr>
            <a:r>
              <a:rPr lang="en-ID" altLang="en-US" dirty="0"/>
              <a:t>Berusaha memperoleh kontrol terhadap sumberdaya untuk meminimalkan ketergantungan</a:t>
            </a:r>
            <a:endParaRPr lang="en-US" dirty="0"/>
          </a:p>
          <a:p>
            <a:pPr lvl="1">
              <a:lnSpc>
                <a:spcPct val="90000"/>
              </a:lnSpc>
            </a:pPr>
            <a:r>
              <a:rPr lang="en-US" dirty="0"/>
              <a:t>Org</a:t>
            </a:r>
            <a:r>
              <a:rPr lang="en-ID" altLang="en-US" dirty="0"/>
              <a:t>. akan tidak berdaya jika sumber daya dikontrol oleh pihak luar</a:t>
            </a:r>
            <a:endParaRPr lang="en-US" dirty="0"/>
          </a:p>
          <a:p>
            <a:pPr lvl="1">
              <a:lnSpc>
                <a:spcPct val="90000"/>
              </a:lnSpc>
            </a:pPr>
            <a:r>
              <a:rPr lang="en-ID" altLang="en-US" dirty="0"/>
              <a:t>Meminimalkan ketidakberdayaan</a:t>
            </a:r>
          </a:p>
          <a:p>
            <a:pPr lvl="1">
              <a:lnSpc>
                <a:spcPct val="90000"/>
              </a:lnSpc>
            </a:pPr>
            <a:r>
              <a:rPr lang="en-ID" altLang="en-US" dirty="0"/>
              <a:t>Menjalin kerjasama dengan pihak luar jika sumber daya mulai langka diperoleh</a:t>
            </a:r>
            <a:endParaRPr lang="en-US" dirty="0"/>
          </a:p>
        </p:txBody>
      </p:sp>
      <p:sp>
        <p:nvSpPr>
          <p:cNvPr id="5" name="Slide Number Placeholder 4"/>
          <p:cNvSpPr>
            <a:spLocks noGrp="1"/>
          </p:cNvSpPr>
          <p:nvPr>
            <p:ph type="sldNum" sz="quarter" idx="12"/>
          </p:nvPr>
        </p:nvSpPr>
        <p:spPr/>
        <p:txBody>
          <a:bodyPr/>
          <a:lstStyle/>
          <a:p>
            <a:fld id="{DED7050F-64DD-4B38-882C-8219C250DCFC}" type="slidenum">
              <a:rPr lang="en-US"/>
              <a:t>89</a:t>
            </a:fld>
            <a:endParaRPr lang="en-US"/>
          </a:p>
        </p:txBody>
      </p:sp>
      <p:sp>
        <p:nvSpPr>
          <p:cNvPr id="6" name="TextBox 5"/>
          <p:cNvSpPr txBox="1"/>
          <p:nvPr/>
        </p:nvSpPr>
        <p:spPr>
          <a:xfrm>
            <a:off x="1003478" y="6568894"/>
            <a:ext cx="7499244" cy="287157"/>
          </a:xfrm>
          <a:prstGeom prst="rect">
            <a:avLst/>
          </a:prstGeom>
          <a:noFill/>
        </p:spPr>
        <p:txBody>
          <a:bodyPr wrap="square" rtlCol="0">
            <a:noAutofit/>
          </a:bodyPr>
          <a:lstStyle/>
          <a:p>
            <a:pPr marL="0" marR="0" indent="0" algn="l" defTabSz="457200" rtl="0" eaLnBrk="1" fontAlgn="auto" latinLnBrk="0" hangingPunct="1">
              <a:lnSpc>
                <a:spcPct val="100000"/>
              </a:lnSpc>
              <a:spcBef>
                <a:spcPts val="0"/>
              </a:spcBef>
              <a:spcAft>
                <a:spcPts val="0"/>
              </a:spcAft>
              <a:buClrTx/>
              <a:buSzTx/>
              <a:buFontTx/>
              <a:buNone/>
              <a:defRPr/>
            </a:pPr>
            <a:r>
              <a:rPr lang="en-US" sz="800" kern="1200" baseline="0" dirty="0">
                <a:solidFill>
                  <a:schemeClr val="tx1">
                    <a:lumMod val="50000"/>
                    <a:lumOff val="50000"/>
                  </a:schemeClr>
                </a:solidFill>
                <a:latin typeface="Arial" panose="020B0604020202020204"/>
                <a:ea typeface="+mn-ea"/>
                <a:cs typeface="Arial" panose="020B0604020202020204"/>
              </a:rPr>
              <a:t>©2013 Cengage Learning. All Rights Reserved. May not be scanned, copied or duplicated, or posted to a publicly accessible website, in whole or in part.</a:t>
            </a:r>
          </a:p>
          <a:p>
            <a:endParaRPr lang="en-US" sz="800" baseline="0" dirty="0">
              <a:latin typeface="Arial" panose="020B0604020202020204"/>
              <a:cs typeface="Arial" panose="020B0604020202020204"/>
            </a:endParaRPr>
          </a:p>
        </p:txBody>
      </p:sp>
    </p:spTree>
    <p:extLst>
      <p:ext uri="{BB962C8B-B14F-4D97-AF65-F5344CB8AC3E}">
        <p14:creationId xmlns:p14="http://schemas.microsoft.com/office/powerpoint/2010/main" val="4156225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id-ID" dirty="0"/>
              <a:t>Siapakah Manajer</a:t>
            </a:r>
            <a:r>
              <a:rPr lang="en-US" dirty="0"/>
              <a:t>?</a:t>
            </a:r>
            <a:endParaRPr lang="th-TH" dirty="0"/>
          </a:p>
        </p:txBody>
      </p:sp>
      <p:sp>
        <p:nvSpPr>
          <p:cNvPr id="3" name="ตัวยึดเนื้อหา 2"/>
          <p:cNvSpPr>
            <a:spLocks noGrp="1"/>
          </p:cNvSpPr>
          <p:nvPr>
            <p:ph idx="1"/>
          </p:nvPr>
        </p:nvSpPr>
        <p:spPr/>
        <p:txBody>
          <a:bodyPr/>
          <a:lstStyle/>
          <a:p>
            <a:r>
              <a:rPr lang="id-ID" dirty="0"/>
              <a:t>Seseorang yang mengkoordinasikan dan mengawasi pekerjaan karyawan lain agar berjalan sesuai tujuan organisasi</a:t>
            </a:r>
            <a:endParaRPr lang="th-TH"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normAutofit/>
          </a:bodyPr>
          <a:lstStyle/>
          <a:p>
            <a:r>
              <a:rPr lang="en-ID" altLang="en-US" sz="4000"/>
              <a:t>Mempengaruhi Sumber daya eksternal</a:t>
            </a:r>
            <a:endParaRPr lang="en-US" sz="4000"/>
          </a:p>
        </p:txBody>
      </p:sp>
      <p:sp>
        <p:nvSpPr>
          <p:cNvPr id="41987" name="Rectangle 3"/>
          <p:cNvSpPr>
            <a:spLocks noGrp="1" noChangeArrowheads="1"/>
          </p:cNvSpPr>
          <p:nvPr>
            <p:ph idx="1"/>
          </p:nvPr>
        </p:nvSpPr>
        <p:spPr>
          <a:xfrm>
            <a:off x="457200" y="1722438"/>
            <a:ext cx="8229600" cy="4678362"/>
          </a:xfrm>
        </p:spPr>
        <p:txBody>
          <a:bodyPr>
            <a:normAutofit/>
          </a:bodyPr>
          <a:lstStyle/>
          <a:p>
            <a:pPr>
              <a:spcAft>
                <a:spcPct val="50000"/>
              </a:spcAft>
            </a:pPr>
            <a:r>
              <a:rPr lang="en-ID" altLang="en-US" dirty="0"/>
              <a:t>Menyeimbangkan antara kerjasama dengan kemandirian</a:t>
            </a:r>
            <a:endParaRPr lang="en-US" dirty="0"/>
          </a:p>
          <a:p>
            <a:pPr>
              <a:spcAft>
                <a:spcPct val="50000"/>
              </a:spcAft>
            </a:pPr>
            <a:r>
              <a:rPr lang="en-ID" altLang="en-US" dirty="0"/>
              <a:t>Memperoleh dan merubah atau Mengkontrol elemen dalam lingkungan</a:t>
            </a:r>
            <a:endParaRPr lang="en-US" dirty="0"/>
          </a:p>
          <a:p>
            <a:pPr marL="1562100" lvl="2" indent="-457200">
              <a:spcAft>
                <a:spcPct val="50000"/>
              </a:spcAft>
              <a:buFontTx/>
              <a:buAutoNum type="arabicPeriod"/>
            </a:pPr>
            <a:r>
              <a:rPr lang="en-ID" altLang="en-US" dirty="0"/>
              <a:t>Membangun kerjasama dengan elemen kunci dari lingkungan</a:t>
            </a:r>
            <a:endParaRPr lang="en-US" dirty="0"/>
          </a:p>
          <a:p>
            <a:pPr marL="1562100" lvl="2" indent="-457200">
              <a:spcAft>
                <a:spcPct val="50000"/>
              </a:spcAft>
              <a:buFontTx/>
              <a:buAutoNum type="arabicPeriod"/>
            </a:pPr>
            <a:r>
              <a:rPr lang="en-ID" altLang="en-US" dirty="0"/>
              <a:t>Membentuk lingkungan dengan cara mempengaruhi sektor kunci</a:t>
            </a:r>
            <a:endParaRPr lang="en-US" dirty="0"/>
          </a:p>
        </p:txBody>
      </p:sp>
      <p:sp>
        <p:nvSpPr>
          <p:cNvPr id="5" name="Slide Number Placeholder 4"/>
          <p:cNvSpPr>
            <a:spLocks noGrp="1"/>
          </p:cNvSpPr>
          <p:nvPr>
            <p:ph type="sldNum" sz="quarter" idx="12"/>
          </p:nvPr>
        </p:nvSpPr>
        <p:spPr/>
        <p:txBody>
          <a:bodyPr/>
          <a:lstStyle/>
          <a:p>
            <a:fld id="{27A75217-2FF7-4389-B3DA-440C5135CE36}" type="slidenum">
              <a:rPr lang="en-US"/>
              <a:t>90</a:t>
            </a:fld>
            <a:endParaRPr lang="en-US"/>
          </a:p>
        </p:txBody>
      </p:sp>
      <p:sp>
        <p:nvSpPr>
          <p:cNvPr id="6" name="TextBox 5"/>
          <p:cNvSpPr txBox="1"/>
          <p:nvPr/>
        </p:nvSpPr>
        <p:spPr>
          <a:xfrm>
            <a:off x="1003478" y="6568894"/>
            <a:ext cx="7499244" cy="287157"/>
          </a:xfrm>
          <a:prstGeom prst="rect">
            <a:avLst/>
          </a:prstGeom>
          <a:noFill/>
        </p:spPr>
        <p:txBody>
          <a:bodyPr wrap="square" rtlCol="0">
            <a:noAutofit/>
          </a:bodyPr>
          <a:lstStyle/>
          <a:p>
            <a:pPr marL="0" marR="0" indent="0" algn="l" defTabSz="457200" rtl="0" eaLnBrk="1" fontAlgn="auto" latinLnBrk="0" hangingPunct="1">
              <a:lnSpc>
                <a:spcPct val="100000"/>
              </a:lnSpc>
              <a:spcBef>
                <a:spcPts val="0"/>
              </a:spcBef>
              <a:spcAft>
                <a:spcPts val="0"/>
              </a:spcAft>
              <a:buClrTx/>
              <a:buSzTx/>
              <a:buFontTx/>
              <a:buNone/>
              <a:defRPr/>
            </a:pPr>
            <a:r>
              <a:rPr lang="en-US" sz="800" kern="1200" baseline="0" dirty="0">
                <a:solidFill>
                  <a:schemeClr val="tx1">
                    <a:lumMod val="50000"/>
                    <a:lumOff val="50000"/>
                  </a:schemeClr>
                </a:solidFill>
                <a:latin typeface="Arial" panose="020B0604020202020204"/>
                <a:ea typeface="+mn-ea"/>
                <a:cs typeface="Arial" panose="020B0604020202020204"/>
              </a:rPr>
              <a:t>©2013 Cengage Learning. All Rights Reserved. May not be scanned, copied or duplicated, or posted to a publicly accessible website, in whole or in part.</a:t>
            </a:r>
          </a:p>
          <a:p>
            <a:endParaRPr lang="en-US" sz="800" baseline="0" dirty="0">
              <a:latin typeface="Arial" panose="020B0604020202020204"/>
              <a:cs typeface="Arial" panose="020B0604020202020204"/>
            </a:endParaRPr>
          </a:p>
        </p:txBody>
      </p:sp>
    </p:spTree>
    <p:extLst>
      <p:ext uri="{BB962C8B-B14F-4D97-AF65-F5344CB8AC3E}">
        <p14:creationId xmlns:p14="http://schemas.microsoft.com/office/powerpoint/2010/main" val="49356951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533400" y="228600"/>
            <a:ext cx="8229600" cy="1143000"/>
          </a:xfrm>
        </p:spPr>
        <p:txBody>
          <a:bodyPr>
            <a:noAutofit/>
          </a:bodyPr>
          <a:lstStyle/>
          <a:p>
            <a:r>
              <a:rPr lang="en-ID" altLang="en-US" sz="4000" dirty="0"/>
              <a:t>Mengorganisir strategi dalam mengontrol Lingkungan eksternal</a:t>
            </a:r>
            <a:endParaRPr lang="en-US" sz="4000" dirty="0"/>
          </a:p>
        </p:txBody>
      </p:sp>
      <p:sp>
        <p:nvSpPr>
          <p:cNvPr id="6" name="Slide Number Placeholder 5"/>
          <p:cNvSpPr>
            <a:spLocks noGrp="1"/>
          </p:cNvSpPr>
          <p:nvPr>
            <p:ph type="sldNum" sz="quarter" idx="12"/>
          </p:nvPr>
        </p:nvSpPr>
        <p:spPr/>
        <p:txBody>
          <a:bodyPr/>
          <a:lstStyle/>
          <a:p>
            <a:fld id="{5BAF3790-7148-4307-99D6-9B801BB748FE}" type="slidenum">
              <a:rPr lang="en-US"/>
              <a:t>91</a:t>
            </a:fld>
            <a:endParaRPr lang="en-US"/>
          </a:p>
        </p:txBody>
      </p:sp>
      <p:pic>
        <p:nvPicPr>
          <p:cNvPr id="7170" name="Picture 2"/>
          <p:cNvPicPr>
            <a:picLocks noChangeAspect="1" noChangeArrowheads="1"/>
          </p:cNvPicPr>
          <p:nvPr/>
        </p:nvPicPr>
        <p:blipFill>
          <a:blip r:embed="rId2" cstate="print"/>
          <a:srcRect/>
          <a:stretch>
            <a:fillRect/>
          </a:stretch>
        </p:blipFill>
        <p:spPr bwMode="auto">
          <a:xfrm>
            <a:off x="228600" y="2362200"/>
            <a:ext cx="8575397" cy="2590800"/>
          </a:xfrm>
          <a:prstGeom prst="rect">
            <a:avLst/>
          </a:prstGeom>
          <a:noFill/>
          <a:ln w="9525">
            <a:noFill/>
            <a:miter lim="800000"/>
            <a:headEnd/>
            <a:tailEnd/>
          </a:ln>
        </p:spPr>
      </p:pic>
      <p:sp>
        <p:nvSpPr>
          <p:cNvPr id="5" name="TextBox 4"/>
          <p:cNvSpPr txBox="1"/>
          <p:nvPr/>
        </p:nvSpPr>
        <p:spPr>
          <a:xfrm>
            <a:off x="1003478" y="6568894"/>
            <a:ext cx="7499244" cy="287157"/>
          </a:xfrm>
          <a:prstGeom prst="rect">
            <a:avLst/>
          </a:prstGeom>
          <a:noFill/>
        </p:spPr>
        <p:txBody>
          <a:bodyPr wrap="square" rtlCol="0">
            <a:noAutofit/>
          </a:bodyPr>
          <a:lstStyle/>
          <a:p>
            <a:pPr marL="0" marR="0" indent="0" algn="l" defTabSz="457200" rtl="0" eaLnBrk="1" fontAlgn="auto" latinLnBrk="0" hangingPunct="1">
              <a:lnSpc>
                <a:spcPct val="100000"/>
              </a:lnSpc>
              <a:spcBef>
                <a:spcPts val="0"/>
              </a:spcBef>
              <a:spcAft>
                <a:spcPts val="0"/>
              </a:spcAft>
              <a:buClrTx/>
              <a:buSzTx/>
              <a:buFontTx/>
              <a:buNone/>
              <a:defRPr/>
            </a:pPr>
            <a:r>
              <a:rPr lang="en-US" sz="800" kern="1200" baseline="0" dirty="0">
                <a:solidFill>
                  <a:schemeClr val="tx1">
                    <a:lumMod val="50000"/>
                    <a:lumOff val="50000"/>
                  </a:schemeClr>
                </a:solidFill>
                <a:latin typeface="Arial" panose="020B0604020202020204"/>
                <a:ea typeface="+mn-ea"/>
                <a:cs typeface="Arial" panose="020B0604020202020204"/>
              </a:rPr>
              <a:t>©2013 Cengage Learning. All Rights Reserved. May not be scanned, copied or duplicated, or posted to a publicly accessible website, in whole or in part.</a:t>
            </a:r>
          </a:p>
          <a:p>
            <a:endParaRPr lang="en-US" sz="800" baseline="0" dirty="0">
              <a:latin typeface="Arial" panose="020B0604020202020204"/>
              <a:cs typeface="Arial" panose="020B0604020202020204"/>
            </a:endParaRPr>
          </a:p>
        </p:txBody>
      </p:sp>
    </p:spTree>
    <p:extLst>
      <p:ext uri="{BB962C8B-B14F-4D97-AF65-F5344CB8AC3E}">
        <p14:creationId xmlns:p14="http://schemas.microsoft.com/office/powerpoint/2010/main" val="373975311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t>Design </a:t>
            </a:r>
            <a:r>
              <a:rPr lang="en-ID" altLang="en-US"/>
              <a:t>Mendasar</a:t>
            </a:r>
          </a:p>
        </p:txBody>
      </p:sp>
      <p:sp>
        <p:nvSpPr>
          <p:cNvPr id="45059" name="Rectangle 3"/>
          <p:cNvSpPr>
            <a:spLocks noGrp="1" noChangeArrowheads="1"/>
          </p:cNvSpPr>
          <p:nvPr>
            <p:ph idx="1"/>
          </p:nvPr>
        </p:nvSpPr>
        <p:spPr>
          <a:xfrm>
            <a:off x="457200" y="1600200"/>
            <a:ext cx="8229600" cy="4876800"/>
          </a:xfrm>
        </p:spPr>
        <p:txBody>
          <a:bodyPr>
            <a:normAutofit lnSpcReduction="10000"/>
          </a:bodyPr>
          <a:lstStyle/>
          <a:p>
            <a:pPr>
              <a:lnSpc>
                <a:spcPct val="90000"/>
              </a:lnSpc>
              <a:spcAft>
                <a:spcPct val="30000"/>
              </a:spcAft>
              <a:buFont typeface="Wingdings" panose="05000000000000000000" pitchFamily="2" charset="2"/>
              <a:buChar char="ü"/>
            </a:pPr>
            <a:r>
              <a:rPr lang="en-ID" altLang="en-US" sz="2400" dirty="0"/>
              <a:t>Perubahan dan kompleksitas mempunyai implikasi besar terhadap Org. </a:t>
            </a:r>
            <a:endParaRPr lang="en-US" sz="2400" dirty="0"/>
          </a:p>
          <a:p>
            <a:pPr>
              <a:lnSpc>
                <a:spcPct val="90000"/>
              </a:lnSpc>
              <a:spcAft>
                <a:spcPct val="30000"/>
              </a:spcAft>
              <a:buFont typeface="Wingdings" panose="05000000000000000000" pitchFamily="2" charset="2"/>
              <a:buChar char="ü"/>
            </a:pPr>
            <a:r>
              <a:rPr lang="en-ID" altLang="en-US" sz="2400" dirty="0"/>
              <a:t>Ligkungan Organisasional berbeda-beda tergantung ketidakpastian dan ketergantungan sumberdaya</a:t>
            </a:r>
            <a:endParaRPr lang="en-US" sz="2400" dirty="0"/>
          </a:p>
          <a:p>
            <a:pPr>
              <a:lnSpc>
                <a:spcPct val="90000"/>
              </a:lnSpc>
              <a:spcAft>
                <a:spcPct val="30000"/>
              </a:spcAft>
              <a:buFont typeface="Wingdings" panose="05000000000000000000" pitchFamily="2" charset="2"/>
              <a:buChar char="ü"/>
            </a:pPr>
            <a:r>
              <a:rPr lang="en-ID" altLang="en-US" sz="2400" dirty="0"/>
              <a:t>Tujuan suatu organisasi adalah mengelola efisiensi dan </a:t>
            </a:r>
            <a:r>
              <a:rPr lang="en-US" sz="2400" dirty="0"/>
              <a:t> </a:t>
            </a:r>
            <a:r>
              <a:rPr lang="en-ID" altLang="en-US" sz="2400" dirty="0"/>
              <a:t>keberlangsungan Org.</a:t>
            </a:r>
          </a:p>
          <a:p>
            <a:pPr>
              <a:lnSpc>
                <a:spcPct val="90000"/>
              </a:lnSpc>
              <a:spcAft>
                <a:spcPct val="30000"/>
              </a:spcAft>
              <a:buFont typeface="Wingdings" panose="05000000000000000000" pitchFamily="2" charset="2"/>
              <a:buChar char="ü"/>
            </a:pPr>
            <a:r>
              <a:rPr lang="en-ID" altLang="en-US" sz="2400" dirty="0"/>
              <a:t>Manajer harus mengerti bagaimana lingkungan mempengaruhi struktur Org.</a:t>
            </a:r>
            <a:endParaRPr lang="en-US" sz="2400" dirty="0"/>
          </a:p>
          <a:p>
            <a:pPr>
              <a:lnSpc>
                <a:spcPct val="90000"/>
              </a:lnSpc>
              <a:spcAft>
                <a:spcPct val="30000"/>
              </a:spcAft>
              <a:buFont typeface="Wingdings" panose="05000000000000000000" pitchFamily="2" charset="2"/>
              <a:buChar char="ü"/>
            </a:pPr>
            <a:r>
              <a:rPr lang="en-ID" altLang="en-US" sz="2400" dirty="0"/>
              <a:t>Ketika suatu resiko dirasa besar, Org. harus dapat mengupayakan untuk mengubah atau mempengaruhi lingkungan</a:t>
            </a:r>
            <a:endParaRPr lang="en-US" sz="2400" dirty="0"/>
          </a:p>
          <a:p>
            <a:pPr>
              <a:lnSpc>
                <a:spcPct val="90000"/>
              </a:lnSpc>
              <a:spcAft>
                <a:spcPct val="30000"/>
              </a:spcAft>
              <a:buFont typeface="Wingdings" panose="05000000000000000000" pitchFamily="2" charset="2"/>
              <a:buChar char="ü"/>
            </a:pPr>
            <a:r>
              <a:rPr lang="en-ID" altLang="en-US" sz="2400" dirty="0"/>
              <a:t>Org. harus dapat menyesuaikan dan belajar dari Lingkungan</a:t>
            </a:r>
            <a:endParaRPr lang="en-US" sz="2400" dirty="0"/>
          </a:p>
        </p:txBody>
      </p:sp>
      <p:sp>
        <p:nvSpPr>
          <p:cNvPr id="5" name="Slide Number Placeholder 4"/>
          <p:cNvSpPr>
            <a:spLocks noGrp="1"/>
          </p:cNvSpPr>
          <p:nvPr>
            <p:ph type="sldNum" sz="quarter" idx="12"/>
          </p:nvPr>
        </p:nvSpPr>
        <p:spPr/>
        <p:txBody>
          <a:bodyPr/>
          <a:lstStyle/>
          <a:p>
            <a:fld id="{CE4F9EAC-5AE1-444C-BA22-4E29546DC7FA}" type="slidenum">
              <a:rPr lang="en-US"/>
              <a:t>92</a:t>
            </a:fld>
            <a:endParaRPr lang="en-US"/>
          </a:p>
        </p:txBody>
      </p:sp>
      <p:sp>
        <p:nvSpPr>
          <p:cNvPr id="6" name="TextBox 5"/>
          <p:cNvSpPr txBox="1"/>
          <p:nvPr/>
        </p:nvSpPr>
        <p:spPr>
          <a:xfrm>
            <a:off x="1003478" y="6568894"/>
            <a:ext cx="7499244" cy="287157"/>
          </a:xfrm>
          <a:prstGeom prst="rect">
            <a:avLst/>
          </a:prstGeom>
          <a:noFill/>
        </p:spPr>
        <p:txBody>
          <a:bodyPr wrap="square" rtlCol="0">
            <a:noAutofit/>
          </a:bodyPr>
          <a:lstStyle/>
          <a:p>
            <a:pPr marL="0" marR="0" indent="0" algn="l" defTabSz="457200" rtl="0" eaLnBrk="1" fontAlgn="auto" latinLnBrk="0" hangingPunct="1">
              <a:lnSpc>
                <a:spcPct val="100000"/>
              </a:lnSpc>
              <a:spcBef>
                <a:spcPts val="0"/>
              </a:spcBef>
              <a:spcAft>
                <a:spcPts val="0"/>
              </a:spcAft>
              <a:buClrTx/>
              <a:buSzTx/>
              <a:buFontTx/>
              <a:buNone/>
              <a:defRPr/>
            </a:pPr>
            <a:r>
              <a:rPr lang="en-US" sz="800" kern="1200" baseline="0" dirty="0">
                <a:solidFill>
                  <a:schemeClr val="tx1">
                    <a:lumMod val="50000"/>
                    <a:lumOff val="50000"/>
                  </a:schemeClr>
                </a:solidFill>
                <a:latin typeface="Arial" panose="020B0604020202020204"/>
                <a:ea typeface="+mn-ea"/>
                <a:cs typeface="Arial" panose="020B0604020202020204"/>
              </a:rPr>
              <a:t>©2013 Cengage Learning. All Rights Reserved. May not be scanned, copied or duplicated, or posted to a publicly accessible website, in whole or in part.</a:t>
            </a:r>
          </a:p>
          <a:p>
            <a:endParaRPr lang="en-US" sz="800" baseline="0" dirty="0">
              <a:latin typeface="Arial" panose="020B0604020202020204"/>
              <a:cs typeface="Arial" panose="020B0604020202020204"/>
            </a:endParaRPr>
          </a:p>
        </p:txBody>
      </p:sp>
    </p:spTree>
    <p:extLst>
      <p:ext uri="{BB962C8B-B14F-4D97-AF65-F5344CB8AC3E}">
        <p14:creationId xmlns:p14="http://schemas.microsoft.com/office/powerpoint/2010/main" val="90433081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676400" y="2263775"/>
            <a:ext cx="7010400" cy="1470025"/>
          </a:xfrm>
        </p:spPr>
        <p:txBody>
          <a:bodyPr/>
          <a:lstStyle/>
          <a:p>
            <a:r>
              <a:rPr lang="en-ID" altLang="en-US" b="1" dirty="0"/>
              <a:t>Budaya dan Nilai Korporat</a:t>
            </a:r>
          </a:p>
        </p:txBody>
      </p:sp>
      <p:sp>
        <p:nvSpPr>
          <p:cNvPr id="3" name="TextBox 2"/>
          <p:cNvSpPr txBox="1"/>
          <p:nvPr/>
        </p:nvSpPr>
        <p:spPr>
          <a:xfrm>
            <a:off x="1003478" y="6568894"/>
            <a:ext cx="7499244" cy="287157"/>
          </a:xfrm>
          <a:prstGeom prst="rect">
            <a:avLst/>
          </a:prstGeom>
          <a:noFill/>
        </p:spPr>
        <p:txBody>
          <a:bodyPr wrap="square" rtlCol="0">
            <a:noAutofit/>
          </a:bodyPr>
          <a:lstStyle/>
          <a:p>
            <a:pPr marL="0" marR="0" indent="0" algn="l" defTabSz="457200" rtl="0" eaLnBrk="1" fontAlgn="auto" latinLnBrk="0" hangingPunct="1">
              <a:lnSpc>
                <a:spcPct val="100000"/>
              </a:lnSpc>
              <a:spcBef>
                <a:spcPts val="0"/>
              </a:spcBef>
              <a:spcAft>
                <a:spcPts val="0"/>
              </a:spcAft>
              <a:buClrTx/>
              <a:buSzTx/>
              <a:buFontTx/>
              <a:buNone/>
              <a:defRPr/>
            </a:pPr>
            <a:r>
              <a:rPr lang="en-US" sz="800" kern="1200" baseline="0" dirty="0">
                <a:solidFill>
                  <a:schemeClr val="tx1">
                    <a:lumMod val="50000"/>
                    <a:lumOff val="50000"/>
                  </a:schemeClr>
                </a:solidFill>
                <a:latin typeface="Arial" panose="020B0604020202020204"/>
                <a:ea typeface="+mn-ea"/>
                <a:cs typeface="Arial" panose="020B0604020202020204"/>
              </a:rPr>
              <a:t>©2013 Cengage Learning. All Rights Reserved. May not be scanned, copied or duplicated, or posted to a publicly accessible website, in whole or in part.</a:t>
            </a:r>
          </a:p>
          <a:p>
            <a:endParaRPr lang="en-US" sz="800" baseline="0" dirty="0">
              <a:latin typeface="Arial" panose="020B0604020202020204"/>
              <a:cs typeface="Arial" panose="020B0604020202020204"/>
            </a:endParaRPr>
          </a:p>
        </p:txBody>
      </p:sp>
      <p:sp>
        <p:nvSpPr>
          <p:cNvPr id="5" name="TextBox 4"/>
          <p:cNvSpPr txBox="1"/>
          <p:nvPr/>
        </p:nvSpPr>
        <p:spPr>
          <a:xfrm>
            <a:off x="5181600" y="4724400"/>
            <a:ext cx="3581400" cy="1200329"/>
          </a:xfrm>
          <a:prstGeom prst="rect">
            <a:avLst/>
          </a:prstGeom>
          <a:noFill/>
        </p:spPr>
        <p:txBody>
          <a:bodyPr wrap="square" rtlCol="0">
            <a:spAutoFit/>
          </a:bodyPr>
          <a:lstStyle/>
          <a:p>
            <a:pPr algn="ctr"/>
            <a:r>
              <a:rPr lang="en-US" i="1" dirty="0"/>
              <a:t>Understanding the Theory &amp; Design of Organizations</a:t>
            </a:r>
          </a:p>
          <a:p>
            <a:pPr algn="ctr"/>
            <a:r>
              <a:rPr lang="en-US" dirty="0"/>
              <a:t>Eleventh Edition</a:t>
            </a:r>
          </a:p>
          <a:p>
            <a:pPr algn="ctr"/>
            <a:r>
              <a:rPr lang="en-US" dirty="0"/>
              <a:t>Richard L. Daft</a:t>
            </a:r>
          </a:p>
        </p:txBody>
      </p:sp>
    </p:spTree>
    <p:extLst>
      <p:ext uri="{BB962C8B-B14F-4D97-AF65-F5344CB8AC3E}">
        <p14:creationId xmlns:p14="http://schemas.microsoft.com/office/powerpoint/2010/main" val="1144437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ID" altLang="en-US" dirty="0"/>
              <a:t>apa itu budaya</a:t>
            </a:r>
            <a:r>
              <a:rPr lang="en-US" dirty="0"/>
              <a:t>?</a:t>
            </a:r>
          </a:p>
        </p:txBody>
      </p:sp>
      <p:sp>
        <p:nvSpPr>
          <p:cNvPr id="48131" name="Rectangle 3"/>
          <p:cNvSpPr>
            <a:spLocks noGrp="1" noChangeArrowheads="1"/>
          </p:cNvSpPr>
          <p:nvPr>
            <p:ph idx="1"/>
          </p:nvPr>
        </p:nvSpPr>
        <p:spPr/>
        <p:txBody>
          <a:bodyPr>
            <a:normAutofit fontScale="97500"/>
          </a:bodyPr>
          <a:lstStyle/>
          <a:p>
            <a:r>
              <a:rPr lang="en-ID" altLang="en-US" dirty="0"/>
              <a:t>Nilai, norma, tuntunan, dan pemahaman yang dibagikan oleh tiap anggota dalam suatu Org. </a:t>
            </a:r>
            <a:endParaRPr lang="en-US" dirty="0"/>
          </a:p>
          <a:p>
            <a:pPr lvl="1"/>
            <a:r>
              <a:rPr lang="en-ID" altLang="en-US" dirty="0"/>
              <a:t>diturunkan/diajarkan ke anggota baru sebagai cara yang berfikir, merasa dan berperilaku yang benar</a:t>
            </a:r>
            <a:endParaRPr lang="en-US" dirty="0"/>
          </a:p>
          <a:p>
            <a:pPr lvl="1">
              <a:buFontTx/>
              <a:buNone/>
            </a:pPr>
            <a:endParaRPr lang="en-US" sz="1400" dirty="0"/>
          </a:p>
          <a:p>
            <a:r>
              <a:rPr lang="en-ID" altLang="en-US" dirty="0"/>
              <a:t>2 tingkatan budaya org.</a:t>
            </a:r>
            <a:endParaRPr lang="en-US" dirty="0"/>
          </a:p>
          <a:p>
            <a:pPr lvl="1"/>
            <a:r>
              <a:rPr lang="en-ID" altLang="en-US" dirty="0"/>
              <a:t>Simbol-simbol</a:t>
            </a:r>
          </a:p>
          <a:p>
            <a:pPr lvl="1"/>
            <a:r>
              <a:rPr lang="en-ID" altLang="en-US" dirty="0"/>
              <a:t>Nilai pokok</a:t>
            </a:r>
          </a:p>
        </p:txBody>
      </p:sp>
      <p:sp>
        <p:nvSpPr>
          <p:cNvPr id="5" name="Slide Number Placeholder 4"/>
          <p:cNvSpPr>
            <a:spLocks noGrp="1"/>
          </p:cNvSpPr>
          <p:nvPr>
            <p:ph type="sldNum" sz="quarter" idx="12"/>
          </p:nvPr>
        </p:nvSpPr>
        <p:spPr/>
        <p:txBody>
          <a:bodyPr/>
          <a:lstStyle/>
          <a:p>
            <a:fld id="{A951D9AC-1DF5-4C93-8A1D-902C97AD1534}" type="slidenum">
              <a:rPr lang="en-US"/>
              <a:t>94</a:t>
            </a:fld>
            <a:endParaRPr lang="en-US" dirty="0"/>
          </a:p>
        </p:txBody>
      </p:sp>
      <p:sp>
        <p:nvSpPr>
          <p:cNvPr id="6" name="TextBox 5"/>
          <p:cNvSpPr txBox="1"/>
          <p:nvPr/>
        </p:nvSpPr>
        <p:spPr>
          <a:xfrm>
            <a:off x="1003478" y="6568894"/>
            <a:ext cx="7499244" cy="287157"/>
          </a:xfrm>
          <a:prstGeom prst="rect">
            <a:avLst/>
          </a:prstGeom>
          <a:noFill/>
        </p:spPr>
        <p:txBody>
          <a:bodyPr wrap="square" rtlCol="0">
            <a:noAutofit/>
          </a:bodyPr>
          <a:lstStyle/>
          <a:p>
            <a:pPr marL="0" marR="0" indent="0" algn="l" defTabSz="457200" rtl="0" eaLnBrk="1" fontAlgn="auto" latinLnBrk="0" hangingPunct="1">
              <a:lnSpc>
                <a:spcPct val="100000"/>
              </a:lnSpc>
              <a:spcBef>
                <a:spcPts val="0"/>
              </a:spcBef>
              <a:spcAft>
                <a:spcPts val="0"/>
              </a:spcAft>
              <a:buClrTx/>
              <a:buSzTx/>
              <a:buFontTx/>
              <a:buNone/>
              <a:defRPr/>
            </a:pPr>
            <a:r>
              <a:rPr lang="en-US" sz="800" kern="1200" baseline="0" dirty="0">
                <a:solidFill>
                  <a:schemeClr val="tx1">
                    <a:lumMod val="50000"/>
                    <a:lumOff val="50000"/>
                  </a:schemeClr>
                </a:solidFill>
                <a:latin typeface="Arial" panose="020B0604020202020204"/>
                <a:ea typeface="+mn-ea"/>
                <a:cs typeface="Arial" panose="020B0604020202020204"/>
              </a:rPr>
              <a:t>©2013 Cengage Learning. All Rights Reserved. May not be scanned, copied or duplicated, or posted to a publicly accessible website, in whole or in part.</a:t>
            </a:r>
          </a:p>
          <a:p>
            <a:endParaRPr lang="en-US" sz="800" baseline="0" dirty="0">
              <a:latin typeface="Arial" panose="020B0604020202020204"/>
              <a:cs typeface="Arial" panose="020B0604020202020204"/>
            </a:endParaRPr>
          </a:p>
        </p:txBody>
      </p:sp>
    </p:spTree>
    <p:extLst>
      <p:ext uri="{BB962C8B-B14F-4D97-AF65-F5344CB8AC3E}">
        <p14:creationId xmlns:p14="http://schemas.microsoft.com/office/powerpoint/2010/main" val="416605727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normAutofit/>
          </a:bodyPr>
          <a:lstStyle/>
          <a:p>
            <a:r>
              <a:rPr lang="en-ID" altLang="en-US" dirty="0"/>
              <a:t>Latar belakang dan Tujuan Budaya</a:t>
            </a:r>
          </a:p>
        </p:txBody>
      </p:sp>
      <p:sp>
        <p:nvSpPr>
          <p:cNvPr id="49155" name="Rectangle 3"/>
          <p:cNvSpPr>
            <a:spLocks noGrp="1" noChangeArrowheads="1"/>
          </p:cNvSpPr>
          <p:nvPr>
            <p:ph idx="1"/>
          </p:nvPr>
        </p:nvSpPr>
        <p:spPr>
          <a:xfrm>
            <a:off x="457200" y="1600200"/>
            <a:ext cx="8229600" cy="5181600"/>
          </a:xfrm>
        </p:spPr>
        <p:txBody>
          <a:bodyPr>
            <a:normAutofit/>
          </a:bodyPr>
          <a:lstStyle/>
          <a:p>
            <a:pPr marL="533400" indent="-533400" algn="ctr">
              <a:spcAft>
                <a:spcPts val="1200"/>
              </a:spcAft>
              <a:buNone/>
            </a:pPr>
            <a:r>
              <a:rPr lang="en-ID" altLang="en-US" sz="2800" b="1" i="1" dirty="0"/>
              <a:t>Memberikan keterikatan terhadap indetitas Org.</a:t>
            </a:r>
          </a:p>
          <a:p>
            <a:pPr marL="533400" indent="-533400">
              <a:spcAft>
                <a:spcPts val="1200"/>
              </a:spcAft>
              <a:buNone/>
            </a:pPr>
            <a:r>
              <a:rPr lang="en-ID" altLang="en-US" sz="2800" dirty="0"/>
              <a:t>2 fungsi penting dalam Org.</a:t>
            </a:r>
            <a:r>
              <a:rPr lang="en-US" sz="2800" dirty="0"/>
              <a:t>:</a:t>
            </a:r>
          </a:p>
          <a:p>
            <a:pPr marL="1295400" lvl="2" indent="-381000">
              <a:spcAft>
                <a:spcPts val="1200"/>
              </a:spcAft>
              <a:buFontTx/>
              <a:buAutoNum type="arabicPeriod"/>
            </a:pPr>
            <a:r>
              <a:rPr lang="en-ID" altLang="en-US" sz="2000" dirty="0"/>
              <a:t>Untuk menyatukan antar anggota sehingga masing-masing tahu bagaimana saling terjadi keterikatan</a:t>
            </a:r>
            <a:endParaRPr lang="en-US" sz="2000" dirty="0"/>
          </a:p>
          <a:p>
            <a:pPr marL="1295400" lvl="2" indent="-381000">
              <a:spcAft>
                <a:spcPts val="1200"/>
              </a:spcAft>
              <a:buFontTx/>
              <a:buAutoNum type="arabicPeriod"/>
            </a:pPr>
            <a:r>
              <a:rPr lang="en-ID" altLang="en-US" sz="2000" dirty="0"/>
              <a:t>Membantu Organisasi menyesuaikan lingkungan External</a:t>
            </a:r>
          </a:p>
          <a:p>
            <a:pPr marL="533400" indent="-533400">
              <a:spcAft>
                <a:spcPts val="1200"/>
              </a:spcAft>
              <a:buNone/>
            </a:pPr>
            <a:r>
              <a:rPr lang="en-US" sz="2800" b="1" i="1" dirty="0"/>
              <a:t>Internal Integration</a:t>
            </a:r>
            <a:r>
              <a:rPr lang="en-ID" altLang="en-US" sz="2800" b="1" i="1" dirty="0"/>
              <a:t>/Integrasi Internal</a:t>
            </a:r>
            <a:r>
              <a:rPr lang="en-US" sz="2800" dirty="0"/>
              <a:t> – </a:t>
            </a:r>
            <a:r>
              <a:rPr lang="en-ID" altLang="en-US" sz="2800" dirty="0"/>
              <a:t>identitas bersama dan cara bekerjasama</a:t>
            </a:r>
            <a:endParaRPr lang="en-US" sz="2800" dirty="0"/>
          </a:p>
          <a:p>
            <a:pPr marL="533400" indent="-533400">
              <a:spcAft>
                <a:spcPts val="1200"/>
              </a:spcAft>
              <a:buNone/>
            </a:pPr>
            <a:r>
              <a:rPr lang="en-US" sz="2800" b="1" i="1" dirty="0"/>
              <a:t>External Adaption</a:t>
            </a:r>
            <a:r>
              <a:rPr lang="en-ID" altLang="en-US" sz="2800" b="1" i="1" dirty="0"/>
              <a:t>/Penyesuaian external</a:t>
            </a:r>
            <a:r>
              <a:rPr lang="en-US" sz="2800" dirty="0"/>
              <a:t> – </a:t>
            </a:r>
            <a:r>
              <a:rPr lang="en-ID" altLang="en-US" sz="2800" dirty="0"/>
              <a:t>bagaimana Org. mencapai tujuan serta menjalin hubungan dengan pihak luar</a:t>
            </a:r>
            <a:endParaRPr lang="en-US" sz="2800" dirty="0"/>
          </a:p>
        </p:txBody>
      </p:sp>
      <p:sp>
        <p:nvSpPr>
          <p:cNvPr id="5" name="Slide Number Placeholder 4"/>
          <p:cNvSpPr>
            <a:spLocks noGrp="1"/>
          </p:cNvSpPr>
          <p:nvPr>
            <p:ph type="sldNum" sz="quarter" idx="12"/>
          </p:nvPr>
        </p:nvSpPr>
        <p:spPr/>
        <p:txBody>
          <a:bodyPr/>
          <a:lstStyle/>
          <a:p>
            <a:fld id="{77050607-13C3-466D-9C82-0CA788C02537}" type="slidenum">
              <a:rPr lang="en-US"/>
              <a:t>95</a:t>
            </a:fld>
            <a:endParaRPr lang="en-US" dirty="0"/>
          </a:p>
        </p:txBody>
      </p:sp>
      <p:sp>
        <p:nvSpPr>
          <p:cNvPr id="6" name="TextBox 5"/>
          <p:cNvSpPr txBox="1"/>
          <p:nvPr/>
        </p:nvSpPr>
        <p:spPr>
          <a:xfrm>
            <a:off x="1003478" y="6568894"/>
            <a:ext cx="7499244" cy="287157"/>
          </a:xfrm>
          <a:prstGeom prst="rect">
            <a:avLst/>
          </a:prstGeom>
          <a:noFill/>
        </p:spPr>
        <p:txBody>
          <a:bodyPr wrap="square" rtlCol="0">
            <a:noAutofit/>
          </a:bodyPr>
          <a:lstStyle/>
          <a:p>
            <a:pPr marL="0" marR="0" indent="0" algn="l" defTabSz="457200" rtl="0" eaLnBrk="1" fontAlgn="auto" latinLnBrk="0" hangingPunct="1">
              <a:lnSpc>
                <a:spcPct val="100000"/>
              </a:lnSpc>
              <a:spcBef>
                <a:spcPts val="0"/>
              </a:spcBef>
              <a:spcAft>
                <a:spcPts val="0"/>
              </a:spcAft>
              <a:buClrTx/>
              <a:buSzTx/>
              <a:buFontTx/>
              <a:buNone/>
              <a:defRPr/>
            </a:pPr>
            <a:r>
              <a:rPr lang="en-US" sz="800" kern="1200" baseline="0" dirty="0">
                <a:solidFill>
                  <a:schemeClr val="tx1">
                    <a:lumMod val="50000"/>
                    <a:lumOff val="50000"/>
                  </a:schemeClr>
                </a:solidFill>
                <a:latin typeface="Arial" panose="020B0604020202020204"/>
                <a:ea typeface="+mn-ea"/>
                <a:cs typeface="Arial" panose="020B0604020202020204"/>
              </a:rPr>
              <a:t>©2013 Cengage Learning. All Rights Reserved. May not be scanned, copied or duplicated, or posted to a publicly accessible website, in whole or in part.</a:t>
            </a:r>
          </a:p>
          <a:p>
            <a:endParaRPr lang="en-US" sz="800" baseline="0" dirty="0">
              <a:latin typeface="Arial" panose="020B0604020202020204"/>
              <a:cs typeface="Arial" panose="020B0604020202020204"/>
            </a:endParaRPr>
          </a:p>
        </p:txBody>
      </p:sp>
    </p:spTree>
    <p:extLst>
      <p:ext uri="{BB962C8B-B14F-4D97-AF65-F5344CB8AC3E}">
        <p14:creationId xmlns:p14="http://schemas.microsoft.com/office/powerpoint/2010/main" val="263760694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D" altLang="en-US" dirty="0"/>
              <a:t>Kekuatan Budaya dan Subkultur Org.</a:t>
            </a:r>
            <a:endParaRPr lang="en-US" dirty="0"/>
          </a:p>
        </p:txBody>
      </p:sp>
      <p:sp>
        <p:nvSpPr>
          <p:cNvPr id="3" name="Content Placeholder 2"/>
          <p:cNvSpPr>
            <a:spLocks noGrp="1"/>
          </p:cNvSpPr>
          <p:nvPr>
            <p:ph idx="1"/>
          </p:nvPr>
        </p:nvSpPr>
        <p:spPr>
          <a:xfrm>
            <a:off x="457200" y="1600200"/>
            <a:ext cx="8229600" cy="5029200"/>
          </a:xfrm>
        </p:spPr>
        <p:txBody>
          <a:bodyPr/>
          <a:lstStyle/>
          <a:p>
            <a:pPr>
              <a:spcAft>
                <a:spcPts val="1200"/>
              </a:spcAft>
            </a:pPr>
            <a:r>
              <a:rPr lang="en-ID" altLang="en-US" b="1" i="1" dirty="0"/>
              <a:t>Kekuatan Budaya</a:t>
            </a:r>
            <a:r>
              <a:rPr lang="en-US" b="1" i="1" dirty="0"/>
              <a:t> </a:t>
            </a:r>
            <a:r>
              <a:rPr lang="en-ID" altLang="en-US" dirty="0"/>
              <a:t>adalah tingkat kesepakatan antar anggota org. terhadap suatu nilai</a:t>
            </a:r>
            <a:endParaRPr lang="en-US" dirty="0"/>
          </a:p>
          <a:p>
            <a:pPr>
              <a:spcAft>
                <a:spcPts val="1200"/>
              </a:spcAft>
            </a:pPr>
            <a:r>
              <a:rPr lang="en-US" b="1" i="1" dirty="0"/>
              <a:t>Sub</a:t>
            </a:r>
            <a:r>
              <a:rPr lang="en-ID" altLang="en-US" b="1" i="1" dirty="0"/>
              <a:t>kultur</a:t>
            </a:r>
            <a:r>
              <a:rPr lang="en-US" b="1" i="1" dirty="0"/>
              <a:t> </a:t>
            </a:r>
            <a:r>
              <a:rPr lang="en-ID" altLang="en-US" dirty="0"/>
              <a:t>menggambarkan masalah, tujuan, dan pengaaman dari suatu tim atau dept.</a:t>
            </a:r>
            <a:endParaRPr lang="en-US" dirty="0"/>
          </a:p>
          <a:p>
            <a:pPr>
              <a:spcAft>
                <a:spcPts val="1200"/>
              </a:spcAft>
            </a:pPr>
            <a:r>
              <a:rPr lang="en-ID" altLang="en-US" i="1" dirty="0"/>
              <a:t>Masing-masing dept. bisa saja mempunyai norma-norma yang berbeda</a:t>
            </a:r>
            <a:endParaRPr lang="en-US" i="1" dirty="0"/>
          </a:p>
        </p:txBody>
      </p:sp>
      <p:sp>
        <p:nvSpPr>
          <p:cNvPr id="5" name="Slide Number Placeholder 4"/>
          <p:cNvSpPr>
            <a:spLocks noGrp="1"/>
          </p:cNvSpPr>
          <p:nvPr>
            <p:ph type="sldNum" sz="quarter" idx="12"/>
          </p:nvPr>
        </p:nvSpPr>
        <p:spPr/>
        <p:txBody>
          <a:bodyPr/>
          <a:lstStyle/>
          <a:p>
            <a:fld id="{A577DCBC-F9A4-4EEE-8377-F9530D9429C6}" type="slidenum">
              <a:rPr lang="en-US"/>
              <a:t>96</a:t>
            </a:fld>
            <a:endParaRPr lang="en-US" dirty="0"/>
          </a:p>
        </p:txBody>
      </p:sp>
      <p:sp>
        <p:nvSpPr>
          <p:cNvPr id="4" name="TextBox 3"/>
          <p:cNvSpPr txBox="1"/>
          <p:nvPr/>
        </p:nvSpPr>
        <p:spPr>
          <a:xfrm>
            <a:off x="1003478" y="6568894"/>
            <a:ext cx="7499244" cy="287157"/>
          </a:xfrm>
          <a:prstGeom prst="rect">
            <a:avLst/>
          </a:prstGeom>
          <a:noFill/>
        </p:spPr>
        <p:txBody>
          <a:bodyPr wrap="square" rtlCol="0">
            <a:noAutofit/>
          </a:bodyPr>
          <a:lstStyle/>
          <a:p>
            <a:pPr marL="0" marR="0" indent="0" algn="l" defTabSz="457200" rtl="0" eaLnBrk="1" fontAlgn="auto" latinLnBrk="0" hangingPunct="1">
              <a:lnSpc>
                <a:spcPct val="100000"/>
              </a:lnSpc>
              <a:spcBef>
                <a:spcPts val="0"/>
              </a:spcBef>
              <a:spcAft>
                <a:spcPts val="0"/>
              </a:spcAft>
              <a:buClrTx/>
              <a:buSzTx/>
              <a:buFontTx/>
              <a:buNone/>
              <a:defRPr/>
            </a:pPr>
            <a:r>
              <a:rPr lang="en-US" sz="800" kern="1200" baseline="0" dirty="0">
                <a:solidFill>
                  <a:schemeClr val="tx1">
                    <a:lumMod val="50000"/>
                    <a:lumOff val="50000"/>
                  </a:schemeClr>
                </a:solidFill>
                <a:latin typeface="Arial" panose="020B0604020202020204"/>
                <a:ea typeface="+mn-ea"/>
                <a:cs typeface="Arial" panose="020B0604020202020204"/>
              </a:rPr>
              <a:t>©2013 Cengage Learning. All Rights Reserved. May not be scanned, copied or duplicated, or posted to a publicly accessible website, in whole or in part.</a:t>
            </a:r>
          </a:p>
          <a:p>
            <a:endParaRPr lang="en-US" sz="800" baseline="0" dirty="0">
              <a:latin typeface="Arial" panose="020B0604020202020204"/>
              <a:cs typeface="Arial" panose="020B0604020202020204"/>
            </a:endParaRPr>
          </a:p>
        </p:txBody>
      </p:sp>
    </p:spTree>
    <p:extLst>
      <p:ext uri="{BB962C8B-B14F-4D97-AF65-F5344CB8AC3E}">
        <p14:creationId xmlns:p14="http://schemas.microsoft.com/office/powerpoint/2010/main" val="190057654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33400" y="228600"/>
            <a:ext cx="8229600" cy="1143000"/>
          </a:xfrm>
        </p:spPr>
        <p:txBody>
          <a:bodyPr>
            <a:noAutofit/>
          </a:bodyPr>
          <a:lstStyle/>
          <a:p>
            <a:r>
              <a:rPr lang="en-ID" altLang="en-US" dirty="0"/>
              <a:t>Budaya, pembelajaran dan performa Org.</a:t>
            </a:r>
            <a:endParaRPr lang="en-US" dirty="0"/>
          </a:p>
        </p:txBody>
      </p:sp>
      <p:sp>
        <p:nvSpPr>
          <p:cNvPr id="51203" name="Rectangle 3"/>
          <p:cNvSpPr>
            <a:spLocks noGrp="1" noChangeArrowheads="1"/>
          </p:cNvSpPr>
          <p:nvPr>
            <p:ph idx="1"/>
          </p:nvPr>
        </p:nvSpPr>
        <p:spPr>
          <a:xfrm>
            <a:off x="457200" y="1722438"/>
            <a:ext cx="8229600" cy="4678362"/>
          </a:xfrm>
        </p:spPr>
        <p:txBody>
          <a:bodyPr>
            <a:normAutofit lnSpcReduction="10000"/>
          </a:bodyPr>
          <a:lstStyle/>
          <a:p>
            <a:pPr marL="406400" indent="-406400"/>
            <a:r>
              <a:rPr lang="en-ID" altLang="en-US" dirty="0"/>
              <a:t>Budaya sangat penting dalam proses belajar dan berinovasi </a:t>
            </a:r>
            <a:endParaRPr lang="en-US" dirty="0"/>
          </a:p>
          <a:p>
            <a:pPr marL="406400" indent="-406400">
              <a:buFontTx/>
              <a:buNone/>
            </a:pPr>
            <a:endParaRPr lang="en-US" sz="1600" dirty="0"/>
          </a:p>
          <a:p>
            <a:pPr marL="406400" indent="-406400"/>
            <a:r>
              <a:rPr lang="en-ID" altLang="en-US" dirty="0"/>
              <a:t>Budaya adaptif yang kuat biasanya menggabungkan nilai-nilai dibawah ini :</a:t>
            </a:r>
            <a:endParaRPr lang="en-US" dirty="0"/>
          </a:p>
          <a:p>
            <a:pPr marL="1562100" lvl="2" indent="-457200">
              <a:spcAft>
                <a:spcPct val="30000"/>
              </a:spcAft>
              <a:buFontTx/>
              <a:buAutoNum type="arabicPeriod"/>
            </a:pPr>
            <a:r>
              <a:rPr lang="en-ID" altLang="en-US" dirty="0"/>
              <a:t>Kesatuan lebih penting daripada individu</a:t>
            </a:r>
            <a:endParaRPr lang="en-US" dirty="0"/>
          </a:p>
          <a:p>
            <a:pPr marL="1562100" lvl="2" indent="-457200">
              <a:spcAft>
                <a:spcPct val="30000"/>
              </a:spcAft>
              <a:buFontTx/>
              <a:buAutoNum type="arabicPeriod"/>
            </a:pPr>
            <a:r>
              <a:rPr lang="en-ID" altLang="en-US" dirty="0"/>
              <a:t>Kesetaraan dan kepercayaan merupakan nilai utama</a:t>
            </a:r>
          </a:p>
          <a:p>
            <a:pPr marL="1562100" lvl="2" indent="-457200">
              <a:spcAft>
                <a:spcPct val="30000"/>
              </a:spcAft>
              <a:buFontTx/>
              <a:buAutoNum type="arabicPeriod"/>
            </a:pPr>
            <a:r>
              <a:rPr lang="en-ID" altLang="en-US" dirty="0"/>
              <a:t>Budaya mendorong perubahan, penghadapan resiko, dan perbaikan</a:t>
            </a:r>
            <a:endParaRPr lang="en-US" dirty="0"/>
          </a:p>
        </p:txBody>
      </p:sp>
      <p:sp>
        <p:nvSpPr>
          <p:cNvPr id="5" name="Slide Number Placeholder 4"/>
          <p:cNvSpPr>
            <a:spLocks noGrp="1"/>
          </p:cNvSpPr>
          <p:nvPr>
            <p:ph type="sldNum" sz="quarter" idx="12"/>
          </p:nvPr>
        </p:nvSpPr>
        <p:spPr/>
        <p:txBody>
          <a:bodyPr/>
          <a:lstStyle/>
          <a:p>
            <a:fld id="{653C4A40-3DEE-4FCD-A6B7-0257FC0F6B00}" type="slidenum">
              <a:rPr lang="en-US"/>
              <a:t>97</a:t>
            </a:fld>
            <a:endParaRPr lang="en-US" dirty="0"/>
          </a:p>
        </p:txBody>
      </p:sp>
      <p:sp>
        <p:nvSpPr>
          <p:cNvPr id="6" name="TextBox 5"/>
          <p:cNvSpPr txBox="1"/>
          <p:nvPr/>
        </p:nvSpPr>
        <p:spPr>
          <a:xfrm>
            <a:off x="1003478" y="6568894"/>
            <a:ext cx="7499244" cy="287157"/>
          </a:xfrm>
          <a:prstGeom prst="rect">
            <a:avLst/>
          </a:prstGeom>
          <a:noFill/>
        </p:spPr>
        <p:txBody>
          <a:bodyPr wrap="square" rtlCol="0">
            <a:noAutofit/>
          </a:bodyPr>
          <a:lstStyle/>
          <a:p>
            <a:pPr marL="0" marR="0" indent="0" algn="l" defTabSz="457200" rtl="0" eaLnBrk="1" fontAlgn="auto" latinLnBrk="0" hangingPunct="1">
              <a:lnSpc>
                <a:spcPct val="100000"/>
              </a:lnSpc>
              <a:spcBef>
                <a:spcPts val="0"/>
              </a:spcBef>
              <a:spcAft>
                <a:spcPts val="0"/>
              </a:spcAft>
              <a:buClrTx/>
              <a:buSzTx/>
              <a:buFontTx/>
              <a:buNone/>
              <a:defRPr/>
            </a:pPr>
            <a:r>
              <a:rPr lang="en-US" sz="800" kern="1200" baseline="0" dirty="0">
                <a:solidFill>
                  <a:schemeClr val="tx1">
                    <a:lumMod val="50000"/>
                    <a:lumOff val="50000"/>
                  </a:schemeClr>
                </a:solidFill>
                <a:latin typeface="Arial" panose="020B0604020202020204"/>
                <a:ea typeface="+mn-ea"/>
                <a:cs typeface="Arial" panose="020B0604020202020204"/>
              </a:rPr>
              <a:t>©2013 Cengage Learning. All Rights Reserved. May not be scanned, copied or duplicated, or posted to a publicly accessible website, in whole or in part.</a:t>
            </a:r>
          </a:p>
          <a:p>
            <a:endParaRPr lang="en-US" sz="800" baseline="0" dirty="0">
              <a:latin typeface="Arial" panose="020B0604020202020204"/>
              <a:cs typeface="Arial" panose="020B0604020202020204"/>
            </a:endParaRPr>
          </a:p>
        </p:txBody>
      </p:sp>
    </p:spTree>
    <p:extLst>
      <p:ext uri="{BB962C8B-B14F-4D97-AF65-F5344CB8AC3E}">
        <p14:creationId xmlns:p14="http://schemas.microsoft.com/office/powerpoint/2010/main" val="367111791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533400" y="152400"/>
            <a:ext cx="8229600" cy="1143000"/>
          </a:xfrm>
        </p:spPr>
        <p:txBody>
          <a:bodyPr/>
          <a:lstStyle/>
          <a:p>
            <a:r>
              <a:rPr lang="en-ID" altLang="en-US" sz="3600" dirty="0"/>
              <a:t>Nilai Etika dan Tanggungjawab sosial</a:t>
            </a:r>
          </a:p>
        </p:txBody>
      </p:sp>
      <p:sp>
        <p:nvSpPr>
          <p:cNvPr id="52227" name="Rectangle 3"/>
          <p:cNvSpPr>
            <a:spLocks noGrp="1" noChangeArrowheads="1"/>
          </p:cNvSpPr>
          <p:nvPr>
            <p:ph idx="1"/>
          </p:nvPr>
        </p:nvSpPr>
        <p:spPr/>
        <p:txBody>
          <a:bodyPr>
            <a:normAutofit lnSpcReduction="10000"/>
          </a:bodyPr>
          <a:lstStyle/>
          <a:p>
            <a:pPr>
              <a:lnSpc>
                <a:spcPct val="90000"/>
              </a:lnSpc>
              <a:buNone/>
            </a:pPr>
            <a:r>
              <a:rPr lang="en-US" b="1" i="1" dirty="0"/>
              <a:t>Et</a:t>
            </a:r>
            <a:r>
              <a:rPr lang="en-ID" altLang="en-US" b="1" i="1" dirty="0"/>
              <a:t>ika</a:t>
            </a:r>
          </a:p>
          <a:p>
            <a:pPr>
              <a:lnSpc>
                <a:spcPct val="90000"/>
              </a:lnSpc>
              <a:buNone/>
            </a:pPr>
            <a:r>
              <a:rPr lang="en-US" dirty="0"/>
              <a:t>Et</a:t>
            </a:r>
            <a:r>
              <a:rPr lang="en-ID" altLang="en-US" dirty="0"/>
              <a:t>ika</a:t>
            </a:r>
            <a:r>
              <a:rPr lang="en-US" dirty="0"/>
              <a:t> </a:t>
            </a:r>
            <a:r>
              <a:rPr lang="en-ID" altLang="en-US" dirty="0"/>
              <a:t>merujuk pada kode nilai dan prinsip moral yang mengatur perilaku suatu individu atau grup berkenaan dengan benar dan salah</a:t>
            </a:r>
            <a:endParaRPr lang="en-US" dirty="0"/>
          </a:p>
          <a:p>
            <a:pPr>
              <a:lnSpc>
                <a:spcPct val="90000"/>
              </a:lnSpc>
              <a:buNone/>
            </a:pPr>
            <a:endParaRPr lang="en-US" b="1" i="1" dirty="0"/>
          </a:p>
          <a:p>
            <a:pPr>
              <a:lnSpc>
                <a:spcPct val="90000"/>
              </a:lnSpc>
              <a:buNone/>
            </a:pPr>
            <a:r>
              <a:rPr lang="en-ID" altLang="en-US" b="1" i="1" dirty="0"/>
              <a:t>Etika Manajerial</a:t>
            </a:r>
          </a:p>
          <a:p>
            <a:pPr lvl="1">
              <a:lnSpc>
                <a:spcPct val="90000"/>
              </a:lnSpc>
            </a:pPr>
            <a:r>
              <a:rPr lang="en-ID" altLang="en-US" dirty="0"/>
              <a:t>etika memutuskan diluar kebiasaan yang di atur oleh hukum</a:t>
            </a:r>
            <a:endParaRPr lang="en-US" dirty="0"/>
          </a:p>
          <a:p>
            <a:pPr lvl="1">
              <a:lnSpc>
                <a:spcPct val="90000"/>
              </a:lnSpc>
            </a:pPr>
            <a:r>
              <a:rPr lang="en-ID" altLang="en-US" dirty="0"/>
              <a:t>Etika Manajerial menuntun dalam pengambilan keputusan dan perilaku seorang manajer</a:t>
            </a:r>
            <a:endParaRPr lang="en-US" dirty="0"/>
          </a:p>
        </p:txBody>
      </p:sp>
      <p:sp>
        <p:nvSpPr>
          <p:cNvPr id="5" name="Slide Number Placeholder 4"/>
          <p:cNvSpPr>
            <a:spLocks noGrp="1"/>
          </p:cNvSpPr>
          <p:nvPr>
            <p:ph type="sldNum" sz="quarter" idx="12"/>
          </p:nvPr>
        </p:nvSpPr>
        <p:spPr/>
        <p:txBody>
          <a:bodyPr/>
          <a:lstStyle/>
          <a:p>
            <a:fld id="{B2133B29-557B-46C8-91DA-515A73304356}" type="slidenum">
              <a:rPr lang="en-US"/>
              <a:t>98</a:t>
            </a:fld>
            <a:endParaRPr lang="en-US" dirty="0"/>
          </a:p>
        </p:txBody>
      </p:sp>
      <p:sp>
        <p:nvSpPr>
          <p:cNvPr id="6" name="TextBox 5"/>
          <p:cNvSpPr txBox="1"/>
          <p:nvPr/>
        </p:nvSpPr>
        <p:spPr>
          <a:xfrm>
            <a:off x="1003478" y="6568894"/>
            <a:ext cx="7499244" cy="287157"/>
          </a:xfrm>
          <a:prstGeom prst="rect">
            <a:avLst/>
          </a:prstGeom>
          <a:noFill/>
        </p:spPr>
        <p:txBody>
          <a:bodyPr wrap="square" rtlCol="0">
            <a:noAutofit/>
          </a:bodyPr>
          <a:lstStyle/>
          <a:p>
            <a:pPr marL="0" marR="0" indent="0" algn="l" defTabSz="457200" rtl="0" eaLnBrk="1" fontAlgn="auto" latinLnBrk="0" hangingPunct="1">
              <a:lnSpc>
                <a:spcPct val="100000"/>
              </a:lnSpc>
              <a:spcBef>
                <a:spcPts val="0"/>
              </a:spcBef>
              <a:spcAft>
                <a:spcPts val="0"/>
              </a:spcAft>
              <a:buClrTx/>
              <a:buSzTx/>
              <a:buFontTx/>
              <a:buNone/>
              <a:defRPr/>
            </a:pPr>
            <a:r>
              <a:rPr lang="en-US" sz="800" kern="1200" baseline="0" dirty="0">
                <a:solidFill>
                  <a:schemeClr val="tx1">
                    <a:lumMod val="50000"/>
                    <a:lumOff val="50000"/>
                  </a:schemeClr>
                </a:solidFill>
                <a:latin typeface="Arial" panose="020B0604020202020204"/>
                <a:ea typeface="+mn-ea"/>
                <a:cs typeface="Arial" panose="020B0604020202020204"/>
              </a:rPr>
              <a:t>©2013 Cengage Learning. All Rights Reserved. May not be scanned, copied or duplicated, or posted to a publicly accessible website, in whole or in part.</a:t>
            </a:r>
          </a:p>
          <a:p>
            <a:endParaRPr lang="en-US" sz="800" baseline="0" dirty="0">
              <a:latin typeface="Arial" panose="020B0604020202020204"/>
              <a:cs typeface="Arial" panose="020B0604020202020204"/>
            </a:endParaRPr>
          </a:p>
        </p:txBody>
      </p:sp>
    </p:spTree>
    <p:extLst>
      <p:ext uri="{BB962C8B-B14F-4D97-AF65-F5344CB8AC3E}">
        <p14:creationId xmlns:p14="http://schemas.microsoft.com/office/powerpoint/2010/main" val="185548911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57200" y="228600"/>
            <a:ext cx="8229600" cy="1143000"/>
          </a:xfrm>
        </p:spPr>
        <p:txBody>
          <a:bodyPr>
            <a:noAutofit/>
          </a:bodyPr>
          <a:lstStyle/>
          <a:p>
            <a:r>
              <a:rPr lang="en-ID" altLang="en-US" dirty="0"/>
              <a:t>Bagaimana manajer membentuk budaya dan etika</a:t>
            </a:r>
          </a:p>
        </p:txBody>
      </p:sp>
      <p:sp>
        <p:nvSpPr>
          <p:cNvPr id="56323" name="Rectangle 3"/>
          <p:cNvSpPr>
            <a:spLocks noGrp="1" noChangeArrowheads="1"/>
          </p:cNvSpPr>
          <p:nvPr>
            <p:ph idx="1"/>
          </p:nvPr>
        </p:nvSpPr>
        <p:spPr>
          <a:xfrm>
            <a:off x="457200" y="1828800"/>
            <a:ext cx="8229600" cy="4648200"/>
          </a:xfrm>
        </p:spPr>
        <p:txBody>
          <a:bodyPr>
            <a:normAutofit/>
          </a:bodyPr>
          <a:lstStyle/>
          <a:p>
            <a:pPr>
              <a:lnSpc>
                <a:spcPct val="90000"/>
              </a:lnSpc>
              <a:spcAft>
                <a:spcPct val="10000"/>
              </a:spcAft>
            </a:pPr>
            <a:r>
              <a:rPr lang="en-ID" altLang="en-US" dirty="0"/>
              <a:t>Kepemimpinan berdasar-nilai</a:t>
            </a:r>
          </a:p>
          <a:p>
            <a:pPr>
              <a:lnSpc>
                <a:spcPct val="90000"/>
              </a:lnSpc>
              <a:spcAft>
                <a:spcPct val="10000"/>
              </a:spcAft>
            </a:pPr>
            <a:r>
              <a:rPr lang="en-ID" altLang="en-US" dirty="0"/>
              <a:t>Sistem dan struktur Formal</a:t>
            </a:r>
          </a:p>
          <a:p>
            <a:pPr lvl="1">
              <a:lnSpc>
                <a:spcPct val="90000"/>
              </a:lnSpc>
              <a:spcAft>
                <a:spcPct val="10000"/>
              </a:spcAft>
            </a:pPr>
            <a:r>
              <a:rPr lang="en-ID" altLang="en-US" dirty="0"/>
              <a:t>Strukture</a:t>
            </a:r>
          </a:p>
          <a:p>
            <a:pPr lvl="1">
              <a:lnSpc>
                <a:spcPct val="90000"/>
              </a:lnSpc>
              <a:spcAft>
                <a:spcPct val="10000"/>
              </a:spcAft>
            </a:pPr>
            <a:r>
              <a:rPr lang="en-ID" altLang="en-US" dirty="0"/>
              <a:t>Mekanisme pengungkapan</a:t>
            </a:r>
          </a:p>
          <a:p>
            <a:pPr lvl="1">
              <a:lnSpc>
                <a:spcPct val="90000"/>
              </a:lnSpc>
              <a:spcAft>
                <a:spcPct val="10000"/>
              </a:spcAft>
            </a:pPr>
            <a:r>
              <a:rPr lang="en-ID" altLang="en-US" dirty="0"/>
              <a:t>KOde Etik</a:t>
            </a:r>
          </a:p>
          <a:p>
            <a:pPr lvl="1">
              <a:lnSpc>
                <a:spcPct val="90000"/>
              </a:lnSpc>
              <a:spcAft>
                <a:spcPct val="10000"/>
              </a:spcAft>
            </a:pPr>
            <a:r>
              <a:rPr lang="en-ID" altLang="en-US" dirty="0"/>
              <a:t>Program pelatihan</a:t>
            </a:r>
          </a:p>
          <a:p>
            <a:pPr>
              <a:lnSpc>
                <a:spcPct val="90000"/>
              </a:lnSpc>
              <a:spcAft>
                <a:spcPct val="10000"/>
              </a:spcAft>
            </a:pPr>
            <a:r>
              <a:rPr lang="en-US" dirty="0"/>
              <a:t>Mana</a:t>
            </a:r>
            <a:r>
              <a:rPr lang="en-ID" altLang="en-US" dirty="0"/>
              <a:t>j</a:t>
            </a:r>
            <a:r>
              <a:rPr lang="en-US" dirty="0"/>
              <a:t>er </a:t>
            </a:r>
            <a:r>
              <a:rPr lang="en-ID" altLang="en-US" dirty="0"/>
              <a:t>memainkan peran penting dalam mencontohkan dan memimpin secara beretika</a:t>
            </a:r>
            <a:endParaRPr lang="en-US" dirty="0"/>
          </a:p>
        </p:txBody>
      </p:sp>
      <p:sp>
        <p:nvSpPr>
          <p:cNvPr id="6" name="Slide Number Placeholder 4"/>
          <p:cNvSpPr>
            <a:spLocks noGrp="1"/>
          </p:cNvSpPr>
          <p:nvPr>
            <p:ph type="sldNum" sz="quarter" idx="12"/>
          </p:nvPr>
        </p:nvSpPr>
        <p:spPr/>
        <p:txBody>
          <a:bodyPr/>
          <a:lstStyle/>
          <a:p>
            <a:fld id="{B9784E8D-D249-46B6-8211-3A7D33D853C7}" type="slidenum">
              <a:rPr lang="en-US"/>
              <a:t>99</a:t>
            </a:fld>
            <a:endParaRPr lang="en-US" dirty="0"/>
          </a:p>
        </p:txBody>
      </p:sp>
      <p:sp>
        <p:nvSpPr>
          <p:cNvPr id="5" name="TextBox 4"/>
          <p:cNvSpPr txBox="1"/>
          <p:nvPr/>
        </p:nvSpPr>
        <p:spPr>
          <a:xfrm>
            <a:off x="1003478" y="6568894"/>
            <a:ext cx="7499244" cy="287157"/>
          </a:xfrm>
          <a:prstGeom prst="rect">
            <a:avLst/>
          </a:prstGeom>
          <a:noFill/>
        </p:spPr>
        <p:txBody>
          <a:bodyPr wrap="square" rtlCol="0">
            <a:noAutofit/>
          </a:bodyPr>
          <a:lstStyle/>
          <a:p>
            <a:pPr marL="0" marR="0" indent="0" algn="l" defTabSz="457200" rtl="0" eaLnBrk="1" fontAlgn="auto" latinLnBrk="0" hangingPunct="1">
              <a:lnSpc>
                <a:spcPct val="100000"/>
              </a:lnSpc>
              <a:spcBef>
                <a:spcPts val="0"/>
              </a:spcBef>
              <a:spcAft>
                <a:spcPts val="0"/>
              </a:spcAft>
              <a:buClrTx/>
              <a:buSzTx/>
              <a:buFontTx/>
              <a:buNone/>
              <a:defRPr/>
            </a:pPr>
            <a:r>
              <a:rPr lang="en-US" sz="800" kern="1200" baseline="0" dirty="0">
                <a:solidFill>
                  <a:schemeClr val="tx1">
                    <a:lumMod val="50000"/>
                    <a:lumOff val="50000"/>
                  </a:schemeClr>
                </a:solidFill>
                <a:latin typeface="Arial" panose="020B0604020202020204"/>
                <a:ea typeface="+mn-ea"/>
                <a:cs typeface="Arial" panose="020B0604020202020204"/>
              </a:rPr>
              <a:t>©2013 Cengage Learning. All Rights Reserved. May not be scanned, copied or duplicated, or posted to a publicly accessible website, in whole or in part.</a:t>
            </a:r>
          </a:p>
          <a:p>
            <a:endParaRPr lang="en-US" sz="800" baseline="0" dirty="0">
              <a:latin typeface="Arial" panose="020B0604020202020204"/>
              <a:cs typeface="Arial" panose="020B0604020202020204"/>
            </a:endParaRPr>
          </a:p>
        </p:txBody>
      </p:sp>
    </p:spTree>
    <p:extLst>
      <p:ext uri="{BB962C8B-B14F-4D97-AF65-F5344CB8AC3E}">
        <p14:creationId xmlns:p14="http://schemas.microsoft.com/office/powerpoint/2010/main" val="22327871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ชุดรูปแบบของ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264</TotalTime>
  <Words>9877</Words>
  <Application>Microsoft Macintosh PowerPoint</Application>
  <PresentationFormat>On-screen Show (4:3)</PresentationFormat>
  <Paragraphs>1246</Paragraphs>
  <Slides>173</Slides>
  <Notes>45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173</vt:i4>
      </vt:variant>
    </vt:vector>
  </HeadingPairs>
  <TitlesOfParts>
    <vt:vector size="179" baseType="lpstr">
      <vt:lpstr>Agency FB</vt:lpstr>
      <vt:lpstr>Arial</vt:lpstr>
      <vt:lpstr>Calibri</vt:lpstr>
      <vt:lpstr>Wingdings</vt:lpstr>
      <vt:lpstr>Wingdings 3</vt:lpstr>
      <vt:lpstr>Office Theme</vt:lpstr>
      <vt:lpstr>REVIEW MANAJEMEN DAN ORGANISASI Pertemuan 1-6</vt:lpstr>
      <vt:lpstr>bidang-bidang fungsional dalam Bisnis</vt:lpstr>
      <vt:lpstr>PowerPoint Presentation</vt:lpstr>
      <vt:lpstr>bidang-bidang fungsional dalam Bisnis</vt:lpstr>
      <vt:lpstr>bidang-bidang fungsional dalam Bisnis</vt:lpstr>
      <vt:lpstr>bidang-bidang fungsional dalam Bisnis</vt:lpstr>
      <vt:lpstr>bidang-bidang fungsional dalam Bisnis</vt:lpstr>
      <vt:lpstr>Manajer = ?</vt:lpstr>
      <vt:lpstr>Siapakah Manajer?</vt:lpstr>
      <vt:lpstr>Berapa tingkatan manajer yang bisa kita klasifikasikan?</vt:lpstr>
      <vt:lpstr>Bagaimana mengklasifikasiakn manajer dalam suatu organisasi?</vt:lpstr>
      <vt:lpstr>I. Manajemen Tingkat dasar</vt:lpstr>
      <vt:lpstr>II. Manajemen Tingkat Menengah</vt:lpstr>
      <vt:lpstr>III. Manajemen Tingkat Atas</vt:lpstr>
      <vt:lpstr>Apa itu Manajemen?</vt:lpstr>
      <vt:lpstr>2 Hal penting dalam Manajemen : Efisiensi dan efektif</vt:lpstr>
      <vt:lpstr>Efisiensi dan Efektif</vt:lpstr>
      <vt:lpstr>Efisiensi dan Efektif</vt:lpstr>
      <vt:lpstr>1. PLANNING/Merencanakan</vt:lpstr>
      <vt:lpstr>2. ORGANIZING/Mengorganisasikan</vt:lpstr>
      <vt:lpstr>3. LEADING/Memimpin</vt:lpstr>
      <vt:lpstr>4. CONTROLLING/Mengendalikan</vt:lpstr>
      <vt:lpstr>Area Manajemen:</vt:lpstr>
      <vt:lpstr>Area Manajemen:</vt:lpstr>
      <vt:lpstr>Manajer untuk 3 tipe Organisasi </vt:lpstr>
      <vt:lpstr>Apakah seorang manajer di masing-masing tipe organisasi punya tugas yang berbeda?</vt:lpstr>
      <vt:lpstr>Manajemen untuk tipe-tipe organisasi</vt:lpstr>
      <vt:lpstr>Peran Managemen</vt:lpstr>
      <vt:lpstr>Peran Managemen</vt:lpstr>
      <vt:lpstr>Peran Manajerial menurut Mintzberg</vt:lpstr>
      <vt:lpstr>Mintzberg mengelompokan aktifitas dan peran manajerial : </vt:lpstr>
      <vt:lpstr>1. Peran Interpersonal </vt:lpstr>
      <vt:lpstr>1. Peran Interpersonal  (Cont)</vt:lpstr>
      <vt:lpstr>2. Peran Informational </vt:lpstr>
      <vt:lpstr>2. Peran Informational  (Cont)</vt:lpstr>
      <vt:lpstr>3. Peran Decisional </vt:lpstr>
      <vt:lpstr>3. Decisional Roles (Cont)</vt:lpstr>
      <vt:lpstr>Kemampuan Manajemen  = ?</vt:lpstr>
      <vt:lpstr>Kemampuan Manajemen </vt:lpstr>
      <vt:lpstr>Kemampuan yang dibutuhkan di tiap tingkat Manajerial</vt:lpstr>
      <vt:lpstr>Mengapa penting mempelajari Manajemen? </vt:lpstr>
      <vt:lpstr>Mengapa penting mempelajari Manajemen? </vt:lpstr>
      <vt:lpstr>Organisasi</vt:lpstr>
      <vt:lpstr>Tipe Karyawan</vt:lpstr>
      <vt:lpstr>Tingkatan Organisasi </vt:lpstr>
      <vt:lpstr>Tingkat Manajer</vt:lpstr>
      <vt:lpstr>Pengertian Manajemen</vt:lpstr>
      <vt:lpstr>Efficiency and Effectiveness</vt:lpstr>
      <vt:lpstr>Proses Manajemen</vt:lpstr>
      <vt:lpstr>Proses Manajemen</vt:lpstr>
      <vt:lpstr>Peran Manajerial menurut Mintzberg’s</vt:lpstr>
      <vt:lpstr>Apakah pekerjaan seorang manajer sama di semua org.?</vt:lpstr>
      <vt:lpstr>Peran Penting Manajerial dalam skala bisnis besar dan kecil</vt:lpstr>
      <vt:lpstr>Kemampuan Umum seorang Manajer</vt:lpstr>
      <vt:lpstr>Kemampuan Khusus Seorang Manajer</vt:lpstr>
      <vt:lpstr>kompetensi Gagasan dasar Manajement untuk Manajer Menengah</vt:lpstr>
      <vt:lpstr>Seberapa Penting mendapatkan manajer?</vt:lpstr>
      <vt:lpstr>Mengapa perlu mempelajari manajemen?</vt:lpstr>
      <vt:lpstr>PowerPoint Presentation</vt:lpstr>
      <vt:lpstr>Era Pre-Modern</vt:lpstr>
      <vt:lpstr>Kontribusi Adam Smith’s terhadap perkembangan Manajemen</vt:lpstr>
      <vt:lpstr>Pengaruh revolusi Industri terhadap penerapan manajemen</vt:lpstr>
      <vt:lpstr>Kontribusi Klasik</vt:lpstr>
      <vt:lpstr>Scientific Management</vt:lpstr>
      <vt:lpstr>4 prinsip Manajemen oleh Taylor’s </vt:lpstr>
      <vt:lpstr>Pencetus Scientific Management </vt:lpstr>
      <vt:lpstr>Administrative Management</vt:lpstr>
      <vt:lpstr>14 prinsip Manajemen oleh Fayol’s </vt:lpstr>
      <vt:lpstr>Birokrasi Ideal oleh Weber’s </vt:lpstr>
      <vt:lpstr>Pendekatan SDM</vt:lpstr>
      <vt:lpstr>Pendekatan SDM</vt:lpstr>
      <vt:lpstr>Hawthorne Studies</vt:lpstr>
      <vt:lpstr> Pergerakan Hubungan antar manusia (Human Relations)</vt:lpstr>
      <vt:lpstr>The Quantitative Approach</vt:lpstr>
      <vt:lpstr>Peristiwa Sosial Events yang membentuk pendekatan Manajemen</vt:lpstr>
      <vt:lpstr>Pendekatan Proses</vt:lpstr>
      <vt:lpstr>Pendekatan Sistem</vt:lpstr>
      <vt:lpstr> Pendekatan Kontingensi</vt:lpstr>
      <vt:lpstr>Lingkungan Organisasi</vt:lpstr>
      <vt:lpstr>The Task Environment</vt:lpstr>
      <vt:lpstr>General Environment</vt:lpstr>
      <vt:lpstr>International Environment</vt:lpstr>
      <vt:lpstr>The Changing Environment</vt:lpstr>
      <vt:lpstr>Dimensi Lingkungan</vt:lpstr>
      <vt:lpstr>Menyesuaikan Perubahan  lingkungan</vt:lpstr>
      <vt:lpstr>Perbedaan Tujuan dan Orientasi antar Dept.</vt:lpstr>
      <vt:lpstr>Ketidakpastian Lingkungan dan  Organizational Integrators</vt:lpstr>
      <vt:lpstr>Bentuk Organik dan mekanistik </vt:lpstr>
      <vt:lpstr>Ketergantungan terhadap Sumber daya eksternal</vt:lpstr>
      <vt:lpstr>Mempengaruhi Sumber daya eksternal</vt:lpstr>
      <vt:lpstr>Mengorganisir strategi dalam mengontrol Lingkungan eksternal</vt:lpstr>
      <vt:lpstr>Design Mendasar</vt:lpstr>
      <vt:lpstr>Budaya dan Nilai Korporat</vt:lpstr>
      <vt:lpstr>apa itu budaya?</vt:lpstr>
      <vt:lpstr>Latar belakang dan Tujuan Budaya</vt:lpstr>
      <vt:lpstr>Kekuatan Budaya dan Subkultur Org.</vt:lpstr>
      <vt:lpstr>Budaya, pembelajaran dan performa Org.</vt:lpstr>
      <vt:lpstr>Nilai Etika dan Tanggungjawab sosial</vt:lpstr>
      <vt:lpstr>Bagaimana manajer membentuk budaya dan etika</vt:lpstr>
      <vt:lpstr>Etika dan Budaya korporat dalam suatu lingkungan global</vt:lpstr>
      <vt:lpstr>Desain Dasar</vt:lpstr>
      <vt:lpstr>Lingkungan Eksternal dan Budaya Organisasi</vt:lpstr>
      <vt:lpstr>Sistem Terbuka</vt:lpstr>
      <vt:lpstr>Sistem Terbuka</vt:lpstr>
      <vt:lpstr>Hukum dan regulasi</vt:lpstr>
      <vt:lpstr>Ekonomi</vt:lpstr>
      <vt:lpstr>Ekonomi</vt:lpstr>
      <vt:lpstr>Teknologi</vt:lpstr>
      <vt:lpstr>Demographics</vt:lpstr>
      <vt:lpstr>Isu Sosial dan Lingkungan alami</vt:lpstr>
      <vt:lpstr>Kompetitor</vt:lpstr>
      <vt:lpstr>Peserta/Pelaku usaha baru</vt:lpstr>
      <vt:lpstr>Pengganti dan pelengkap</vt:lpstr>
      <vt:lpstr>Supplier</vt:lpstr>
      <vt:lpstr>Supplier</vt:lpstr>
      <vt:lpstr>Pelanggan</vt:lpstr>
      <vt:lpstr>Analisa Lingkungan</vt:lpstr>
      <vt:lpstr>Ketidakpastian lingkungan</vt:lpstr>
      <vt:lpstr>Analisa Lingkungan</vt:lpstr>
      <vt:lpstr>Analisa Lingkungan </vt:lpstr>
      <vt:lpstr>Analisa Lingkungan</vt:lpstr>
      <vt:lpstr>Penyesuaian Lingkungan</vt:lpstr>
      <vt:lpstr>Mempengaruhi lingkungan</vt:lpstr>
      <vt:lpstr>Mengubah lingkungan</vt:lpstr>
      <vt:lpstr>Mengubah lingkungan</vt:lpstr>
      <vt:lpstr>Budaya dan Lingkungan Internal suatu Org.</vt:lpstr>
      <vt:lpstr>Sifat dari manajemen strategi</vt:lpstr>
      <vt:lpstr>Definisi strategi manajemen</vt:lpstr>
      <vt:lpstr>Definisi manajemen strategi</vt:lpstr>
      <vt:lpstr>Defining Strategic Management</vt:lpstr>
      <vt:lpstr>Tahapan dari manajemen strategi</vt:lpstr>
      <vt:lpstr>Formulasi strategi</vt:lpstr>
      <vt:lpstr>Tahapan dari manajemen strategi</vt:lpstr>
      <vt:lpstr>Tahapan dari manajemen strategi</vt:lpstr>
      <vt:lpstr>Tahapan dari strategi manajemen</vt:lpstr>
      <vt:lpstr>Mengintegrasikan intuisi dan analisis</vt:lpstr>
      <vt:lpstr>Beradaptasi dengan perubahan</vt:lpstr>
      <vt:lpstr>Kunci utama dalam strategi manajemen</vt:lpstr>
      <vt:lpstr>Kunci utama dalam strategi manajemen</vt:lpstr>
      <vt:lpstr>Kunci utama dalam strategi manajemen</vt:lpstr>
      <vt:lpstr>Kunci utama dalam strategi manajemen</vt:lpstr>
      <vt:lpstr>Beberapa peluang dan ancaman</vt:lpstr>
      <vt:lpstr>Kunci utama dalam strategi manajemen</vt:lpstr>
      <vt:lpstr>Kunci utama dalam strategi manajemen</vt:lpstr>
      <vt:lpstr>Kunci utama dalam strategi manajemen</vt:lpstr>
      <vt:lpstr>Kunci utama dalam strategi manajemen</vt:lpstr>
      <vt:lpstr>Contoh strategi dalam aksi di tahun 2011</vt:lpstr>
      <vt:lpstr>Kunci dalam strategi manajemen</vt:lpstr>
      <vt:lpstr>Manfaat manajemen strategi</vt:lpstr>
      <vt:lpstr>Manfaat manajemen strategi</vt:lpstr>
      <vt:lpstr>Manfaat finansial</vt:lpstr>
      <vt:lpstr>Nonfinancial Benefits</vt:lpstr>
      <vt:lpstr>Nonfinancial Benefits</vt:lpstr>
      <vt:lpstr>Mengapa Beberapa Perusahaan Tidak Melakukan Perencanaan Strategis</vt:lpstr>
      <vt:lpstr>Mengapa Beberapa Perusahaan Tidak Melakukan Perencanaan Strategis</vt:lpstr>
      <vt:lpstr>Perangkap dalam Perencanaan Strategis</vt:lpstr>
      <vt:lpstr>Perangkap dalam Perencanaan Strategis</vt:lpstr>
      <vt:lpstr>Pedoman untuk Manajemen Strategis yang Efektif</vt:lpstr>
      <vt:lpstr>Membandingkan Strategi Bisnis dan Militer</vt:lpstr>
      <vt:lpstr>Kutipan dari Karya Seni Perang Sun Tzu</vt:lpstr>
      <vt:lpstr>Kolaborasi blok bangunan</vt:lpstr>
      <vt:lpstr>NASP mengatakan:</vt:lpstr>
      <vt:lpstr>Apa itu kolaborasi?</vt:lpstr>
      <vt:lpstr>skema</vt:lpstr>
      <vt:lpstr>Mempraktikkan Kolaborasi Komponen: Siapa</vt:lpstr>
      <vt:lpstr>Mempraktikkan Kolaborasi Komponen: Dimana</vt:lpstr>
      <vt:lpstr>Hambatan untuk Kolaborasi</vt:lpstr>
      <vt:lpstr>Hambatan untuk Kolaborasi</vt:lpstr>
      <vt:lpstr>Strategi Kolaborasi untuk keluarga</vt:lpstr>
      <vt:lpstr>Strategi Kolaborasi untuk sekolah</vt:lpstr>
      <vt:lpstr>Strategi Kolaborasi untuk sekolah</vt:lpstr>
      <vt:lpstr>Hasil dari manfaat kolaborasi &amp; alasannya</vt:lpstr>
      <vt:lpstr>Pemikiran berbeda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Management and Organization</dc:title>
  <dc:creator>ad</dc:creator>
  <cp:lastModifiedBy>Microsoft Office User</cp:lastModifiedBy>
  <cp:revision>258</cp:revision>
  <dcterms:created xsi:type="dcterms:W3CDTF">2009-09-15T21:19:00Z</dcterms:created>
  <dcterms:modified xsi:type="dcterms:W3CDTF">2020-04-08T06:56:19Z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1033-10.2.0.5934</vt:lpwstr>
  </property>
</Properties>
</file>