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80" r:id="rId4"/>
    <p:sldId id="260" r:id="rId5"/>
    <p:sldId id="273" r:id="rId6"/>
    <p:sldId id="275" r:id="rId7"/>
    <p:sldId id="276" r:id="rId8"/>
    <p:sldId id="277" r:id="rId9"/>
    <p:sldId id="281" r:id="rId10"/>
    <p:sldId id="279" r:id="rId11"/>
    <p:sldId id="278" r:id="rId12"/>
    <p:sldId id="261" r:id="rId13"/>
    <p:sldId id="259" r:id="rId14"/>
    <p:sldId id="263" r:id="rId15"/>
    <p:sldId id="264" r:id="rId16"/>
    <p:sldId id="267" r:id="rId17"/>
    <p:sldId id="269" r:id="rId18"/>
    <p:sldId id="270" r:id="rId19"/>
    <p:sldId id="271" r:id="rId20"/>
    <p:sldId id="272" r:id="rId21"/>
    <p:sldId id="28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EC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76" autoAdjust="0"/>
    <p:restoredTop sz="95921"/>
  </p:normalViewPr>
  <p:slideViewPr>
    <p:cSldViewPr snapToGrid="0" snapToObjects="1">
      <p:cViewPr>
        <p:scale>
          <a:sx n="54" d="100"/>
          <a:sy n="54" d="100"/>
        </p:scale>
        <p:origin x="-784" y="-8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E71D19-54A1-404F-83F9-1283B12B8145}" type="datetimeFigureOut">
              <a:rPr lang="en-US" smtClean="0"/>
              <a:t>12/5/19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4D11F7-819F-2349-AC12-86F34DCDF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549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="" xmlns:a16="http://schemas.microsoft.com/office/drawing/2014/main" id="{64DD77EE-DD1B-FA4C-9615-FB547951D5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86EE182-3C45-5B48-AEE6-F02BA3E8D20D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26627" name="Rectangle 2">
            <a:extLst>
              <a:ext uri="{FF2B5EF4-FFF2-40B4-BE49-F238E27FC236}">
                <a16:creationId xmlns="" xmlns:a16="http://schemas.microsoft.com/office/drawing/2014/main" id="{F467ACB1-4B84-9046-8F6F-5080FE9C2A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="" xmlns:a16="http://schemas.microsoft.com/office/drawing/2014/main" id="{B3091E88-0F89-8847-98D7-24814D3E77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75380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32718D-91BF-5546-A931-52A1D10EB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65FB044-A718-8A45-83A6-67CBC2B9DE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53AEEA-EE24-AF48-A020-C57F1BAB1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1BF9-5787-DC4B-A478-1DDED8DF8C43}" type="datetimeFigureOut">
              <a:rPr lang="en-US" smtClean="0"/>
              <a:t>12/5/19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3A9159D-3F2C-0C46-8144-672132DB1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D63C48A-9F58-2444-8F02-8FD0D891E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7570-B777-8748-9B36-CAFCC3C21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832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8A1081-9CDA-4649-9243-11E0FDA91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3C5FF5D-ADEF-CB4F-BCB1-208EBB2E36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E9210AB-A357-1A44-81D0-AD0104E57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1BF9-5787-DC4B-A478-1DDED8DF8C43}" type="datetimeFigureOut">
              <a:rPr lang="en-US" smtClean="0"/>
              <a:t>12/5/19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08ABC32-6209-D344-A9C9-55C413A8E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D5FEFCE-A432-4D44-9F87-5D64F77CA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7570-B777-8748-9B36-CAFCC3C21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789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8BEAC6C-5ADC-AA44-BC8E-050A539045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BD840DF-77D1-CC44-86BD-D2E24BC082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97A223-43AC-9247-BB59-A7503BB39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1BF9-5787-DC4B-A478-1DDED8DF8C43}" type="datetimeFigureOut">
              <a:rPr lang="en-US" smtClean="0"/>
              <a:t>12/5/19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8BAF5BE-74FF-9541-80B0-F8CD42BAD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EC6577-E743-C049-B31F-A03785E6C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7570-B777-8748-9B36-CAFCC3C21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033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63F5D7-FC04-974D-80A1-929ECB9D8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E61BAA5-CE5F-F440-832E-538631BDC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DED8B69-7237-C449-9F3D-882A85480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1BF9-5787-DC4B-A478-1DDED8DF8C43}" type="datetimeFigureOut">
              <a:rPr lang="en-US" smtClean="0"/>
              <a:t>12/5/19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9046349-7D5C-EF4F-AB44-F5295318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1EC0E6-BFAE-FE41-9A7E-D26C6A5C5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7570-B777-8748-9B36-CAFCC3C21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750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8ED56F-4C76-B545-B76E-D53CA6E11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E9364EF-EA0E-A340-BCBE-BD37E2D04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701530B-F69B-6841-856D-78B6D1A91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1BF9-5787-DC4B-A478-1DDED8DF8C43}" type="datetimeFigureOut">
              <a:rPr lang="en-US" smtClean="0"/>
              <a:t>12/5/19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632223-20D7-D544-A0BA-782846C41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717244-A946-BE4D-9FC7-2D8E7B3D1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7570-B777-8748-9B36-CAFCC3C21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353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9C1DA4-4ADA-7843-9614-11AD0087D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CF04439-0679-5F49-836E-90F78DD5A1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01745DB-47CB-AB43-9693-DD948D3B67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6096A49-8F00-C245-80F6-22DBB1206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1BF9-5787-DC4B-A478-1DDED8DF8C43}" type="datetimeFigureOut">
              <a:rPr lang="en-US" smtClean="0"/>
              <a:t>12/5/19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6729EFB-37B9-D640-AD45-F79CC50AC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3E96B6C-6DB3-A748-A935-2B8B3462D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7570-B777-8748-9B36-CAFCC3C21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36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36D055-A973-6146-85EC-41221C946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FC38686-20DA-DE47-A865-8ED66A016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AAE5A2D-A617-124F-BA8E-1B7BF0AC7C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F749CF8-E0ED-FF47-B98E-D185F0676A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404E9B5-C80B-9F41-8A72-8E376CA4C7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35E5C2F-E9AF-E445-BBD6-E768B330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1BF9-5787-DC4B-A478-1DDED8DF8C43}" type="datetimeFigureOut">
              <a:rPr lang="en-US" smtClean="0"/>
              <a:t>12/5/19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00290C0-FC9E-2C4C-9494-04A54C5F6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76C20FE-1C0E-1F4E-A467-54DD7BE7B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7570-B777-8748-9B36-CAFCC3C21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304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67EAF5-5EDD-0D4E-9360-EDE36E0A5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EF4594F-F60C-5342-B34E-ECE3FAB3A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1BF9-5787-DC4B-A478-1DDED8DF8C43}" type="datetimeFigureOut">
              <a:rPr lang="en-US" smtClean="0"/>
              <a:t>12/5/19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48A96FA-ACE9-2348-B3A0-9801B964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BE3C85F-094D-AF41-949D-87CF137D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7570-B777-8748-9B36-CAFCC3C21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951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59144DB-D328-9245-A9C3-D15F29656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1BF9-5787-DC4B-A478-1DDED8DF8C43}" type="datetimeFigureOut">
              <a:rPr lang="en-US" smtClean="0"/>
              <a:t>12/5/19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D4F2441-B907-D64A-A09A-1FF6C1386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48FAA28-BD53-1444-8E12-3C673EBBF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7570-B777-8748-9B36-CAFCC3C21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38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B3E85C-32B2-0948-9C05-580C2D3EB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4AD3220-790F-6C48-9379-DD17A6425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3695072-3287-0D43-B117-20DBFA84CE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A4D7D60-B315-394E-A66A-BB79FFA18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1BF9-5787-DC4B-A478-1DDED8DF8C43}" type="datetimeFigureOut">
              <a:rPr lang="en-US" smtClean="0"/>
              <a:t>12/5/19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C7D5742-EC38-6A41-9CC8-E3037DC0B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C19E243-4956-A745-9BD7-15386FBC1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7570-B777-8748-9B36-CAFCC3C21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53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6DD91-2BE2-4A4B-95B3-CE294F3DE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5996EF2-A004-8349-BF3D-68F61C41B9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220C763-2CE6-2345-BA01-24A853C501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69E0BCA-5E1D-9D46-A595-C470CAD5D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1BF9-5787-DC4B-A478-1DDED8DF8C43}" type="datetimeFigureOut">
              <a:rPr lang="en-US" smtClean="0"/>
              <a:t>12/5/19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A020FD4-61D5-7346-970D-B049EA978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5D4384A-D747-7D48-9A18-C8BAE41EE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7570-B777-8748-9B36-CAFCC3C21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83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0DFDEA5-BCC6-574D-9DD8-229F46F98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102303F-B571-6340-AB80-81F6CBAFC7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C843E7C-4585-F84C-8EFC-D22EB76A71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E1BF9-5787-DC4B-A478-1DDED8DF8C43}" type="datetimeFigureOut">
              <a:rPr lang="en-US" smtClean="0"/>
              <a:t>12/5/19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3FE9FA-1A36-8743-879A-1C5998DC81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52B0204-CDC5-EE4C-A8B0-D3478897F2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F7570-B777-8748-9B36-CAFCC3C21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438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Relationship Id="rId3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5F0155-F58A-DA47-AE2E-2B3EAEB2D4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17AB747-EAA6-BE40-B5E8-DF5105F8F2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rsil\Desktop\Smartcreative.jpg">
            <a:extLst>
              <a:ext uri="{FF2B5EF4-FFF2-40B4-BE49-F238E27FC236}">
                <a16:creationId xmlns="" xmlns:a16="http://schemas.microsoft.com/office/drawing/2014/main" id="{01BB6AF2-16CB-2C4A-9D5C-9E5BF1FBA1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t="1" r="800" b="25187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366235A-0A1C-3E44-99E1-04ABE5A37590}"/>
              </a:ext>
            </a:extLst>
          </p:cNvPr>
          <p:cNvSpPr txBox="1"/>
          <p:nvPr/>
        </p:nvSpPr>
        <p:spPr>
          <a:xfrm>
            <a:off x="4571412" y="4805804"/>
            <a:ext cx="5366441" cy="138499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Arca Majora 3" pitchFamily="2" charset="77"/>
              </a:rPr>
              <a:t>Gizi</a:t>
            </a:r>
            <a:r>
              <a:rPr lang="en-US" sz="2800" dirty="0">
                <a:solidFill>
                  <a:schemeClr val="bg1"/>
                </a:solidFill>
                <a:latin typeface="Arca Majora 3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ca Majora 3" pitchFamily="2" charset="77"/>
              </a:rPr>
              <a:t>Kebugaran</a:t>
            </a:r>
            <a:endParaRPr lang="en-US" sz="2800" dirty="0">
              <a:solidFill>
                <a:schemeClr val="bg1"/>
              </a:solidFill>
              <a:latin typeface="Arca Majora 3" pitchFamily="2" charset="77"/>
            </a:endParaRPr>
          </a:p>
          <a:p>
            <a:r>
              <a:rPr lang="en-US" sz="2800" dirty="0">
                <a:solidFill>
                  <a:schemeClr val="bg1"/>
                </a:solidFill>
                <a:latin typeface="Arca Majora 3" pitchFamily="2" charset="77"/>
              </a:rPr>
              <a:t>Mury Kuswari | </a:t>
            </a:r>
            <a:r>
              <a:rPr lang="en-US" sz="2800" dirty="0" err="1">
                <a:solidFill>
                  <a:schemeClr val="bg1"/>
                </a:solidFill>
                <a:latin typeface="Arca Majora 3" pitchFamily="2" charset="77"/>
              </a:rPr>
              <a:t>Nazhif</a:t>
            </a:r>
            <a:r>
              <a:rPr lang="en-US" sz="2800" dirty="0">
                <a:solidFill>
                  <a:schemeClr val="bg1"/>
                </a:solidFill>
                <a:latin typeface="Arca Majora 3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ca Majora 3" pitchFamily="2" charset="77"/>
              </a:rPr>
              <a:t>Gifari</a:t>
            </a:r>
            <a:endParaRPr lang="en-US" sz="2800" dirty="0">
              <a:solidFill>
                <a:schemeClr val="bg1"/>
              </a:solidFill>
              <a:latin typeface="Arca Majora 3" pitchFamily="2" charset="77"/>
            </a:endParaRPr>
          </a:p>
          <a:p>
            <a:r>
              <a:rPr lang="en-US" sz="2800" dirty="0" err="1">
                <a:solidFill>
                  <a:schemeClr val="bg1"/>
                </a:solidFill>
                <a:latin typeface="Arca Majora 3" pitchFamily="2" charset="77"/>
              </a:rPr>
              <a:t>Pertemuan</a:t>
            </a:r>
            <a:r>
              <a:rPr lang="en-US" sz="2800" dirty="0">
                <a:solidFill>
                  <a:schemeClr val="bg1"/>
                </a:solidFill>
                <a:latin typeface="Arca Majora 3" pitchFamily="2" charset="77"/>
              </a:rPr>
              <a:t> 12</a:t>
            </a:r>
          </a:p>
        </p:txBody>
      </p:sp>
    </p:spTree>
    <p:extLst>
      <p:ext uri="{BB962C8B-B14F-4D97-AF65-F5344CB8AC3E}">
        <p14:creationId xmlns:p14="http://schemas.microsoft.com/office/powerpoint/2010/main" val="145832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0599E03-A3D1-7A4E-A312-D558AB762DE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" y="-35961"/>
            <a:ext cx="6893961" cy="689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7CDD8FD6-1282-0B4D-86B9-EC2CD3C67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966" y="169916"/>
            <a:ext cx="11507056" cy="1325563"/>
          </a:xfrm>
        </p:spPr>
        <p:txBody>
          <a:bodyPr>
            <a:normAutofit fontScale="90000"/>
          </a:bodyPr>
          <a:lstStyle/>
          <a:p>
            <a:r>
              <a:rPr lang="en-ID" b="1" dirty="0">
                <a:latin typeface="Apple Braille Pinpoint 8 Dot" pitchFamily="2" charset="0"/>
              </a:rPr>
              <a:t>WATER, ELECTROLYTES AND CARBOHYDRATES BEFORE, DURING AND AFTER EXERCISE </a:t>
            </a:r>
            <a:endParaRPr lang="en-US" dirty="0">
              <a:latin typeface="Apple Braille Pinpoint 8 Dot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8BED1A-74DA-144A-9279-8611852A0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0300" y="1895502"/>
            <a:ext cx="8247722" cy="4562475"/>
          </a:xfrm>
        </p:spPr>
        <p:txBody>
          <a:bodyPr>
            <a:normAutofit/>
          </a:bodyPr>
          <a:lstStyle/>
          <a:p>
            <a:r>
              <a:rPr lang="en-ID" b="1" dirty="0">
                <a:latin typeface="Apple Braille Pinpoint 8 Dot" pitchFamily="2" charset="0"/>
              </a:rPr>
              <a:t>Knowing fluid losses </a:t>
            </a:r>
            <a:r>
              <a:rPr lang="en-ID" dirty="0">
                <a:latin typeface="Apple Braille Pinpoint 8 Dot" pitchFamily="2" charset="0"/>
              </a:rPr>
              <a:t>is </a:t>
            </a:r>
            <a:r>
              <a:rPr lang="en-ID" dirty="0">
                <a:solidFill>
                  <a:srgbClr val="0070C0"/>
                </a:solidFill>
                <a:latin typeface="Apple Braille Pinpoint 8 Dot" pitchFamily="2" charset="0"/>
              </a:rPr>
              <a:t>important</a:t>
            </a:r>
            <a:r>
              <a:rPr lang="en-ID" dirty="0">
                <a:latin typeface="Apple Braille Pinpoint 8 Dot" pitchFamily="2" charset="0"/>
              </a:rPr>
              <a:t> because </a:t>
            </a:r>
            <a:r>
              <a:rPr lang="en-ID" b="1" dirty="0">
                <a:solidFill>
                  <a:srgbClr val="0070C0"/>
                </a:solidFill>
                <a:latin typeface="Apple Braille Pinpoint 8 Dot" pitchFamily="2" charset="0"/>
              </a:rPr>
              <a:t>we do not always feel thirsty during exercise</a:t>
            </a:r>
            <a:r>
              <a:rPr lang="en-ID" dirty="0">
                <a:latin typeface="Apple Braille Pinpoint 8 Dot" pitchFamily="2" charset="0"/>
              </a:rPr>
              <a:t>. </a:t>
            </a:r>
          </a:p>
          <a:p>
            <a:r>
              <a:rPr lang="en-ID" b="1" dirty="0">
                <a:solidFill>
                  <a:srgbClr val="0070C0"/>
                </a:solidFill>
                <a:latin typeface="Apple Braille Pinpoint 8 Dot" pitchFamily="2" charset="0"/>
              </a:rPr>
              <a:t>Dehydration</a:t>
            </a:r>
            <a:r>
              <a:rPr lang="en-ID" dirty="0">
                <a:latin typeface="Apple Braille Pinpoint 8 Dot" pitchFamily="2" charset="0"/>
              </a:rPr>
              <a:t> and </a:t>
            </a:r>
            <a:r>
              <a:rPr lang="en-ID" b="1" dirty="0">
                <a:solidFill>
                  <a:srgbClr val="0070C0"/>
                </a:solidFill>
                <a:latin typeface="Apple Braille Pinpoint 8 Dot" pitchFamily="2" charset="0"/>
              </a:rPr>
              <a:t>overhydration</a:t>
            </a:r>
            <a:r>
              <a:rPr lang="en-ID" dirty="0">
                <a:latin typeface="Apple Braille Pinpoint 8 Dot" pitchFamily="2" charset="0"/>
              </a:rPr>
              <a:t> both </a:t>
            </a:r>
            <a:r>
              <a:rPr lang="en-ID" dirty="0">
                <a:solidFill>
                  <a:srgbClr val="0070C0"/>
                </a:solidFill>
                <a:latin typeface="Apple Braille Pinpoint 8 Dot" pitchFamily="2" charset="0"/>
              </a:rPr>
              <a:t>decrease performance</a:t>
            </a:r>
            <a:r>
              <a:rPr lang="en-ID" dirty="0">
                <a:latin typeface="Apple Braille Pinpoint 8 Dot" pitchFamily="2" charset="0"/>
              </a:rPr>
              <a:t> and </a:t>
            </a:r>
            <a:r>
              <a:rPr lang="en-ID" b="1" dirty="0">
                <a:latin typeface="Apple Braille Pinpoint 8 Dot" pitchFamily="2" charset="0"/>
              </a:rPr>
              <a:t>can be dangerous</a:t>
            </a:r>
            <a:r>
              <a:rPr lang="en-ID" dirty="0">
                <a:latin typeface="Apple Braille Pinpoint 8 Dot" pitchFamily="2" charset="0"/>
              </a:rPr>
              <a:t>. </a:t>
            </a:r>
          </a:p>
          <a:p>
            <a:r>
              <a:rPr lang="en-ID" dirty="0">
                <a:latin typeface="Apple Braille Pinpoint 8 Dot" pitchFamily="2" charset="0"/>
              </a:rPr>
              <a:t>Although </a:t>
            </a:r>
            <a:r>
              <a:rPr lang="en-ID" b="1" dirty="0">
                <a:latin typeface="Apple Braille Pinpoint 8 Dot" pitchFamily="2" charset="0"/>
              </a:rPr>
              <a:t>drinking plain water </a:t>
            </a:r>
            <a:r>
              <a:rPr lang="en-ID" dirty="0">
                <a:latin typeface="Apple Braille Pinpoint 8 Dot" pitchFamily="2" charset="0"/>
              </a:rPr>
              <a:t>is fine for </a:t>
            </a:r>
            <a:r>
              <a:rPr lang="en-ID" dirty="0">
                <a:solidFill>
                  <a:srgbClr val="0070C0"/>
                </a:solidFill>
                <a:latin typeface="Apple Braille Pinpoint 8 Dot" pitchFamily="2" charset="0"/>
              </a:rPr>
              <a:t>most sporting events</a:t>
            </a:r>
            <a:r>
              <a:rPr lang="en-ID" dirty="0">
                <a:latin typeface="Apple Braille Pinpoint 8 Dot" pitchFamily="2" charset="0"/>
              </a:rPr>
              <a:t>, </a:t>
            </a:r>
            <a:r>
              <a:rPr lang="en-ID" dirty="0">
                <a:solidFill>
                  <a:srgbClr val="0070C0"/>
                </a:solidFill>
                <a:latin typeface="Apple Braille Pinpoint 8 Dot" pitchFamily="2" charset="0"/>
              </a:rPr>
              <a:t>beverages containing carbohydrates</a:t>
            </a:r>
            <a:r>
              <a:rPr lang="en-ID" dirty="0">
                <a:latin typeface="Apple Braille Pinpoint 8 Dot" pitchFamily="2" charset="0"/>
              </a:rPr>
              <a:t> and </a:t>
            </a:r>
            <a:r>
              <a:rPr lang="en-ID" dirty="0">
                <a:solidFill>
                  <a:srgbClr val="0070C0"/>
                </a:solidFill>
                <a:latin typeface="Apple Braille Pinpoint 8 Dot" pitchFamily="2" charset="0"/>
              </a:rPr>
              <a:t>electrolytes</a:t>
            </a:r>
            <a:r>
              <a:rPr lang="en-ID" dirty="0">
                <a:latin typeface="Apple Braille Pinpoint 8 Dot" pitchFamily="2" charset="0"/>
              </a:rPr>
              <a:t>, including </a:t>
            </a:r>
            <a:r>
              <a:rPr lang="en-ID" b="1" dirty="0">
                <a:latin typeface="Apple Braille Pinpoint 8 Dot" pitchFamily="2" charset="0"/>
              </a:rPr>
              <a:t>sports drinks </a:t>
            </a:r>
            <a:r>
              <a:rPr lang="en-ID" dirty="0">
                <a:latin typeface="Apple Braille Pinpoint 8 Dot" pitchFamily="2" charset="0"/>
              </a:rPr>
              <a:t>and </a:t>
            </a:r>
            <a:r>
              <a:rPr lang="en-ID" b="1" dirty="0">
                <a:latin typeface="Apple Braille Pinpoint 8 Dot" pitchFamily="2" charset="0"/>
              </a:rPr>
              <a:t>diluted fruit juice </a:t>
            </a:r>
            <a:r>
              <a:rPr lang="en-ID" dirty="0">
                <a:latin typeface="Apple Braille Pinpoint 8 Dot" pitchFamily="2" charset="0"/>
              </a:rPr>
              <a:t>with a </a:t>
            </a:r>
            <a:r>
              <a:rPr lang="en-ID" dirty="0">
                <a:solidFill>
                  <a:srgbClr val="0070C0"/>
                </a:solidFill>
                <a:latin typeface="Apple Braille Pinpoint 8 Dot" pitchFamily="2" charset="0"/>
              </a:rPr>
              <a:t>pinch of salt</a:t>
            </a:r>
            <a:r>
              <a:rPr lang="en-ID" dirty="0">
                <a:latin typeface="Apple Braille Pinpoint 8 Dot" pitchFamily="2" charset="0"/>
              </a:rPr>
              <a:t>, can </a:t>
            </a:r>
            <a:r>
              <a:rPr lang="en-ID" dirty="0">
                <a:solidFill>
                  <a:srgbClr val="0070C0"/>
                </a:solidFill>
                <a:latin typeface="Apple Braille Pinpoint 8 Dot" pitchFamily="2" charset="0"/>
              </a:rPr>
              <a:t>help maintain fluid balance </a:t>
            </a:r>
            <a:r>
              <a:rPr lang="en-ID" dirty="0">
                <a:latin typeface="Apple Braille Pinpoint 8 Dot" pitchFamily="2" charset="0"/>
              </a:rPr>
              <a:t>and may even </a:t>
            </a:r>
            <a:r>
              <a:rPr lang="en-ID" dirty="0">
                <a:solidFill>
                  <a:srgbClr val="0070C0"/>
                </a:solidFill>
                <a:latin typeface="Apple Braille Pinpoint 8 Dot" pitchFamily="2" charset="0"/>
              </a:rPr>
              <a:t>increase exercise performance </a:t>
            </a:r>
          </a:p>
          <a:p>
            <a:endParaRPr lang="en-US" dirty="0">
              <a:latin typeface="Apple Braille Pinpoint 8 Dot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99ABBCC-6AB7-C64C-90BA-ED0B99F59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4364" y="5607526"/>
            <a:ext cx="1138872" cy="113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600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D750ED8-2014-394B-B8DC-6870E2742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5083" y="82192"/>
            <a:ext cx="3657600" cy="667820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latin typeface="Apple Braille Pinpoint 8 Dot" pitchFamily="2" charset="0"/>
              </a:rPr>
              <a:t>Micronutrients </a:t>
            </a:r>
            <a:r>
              <a:rPr lang="en-US" sz="3600" b="1" dirty="0">
                <a:solidFill>
                  <a:srgbClr val="0070C0"/>
                </a:solidFill>
                <a:latin typeface="Apple Braille Pinpoint 8 Dot" pitchFamily="2" charset="0"/>
              </a:rPr>
              <a:t>play important key</a:t>
            </a:r>
            <a:r>
              <a:rPr lang="en-US" sz="3600" dirty="0">
                <a:latin typeface="Apple Braille Pinpoint 8 Dot" pitchFamily="2" charset="0"/>
              </a:rPr>
              <a:t> to support an </a:t>
            </a:r>
            <a:r>
              <a:rPr lang="en-US" sz="3600" b="1" dirty="0">
                <a:latin typeface="Apple Braille Pinpoint 8 Dot" pitchFamily="2" charset="0"/>
              </a:rPr>
              <a:t>athlete’s performance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="" xmlns:a16="http://schemas.microsoft.com/office/drawing/2014/main" id="{8FAF30EE-CC42-2542-9338-F247014A6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435083" cy="68466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C8A1985-1604-5F40-9584-6ACC51A09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4364" y="5607526"/>
            <a:ext cx="1138872" cy="113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59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5073F32-4D95-9348-979C-145AD7761B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12"/>
          <a:stretch/>
        </p:blipFill>
        <p:spPr>
          <a:xfrm>
            <a:off x="0" y="2190463"/>
            <a:ext cx="4078840" cy="46675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3A77CD-35A3-1A44-B2E0-78BAFB9A4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latin typeface="Apple Braille Pinpoint 8 Dot" pitchFamily="2" charset="0"/>
              </a:rPr>
              <a:t>ATHLETE AND VEGETARIAN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9FEDE0-F54D-F74C-8DCF-35568E84E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9760" y="1825624"/>
            <a:ext cx="8593476" cy="4351338"/>
          </a:xfrm>
        </p:spPr>
        <p:txBody>
          <a:bodyPr>
            <a:normAutofit fontScale="92500"/>
          </a:bodyPr>
          <a:lstStyle/>
          <a:p>
            <a:r>
              <a:rPr lang="en-US" sz="3600" b="1" dirty="0">
                <a:latin typeface="Apple Braille Pinpoint 8 Dot" pitchFamily="2" charset="0"/>
              </a:rPr>
              <a:t>Well-planned vegetarian diets </a:t>
            </a:r>
            <a:r>
              <a:rPr lang="en-US" sz="3600" dirty="0">
                <a:latin typeface="Apple Braille Pinpoint 8 Dot" pitchFamily="2" charset="0"/>
              </a:rPr>
              <a:t>are nutritionally adequate, appropriate for athletes at all levels from recreational to elite and provide </a:t>
            </a:r>
            <a:r>
              <a:rPr lang="en-US" sz="3600" b="1" dirty="0">
                <a:solidFill>
                  <a:srgbClr val="0070C0"/>
                </a:solidFill>
                <a:latin typeface="Apple Braille Pinpoint 8 Dot" pitchFamily="2" charset="0"/>
              </a:rPr>
              <a:t>health benefits </a:t>
            </a:r>
            <a:r>
              <a:rPr lang="en-US" sz="3600" dirty="0">
                <a:latin typeface="Apple Braille Pinpoint 8 Dot" pitchFamily="2" charset="0"/>
              </a:rPr>
              <a:t>in the prevention and </a:t>
            </a:r>
            <a:r>
              <a:rPr lang="en-US" sz="3600" dirty="0">
                <a:solidFill>
                  <a:srgbClr val="0070C0"/>
                </a:solidFill>
                <a:latin typeface="Apple Braille Pinpoint 8 Dot" pitchFamily="2" charset="0"/>
              </a:rPr>
              <a:t>treatment of chronic diseases</a:t>
            </a:r>
          </a:p>
          <a:p>
            <a:r>
              <a:rPr lang="en-US" sz="3600" b="1" dirty="0">
                <a:latin typeface="Apple Braille Pinpoint 8 Dot" pitchFamily="2" charset="0"/>
              </a:rPr>
              <a:t>Like most athletes</a:t>
            </a:r>
            <a:r>
              <a:rPr lang="en-US" sz="3600" dirty="0">
                <a:latin typeface="Apple Braille Pinpoint 8 Dot" pitchFamily="2" charset="0"/>
              </a:rPr>
              <a:t>, </a:t>
            </a:r>
            <a:r>
              <a:rPr lang="en-US" sz="3600" b="1" dirty="0">
                <a:solidFill>
                  <a:srgbClr val="0070C0"/>
                </a:solidFill>
                <a:latin typeface="Apple Braille Pinpoint 8 Dot" pitchFamily="2" charset="0"/>
              </a:rPr>
              <a:t>vegetarian athletes </a:t>
            </a:r>
            <a:r>
              <a:rPr lang="en-US" sz="3600" dirty="0">
                <a:latin typeface="Apple Braille Pinpoint 8 Dot" pitchFamily="2" charset="0"/>
              </a:rPr>
              <a:t>may benefit from </a:t>
            </a:r>
            <a:r>
              <a:rPr lang="en-US" sz="3600" b="1" dirty="0">
                <a:latin typeface="Apple Braille Pinpoint 8 Dot" pitchFamily="2" charset="0"/>
              </a:rPr>
              <a:t>education about food choices</a:t>
            </a:r>
            <a:r>
              <a:rPr lang="en-US" sz="3600" dirty="0">
                <a:latin typeface="Apple Braille Pinpoint 8 Dot" pitchFamily="2" charset="0"/>
              </a:rPr>
              <a:t> to </a:t>
            </a:r>
            <a:r>
              <a:rPr lang="en-US" sz="3600" dirty="0">
                <a:solidFill>
                  <a:srgbClr val="0070C0"/>
                </a:solidFill>
                <a:latin typeface="Apple Braille Pinpoint 8 Dot" pitchFamily="2" charset="0"/>
              </a:rPr>
              <a:t>optimize their health and peak performance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6ACAF88-F849-4245-B2F2-F120D5B49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4364" y="5607526"/>
            <a:ext cx="1138872" cy="113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80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CE799F7-9DD7-BB4C-8759-0A1784C8E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1748"/>
            <a:ext cx="5743254" cy="38257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3AB60B-7F26-6245-B5EE-A138EEEB0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348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atin typeface="Apple Braille Pinpoint 8 Dot" pitchFamily="2" charset="0"/>
              </a:rPr>
              <a:t>VARIETY FOOD FOR VEGETARIAN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F3481D6-649F-794D-A920-5D8985852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054830"/>
            <a:ext cx="5579724" cy="41221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latin typeface="Apple Braille Pinpoint 8 Dot" pitchFamily="2" charset="0"/>
              </a:rPr>
              <a:t>Choose a variety of foods</a:t>
            </a:r>
            <a:r>
              <a:rPr lang="en-US" sz="3600" dirty="0">
                <a:latin typeface="Apple Braille Pinpoint 8 Dot" pitchFamily="2" charset="0"/>
              </a:rPr>
              <a:t>, including </a:t>
            </a:r>
            <a:r>
              <a:rPr lang="en-US" sz="3600" dirty="0">
                <a:solidFill>
                  <a:srgbClr val="0070C0"/>
                </a:solidFill>
                <a:latin typeface="Apple Braille Pinpoint 8 Dot" pitchFamily="2" charset="0"/>
              </a:rPr>
              <a:t>whole and enriched grains</a:t>
            </a:r>
            <a:r>
              <a:rPr lang="en-US" sz="3600" dirty="0">
                <a:latin typeface="Apple Braille Pinpoint 8 Dot" pitchFamily="2" charset="0"/>
              </a:rPr>
              <a:t>, </a:t>
            </a:r>
            <a:r>
              <a:rPr lang="en-US" sz="3600" dirty="0">
                <a:solidFill>
                  <a:srgbClr val="0070C0"/>
                </a:solidFill>
                <a:latin typeface="Apple Braille Pinpoint 8 Dot" pitchFamily="2" charset="0"/>
              </a:rPr>
              <a:t>fruits, vegetables</a:t>
            </a:r>
            <a:r>
              <a:rPr lang="en-US" sz="3600" dirty="0">
                <a:latin typeface="Apple Braille Pinpoint 8 Dot" pitchFamily="2" charset="0"/>
              </a:rPr>
              <a:t>, </a:t>
            </a:r>
            <a:r>
              <a:rPr lang="en-US" sz="3600" dirty="0">
                <a:solidFill>
                  <a:srgbClr val="0070C0"/>
                </a:solidFill>
                <a:latin typeface="Apple Braille Pinpoint 8 Dot" pitchFamily="2" charset="0"/>
              </a:rPr>
              <a:t>legumes</a:t>
            </a:r>
            <a:r>
              <a:rPr lang="en-US" sz="3600" dirty="0">
                <a:latin typeface="Apple Braille Pinpoint 8 Dot" pitchFamily="2" charset="0"/>
              </a:rPr>
              <a:t>, </a:t>
            </a:r>
            <a:r>
              <a:rPr lang="en-US" sz="3600" dirty="0">
                <a:solidFill>
                  <a:srgbClr val="0070C0"/>
                </a:solidFill>
                <a:latin typeface="Apple Braille Pinpoint 8 Dot" pitchFamily="2" charset="0"/>
              </a:rPr>
              <a:t>nuts</a:t>
            </a:r>
            <a:r>
              <a:rPr lang="en-US" sz="3600" dirty="0">
                <a:latin typeface="Apple Braille Pinpoint 8 Dot" pitchFamily="2" charset="0"/>
              </a:rPr>
              <a:t>, </a:t>
            </a:r>
            <a:r>
              <a:rPr lang="en-US" sz="3600" dirty="0">
                <a:solidFill>
                  <a:srgbClr val="0070C0"/>
                </a:solidFill>
                <a:latin typeface="Apple Braille Pinpoint 8 Dot" pitchFamily="2" charset="0"/>
              </a:rPr>
              <a:t>seeds</a:t>
            </a:r>
            <a:r>
              <a:rPr lang="en-US" sz="3600" dirty="0">
                <a:latin typeface="Apple Braille Pinpoint 8 Dot" pitchFamily="2" charset="0"/>
              </a:rPr>
              <a:t>, and, </a:t>
            </a:r>
            <a:r>
              <a:rPr lang="en-US" sz="3600" b="1" dirty="0">
                <a:latin typeface="Apple Braille Pinpoint 8 Dot" pitchFamily="2" charset="0"/>
              </a:rPr>
              <a:t>if desired</a:t>
            </a:r>
            <a:r>
              <a:rPr lang="en-US" sz="3600" dirty="0">
                <a:latin typeface="Apple Braille Pinpoint 8 Dot" pitchFamily="2" charset="0"/>
              </a:rPr>
              <a:t>, </a:t>
            </a:r>
            <a:r>
              <a:rPr lang="en-US" sz="3600" dirty="0">
                <a:solidFill>
                  <a:srgbClr val="0070C0"/>
                </a:solidFill>
                <a:latin typeface="Apple Braille Pinpoint 8 Dot" pitchFamily="2" charset="0"/>
              </a:rPr>
              <a:t>dairy products </a:t>
            </a:r>
            <a:r>
              <a:rPr lang="en-US" sz="3600" dirty="0">
                <a:latin typeface="Apple Braille Pinpoint 8 Dot" pitchFamily="2" charset="0"/>
              </a:rPr>
              <a:t>and </a:t>
            </a:r>
            <a:r>
              <a:rPr lang="en-US" sz="3600" dirty="0">
                <a:solidFill>
                  <a:srgbClr val="0070C0"/>
                </a:solidFill>
                <a:latin typeface="Apple Braille Pinpoint 8 Dot" pitchFamily="2" charset="0"/>
              </a:rPr>
              <a:t>eggs</a:t>
            </a:r>
            <a:r>
              <a:rPr lang="en-US" sz="3600" dirty="0">
                <a:latin typeface="Apple Braille Pinpoint 8 Dot" pitchFamily="2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8C60787-7A1A-EF45-88B2-6B3BBD873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4364" y="5607526"/>
            <a:ext cx="1138872" cy="113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4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D862C4-C489-5A40-9D04-E1290A46F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>
                <a:latin typeface="Apple Braille Pinpoint 8 Dot" pitchFamily="2" charset="0"/>
              </a:rPr>
              <a:t>WELL BALANCED DIET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7665DA6-0F3E-3D4F-8F4C-28C497050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0942" y="2154398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latin typeface="Apple Braille Pinpoint 8 Dot" pitchFamily="2" charset="0"/>
              </a:rPr>
              <a:t>A varied and well-balanced diet rich in whole grains, legumes, nuts, seeds, dried fruits, iron-fortified cereals, and green leafy vegetables can help ensure vegetarian athletes meet their needs for most nutrients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DEB98FF-DA80-C047-8347-77232B773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4364" y="5607526"/>
            <a:ext cx="1138872" cy="113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50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E8B7DA-246F-6A4B-9752-DDCF8DEDB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0751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latin typeface="Apple Braille Pinpoint 8 Dot" pitchFamily="2" charset="0"/>
              </a:rPr>
              <a:t>EDUCATING FOR VEGETARIAN ATHLETES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0DFD230-262E-D243-A627-8268C1940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78812"/>
            <a:ext cx="10515600" cy="37451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latin typeface="Apple Braille Pinpoint 8 Dot" pitchFamily="2" charset="0"/>
              </a:rPr>
              <a:t>Educating vegetarian athletes on food sources of carbohydrate, protein, fat, calcium, vitamin D, iron, zinc, iodine, riboflavin, and vitamin B-12 should help ensure adequate health and performance.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1D90BFC-D369-D542-A498-4AD39C37B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4364" y="5607526"/>
            <a:ext cx="1138872" cy="113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82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CA4B107-0096-C849-897C-1B88F5002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Apple Braille Pinpoint 8 Dot" pitchFamily="2" charset="0"/>
              </a:rPr>
              <a:t>PROFESSIONAL NUTRITION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22A1862-7B9C-7D45-8121-20F3A7A6C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7025"/>
            <a:ext cx="10515600" cy="4039938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dirty="0">
                <a:latin typeface="Tw Cen MT"/>
                <a:cs typeface="Tw Cen MT"/>
              </a:rPr>
              <a:t>The role of </a:t>
            </a:r>
            <a:r>
              <a:rPr lang="en-US" b="1" dirty="0">
                <a:solidFill>
                  <a:srgbClr val="0070C0"/>
                </a:solidFill>
                <a:latin typeface="Tw Cen MT"/>
                <a:cs typeface="Tw Cen MT"/>
              </a:rPr>
              <a:t>the nutrition professional</a:t>
            </a:r>
            <a:r>
              <a:rPr lang="en-US" dirty="0">
                <a:latin typeface="Tw Cen MT"/>
                <a:cs typeface="Tw Cen MT"/>
              </a:rPr>
              <a:t> during </a:t>
            </a:r>
            <a:r>
              <a:rPr lang="en-US" b="1" dirty="0">
                <a:latin typeface="Tw Cen MT"/>
                <a:cs typeface="Tw Cen MT"/>
              </a:rPr>
              <a:t>counseling</a:t>
            </a:r>
            <a:r>
              <a:rPr lang="en-US" dirty="0">
                <a:latin typeface="Tw Cen MT"/>
                <a:cs typeface="Tw Cen MT"/>
              </a:rPr>
              <a:t>, nutrition </a:t>
            </a:r>
            <a:r>
              <a:rPr lang="en-US" b="1" dirty="0">
                <a:latin typeface="Tw Cen MT"/>
                <a:cs typeface="Tw Cen MT"/>
              </a:rPr>
              <a:t>education</a:t>
            </a:r>
            <a:r>
              <a:rPr lang="en-US" dirty="0">
                <a:latin typeface="Tw Cen MT"/>
                <a:cs typeface="Tw Cen MT"/>
              </a:rPr>
              <a:t>, and </a:t>
            </a:r>
            <a:r>
              <a:rPr lang="en-US" b="1" dirty="0">
                <a:latin typeface="Tw Cen MT"/>
                <a:cs typeface="Tw Cen MT"/>
              </a:rPr>
              <a:t>treatment</a:t>
            </a:r>
            <a:r>
              <a:rPr lang="en-US" dirty="0">
                <a:latin typeface="Tw Cen MT"/>
                <a:cs typeface="Tw Cen MT"/>
              </a:rPr>
              <a:t> is to work with the athlete </a:t>
            </a:r>
            <a:r>
              <a:rPr lang="en-US" b="1" dirty="0">
                <a:solidFill>
                  <a:srgbClr val="0070C0"/>
                </a:solidFill>
                <a:latin typeface="Tw Cen MT"/>
                <a:cs typeface="Tw Cen MT"/>
              </a:rPr>
              <a:t>to ensure adequate nutritional</a:t>
            </a:r>
            <a:r>
              <a:rPr lang="en-US" dirty="0">
                <a:latin typeface="Tw Cen MT"/>
                <a:cs typeface="Tw Cen MT"/>
              </a:rPr>
              <a:t> status given </a:t>
            </a:r>
            <a:r>
              <a:rPr lang="en-US" dirty="0">
                <a:solidFill>
                  <a:srgbClr val="0070C0"/>
                </a:solidFill>
                <a:latin typeface="Tw Cen MT"/>
                <a:cs typeface="Tw Cen MT"/>
              </a:rPr>
              <a:t>his or her lifestyle</a:t>
            </a:r>
            <a:r>
              <a:rPr lang="en-US" dirty="0">
                <a:latin typeface="Tw Cen MT"/>
                <a:cs typeface="Tw Cen MT"/>
              </a:rPr>
              <a:t>, </a:t>
            </a:r>
            <a:r>
              <a:rPr lang="en-US" dirty="0">
                <a:solidFill>
                  <a:srgbClr val="0070C0"/>
                </a:solidFill>
                <a:latin typeface="Tw Cen MT"/>
                <a:cs typeface="Tw Cen MT"/>
              </a:rPr>
              <a:t>income</a:t>
            </a:r>
            <a:r>
              <a:rPr lang="en-US" dirty="0">
                <a:latin typeface="Tw Cen MT"/>
                <a:cs typeface="Tw Cen MT"/>
              </a:rPr>
              <a:t>, and </a:t>
            </a:r>
            <a:r>
              <a:rPr lang="en-US" dirty="0">
                <a:solidFill>
                  <a:srgbClr val="0070C0"/>
                </a:solidFill>
                <a:latin typeface="Tw Cen MT"/>
                <a:cs typeface="Tw Cen MT"/>
              </a:rPr>
              <a:t>vegetarian belief </a:t>
            </a:r>
            <a:r>
              <a:rPr lang="en-US" dirty="0" smtClean="0">
                <a:solidFill>
                  <a:srgbClr val="0070C0"/>
                </a:solidFill>
                <a:latin typeface="Tw Cen MT"/>
                <a:cs typeface="Tw Cen MT"/>
              </a:rPr>
              <a:t>system.</a:t>
            </a:r>
            <a:endParaRPr lang="en-US" dirty="0">
              <a:solidFill>
                <a:srgbClr val="0070C0"/>
              </a:solidFill>
              <a:latin typeface="Tw Cen MT"/>
              <a:cs typeface="Tw Cen M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66D1AC7-F2CD-E243-9C9C-947B6A667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4364" y="5607526"/>
            <a:ext cx="1138872" cy="113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56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276424-92A6-4748-963B-6D57F2C31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775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pple Braille Pinpoint 8 Dot" pitchFamily="2" charset="0"/>
              </a:rPr>
              <a:t>PROTEIN FOR VEGETARIAN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="" xmlns:a16="http://schemas.microsoft.com/office/drawing/2014/main" id="{2EDBE832-870C-CE40-9649-8D2102AEBD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0921" y="1199835"/>
            <a:ext cx="8743309" cy="5546563"/>
          </a:xfr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2E8F380-D105-4C40-BD3F-6B198B0A4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4364" y="5607526"/>
            <a:ext cx="1138872" cy="113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224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38DA8B-E505-FF4B-8BC8-F6474F8CA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7724"/>
            <a:ext cx="10515600" cy="1123834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latin typeface="Apple Braille Pinpoint 8 Dot" pitchFamily="2" charset="0"/>
              </a:rPr>
              <a:t>IRON FOR VEGETARIAN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1C872059-1D54-2B4F-A388-86E64D0EBC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7434" y="1070455"/>
            <a:ext cx="7917129" cy="5646443"/>
          </a:xfr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E9449A4-4A68-C14F-A255-85E34A9AC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4364" y="5607526"/>
            <a:ext cx="1138872" cy="113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099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C0DF71B-B3BC-594B-8EC0-74A38C992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246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pple Braille Pinpoint 8 Dot" pitchFamily="2" charset="0"/>
              </a:rPr>
              <a:t>ZINK FOR VEGETARIAN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BB320B7F-FC26-EF4D-BE01-EABD5A23AE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009" y="1071790"/>
            <a:ext cx="10515600" cy="5674608"/>
          </a:xfr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5695D4C-9823-2845-9190-00A133638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4364" y="5607526"/>
            <a:ext cx="1138872" cy="113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441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342D411-BD96-7D44-9C21-DA3D484E1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2ED7F31-51D2-9A4F-ADD8-43A9607DA452}"/>
              </a:ext>
            </a:extLst>
          </p:cNvPr>
          <p:cNvSpPr/>
          <p:nvPr/>
        </p:nvSpPr>
        <p:spPr>
          <a:xfrm>
            <a:off x="0" y="1030288"/>
            <a:ext cx="7784123" cy="2776654"/>
          </a:xfrm>
          <a:prstGeom prst="rect">
            <a:avLst/>
          </a:prstGeom>
          <a:solidFill>
            <a:schemeClr val="tx1">
              <a:lumMod val="65000"/>
              <a:lumOff val="3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latin typeface="Apple Braille Pinpoint 8 Dot" pitchFamily="2" charset="0"/>
              </a:rPr>
              <a:t>VEGETARIAN ATHLETES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F2D5B6E-755A-4440-9AF5-C1DB94338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2189" y="245428"/>
            <a:ext cx="1569720" cy="156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889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51AD30-44DF-CA4C-A4DB-082AEEDD4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pple Braille Pinpoint 8 Dot" pitchFamily="2" charset="0"/>
              </a:rPr>
              <a:t>OMEGA-3 FOR VEGETARIAN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8393D784-046E-A442-835D-CF6A4AED9D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5122" y="1058993"/>
            <a:ext cx="8741755" cy="5657905"/>
          </a:xfr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0849AE5-DACA-9640-9307-CEBE6C74D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4364" y="5607526"/>
            <a:ext cx="1138872" cy="113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626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1500" b="1" dirty="0" smtClean="0">
                <a:latin typeface="Tw Cen MT"/>
                <a:cs typeface="Tw Cen MT"/>
              </a:rPr>
              <a:t>THANK YOU</a:t>
            </a:r>
            <a:endParaRPr lang="en-US" sz="11500" b="1" dirty="0">
              <a:latin typeface="Tw Cen MT"/>
              <a:cs typeface="Tw Cen M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1D90BFC-D369-D542-A498-4AD39C37B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4364" y="5607526"/>
            <a:ext cx="1138872" cy="113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37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67F29E4-5610-8440-8CBD-7C6742139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3720" y="42862"/>
            <a:ext cx="43434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latin typeface="Apple Braille Pinpoint 8 Dot" pitchFamily="2" charset="0"/>
              </a:rPr>
              <a:t>CARL LEWIS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2EE75DAB-E0AF-B242-9390-89D8E64897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5760720" cy="6847333"/>
          </a:xfr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FB08398-A5C2-5F44-9FAE-B7421DE28A73}"/>
              </a:ext>
            </a:extLst>
          </p:cNvPr>
          <p:cNvSpPr txBox="1"/>
          <p:nvPr/>
        </p:nvSpPr>
        <p:spPr>
          <a:xfrm>
            <a:off x="6261100" y="1950720"/>
            <a:ext cx="56261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3200" dirty="0">
                <a:latin typeface="Apple Braille Pinpoint 8 Dot" pitchFamily="2" charset="0"/>
              </a:rPr>
              <a:t>One of history’s most talked about Olympians vegan or otherwise is hands down Carl Lewis. In his track career, he won 10 medals nine of them gold</a:t>
            </a:r>
            <a:endParaRPr lang="en-US" sz="3200" dirty="0">
              <a:latin typeface="Apple Braille Pinpoint 8 Do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143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E5A3896-EDCB-8A47-A27D-809275D86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latin typeface="Apple Braille Pinpoint 8 Dot" pitchFamily="2" charset="0"/>
              </a:rPr>
              <a:t>WHY VEGETARIAN?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477DBA7-BE81-494A-B927-7B9464B73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60599"/>
            <a:ext cx="10515600" cy="3916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latin typeface="Apple Braille Pinpoint 8 Dot" pitchFamily="2" charset="0"/>
              </a:rPr>
              <a:t>Athletes may </a:t>
            </a:r>
            <a:r>
              <a:rPr lang="en-US" sz="3600" b="1" dirty="0">
                <a:latin typeface="Apple Braille Pinpoint 8 Dot" pitchFamily="2" charset="0"/>
              </a:rPr>
              <a:t>elect to follow </a:t>
            </a:r>
            <a:r>
              <a:rPr lang="en-US" sz="3600" b="1" dirty="0">
                <a:solidFill>
                  <a:srgbClr val="0070C0"/>
                </a:solidFill>
                <a:latin typeface="Apple Braille Pinpoint 8 Dot" pitchFamily="2" charset="0"/>
              </a:rPr>
              <a:t>vegetarian diets </a:t>
            </a:r>
            <a:r>
              <a:rPr lang="en-US" sz="3600" dirty="0">
                <a:latin typeface="Apple Braille Pinpoint 8 Dot" pitchFamily="2" charset="0"/>
              </a:rPr>
              <a:t>for health, ethical (animal rights), ecological, environmental, religious, or spiritual reasons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BF8A3F9-16B1-4A4C-88EE-FCFD8978C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4364" y="5607526"/>
            <a:ext cx="1138872" cy="113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69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>
            <a:extLst>
              <a:ext uri="{FF2B5EF4-FFF2-40B4-BE49-F238E27FC236}">
                <a16:creationId xmlns="" xmlns:a16="http://schemas.microsoft.com/office/drawing/2014/main" id="{38F88293-83B1-E94D-BF61-C86FE56A92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1200" y="98425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Apple Braille Pinpoint 8 Dot" pitchFamily="2" charset="0"/>
                <a:ea typeface="ＭＳ Ｐゴシック" panose="020B0600070205080204" pitchFamily="34" charset="-128"/>
              </a:rPr>
              <a:t>TYPES OF VEGETARIANS</a:t>
            </a:r>
          </a:p>
        </p:txBody>
      </p:sp>
      <p:sp>
        <p:nvSpPr>
          <p:cNvPr id="25604" name="Rectangle 3">
            <a:extLst>
              <a:ext uri="{FF2B5EF4-FFF2-40B4-BE49-F238E27FC236}">
                <a16:creationId xmlns="" xmlns:a16="http://schemas.microsoft.com/office/drawing/2014/main" id="{6404A7CC-FE27-544F-B0FA-7779EF2938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36600" y="1423988"/>
            <a:ext cx="10401300" cy="42402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b="1" dirty="0" err="1">
                <a:latin typeface="Apple Braille Pinpoint 8 Dot" pitchFamily="2" charset="0"/>
                <a:ea typeface="ＭＳ Ｐゴシック" panose="020B0600070205080204" pitchFamily="34" charset="-128"/>
              </a:rPr>
              <a:t>Lacto-Ovo</a:t>
            </a:r>
            <a:r>
              <a:rPr lang="en-US" altLang="en-US" b="1" dirty="0">
                <a:latin typeface="Apple Braille Pinpoint 8 Dot" pitchFamily="2" charset="0"/>
                <a:ea typeface="ＭＳ Ｐゴシック" panose="020B0600070205080204" pitchFamily="34" charset="-128"/>
              </a:rPr>
              <a:t> Vegetarian</a:t>
            </a:r>
            <a:r>
              <a:rPr lang="en-US" altLang="en-US" dirty="0">
                <a:latin typeface="Apple Braille Pinpoint 8 Dot" pitchFamily="2" charset="0"/>
                <a:ea typeface="ＭＳ Ｐゴシック" panose="020B0600070205080204" pitchFamily="34" charset="-128"/>
              </a:rPr>
              <a:t>: does not eat meat, fish or fowl. Eats dairy and egg products. Most popular.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b="1" dirty="0" err="1">
                <a:latin typeface="Apple Braille Pinpoint 8 Dot" pitchFamily="2" charset="0"/>
                <a:ea typeface="ＭＳ Ｐゴシック" panose="020B0600070205080204" pitchFamily="34" charset="-128"/>
              </a:rPr>
              <a:t>Ovo</a:t>
            </a:r>
            <a:r>
              <a:rPr lang="en-US" altLang="en-US" b="1" dirty="0">
                <a:latin typeface="Apple Braille Pinpoint 8 Dot" pitchFamily="2" charset="0"/>
                <a:ea typeface="ＭＳ Ｐゴシック" panose="020B0600070205080204" pitchFamily="34" charset="-128"/>
              </a:rPr>
              <a:t> Vegetarian</a:t>
            </a:r>
            <a:r>
              <a:rPr lang="en-US" altLang="en-US" dirty="0">
                <a:latin typeface="Apple Braille Pinpoint 8 Dot" pitchFamily="2" charset="0"/>
                <a:ea typeface="ＭＳ Ｐゴシック" panose="020B0600070205080204" pitchFamily="34" charset="-128"/>
              </a:rPr>
              <a:t>: does not eat meat, fish, fowl or dairy products. Eats egg products.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b="1" dirty="0" err="1">
                <a:latin typeface="Apple Braille Pinpoint 8 Dot" pitchFamily="2" charset="0"/>
                <a:ea typeface="ＭＳ Ｐゴシック" panose="020B0600070205080204" pitchFamily="34" charset="-128"/>
              </a:rPr>
              <a:t>Lacto</a:t>
            </a:r>
            <a:r>
              <a:rPr lang="en-US" altLang="en-US" b="1" dirty="0">
                <a:latin typeface="Apple Braille Pinpoint 8 Dot" pitchFamily="2" charset="0"/>
                <a:ea typeface="ＭＳ Ｐゴシック" panose="020B0600070205080204" pitchFamily="34" charset="-128"/>
              </a:rPr>
              <a:t> Vegetarian</a:t>
            </a:r>
            <a:r>
              <a:rPr lang="en-US" altLang="en-US" dirty="0">
                <a:latin typeface="Apple Braille Pinpoint 8 Dot" pitchFamily="2" charset="0"/>
                <a:ea typeface="ＭＳ Ｐゴシック" panose="020B0600070205080204" pitchFamily="34" charset="-128"/>
              </a:rPr>
              <a:t>: does not eat meat, fish, fowl or eggs. Eats dairy products.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b="1" dirty="0">
                <a:latin typeface="Apple Braille Pinpoint 8 Dot" pitchFamily="2" charset="0"/>
                <a:ea typeface="ＭＳ Ｐゴシック" panose="020B0600070205080204" pitchFamily="34" charset="-128"/>
              </a:rPr>
              <a:t>Vegan</a:t>
            </a:r>
            <a:r>
              <a:rPr lang="en-US" altLang="en-US" dirty="0">
                <a:latin typeface="Apple Braille Pinpoint 8 Dot" pitchFamily="2" charset="0"/>
                <a:ea typeface="ＭＳ Ｐゴシック" panose="020B0600070205080204" pitchFamily="34" charset="-128"/>
              </a:rPr>
              <a:t>: does not eat any animal products including meat, fish, fowl, eggs, dairy, honey, etc. Most vegans do not use any animal products such as silk, leather, wool, etc. as well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69635F6-AAAC-8C46-80D3-DA7B3681B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4364" y="5607526"/>
            <a:ext cx="1138872" cy="113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28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61F9D5-05BC-9841-8651-25054E377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25425"/>
            <a:ext cx="10515600" cy="1325563"/>
          </a:xfrm>
        </p:spPr>
        <p:txBody>
          <a:bodyPr/>
          <a:lstStyle/>
          <a:p>
            <a:r>
              <a:rPr lang="en-ID" b="1" dirty="0">
                <a:latin typeface="Apple Braille Pinpoint 8 Dot" pitchFamily="2" charset="0"/>
              </a:rPr>
              <a:t>CARBOHYDRATE: THE FUEL OF CHOICE </a:t>
            </a:r>
            <a:endParaRPr lang="en-US" dirty="0">
              <a:latin typeface="Apple Braille Pinpoint 8 Dot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0E93867-F9A5-4740-94FE-6EB611D1F2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D" dirty="0">
                <a:latin typeface="Apple Braille Pinpoint 8 Dot" pitchFamily="2" charset="0"/>
              </a:rPr>
              <a:t>Carbohydrate </a:t>
            </a:r>
            <a:r>
              <a:rPr lang="en-ID" dirty="0">
                <a:solidFill>
                  <a:srgbClr val="0070C0"/>
                </a:solidFill>
                <a:latin typeface="Apple Braille Pinpoint 8 Dot" pitchFamily="2" charset="0"/>
              </a:rPr>
              <a:t>should</a:t>
            </a:r>
            <a:r>
              <a:rPr lang="en-ID" dirty="0">
                <a:latin typeface="Apple Braille Pinpoint 8 Dot" pitchFamily="2" charset="0"/>
              </a:rPr>
              <a:t> make up </a:t>
            </a:r>
            <a:r>
              <a:rPr lang="en-ID" b="1" dirty="0">
                <a:latin typeface="Apple Braille Pinpoint 8 Dot" pitchFamily="2" charset="0"/>
              </a:rPr>
              <a:t>the bulk</a:t>
            </a:r>
            <a:r>
              <a:rPr lang="en-ID" dirty="0">
                <a:latin typeface="Apple Braille Pinpoint 8 Dot" pitchFamily="2" charset="0"/>
              </a:rPr>
              <a:t> of the athlete’s diet.</a:t>
            </a:r>
          </a:p>
          <a:p>
            <a:r>
              <a:rPr lang="en-ID" dirty="0">
                <a:latin typeface="Apple Braille Pinpoint 8 Dot" pitchFamily="2" charset="0"/>
              </a:rPr>
              <a:t>Carbohydrate is </a:t>
            </a:r>
            <a:r>
              <a:rPr lang="en-ID" dirty="0">
                <a:solidFill>
                  <a:srgbClr val="0070C0"/>
                </a:solidFill>
                <a:latin typeface="Apple Braille Pinpoint 8 Dot" pitchFamily="2" charset="0"/>
              </a:rPr>
              <a:t>needed</a:t>
            </a:r>
            <a:r>
              <a:rPr lang="en-ID" dirty="0">
                <a:latin typeface="Apple Braille Pinpoint 8 Dot" pitchFamily="2" charset="0"/>
              </a:rPr>
              <a:t> to feed our </a:t>
            </a:r>
            <a:r>
              <a:rPr lang="en-ID" b="1" dirty="0">
                <a:latin typeface="Apple Braille Pinpoint 8 Dot" pitchFamily="2" charset="0"/>
              </a:rPr>
              <a:t>muscles and brain</a:t>
            </a:r>
            <a:r>
              <a:rPr lang="en-ID" dirty="0">
                <a:latin typeface="Apple Braille Pinpoint 8 Dot" pitchFamily="2" charset="0"/>
              </a:rPr>
              <a:t>.</a:t>
            </a:r>
          </a:p>
          <a:p>
            <a:r>
              <a:rPr lang="en-ID" dirty="0">
                <a:latin typeface="Apple Braille Pinpoint 8 Dot" pitchFamily="2" charset="0"/>
              </a:rPr>
              <a:t>Research shows that carbohydrate which is </a:t>
            </a:r>
            <a:r>
              <a:rPr lang="en-ID" b="1" dirty="0">
                <a:latin typeface="Apple Braille Pinpoint 8 Dot" pitchFamily="2" charset="0"/>
              </a:rPr>
              <a:t>converted to instant fuel</a:t>
            </a:r>
            <a:r>
              <a:rPr lang="en-ID" dirty="0">
                <a:latin typeface="Apple Braille Pinpoint 8 Dot" pitchFamily="2" charset="0"/>
              </a:rPr>
              <a:t> </a:t>
            </a:r>
            <a:r>
              <a:rPr lang="en-ID" dirty="0">
                <a:solidFill>
                  <a:srgbClr val="0070C0"/>
                </a:solidFill>
                <a:latin typeface="Apple Braille Pinpoint 8 Dot" pitchFamily="2" charset="0"/>
              </a:rPr>
              <a:t>helps</a:t>
            </a:r>
            <a:r>
              <a:rPr lang="en-ID" dirty="0">
                <a:latin typeface="Apple Braille Pinpoint 8 Dot" pitchFamily="2" charset="0"/>
              </a:rPr>
              <a:t> athletes perform their best </a:t>
            </a:r>
          </a:p>
          <a:p>
            <a:r>
              <a:rPr lang="en-ID" dirty="0">
                <a:latin typeface="Apple Braille Pinpoint 8 Dot" pitchFamily="2" charset="0"/>
              </a:rPr>
              <a:t>A vegetarian diet is naturally </a:t>
            </a:r>
            <a:r>
              <a:rPr lang="en-ID" b="1" dirty="0">
                <a:solidFill>
                  <a:srgbClr val="0070C0"/>
                </a:solidFill>
                <a:latin typeface="Apple Braille Pinpoint 8 Dot" pitchFamily="2" charset="0"/>
              </a:rPr>
              <a:t>carbohydrate-rich</a:t>
            </a:r>
            <a:r>
              <a:rPr lang="en-ID" dirty="0">
                <a:latin typeface="Apple Braille Pinpoint 8 Dot" pitchFamily="2" charset="0"/>
              </a:rPr>
              <a:t> with </a:t>
            </a:r>
            <a:r>
              <a:rPr lang="en-ID" b="1" i="1" dirty="0">
                <a:latin typeface="Apple Braille Pinpoint 8 Dot" pitchFamily="2" charset="0"/>
              </a:rPr>
              <a:t>whole grains, pasta, rice, bread, cereal, vegetables</a:t>
            </a:r>
            <a:r>
              <a:rPr lang="en-ID" dirty="0">
                <a:latin typeface="Apple Braille Pinpoint 8 Dot" pitchFamily="2" charset="0"/>
              </a:rPr>
              <a:t> (including high starch vegetables like corn, winter squash and sweet potatoes), and </a:t>
            </a:r>
            <a:r>
              <a:rPr lang="en-ID" b="1" i="1" dirty="0">
                <a:latin typeface="Apple Braille Pinpoint 8 Dot" pitchFamily="2" charset="0"/>
              </a:rPr>
              <a:t>fresh and dried fruit.</a:t>
            </a:r>
          </a:p>
          <a:p>
            <a:r>
              <a:rPr lang="en-ID" dirty="0">
                <a:latin typeface="Apple Braille Pinpoint 8 Dot" pitchFamily="2" charset="0"/>
              </a:rPr>
              <a:t>All of these carbohydrates </a:t>
            </a:r>
            <a:r>
              <a:rPr lang="en-ID" dirty="0">
                <a:solidFill>
                  <a:srgbClr val="0070C0"/>
                </a:solidFill>
                <a:latin typeface="Apple Braille Pinpoint 8 Dot" pitchFamily="2" charset="0"/>
              </a:rPr>
              <a:t>should be </a:t>
            </a:r>
            <a:r>
              <a:rPr lang="en-ID" dirty="0">
                <a:latin typeface="Apple Braille Pinpoint 8 Dot" pitchFamily="2" charset="0"/>
              </a:rPr>
              <a:t>a </a:t>
            </a:r>
            <a:r>
              <a:rPr lang="en-ID" b="1" dirty="0">
                <a:latin typeface="Apple Braille Pinpoint 8 Dot" pitchFamily="2" charset="0"/>
              </a:rPr>
              <a:t>part of an athlete’s diet</a:t>
            </a:r>
            <a:r>
              <a:rPr lang="en-ID" dirty="0">
                <a:latin typeface="Apple Braille Pinpoint 8 Dot" pitchFamily="2" charset="0"/>
              </a:rPr>
              <a:t>. </a:t>
            </a:r>
          </a:p>
          <a:p>
            <a:endParaRPr lang="en-US" dirty="0">
              <a:latin typeface="Apple Braille Pinpoint 8 Dot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3FC7225-9ED0-7B4C-BA58-20F894E8F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4364" y="5607526"/>
            <a:ext cx="1138872" cy="113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159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3DAF3A-16DB-9048-8768-CE91AB2FD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D" sz="4800" b="1" dirty="0">
                <a:latin typeface="Apple Braille Pinpoint 8 Dot" pitchFamily="2" charset="0"/>
              </a:rPr>
              <a:t>DIETARY FAT </a:t>
            </a:r>
            <a:endParaRPr lang="en-US" sz="4800" dirty="0">
              <a:latin typeface="Apple Braille Pinpoint 8 Dot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8E8CEEA-7B1D-DF46-B3A8-84E3E23EA6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D" dirty="0">
                <a:latin typeface="Apple Braille Pinpoint 8 Dot" pitchFamily="2" charset="0"/>
              </a:rPr>
              <a:t>Fat </a:t>
            </a:r>
            <a:r>
              <a:rPr lang="en-ID" dirty="0">
                <a:solidFill>
                  <a:srgbClr val="0070C0"/>
                </a:solidFill>
                <a:latin typeface="Apple Braille Pinpoint 8 Dot" pitchFamily="2" charset="0"/>
              </a:rPr>
              <a:t>serves as </a:t>
            </a:r>
            <a:r>
              <a:rPr lang="en-ID" dirty="0">
                <a:latin typeface="Apple Braille Pinpoint 8 Dot" pitchFamily="2" charset="0"/>
              </a:rPr>
              <a:t>an </a:t>
            </a:r>
            <a:r>
              <a:rPr lang="en-ID" b="1" dirty="0">
                <a:latin typeface="Apple Braille Pinpoint 8 Dot" pitchFamily="2" charset="0"/>
              </a:rPr>
              <a:t>important fuel for low-intensity </a:t>
            </a:r>
            <a:r>
              <a:rPr lang="en-ID" dirty="0">
                <a:latin typeface="Apple Braille Pinpoint 8 Dot" pitchFamily="2" charset="0"/>
              </a:rPr>
              <a:t>and </a:t>
            </a:r>
            <a:r>
              <a:rPr lang="en-ID" b="1" dirty="0">
                <a:latin typeface="Apple Braille Pinpoint 8 Dot" pitchFamily="2" charset="0"/>
              </a:rPr>
              <a:t>prolonged exercise</a:t>
            </a:r>
            <a:r>
              <a:rPr lang="en-ID" dirty="0">
                <a:latin typeface="Apple Braille Pinpoint 8 Dot" pitchFamily="2" charset="0"/>
              </a:rPr>
              <a:t>, and is </a:t>
            </a:r>
            <a:r>
              <a:rPr lang="en-ID" b="1" dirty="0">
                <a:solidFill>
                  <a:srgbClr val="0070C0"/>
                </a:solidFill>
                <a:latin typeface="Apple Braille Pinpoint 8 Dot" pitchFamily="2" charset="0"/>
              </a:rPr>
              <a:t>necessary for overall health</a:t>
            </a:r>
            <a:r>
              <a:rPr lang="en-ID" dirty="0">
                <a:latin typeface="Apple Braille Pinpoint 8 Dot" pitchFamily="2" charset="0"/>
              </a:rPr>
              <a:t>. </a:t>
            </a:r>
          </a:p>
          <a:p>
            <a:r>
              <a:rPr lang="en-ID" b="1" dirty="0">
                <a:latin typeface="Apple Braille Pinpoint 8 Dot" pitchFamily="2" charset="0"/>
              </a:rPr>
              <a:t>Pre-exercise meals</a:t>
            </a:r>
            <a:r>
              <a:rPr lang="en-ID" dirty="0">
                <a:latin typeface="Apple Braille Pinpoint 8 Dot" pitchFamily="2" charset="0"/>
              </a:rPr>
              <a:t>, however, </a:t>
            </a:r>
            <a:r>
              <a:rPr lang="en-ID" dirty="0">
                <a:solidFill>
                  <a:srgbClr val="0070C0"/>
                </a:solidFill>
                <a:latin typeface="Apple Braille Pinpoint 8 Dot" pitchFamily="2" charset="0"/>
              </a:rPr>
              <a:t>should not be heavy </a:t>
            </a:r>
            <a:r>
              <a:rPr lang="en-ID" dirty="0">
                <a:latin typeface="Apple Braille Pinpoint 8 Dot" pitchFamily="2" charset="0"/>
              </a:rPr>
              <a:t>in fat as it </a:t>
            </a:r>
            <a:r>
              <a:rPr lang="en-ID" b="1" dirty="0">
                <a:solidFill>
                  <a:srgbClr val="0070C0"/>
                </a:solidFill>
                <a:latin typeface="Apple Braille Pinpoint 8 Dot" pitchFamily="2" charset="0"/>
              </a:rPr>
              <a:t>slows digestion</a:t>
            </a:r>
            <a:r>
              <a:rPr lang="en-ID" dirty="0">
                <a:latin typeface="Apple Braille Pinpoint 8 Dot" pitchFamily="2" charset="0"/>
              </a:rPr>
              <a:t> </a:t>
            </a:r>
          </a:p>
          <a:p>
            <a:r>
              <a:rPr lang="en-ID" dirty="0">
                <a:latin typeface="Apple Braille Pinpoint 8 Dot" pitchFamily="2" charset="0"/>
              </a:rPr>
              <a:t>Athletes </a:t>
            </a:r>
            <a:r>
              <a:rPr lang="en-ID" dirty="0">
                <a:solidFill>
                  <a:srgbClr val="0070C0"/>
                </a:solidFill>
                <a:latin typeface="Apple Braille Pinpoint 8 Dot" pitchFamily="2" charset="0"/>
              </a:rPr>
              <a:t>should follow the same</a:t>
            </a:r>
            <a:r>
              <a:rPr lang="en-ID" dirty="0">
                <a:latin typeface="Apple Braille Pinpoint 8 Dot" pitchFamily="2" charset="0"/>
              </a:rPr>
              <a:t> guidelines recommended for Americans and </a:t>
            </a:r>
            <a:r>
              <a:rPr lang="en-ID" b="1" dirty="0">
                <a:latin typeface="Apple Braille Pinpoint 8 Dot" pitchFamily="2" charset="0"/>
              </a:rPr>
              <a:t>consume between 20 and 35% </a:t>
            </a:r>
            <a:r>
              <a:rPr lang="en-ID" dirty="0">
                <a:latin typeface="Apple Braille Pinpoint 8 Dot" pitchFamily="2" charset="0"/>
              </a:rPr>
              <a:t>of total daily calories from fat </a:t>
            </a:r>
          </a:p>
          <a:p>
            <a:r>
              <a:rPr lang="en-ID" b="1" dirty="0">
                <a:latin typeface="Apple Braille Pinpoint 8 Dot" pitchFamily="2" charset="0"/>
              </a:rPr>
              <a:t>An easy way to balance</a:t>
            </a:r>
            <a:r>
              <a:rPr lang="en-ID" dirty="0">
                <a:latin typeface="Apple Braille Pinpoint 8 Dot" pitchFamily="2" charset="0"/>
              </a:rPr>
              <a:t> </a:t>
            </a:r>
            <a:r>
              <a:rPr lang="en-ID" dirty="0">
                <a:solidFill>
                  <a:srgbClr val="0070C0"/>
                </a:solidFill>
                <a:latin typeface="Apple Braille Pinpoint 8 Dot" pitchFamily="2" charset="0"/>
              </a:rPr>
              <a:t>fat and carbohydrates </a:t>
            </a:r>
            <a:r>
              <a:rPr lang="en-ID" dirty="0">
                <a:latin typeface="Apple Braille Pinpoint 8 Dot" pitchFamily="2" charset="0"/>
              </a:rPr>
              <a:t>is to </a:t>
            </a:r>
            <a:r>
              <a:rPr lang="en-ID" b="1" dirty="0">
                <a:solidFill>
                  <a:srgbClr val="0070C0"/>
                </a:solidFill>
                <a:latin typeface="Apple Braille Pinpoint 8 Dot" pitchFamily="2" charset="0"/>
              </a:rPr>
              <a:t>add small </a:t>
            </a:r>
            <a:r>
              <a:rPr lang="en-ID" dirty="0">
                <a:latin typeface="Apple Braille Pinpoint 8 Dot" pitchFamily="2" charset="0"/>
              </a:rPr>
              <a:t>amounts of </a:t>
            </a:r>
            <a:r>
              <a:rPr lang="en-ID" b="1" dirty="0">
                <a:solidFill>
                  <a:srgbClr val="0070C0"/>
                </a:solidFill>
                <a:latin typeface="Apple Braille Pinpoint 8 Dot" pitchFamily="2" charset="0"/>
              </a:rPr>
              <a:t>plant-based fat </a:t>
            </a:r>
            <a:r>
              <a:rPr lang="en-ID" dirty="0">
                <a:latin typeface="Apple Braille Pinpoint 8 Dot" pitchFamily="2" charset="0"/>
              </a:rPr>
              <a:t>sources like </a:t>
            </a:r>
            <a:r>
              <a:rPr lang="en-ID" b="1" dirty="0">
                <a:solidFill>
                  <a:srgbClr val="0070C0"/>
                </a:solidFill>
                <a:latin typeface="Apple Braille Pinpoint 8 Dot" pitchFamily="2" charset="0"/>
              </a:rPr>
              <a:t>nuts, seeds, avocado, olives, olive oil, canola oil, and soy foods</a:t>
            </a:r>
            <a:r>
              <a:rPr lang="en-ID" dirty="0">
                <a:latin typeface="Apple Braille Pinpoint 8 Dot" pitchFamily="2" charset="0"/>
              </a:rPr>
              <a:t> to carbohydrate foods.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E3C4F08-DDAC-B84F-80C2-9A2BD453A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4364" y="5607526"/>
            <a:ext cx="1138872" cy="113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93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1857B4-7E16-354E-A06C-F596EAB60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D" sz="4800" b="1" dirty="0">
                <a:latin typeface="Apple Braille Pinpoint 8 Dot" pitchFamily="2" charset="0"/>
              </a:rPr>
              <a:t>PROTEIN </a:t>
            </a:r>
            <a:endParaRPr lang="en-US" sz="4800" dirty="0">
              <a:latin typeface="Apple Braille Pinpoint 8 Dot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F4DABC7-3F24-E442-A41E-FAD189DCE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ID" b="1" dirty="0">
                <a:latin typeface="Apple Braille Pinpoint 8 Dot" pitchFamily="2" charset="0"/>
              </a:rPr>
              <a:t>Intense or prolonged exercise</a:t>
            </a:r>
            <a:r>
              <a:rPr lang="en-ID" dirty="0">
                <a:latin typeface="Apple Braille Pinpoint 8 Dot" pitchFamily="2" charset="0"/>
              </a:rPr>
              <a:t> </a:t>
            </a:r>
            <a:r>
              <a:rPr lang="en-ID" dirty="0">
                <a:solidFill>
                  <a:srgbClr val="0070C0"/>
                </a:solidFill>
                <a:latin typeface="Apple Braille Pinpoint 8 Dot" pitchFamily="2" charset="0"/>
              </a:rPr>
              <a:t>increases</a:t>
            </a:r>
            <a:r>
              <a:rPr lang="en-ID" dirty="0">
                <a:latin typeface="Apple Braille Pinpoint 8 Dot" pitchFamily="2" charset="0"/>
              </a:rPr>
              <a:t> protein needs because protein </a:t>
            </a:r>
            <a:r>
              <a:rPr lang="en-ID" b="1" dirty="0">
                <a:solidFill>
                  <a:srgbClr val="0070C0"/>
                </a:solidFill>
                <a:latin typeface="Apple Braille Pinpoint 8 Dot" pitchFamily="2" charset="0"/>
              </a:rPr>
              <a:t>is needed to build muscle </a:t>
            </a:r>
            <a:r>
              <a:rPr lang="en-ID" dirty="0">
                <a:latin typeface="Apple Braille Pinpoint 8 Dot" pitchFamily="2" charset="0"/>
              </a:rPr>
              <a:t>and to</a:t>
            </a:r>
            <a:br>
              <a:rPr lang="en-ID" dirty="0">
                <a:latin typeface="Apple Braille Pinpoint 8 Dot" pitchFamily="2" charset="0"/>
              </a:rPr>
            </a:br>
            <a:r>
              <a:rPr lang="en-ID" b="1" dirty="0">
                <a:solidFill>
                  <a:srgbClr val="0070C0"/>
                </a:solidFill>
                <a:latin typeface="Apple Braille Pinpoint 8 Dot" pitchFamily="2" charset="0"/>
              </a:rPr>
              <a:t>repair small muscle tears </a:t>
            </a:r>
            <a:r>
              <a:rPr lang="en-ID" dirty="0">
                <a:latin typeface="Apple Braille Pinpoint 8 Dot" pitchFamily="2" charset="0"/>
              </a:rPr>
              <a:t>that happen during exercise. </a:t>
            </a:r>
          </a:p>
          <a:p>
            <a:r>
              <a:rPr lang="en-ID" dirty="0">
                <a:latin typeface="Apple Braille Pinpoint 8 Dot" pitchFamily="2" charset="0"/>
              </a:rPr>
              <a:t>Vegetarian athletes </a:t>
            </a:r>
            <a:r>
              <a:rPr lang="en-ID" b="1" dirty="0">
                <a:latin typeface="Apple Braille Pinpoint 8 Dot" pitchFamily="2" charset="0"/>
              </a:rPr>
              <a:t>can easily meet protein needs </a:t>
            </a:r>
            <a:r>
              <a:rPr lang="en-ID" dirty="0">
                <a:solidFill>
                  <a:srgbClr val="0070C0"/>
                </a:solidFill>
                <a:latin typeface="Apple Braille Pinpoint 8 Dot" pitchFamily="2" charset="0"/>
              </a:rPr>
              <a:t>as long as the diet meets energy</a:t>
            </a:r>
            <a:r>
              <a:rPr lang="en-ID" dirty="0">
                <a:latin typeface="Apple Braille Pinpoint 8 Dot" pitchFamily="2" charset="0"/>
              </a:rPr>
              <a:t> (calorie) needs and contains a variety of </a:t>
            </a:r>
            <a:r>
              <a:rPr lang="en-ID" b="1" dirty="0">
                <a:solidFill>
                  <a:srgbClr val="0070C0"/>
                </a:solidFill>
                <a:latin typeface="Apple Braille Pinpoint 8 Dot" pitchFamily="2" charset="0"/>
              </a:rPr>
              <a:t>protein-rich plant foods</a:t>
            </a:r>
            <a:r>
              <a:rPr lang="en-ID" dirty="0">
                <a:latin typeface="Apple Braille Pinpoint 8 Dot" pitchFamily="2" charset="0"/>
              </a:rPr>
              <a:t> such as </a:t>
            </a:r>
            <a:r>
              <a:rPr lang="en-ID" dirty="0">
                <a:solidFill>
                  <a:srgbClr val="0070C0"/>
                </a:solidFill>
                <a:latin typeface="Apple Braille Pinpoint 8 Dot" pitchFamily="2" charset="0"/>
              </a:rPr>
              <a:t>legumes, soy foods, nuts, seeds and whole grains</a:t>
            </a:r>
            <a:r>
              <a:rPr lang="en-ID" dirty="0">
                <a:latin typeface="Apple Braille Pinpoint 8 Dot" pitchFamily="2" charset="0"/>
              </a:rPr>
              <a:t> </a:t>
            </a:r>
          </a:p>
          <a:p>
            <a:r>
              <a:rPr lang="en-ID" dirty="0">
                <a:latin typeface="Apple Braille Pinpoint 8 Dot" pitchFamily="2" charset="0"/>
              </a:rPr>
              <a:t>All athletes </a:t>
            </a:r>
            <a:r>
              <a:rPr lang="en-ID" b="1" dirty="0">
                <a:latin typeface="Apple Braille Pinpoint 8 Dot" pitchFamily="2" charset="0"/>
              </a:rPr>
              <a:t>should eat a snack or meals </a:t>
            </a:r>
            <a:r>
              <a:rPr lang="en-ID" dirty="0">
                <a:solidFill>
                  <a:srgbClr val="0070C0"/>
                </a:solidFill>
                <a:latin typeface="Apple Braille Pinpoint 8 Dot" pitchFamily="2" charset="0"/>
              </a:rPr>
              <a:t>rich in protein </a:t>
            </a:r>
            <a:r>
              <a:rPr lang="en-ID" dirty="0">
                <a:latin typeface="Apple Braille Pinpoint 8 Dot" pitchFamily="2" charset="0"/>
              </a:rPr>
              <a:t>and </a:t>
            </a:r>
            <a:r>
              <a:rPr lang="en-ID" dirty="0">
                <a:solidFill>
                  <a:srgbClr val="0070C0"/>
                </a:solidFill>
                <a:latin typeface="Apple Braille Pinpoint 8 Dot" pitchFamily="2" charset="0"/>
              </a:rPr>
              <a:t>carbohydrates</a:t>
            </a:r>
            <a:r>
              <a:rPr lang="en-ID" dirty="0">
                <a:latin typeface="Apple Braille Pinpoint 8 Dot" pitchFamily="2" charset="0"/>
              </a:rPr>
              <a:t> after </a:t>
            </a:r>
            <a:r>
              <a:rPr lang="en-ID" b="1" dirty="0">
                <a:solidFill>
                  <a:srgbClr val="0070C0"/>
                </a:solidFill>
                <a:latin typeface="Apple Braille Pinpoint 8 Dot" pitchFamily="2" charset="0"/>
              </a:rPr>
              <a:t>hard training </a:t>
            </a:r>
            <a:r>
              <a:rPr lang="en-ID" dirty="0">
                <a:latin typeface="Apple Braille Pinpoint 8 Dot" pitchFamily="2" charset="0"/>
              </a:rPr>
              <a:t>to </a:t>
            </a:r>
            <a:r>
              <a:rPr lang="en-ID" b="1" dirty="0">
                <a:latin typeface="Apple Braille Pinpoint 8 Dot" pitchFamily="2" charset="0"/>
              </a:rPr>
              <a:t>enhance recovery</a:t>
            </a:r>
            <a:r>
              <a:rPr lang="en-ID" dirty="0">
                <a:latin typeface="Apple Braille Pinpoint 8 Dot" pitchFamily="2" charset="0"/>
              </a:rPr>
              <a:t> and </a:t>
            </a:r>
            <a:r>
              <a:rPr lang="en-ID" b="1" dirty="0">
                <a:latin typeface="Apple Braille Pinpoint 8 Dot" pitchFamily="2" charset="0"/>
              </a:rPr>
              <a:t>replace glycogen stores</a:t>
            </a:r>
            <a:r>
              <a:rPr lang="en-ID" dirty="0">
                <a:latin typeface="Apple Braille Pinpoint 8 Dot" pitchFamily="2" charset="0"/>
              </a:rPr>
              <a:t>. </a:t>
            </a:r>
          </a:p>
          <a:p>
            <a:endParaRPr lang="en-US" dirty="0">
              <a:latin typeface="Apple Braille Pinpoint 8 Dot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0CA8889-4E0C-744C-A83A-524DCC289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4364" y="5607526"/>
            <a:ext cx="1138872" cy="113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64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2C8C25-71F5-3146-A2D0-AA681951F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pple Braille Pinpoint 8 Dot" pitchFamily="2" charset="0"/>
              </a:rPr>
              <a:t>PROTEIN FOR RECOVERY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7CBF785-573E-9F4F-8820-1DBF415A8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0560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latin typeface="Apple Braille Pinpoint 8 Dot" pitchFamily="2" charset="0"/>
              </a:rPr>
              <a:t>Consumption of </a:t>
            </a:r>
            <a:r>
              <a:rPr lang="en-US" sz="3200" b="1" dirty="0">
                <a:latin typeface="Apple Braille Pinpoint 8 Dot" pitchFamily="2" charset="0"/>
              </a:rPr>
              <a:t>protein-rich foods </a:t>
            </a:r>
            <a:r>
              <a:rPr lang="en-US" sz="3200" dirty="0">
                <a:latin typeface="Apple Braille Pinpoint 8 Dot" pitchFamily="2" charset="0"/>
              </a:rPr>
              <a:t>along with </a:t>
            </a:r>
            <a:r>
              <a:rPr lang="en-US" sz="3200" dirty="0">
                <a:solidFill>
                  <a:srgbClr val="0070C0"/>
                </a:solidFill>
                <a:latin typeface="Apple Braille Pinpoint 8 Dot" pitchFamily="2" charset="0"/>
              </a:rPr>
              <a:t>carbohydrate foods</a:t>
            </a:r>
            <a:r>
              <a:rPr lang="en-US" sz="3200" dirty="0">
                <a:latin typeface="Apple Braille Pinpoint 8 Dot" pitchFamily="2" charset="0"/>
              </a:rPr>
              <a:t> in the </a:t>
            </a:r>
            <a:r>
              <a:rPr lang="en-US" sz="3200" b="1" dirty="0">
                <a:solidFill>
                  <a:srgbClr val="0070C0"/>
                </a:solidFill>
                <a:latin typeface="Apple Braille Pinpoint 8 Dot" pitchFamily="2" charset="0"/>
              </a:rPr>
              <a:t>30 minutes after</a:t>
            </a:r>
            <a:r>
              <a:rPr lang="en-US" sz="3200" dirty="0">
                <a:latin typeface="Apple Braille Pinpoint 8 Dot" pitchFamily="2" charset="0"/>
              </a:rPr>
              <a:t> strenuous exercise may </a:t>
            </a:r>
            <a:r>
              <a:rPr lang="en-US" sz="3200" dirty="0">
                <a:solidFill>
                  <a:srgbClr val="0070C0"/>
                </a:solidFill>
                <a:latin typeface="Apple Braille Pinpoint 8 Dot" pitchFamily="2" charset="0"/>
              </a:rPr>
              <a:t>enhance recovery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F3F8F24-D2E9-5F47-9798-238C6C8FC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4364" y="5607526"/>
            <a:ext cx="1138872" cy="113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28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738</Words>
  <Application>Microsoft Macintosh PowerPoint</Application>
  <PresentationFormat>Custom</PresentationFormat>
  <Paragraphs>52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CARL LEWIS</vt:lpstr>
      <vt:lpstr>WHY VEGETARIAN?</vt:lpstr>
      <vt:lpstr>TYPES OF VEGETARIANS</vt:lpstr>
      <vt:lpstr>CARBOHYDRATE: THE FUEL OF CHOICE </vt:lpstr>
      <vt:lpstr>DIETARY FAT </vt:lpstr>
      <vt:lpstr>PROTEIN </vt:lpstr>
      <vt:lpstr>PROTEIN FOR RECOVERY</vt:lpstr>
      <vt:lpstr>WATER, ELECTROLYTES AND CARBOHYDRATES BEFORE, DURING AND AFTER EXERCISE </vt:lpstr>
      <vt:lpstr>PowerPoint Presentation</vt:lpstr>
      <vt:lpstr>ATHLETE AND VEGETARIAN</vt:lpstr>
      <vt:lpstr>VARIETY FOOD FOR VEGETARIAN</vt:lpstr>
      <vt:lpstr>WELL BALANCED DIET</vt:lpstr>
      <vt:lpstr>EDUCATING FOR VEGETARIAN ATHLETES</vt:lpstr>
      <vt:lpstr>PROFESSIONAL NUTRITION EDUCATION</vt:lpstr>
      <vt:lpstr>PROTEIN FOR VEGETARIAN</vt:lpstr>
      <vt:lpstr>IRON FOR VEGETARIAN</vt:lpstr>
      <vt:lpstr>ZINK FOR VEGETARIAN</vt:lpstr>
      <vt:lpstr>OMEGA-3 FOR VEGETARIAN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Mury Kuswari</dc:creator>
  <cp:lastModifiedBy>Nazhif Gifari</cp:lastModifiedBy>
  <cp:revision>25</cp:revision>
  <dcterms:created xsi:type="dcterms:W3CDTF">2019-12-02T12:48:52Z</dcterms:created>
  <dcterms:modified xsi:type="dcterms:W3CDTF">2019-12-05T03:33:03Z</dcterms:modified>
</cp:coreProperties>
</file>