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1" r:id="rId2"/>
    <p:sldId id="260" r:id="rId3"/>
    <p:sldId id="265" r:id="rId4"/>
    <p:sldId id="267" r:id="rId5"/>
    <p:sldId id="27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 err="1"/>
              <a:t>Prinsip</a:t>
            </a:r>
            <a:r>
              <a:rPr lang="en-US" sz="3600" b="1" dirty="0"/>
              <a:t> </a:t>
            </a:r>
            <a:r>
              <a:rPr lang="en-US" sz="3600" b="1" dirty="0" err="1"/>
              <a:t>Pengukuran</a:t>
            </a:r>
            <a:r>
              <a:rPr lang="en-US" sz="3600" b="1" dirty="0"/>
              <a:t> </a:t>
            </a:r>
            <a:r>
              <a:rPr lang="en-US" sz="3600" b="1" dirty="0" err="1"/>
              <a:t>Risiko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#6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Konsep Probabilitas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/>
              <a:t>	</a:t>
            </a:r>
            <a:r>
              <a:rPr lang="id-ID" dirty="0"/>
              <a:t>Pengukuran kerugian baik dari dimensi frekuensi dan kegawatan berhubungan dengan kemungkinan (probabilitas) dari kerugian potensiil tersebut.</a:t>
            </a:r>
            <a:endParaRPr lang="en-US" dirty="0"/>
          </a:p>
          <a:p>
            <a:pPr algn="just">
              <a:buNone/>
            </a:pPr>
            <a:r>
              <a:rPr lang="en-US" dirty="0"/>
              <a:t>	</a:t>
            </a:r>
            <a:r>
              <a:rPr lang="id-ID" dirty="0"/>
              <a:t>Untuk melakukan analisa terhadap kemungkinan dari suatu kerugian potensiil perlu memahami prinsip dasar teori probabilitas.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id-ID" dirty="0"/>
              <a:t>Probabilitas adalah kesempatan atau kemungkinan terjadinya suatu kejadian/ peristiwa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1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Tahapan Perhitungan Probabilitas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d-ID" dirty="0"/>
              <a:t>Langka-langka dalam menghitung probabilitas :</a:t>
            </a:r>
          </a:p>
          <a:p>
            <a:pPr marL="514350" indent="-514350">
              <a:buAutoNum type="arabicPeriod"/>
            </a:pPr>
            <a:r>
              <a:rPr lang="id-ID" dirty="0"/>
              <a:t>Mendefinisikan hasil yang mungkin terjadi</a:t>
            </a:r>
          </a:p>
          <a:p>
            <a:pPr marL="514350" indent="-514350">
              <a:buAutoNum type="arabicPeriod"/>
            </a:pPr>
            <a:r>
              <a:rPr lang="id-ID" dirty="0"/>
              <a:t>Memperkirakan probabilitas suatu kejadian</a:t>
            </a:r>
          </a:p>
          <a:p>
            <a:pPr marL="514350" indent="-514350">
              <a:buNone/>
            </a:pPr>
            <a:r>
              <a:rPr lang="id-ID" dirty="0"/>
              <a:t>     Penetapan probabilitas suatu kejadian harus memenuhi dua persyaratan :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dirty="0"/>
              <a:t>Probabilitas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id-ID" dirty="0"/>
              <a:t>suatu kejadian berada diantara</a:t>
            </a:r>
            <a:r>
              <a:rPr lang="en-US" dirty="0"/>
              <a:t>: </a:t>
            </a:r>
            <a:r>
              <a:rPr lang="id-ID" b="1" dirty="0"/>
              <a:t>0 s/d 1 (0≤ P ≤1)</a:t>
            </a:r>
            <a:endParaRPr lang="en-US" b="1" dirty="0"/>
          </a:p>
          <a:p>
            <a:pPr marL="914400" lvl="1" indent="-514350">
              <a:buFont typeface="+mj-lt"/>
              <a:buAutoNum type="alphaLcPeriod"/>
            </a:pPr>
            <a:r>
              <a:rPr lang="id-ID" dirty="0"/>
              <a:t>Jumlah dari suatu probabilitas adalah 1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66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Penentuan probabilitas suatu kejadian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id-ID" dirty="0"/>
              <a:t>Penentuan/perhitungan probabilitas suatu</a:t>
            </a:r>
            <a:r>
              <a:rPr lang="en-US" dirty="0"/>
              <a:t> </a:t>
            </a:r>
            <a:r>
              <a:rPr lang="id-ID" dirty="0"/>
              <a:t>kejadian menggunakan metode :</a:t>
            </a:r>
          </a:p>
          <a:p>
            <a:pPr marL="914400" lvl="1" indent="-514350">
              <a:buAutoNum type="arabicPeriod"/>
            </a:pPr>
            <a:r>
              <a:rPr lang="id-ID" dirty="0"/>
              <a:t>Metode Klasikal</a:t>
            </a:r>
          </a:p>
          <a:p>
            <a:pPr marL="914400" lvl="1" indent="-514350">
              <a:buAutoNum type="arabicPeriod"/>
            </a:pPr>
            <a:r>
              <a:rPr lang="id-ID" dirty="0"/>
              <a:t>Metode Frekuensi Relatif</a:t>
            </a:r>
          </a:p>
          <a:p>
            <a:pPr marL="914400" lvl="1" indent="-514350">
              <a:buAutoNum type="arabicPeriod"/>
            </a:pPr>
            <a:r>
              <a:rPr lang="id-ID" dirty="0"/>
              <a:t>Metode Subjektif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5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Beberapa Pengertian Probabilitas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/>
              <a:t>Peristiwa yang saling bebas (mutually exclusive event )</a:t>
            </a:r>
          </a:p>
          <a:p>
            <a:pPr marL="514350" indent="-514350">
              <a:buNone/>
            </a:pPr>
            <a:r>
              <a:rPr lang="id-ID" dirty="0"/>
              <a:t>     Dua peristiwa atau lebih dikatakan saling lepas apabila terjadinya peristiwa yang satu menyebabkan tidak terjadinya peristiwa yang lain.</a:t>
            </a:r>
          </a:p>
          <a:p>
            <a:pPr marL="514350" indent="-514350">
              <a:buNone/>
            </a:pPr>
            <a:endParaRPr lang="id-ID" dirty="0"/>
          </a:p>
          <a:p>
            <a:pPr marL="514350" indent="-514350">
              <a:buNone/>
            </a:pPr>
            <a:r>
              <a:rPr lang="id-ID" dirty="0"/>
              <a:t>P(A atau B) = P(A) + P(B)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4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id-ID" sz="3200" b="1" dirty="0"/>
              <a:t>Beberapa Pengertian Probabilitas</a:t>
            </a:r>
            <a:r>
              <a:rPr lang="en-US" sz="3200" b="1" dirty="0"/>
              <a:t> (</a:t>
            </a:r>
            <a:r>
              <a:rPr lang="en-US" sz="3200" b="1" dirty="0" err="1"/>
              <a:t>Lanjutan</a:t>
            </a:r>
            <a:r>
              <a:rPr lang="en-US" sz="3200" b="1" dirty="0"/>
              <a:t>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id-ID" dirty="0"/>
              <a:t>Peristiwa yang inklusif adalad dua peristiwa atau lebih yang tidak mempunyai hubungan saling bebas dimana kita ingin mengetahui probabilitas terjadinya paling sedikit satu peristiwa diantara dua atau lebih peristiwa tersebut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/>
              <a:t>P (A atau B) = P(A) + P(B) – P(A dan B)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2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id-ID" sz="3200" b="1" dirty="0"/>
              <a:t>Beberapa Pengertian Probabilitas</a:t>
            </a:r>
            <a:r>
              <a:rPr lang="en-US" sz="3200" b="1" dirty="0"/>
              <a:t> (</a:t>
            </a:r>
            <a:r>
              <a:rPr lang="en-US" sz="3200" b="1" dirty="0" err="1"/>
              <a:t>Lanjutan</a:t>
            </a:r>
            <a:r>
              <a:rPr lang="en-US" sz="3200" b="1" dirty="0"/>
              <a:t>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id-ID" dirty="0"/>
              <a:t>Compound Events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   </a:t>
            </a:r>
            <a:r>
              <a:rPr lang="id-ID" dirty="0"/>
              <a:t>Compount events adalah terjadinya dua atau lebih peristiwa 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       </a:t>
            </a:r>
            <a:r>
              <a:rPr lang="id-ID" dirty="0"/>
              <a:t>terpisah selama jangka yang sama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514350" indent="-514350" algn="just">
              <a:buAutoNum type="alphaLcPeriod"/>
            </a:pPr>
            <a:r>
              <a:rPr lang="id-ID" dirty="0"/>
              <a:t>Compound events yang bebas ( independent)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id-ID" dirty="0"/>
              <a:t>Dua peristiwa atau lebih dikatakan peristiwa bebas jika terjadinya salah satu tidak ada hubungannya dengan lain.</a:t>
            </a:r>
            <a:r>
              <a:rPr lang="en-US" dirty="0"/>
              <a:t> </a:t>
            </a:r>
          </a:p>
          <a:p>
            <a:pPr marL="514350" indent="-514350" algn="just">
              <a:buNone/>
            </a:pPr>
            <a:r>
              <a:rPr lang="en-US" b="1" dirty="0"/>
              <a:t>        </a:t>
            </a:r>
            <a:r>
              <a:rPr lang="en-US" b="1" dirty="0" err="1"/>
              <a:t>Rumus</a:t>
            </a:r>
            <a:r>
              <a:rPr lang="en-US" b="1" dirty="0"/>
              <a:t>: </a:t>
            </a:r>
            <a:r>
              <a:rPr lang="id-ID" b="1" dirty="0"/>
              <a:t>P(A dan B) = P(A) X P(B)</a:t>
            </a:r>
            <a:endParaRPr lang="en-US" b="1" dirty="0"/>
          </a:p>
          <a:p>
            <a:pPr marL="514350" indent="-514350" algn="just">
              <a:buNone/>
            </a:pPr>
            <a:endParaRPr lang="en-US" b="1" dirty="0"/>
          </a:p>
          <a:p>
            <a:pPr marL="514350" indent="-514350" algn="just">
              <a:buFont typeface="+mj-lt"/>
              <a:buAutoNum type="alphaLcPeriod" startAt="2"/>
            </a:pPr>
            <a:r>
              <a:rPr lang="id-ID" dirty="0"/>
              <a:t>Compound events bersyarat (conditionl compount events)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    </a:t>
            </a:r>
            <a:r>
              <a:rPr lang="id-ID" dirty="0"/>
              <a:t>Dua peristiwa atau lebih dima terjadinya peristiwa yang satu 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        </a:t>
            </a:r>
            <a:r>
              <a:rPr lang="id-ID" dirty="0"/>
              <a:t>akan mempengaruhi terjadinya peristiwa yang lain.</a:t>
            </a:r>
          </a:p>
          <a:p>
            <a:pPr marL="0" indent="0" algn="just">
              <a:buNone/>
            </a:pPr>
            <a:r>
              <a:rPr lang="en-US" dirty="0"/>
              <a:t>        </a:t>
            </a:r>
            <a:r>
              <a:rPr lang="en-US" b="1" dirty="0" err="1"/>
              <a:t>Rumus</a:t>
            </a:r>
            <a:r>
              <a:rPr lang="en-US" b="1" dirty="0"/>
              <a:t>: </a:t>
            </a:r>
            <a:r>
              <a:rPr lang="id-ID" b="1" dirty="0"/>
              <a:t>P(A dan B) = P(A)X P(B/A)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8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dan </a:t>
            </a:r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probabilitas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</a:t>
            </a:r>
            <a:r>
              <a:rPr lang="en-US" dirty="0" err="1"/>
              <a:t>taksiran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probabilitas</a:t>
            </a:r>
            <a:r>
              <a:rPr lang="en-US" dirty="0"/>
              <a:t>, dan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probabilitas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>
            <a:normAutofit/>
          </a:bodyPr>
          <a:lstStyle/>
          <a:p>
            <a:r>
              <a:rPr lang="en-US" b="1" dirty="0" err="1"/>
              <a:t>Dimensi</a:t>
            </a:r>
            <a:r>
              <a:rPr lang="en-US" b="1" dirty="0"/>
              <a:t> yang </a:t>
            </a:r>
            <a:r>
              <a:rPr lang="en-US" b="1" dirty="0" err="1"/>
              <a:t>Diukur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/>
              <a:t>Dua dimensi risiko yang perlu diukur, </a:t>
            </a:r>
          </a:p>
          <a:p>
            <a:pPr>
              <a:buNone/>
            </a:pPr>
            <a:r>
              <a:rPr lang="id-ID" dirty="0"/>
              <a:t>yaitu :</a:t>
            </a:r>
          </a:p>
          <a:p>
            <a:pPr marL="514350" indent="-514350">
              <a:buAutoNum type="arabicPeriod"/>
            </a:pPr>
            <a:r>
              <a:rPr lang="id-ID" dirty="0"/>
              <a:t>Besarnya frekuensi kerugian yang terjadi</a:t>
            </a:r>
          </a:p>
          <a:p>
            <a:pPr marL="514350" indent="-514350">
              <a:buAutoNum type="arabicPeriod"/>
            </a:pPr>
            <a:r>
              <a:rPr lang="id-ID" dirty="0"/>
              <a:t>Tingkat kegawatan (severity)atau keparahan dari kerugian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D1FC6-2D14-4C35-8CBE-21535924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79E7A-6AFB-42EF-B406-313C68C9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>
                <a:solidFill>
                  <a:schemeClr val="tx1"/>
                </a:solidFill>
              </a:rPr>
              <a:t>Hasil </a:t>
            </a:r>
            <a:r>
              <a:rPr lang="en-US" sz="3200" b="1" dirty="0" err="1">
                <a:solidFill>
                  <a:schemeClr val="tx1"/>
                </a:solidFill>
              </a:rPr>
              <a:t>dari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Pengukuran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/>
              <a:t>Nilai rata-rata dari kerugian selama satu periode anggaran</a:t>
            </a:r>
          </a:p>
          <a:p>
            <a:pPr marL="514350" indent="-514350">
              <a:buAutoNum type="arabicPeriod"/>
            </a:pPr>
            <a:r>
              <a:rPr lang="id-ID" dirty="0"/>
              <a:t>Variasi nilai kerugian dari satu periode anggaran ke periode anggaran lain</a:t>
            </a:r>
          </a:p>
          <a:p>
            <a:pPr marL="514350" indent="-514350">
              <a:buAutoNum type="arabicPeriod"/>
            </a:pPr>
            <a:r>
              <a:rPr lang="id-ID" dirty="0"/>
              <a:t>Dampak keseluruhan dari kerugian-kerugian itu jika seandainya kerugian ditanggung sendiri,harus dimasukkan dalam analisis, jadi tidak hanya nilainya dalam rupiah saja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C058-77CF-48F7-9997-8A8EE9C7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AA2B7-903C-4B46-A544-CA3BE327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 algn="ctr" eaLnBrk="1" hangingPunct="1"/>
            <a:r>
              <a:rPr lang="en-US" sz="3200" b="1" dirty="0" err="1">
                <a:solidFill>
                  <a:schemeClr val="tx1"/>
                </a:solidFill>
              </a:rPr>
              <a:t>Pengukuran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Frekuensi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Kerugian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id-ID" dirty="0"/>
              <a:t>Pengukuran frekuensi kerugian potensiil adalah untuk mengetahui berapa kali suatu jenis peril dapat menimpa suatu jenis objek yang bisa terkena peril selama jangka waktu tertentu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80C39-194A-441C-B172-ED3C275F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B65DB-E738-46F9-8EF5-DB801EEB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Dimensi </a:t>
            </a:r>
            <a:r>
              <a:rPr lang="en-US" sz="3200" b="1" dirty="0" err="1"/>
              <a:t>Kerugian</a:t>
            </a:r>
            <a:r>
              <a:rPr lang="en-US" sz="3200" b="1" dirty="0"/>
              <a:t> F</a:t>
            </a:r>
            <a:r>
              <a:rPr lang="id-ID" sz="3200" b="1" dirty="0"/>
              <a:t>rekuensi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/>
              <a:t>Kerugian yang hampir tidak mungkin terjadi (almost nil)</a:t>
            </a:r>
          </a:p>
          <a:p>
            <a:pPr marL="514350" indent="-514350">
              <a:buAutoNum type="arabicPeriod"/>
            </a:pPr>
            <a:r>
              <a:rPr lang="id-ID" dirty="0"/>
              <a:t>Kerugian yang kemungkinan terjadinya kecil (slight)</a:t>
            </a:r>
          </a:p>
          <a:p>
            <a:pPr marL="514350" indent="-514350">
              <a:buAutoNum type="arabicPeriod"/>
            </a:pPr>
            <a:r>
              <a:rPr lang="id-ID" dirty="0"/>
              <a:t>Kerugian yang mungkin (moderate)</a:t>
            </a:r>
          </a:p>
          <a:p>
            <a:pPr marL="514350" indent="-514350">
              <a:buAutoNum type="arabicPeriod"/>
            </a:pPr>
            <a:r>
              <a:rPr lang="id-ID" dirty="0"/>
              <a:t>Kerugian yang mungkin sekali (definite)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51556-917A-4283-8C08-6B62B16C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B0233-BDA6-4150-8B33-D3B1422F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2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sz="3200" b="1" dirty="0"/>
              <a:t>Hal yang </a:t>
            </a:r>
            <a:r>
              <a:rPr lang="en-US" sz="3200" b="1" dirty="0" err="1"/>
              <a:t>perlu</a:t>
            </a:r>
            <a:r>
              <a:rPr lang="en-US" sz="3200" b="1" dirty="0"/>
              <a:t> </a:t>
            </a:r>
            <a:r>
              <a:rPr lang="en-US" sz="3200" b="1" dirty="0" err="1"/>
              <a:t>diperhatikan</a:t>
            </a:r>
            <a:r>
              <a:rPr lang="en-US" sz="3200" b="1" dirty="0"/>
              <a:t> d</a:t>
            </a:r>
            <a:r>
              <a:rPr lang="id-ID" sz="3200" b="1" dirty="0"/>
              <a:t>alam pengukuran frekuensi kerugian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Berapa jenis kerugian yang dapat menimpa suatu objek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Berapa jenis objek yang dapat terkena suatu jenis kerugian.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Sebab kedua hal tersebut sangat mempengaruhi besarnya probabilitas kerugian potensi</a:t>
            </a:r>
            <a:r>
              <a:rPr lang="en-US" dirty="0"/>
              <a:t>a</a:t>
            </a:r>
            <a:r>
              <a:rPr lang="id-ID" dirty="0"/>
              <a:t>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1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id-ID" sz="3200" b="1" dirty="0"/>
              <a:t>Pengukuran Kegawatan Kerugian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id-ID" dirty="0"/>
              <a:t>Pengukuran kegawatan kerugian adalah untuk mengetahui berapa besarnya nilai kerugian yang akan mempengaruhi kondisi perusahaan, terutama kondisi keuangan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84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id-ID" sz="3200" b="1" dirty="0"/>
              <a:t>Dimensi kegawatan ada empat kategori kerugian potensiil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Kemungkinan kerugian yang wajar (normal loss expectancy)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Probabilitas kerugian maksimum (probable maximum loss)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Kerugian maksimum yang dapat diduga (maximum foreseeable loss)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Kemungkinan kerugian maksimum (maximum possible loss)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60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669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Book Antiqua</vt:lpstr>
      <vt:lpstr>Calibri</vt:lpstr>
      <vt:lpstr>Office Theme</vt:lpstr>
      <vt:lpstr>Prinsip Pengukuran Risiko</vt:lpstr>
      <vt:lpstr>KEMAMPUAN AKHIR YANG DIHARAPKAN</vt:lpstr>
      <vt:lpstr>Dimensi yang Diukur</vt:lpstr>
      <vt:lpstr>Hasil dari Pengukuran</vt:lpstr>
      <vt:lpstr>Pengukuran Frekuensi Kerugian</vt:lpstr>
      <vt:lpstr>Dimensi Kerugian Frekuensi</vt:lpstr>
      <vt:lpstr>Hal yang perlu diperhatikan dalam pengukuran frekuensi kerugian</vt:lpstr>
      <vt:lpstr>Pengukuran Kegawatan Kerugian</vt:lpstr>
      <vt:lpstr>Dimensi kegawatan ada empat kategori kerugian potensiil</vt:lpstr>
      <vt:lpstr>Konsep Probabilitas</vt:lpstr>
      <vt:lpstr>Tahapan Perhitungan Probabilitas</vt:lpstr>
      <vt:lpstr>Penentuan probabilitas suatu kejadian</vt:lpstr>
      <vt:lpstr>Beberapa Pengertian Probabilitas</vt:lpstr>
      <vt:lpstr>Beberapa Pengertian Probabilitas (Lanjutan)</vt:lpstr>
      <vt:lpstr>Beberapa Pengertian Probabilitas (Lanjutan)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38</cp:revision>
  <dcterms:created xsi:type="dcterms:W3CDTF">2017-09-09T11:34:57Z</dcterms:created>
  <dcterms:modified xsi:type="dcterms:W3CDTF">2018-10-07T15:58:41Z</dcterms:modified>
</cp:coreProperties>
</file>