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s/slide2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3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39"/>
  </p:notesMasterIdLst>
  <p:sldIdLst>
    <p:sldId id="316" r:id="rId2"/>
    <p:sldId id="367" r:id="rId3"/>
    <p:sldId id="397" r:id="rId4"/>
    <p:sldId id="414" r:id="rId5"/>
    <p:sldId id="415" r:id="rId6"/>
    <p:sldId id="416" r:id="rId7"/>
    <p:sldId id="411" r:id="rId8"/>
    <p:sldId id="368" r:id="rId9"/>
    <p:sldId id="388" r:id="rId10"/>
    <p:sldId id="369" r:id="rId11"/>
    <p:sldId id="370" r:id="rId12"/>
    <p:sldId id="398" r:id="rId13"/>
    <p:sldId id="399" r:id="rId14"/>
    <p:sldId id="400" r:id="rId15"/>
    <p:sldId id="401" r:id="rId16"/>
    <p:sldId id="372" r:id="rId17"/>
    <p:sldId id="373" r:id="rId18"/>
    <p:sldId id="376" r:id="rId19"/>
    <p:sldId id="377" r:id="rId20"/>
    <p:sldId id="404" r:id="rId21"/>
    <p:sldId id="405" r:id="rId22"/>
    <p:sldId id="406" r:id="rId23"/>
    <p:sldId id="407" r:id="rId24"/>
    <p:sldId id="417" r:id="rId25"/>
    <p:sldId id="408" r:id="rId26"/>
    <p:sldId id="418" r:id="rId27"/>
    <p:sldId id="419" r:id="rId28"/>
    <p:sldId id="420" r:id="rId29"/>
    <p:sldId id="380" r:id="rId30"/>
    <p:sldId id="403" r:id="rId31"/>
    <p:sldId id="402" r:id="rId32"/>
    <p:sldId id="410" r:id="rId33"/>
    <p:sldId id="381" r:id="rId34"/>
    <p:sldId id="386" r:id="rId35"/>
    <p:sldId id="384" r:id="rId36"/>
    <p:sldId id="409" r:id="rId37"/>
    <p:sldId id="387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srgbClr val="FF0000"/>
    </p:penClr>
    <p:extLst>
      <p:ext uri="{EC167BDD-8182-4AB7-AECC-EB403E3ABB37}">
        <p14:laserClr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4992" autoAdjust="0"/>
    <p:restoredTop sz="93190" autoAdjust="0"/>
  </p:normalViewPr>
  <p:slideViewPr>
    <p:cSldViewPr>
      <p:cViewPr>
        <p:scale>
          <a:sx n="87" d="100"/>
          <a:sy n="87" d="100"/>
        </p:scale>
        <p:origin x="-2240" y="-7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slide" Target="slides/slide3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39" Type="http://schemas.openxmlformats.org/officeDocument/2006/relationships/notesMaster" Target="notesMasters/notesMaster1.xml"/><Relationship Id="rId40" Type="http://schemas.openxmlformats.org/officeDocument/2006/relationships/printerSettings" Target="printerSettings/printerSettings1.bin"/><Relationship Id="rId7" Type="http://schemas.openxmlformats.org/officeDocument/2006/relationships/slide" Target="slides/slide6.xml"/><Relationship Id="rId36" Type="http://schemas.openxmlformats.org/officeDocument/2006/relationships/slide" Target="slides/slide35.xml"/><Relationship Id="rId4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42" Type="http://schemas.openxmlformats.org/officeDocument/2006/relationships/viewProps" Target="viewProps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4" Type="http://schemas.openxmlformats.org/officeDocument/2006/relationships/tableStyles" Target="tableStyles.xml"/><Relationship Id="rId4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F097DD21-3564-074A-A0EE-058E209ACD5C}" type="datetimeFigureOut">
              <a:rPr lang="id-ID"/>
              <a:pPr/>
              <a:t>3/22/18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23623213-ECCB-ED40-B220-8200420A3688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384801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5E92AA-80BB-FA49-A886-66BD1F21EB3A}" type="datetime1">
              <a:rPr lang="en-US"/>
              <a:pPr/>
              <a:t>3/22/18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121C5A-A347-A44B-9B27-6C1B2BD944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14553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D3CCC8-6A7F-AF4A-B6E1-A536C2FF1152}" type="datetime1">
              <a:rPr lang="en-US"/>
              <a:pPr/>
              <a:t>3/22/18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AD4EE2-1233-F249-B61D-BD1ECBE160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30519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ADF984-95C3-9F4D-ACF9-C2F8D5CF371A}" type="datetime1">
              <a:rPr lang="en-US"/>
              <a:pPr/>
              <a:t>3/22/18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957A6-4007-FC44-8C66-1B025F660F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46505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C69EBA-EFA1-8848-B009-374C78800A45}" type="datetime1">
              <a:rPr lang="en-US"/>
              <a:pPr/>
              <a:t>3/22/18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410327-3E1E-C34C-9234-AE37AD6331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3148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C9C5D4-5F1D-F44A-8D58-CCD52F7F132C}" type="datetime1">
              <a:rPr lang="en-US"/>
              <a:pPr/>
              <a:t>3/22/18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22B745-5D38-5A4F-98D4-D7470989F6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85543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7DF9D5-4D3E-DC49-83EA-96B3918F66A6}" type="datetime1">
              <a:rPr lang="en-US"/>
              <a:pPr/>
              <a:t>3/22/18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EBECA3-7230-1C4D-BD97-A1DD7C2C26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8756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CA57A-D002-9647-923D-6FD9656B04D3}" type="datetime1">
              <a:rPr lang="en-US"/>
              <a:pPr/>
              <a:t>3/22/18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74870F-F46E-D148-8D86-86977A5777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99849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4FF1D5-4124-8348-BB68-48CB3428EBBD}" type="datetime1">
              <a:rPr lang="en-US"/>
              <a:pPr/>
              <a:t>3/22/18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026E57-7FF7-AD44-B7CE-026BAE8B2A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58202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EDEB9F-F3D2-2E48-A91D-E5F72985195B}" type="datetime1">
              <a:rPr lang="en-US"/>
              <a:pPr/>
              <a:t>3/22/18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DD220E-0692-5A4E-BD3C-8DCFF8F845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99702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5CE6CB-4778-1F42-9889-C4EB51B4BD4D}" type="datetime1">
              <a:rPr lang="en-US"/>
              <a:pPr/>
              <a:t>3/22/18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172EA4-97D9-BB40-959E-83FE09CF73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3713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50D878-E33A-7C4F-87B4-C5FBF1F5EB71}" type="datetime1">
              <a:rPr lang="en-US"/>
              <a:pPr/>
              <a:t>3/22/18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4C70D5-1263-BC46-B7AA-EC03CB0066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73284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F252FA41-3FDC-FA4C-B394-81F4A103492B}" type="datetime1">
              <a:rPr lang="en-US"/>
              <a:pPr/>
              <a:t>3/22/18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charset="0"/>
              </a:defRPr>
            </a:lvl1pPr>
          </a:lstStyle>
          <a:p>
            <a:fld id="{2BD9AF96-CE70-7941-9086-B70C10564693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3222625" y="3555407"/>
            <a:ext cx="5638800" cy="1551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ETIKA PR DI MEDIA BARU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PERTEMUAN 3 </a:t>
            </a:r>
            <a:endParaRPr lang="en-US" b="1" dirty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sz="1400" dirty="0" smtClean="0">
                <a:solidFill>
                  <a:schemeClr val="bg1"/>
                </a:solidFill>
              </a:rPr>
              <a:t>IKBAL RACHMAT, SAHIRA HUMAIRA</a:t>
            </a:r>
            <a:endParaRPr lang="en-US" sz="1400" dirty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sz="1400" dirty="0" smtClean="0">
                <a:solidFill>
                  <a:schemeClr val="bg1"/>
                </a:solidFill>
              </a:rPr>
              <a:t>FAKULTAS ILMU KOMUNIKASI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7396" y="1661801"/>
            <a:ext cx="7514604" cy="2977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/>
              <a:buChar char="•"/>
            </a:pPr>
            <a:r>
              <a:rPr lang="en-US" dirty="0" err="1">
                <a:latin typeface="+mn-lt"/>
              </a:rPr>
              <a:t>Etika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dapat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juga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diartikan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sebagai</a:t>
            </a:r>
            <a:r>
              <a:rPr lang="en-US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standar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perilaku</a:t>
            </a:r>
            <a:r>
              <a:rPr lang="en-US" b="1" dirty="0">
                <a:latin typeface="+mn-lt"/>
              </a:rPr>
              <a:t> yang </a:t>
            </a:r>
            <a:r>
              <a:rPr lang="en-US" b="1" dirty="0" err="1">
                <a:latin typeface="+mn-lt"/>
              </a:rPr>
              <a:t>diterima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masyarakat</a:t>
            </a:r>
            <a:r>
              <a:rPr lang="en-US" dirty="0">
                <a:latin typeface="+mn-lt"/>
              </a:rPr>
              <a:t>; </a:t>
            </a:r>
            <a:endParaRPr lang="en-US" dirty="0" smtClean="0">
              <a:latin typeface="+mn-lt"/>
            </a:endParaRPr>
          </a:p>
          <a:p>
            <a:pPr marL="285750" indent="-285750" algn="just">
              <a:lnSpc>
                <a:spcPct val="150000"/>
              </a:lnSpc>
              <a:buFont typeface="Arial"/>
              <a:buChar char="•"/>
            </a:pPr>
            <a:r>
              <a:rPr lang="en-US" dirty="0" err="1" smtClean="0">
                <a:latin typeface="+mn-lt"/>
              </a:rPr>
              <a:t>Etika</a:t>
            </a:r>
            <a:r>
              <a:rPr lang="en-US" dirty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menyangkut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>
                <a:latin typeface="+mn-lt"/>
              </a:rPr>
              <a:t>hati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nurani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dalam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menentukan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benar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salah</a:t>
            </a:r>
            <a:r>
              <a:rPr lang="en-US" dirty="0">
                <a:latin typeface="+mn-lt"/>
              </a:rPr>
              <a:t>; </a:t>
            </a:r>
            <a:endParaRPr lang="en-US" dirty="0" smtClean="0">
              <a:latin typeface="+mn-lt"/>
            </a:endParaRPr>
          </a:p>
          <a:p>
            <a:pPr marL="285750" indent="-285750" algn="just">
              <a:lnSpc>
                <a:spcPct val="150000"/>
              </a:lnSpc>
              <a:buFont typeface="Arial"/>
              <a:buChar char="•"/>
            </a:pPr>
            <a:r>
              <a:rPr lang="en-US" dirty="0" err="1" smtClean="0">
                <a:latin typeface="+mn-lt"/>
              </a:rPr>
              <a:t>Etika</a:t>
            </a:r>
            <a:r>
              <a:rPr lang="en-US" dirty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berkaitan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>
                <a:latin typeface="+mn-lt"/>
              </a:rPr>
              <a:t>dengan</a:t>
            </a:r>
            <a:r>
              <a:rPr lang="en-US" dirty="0">
                <a:latin typeface="+mn-lt"/>
              </a:rPr>
              <a:t> agama; </a:t>
            </a:r>
            <a:endParaRPr lang="en-US" dirty="0" smtClean="0">
              <a:latin typeface="+mn-lt"/>
            </a:endParaRPr>
          </a:p>
          <a:p>
            <a:pPr marL="285750" indent="-285750" algn="just">
              <a:lnSpc>
                <a:spcPct val="150000"/>
              </a:lnSpc>
              <a:buFont typeface="Arial"/>
              <a:buChar char="•"/>
            </a:pPr>
            <a:r>
              <a:rPr lang="en-US" dirty="0" err="1" smtClean="0">
                <a:latin typeface="+mn-lt"/>
              </a:rPr>
              <a:t>beretika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>
                <a:latin typeface="+mn-lt"/>
              </a:rPr>
              <a:t>berarti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sudah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ikut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mematuhi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hukum</a:t>
            </a:r>
            <a:r>
              <a:rPr lang="en-US" dirty="0">
                <a:latin typeface="+mn-lt"/>
              </a:rPr>
              <a:t> yang </a:t>
            </a:r>
            <a:r>
              <a:rPr lang="en-US" dirty="0" err="1">
                <a:latin typeface="+mn-lt"/>
              </a:rPr>
              <a:t>berlaku</a:t>
            </a:r>
            <a:r>
              <a:rPr lang="en-US" dirty="0" smtClean="0">
                <a:latin typeface="+mn-lt"/>
              </a:rPr>
              <a:t>;</a:t>
            </a:r>
          </a:p>
          <a:p>
            <a:pPr marL="285750" indent="-285750" algn="just">
              <a:lnSpc>
                <a:spcPct val="150000"/>
              </a:lnSpc>
              <a:buFont typeface="Arial"/>
              <a:buChar char="•"/>
            </a:pPr>
            <a:r>
              <a:rPr lang="en-US" dirty="0" err="1" smtClean="0">
                <a:latin typeface="+mn-lt"/>
              </a:rPr>
              <a:t>dan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>
                <a:latin typeface="+mn-lt"/>
              </a:rPr>
              <a:t>ada</a:t>
            </a:r>
            <a:r>
              <a:rPr lang="en-US" dirty="0">
                <a:latin typeface="+mn-lt"/>
              </a:rPr>
              <a:t> yang </a:t>
            </a:r>
            <a:r>
              <a:rPr lang="en-US" dirty="0" err="1">
                <a:latin typeface="+mn-lt"/>
              </a:rPr>
              <a:t>tidak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tahu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apa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arti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etika</a:t>
            </a:r>
            <a:r>
              <a:rPr lang="en-US" dirty="0" smtClean="0">
                <a:latin typeface="+mn-lt"/>
              </a:rPr>
              <a:t>. (</a:t>
            </a:r>
            <a:r>
              <a:rPr lang="en-US" i="1" dirty="0">
                <a:latin typeface="+mn-lt"/>
              </a:rPr>
              <a:t>Raymond </a:t>
            </a:r>
            <a:r>
              <a:rPr lang="en-US" i="1" dirty="0" err="1">
                <a:latin typeface="+mn-lt"/>
              </a:rPr>
              <a:t>Baumhart</a:t>
            </a:r>
            <a:r>
              <a:rPr lang="en-US" i="1" dirty="0">
                <a:latin typeface="+mn-lt"/>
              </a:rPr>
              <a:t> </a:t>
            </a:r>
            <a:r>
              <a:rPr lang="en-US" i="1" dirty="0" err="1">
                <a:latin typeface="+mn-lt"/>
              </a:rPr>
              <a:t>dalam</a:t>
            </a:r>
            <a:r>
              <a:rPr lang="en-US" i="1" dirty="0">
                <a:latin typeface="+mn-lt"/>
              </a:rPr>
              <a:t> </a:t>
            </a:r>
            <a:r>
              <a:rPr lang="en-US" i="1" dirty="0" err="1">
                <a:latin typeface="+mn-lt"/>
              </a:rPr>
              <a:t>Seitel</a:t>
            </a:r>
            <a:r>
              <a:rPr lang="en-US" i="1" dirty="0">
                <a:latin typeface="+mn-lt"/>
              </a:rPr>
              <a:t> 1992:105</a:t>
            </a:r>
            <a:r>
              <a:rPr lang="en-US" dirty="0">
                <a:latin typeface="+mn-lt"/>
              </a:rPr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4118646" y="794403"/>
            <a:ext cx="928459" cy="569387"/>
          </a:xfrm>
          <a:prstGeom prst="rect">
            <a:avLst/>
          </a:prstGeom>
        </p:spPr>
        <p:txBody>
          <a:bodyPr wrap="none" t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000000"/>
                </a:solidFill>
                <a:latin typeface="+mj-lt"/>
                <a:cs typeface="Calibri"/>
              </a:rPr>
              <a:t>ETIKA</a:t>
            </a:r>
            <a:endParaRPr lang="en-US" sz="2400" b="1" dirty="0">
              <a:solidFill>
                <a:srgbClr val="000000"/>
              </a:solidFill>
              <a:latin typeface="+mj-lt"/>
              <a:cs typeface="Calibri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5702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7396" y="1447800"/>
            <a:ext cx="7514604" cy="4727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7188" algn="just">
              <a:lnSpc>
                <a:spcPct val="140000"/>
              </a:lnSpc>
            </a:pPr>
            <a:r>
              <a:rPr lang="en-US" dirty="0" err="1">
                <a:latin typeface="+mn-lt"/>
              </a:rPr>
              <a:t>Kelima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unsur</a:t>
            </a:r>
            <a:r>
              <a:rPr lang="en-US" dirty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etika</a:t>
            </a:r>
            <a:r>
              <a:rPr lang="en-US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(</a:t>
            </a:r>
            <a:r>
              <a:rPr lang="en-US" b="1" dirty="0" err="1">
                <a:latin typeface="+mn-lt"/>
              </a:rPr>
              <a:t>nurani</a:t>
            </a:r>
            <a:r>
              <a:rPr lang="en-US" b="1" dirty="0">
                <a:latin typeface="+mn-lt"/>
              </a:rPr>
              <a:t>, agama, </a:t>
            </a:r>
            <a:r>
              <a:rPr lang="en-US" b="1" dirty="0" err="1">
                <a:latin typeface="+mn-lt"/>
              </a:rPr>
              <a:t>hukum</a:t>
            </a:r>
            <a:r>
              <a:rPr lang="en-US" b="1" dirty="0">
                <a:latin typeface="+mn-lt"/>
              </a:rPr>
              <a:t>, </a:t>
            </a:r>
            <a:r>
              <a:rPr lang="en-US" b="1" dirty="0" err="1">
                <a:latin typeface="+mn-lt"/>
              </a:rPr>
              <a:t>standar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perilaku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dan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ketidaktahuan</a:t>
            </a:r>
            <a:r>
              <a:rPr lang="en-US" dirty="0">
                <a:latin typeface="+mn-lt"/>
              </a:rPr>
              <a:t>) </a:t>
            </a:r>
            <a:r>
              <a:rPr lang="en-US" dirty="0" err="1">
                <a:latin typeface="+mn-lt"/>
              </a:rPr>
              <a:t>merepresentasikan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tidak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mudahnya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menggaris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bawahi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makna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etika</a:t>
            </a:r>
            <a:r>
              <a:rPr lang="en-US" dirty="0">
                <a:latin typeface="+mn-lt"/>
              </a:rPr>
              <a:t>, </a:t>
            </a:r>
            <a:r>
              <a:rPr lang="en-US" dirty="0" err="1">
                <a:latin typeface="+mn-lt"/>
              </a:rPr>
              <a:t>namun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hidup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dan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kehidupan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berjalan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terus</a:t>
            </a:r>
            <a:r>
              <a:rPr lang="en-US" dirty="0">
                <a:latin typeface="+mn-lt"/>
              </a:rPr>
              <a:t>, </a:t>
            </a:r>
            <a:r>
              <a:rPr lang="en-US" dirty="0" err="1">
                <a:latin typeface="+mn-lt"/>
              </a:rPr>
              <a:t>hubungan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antar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elemen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masyarakat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memerlukan</a:t>
            </a:r>
            <a:r>
              <a:rPr lang="en-US" dirty="0">
                <a:latin typeface="+mn-lt"/>
              </a:rPr>
              <a:t> </a:t>
            </a:r>
            <a:r>
              <a:rPr lang="en-US" b="1" i="1" dirty="0">
                <a:latin typeface="+mn-lt"/>
              </a:rPr>
              <a:t>guidance</a:t>
            </a:r>
            <a:r>
              <a:rPr lang="en-US" dirty="0">
                <a:latin typeface="+mn-lt"/>
              </a:rPr>
              <a:t> yang </a:t>
            </a:r>
            <a:r>
              <a:rPr lang="en-US" dirty="0" err="1">
                <a:latin typeface="+mn-lt"/>
              </a:rPr>
              <a:t>disepakati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supaya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eksistensi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masyarakat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berjalan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dengan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sebaik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mungkin</a:t>
            </a:r>
            <a:r>
              <a:rPr lang="en-US" dirty="0">
                <a:latin typeface="+mn-lt"/>
              </a:rPr>
              <a:t>.</a:t>
            </a:r>
          </a:p>
          <a:p>
            <a:pPr indent="357188" algn="just">
              <a:lnSpc>
                <a:spcPct val="140000"/>
              </a:lnSpc>
            </a:pPr>
            <a:r>
              <a:rPr lang="en-US" b="1" i="1" dirty="0">
                <a:latin typeface="+mn-lt"/>
              </a:rPr>
              <a:t>Guidance</a:t>
            </a:r>
            <a:r>
              <a:rPr lang="en-US" i="1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hubungan-hubungan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ini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jika</a:t>
            </a:r>
            <a:r>
              <a:rPr lang="en-US" dirty="0">
                <a:latin typeface="+mn-lt"/>
              </a:rPr>
              <a:t> di </a:t>
            </a:r>
            <a:r>
              <a:rPr lang="en-US" dirty="0" err="1">
                <a:latin typeface="+mn-lt"/>
              </a:rPr>
              <a:t>bawa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kehidupan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organisasi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adalah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sebagai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standar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perilaku</a:t>
            </a:r>
            <a:r>
              <a:rPr lang="en-US" dirty="0">
                <a:latin typeface="+mn-lt"/>
              </a:rPr>
              <a:t> yang </a:t>
            </a:r>
            <a:r>
              <a:rPr lang="en-US" dirty="0" err="1">
                <a:latin typeface="+mn-lt"/>
              </a:rPr>
              <a:t>dikenal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sebagai</a:t>
            </a:r>
            <a:r>
              <a:rPr lang="en-US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Kode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Etik</a:t>
            </a:r>
            <a:r>
              <a:rPr lang="en-US" dirty="0">
                <a:latin typeface="+mn-lt"/>
              </a:rPr>
              <a:t>, </a:t>
            </a:r>
            <a:r>
              <a:rPr lang="en-US" dirty="0" err="1">
                <a:latin typeface="+mn-lt"/>
              </a:rPr>
              <a:t>dalam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hal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ini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adalah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kode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etik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kehumasan</a:t>
            </a:r>
            <a:r>
              <a:rPr lang="en-US" dirty="0" smtClean="0">
                <a:latin typeface="+mn-lt"/>
              </a:rPr>
              <a:t>.</a:t>
            </a:r>
          </a:p>
          <a:p>
            <a:pPr indent="357188" algn="just">
              <a:lnSpc>
                <a:spcPct val="140000"/>
              </a:lnSpc>
            </a:pPr>
            <a:r>
              <a:rPr lang="tr-TR" dirty="0" err="1">
                <a:latin typeface="+mn-lt"/>
              </a:rPr>
              <a:t>Etika</a:t>
            </a:r>
            <a:r>
              <a:rPr lang="tr-TR" dirty="0">
                <a:latin typeface="+mn-lt"/>
              </a:rPr>
              <a:t> dan moral </a:t>
            </a:r>
            <a:r>
              <a:rPr lang="tr-TR" dirty="0" err="1">
                <a:latin typeface="+mn-lt"/>
              </a:rPr>
              <a:t>lebih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kurang</a:t>
            </a:r>
            <a:r>
              <a:rPr lang="tr-TR" dirty="0">
                <a:latin typeface="+mn-lt"/>
              </a:rPr>
              <a:t> sama </a:t>
            </a:r>
            <a:r>
              <a:rPr lang="tr-TR" dirty="0" err="1">
                <a:latin typeface="+mn-lt"/>
              </a:rPr>
              <a:t>pengertiannya</a:t>
            </a:r>
            <a:r>
              <a:rPr lang="tr-TR" dirty="0">
                <a:latin typeface="+mn-lt"/>
              </a:rPr>
              <a:t>, </a:t>
            </a:r>
            <a:r>
              <a:rPr lang="tr-TR" dirty="0" err="1">
                <a:latin typeface="+mn-lt"/>
              </a:rPr>
              <a:t>tetapi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dalam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kegiatan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sehari-hari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terdapat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perbedaan</a:t>
            </a:r>
            <a:r>
              <a:rPr lang="tr-TR" dirty="0">
                <a:latin typeface="+mn-lt"/>
              </a:rPr>
              <a:t>, moral </a:t>
            </a:r>
            <a:r>
              <a:rPr lang="tr-TR" dirty="0" err="1">
                <a:latin typeface="+mn-lt"/>
              </a:rPr>
              <a:t>atau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moralitas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untuk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penilaian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perbuatan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yang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dilakukan</a:t>
            </a:r>
            <a:r>
              <a:rPr lang="tr-TR" dirty="0">
                <a:latin typeface="+mn-lt"/>
              </a:rPr>
              <a:t>, </a:t>
            </a:r>
            <a:r>
              <a:rPr lang="tr-TR" dirty="0" err="1">
                <a:latin typeface="+mn-lt"/>
              </a:rPr>
              <a:t>sedangkan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etika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adalah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untuk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pengkajian</a:t>
            </a:r>
            <a:r>
              <a:rPr lang="tr-TR" dirty="0">
                <a:latin typeface="+mn-lt"/>
              </a:rPr>
              <a:t> sistem </a:t>
            </a:r>
            <a:r>
              <a:rPr lang="tr-TR" dirty="0" err="1">
                <a:latin typeface="+mn-lt"/>
              </a:rPr>
              <a:t>nilai-nilai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yang</a:t>
            </a:r>
            <a:r>
              <a:rPr lang="tr-TR" dirty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berlaku</a:t>
            </a:r>
            <a:r>
              <a:rPr lang="tr-TR" dirty="0" smtClean="0">
                <a:latin typeface="+mn-lt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4118646" y="794403"/>
            <a:ext cx="928459" cy="569387"/>
          </a:xfrm>
          <a:prstGeom prst="rect">
            <a:avLst/>
          </a:prstGeom>
        </p:spPr>
        <p:txBody>
          <a:bodyPr wrap="none" t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000000"/>
                </a:solidFill>
                <a:latin typeface="+mj-lt"/>
                <a:cs typeface="Calibri"/>
              </a:rPr>
              <a:t>ETIKA</a:t>
            </a:r>
            <a:endParaRPr lang="en-US" sz="2400" b="1" dirty="0">
              <a:solidFill>
                <a:srgbClr val="000000"/>
              </a:solidFill>
              <a:latin typeface="+mj-lt"/>
              <a:cs typeface="Calibri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467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41851"/>
            <a:ext cx="7543800" cy="346355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800" dirty="0" err="1" smtClean="0"/>
              <a:t>Fungsi</a:t>
            </a:r>
            <a:r>
              <a:rPr lang="en-US" sz="1800" dirty="0" smtClean="0"/>
              <a:t> </a:t>
            </a:r>
            <a:r>
              <a:rPr lang="en-US" sz="1800" dirty="0" err="1" smtClean="0"/>
              <a:t>kode</a:t>
            </a:r>
            <a:r>
              <a:rPr lang="en-US" sz="1800" dirty="0" smtClean="0"/>
              <a:t> </a:t>
            </a:r>
            <a:r>
              <a:rPr lang="en-US" sz="1800" dirty="0" err="1" smtClean="0"/>
              <a:t>etik</a:t>
            </a:r>
            <a:r>
              <a:rPr lang="en-US" sz="1800" dirty="0" smtClean="0"/>
              <a:t> </a:t>
            </a:r>
            <a:r>
              <a:rPr lang="en-US" sz="1800" dirty="0" err="1" smtClean="0"/>
              <a:t>yaitu</a:t>
            </a:r>
            <a:r>
              <a:rPr lang="en-US" sz="1800" dirty="0" smtClean="0"/>
              <a:t> </a:t>
            </a:r>
            <a:r>
              <a:rPr lang="en-US" sz="1800" dirty="0" err="1" smtClean="0"/>
              <a:t>sebagai</a:t>
            </a:r>
            <a:r>
              <a:rPr lang="en-US" sz="1800" dirty="0" smtClean="0"/>
              <a:t> </a:t>
            </a:r>
            <a:r>
              <a:rPr lang="en-US" sz="1800" dirty="0" err="1" smtClean="0"/>
              <a:t>berikut</a:t>
            </a:r>
            <a:r>
              <a:rPr lang="en-US" sz="1800" dirty="0" smtClean="0"/>
              <a:t> :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800" dirty="0" err="1" smtClean="0"/>
              <a:t>Sebagai</a:t>
            </a:r>
            <a:r>
              <a:rPr lang="en-US" sz="1800" dirty="0" smtClean="0"/>
              <a:t> </a:t>
            </a:r>
            <a:r>
              <a:rPr lang="en-US" sz="1800" dirty="0" err="1" smtClean="0"/>
              <a:t>nilai</a:t>
            </a:r>
            <a:r>
              <a:rPr lang="en-US" sz="1800" dirty="0" smtClean="0"/>
              <a:t> </a:t>
            </a:r>
            <a:r>
              <a:rPr lang="en-US" sz="1800" dirty="0" err="1" smtClean="0"/>
              <a:t>bagi</a:t>
            </a:r>
            <a:r>
              <a:rPr lang="en-US" sz="1800" dirty="0" smtClean="0"/>
              <a:t> </a:t>
            </a:r>
            <a:r>
              <a:rPr lang="en-US" sz="1800" dirty="0" err="1" smtClean="0"/>
              <a:t>para</a:t>
            </a:r>
            <a:r>
              <a:rPr lang="en-US" sz="1800" dirty="0" smtClean="0"/>
              <a:t> </a:t>
            </a:r>
            <a:r>
              <a:rPr lang="en-US" sz="1800" dirty="0" err="1" smtClean="0"/>
              <a:t>pelaku</a:t>
            </a:r>
            <a:r>
              <a:rPr lang="en-US" sz="1800" dirty="0" smtClean="0"/>
              <a:t> </a:t>
            </a:r>
            <a:r>
              <a:rPr lang="en-US" sz="1800" dirty="0" err="1" smtClean="0"/>
              <a:t>bisnis</a:t>
            </a:r>
            <a:r>
              <a:rPr lang="en-US" sz="1800" dirty="0" smtClean="0"/>
              <a:t> agar </a:t>
            </a:r>
            <a:r>
              <a:rPr lang="en-US" sz="1800" dirty="0" err="1" smtClean="0"/>
              <a:t>tercipta</a:t>
            </a:r>
            <a:r>
              <a:rPr lang="en-US" sz="1800" dirty="0" smtClean="0"/>
              <a:t> </a:t>
            </a:r>
            <a:r>
              <a:rPr lang="en-US" sz="1800" dirty="0" err="1" smtClean="0"/>
              <a:t>iklim</a:t>
            </a:r>
            <a:r>
              <a:rPr lang="en-US" sz="1800" dirty="0" smtClean="0"/>
              <a:t> yang </a:t>
            </a:r>
            <a:r>
              <a:rPr lang="en-US" sz="1800" dirty="0" err="1" smtClean="0"/>
              <a:t>kondusif</a:t>
            </a:r>
            <a:r>
              <a:rPr lang="en-US" sz="1800" dirty="0" smtClean="0"/>
              <a:t>, </a:t>
            </a:r>
            <a:r>
              <a:rPr lang="en-US" sz="1800" dirty="0" err="1" smtClean="0"/>
              <a:t>produktif</a:t>
            </a:r>
            <a:r>
              <a:rPr lang="en-US" sz="1800" dirty="0" smtClean="0"/>
              <a:t>, </a:t>
            </a:r>
            <a:r>
              <a:rPr lang="en-US" sz="1800" dirty="0" err="1" smtClean="0"/>
              <a:t>saling</a:t>
            </a:r>
            <a:r>
              <a:rPr lang="en-US" sz="1800" dirty="0" smtClean="0"/>
              <a:t> </a:t>
            </a:r>
            <a:r>
              <a:rPr lang="en-US" sz="1800" dirty="0" err="1" smtClean="0"/>
              <a:t>percaya</a:t>
            </a:r>
            <a:r>
              <a:rPr lang="en-US" sz="1800" dirty="0" smtClean="0"/>
              <a:t> </a:t>
            </a:r>
            <a:r>
              <a:rPr lang="en-US" sz="1800" dirty="0" err="1" smtClean="0"/>
              <a:t>hubungan</a:t>
            </a:r>
            <a:r>
              <a:rPr lang="en-US" sz="1800" dirty="0" smtClean="0"/>
              <a:t> yang </a:t>
            </a:r>
            <a:r>
              <a:rPr lang="en-US" sz="1800" dirty="0" err="1" smtClean="0"/>
              <a:t>saling</a:t>
            </a:r>
            <a:r>
              <a:rPr lang="en-US" sz="1800" dirty="0" smtClean="0"/>
              <a:t> </a:t>
            </a:r>
            <a:r>
              <a:rPr lang="en-US" sz="1800" dirty="0" err="1" smtClean="0"/>
              <a:t>dilandasi</a:t>
            </a:r>
            <a:r>
              <a:rPr lang="en-US" sz="1800" dirty="0" smtClean="0"/>
              <a:t> </a:t>
            </a:r>
            <a:r>
              <a:rPr lang="en-US" sz="1800" dirty="0" err="1" smtClean="0"/>
              <a:t>oleh</a:t>
            </a:r>
            <a:r>
              <a:rPr lang="en-US" sz="1800" dirty="0" smtClean="0"/>
              <a:t> </a:t>
            </a:r>
            <a:r>
              <a:rPr lang="en-US" sz="1800" dirty="0" err="1" smtClean="0"/>
              <a:t>kasih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kondisi</a:t>
            </a:r>
            <a:r>
              <a:rPr lang="en-US" sz="1800" dirty="0" smtClean="0"/>
              <a:t> yang </a:t>
            </a:r>
            <a:r>
              <a:rPr lang="en-US" sz="1800" dirty="0" err="1" smtClean="0"/>
              <a:t>saling</a:t>
            </a:r>
            <a:r>
              <a:rPr lang="en-US" sz="1800" dirty="0" smtClean="0"/>
              <a:t> </a:t>
            </a:r>
            <a:r>
              <a:rPr lang="en-US" sz="1800" dirty="0" err="1" smtClean="0"/>
              <a:t>menguntungkan</a:t>
            </a:r>
            <a:r>
              <a:rPr lang="en-US" sz="1800" dirty="0" smtClean="0"/>
              <a:t> (win-win solution).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800" dirty="0" err="1" smtClean="0"/>
              <a:t>Rambu-rambu</a:t>
            </a:r>
            <a:r>
              <a:rPr lang="en-US" sz="1800" dirty="0" smtClean="0"/>
              <a:t> yang </a:t>
            </a:r>
            <a:r>
              <a:rPr lang="en-US" sz="1800" dirty="0" err="1" smtClean="0"/>
              <a:t>memagari</a:t>
            </a:r>
            <a:r>
              <a:rPr lang="en-US" sz="1800" dirty="0" smtClean="0"/>
              <a:t> </a:t>
            </a:r>
            <a:r>
              <a:rPr lang="en-US" sz="1800" dirty="0" err="1" smtClean="0"/>
              <a:t>sikap</a:t>
            </a:r>
            <a:r>
              <a:rPr lang="en-US" sz="1800" dirty="0" smtClean="0"/>
              <a:t> </a:t>
            </a:r>
            <a:r>
              <a:rPr lang="en-US" sz="1800" dirty="0" err="1" smtClean="0"/>
              <a:t>prilaku</a:t>
            </a:r>
            <a:r>
              <a:rPr lang="en-US" sz="1800" dirty="0" smtClean="0"/>
              <a:t> </a:t>
            </a:r>
            <a:r>
              <a:rPr lang="en-US" sz="1800" dirty="0" err="1" smtClean="0"/>
              <a:t>para</a:t>
            </a:r>
            <a:r>
              <a:rPr lang="en-US" sz="1800" dirty="0" smtClean="0"/>
              <a:t> </a:t>
            </a:r>
            <a:r>
              <a:rPr lang="en-US" sz="1800" dirty="0" err="1" smtClean="0"/>
              <a:t>profesional</a:t>
            </a:r>
            <a:r>
              <a:rPr lang="en-US" sz="1800" dirty="0" smtClean="0"/>
              <a:t> agar </a:t>
            </a:r>
            <a:r>
              <a:rPr lang="en-US" sz="1800" dirty="0" err="1" smtClean="0"/>
              <a:t>mempunyaipola</a:t>
            </a:r>
            <a:r>
              <a:rPr lang="en-US" sz="1800" dirty="0" smtClean="0"/>
              <a:t> </a:t>
            </a:r>
            <a:r>
              <a:rPr lang="en-US" sz="1800" dirty="0" err="1" smtClean="0"/>
              <a:t>tindakan</a:t>
            </a:r>
            <a:r>
              <a:rPr lang="en-US" sz="1800" dirty="0" smtClean="0"/>
              <a:t> yang </a:t>
            </a:r>
            <a:r>
              <a:rPr lang="en-US" sz="1800" dirty="0" err="1" smtClean="0"/>
              <a:t>etis</a:t>
            </a:r>
            <a:endParaRPr lang="en-US" sz="1800" dirty="0"/>
          </a:p>
          <a:p>
            <a:pPr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800" dirty="0" err="1" smtClean="0"/>
              <a:t>Menciptakan</a:t>
            </a:r>
            <a:r>
              <a:rPr lang="en-US" sz="1800" dirty="0" smtClean="0"/>
              <a:t> rasa </a:t>
            </a:r>
            <a:r>
              <a:rPr lang="en-US" sz="1800" dirty="0" err="1" smtClean="0"/>
              <a:t>aman</a:t>
            </a:r>
            <a:r>
              <a:rPr lang="en-US" sz="1800" dirty="0" smtClean="0"/>
              <a:t>, </a:t>
            </a:r>
            <a:r>
              <a:rPr lang="en-US" sz="1800" dirty="0" err="1" smtClean="0"/>
              <a:t>menjamin</a:t>
            </a:r>
            <a:r>
              <a:rPr lang="en-US" sz="1800" dirty="0" smtClean="0"/>
              <a:t> </a:t>
            </a:r>
            <a:r>
              <a:rPr lang="en-US" sz="1800" dirty="0" err="1" smtClean="0"/>
              <a:t>kejujuran</a:t>
            </a:r>
            <a:r>
              <a:rPr lang="en-US" sz="1800" dirty="0" smtClean="0"/>
              <a:t> (</a:t>
            </a:r>
            <a:r>
              <a:rPr lang="en-US" sz="1800" dirty="0" err="1" smtClean="0"/>
              <a:t>transparansi</a:t>
            </a:r>
            <a:r>
              <a:rPr lang="en-US" sz="1800" dirty="0" smtClean="0"/>
              <a:t>)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batas-batas</a:t>
            </a:r>
            <a:r>
              <a:rPr lang="en-US" sz="1800" dirty="0" smtClean="0"/>
              <a:t> </a:t>
            </a:r>
            <a:r>
              <a:rPr lang="en-US" sz="1800" dirty="0" err="1" smtClean="0"/>
              <a:t>tertentu</a:t>
            </a:r>
            <a:r>
              <a:rPr lang="en-US" sz="1800" dirty="0" smtClean="0"/>
              <a:t> yang </a:t>
            </a:r>
            <a:r>
              <a:rPr lang="en-US" sz="1800" dirty="0" err="1" smtClean="0"/>
              <a:t>berkaitan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rahasia</a:t>
            </a:r>
            <a:r>
              <a:rPr lang="en-US" sz="1800" dirty="0" smtClean="0"/>
              <a:t> </a:t>
            </a:r>
            <a:r>
              <a:rPr lang="en-US" sz="1800" dirty="0" err="1" smtClean="0"/>
              <a:t>perusahaan</a:t>
            </a:r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8D053-01D1-F846-B0DE-5506CF02E0B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28800" y="838200"/>
            <a:ext cx="5410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" algn="ctr">
              <a:lnSpc>
                <a:spcPct val="120000"/>
              </a:lnSpc>
            </a:pPr>
            <a:r>
              <a:rPr lang="en-US" sz="2400" b="1" cap="all" dirty="0" err="1" smtClean="0">
                <a:solidFill>
                  <a:srgbClr val="000000"/>
                </a:solidFill>
                <a:latin typeface="+mj-lt"/>
              </a:rPr>
              <a:t>Fungsi</a:t>
            </a:r>
            <a:r>
              <a:rPr lang="en-US" sz="2400" b="1" cap="all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b="1" cap="all" dirty="0" err="1" smtClean="0">
                <a:solidFill>
                  <a:srgbClr val="000000"/>
                </a:solidFill>
                <a:latin typeface="+mj-lt"/>
              </a:rPr>
              <a:t>Kode</a:t>
            </a:r>
            <a:r>
              <a:rPr lang="en-US" sz="2400" b="1" cap="all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b="1" cap="all" dirty="0" err="1" smtClean="0">
                <a:solidFill>
                  <a:srgbClr val="000000"/>
                </a:solidFill>
                <a:latin typeface="+mj-lt"/>
              </a:rPr>
              <a:t>Etik</a:t>
            </a:r>
            <a:endParaRPr lang="en-US" sz="2400" b="1" cap="all" dirty="0" smtClean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9701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066" y="1641850"/>
            <a:ext cx="7481933" cy="433415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800" dirty="0" err="1" smtClean="0"/>
              <a:t>Tujuan</a:t>
            </a:r>
            <a:r>
              <a:rPr lang="en-US" sz="1800" dirty="0" smtClean="0"/>
              <a:t> </a:t>
            </a:r>
            <a:r>
              <a:rPr lang="en-US" sz="1800" dirty="0" err="1" smtClean="0"/>
              <a:t>Kode</a:t>
            </a:r>
            <a:r>
              <a:rPr lang="en-US" sz="1800" dirty="0" smtClean="0"/>
              <a:t> </a:t>
            </a:r>
            <a:r>
              <a:rPr lang="en-US" sz="1800" dirty="0" err="1" smtClean="0"/>
              <a:t>Etik</a:t>
            </a:r>
            <a:r>
              <a:rPr lang="en-US" sz="1800" dirty="0" smtClean="0"/>
              <a:t> </a:t>
            </a:r>
            <a:r>
              <a:rPr lang="en-US" sz="1800" dirty="0" err="1" smtClean="0"/>
              <a:t>yaitu</a:t>
            </a:r>
            <a:r>
              <a:rPr lang="en-US" sz="1800" dirty="0" smtClean="0"/>
              <a:t> </a:t>
            </a:r>
            <a:r>
              <a:rPr lang="en-US" sz="1800" dirty="0" err="1" smtClean="0"/>
              <a:t>sebagai</a:t>
            </a:r>
            <a:r>
              <a:rPr lang="en-US" sz="1800" dirty="0" smtClean="0"/>
              <a:t> </a:t>
            </a:r>
            <a:r>
              <a:rPr lang="en-US" sz="1800" dirty="0" err="1" smtClean="0"/>
              <a:t>berikut</a:t>
            </a:r>
            <a:r>
              <a:rPr lang="en-US" sz="1800" dirty="0" smtClean="0"/>
              <a:t> :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800" dirty="0" smtClean="0"/>
              <a:t>Agar </a:t>
            </a:r>
            <a:r>
              <a:rPr lang="en-US" sz="1800" dirty="0" err="1" smtClean="0"/>
              <a:t>para</a:t>
            </a:r>
            <a:r>
              <a:rPr lang="en-US" sz="1800" dirty="0" smtClean="0"/>
              <a:t> </a:t>
            </a:r>
            <a:r>
              <a:rPr lang="en-US" sz="1800" dirty="0" err="1" smtClean="0"/>
              <a:t>profesional</a:t>
            </a:r>
            <a:r>
              <a:rPr lang="en-US" sz="1800" dirty="0" smtClean="0"/>
              <a:t> </a:t>
            </a:r>
            <a:r>
              <a:rPr lang="en-US" sz="1800" dirty="0" err="1" smtClean="0"/>
              <a:t>dapat</a:t>
            </a:r>
            <a:r>
              <a:rPr lang="en-US" sz="1800" dirty="0" smtClean="0"/>
              <a:t> </a:t>
            </a:r>
            <a:r>
              <a:rPr lang="en-US" sz="1800" dirty="0" err="1" smtClean="0"/>
              <a:t>bekerja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baik</a:t>
            </a:r>
            <a:r>
              <a:rPr lang="en-US" sz="1800" dirty="0" smtClean="0"/>
              <a:t> </a:t>
            </a:r>
            <a:r>
              <a:rPr lang="en-US" sz="1800" dirty="0" err="1" smtClean="0"/>
              <a:t>sesuai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disiplin</a:t>
            </a:r>
            <a:r>
              <a:rPr lang="en-US" sz="1800" dirty="0" smtClean="0"/>
              <a:t> </a:t>
            </a:r>
            <a:r>
              <a:rPr lang="en-US" sz="1800" dirty="0" err="1" smtClean="0"/>
              <a:t>ilmunya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dapat</a:t>
            </a:r>
            <a:r>
              <a:rPr lang="en-US" sz="1800" dirty="0" smtClean="0"/>
              <a:t> </a:t>
            </a:r>
            <a:r>
              <a:rPr lang="en-US" sz="1800" dirty="0" err="1" smtClean="0"/>
              <a:t>memberikan</a:t>
            </a:r>
            <a:r>
              <a:rPr lang="en-US" sz="1800" dirty="0" smtClean="0"/>
              <a:t> </a:t>
            </a:r>
            <a:r>
              <a:rPr lang="en-US" sz="1800" dirty="0" err="1" smtClean="0"/>
              <a:t>jasa</a:t>
            </a:r>
            <a:r>
              <a:rPr lang="en-US" sz="1800" dirty="0" smtClean="0"/>
              <a:t> </a:t>
            </a:r>
            <a:r>
              <a:rPr lang="en-US" sz="1800" dirty="0" err="1" smtClean="0"/>
              <a:t>sebaik-baiknya</a:t>
            </a:r>
            <a:r>
              <a:rPr lang="en-US" sz="1800" dirty="0" smtClean="0"/>
              <a:t> </a:t>
            </a:r>
            <a:r>
              <a:rPr lang="en-US" sz="1800" dirty="0" err="1" smtClean="0"/>
              <a:t>kepada</a:t>
            </a:r>
            <a:r>
              <a:rPr lang="en-US" sz="1800" dirty="0" smtClean="0"/>
              <a:t> </a:t>
            </a:r>
            <a:r>
              <a:rPr lang="en-US" sz="1800" dirty="0" err="1" smtClean="0"/>
              <a:t>masyarakat</a:t>
            </a:r>
            <a:r>
              <a:rPr lang="en-US" sz="1800" dirty="0" smtClean="0"/>
              <a:t> yang </a:t>
            </a:r>
            <a:r>
              <a:rPr lang="en-US" sz="1800" dirty="0" err="1" smtClean="0"/>
              <a:t>membutuhkan</a:t>
            </a:r>
            <a:r>
              <a:rPr lang="en-US" sz="1800" dirty="0" smtClean="0"/>
              <a:t>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800" dirty="0" smtClean="0"/>
              <a:t>Agar </a:t>
            </a:r>
            <a:r>
              <a:rPr lang="en-US" sz="1800" dirty="0" err="1" smtClean="0"/>
              <a:t>para</a:t>
            </a:r>
            <a:r>
              <a:rPr lang="en-US" sz="1800" dirty="0" smtClean="0"/>
              <a:t> </a:t>
            </a:r>
            <a:r>
              <a:rPr lang="en-US" sz="1800" dirty="0" err="1" smtClean="0"/>
              <a:t>profesional</a:t>
            </a:r>
            <a:r>
              <a:rPr lang="en-US" sz="1800" dirty="0" smtClean="0"/>
              <a:t> </a:t>
            </a:r>
            <a:r>
              <a:rPr lang="en-US" sz="1800" dirty="0" err="1" smtClean="0"/>
              <a:t>selalu</a:t>
            </a:r>
            <a:r>
              <a:rPr lang="en-US" sz="1800" dirty="0" smtClean="0"/>
              <a:t> </a:t>
            </a:r>
            <a:r>
              <a:rPr lang="en-US" sz="1800" dirty="0" err="1" smtClean="0"/>
              <a:t>taat</a:t>
            </a:r>
            <a:r>
              <a:rPr lang="en-US" sz="1800" dirty="0" smtClean="0"/>
              <a:t> </a:t>
            </a:r>
            <a:r>
              <a:rPr lang="en-US" sz="1800" dirty="0" err="1" smtClean="0"/>
              <a:t>terhadap</a:t>
            </a:r>
            <a:r>
              <a:rPr lang="en-US" sz="1800" dirty="0" smtClean="0"/>
              <a:t> </a:t>
            </a:r>
            <a:r>
              <a:rPr lang="en-US" sz="1800" dirty="0" err="1" smtClean="0"/>
              <a:t>profesinya</a:t>
            </a:r>
            <a:r>
              <a:rPr lang="en-US" sz="1800" dirty="0" smtClean="0"/>
              <a:t>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800" dirty="0" smtClean="0"/>
              <a:t>Agar </a:t>
            </a:r>
            <a:r>
              <a:rPr lang="en-US" sz="1800" dirty="0" err="1" smtClean="0"/>
              <a:t>para</a:t>
            </a:r>
            <a:r>
              <a:rPr lang="en-US" sz="1800" dirty="0" smtClean="0"/>
              <a:t> </a:t>
            </a:r>
            <a:r>
              <a:rPr lang="en-US" sz="1800" dirty="0" err="1" smtClean="0"/>
              <a:t>profesional</a:t>
            </a:r>
            <a:r>
              <a:rPr lang="en-US" sz="1800" dirty="0" smtClean="0"/>
              <a:t> </a:t>
            </a:r>
            <a:r>
              <a:rPr lang="en-US" sz="1800" dirty="0" err="1" smtClean="0"/>
              <a:t>selalu</a:t>
            </a:r>
            <a:r>
              <a:rPr lang="en-US" sz="1800" dirty="0" smtClean="0"/>
              <a:t> </a:t>
            </a:r>
            <a:r>
              <a:rPr lang="en-US" sz="1800" dirty="0" err="1" smtClean="0"/>
              <a:t>menjaga</a:t>
            </a:r>
            <a:r>
              <a:rPr lang="en-US" sz="1800" dirty="0" smtClean="0"/>
              <a:t> </a:t>
            </a:r>
            <a:r>
              <a:rPr lang="en-US" sz="1800" dirty="0" err="1" smtClean="0"/>
              <a:t>nama</a:t>
            </a:r>
            <a:r>
              <a:rPr lang="en-US" sz="1800" dirty="0" smtClean="0"/>
              <a:t> </a:t>
            </a:r>
            <a:r>
              <a:rPr lang="en-US" sz="1800" dirty="0" err="1" smtClean="0"/>
              <a:t>baik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citra</a:t>
            </a:r>
            <a:r>
              <a:rPr lang="en-US" sz="1800" dirty="0" smtClean="0"/>
              <a:t> </a:t>
            </a:r>
            <a:r>
              <a:rPr lang="en-US" sz="1800" dirty="0" err="1" smtClean="0"/>
              <a:t>dirinya</a:t>
            </a:r>
            <a:r>
              <a:rPr lang="en-US" sz="1800" dirty="0" smtClean="0"/>
              <a:t> </a:t>
            </a:r>
            <a:r>
              <a:rPr lang="en-US" sz="1800" dirty="0" err="1" smtClean="0"/>
              <a:t>sebagai</a:t>
            </a:r>
            <a:r>
              <a:rPr lang="en-US" sz="1800" dirty="0" smtClean="0"/>
              <a:t> </a:t>
            </a:r>
            <a:r>
              <a:rPr lang="en-US" sz="1800" dirty="0" err="1" smtClean="0"/>
              <a:t>seseorang</a:t>
            </a:r>
            <a:r>
              <a:rPr lang="en-US" sz="1800" dirty="0" smtClean="0"/>
              <a:t> yang </a:t>
            </a:r>
            <a:r>
              <a:rPr lang="en-US" sz="1800" dirty="0" err="1" smtClean="0"/>
              <a:t>profesional</a:t>
            </a:r>
            <a:r>
              <a:rPr lang="en-US" sz="180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8D053-01D1-F846-B0DE-5506CF02E0B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28800" y="838200"/>
            <a:ext cx="5410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" algn="ctr">
              <a:lnSpc>
                <a:spcPct val="120000"/>
              </a:lnSpc>
            </a:pPr>
            <a:r>
              <a:rPr lang="en-US" sz="2400" b="1" cap="all" dirty="0" err="1" smtClean="0">
                <a:solidFill>
                  <a:srgbClr val="000000"/>
                </a:solidFill>
                <a:latin typeface="+mj-lt"/>
              </a:rPr>
              <a:t>Tujuan</a:t>
            </a:r>
            <a:r>
              <a:rPr lang="en-US" sz="2400" b="1" cap="all" dirty="0" smtClean="0">
                <a:solidFill>
                  <a:srgbClr val="000000"/>
                </a:solidFill>
                <a:latin typeface="+mj-lt"/>
              </a:rPr>
              <a:t>  </a:t>
            </a:r>
            <a:r>
              <a:rPr lang="en-US" sz="2400" b="1" cap="all" dirty="0" err="1" smtClean="0">
                <a:solidFill>
                  <a:srgbClr val="000000"/>
                </a:solidFill>
                <a:latin typeface="+mj-lt"/>
              </a:rPr>
              <a:t>Kode</a:t>
            </a:r>
            <a:r>
              <a:rPr lang="en-US" sz="2400" b="1" cap="all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b="1" cap="all" dirty="0" err="1" smtClean="0">
                <a:solidFill>
                  <a:srgbClr val="000000"/>
                </a:solidFill>
                <a:latin typeface="+mj-lt"/>
              </a:rPr>
              <a:t>Etik</a:t>
            </a:r>
            <a:endParaRPr lang="en-US" sz="2400" b="1" cap="all" dirty="0" smtClean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6201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066" y="1641850"/>
            <a:ext cx="7481933" cy="433415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800" dirty="0" smtClean="0"/>
              <a:t>Ada </a:t>
            </a:r>
            <a:r>
              <a:rPr lang="en-US" sz="1800" dirty="0" err="1" smtClean="0"/>
              <a:t>dua</a:t>
            </a:r>
            <a:r>
              <a:rPr lang="en-US" sz="1800" dirty="0" smtClean="0"/>
              <a:t> </a:t>
            </a:r>
            <a:r>
              <a:rPr lang="en-US" sz="1800" dirty="0" err="1" smtClean="0"/>
              <a:t>macam</a:t>
            </a:r>
            <a:r>
              <a:rPr lang="en-US" sz="1800" dirty="0" smtClean="0"/>
              <a:t> </a:t>
            </a:r>
            <a:r>
              <a:rPr lang="en-US" sz="1800" dirty="0" err="1" smtClean="0"/>
              <a:t>etika</a:t>
            </a:r>
            <a:r>
              <a:rPr lang="en-US" sz="1800" dirty="0" smtClean="0"/>
              <a:t> yang </a:t>
            </a:r>
            <a:r>
              <a:rPr lang="en-US" sz="1800" dirty="0" err="1" smtClean="0"/>
              <a:t>harus</a:t>
            </a:r>
            <a:r>
              <a:rPr lang="en-US" sz="1800" dirty="0" smtClean="0"/>
              <a:t> </a:t>
            </a:r>
            <a:r>
              <a:rPr lang="en-US" sz="1800" dirty="0" err="1" smtClean="0"/>
              <a:t>kita</a:t>
            </a:r>
            <a:r>
              <a:rPr lang="en-US" sz="1800" dirty="0" smtClean="0"/>
              <a:t> </a:t>
            </a:r>
            <a:r>
              <a:rPr lang="en-US" sz="1800" dirty="0" err="1" smtClean="0"/>
              <a:t>pahami</a:t>
            </a:r>
            <a:r>
              <a:rPr lang="en-US" sz="1800" dirty="0" smtClean="0"/>
              <a:t> </a:t>
            </a:r>
            <a:r>
              <a:rPr lang="en-US" sz="1800" dirty="0" err="1" smtClean="0"/>
              <a:t>bersama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menentukan</a:t>
            </a:r>
            <a:r>
              <a:rPr lang="en-US" sz="1800" dirty="0" smtClean="0"/>
              <a:t> </a:t>
            </a:r>
            <a:r>
              <a:rPr lang="en-US" sz="1800" dirty="0" err="1" smtClean="0"/>
              <a:t>baik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buruknya</a:t>
            </a:r>
            <a:r>
              <a:rPr lang="en-US" sz="1800" dirty="0" smtClean="0"/>
              <a:t> </a:t>
            </a:r>
            <a:r>
              <a:rPr lang="en-US" sz="1800" dirty="0" err="1" smtClean="0"/>
              <a:t>prilaku</a:t>
            </a:r>
            <a:r>
              <a:rPr lang="en-US" sz="1800" dirty="0" smtClean="0"/>
              <a:t> </a:t>
            </a:r>
            <a:r>
              <a:rPr lang="en-US" sz="1800" dirty="0" err="1" smtClean="0"/>
              <a:t>manusia</a:t>
            </a:r>
            <a:r>
              <a:rPr lang="en-US" sz="1800" dirty="0" smtClean="0"/>
              <a:t> :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AutoNum type="alphaLcPeriod"/>
            </a:pPr>
            <a:r>
              <a:rPr lang="en-US" sz="1800" dirty="0" smtClean="0"/>
              <a:t>ETIKA DISKRIPTIF </a:t>
            </a:r>
            <a:r>
              <a:rPr lang="en-US" sz="1800" dirty="0" err="1" smtClean="0"/>
              <a:t>yaitu</a:t>
            </a:r>
            <a:r>
              <a:rPr lang="en-US" sz="1800" dirty="0" smtClean="0"/>
              <a:t> </a:t>
            </a:r>
            <a:r>
              <a:rPr lang="en-US" sz="1800" dirty="0" err="1" smtClean="0"/>
              <a:t>etika</a:t>
            </a:r>
            <a:r>
              <a:rPr lang="en-US" sz="1800" dirty="0" smtClean="0"/>
              <a:t> yang </a:t>
            </a:r>
            <a:r>
              <a:rPr lang="en-US" sz="1800" dirty="0" err="1" smtClean="0"/>
              <a:t>berusaha</a:t>
            </a:r>
            <a:r>
              <a:rPr lang="en-US" sz="1800" dirty="0" smtClean="0"/>
              <a:t> </a:t>
            </a:r>
            <a:r>
              <a:rPr lang="en-US" sz="1800" dirty="0" err="1" smtClean="0"/>
              <a:t>meneropong</a:t>
            </a:r>
            <a:r>
              <a:rPr lang="en-US" sz="1800" dirty="0" smtClean="0"/>
              <a:t> </a:t>
            </a:r>
            <a:r>
              <a:rPr lang="en-US" sz="1800" dirty="0" err="1" smtClean="0"/>
              <a:t>secara</a:t>
            </a:r>
            <a:r>
              <a:rPr lang="en-US" sz="1800" dirty="0" smtClean="0"/>
              <a:t> </a:t>
            </a:r>
            <a:r>
              <a:rPr lang="en-US" sz="1800" dirty="0" err="1" smtClean="0"/>
              <a:t>kritis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rasional</a:t>
            </a:r>
            <a:r>
              <a:rPr lang="en-US" sz="1800" dirty="0" smtClean="0"/>
              <a:t> </a:t>
            </a:r>
            <a:r>
              <a:rPr lang="en-US" sz="1800" dirty="0" err="1" smtClean="0"/>
              <a:t>sikap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prilaku</a:t>
            </a:r>
            <a:r>
              <a:rPr lang="en-US" sz="1800" dirty="0" smtClean="0"/>
              <a:t> </a:t>
            </a:r>
            <a:r>
              <a:rPr lang="en-US" sz="1800" dirty="0" err="1" smtClean="0"/>
              <a:t>manusia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apa</a:t>
            </a:r>
            <a:r>
              <a:rPr lang="en-US" sz="1800" dirty="0" smtClean="0"/>
              <a:t> yang </a:t>
            </a:r>
            <a:r>
              <a:rPr lang="en-US" sz="1800" dirty="0" err="1" smtClean="0"/>
              <a:t>dikejar</a:t>
            </a:r>
            <a:r>
              <a:rPr lang="en-US" sz="1800" dirty="0" smtClean="0"/>
              <a:t> </a:t>
            </a:r>
            <a:r>
              <a:rPr lang="en-US" sz="1800" dirty="0" err="1" smtClean="0"/>
              <a:t>oleh</a:t>
            </a:r>
            <a:r>
              <a:rPr lang="en-US" sz="1800" dirty="0" smtClean="0"/>
              <a:t> </a:t>
            </a:r>
            <a:r>
              <a:rPr lang="en-US" sz="1800" dirty="0" err="1" smtClean="0"/>
              <a:t>manusia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hidup</a:t>
            </a:r>
            <a:r>
              <a:rPr lang="en-US" sz="1800" dirty="0" smtClean="0"/>
              <a:t> </a:t>
            </a:r>
            <a:r>
              <a:rPr lang="en-US" sz="1800" dirty="0" err="1" smtClean="0"/>
              <a:t>ini</a:t>
            </a:r>
            <a:r>
              <a:rPr lang="en-US" sz="1800" dirty="0" smtClean="0"/>
              <a:t> </a:t>
            </a:r>
            <a:r>
              <a:rPr lang="en-US" sz="1800" dirty="0" err="1" smtClean="0"/>
              <a:t>sebagai</a:t>
            </a:r>
            <a:r>
              <a:rPr lang="en-US" sz="1800" dirty="0" smtClean="0"/>
              <a:t> </a:t>
            </a:r>
            <a:r>
              <a:rPr lang="en-US" sz="1800" dirty="0" err="1" smtClean="0"/>
              <a:t>sesuatu</a:t>
            </a:r>
            <a:r>
              <a:rPr lang="en-US" sz="1800" dirty="0" smtClean="0"/>
              <a:t> yang </a:t>
            </a:r>
            <a:r>
              <a:rPr lang="en-US" sz="1800" dirty="0" err="1" smtClean="0"/>
              <a:t>bernilai</a:t>
            </a:r>
            <a:r>
              <a:rPr lang="en-US" sz="1800" dirty="0" smtClean="0"/>
              <a:t>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AutoNum type="alphaLcPeriod"/>
            </a:pPr>
            <a:r>
              <a:rPr lang="en-US" sz="1800" dirty="0" smtClean="0"/>
              <a:t>ETIKA NORMATIF </a:t>
            </a:r>
            <a:r>
              <a:rPr lang="en-US" sz="1800" dirty="0" err="1" smtClean="0"/>
              <a:t>yaitu</a:t>
            </a:r>
            <a:r>
              <a:rPr lang="en-US" sz="1800" dirty="0" smtClean="0"/>
              <a:t> </a:t>
            </a:r>
            <a:r>
              <a:rPr lang="en-US" sz="1800" dirty="0" err="1" smtClean="0"/>
              <a:t>etika</a:t>
            </a:r>
            <a:r>
              <a:rPr lang="en-US" sz="1800" dirty="0" smtClean="0"/>
              <a:t> yang </a:t>
            </a:r>
            <a:r>
              <a:rPr lang="en-US" sz="1800" dirty="0" err="1" smtClean="0"/>
              <a:t>berusaha</a:t>
            </a:r>
            <a:r>
              <a:rPr lang="en-US" sz="1800" dirty="0" smtClean="0"/>
              <a:t> </a:t>
            </a:r>
            <a:r>
              <a:rPr lang="en-US" sz="1800" dirty="0" err="1" smtClean="0"/>
              <a:t>menetapkan</a:t>
            </a:r>
            <a:r>
              <a:rPr lang="en-US" sz="1800" dirty="0" smtClean="0"/>
              <a:t> </a:t>
            </a:r>
            <a:r>
              <a:rPr lang="en-US" sz="1800" dirty="0" err="1" smtClean="0"/>
              <a:t>berbagai</a:t>
            </a:r>
            <a:r>
              <a:rPr lang="en-US" sz="1800" dirty="0" smtClean="0"/>
              <a:t> </a:t>
            </a:r>
            <a:r>
              <a:rPr lang="en-US" sz="1800" dirty="0" err="1" smtClean="0"/>
              <a:t>sikap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pola</a:t>
            </a:r>
            <a:r>
              <a:rPr lang="en-US" sz="1800" dirty="0" smtClean="0"/>
              <a:t> </a:t>
            </a:r>
            <a:r>
              <a:rPr lang="en-US" sz="1800" dirty="0" err="1" smtClean="0"/>
              <a:t>prilaku</a:t>
            </a:r>
            <a:r>
              <a:rPr lang="en-US" sz="1800" dirty="0" smtClean="0"/>
              <a:t> ideal yang </a:t>
            </a:r>
            <a:r>
              <a:rPr lang="en-US" sz="1800" dirty="0" err="1" smtClean="0"/>
              <a:t>seharusnya</a:t>
            </a:r>
            <a:r>
              <a:rPr lang="en-US" sz="1800" dirty="0" smtClean="0"/>
              <a:t> </a:t>
            </a:r>
            <a:r>
              <a:rPr lang="en-US" sz="1800" dirty="0" err="1" smtClean="0"/>
              <a:t>dimiliki</a:t>
            </a:r>
            <a:r>
              <a:rPr lang="en-US" sz="1800" dirty="0" smtClean="0"/>
              <a:t> </a:t>
            </a:r>
            <a:r>
              <a:rPr lang="en-US" sz="1800" dirty="0" err="1" smtClean="0"/>
              <a:t>oleh</a:t>
            </a:r>
            <a:r>
              <a:rPr lang="en-US" sz="1800" dirty="0" smtClean="0"/>
              <a:t> </a:t>
            </a:r>
            <a:r>
              <a:rPr lang="en-US" sz="1800" dirty="0" err="1" smtClean="0"/>
              <a:t>manusia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hidup</a:t>
            </a:r>
            <a:r>
              <a:rPr lang="en-US" sz="1800" dirty="0" smtClean="0"/>
              <a:t> </a:t>
            </a:r>
            <a:r>
              <a:rPr lang="en-US" sz="1800" dirty="0" err="1" smtClean="0"/>
              <a:t>ini</a:t>
            </a:r>
            <a:r>
              <a:rPr lang="en-US" sz="1800" dirty="0" smtClean="0"/>
              <a:t> </a:t>
            </a:r>
            <a:r>
              <a:rPr lang="en-US" sz="1800" dirty="0" err="1" smtClean="0"/>
              <a:t>sebagai</a:t>
            </a:r>
            <a:r>
              <a:rPr lang="en-US" sz="1800" dirty="0" smtClean="0"/>
              <a:t> </a:t>
            </a:r>
            <a:r>
              <a:rPr lang="en-US" sz="1800" dirty="0" err="1" smtClean="0"/>
              <a:t>sesuatu</a:t>
            </a:r>
            <a:r>
              <a:rPr lang="en-US" sz="1800" dirty="0" smtClean="0"/>
              <a:t> yang </a:t>
            </a:r>
            <a:r>
              <a:rPr lang="en-US" sz="1800" dirty="0" err="1" smtClean="0"/>
              <a:t>bernilai</a:t>
            </a:r>
            <a:r>
              <a:rPr lang="en-US" sz="1800" dirty="0" smtClean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8D053-01D1-F846-B0DE-5506CF02E0B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28800" y="838200"/>
            <a:ext cx="5410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" algn="ctr">
              <a:lnSpc>
                <a:spcPct val="120000"/>
              </a:lnSpc>
            </a:pPr>
            <a:r>
              <a:rPr lang="en-US" sz="2400" b="1" cap="all" dirty="0" err="1" smtClean="0">
                <a:solidFill>
                  <a:srgbClr val="000000"/>
                </a:solidFill>
                <a:latin typeface="+mj-lt"/>
              </a:rPr>
              <a:t>Macam-Macam</a:t>
            </a:r>
            <a:r>
              <a:rPr lang="en-US" sz="2400" b="1" cap="all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b="1" cap="all" dirty="0" err="1" smtClean="0">
                <a:solidFill>
                  <a:srgbClr val="000000"/>
                </a:solidFill>
                <a:latin typeface="+mj-lt"/>
              </a:rPr>
              <a:t>Etika</a:t>
            </a:r>
            <a:endParaRPr lang="en-US" sz="2400" b="1" cap="all" dirty="0" smtClean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4425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5468" y="1641850"/>
            <a:ext cx="7481933" cy="4334153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800" dirty="0" err="1"/>
              <a:t>Etika</a:t>
            </a:r>
            <a:r>
              <a:rPr lang="en-US" sz="1800" dirty="0"/>
              <a:t> </a:t>
            </a:r>
            <a:r>
              <a:rPr lang="en-US" sz="1800" dirty="0" err="1"/>
              <a:t>secara</a:t>
            </a:r>
            <a:r>
              <a:rPr lang="en-US" sz="1800" dirty="0"/>
              <a:t> </a:t>
            </a:r>
            <a:r>
              <a:rPr lang="en-US" sz="1800" dirty="0" err="1"/>
              <a:t>umum</a:t>
            </a:r>
            <a:r>
              <a:rPr lang="en-US" sz="1800" dirty="0"/>
              <a:t>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dibagi</a:t>
            </a:r>
            <a:r>
              <a:rPr lang="en-US" sz="1800" dirty="0"/>
              <a:t> </a:t>
            </a:r>
            <a:r>
              <a:rPr lang="en-US" sz="1800" dirty="0" err="1"/>
              <a:t>menjadi</a:t>
            </a:r>
            <a:r>
              <a:rPr lang="en-US" sz="1800" dirty="0"/>
              <a:t> </a:t>
            </a:r>
            <a:r>
              <a:rPr lang="en-US" sz="1800" dirty="0" smtClean="0"/>
              <a:t>:	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800" dirty="0" smtClean="0"/>
              <a:t>ETIKA UMUM, </a:t>
            </a:r>
            <a:r>
              <a:rPr lang="en-US" sz="1800" dirty="0" err="1" smtClean="0"/>
              <a:t>etika</a:t>
            </a:r>
            <a:r>
              <a:rPr lang="en-US" sz="1800" dirty="0" smtClean="0"/>
              <a:t> </a:t>
            </a:r>
            <a:r>
              <a:rPr lang="en-US" sz="1800" dirty="0" err="1" smtClean="0"/>
              <a:t>dapat</a:t>
            </a:r>
            <a:r>
              <a:rPr lang="en-US" sz="1800" dirty="0" smtClean="0"/>
              <a:t> </a:t>
            </a:r>
            <a:r>
              <a:rPr lang="en-US" sz="1800" dirty="0" err="1" smtClean="0"/>
              <a:t>dianalogkan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ilmu</a:t>
            </a:r>
            <a:r>
              <a:rPr lang="en-US" sz="1800" dirty="0" smtClean="0"/>
              <a:t> </a:t>
            </a:r>
            <a:r>
              <a:rPr lang="en-US" sz="1800" dirty="0" err="1" smtClean="0"/>
              <a:t>pengetahuan</a:t>
            </a:r>
            <a:r>
              <a:rPr lang="en-US" sz="1800" dirty="0" smtClean="0"/>
              <a:t> yang </a:t>
            </a:r>
            <a:r>
              <a:rPr lang="en-US" sz="1800" dirty="0" err="1" smtClean="0"/>
              <a:t>membahas</a:t>
            </a:r>
            <a:r>
              <a:rPr lang="en-US" sz="1800" dirty="0" smtClean="0"/>
              <a:t> </a:t>
            </a:r>
            <a:r>
              <a:rPr lang="en-US" sz="1800" dirty="0" err="1" smtClean="0"/>
              <a:t>mengenai</a:t>
            </a:r>
            <a:r>
              <a:rPr lang="en-US" sz="1800" dirty="0" smtClean="0"/>
              <a:t> </a:t>
            </a:r>
            <a:r>
              <a:rPr lang="en-US" sz="1800" dirty="0" err="1" smtClean="0"/>
              <a:t>pengetian</a:t>
            </a:r>
            <a:r>
              <a:rPr lang="en-US" sz="1800" dirty="0" smtClean="0"/>
              <a:t> </a:t>
            </a:r>
            <a:r>
              <a:rPr lang="en-US" sz="1800" dirty="0" err="1" smtClean="0"/>
              <a:t>umum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teori-teori</a:t>
            </a:r>
            <a:r>
              <a:rPr lang="en-US" sz="1800" dirty="0" smtClean="0"/>
              <a:t>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800" dirty="0" smtClean="0"/>
              <a:t>ETIKA KHUSUS, </a:t>
            </a:r>
            <a:r>
              <a:rPr lang="en-US" sz="1800" dirty="0" err="1" smtClean="0"/>
              <a:t>merupakan</a:t>
            </a:r>
            <a:r>
              <a:rPr lang="en-US" sz="1800" dirty="0" smtClean="0"/>
              <a:t> </a:t>
            </a:r>
            <a:r>
              <a:rPr lang="en-US" sz="1800" dirty="0" err="1" smtClean="0"/>
              <a:t>penerangan</a:t>
            </a:r>
            <a:r>
              <a:rPr lang="en-US" sz="1800" dirty="0" smtClean="0"/>
              <a:t> </a:t>
            </a:r>
            <a:r>
              <a:rPr lang="en-US" sz="1800" dirty="0" err="1" smtClean="0"/>
              <a:t>prinspi-prinsip</a:t>
            </a:r>
            <a:r>
              <a:rPr lang="en-US" sz="1800" dirty="0" smtClean="0"/>
              <a:t> moral </a:t>
            </a:r>
            <a:r>
              <a:rPr lang="en-US" sz="1800" dirty="0" err="1" smtClean="0"/>
              <a:t>dasar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bidang</a:t>
            </a:r>
            <a:r>
              <a:rPr lang="en-US" sz="1800" dirty="0" smtClean="0"/>
              <a:t> </a:t>
            </a:r>
            <a:r>
              <a:rPr lang="en-US" sz="1800" dirty="0" err="1" smtClean="0"/>
              <a:t>kehidupan</a:t>
            </a:r>
            <a:r>
              <a:rPr lang="en-US" sz="1800" dirty="0" smtClean="0"/>
              <a:t> yang </a:t>
            </a:r>
            <a:r>
              <a:rPr lang="en-US" sz="1800" dirty="0" err="1" smtClean="0"/>
              <a:t>khusus</a:t>
            </a:r>
            <a:endParaRPr lang="en-US" sz="1800" dirty="0" smtClean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800" dirty="0" err="1" smtClean="0"/>
              <a:t>Etika</a:t>
            </a:r>
            <a:r>
              <a:rPr lang="en-US" sz="1800" dirty="0" smtClean="0"/>
              <a:t> </a:t>
            </a:r>
            <a:r>
              <a:rPr lang="en-US" sz="1800" dirty="0" err="1" smtClean="0"/>
              <a:t>khusus</a:t>
            </a:r>
            <a:r>
              <a:rPr lang="en-US" sz="1800" dirty="0" smtClean="0"/>
              <a:t> </a:t>
            </a:r>
            <a:r>
              <a:rPr lang="en-US" sz="1800" dirty="0" err="1" smtClean="0"/>
              <a:t>dibagai</a:t>
            </a:r>
            <a:r>
              <a:rPr lang="en-US" sz="1800" dirty="0" smtClean="0"/>
              <a:t> </a:t>
            </a:r>
            <a:r>
              <a:rPr lang="en-US" sz="1800" dirty="0" err="1" smtClean="0"/>
              <a:t>menjadi</a:t>
            </a:r>
            <a:r>
              <a:rPr lang="en-US" sz="1800" dirty="0" smtClean="0"/>
              <a:t> </a:t>
            </a:r>
            <a:r>
              <a:rPr lang="en-US" sz="1800" dirty="0" err="1" smtClean="0"/>
              <a:t>dua</a:t>
            </a:r>
            <a:r>
              <a:rPr lang="en-US" sz="1800" dirty="0" smtClean="0"/>
              <a:t> </a:t>
            </a:r>
            <a:r>
              <a:rPr lang="en-US" sz="1800" dirty="0" err="1" smtClean="0"/>
              <a:t>bagian</a:t>
            </a:r>
            <a:endParaRPr lang="en-US" sz="1800" dirty="0" smtClean="0"/>
          </a:p>
          <a:p>
            <a:pPr marL="358775" indent="-358775"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800" dirty="0" err="1" smtClean="0"/>
              <a:t>Etika</a:t>
            </a:r>
            <a:r>
              <a:rPr lang="en-US" sz="1800" dirty="0" smtClean="0"/>
              <a:t> individual, </a:t>
            </a:r>
            <a:r>
              <a:rPr lang="en-US" sz="1800" dirty="0" err="1" smtClean="0"/>
              <a:t>yaitu</a:t>
            </a:r>
            <a:r>
              <a:rPr lang="en-US" sz="1800" dirty="0" smtClean="0"/>
              <a:t> </a:t>
            </a:r>
            <a:r>
              <a:rPr lang="en-US" sz="1800" dirty="0" err="1" smtClean="0"/>
              <a:t>mengangkut</a:t>
            </a:r>
            <a:r>
              <a:rPr lang="en-US" sz="1800" dirty="0" smtClean="0"/>
              <a:t> </a:t>
            </a:r>
            <a:r>
              <a:rPr lang="en-US" sz="1800" dirty="0" err="1" smtClean="0"/>
              <a:t>kewajuban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sikap</a:t>
            </a:r>
            <a:r>
              <a:rPr lang="en-US" sz="1800" dirty="0" smtClean="0"/>
              <a:t> </a:t>
            </a:r>
            <a:r>
              <a:rPr lang="en-US" sz="1800" dirty="0" err="1" smtClean="0"/>
              <a:t>manusia</a:t>
            </a:r>
            <a:r>
              <a:rPr lang="en-US" sz="1800" dirty="0" smtClean="0"/>
              <a:t> </a:t>
            </a:r>
            <a:r>
              <a:rPr lang="en-US" sz="1800" dirty="0" err="1" smtClean="0"/>
              <a:t>terhadap</a:t>
            </a:r>
            <a:r>
              <a:rPr lang="en-US" sz="1800" dirty="0" smtClean="0"/>
              <a:t> </a:t>
            </a:r>
            <a:r>
              <a:rPr lang="en-US" sz="1800" dirty="0" err="1" smtClean="0"/>
              <a:t>dirinya</a:t>
            </a:r>
            <a:r>
              <a:rPr lang="en-US" sz="1800" dirty="0" smtClean="0"/>
              <a:t> </a:t>
            </a:r>
            <a:r>
              <a:rPr lang="en-US" sz="1800" dirty="0" err="1" smtClean="0"/>
              <a:t>sendiri</a:t>
            </a:r>
            <a:r>
              <a:rPr lang="en-US" sz="1800" dirty="0" smtClean="0"/>
              <a:t>.</a:t>
            </a:r>
          </a:p>
          <a:p>
            <a:pPr marL="358775" indent="-358775"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800" dirty="0" err="1" smtClean="0"/>
              <a:t>Etika</a:t>
            </a:r>
            <a:r>
              <a:rPr lang="en-US" sz="1800" dirty="0" smtClean="0"/>
              <a:t> </a:t>
            </a:r>
            <a:r>
              <a:rPr lang="en-US" sz="1800" dirty="0" err="1" smtClean="0"/>
              <a:t>Sosial</a:t>
            </a:r>
            <a:r>
              <a:rPr lang="en-US" sz="1800" dirty="0" smtClean="0"/>
              <a:t>, </a:t>
            </a:r>
            <a:r>
              <a:rPr lang="en-US" sz="1800" dirty="0" err="1" smtClean="0"/>
              <a:t>yaitu</a:t>
            </a:r>
            <a:r>
              <a:rPr lang="en-US" sz="1800" dirty="0" smtClean="0"/>
              <a:t> </a:t>
            </a:r>
            <a:r>
              <a:rPr lang="en-US" sz="1800" dirty="0" err="1" smtClean="0"/>
              <a:t>berbicara</a:t>
            </a:r>
            <a:r>
              <a:rPr lang="en-US" sz="1800" dirty="0" smtClean="0"/>
              <a:t> </a:t>
            </a:r>
            <a:r>
              <a:rPr lang="en-US" sz="1800" dirty="0" err="1" smtClean="0"/>
              <a:t>mengenai</a:t>
            </a:r>
            <a:r>
              <a:rPr lang="en-US" sz="1800" dirty="0" smtClean="0"/>
              <a:t> </a:t>
            </a:r>
            <a:r>
              <a:rPr lang="en-US" sz="1800" dirty="0" err="1" smtClean="0"/>
              <a:t>kewajiban</a:t>
            </a:r>
            <a:r>
              <a:rPr lang="en-US" sz="1800" dirty="0" smtClean="0"/>
              <a:t>, </a:t>
            </a:r>
            <a:r>
              <a:rPr lang="en-US" sz="1800" dirty="0" err="1" smtClean="0"/>
              <a:t>sikap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pola</a:t>
            </a:r>
            <a:r>
              <a:rPr lang="en-US" sz="1800" dirty="0" smtClean="0"/>
              <a:t> </a:t>
            </a:r>
            <a:r>
              <a:rPr lang="en-US" sz="1800" dirty="0" err="1" smtClean="0"/>
              <a:t>prilaku</a:t>
            </a:r>
            <a:r>
              <a:rPr lang="en-US" sz="1800" dirty="0" smtClean="0"/>
              <a:t> </a:t>
            </a:r>
            <a:r>
              <a:rPr lang="en-US" sz="1800" dirty="0" err="1" smtClean="0"/>
              <a:t>manusia</a:t>
            </a:r>
            <a:r>
              <a:rPr lang="en-US" sz="1800" dirty="0" smtClean="0"/>
              <a:t> </a:t>
            </a:r>
            <a:r>
              <a:rPr lang="en-US" sz="1800" dirty="0" err="1" smtClean="0"/>
              <a:t>sebagai</a:t>
            </a:r>
            <a:r>
              <a:rPr lang="en-US" sz="1800" dirty="0" smtClean="0"/>
              <a:t> </a:t>
            </a:r>
            <a:r>
              <a:rPr lang="en-US" sz="1800" dirty="0" err="1" smtClean="0"/>
              <a:t>anggota</a:t>
            </a:r>
            <a:r>
              <a:rPr lang="en-US" sz="1800" dirty="0" smtClean="0"/>
              <a:t> </a:t>
            </a:r>
            <a:r>
              <a:rPr lang="en-US" sz="1800" dirty="0" err="1" smtClean="0"/>
              <a:t>umat</a:t>
            </a:r>
            <a:r>
              <a:rPr lang="en-US" sz="1800" dirty="0" smtClean="0"/>
              <a:t> </a:t>
            </a:r>
            <a:r>
              <a:rPr lang="en-US" sz="1800" dirty="0" err="1" smtClean="0"/>
              <a:t>manusia</a:t>
            </a:r>
            <a:r>
              <a:rPr lang="en-US" sz="180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8D053-01D1-F846-B0DE-5506CF02E0B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28800" y="838200"/>
            <a:ext cx="5410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" algn="ctr">
              <a:lnSpc>
                <a:spcPct val="120000"/>
              </a:lnSpc>
            </a:pPr>
            <a:r>
              <a:rPr lang="en-US" sz="2400" b="1" cap="all" dirty="0" err="1" smtClean="0">
                <a:solidFill>
                  <a:srgbClr val="000000"/>
                </a:solidFill>
                <a:latin typeface="+mj-lt"/>
              </a:rPr>
              <a:t>Macam-Macam</a:t>
            </a:r>
            <a:r>
              <a:rPr lang="en-US" sz="2400" b="1" cap="all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b="1" cap="all" dirty="0" err="1" smtClean="0">
                <a:solidFill>
                  <a:srgbClr val="000000"/>
                </a:solidFill>
                <a:latin typeface="+mj-lt"/>
              </a:rPr>
              <a:t>Etika</a:t>
            </a:r>
            <a:endParaRPr lang="en-US" sz="2400" b="1" cap="all" dirty="0" smtClean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8142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Screen shot 2017-04-04 at 1.14.29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-235" r="-511"/>
          <a:stretch/>
        </p:blipFill>
        <p:spPr>
          <a:xfrm>
            <a:off x="753881" y="627768"/>
            <a:ext cx="7645927" cy="5725639"/>
          </a:xfrm>
          <a:prstGeom prst="rect">
            <a:avLst/>
          </a:prstGeom>
        </p:spPr>
      </p:pic>
      <p:sp>
        <p:nvSpPr>
          <p:cNvPr id="8" name="Folded Corner 7"/>
          <p:cNvSpPr/>
          <p:nvPr/>
        </p:nvSpPr>
        <p:spPr>
          <a:xfrm>
            <a:off x="779808" y="791198"/>
            <a:ext cx="2420592" cy="609600"/>
          </a:xfrm>
          <a:prstGeom prst="foldedCorner">
            <a:avLst>
              <a:gd name="adj" fmla="val 40421"/>
            </a:avLst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ETIKA BAGI PR </a:t>
            </a:r>
            <a:endParaRPr lang="en-US" sz="2400" b="1" dirty="0">
              <a:solidFill>
                <a:schemeClr val="tx1"/>
              </a:solidFill>
              <a:latin typeface="+mj-lt"/>
              <a:cs typeface="Calibri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7178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creen shot 2017-04-04 at 1.20.56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313" t="793" r="1590" b="657"/>
          <a:stretch/>
        </p:blipFill>
        <p:spPr>
          <a:xfrm>
            <a:off x="747969" y="647610"/>
            <a:ext cx="7634031" cy="568874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90915" y="1164656"/>
            <a:ext cx="6365547" cy="3712144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+mn-lt"/>
              </a:rPr>
              <a:t>” </a:t>
            </a:r>
            <a:r>
              <a:rPr lang="en-US" sz="1800" i="1" dirty="0">
                <a:solidFill>
                  <a:srgbClr val="000000"/>
                </a:solidFill>
                <a:latin typeface="+mn-lt"/>
              </a:rPr>
              <a:t>PR means telling the truth and working ethically - even when all the media want is headlines and all the public wants is scapegoats. Public relations fails when there is no integrity</a:t>
            </a:r>
            <a:r>
              <a:rPr lang="en-US" sz="1800" dirty="0">
                <a:solidFill>
                  <a:srgbClr val="000000"/>
                </a:solidFill>
                <a:latin typeface="+mn-lt"/>
              </a:rPr>
              <a:t>.” </a:t>
            </a:r>
            <a:r>
              <a:rPr lang="en-US" sz="1800" dirty="0" smtClean="0">
                <a:solidFill>
                  <a:srgbClr val="000000"/>
                </a:solidFill>
                <a:latin typeface="+mn-lt"/>
              </a:rPr>
              <a:t>(</a:t>
            </a:r>
            <a:r>
              <a:rPr lang="en-US" sz="1800" dirty="0" err="1" smtClean="0">
                <a:solidFill>
                  <a:srgbClr val="000000"/>
                </a:solidFill>
                <a:latin typeface="+mn-lt"/>
              </a:rPr>
              <a:t>Viv</a:t>
            </a:r>
            <a:r>
              <a:rPr lang="en-US" sz="1800" dirty="0" smtClean="0">
                <a:solidFill>
                  <a:srgbClr val="000000"/>
                </a:solidFill>
                <a:latin typeface="+mn-lt"/>
              </a:rPr>
              <a:t> Segal - marketing </a:t>
            </a:r>
            <a:r>
              <a:rPr lang="en-US" sz="1800" dirty="0">
                <a:solidFill>
                  <a:srgbClr val="000000"/>
                </a:solidFill>
                <a:latin typeface="+mn-lt"/>
              </a:rPr>
              <a:t>and PR </a:t>
            </a:r>
            <a:r>
              <a:rPr lang="en-US" sz="1800" dirty="0" smtClean="0">
                <a:solidFill>
                  <a:srgbClr val="000000"/>
                </a:solidFill>
                <a:latin typeface="+mn-lt"/>
              </a:rPr>
              <a:t>consultant)</a:t>
            </a:r>
            <a:br>
              <a:rPr lang="en-US" sz="1800" dirty="0" smtClean="0">
                <a:solidFill>
                  <a:srgbClr val="000000"/>
                </a:solidFill>
                <a:latin typeface="+mn-lt"/>
              </a:rPr>
            </a:br>
            <a:r>
              <a:rPr lang="tr-TR" sz="1800" dirty="0" err="1" smtClean="0">
                <a:solidFill>
                  <a:srgbClr val="000000"/>
                </a:solidFill>
                <a:latin typeface="+mn-lt"/>
              </a:rPr>
              <a:t>Humas</a:t>
            </a:r>
            <a:r>
              <a:rPr lang="tr-TR" sz="18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tr-TR" sz="1800" dirty="0" err="1" smtClean="0">
                <a:solidFill>
                  <a:srgbClr val="000000"/>
                </a:solidFill>
                <a:latin typeface="+mn-lt"/>
              </a:rPr>
              <a:t>berarti</a:t>
            </a:r>
            <a:r>
              <a:rPr lang="tr-TR" sz="18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tr-TR" sz="1800" dirty="0" err="1" smtClean="0">
                <a:solidFill>
                  <a:srgbClr val="000000"/>
                </a:solidFill>
                <a:latin typeface="+mn-lt"/>
              </a:rPr>
              <a:t>berkata</a:t>
            </a:r>
            <a:r>
              <a:rPr lang="tr-TR" sz="18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tr-TR" sz="1800" dirty="0" err="1" smtClean="0">
                <a:solidFill>
                  <a:srgbClr val="000000"/>
                </a:solidFill>
                <a:latin typeface="+mn-lt"/>
              </a:rPr>
              <a:t>yang</a:t>
            </a:r>
            <a:r>
              <a:rPr lang="tr-TR" sz="18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tr-TR" sz="1800" dirty="0" err="1" smtClean="0">
                <a:solidFill>
                  <a:srgbClr val="000000"/>
                </a:solidFill>
                <a:latin typeface="+mn-lt"/>
              </a:rPr>
              <a:t>benar</a:t>
            </a:r>
            <a:r>
              <a:rPr lang="tr-TR" sz="1800" dirty="0" smtClean="0">
                <a:solidFill>
                  <a:srgbClr val="000000"/>
                </a:solidFill>
                <a:latin typeface="+mn-lt"/>
              </a:rPr>
              <a:t> dan </a:t>
            </a:r>
            <a:r>
              <a:rPr lang="tr-TR" sz="1800" dirty="0" err="1" smtClean="0">
                <a:solidFill>
                  <a:srgbClr val="000000"/>
                </a:solidFill>
                <a:latin typeface="+mn-lt"/>
              </a:rPr>
              <a:t>bekerja</a:t>
            </a:r>
            <a:r>
              <a:rPr lang="tr-TR" sz="18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tr-TR" sz="1800" dirty="0" err="1" smtClean="0">
                <a:solidFill>
                  <a:srgbClr val="000000"/>
                </a:solidFill>
                <a:latin typeface="+mn-lt"/>
              </a:rPr>
              <a:t>dengan</a:t>
            </a:r>
            <a:r>
              <a:rPr lang="tr-TR" sz="18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tr-TR" sz="1800" dirty="0" err="1" smtClean="0">
                <a:solidFill>
                  <a:srgbClr val="000000"/>
                </a:solidFill>
                <a:latin typeface="+mn-lt"/>
              </a:rPr>
              <a:t>etika</a:t>
            </a:r>
            <a:r>
              <a:rPr lang="tr-TR" sz="1800" dirty="0" smtClean="0">
                <a:solidFill>
                  <a:srgbClr val="000000"/>
                </a:solidFill>
                <a:latin typeface="+mn-lt"/>
              </a:rPr>
              <a:t> - </a:t>
            </a:r>
            <a:r>
              <a:rPr lang="tr-TR" sz="1800" dirty="0" err="1" smtClean="0">
                <a:solidFill>
                  <a:srgbClr val="000000"/>
                </a:solidFill>
                <a:latin typeface="+mn-lt"/>
              </a:rPr>
              <a:t>bahkan</a:t>
            </a:r>
            <a:r>
              <a:rPr lang="tr-TR" sz="18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tr-TR" sz="1800" dirty="0" err="1" smtClean="0">
                <a:solidFill>
                  <a:srgbClr val="000000"/>
                </a:solidFill>
                <a:latin typeface="+mn-lt"/>
              </a:rPr>
              <a:t>ketika</a:t>
            </a:r>
            <a:r>
              <a:rPr lang="tr-TR" sz="18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tr-TR" sz="1800" dirty="0" err="1" smtClean="0">
                <a:solidFill>
                  <a:srgbClr val="000000"/>
                </a:solidFill>
                <a:latin typeface="+mn-lt"/>
              </a:rPr>
              <a:t>semua</a:t>
            </a:r>
            <a:r>
              <a:rPr lang="tr-TR" sz="18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tr-TR" sz="1800" dirty="0" err="1" smtClean="0">
                <a:solidFill>
                  <a:srgbClr val="000000"/>
                </a:solidFill>
                <a:latin typeface="+mn-lt"/>
              </a:rPr>
              <a:t>media</a:t>
            </a:r>
            <a:r>
              <a:rPr lang="tr-TR" sz="18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tr-TR" sz="1800" dirty="0" err="1" smtClean="0">
                <a:solidFill>
                  <a:srgbClr val="000000"/>
                </a:solidFill>
                <a:latin typeface="+mn-lt"/>
              </a:rPr>
              <a:t>menjadikannya</a:t>
            </a:r>
            <a:r>
              <a:rPr lang="tr-TR" sz="18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tr-TR" sz="1800" dirty="0" err="1" smtClean="0">
                <a:solidFill>
                  <a:srgbClr val="000000"/>
                </a:solidFill>
                <a:latin typeface="+mn-lt"/>
              </a:rPr>
              <a:t>sebagai</a:t>
            </a:r>
            <a:r>
              <a:rPr lang="tr-TR" sz="18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tr-TR" sz="1800" dirty="0" err="1" smtClean="0">
                <a:solidFill>
                  <a:srgbClr val="000000"/>
                </a:solidFill>
                <a:latin typeface="+mn-lt"/>
              </a:rPr>
              <a:t>berita</a:t>
            </a:r>
            <a:r>
              <a:rPr lang="tr-TR" sz="1800" dirty="0" smtClean="0">
                <a:solidFill>
                  <a:srgbClr val="000000"/>
                </a:solidFill>
                <a:latin typeface="+mn-lt"/>
              </a:rPr>
              <a:t> utama dan </a:t>
            </a:r>
            <a:r>
              <a:rPr lang="tr-TR" sz="1800" dirty="0" err="1" smtClean="0">
                <a:solidFill>
                  <a:srgbClr val="000000"/>
                </a:solidFill>
                <a:latin typeface="+mn-lt"/>
              </a:rPr>
              <a:t>semua</a:t>
            </a:r>
            <a:r>
              <a:rPr lang="tr-TR" sz="18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tr-TR" sz="1800" dirty="0" err="1" smtClean="0">
                <a:solidFill>
                  <a:srgbClr val="000000"/>
                </a:solidFill>
                <a:latin typeface="+mn-lt"/>
              </a:rPr>
              <a:t>masyarakat</a:t>
            </a:r>
            <a:r>
              <a:rPr lang="tr-TR" sz="1800" dirty="0" smtClean="0">
                <a:solidFill>
                  <a:srgbClr val="000000"/>
                </a:solidFill>
                <a:latin typeface="+mn-lt"/>
              </a:rPr>
              <a:t> ”</a:t>
            </a:r>
            <a:r>
              <a:rPr lang="tr-TR" sz="1800" dirty="0" err="1" smtClean="0">
                <a:solidFill>
                  <a:srgbClr val="000000"/>
                </a:solidFill>
                <a:latin typeface="+mn-lt"/>
              </a:rPr>
              <a:t>mengkambing</a:t>
            </a:r>
            <a:r>
              <a:rPr lang="tr-TR" sz="18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tr-TR" sz="1800" dirty="0" err="1" smtClean="0">
                <a:solidFill>
                  <a:srgbClr val="000000"/>
                </a:solidFill>
                <a:latin typeface="+mn-lt"/>
              </a:rPr>
              <a:t>hitamkan</a:t>
            </a:r>
            <a:r>
              <a:rPr lang="tr-TR" sz="1800" dirty="0" smtClean="0">
                <a:solidFill>
                  <a:srgbClr val="000000"/>
                </a:solidFill>
                <a:latin typeface="+mn-lt"/>
              </a:rPr>
              <a:t>” </a:t>
            </a:r>
            <a:r>
              <a:rPr lang="tr-TR" sz="1800" dirty="0" err="1" smtClean="0">
                <a:solidFill>
                  <a:srgbClr val="000000"/>
                </a:solidFill>
                <a:latin typeface="+mn-lt"/>
              </a:rPr>
              <a:t>atas</a:t>
            </a:r>
            <a:r>
              <a:rPr lang="tr-TR" sz="18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tr-TR" sz="1800" dirty="0" err="1" smtClean="0">
                <a:solidFill>
                  <a:srgbClr val="000000"/>
                </a:solidFill>
                <a:latin typeface="+mn-lt"/>
              </a:rPr>
              <a:t>sebuah</a:t>
            </a:r>
            <a:r>
              <a:rPr lang="tr-TR" sz="18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tr-TR" sz="1800" dirty="0" err="1" smtClean="0">
                <a:solidFill>
                  <a:srgbClr val="000000"/>
                </a:solidFill>
                <a:latin typeface="+mn-lt"/>
              </a:rPr>
              <a:t>isu</a:t>
            </a:r>
            <a:r>
              <a:rPr lang="tr-TR" sz="1800" dirty="0" smtClean="0">
                <a:solidFill>
                  <a:srgbClr val="000000"/>
                </a:solidFill>
                <a:latin typeface="+mn-lt"/>
              </a:rPr>
              <a:t>, </a:t>
            </a:r>
            <a:r>
              <a:rPr lang="tr-TR" sz="1800" dirty="0" err="1" smtClean="0">
                <a:solidFill>
                  <a:srgbClr val="000000"/>
                </a:solidFill>
                <a:latin typeface="+mn-lt"/>
              </a:rPr>
              <a:t>Humas</a:t>
            </a:r>
            <a:r>
              <a:rPr lang="tr-TR" sz="18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tr-TR" sz="1800" dirty="0" err="1" smtClean="0">
                <a:solidFill>
                  <a:srgbClr val="000000"/>
                </a:solidFill>
                <a:latin typeface="+mn-lt"/>
              </a:rPr>
              <a:t>menjadi</a:t>
            </a:r>
            <a:r>
              <a:rPr lang="tr-TR" sz="18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tr-TR" sz="1800" dirty="0" err="1" smtClean="0">
                <a:solidFill>
                  <a:srgbClr val="000000"/>
                </a:solidFill>
                <a:latin typeface="+mn-lt"/>
              </a:rPr>
              <a:t>gagal</a:t>
            </a:r>
            <a:r>
              <a:rPr lang="tr-TR" sz="18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tr-TR" sz="1800" dirty="0" err="1" smtClean="0">
                <a:solidFill>
                  <a:srgbClr val="000000"/>
                </a:solidFill>
                <a:latin typeface="+mn-lt"/>
              </a:rPr>
              <a:t>ketika</a:t>
            </a:r>
            <a:r>
              <a:rPr lang="tr-TR" sz="18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tr-TR" sz="1800" dirty="0" err="1" smtClean="0">
                <a:solidFill>
                  <a:srgbClr val="000000"/>
                </a:solidFill>
                <a:latin typeface="+mn-lt"/>
              </a:rPr>
              <a:t>tidak</a:t>
            </a:r>
            <a:r>
              <a:rPr lang="tr-TR" sz="18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tr-TR" sz="1800" dirty="0" err="1" smtClean="0">
                <a:solidFill>
                  <a:srgbClr val="000000"/>
                </a:solidFill>
                <a:latin typeface="+mn-lt"/>
              </a:rPr>
              <a:t>memiliki</a:t>
            </a:r>
            <a:r>
              <a:rPr lang="tr-TR" sz="18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tr-TR" sz="1800" dirty="0" err="1" smtClean="0">
                <a:solidFill>
                  <a:srgbClr val="000000"/>
                </a:solidFill>
                <a:latin typeface="+mn-lt"/>
              </a:rPr>
              <a:t>integritas</a:t>
            </a:r>
            <a:r>
              <a:rPr lang="tr-TR" sz="18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tr-TR" sz="1800" dirty="0" err="1" smtClean="0">
                <a:solidFill>
                  <a:srgbClr val="000000"/>
                </a:solidFill>
                <a:latin typeface="+mn-lt"/>
              </a:rPr>
              <a:t>atas</a:t>
            </a:r>
            <a:r>
              <a:rPr lang="tr-TR" sz="18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tr-TR" sz="1800" dirty="0" err="1" smtClean="0">
                <a:solidFill>
                  <a:srgbClr val="000000"/>
                </a:solidFill>
                <a:latin typeface="+mn-lt"/>
              </a:rPr>
              <a:t>isu</a:t>
            </a:r>
            <a:r>
              <a:rPr lang="tr-TR" sz="18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tr-TR" sz="1800" dirty="0" err="1" smtClean="0">
                <a:solidFill>
                  <a:srgbClr val="000000"/>
                </a:solidFill>
                <a:latin typeface="+mn-lt"/>
              </a:rPr>
              <a:t>tersebut</a:t>
            </a:r>
            <a:r>
              <a:rPr lang="tr-TR" sz="1800" dirty="0" smtClean="0">
                <a:solidFill>
                  <a:srgbClr val="000000"/>
                </a:solidFill>
                <a:latin typeface="+mn-lt"/>
              </a:rPr>
              <a:t>.</a:t>
            </a:r>
            <a:r>
              <a:rPr lang="en-US" sz="1800" dirty="0">
                <a:solidFill>
                  <a:srgbClr val="000000"/>
                </a:solidFill>
                <a:latin typeface="+mn-lt"/>
              </a:rPr>
              <a:t/>
            </a:r>
            <a:br>
              <a:rPr lang="en-US" sz="1800" dirty="0">
                <a:solidFill>
                  <a:srgbClr val="000000"/>
                </a:solidFill>
                <a:latin typeface="+mn-lt"/>
              </a:rPr>
            </a:br>
            <a:endParaRPr lang="en-US" sz="1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8820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2798" y="1629398"/>
            <a:ext cx="7543800" cy="19050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800" dirty="0" err="1" smtClean="0">
                <a:solidFill>
                  <a:srgbClr val="000000"/>
                </a:solidFill>
              </a:rPr>
              <a:t>Bersikap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untuk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kepentingan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publik</a:t>
            </a:r>
            <a:endParaRPr lang="en-US" sz="1800" dirty="0" smtClean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800" dirty="0" err="1" smtClean="0">
                <a:solidFill>
                  <a:srgbClr val="000000"/>
                </a:solidFill>
              </a:rPr>
              <a:t>Mengacu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pada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prinsip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kejujuran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dan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integritas</a:t>
            </a:r>
            <a:endParaRPr lang="en-US" sz="1800" dirty="0" smtClean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800" dirty="0" err="1" smtClean="0">
                <a:solidFill>
                  <a:srgbClr val="000000"/>
                </a:solidFill>
              </a:rPr>
              <a:t>Memastikan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akurasi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dan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kebenaran</a:t>
            </a:r>
            <a:endParaRPr lang="en-US" sz="1800" dirty="0" smtClean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800" dirty="0" err="1" smtClean="0">
                <a:solidFill>
                  <a:srgbClr val="000000"/>
                </a:solidFill>
              </a:rPr>
              <a:t>Bersikap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adil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pada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setiap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publik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0" y="7620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dirty="0" smtClean="0">
                <a:solidFill>
                  <a:srgbClr val="000000"/>
                </a:solidFill>
                <a:latin typeface="+mj-lt"/>
              </a:rPr>
              <a:t>ETIKA DALAM </a:t>
            </a:r>
            <a:r>
              <a:rPr lang="en-US" sz="2400" b="1" i="1" dirty="0" smtClean="0">
                <a:solidFill>
                  <a:srgbClr val="000000"/>
                </a:solidFill>
                <a:latin typeface="+mj-lt"/>
              </a:rPr>
              <a:t>PUBLIC RELATIONS</a:t>
            </a:r>
            <a:endParaRPr lang="en-US" sz="2400" b="1" i="1" dirty="0">
              <a:solidFill>
                <a:srgbClr val="000000"/>
              </a:solidFill>
              <a:latin typeface="+mj-lt"/>
              <a:cs typeface="Calibri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5363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896" y="1661800"/>
            <a:ext cx="7503519" cy="3062599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US" sz="1800" dirty="0" smtClean="0"/>
              <a:t>Agar </a:t>
            </a:r>
            <a:r>
              <a:rPr lang="en-US" sz="1800" dirty="0" err="1" smtClean="0"/>
              <a:t>citra</a:t>
            </a:r>
            <a:r>
              <a:rPr lang="en-US" sz="1800" dirty="0" smtClean="0"/>
              <a:t> yang </a:t>
            </a:r>
            <a:r>
              <a:rPr lang="en-US" sz="1800" dirty="0" err="1" smtClean="0"/>
              <a:t>baik</a:t>
            </a:r>
            <a:r>
              <a:rPr lang="en-US" sz="1800" dirty="0" smtClean="0"/>
              <a:t>/</a:t>
            </a:r>
            <a:r>
              <a:rPr lang="en-US" sz="1800" dirty="0" err="1" smtClean="0"/>
              <a:t>positif</a:t>
            </a:r>
            <a:r>
              <a:rPr lang="en-US" sz="1800" dirty="0" smtClean="0"/>
              <a:t> </a:t>
            </a:r>
            <a:r>
              <a:rPr lang="en-US" sz="1800" dirty="0" err="1" smtClean="0"/>
              <a:t>dapat</a:t>
            </a:r>
            <a:r>
              <a:rPr lang="en-US" sz="1800" dirty="0" smtClean="0"/>
              <a:t> </a:t>
            </a:r>
            <a:r>
              <a:rPr lang="en-US" sz="1800" dirty="0" err="1" smtClean="0"/>
              <a:t>ditingkatkan</a:t>
            </a:r>
            <a:r>
              <a:rPr lang="en-US" sz="1800" dirty="0" smtClean="0"/>
              <a:t>.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US" sz="1800" dirty="0" err="1" smtClean="0"/>
              <a:t>Sebagai</a:t>
            </a:r>
            <a:r>
              <a:rPr lang="en-US" sz="1800" dirty="0" smtClean="0"/>
              <a:t> </a:t>
            </a:r>
            <a:r>
              <a:rPr lang="en-US" sz="1800" dirty="0" err="1" smtClean="0"/>
              <a:t>panduan</a:t>
            </a:r>
            <a:r>
              <a:rPr lang="en-US" sz="1800" dirty="0" smtClean="0"/>
              <a:t> moral </a:t>
            </a:r>
            <a:r>
              <a:rPr lang="en-US" sz="1800" dirty="0" err="1" smtClean="0"/>
              <a:t>bagi</a:t>
            </a:r>
            <a:r>
              <a:rPr lang="en-US" sz="1800" dirty="0" smtClean="0"/>
              <a:t> </a:t>
            </a:r>
            <a:r>
              <a:rPr lang="en-US" sz="1800" dirty="0" err="1" smtClean="0"/>
              <a:t>penggelut</a:t>
            </a:r>
            <a:r>
              <a:rPr lang="en-US" sz="1800" dirty="0" smtClean="0"/>
              <a:t> </a:t>
            </a:r>
            <a:r>
              <a:rPr lang="en-US" sz="1800" dirty="0" err="1" smtClean="0"/>
              <a:t>profesi</a:t>
            </a:r>
            <a:r>
              <a:rPr lang="en-US" sz="1800" dirty="0" smtClean="0"/>
              <a:t> </a:t>
            </a:r>
            <a:r>
              <a:rPr lang="en-US" sz="1800" dirty="0" err="1" smtClean="0"/>
              <a:t>kehumasan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bertindak</a:t>
            </a:r>
            <a:r>
              <a:rPr lang="en-US" sz="1800" dirty="0" smtClean="0"/>
              <a:t>.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US" sz="1800" dirty="0" err="1" smtClean="0"/>
              <a:t>Karena</a:t>
            </a:r>
            <a:r>
              <a:rPr lang="en-US" sz="1800" dirty="0" smtClean="0"/>
              <a:t> </a:t>
            </a:r>
            <a:r>
              <a:rPr lang="en-US" sz="1800" dirty="0" err="1" smtClean="0"/>
              <a:t>sifat</a:t>
            </a:r>
            <a:r>
              <a:rPr lang="en-US" sz="1800" dirty="0" smtClean="0"/>
              <a:t> </a:t>
            </a:r>
            <a:r>
              <a:rPr lang="en-US" sz="1800" dirty="0" err="1" smtClean="0"/>
              <a:t>kerja</a:t>
            </a:r>
            <a:r>
              <a:rPr lang="en-US" sz="1800" dirty="0" smtClean="0"/>
              <a:t> </a:t>
            </a:r>
            <a:r>
              <a:rPr lang="en-US" sz="1800" dirty="0" err="1" smtClean="0"/>
              <a:t>humas</a:t>
            </a:r>
            <a:r>
              <a:rPr lang="en-US" sz="1800" dirty="0"/>
              <a:t> </a:t>
            </a:r>
            <a:r>
              <a:rPr lang="en-US" sz="1800" dirty="0" smtClean="0"/>
              <a:t>yang </a:t>
            </a:r>
            <a:r>
              <a:rPr lang="en-US" sz="1800" dirty="0" err="1" smtClean="0"/>
              <a:t>mampu</a:t>
            </a:r>
            <a:r>
              <a:rPr lang="en-US" sz="1800" dirty="0" smtClean="0"/>
              <a:t> </a:t>
            </a:r>
            <a:r>
              <a:rPr lang="en-US" sz="1800" dirty="0" err="1" smtClean="0"/>
              <a:t>mempengaruhi</a:t>
            </a:r>
            <a:r>
              <a:rPr lang="en-US" sz="1800" dirty="0" smtClean="0"/>
              <a:t> orang lain.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US" sz="1800" dirty="0" err="1" smtClean="0"/>
              <a:t>Karena</a:t>
            </a:r>
            <a:r>
              <a:rPr lang="en-US" sz="1800" dirty="0" smtClean="0"/>
              <a:t> </a:t>
            </a:r>
            <a:r>
              <a:rPr lang="en-US" sz="1800" dirty="0" err="1" smtClean="0"/>
              <a:t>Humas</a:t>
            </a:r>
            <a:r>
              <a:rPr lang="en-US" sz="1800" dirty="0" smtClean="0"/>
              <a:t> </a:t>
            </a:r>
            <a:r>
              <a:rPr lang="en-US" sz="1800" dirty="0" err="1" smtClean="0"/>
              <a:t>harus</a:t>
            </a:r>
            <a:r>
              <a:rPr lang="en-US" sz="1800" dirty="0" smtClean="0"/>
              <a:t> </a:t>
            </a:r>
            <a:r>
              <a:rPr lang="en-US" sz="1800" dirty="0" err="1" smtClean="0"/>
              <a:t>mempunyai</a:t>
            </a:r>
            <a:r>
              <a:rPr lang="en-US" sz="1800" dirty="0" smtClean="0"/>
              <a:t> </a:t>
            </a:r>
            <a:r>
              <a:rPr lang="en-US" sz="1800" dirty="0" err="1" smtClean="0"/>
              <a:t>komitmen</a:t>
            </a:r>
            <a:r>
              <a:rPr lang="en-US" sz="1800" dirty="0" smtClean="0"/>
              <a:t> </a:t>
            </a:r>
            <a:r>
              <a:rPr lang="en-US" sz="1800" dirty="0" err="1" smtClean="0"/>
              <a:t>teguh</a:t>
            </a:r>
            <a:r>
              <a:rPr lang="en-US" sz="1800" dirty="0" smtClean="0"/>
              <a:t> </a:t>
            </a:r>
            <a:r>
              <a:rPr lang="en-US" sz="1800" dirty="0" err="1" smtClean="0"/>
              <a:t>terhadap</a:t>
            </a:r>
            <a:r>
              <a:rPr lang="en-US" sz="1800" dirty="0" smtClean="0"/>
              <a:t> </a:t>
            </a:r>
            <a:r>
              <a:rPr lang="en-US" sz="1800" dirty="0" err="1" smtClean="0"/>
              <a:t>dirinya</a:t>
            </a:r>
            <a:r>
              <a:rPr lang="en-US" sz="1800" dirty="0" smtClean="0"/>
              <a:t> </a:t>
            </a:r>
            <a:r>
              <a:rPr lang="en-US" sz="1800" dirty="0" err="1" smtClean="0"/>
              <a:t>sendiri</a:t>
            </a:r>
            <a:r>
              <a:rPr lang="en-US" sz="1800" dirty="0" smtClean="0"/>
              <a:t> </a:t>
            </a:r>
            <a:r>
              <a:rPr lang="en-US" sz="1800" dirty="0" err="1" smtClean="0"/>
              <a:t>bahwa</a:t>
            </a:r>
            <a:r>
              <a:rPr lang="en-US" sz="1800" dirty="0" smtClean="0"/>
              <a:t> </a:t>
            </a:r>
            <a:r>
              <a:rPr lang="en-US" sz="1800" dirty="0" err="1" smtClean="0"/>
              <a:t>ia</a:t>
            </a:r>
            <a:r>
              <a:rPr lang="en-US" sz="1800" dirty="0" smtClean="0"/>
              <a:t> </a:t>
            </a:r>
            <a:r>
              <a:rPr lang="en-US" sz="1800" dirty="0" err="1" smtClean="0"/>
              <a:t>akan</a:t>
            </a:r>
            <a:r>
              <a:rPr lang="en-US" sz="1800" dirty="0" smtClean="0"/>
              <a:t> </a:t>
            </a:r>
            <a:r>
              <a:rPr lang="en-US" sz="1800" dirty="0" err="1" smtClean="0"/>
              <a:t>mempertahankan</a:t>
            </a:r>
            <a:r>
              <a:rPr lang="en-US" sz="1800" dirty="0" smtClean="0"/>
              <a:t> </a:t>
            </a:r>
            <a:r>
              <a:rPr lang="en-US" sz="1800" dirty="0" err="1" smtClean="0"/>
              <a:t>standar</a:t>
            </a:r>
            <a:r>
              <a:rPr lang="en-US" sz="1800" dirty="0" smtClean="0"/>
              <a:t> yang </a:t>
            </a:r>
            <a:r>
              <a:rPr lang="en-US" sz="1800" dirty="0" err="1" smtClean="0"/>
              <a:t>layak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2286000" y="7620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dirty="0" smtClean="0">
                <a:solidFill>
                  <a:srgbClr val="000000"/>
                </a:solidFill>
                <a:latin typeface="+mj-lt"/>
              </a:rPr>
              <a:t>ETIKA DALAM </a:t>
            </a:r>
            <a:r>
              <a:rPr lang="en-US" sz="2400" b="1" i="1" dirty="0" smtClean="0">
                <a:solidFill>
                  <a:srgbClr val="000000"/>
                </a:solidFill>
                <a:latin typeface="+mj-lt"/>
              </a:rPr>
              <a:t>PUBLIC RELATIONS</a:t>
            </a:r>
            <a:endParaRPr lang="en-US" sz="2400" b="1" i="1" dirty="0">
              <a:solidFill>
                <a:srgbClr val="000000"/>
              </a:solidFill>
              <a:latin typeface="+mj-lt"/>
              <a:cs typeface="Calibri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5972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l="-506" r="-139"/>
          <a:stretch/>
        </p:blipFill>
        <p:spPr bwMode="auto">
          <a:xfrm>
            <a:off x="805794" y="658238"/>
            <a:ext cx="7531269" cy="5677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olded Corner 5"/>
          <p:cNvSpPr/>
          <p:nvPr/>
        </p:nvSpPr>
        <p:spPr>
          <a:xfrm>
            <a:off x="838200" y="1143000"/>
            <a:ext cx="2286000" cy="533400"/>
          </a:xfrm>
          <a:prstGeom prst="foldedCorner">
            <a:avLst>
              <a:gd name="adj" fmla="val 47263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0000"/>
                </a:solidFill>
                <a:latin typeface="+mj-lt"/>
                <a:cs typeface="Calibri"/>
              </a:rPr>
              <a:t>APA ITU ETIKA ?</a:t>
            </a:r>
            <a:endParaRPr lang="en-US" sz="2400" b="1" dirty="0">
              <a:solidFill>
                <a:srgbClr val="000000"/>
              </a:solidFill>
              <a:latin typeface="+mj-lt"/>
              <a:cs typeface="Calibri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6878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7620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dirty="0" smtClean="0">
                <a:solidFill>
                  <a:srgbClr val="000000"/>
                </a:solidFill>
                <a:latin typeface="+mj-lt"/>
              </a:rPr>
              <a:t>PR DI MEDIA BARU</a:t>
            </a:r>
            <a:endParaRPr lang="en-US" sz="2400" b="1" i="1" dirty="0">
              <a:solidFill>
                <a:srgbClr val="000000"/>
              </a:solidFill>
              <a:latin typeface="+mj-lt"/>
              <a:cs typeface="Calibri"/>
            </a:endParaRPr>
          </a:p>
        </p:txBody>
      </p:sp>
      <p:pic>
        <p:nvPicPr>
          <p:cNvPr id="5" name="Picture 4" descr="Picture 2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371600"/>
            <a:ext cx="3545770" cy="48260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5972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7620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dirty="0" smtClean="0">
                <a:solidFill>
                  <a:srgbClr val="000000"/>
                </a:solidFill>
                <a:latin typeface="+mj-lt"/>
              </a:rPr>
              <a:t>PR DI MEDIA BARU</a:t>
            </a:r>
            <a:endParaRPr lang="en-US" sz="2400" b="1" i="1" dirty="0">
              <a:solidFill>
                <a:srgbClr val="000000"/>
              </a:solidFill>
              <a:latin typeface="+mj-lt"/>
              <a:cs typeface="Calibri"/>
            </a:endParaRPr>
          </a:p>
        </p:txBody>
      </p:sp>
      <p:pic>
        <p:nvPicPr>
          <p:cNvPr id="6" name="Picture 5" descr="Picture 2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371600"/>
            <a:ext cx="4279358" cy="4772026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5972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7620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dirty="0" smtClean="0">
                <a:solidFill>
                  <a:srgbClr val="000000"/>
                </a:solidFill>
                <a:latin typeface="+mj-lt"/>
              </a:rPr>
              <a:t>PR DI MEDIA BARU</a:t>
            </a:r>
            <a:endParaRPr lang="en-US" sz="2400" b="1" i="1" dirty="0">
              <a:solidFill>
                <a:srgbClr val="000000"/>
              </a:solidFill>
              <a:latin typeface="+mj-lt"/>
              <a:cs typeface="Calibri"/>
            </a:endParaRPr>
          </a:p>
        </p:txBody>
      </p:sp>
      <p:pic>
        <p:nvPicPr>
          <p:cNvPr id="5" name="Picture 4" descr="Picture 3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295400"/>
            <a:ext cx="6175376" cy="4868178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5972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7620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dirty="0" smtClean="0">
                <a:solidFill>
                  <a:srgbClr val="000000"/>
                </a:solidFill>
                <a:latin typeface="+mj-lt"/>
              </a:rPr>
              <a:t>PR DI MEDIA BARU</a:t>
            </a:r>
            <a:endParaRPr lang="en-US" sz="2400" b="1" i="1" dirty="0">
              <a:solidFill>
                <a:srgbClr val="000000"/>
              </a:solidFill>
              <a:latin typeface="+mj-lt"/>
              <a:cs typeface="Calibri"/>
            </a:endParaRPr>
          </a:p>
        </p:txBody>
      </p:sp>
      <p:pic>
        <p:nvPicPr>
          <p:cNvPr id="6" name="Picture 5" descr="Picture 2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417772"/>
            <a:ext cx="5808766" cy="4754428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5972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7620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dirty="0" smtClean="0">
                <a:solidFill>
                  <a:srgbClr val="000000"/>
                </a:solidFill>
                <a:latin typeface="+mj-lt"/>
              </a:rPr>
              <a:t>PR DI MEDIA BARU</a:t>
            </a:r>
            <a:endParaRPr lang="en-US" sz="2400" b="1" i="1" dirty="0">
              <a:solidFill>
                <a:srgbClr val="000000"/>
              </a:solidFill>
              <a:latin typeface="+mj-lt"/>
              <a:cs typeface="Calibri"/>
            </a:endParaRPr>
          </a:p>
        </p:txBody>
      </p:sp>
      <p:pic>
        <p:nvPicPr>
          <p:cNvPr id="5" name="Picture 4" descr="Picture 3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773" y="1380712"/>
            <a:ext cx="7352480" cy="4715288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5972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7620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dirty="0" smtClean="0">
                <a:solidFill>
                  <a:srgbClr val="000000"/>
                </a:solidFill>
                <a:latin typeface="+mj-lt"/>
              </a:rPr>
              <a:t>PR DI MEDIA BARU</a:t>
            </a:r>
            <a:endParaRPr lang="en-US" sz="2400" b="1" i="1" dirty="0">
              <a:solidFill>
                <a:srgbClr val="000000"/>
              </a:solidFill>
              <a:latin typeface="+mj-lt"/>
              <a:cs typeface="Calibri"/>
            </a:endParaRPr>
          </a:p>
        </p:txBody>
      </p:sp>
      <p:pic>
        <p:nvPicPr>
          <p:cNvPr id="7" name="Picture 6" descr="Picture 3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358900"/>
            <a:ext cx="7138160" cy="48133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5972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7620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dirty="0" smtClean="0">
                <a:solidFill>
                  <a:srgbClr val="000000"/>
                </a:solidFill>
                <a:latin typeface="+mj-lt"/>
              </a:rPr>
              <a:t>PR DI MEDIA BARU</a:t>
            </a:r>
            <a:endParaRPr lang="en-US" sz="2400" b="1" i="1" dirty="0">
              <a:solidFill>
                <a:srgbClr val="000000"/>
              </a:solidFill>
              <a:latin typeface="+mj-lt"/>
              <a:cs typeface="Calibri"/>
            </a:endParaRPr>
          </a:p>
        </p:txBody>
      </p:sp>
      <p:pic>
        <p:nvPicPr>
          <p:cNvPr id="5" name="Picture 4" descr="Picture 3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826" y="1392523"/>
            <a:ext cx="7013574" cy="463188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5972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7620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dirty="0" smtClean="0">
                <a:solidFill>
                  <a:srgbClr val="000000"/>
                </a:solidFill>
                <a:latin typeface="+mj-lt"/>
              </a:rPr>
              <a:t>PR DI MEDIA BARU</a:t>
            </a:r>
            <a:endParaRPr lang="en-US" sz="2400" b="1" i="1" dirty="0">
              <a:solidFill>
                <a:srgbClr val="000000"/>
              </a:solidFill>
              <a:latin typeface="+mj-lt"/>
              <a:cs typeface="Calibri"/>
            </a:endParaRPr>
          </a:p>
        </p:txBody>
      </p:sp>
      <p:pic>
        <p:nvPicPr>
          <p:cNvPr id="6" name="Picture 5" descr="Picture 3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297" y="1291184"/>
            <a:ext cx="7378182" cy="4957216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5972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7620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dirty="0" smtClean="0">
                <a:solidFill>
                  <a:srgbClr val="000000"/>
                </a:solidFill>
                <a:latin typeface="+mj-lt"/>
              </a:rPr>
              <a:t>PR DI MEDIA BARU</a:t>
            </a:r>
            <a:endParaRPr lang="en-US" sz="2400" b="1" i="1" dirty="0">
              <a:solidFill>
                <a:srgbClr val="000000"/>
              </a:solidFill>
              <a:latin typeface="+mj-lt"/>
              <a:cs typeface="Calibri"/>
            </a:endParaRPr>
          </a:p>
        </p:txBody>
      </p:sp>
      <p:pic>
        <p:nvPicPr>
          <p:cNvPr id="5" name="Picture 4" descr="Picture 3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250" y="1264458"/>
            <a:ext cx="7499350" cy="4983942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5972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2798" y="1661801"/>
            <a:ext cx="7526617" cy="2562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+mn-lt"/>
              </a:rPr>
              <a:t>Is it ok ?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+mn-lt"/>
              </a:rPr>
              <a:t>untuk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+mn-lt"/>
              </a:rPr>
              <a:t>berteman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+mn-lt"/>
              </a:rPr>
              <a:t>dengan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+mn-lt"/>
              </a:rPr>
              <a:t>klien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 di </a:t>
            </a:r>
            <a:r>
              <a:rPr lang="en-US" dirty="0" err="1" smtClean="0">
                <a:solidFill>
                  <a:srgbClr val="000000"/>
                </a:solidFill>
                <a:latin typeface="+mn-lt"/>
              </a:rPr>
              <a:t>jejaring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+mn-lt"/>
              </a:rPr>
              <a:t>sosial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?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dirty="0" err="1" smtClean="0">
                <a:solidFill>
                  <a:srgbClr val="000000"/>
                </a:solidFill>
                <a:latin typeface="+mn-lt"/>
              </a:rPr>
              <a:t>Membayar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+mn-lt"/>
              </a:rPr>
              <a:t>wartawan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+mn-lt"/>
              </a:rPr>
              <a:t>untuk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+mn-lt"/>
              </a:rPr>
              <a:t>memuat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+mn-lt"/>
              </a:rPr>
              <a:t>sebuah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+mn-lt"/>
              </a:rPr>
              <a:t>tulisan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+mn-lt"/>
              </a:rPr>
              <a:t>tentang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+mn-lt"/>
              </a:rPr>
              <a:t>perusahaan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?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+mn-lt"/>
              </a:rPr>
              <a:t>“White lie” </a:t>
            </a:r>
            <a:r>
              <a:rPr lang="en-US" dirty="0" err="1" smtClean="0">
                <a:solidFill>
                  <a:srgbClr val="000000"/>
                </a:solidFill>
                <a:latin typeface="+mn-lt"/>
              </a:rPr>
              <a:t>pada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+mn-lt"/>
              </a:rPr>
              <a:t>publik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 demi </a:t>
            </a:r>
            <a:r>
              <a:rPr lang="en-US" dirty="0" err="1" smtClean="0">
                <a:solidFill>
                  <a:srgbClr val="000000"/>
                </a:solidFill>
                <a:latin typeface="+mn-lt"/>
              </a:rPr>
              <a:t>menjaga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+mn-lt"/>
              </a:rPr>
              <a:t>citra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?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dirty="0" err="1" smtClean="0">
                <a:solidFill>
                  <a:srgbClr val="000000"/>
                </a:solidFill>
                <a:latin typeface="+mn-lt"/>
              </a:rPr>
              <a:t>Mengeluh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+mn-lt"/>
              </a:rPr>
              <a:t>tentang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+mn-lt"/>
              </a:rPr>
              <a:t>perusahaan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 di </a:t>
            </a:r>
            <a:r>
              <a:rPr lang="en-US" dirty="0" err="1" smtClean="0">
                <a:solidFill>
                  <a:srgbClr val="000000"/>
                </a:solidFill>
                <a:latin typeface="+mn-lt"/>
              </a:rPr>
              <a:t>jejaring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+mn-lt"/>
              </a:rPr>
              <a:t>sosial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?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+mn-lt"/>
              </a:rPr>
              <a:t>Copying content </a:t>
            </a:r>
            <a:r>
              <a:rPr lang="en-US" dirty="0" err="1" smtClean="0">
                <a:solidFill>
                  <a:srgbClr val="000000"/>
                </a:solidFill>
                <a:latin typeface="+mn-lt"/>
              </a:rPr>
              <a:t>dari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 internet?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dirty="0" err="1" smtClean="0">
                <a:solidFill>
                  <a:srgbClr val="000000"/>
                </a:solidFill>
                <a:latin typeface="+mn-lt"/>
              </a:rPr>
              <a:t>Membayar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+mn-lt"/>
              </a:rPr>
              <a:t>seseorang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+mn-lt"/>
              </a:rPr>
              <a:t>untuk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+mn-lt"/>
              </a:rPr>
              <a:t>menciptakan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+mn-lt"/>
              </a:rPr>
              <a:t>kesan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+mn-lt"/>
              </a:rPr>
              <a:t>positif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 di </a:t>
            </a:r>
            <a:r>
              <a:rPr lang="en-US" dirty="0" err="1" smtClean="0">
                <a:solidFill>
                  <a:srgbClr val="000000"/>
                </a:solidFill>
                <a:latin typeface="+mn-lt"/>
              </a:rPr>
              <a:t>jejaring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+mn-lt"/>
              </a:rPr>
              <a:t>sosial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1295400" y="762000"/>
            <a:ext cx="65532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000000"/>
                </a:solidFill>
                <a:latin typeface="+mj-lt"/>
              </a:rPr>
              <a:t>BEBERAPA PERSOALAN ETIKA PR DI MEDIA BARU</a:t>
            </a:r>
            <a:endParaRPr lang="en-US" sz="2400" b="1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937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066" y="1551051"/>
            <a:ext cx="7481933" cy="471515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1800" dirty="0" smtClean="0"/>
              <a:t>Public Relations </a:t>
            </a:r>
            <a:r>
              <a:rPr lang="en-US" sz="1800" dirty="0" err="1" smtClean="0"/>
              <a:t>atau</a:t>
            </a:r>
            <a:r>
              <a:rPr lang="en-US" sz="1800" dirty="0" smtClean="0"/>
              <a:t> </a:t>
            </a:r>
            <a:r>
              <a:rPr lang="en-US" sz="1800" dirty="0" err="1" smtClean="0"/>
              <a:t>humas</a:t>
            </a:r>
            <a:r>
              <a:rPr lang="en-US" sz="1800" dirty="0" smtClean="0"/>
              <a:t> </a:t>
            </a:r>
            <a:r>
              <a:rPr lang="en-US" sz="1800" dirty="0" err="1" smtClean="0"/>
              <a:t>harus</a:t>
            </a:r>
            <a:r>
              <a:rPr lang="en-US" sz="1800" dirty="0" smtClean="0"/>
              <a:t> </a:t>
            </a:r>
            <a:r>
              <a:rPr lang="en-US" sz="1800" dirty="0" err="1" smtClean="0"/>
              <a:t>memanfaatkan</a:t>
            </a:r>
            <a:r>
              <a:rPr lang="en-US" sz="1800" dirty="0" smtClean="0"/>
              <a:t> media </a:t>
            </a:r>
            <a:r>
              <a:rPr lang="en-US" sz="1800" dirty="0" err="1" smtClean="0"/>
              <a:t>baru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menunjang</a:t>
            </a:r>
            <a:r>
              <a:rPr lang="en-US" sz="1800" dirty="0" smtClean="0"/>
              <a:t> </a:t>
            </a:r>
            <a:r>
              <a:rPr lang="en-US" sz="1800" dirty="0" err="1" smtClean="0"/>
              <a:t>pekerjaannya</a:t>
            </a:r>
            <a:r>
              <a:rPr lang="en-US" sz="1800" dirty="0" smtClean="0"/>
              <a:t>. Media </a:t>
            </a:r>
            <a:r>
              <a:rPr lang="en-US" sz="1800" dirty="0" err="1" smtClean="0"/>
              <a:t>baru</a:t>
            </a:r>
            <a:r>
              <a:rPr lang="en-US" sz="1800" dirty="0" smtClean="0"/>
              <a:t> </a:t>
            </a:r>
            <a:r>
              <a:rPr lang="en-US" sz="1800" dirty="0" err="1" smtClean="0"/>
              <a:t>membawa</a:t>
            </a:r>
            <a:r>
              <a:rPr lang="en-US" sz="1800" dirty="0" smtClean="0"/>
              <a:t> </a:t>
            </a:r>
            <a:r>
              <a:rPr lang="en-US" sz="1800" dirty="0" err="1" smtClean="0"/>
              <a:t>perubahan-perubahan</a:t>
            </a:r>
            <a:r>
              <a:rPr lang="en-US" sz="1800" dirty="0" smtClean="0"/>
              <a:t> </a:t>
            </a:r>
            <a:r>
              <a:rPr lang="en-US" sz="1800" dirty="0" err="1" smtClean="0"/>
              <a:t>signifikan</a:t>
            </a:r>
            <a:r>
              <a:rPr lang="en-US" sz="1800" dirty="0" smtClean="0"/>
              <a:t> </a:t>
            </a:r>
            <a:r>
              <a:rPr lang="en-US" sz="1800" dirty="0" err="1" smtClean="0"/>
              <a:t>terhadap</a:t>
            </a:r>
            <a:r>
              <a:rPr lang="en-US" sz="1800" dirty="0" smtClean="0"/>
              <a:t> </a:t>
            </a:r>
            <a:r>
              <a:rPr lang="en-US" sz="1800" dirty="0" err="1" smtClean="0"/>
              <a:t>berbagai</a:t>
            </a:r>
            <a:r>
              <a:rPr lang="en-US" sz="1800" dirty="0" smtClean="0"/>
              <a:t> </a:t>
            </a:r>
            <a:r>
              <a:rPr lang="en-US" sz="1800" dirty="0" err="1" smtClean="0"/>
              <a:t>sisi</a:t>
            </a:r>
            <a:r>
              <a:rPr lang="en-US" sz="1800" dirty="0" smtClean="0"/>
              <a:t> </a:t>
            </a:r>
            <a:r>
              <a:rPr lang="en-US" sz="1800" dirty="0" err="1" smtClean="0"/>
              <a:t>kehidupan</a:t>
            </a:r>
            <a:r>
              <a:rPr lang="en-US" sz="1800" dirty="0" smtClean="0"/>
              <a:t>.</a:t>
            </a:r>
            <a:endParaRPr lang="en-US" sz="1800" dirty="0" smtClean="0"/>
          </a:p>
          <a:p>
            <a:pPr marL="0" indent="0" algn="just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1800" dirty="0" err="1" smtClean="0"/>
              <a:t>Dibutuhkan</a:t>
            </a:r>
            <a:r>
              <a:rPr lang="en-US" sz="1800" dirty="0" smtClean="0"/>
              <a:t> </a:t>
            </a:r>
            <a:r>
              <a:rPr lang="en-US" sz="1800" dirty="0" err="1" smtClean="0"/>
              <a:t>strategi</a:t>
            </a:r>
            <a:r>
              <a:rPr lang="en-US" sz="1800" dirty="0" smtClean="0"/>
              <a:t> </a:t>
            </a:r>
            <a:r>
              <a:rPr lang="en-US" sz="1800" dirty="0" err="1" smtClean="0"/>
              <a:t>komunikasi</a:t>
            </a:r>
            <a:r>
              <a:rPr lang="en-US" sz="1800" dirty="0" smtClean="0"/>
              <a:t> </a:t>
            </a:r>
            <a:r>
              <a:rPr lang="en-US" sz="1800" dirty="0" err="1" smtClean="0"/>
              <a:t>efektif</a:t>
            </a:r>
            <a:r>
              <a:rPr lang="en-US" sz="1800" dirty="0" smtClean="0"/>
              <a:t> yang </a:t>
            </a:r>
            <a:r>
              <a:rPr lang="en-US" sz="1800" dirty="0" err="1" smtClean="0"/>
              <a:t>bisa</a:t>
            </a:r>
            <a:r>
              <a:rPr lang="en-US" sz="1800" dirty="0" smtClean="0"/>
              <a:t> </a:t>
            </a:r>
            <a:r>
              <a:rPr lang="en-US" sz="1800" dirty="0" err="1" smtClean="0"/>
              <a:t>dimanfaatkan</a:t>
            </a:r>
            <a:r>
              <a:rPr lang="en-US" sz="1800" dirty="0" smtClean="0"/>
              <a:t> </a:t>
            </a:r>
            <a:r>
              <a:rPr lang="en-US" sz="1800" dirty="0" err="1" smtClean="0"/>
              <a:t>kalangan</a:t>
            </a:r>
            <a:r>
              <a:rPr lang="en-US" sz="1800" dirty="0" smtClean="0"/>
              <a:t> </a:t>
            </a:r>
            <a:r>
              <a:rPr lang="en-US" sz="1800" dirty="0" err="1" smtClean="0"/>
              <a:t>praktisi</a:t>
            </a:r>
            <a:r>
              <a:rPr lang="en-US" sz="1800" dirty="0" smtClean="0"/>
              <a:t> </a:t>
            </a:r>
            <a:r>
              <a:rPr lang="en-US" sz="1800" dirty="0" err="1" smtClean="0"/>
              <a:t>kehumasan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berbagai</a:t>
            </a:r>
            <a:r>
              <a:rPr lang="en-US" sz="1800" dirty="0" smtClean="0"/>
              <a:t> </a:t>
            </a:r>
            <a:r>
              <a:rPr lang="en-US" sz="1800" dirty="0" err="1" smtClean="0"/>
              <a:t>tujuan</a:t>
            </a:r>
            <a:r>
              <a:rPr lang="en-US" sz="1800" dirty="0" smtClean="0"/>
              <a:t>, </a:t>
            </a:r>
            <a:r>
              <a:rPr lang="en-US" sz="1800" dirty="0" err="1" smtClean="0"/>
              <a:t>salah</a:t>
            </a:r>
            <a:r>
              <a:rPr lang="en-US" sz="1800" dirty="0" smtClean="0"/>
              <a:t> </a:t>
            </a:r>
            <a:r>
              <a:rPr lang="en-US" sz="1800" dirty="0" err="1" smtClean="0"/>
              <a:t>satunya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pemanfaatan</a:t>
            </a:r>
            <a:r>
              <a:rPr lang="en-US" sz="1800" dirty="0" smtClean="0"/>
              <a:t> </a:t>
            </a:r>
            <a:r>
              <a:rPr lang="en-US" sz="1800" dirty="0" err="1" smtClean="0"/>
              <a:t>teknologi</a:t>
            </a:r>
            <a:r>
              <a:rPr lang="en-US" sz="1800" dirty="0" smtClean="0"/>
              <a:t> internet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munculnya</a:t>
            </a:r>
            <a:r>
              <a:rPr lang="en-US" sz="1800" dirty="0" smtClean="0"/>
              <a:t> media </a:t>
            </a:r>
            <a:r>
              <a:rPr lang="en-US" sz="1800" dirty="0" err="1" smtClean="0"/>
              <a:t>baru</a:t>
            </a:r>
            <a:r>
              <a:rPr lang="en-US" sz="1800" dirty="0" smtClean="0"/>
              <a:t> yang </a:t>
            </a:r>
            <a:r>
              <a:rPr lang="en-US" sz="1800" dirty="0" err="1" smtClean="0"/>
              <a:t>membawa</a:t>
            </a:r>
            <a:r>
              <a:rPr lang="en-US" sz="1800" dirty="0" smtClean="0"/>
              <a:t> </a:t>
            </a:r>
            <a:r>
              <a:rPr lang="en-US" sz="1800" dirty="0" err="1" smtClean="0"/>
              <a:t>perubahan</a:t>
            </a:r>
            <a:r>
              <a:rPr lang="en-US" sz="1800" dirty="0" smtClean="0"/>
              <a:t> </a:t>
            </a:r>
            <a:r>
              <a:rPr lang="en-US" sz="1800" dirty="0" err="1" smtClean="0"/>
              <a:t>di</a:t>
            </a:r>
            <a:r>
              <a:rPr lang="en-US" sz="1800" dirty="0" smtClean="0"/>
              <a:t> </a:t>
            </a:r>
            <a:r>
              <a:rPr lang="en-US" sz="1800" dirty="0" err="1" smtClean="0"/>
              <a:t>berbagai</a:t>
            </a:r>
            <a:r>
              <a:rPr lang="en-US" sz="1800" dirty="0" smtClean="0"/>
              <a:t> </a:t>
            </a:r>
            <a:r>
              <a:rPr lang="en-US" sz="1800" dirty="0" err="1" smtClean="0"/>
              <a:t>lini</a:t>
            </a:r>
            <a:r>
              <a:rPr lang="en-US" sz="1800" dirty="0" smtClean="0"/>
              <a:t>.</a:t>
            </a:r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8D053-01D1-F846-B0DE-5506CF02E0B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3400" y="838200"/>
            <a:ext cx="807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" algn="ctr">
              <a:lnSpc>
                <a:spcPct val="120000"/>
              </a:lnSpc>
            </a:pPr>
            <a:r>
              <a:rPr lang="en-US" sz="2400" b="1" cap="all" dirty="0" smtClean="0">
                <a:solidFill>
                  <a:srgbClr val="000000"/>
                </a:solidFill>
                <a:latin typeface="+mj-lt"/>
              </a:rPr>
              <a:t>Public Relations </a:t>
            </a:r>
            <a:r>
              <a:rPr lang="en-US" sz="2400" b="1" cap="all" dirty="0" err="1" smtClean="0">
                <a:solidFill>
                  <a:srgbClr val="000000"/>
                </a:solidFill>
                <a:latin typeface="+mj-lt"/>
              </a:rPr>
              <a:t>Dalam</a:t>
            </a:r>
            <a:r>
              <a:rPr lang="en-US" sz="2400" b="1" cap="all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b="1" cap="all" dirty="0" err="1" smtClean="0">
                <a:solidFill>
                  <a:srgbClr val="000000"/>
                </a:solidFill>
                <a:latin typeface="+mj-lt"/>
              </a:rPr>
              <a:t>Perkembangan</a:t>
            </a:r>
            <a:r>
              <a:rPr lang="en-US" sz="2400" b="1" cap="all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b="1" cap="all" dirty="0" err="1" smtClean="0">
                <a:solidFill>
                  <a:srgbClr val="000000"/>
                </a:solidFill>
                <a:latin typeface="+mj-lt"/>
              </a:rPr>
              <a:t>Sosial</a:t>
            </a:r>
            <a:r>
              <a:rPr lang="en-US" sz="2400" b="1" cap="all" dirty="0" smtClean="0">
                <a:solidFill>
                  <a:srgbClr val="000000"/>
                </a:solidFill>
                <a:latin typeface="+mj-lt"/>
              </a:rPr>
              <a:t> Media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6311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17" y="706645"/>
            <a:ext cx="8715175" cy="5549857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937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2798" y="1661801"/>
            <a:ext cx="7526617" cy="2562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err="1" smtClean="0">
                <a:solidFill>
                  <a:srgbClr val="000000"/>
                </a:solidFill>
                <a:latin typeface="+mn-lt"/>
              </a:rPr>
              <a:t>Mengenal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+mn-lt"/>
              </a:rPr>
              <a:t>karakter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+mn-lt"/>
              </a:rPr>
              <a:t>ciri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+mn-lt"/>
              </a:rPr>
              <a:t>dan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+mn-lt"/>
              </a:rPr>
              <a:t>sifat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+mn-lt"/>
              </a:rPr>
              <a:t>pengguna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+mn-lt"/>
              </a:rPr>
              <a:t>facebook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+mn-lt"/>
              </a:rPr>
              <a:t>dan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+mn-lt"/>
              </a:rPr>
              <a:t>social media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+mn-lt"/>
              </a:rPr>
              <a:t>lainnya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err="1" smtClean="0">
                <a:solidFill>
                  <a:srgbClr val="000000"/>
                </a:solidFill>
                <a:latin typeface="+mn-lt"/>
              </a:rPr>
              <a:t>Memahami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 SOP </a:t>
            </a:r>
            <a:r>
              <a:rPr lang="en-US" dirty="0" err="1" smtClean="0">
                <a:solidFill>
                  <a:srgbClr val="000000"/>
                </a:solidFill>
                <a:latin typeface="+mn-lt"/>
              </a:rPr>
              <a:t>Redaksi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 Online (</a:t>
            </a:r>
            <a:r>
              <a:rPr lang="en-US" dirty="0" err="1" smtClean="0">
                <a:solidFill>
                  <a:srgbClr val="000000"/>
                </a:solidFill>
                <a:latin typeface="+mn-lt"/>
              </a:rPr>
              <a:t>etika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+mn-lt"/>
              </a:rPr>
              <a:t>kebijakan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+mn-lt"/>
              </a:rPr>
              <a:t>dan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+mn-lt"/>
              </a:rPr>
              <a:t>relasi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).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err="1" smtClean="0">
                <a:solidFill>
                  <a:srgbClr val="000000"/>
                </a:solidFill>
                <a:latin typeface="+mn-lt"/>
              </a:rPr>
              <a:t>Menguasai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+mn-lt"/>
              </a:rPr>
              <a:t>praktk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+mn-lt"/>
              </a:rPr>
              <a:t>penulisan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 : </a:t>
            </a:r>
            <a:r>
              <a:rPr lang="en-US" i="1" dirty="0" smtClean="0">
                <a:solidFill>
                  <a:srgbClr val="000000"/>
                </a:solidFill>
                <a:latin typeface="+mn-lt"/>
              </a:rPr>
              <a:t>Notes, Fans Page </a:t>
            </a:r>
            <a:r>
              <a:rPr lang="en-US" dirty="0" err="1" smtClean="0">
                <a:solidFill>
                  <a:srgbClr val="000000"/>
                </a:solidFill>
                <a:latin typeface="+mn-lt"/>
              </a:rPr>
              <a:t>dan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+mn-lt"/>
              </a:rPr>
              <a:t>uji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+mn-lt"/>
              </a:rPr>
              <a:t>tanggap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+mn-lt"/>
              </a:rPr>
              <a:t>komentar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+mn-lt"/>
              </a:rPr>
              <a:t>public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err="1" smtClean="0">
                <a:solidFill>
                  <a:srgbClr val="000000"/>
                </a:solidFill>
                <a:latin typeface="+mn-lt"/>
              </a:rPr>
              <a:t>Bisa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+mn-lt"/>
              </a:rPr>
              <a:t>menempatkan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 PR VS </a:t>
            </a:r>
            <a:r>
              <a:rPr lang="en-US" dirty="0" err="1" smtClean="0">
                <a:solidFill>
                  <a:srgbClr val="000000"/>
                </a:solidFill>
                <a:latin typeface="+mn-lt"/>
              </a:rPr>
              <a:t>Individu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+mn-lt"/>
              </a:rPr>
              <a:t>dan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+mn-lt"/>
              </a:rPr>
              <a:t>management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+mn-lt"/>
              </a:rPr>
              <a:t>crisis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 (</a:t>
            </a:r>
            <a:r>
              <a:rPr lang="en-US" dirty="0" err="1" smtClean="0">
                <a:solidFill>
                  <a:srgbClr val="000000"/>
                </a:solidFill>
                <a:latin typeface="+mn-lt"/>
              </a:rPr>
              <a:t>merek/citra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).</a:t>
            </a:r>
            <a:endParaRPr lang="en-US" i="1" dirty="0" smtClean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95400" y="762000"/>
            <a:ext cx="65532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000000"/>
                </a:solidFill>
                <a:latin typeface="+mj-lt"/>
              </a:rPr>
              <a:t>THE POWER OF SOCIAL MEDIA</a:t>
            </a:r>
            <a:endParaRPr lang="en-US" sz="2400" b="1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937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762000"/>
            <a:ext cx="65532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000000"/>
                </a:solidFill>
                <a:latin typeface="+mj-lt"/>
              </a:rPr>
              <a:t>THE POWER OF SOCIAL MEDIA</a:t>
            </a:r>
            <a:endParaRPr lang="en-US" sz="2400" b="1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584714"/>
            <a:ext cx="7924800" cy="4435086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937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2798" y="1650407"/>
            <a:ext cx="7541215" cy="4639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b="1" dirty="0" err="1" smtClean="0">
                <a:latin typeface="+mn-lt"/>
              </a:rPr>
              <a:t>Transparansi</a:t>
            </a:r>
            <a:r>
              <a:rPr lang="en-US" dirty="0" smtClean="0">
                <a:latin typeface="+mn-lt"/>
              </a:rPr>
              <a:t>. </a:t>
            </a:r>
            <a:r>
              <a:rPr lang="en-US" dirty="0" err="1" smtClean="0">
                <a:latin typeface="+mn-lt"/>
              </a:rPr>
              <a:t>Jangan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berpura-pura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menjadi</a:t>
            </a:r>
            <a:r>
              <a:rPr lang="en-US" dirty="0" smtClean="0">
                <a:latin typeface="+mn-lt"/>
              </a:rPr>
              <a:t> orang lain, </a:t>
            </a:r>
            <a:r>
              <a:rPr lang="en-US" dirty="0" err="1" smtClean="0">
                <a:latin typeface="+mn-lt"/>
              </a:rPr>
              <a:t>membuat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akun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palsu</a:t>
            </a:r>
            <a:r>
              <a:rPr lang="en-US" dirty="0" smtClean="0">
                <a:latin typeface="+mn-lt"/>
              </a:rPr>
              <a:t>, </a:t>
            </a:r>
            <a:r>
              <a:rPr lang="en-US" dirty="0" err="1" smtClean="0">
                <a:latin typeface="+mn-lt"/>
              </a:rPr>
              <a:t>atau</a:t>
            </a:r>
            <a:r>
              <a:rPr lang="en-US" dirty="0" smtClean="0">
                <a:latin typeface="+mn-lt"/>
              </a:rPr>
              <a:t> email </a:t>
            </a:r>
            <a:r>
              <a:rPr lang="en-US" dirty="0" err="1" smtClean="0">
                <a:latin typeface="+mn-lt"/>
              </a:rPr>
              <a:t>rahasia</a:t>
            </a:r>
            <a:r>
              <a:rPr lang="en-US" dirty="0" smtClean="0">
                <a:latin typeface="+mn-lt"/>
              </a:rPr>
              <a:t> yang </a:t>
            </a:r>
            <a:r>
              <a:rPr lang="en-US" dirty="0" err="1" smtClean="0">
                <a:latin typeface="+mn-lt"/>
              </a:rPr>
              <a:t>dimanfaatkan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untuk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pekerjaan</a:t>
            </a:r>
            <a:endParaRPr lang="en-US" dirty="0" smtClean="0">
              <a:latin typeface="+mn-lt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b="1" dirty="0" err="1" smtClean="0">
                <a:latin typeface="+mn-lt"/>
              </a:rPr>
              <a:t>Privasi</a:t>
            </a:r>
            <a:r>
              <a:rPr lang="en-US" dirty="0" smtClean="0">
                <a:latin typeface="+mn-lt"/>
              </a:rPr>
              <a:t>. </a:t>
            </a:r>
            <a:r>
              <a:rPr lang="en-US" dirty="0" err="1" smtClean="0">
                <a:latin typeface="+mn-lt"/>
              </a:rPr>
              <a:t>Mengetahui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hal-hal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mana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saja</a:t>
            </a:r>
            <a:r>
              <a:rPr lang="en-US" dirty="0" smtClean="0">
                <a:latin typeface="+mn-lt"/>
              </a:rPr>
              <a:t> yang </a:t>
            </a:r>
            <a:r>
              <a:rPr lang="en-US" dirty="0" err="1" smtClean="0">
                <a:latin typeface="+mn-lt"/>
              </a:rPr>
              <a:t>layak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dipublikasikan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dan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mana</a:t>
            </a:r>
            <a:r>
              <a:rPr lang="en-US" dirty="0" smtClean="0">
                <a:latin typeface="+mn-lt"/>
              </a:rPr>
              <a:t> yang </a:t>
            </a:r>
            <a:r>
              <a:rPr lang="en-US" dirty="0" err="1" smtClean="0">
                <a:latin typeface="+mn-lt"/>
              </a:rPr>
              <a:t>tidak</a:t>
            </a:r>
            <a:r>
              <a:rPr lang="en-US" dirty="0" smtClean="0">
                <a:latin typeface="+mn-lt"/>
              </a:rPr>
              <a:t>. </a:t>
            </a:r>
            <a:r>
              <a:rPr lang="en-US" dirty="0" err="1" smtClean="0">
                <a:latin typeface="+mn-lt"/>
              </a:rPr>
              <a:t>Perhatikan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juga</a:t>
            </a:r>
            <a:r>
              <a:rPr lang="en-US" dirty="0" smtClean="0">
                <a:latin typeface="+mn-lt"/>
              </a:rPr>
              <a:t> setting </a:t>
            </a:r>
            <a:r>
              <a:rPr lang="en-US" dirty="0" err="1" smtClean="0">
                <a:latin typeface="+mn-lt"/>
              </a:rPr>
              <a:t>privasi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pada</a:t>
            </a:r>
            <a:r>
              <a:rPr lang="en-US" dirty="0" smtClean="0">
                <a:latin typeface="+mn-lt"/>
              </a:rPr>
              <a:t> media </a:t>
            </a:r>
            <a:r>
              <a:rPr lang="en-US" dirty="0" err="1" smtClean="0">
                <a:latin typeface="+mn-lt"/>
              </a:rPr>
              <a:t>sosial</a:t>
            </a:r>
            <a:endParaRPr lang="en-US" dirty="0">
              <a:latin typeface="+mn-lt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b="1" dirty="0" err="1" smtClean="0">
                <a:latin typeface="+mn-lt"/>
              </a:rPr>
              <a:t>Pengakuan</a:t>
            </a:r>
            <a:r>
              <a:rPr lang="en-US" dirty="0" smtClean="0">
                <a:latin typeface="+mn-lt"/>
              </a:rPr>
              <a:t>. </a:t>
            </a:r>
            <a:r>
              <a:rPr lang="en-US" dirty="0" err="1" smtClean="0">
                <a:latin typeface="+mn-lt"/>
              </a:rPr>
              <a:t>Penting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untuk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mengakui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segala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sesuatu</a:t>
            </a:r>
            <a:r>
              <a:rPr lang="en-US" dirty="0" smtClean="0">
                <a:latin typeface="+mn-lt"/>
              </a:rPr>
              <a:t>, </a:t>
            </a:r>
            <a:r>
              <a:rPr lang="en-US" dirty="0" err="1" smtClean="0">
                <a:latin typeface="+mn-lt"/>
              </a:rPr>
              <a:t>apalagi</a:t>
            </a:r>
            <a:r>
              <a:rPr lang="en-US" dirty="0" smtClean="0">
                <a:latin typeface="+mn-lt"/>
              </a:rPr>
              <a:t> yang </a:t>
            </a:r>
            <a:r>
              <a:rPr lang="en-US" dirty="0" err="1" smtClean="0">
                <a:latin typeface="+mn-lt"/>
              </a:rPr>
              <a:t>berpotensi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menimbulkan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konflik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kepentingan</a:t>
            </a:r>
            <a:r>
              <a:rPr lang="en-US" dirty="0" smtClean="0">
                <a:latin typeface="+mn-lt"/>
              </a:rPr>
              <a:t> di </a:t>
            </a:r>
            <a:r>
              <a:rPr lang="en-US" dirty="0" err="1" smtClean="0">
                <a:latin typeface="+mn-lt"/>
              </a:rPr>
              <a:t>dunia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maya</a:t>
            </a:r>
            <a:r>
              <a:rPr lang="en-US" dirty="0" smtClean="0">
                <a:latin typeface="+mn-lt"/>
              </a:rPr>
              <a:t>. </a:t>
            </a:r>
            <a:r>
              <a:rPr lang="en-US" dirty="0" err="1" smtClean="0">
                <a:latin typeface="+mn-lt"/>
              </a:rPr>
              <a:t>Misalnya</a:t>
            </a:r>
            <a:r>
              <a:rPr lang="en-US" dirty="0" smtClean="0">
                <a:latin typeface="+mn-lt"/>
              </a:rPr>
              <a:t>; PR </a:t>
            </a:r>
            <a:r>
              <a:rPr lang="en-US" dirty="0" err="1" smtClean="0">
                <a:latin typeface="+mn-lt"/>
              </a:rPr>
              <a:t>menulis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tetang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produk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dari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klien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pada</a:t>
            </a:r>
            <a:r>
              <a:rPr lang="en-US" dirty="0" smtClean="0">
                <a:latin typeface="+mn-lt"/>
              </a:rPr>
              <a:t> blog/web, </a:t>
            </a:r>
            <a:r>
              <a:rPr lang="en-US" dirty="0" err="1" smtClean="0">
                <a:latin typeface="+mn-lt"/>
              </a:rPr>
              <a:t>maka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penting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untuk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menjelaskan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dlm</a:t>
            </a:r>
            <a:r>
              <a:rPr lang="en-US" dirty="0" smtClean="0">
                <a:latin typeface="+mn-lt"/>
              </a:rPr>
              <a:t> statement  </a:t>
            </a:r>
            <a:r>
              <a:rPr lang="en-US" dirty="0" err="1" smtClean="0">
                <a:latin typeface="+mn-lt"/>
              </a:rPr>
              <a:t>atas</a:t>
            </a:r>
            <a:r>
              <a:rPr lang="en-US" dirty="0" smtClean="0">
                <a:latin typeface="+mn-lt"/>
              </a:rPr>
              <a:t> status </a:t>
            </a:r>
            <a:r>
              <a:rPr lang="en-US" dirty="0" err="1" smtClean="0">
                <a:latin typeface="+mn-lt"/>
              </a:rPr>
              <a:t>hubungannya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dengan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perusahaan</a:t>
            </a:r>
            <a:endParaRPr lang="en-US" dirty="0">
              <a:latin typeface="+mn-lt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b="1" dirty="0" err="1" smtClean="0">
                <a:latin typeface="+mn-lt"/>
              </a:rPr>
              <a:t>Kejujuran</a:t>
            </a:r>
            <a:r>
              <a:rPr lang="en-US" dirty="0" smtClean="0">
                <a:latin typeface="+mn-lt"/>
              </a:rPr>
              <a:t>. </a:t>
            </a:r>
            <a:r>
              <a:rPr lang="en-US" dirty="0" err="1" smtClean="0">
                <a:latin typeface="+mn-lt"/>
              </a:rPr>
              <a:t>Jangan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membuat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kebohongan</a:t>
            </a:r>
            <a:r>
              <a:rPr lang="en-US" dirty="0" smtClean="0">
                <a:latin typeface="+mn-lt"/>
              </a:rPr>
              <a:t> (</a:t>
            </a:r>
            <a:r>
              <a:rPr lang="en-US" dirty="0" err="1" smtClean="0">
                <a:latin typeface="+mn-lt"/>
              </a:rPr>
              <a:t>publik</a:t>
            </a:r>
            <a:r>
              <a:rPr lang="en-US" dirty="0" smtClean="0">
                <a:latin typeface="+mn-lt"/>
              </a:rPr>
              <a:t>). </a:t>
            </a:r>
            <a:r>
              <a:rPr lang="en-US" dirty="0" err="1" smtClean="0">
                <a:latin typeface="+mn-lt"/>
              </a:rPr>
              <a:t>Misalnya</a:t>
            </a:r>
            <a:r>
              <a:rPr lang="en-US" dirty="0" smtClean="0">
                <a:latin typeface="+mn-lt"/>
              </a:rPr>
              <a:t>, </a:t>
            </a:r>
            <a:r>
              <a:rPr lang="en-US" dirty="0" err="1" smtClean="0">
                <a:latin typeface="+mn-lt"/>
              </a:rPr>
              <a:t>mengarang</a:t>
            </a:r>
            <a:r>
              <a:rPr lang="en-US" dirty="0" smtClean="0">
                <a:latin typeface="+mn-lt"/>
              </a:rPr>
              <a:t> “testimonial </a:t>
            </a:r>
            <a:r>
              <a:rPr lang="en-US" dirty="0" err="1" smtClean="0">
                <a:latin typeface="+mn-lt"/>
              </a:rPr>
              <a:t>bagus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dari</a:t>
            </a:r>
            <a:r>
              <a:rPr lang="en-US" dirty="0" smtClean="0">
                <a:latin typeface="+mn-lt"/>
              </a:rPr>
              <a:t> customer” </a:t>
            </a:r>
            <a:r>
              <a:rPr lang="en-US" dirty="0" err="1" smtClean="0">
                <a:latin typeface="+mn-lt"/>
              </a:rPr>
              <a:t>dan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menampilkan</a:t>
            </a:r>
            <a:r>
              <a:rPr lang="en-US" dirty="0" smtClean="0">
                <a:latin typeface="+mn-lt"/>
              </a:rPr>
              <a:t> di web/blog </a:t>
            </a:r>
            <a:r>
              <a:rPr lang="en-US" dirty="0" err="1" smtClean="0">
                <a:latin typeface="+mn-lt"/>
              </a:rPr>
              <a:t>hanya</a:t>
            </a:r>
            <a:r>
              <a:rPr lang="en-US" dirty="0" smtClean="0">
                <a:latin typeface="+mn-lt"/>
              </a:rPr>
              <a:t> agar </a:t>
            </a:r>
            <a:r>
              <a:rPr lang="en-US" dirty="0" err="1" smtClean="0">
                <a:latin typeface="+mn-lt"/>
              </a:rPr>
              <a:t>citra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perusahaan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terlihat</a:t>
            </a:r>
            <a:r>
              <a:rPr lang="en-US" dirty="0" smtClean="0">
                <a:latin typeface="+mn-lt"/>
              </a:rPr>
              <a:t>  </a:t>
            </a:r>
            <a:r>
              <a:rPr lang="en-US" dirty="0" err="1" smtClean="0">
                <a:latin typeface="+mn-lt"/>
              </a:rPr>
              <a:t>positif</a:t>
            </a:r>
            <a:endParaRPr lang="en-US" dirty="0" smtClean="0"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66800" y="758795"/>
            <a:ext cx="70104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000000"/>
                </a:solidFill>
                <a:latin typeface="+mj-lt"/>
              </a:rPr>
              <a:t>BEBERAPA PANDUAN KODE ETIK DALAM CYBER PR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663315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2798" y="1650407"/>
            <a:ext cx="7541215" cy="2562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+mj-lt"/>
              <a:buAutoNum type="arabicPeriod" startAt="5"/>
            </a:pPr>
            <a:r>
              <a:rPr lang="en-US" b="1" dirty="0" smtClean="0">
                <a:latin typeface="+mn-lt"/>
              </a:rPr>
              <a:t>Credits</a:t>
            </a:r>
            <a:r>
              <a:rPr lang="en-US" dirty="0" smtClean="0">
                <a:latin typeface="+mn-lt"/>
              </a:rPr>
              <a:t>. </a:t>
            </a:r>
            <a:r>
              <a:rPr lang="en-US" dirty="0" err="1" smtClean="0">
                <a:latin typeface="+mn-lt"/>
              </a:rPr>
              <a:t>Menjelaskan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sumber-sumber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atas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segala</a:t>
            </a:r>
            <a:r>
              <a:rPr lang="en-US" dirty="0" smtClean="0">
                <a:latin typeface="+mn-lt"/>
              </a:rPr>
              <a:t> material/content yang </a:t>
            </a:r>
            <a:r>
              <a:rPr lang="en-US" dirty="0" err="1" smtClean="0">
                <a:latin typeface="+mn-lt"/>
              </a:rPr>
              <a:t>ditampilkan</a:t>
            </a:r>
            <a:r>
              <a:rPr lang="en-US" dirty="0" smtClean="0">
                <a:latin typeface="+mn-lt"/>
              </a:rPr>
              <a:t>. </a:t>
            </a:r>
            <a:r>
              <a:rPr lang="en-US" dirty="0" err="1" smtClean="0">
                <a:latin typeface="+mn-lt"/>
              </a:rPr>
              <a:t>Misalnya</a:t>
            </a:r>
            <a:r>
              <a:rPr lang="en-US" dirty="0" smtClean="0">
                <a:latin typeface="+mn-lt"/>
              </a:rPr>
              <a:t>; </a:t>
            </a:r>
            <a:r>
              <a:rPr lang="en-US" dirty="0" err="1" smtClean="0">
                <a:latin typeface="+mn-lt"/>
              </a:rPr>
              <a:t>pemilik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foto</a:t>
            </a:r>
            <a:r>
              <a:rPr lang="en-US" dirty="0" smtClean="0">
                <a:latin typeface="+mn-lt"/>
              </a:rPr>
              <a:t>, </a:t>
            </a:r>
            <a:r>
              <a:rPr lang="en-US" dirty="0" err="1" smtClean="0">
                <a:latin typeface="+mn-lt"/>
              </a:rPr>
              <a:t>pembuat</a:t>
            </a:r>
            <a:r>
              <a:rPr lang="en-US" dirty="0" smtClean="0">
                <a:latin typeface="+mn-lt"/>
              </a:rPr>
              <a:t> design, </a:t>
            </a:r>
            <a:r>
              <a:rPr lang="en-US" dirty="0" err="1" smtClean="0">
                <a:latin typeface="+mn-lt"/>
              </a:rPr>
              <a:t>sumber</a:t>
            </a:r>
            <a:r>
              <a:rPr lang="en-US" dirty="0" smtClean="0">
                <a:latin typeface="+mn-lt"/>
              </a:rPr>
              <a:t> data, </a:t>
            </a:r>
            <a:r>
              <a:rPr lang="en-US" dirty="0" err="1" smtClean="0">
                <a:latin typeface="+mn-lt"/>
              </a:rPr>
              <a:t>kutipan</a:t>
            </a:r>
            <a:r>
              <a:rPr lang="en-US" dirty="0" smtClean="0">
                <a:latin typeface="+mn-lt"/>
              </a:rPr>
              <a:t>, </a:t>
            </a:r>
            <a:r>
              <a:rPr lang="en-US" dirty="0" err="1" smtClean="0">
                <a:latin typeface="+mn-lt"/>
              </a:rPr>
              <a:t>dsb</a:t>
            </a:r>
            <a:r>
              <a:rPr lang="en-US" dirty="0" smtClean="0">
                <a:latin typeface="+mn-lt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 startAt="5"/>
            </a:pPr>
            <a:r>
              <a:rPr lang="en-US" b="1" dirty="0" smtClean="0">
                <a:latin typeface="+mn-lt"/>
              </a:rPr>
              <a:t>Do the right thing</a:t>
            </a:r>
            <a:r>
              <a:rPr lang="en-US" dirty="0" smtClean="0">
                <a:latin typeface="+mn-lt"/>
              </a:rPr>
              <a:t>. </a:t>
            </a:r>
            <a:r>
              <a:rPr lang="en-US" dirty="0" err="1" smtClean="0">
                <a:latin typeface="+mn-lt"/>
              </a:rPr>
              <a:t>Perhatikan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aturan-aturan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sosial</a:t>
            </a:r>
            <a:r>
              <a:rPr lang="en-US" dirty="0" smtClean="0">
                <a:latin typeface="+mn-lt"/>
              </a:rPr>
              <a:t> yang </a:t>
            </a:r>
            <a:r>
              <a:rPr lang="en-US" dirty="0" err="1" smtClean="0">
                <a:latin typeface="+mn-lt"/>
              </a:rPr>
              <a:t>kadang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tidak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tertulis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tetapi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membuat</a:t>
            </a:r>
            <a:r>
              <a:rPr lang="en-US" dirty="0" smtClean="0">
                <a:latin typeface="+mn-lt"/>
              </a:rPr>
              <a:t> orang lain </a:t>
            </a:r>
            <a:r>
              <a:rPr lang="en-US" dirty="0" err="1" smtClean="0">
                <a:latin typeface="+mn-lt"/>
              </a:rPr>
              <a:t>merasa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tidak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nyaman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atau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tersinggung</a:t>
            </a:r>
            <a:r>
              <a:rPr lang="en-US" dirty="0" smtClean="0">
                <a:latin typeface="+mn-lt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 startAt="5"/>
            </a:pPr>
            <a:r>
              <a:rPr lang="en-US" b="1" dirty="0" smtClean="0">
                <a:latin typeface="+mn-lt"/>
              </a:rPr>
              <a:t>Think before publish</a:t>
            </a:r>
            <a:r>
              <a:rPr lang="en-US" dirty="0" smtClean="0">
                <a:latin typeface="+mn-lt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1066800" y="758795"/>
            <a:ext cx="70104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000000"/>
                </a:solidFill>
                <a:latin typeface="+mj-lt"/>
              </a:rPr>
              <a:t>BEBERAPA PANDUAN KODE ETIK DALAM CYBER PR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429773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43997"/>
            <a:ext cx="7543800" cy="25908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800" dirty="0" err="1" smtClean="0"/>
              <a:t>Terkait</a:t>
            </a:r>
            <a:r>
              <a:rPr lang="en-US" sz="1800" dirty="0" smtClean="0"/>
              <a:t> </a:t>
            </a:r>
            <a:r>
              <a:rPr lang="en-US" sz="1800" dirty="0" err="1" smtClean="0"/>
              <a:t>etika</a:t>
            </a:r>
            <a:r>
              <a:rPr lang="en-US" sz="1800" dirty="0" smtClean="0"/>
              <a:t> </a:t>
            </a:r>
            <a:r>
              <a:rPr lang="en-US" sz="1800" dirty="0" err="1" smtClean="0"/>
              <a:t>kehumasan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media </a:t>
            </a:r>
            <a:r>
              <a:rPr lang="en-US" sz="1800" dirty="0" err="1" smtClean="0"/>
              <a:t>baru</a:t>
            </a:r>
            <a:r>
              <a:rPr lang="en-US" sz="1800" dirty="0" smtClean="0"/>
              <a:t>, </a:t>
            </a:r>
            <a:r>
              <a:rPr lang="en-US" sz="1800" dirty="0" err="1" smtClean="0"/>
              <a:t>dimana</a:t>
            </a:r>
            <a:r>
              <a:rPr lang="en-US" sz="1800" dirty="0" smtClean="0"/>
              <a:t> </a:t>
            </a:r>
            <a:r>
              <a:rPr lang="en-US" sz="1800" dirty="0" err="1" smtClean="0"/>
              <a:t>informasi</a:t>
            </a:r>
            <a:r>
              <a:rPr lang="en-US" sz="1800" dirty="0" smtClean="0"/>
              <a:t> yang </a:t>
            </a:r>
            <a:r>
              <a:rPr lang="en-US" sz="1800" dirty="0" err="1" smtClean="0"/>
              <a:t>tersaji</a:t>
            </a:r>
            <a:r>
              <a:rPr lang="en-US" sz="1800" dirty="0" smtClean="0"/>
              <a:t> </a:t>
            </a:r>
            <a:r>
              <a:rPr lang="en-US" sz="1800" dirty="0" err="1" smtClean="0"/>
              <a:t>bisa</a:t>
            </a:r>
            <a:r>
              <a:rPr lang="en-US" sz="1800" dirty="0" smtClean="0"/>
              <a:t> </a:t>
            </a:r>
            <a:r>
              <a:rPr lang="en-US" sz="1800" dirty="0" err="1" smtClean="0"/>
              <a:t>diakses</a:t>
            </a:r>
            <a:r>
              <a:rPr lang="en-US" sz="1800" dirty="0" smtClean="0"/>
              <a:t> </a:t>
            </a:r>
            <a:r>
              <a:rPr lang="en-US" sz="1800" dirty="0" err="1" smtClean="0"/>
              <a:t>atau</a:t>
            </a:r>
            <a:r>
              <a:rPr lang="en-US" sz="1800" dirty="0" smtClean="0"/>
              <a:t> </a:t>
            </a:r>
            <a:r>
              <a:rPr lang="en-US" sz="1800" dirty="0" err="1" smtClean="0"/>
              <a:t>dibaca</a:t>
            </a:r>
            <a:r>
              <a:rPr lang="en-US" sz="1800" dirty="0" smtClean="0"/>
              <a:t> </a:t>
            </a:r>
            <a:r>
              <a:rPr lang="en-US" sz="1800" dirty="0" err="1" smtClean="0"/>
              <a:t>kapan</a:t>
            </a:r>
            <a:r>
              <a:rPr lang="en-US" sz="1800" dirty="0" smtClean="0"/>
              <a:t> </a:t>
            </a:r>
            <a:r>
              <a:rPr lang="en-US" sz="1800" dirty="0" err="1" smtClean="0"/>
              <a:t>saja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di </a:t>
            </a:r>
            <a:r>
              <a:rPr lang="en-US" sz="1800" dirty="0" err="1" smtClean="0"/>
              <a:t>mana</a:t>
            </a:r>
            <a:r>
              <a:rPr lang="en-US" sz="1800" dirty="0" smtClean="0"/>
              <a:t> pun, di </a:t>
            </a:r>
            <a:r>
              <a:rPr lang="en-US" sz="1800" dirty="0" err="1" smtClean="0"/>
              <a:t>seluruh</a:t>
            </a:r>
            <a:r>
              <a:rPr lang="en-US" sz="1800" dirty="0" smtClean="0"/>
              <a:t> </a:t>
            </a:r>
            <a:r>
              <a:rPr lang="en-US" sz="1800" dirty="0" err="1" smtClean="0"/>
              <a:t>dunia</a:t>
            </a:r>
            <a:r>
              <a:rPr lang="en-US" sz="1800" dirty="0" smtClean="0"/>
              <a:t>, </a:t>
            </a:r>
            <a:r>
              <a:rPr lang="en-US" sz="1800" dirty="0" err="1" smtClean="0"/>
              <a:t>selama</a:t>
            </a:r>
            <a:r>
              <a:rPr lang="en-US" sz="1800" dirty="0" smtClean="0"/>
              <a:t> </a:t>
            </a:r>
            <a:r>
              <a:rPr lang="en-US" sz="1800" dirty="0" err="1" smtClean="0"/>
              <a:t>ada</a:t>
            </a:r>
            <a:r>
              <a:rPr lang="en-US" sz="1800" dirty="0" smtClean="0"/>
              <a:t> </a:t>
            </a:r>
            <a:r>
              <a:rPr lang="en-US" sz="1800" dirty="0" err="1" smtClean="0"/>
              <a:t>komputer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perangkat</a:t>
            </a:r>
            <a:r>
              <a:rPr lang="en-US" sz="1800" dirty="0" smtClean="0"/>
              <a:t> lain yang </a:t>
            </a:r>
            <a:r>
              <a:rPr lang="en-US" sz="1800" dirty="0" err="1" smtClean="0"/>
              <a:t>memiliki</a:t>
            </a:r>
            <a:r>
              <a:rPr lang="en-US" sz="1800" dirty="0" smtClean="0"/>
              <a:t> </a:t>
            </a:r>
            <a:r>
              <a:rPr lang="en-US" sz="1800" dirty="0" err="1" smtClean="0"/>
              <a:t>koneksi</a:t>
            </a:r>
            <a:r>
              <a:rPr lang="en-US" sz="1800" dirty="0" smtClean="0"/>
              <a:t> internet, </a:t>
            </a:r>
            <a:r>
              <a:rPr lang="en-US" sz="1800" dirty="0" err="1" smtClean="0"/>
              <a:t>sebagai</a:t>
            </a:r>
            <a:r>
              <a:rPr lang="en-US" sz="1800" dirty="0" smtClean="0"/>
              <a:t> </a:t>
            </a:r>
            <a:r>
              <a:rPr lang="en-US" sz="1800" dirty="0" err="1" smtClean="0"/>
              <a:t>seorang</a:t>
            </a:r>
            <a:r>
              <a:rPr lang="en-US" sz="1800" dirty="0" smtClean="0"/>
              <a:t> </a:t>
            </a:r>
            <a:r>
              <a:rPr lang="en-US" sz="1800" dirty="0" err="1" smtClean="0"/>
              <a:t>humas</a:t>
            </a:r>
            <a:r>
              <a:rPr lang="en-US" sz="1800" dirty="0" smtClean="0"/>
              <a:t> </a:t>
            </a:r>
            <a:r>
              <a:rPr lang="en-US" sz="1800" dirty="0" err="1" smtClean="0"/>
              <a:t>perlu</a:t>
            </a:r>
            <a:r>
              <a:rPr lang="en-US" sz="1800" dirty="0" smtClean="0"/>
              <a:t> </a:t>
            </a:r>
            <a:r>
              <a:rPr lang="en-US" sz="1800" dirty="0" err="1" smtClean="0"/>
              <a:t>selalu</a:t>
            </a:r>
            <a:r>
              <a:rPr lang="en-US" sz="1800" dirty="0" smtClean="0"/>
              <a:t> </a:t>
            </a:r>
            <a:r>
              <a:rPr lang="en-US" sz="1800" dirty="0" err="1" smtClean="0"/>
              <a:t>mengedepankan</a:t>
            </a:r>
            <a:r>
              <a:rPr lang="en-US" sz="1800" dirty="0" smtClean="0"/>
              <a:t> </a:t>
            </a:r>
            <a:r>
              <a:rPr lang="en-US" sz="1800" b="1" dirty="0" smtClean="0"/>
              <a:t>moral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b="1" dirty="0" err="1" smtClean="0"/>
              <a:t>standar</a:t>
            </a:r>
            <a:r>
              <a:rPr lang="en-US" sz="1800" b="1" dirty="0" smtClean="0"/>
              <a:t> yang </a:t>
            </a:r>
            <a:r>
              <a:rPr lang="en-US" sz="1800" b="1" dirty="0" err="1" smtClean="0"/>
              <a:t>layak</a:t>
            </a:r>
            <a:r>
              <a:rPr lang="en-US" sz="1800" dirty="0" smtClean="0"/>
              <a:t>, </a:t>
            </a:r>
            <a:r>
              <a:rPr lang="en-US" sz="1800" dirty="0" err="1" smtClean="0"/>
              <a:t>sehingga</a:t>
            </a:r>
            <a:r>
              <a:rPr lang="en-US" sz="1800" dirty="0" smtClean="0"/>
              <a:t> </a:t>
            </a:r>
            <a:r>
              <a:rPr lang="en-US" sz="1800" b="1" dirty="0" err="1" smtClean="0"/>
              <a:t>etika</a:t>
            </a:r>
            <a:r>
              <a:rPr lang="en-US" sz="1800" dirty="0" smtClean="0"/>
              <a:t> </a:t>
            </a:r>
            <a:r>
              <a:rPr lang="en-US" sz="1800" dirty="0" err="1" smtClean="0"/>
              <a:t>humas</a:t>
            </a:r>
            <a:r>
              <a:rPr lang="en-US" sz="1800" dirty="0" smtClean="0"/>
              <a:t> yang </a:t>
            </a:r>
            <a:r>
              <a:rPr lang="en-US" sz="1800" dirty="0" err="1" smtClean="0"/>
              <a:t>baik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dapat</a:t>
            </a:r>
            <a:r>
              <a:rPr lang="en-US" sz="1800" dirty="0" smtClean="0"/>
              <a:t> </a:t>
            </a:r>
            <a:r>
              <a:rPr lang="en-US" sz="1800" dirty="0" err="1" smtClean="0"/>
              <a:t>mempengaruhi</a:t>
            </a:r>
            <a:r>
              <a:rPr lang="en-US" sz="1800" dirty="0" smtClean="0"/>
              <a:t> orang lain </a:t>
            </a:r>
            <a:r>
              <a:rPr lang="en-US" sz="1800" dirty="0" err="1" smtClean="0"/>
              <a:t>salah</a:t>
            </a:r>
            <a:r>
              <a:rPr lang="en-US" sz="1800" dirty="0" smtClean="0"/>
              <a:t> </a:t>
            </a:r>
            <a:r>
              <a:rPr lang="en-US" sz="1800" dirty="0" err="1" smtClean="0"/>
              <a:t>satunya</a:t>
            </a:r>
            <a:r>
              <a:rPr lang="en-US" sz="1800" dirty="0" smtClean="0"/>
              <a:t> </a:t>
            </a:r>
            <a:r>
              <a:rPr lang="en-US" sz="1800" dirty="0" err="1" smtClean="0"/>
              <a:t>melalui</a:t>
            </a:r>
            <a:r>
              <a:rPr lang="en-US" sz="1800" dirty="0" smtClean="0"/>
              <a:t> </a:t>
            </a:r>
            <a:r>
              <a:rPr lang="en-US" sz="1800" dirty="0" err="1" smtClean="0"/>
              <a:t>sajian</a:t>
            </a:r>
            <a:r>
              <a:rPr lang="en-US" sz="1800" dirty="0" smtClean="0"/>
              <a:t> media online, </a:t>
            </a:r>
            <a:r>
              <a:rPr lang="en-US" sz="1800" dirty="0" err="1" smtClean="0"/>
              <a:t>menjadi</a:t>
            </a:r>
            <a:r>
              <a:rPr lang="en-US" sz="1800" dirty="0" smtClean="0"/>
              <a:t> media </a:t>
            </a:r>
            <a:r>
              <a:rPr lang="en-US" sz="1800" dirty="0" err="1" smtClean="0"/>
              <a:t>kepercayaan</a:t>
            </a:r>
            <a:r>
              <a:rPr lang="en-US" sz="1800" dirty="0" smtClean="0"/>
              <a:t> </a:t>
            </a:r>
            <a:r>
              <a:rPr lang="en-US" sz="1800" dirty="0" err="1" smtClean="0"/>
              <a:t>publik</a:t>
            </a:r>
            <a:r>
              <a:rPr lang="en-US" sz="1800" dirty="0" smtClean="0"/>
              <a:t>.</a:t>
            </a:r>
            <a:endParaRPr lang="en-US" sz="18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9674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43997"/>
            <a:ext cx="7543800" cy="2590800"/>
          </a:xfrm>
        </p:spPr>
        <p:txBody>
          <a:bodyPr>
            <a:normAutofit/>
          </a:bodyPr>
          <a:lstStyle/>
          <a:p>
            <a:pPr marL="365125" indent="-365125" algn="just">
              <a:lnSpc>
                <a:spcPct val="150000"/>
              </a:lnSpc>
              <a:spcBef>
                <a:spcPts val="0"/>
              </a:spcBef>
            </a:pPr>
            <a:r>
              <a:rPr lang="en-US" sz="1800" dirty="0" err="1" smtClean="0"/>
              <a:t>Jujur</a:t>
            </a:r>
            <a:endParaRPr lang="en-US" sz="1800" dirty="0" smtClean="0"/>
          </a:p>
          <a:p>
            <a:pPr marL="365125" indent="-365125" algn="just">
              <a:lnSpc>
                <a:spcPct val="150000"/>
              </a:lnSpc>
              <a:spcBef>
                <a:spcPts val="0"/>
              </a:spcBef>
            </a:pPr>
            <a:r>
              <a:rPr lang="en-US" sz="1800" cap="all" dirty="0" err="1" smtClean="0"/>
              <a:t>Informatif</a:t>
            </a:r>
            <a:endParaRPr lang="en-US" sz="1800" cap="all" dirty="0" smtClean="0"/>
          </a:p>
          <a:p>
            <a:pPr marL="365125" indent="-365125" algn="just">
              <a:lnSpc>
                <a:spcPct val="150000"/>
              </a:lnSpc>
              <a:spcBef>
                <a:spcPts val="0"/>
              </a:spcBef>
            </a:pPr>
            <a:r>
              <a:rPr lang="en-US" sz="1800" cap="all" dirty="0" err="1" smtClean="0"/>
              <a:t>Mudah</a:t>
            </a:r>
            <a:r>
              <a:rPr lang="en-US" sz="1800" cap="all" dirty="0" smtClean="0"/>
              <a:t> </a:t>
            </a:r>
            <a:r>
              <a:rPr lang="en-US" sz="1800" cap="all" dirty="0" err="1" smtClean="0"/>
              <a:t>ditelusuri</a:t>
            </a:r>
            <a:endParaRPr lang="en-US" sz="1800" cap="all" dirty="0" smtClean="0"/>
          </a:p>
          <a:p>
            <a:pPr marL="365125" indent="-365125" algn="just">
              <a:lnSpc>
                <a:spcPct val="150000"/>
              </a:lnSpc>
              <a:spcBef>
                <a:spcPts val="0"/>
              </a:spcBef>
            </a:pPr>
            <a:r>
              <a:rPr lang="en-US" sz="1800" dirty="0" err="1" smtClean="0"/>
              <a:t>Didukung</a:t>
            </a:r>
            <a:r>
              <a:rPr lang="en-US" sz="1800" dirty="0" smtClean="0"/>
              <a:t> FAKTA </a:t>
            </a:r>
            <a:r>
              <a:rPr lang="en-US" sz="1800" dirty="0" err="1" smtClean="0"/>
              <a:t>dan</a:t>
            </a:r>
            <a:r>
              <a:rPr lang="en-US" sz="1800" dirty="0" smtClean="0"/>
              <a:t> DATA </a:t>
            </a:r>
            <a:r>
              <a:rPr lang="en-US" sz="1800" dirty="0" err="1" smtClean="0"/>
              <a:t>akurat</a:t>
            </a:r>
            <a:endParaRPr lang="en-US" sz="1800" dirty="0" smtClean="0"/>
          </a:p>
          <a:p>
            <a:pPr marL="365125" indent="-365125" algn="just">
              <a:lnSpc>
                <a:spcPct val="150000"/>
              </a:lnSpc>
              <a:spcBef>
                <a:spcPts val="0"/>
              </a:spcBef>
            </a:pPr>
            <a:r>
              <a:rPr lang="en-US" sz="1800" dirty="0" err="1" smtClean="0"/>
              <a:t>Gampang</a:t>
            </a:r>
            <a:r>
              <a:rPr lang="en-US" sz="1800" dirty="0" smtClean="0"/>
              <a:t> </a:t>
            </a:r>
            <a:r>
              <a:rPr lang="en-US" sz="1800" dirty="0" err="1" smtClean="0"/>
              <a:t>dikonfirmasi</a:t>
            </a:r>
            <a:endParaRPr lang="en-US" sz="1800" dirty="0" smtClean="0"/>
          </a:p>
          <a:p>
            <a:pPr marL="365125" indent="-365125" algn="just">
              <a:lnSpc>
                <a:spcPct val="150000"/>
              </a:lnSpc>
              <a:spcBef>
                <a:spcPts val="0"/>
              </a:spcBef>
            </a:pPr>
            <a:r>
              <a:rPr lang="en-US" sz="1800" dirty="0" err="1" smtClean="0"/>
              <a:t>Punya</a:t>
            </a:r>
            <a:r>
              <a:rPr lang="en-US" sz="1800" dirty="0" smtClean="0"/>
              <a:t> </a:t>
            </a:r>
            <a:r>
              <a:rPr lang="en-US" sz="1800" dirty="0" err="1" smtClean="0"/>
              <a:t>juru</a:t>
            </a:r>
            <a:r>
              <a:rPr lang="en-US" sz="1800" dirty="0" smtClean="0"/>
              <a:t> </a:t>
            </a:r>
            <a:r>
              <a:rPr lang="en-US" sz="1800" dirty="0" err="1" smtClean="0"/>
              <a:t>bicara</a:t>
            </a:r>
            <a:r>
              <a:rPr lang="en-US" sz="1800" dirty="0" smtClean="0"/>
              <a:t> yang </a:t>
            </a:r>
            <a:r>
              <a:rPr lang="en-US" sz="1800" dirty="0" err="1" smtClean="0"/>
              <a:t>handal</a:t>
            </a:r>
            <a:endParaRPr 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1066800" y="758795"/>
            <a:ext cx="70104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000000"/>
                </a:solidFill>
                <a:latin typeface="+mj-lt"/>
              </a:rPr>
              <a:t>TAKTIK BERKOMUNIKASI DI MEDIA SOSIAL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9674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892180" y="2417037"/>
            <a:ext cx="7374523" cy="177396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6000" b="1" dirty="0" smtClean="0">
                <a:solidFill>
                  <a:srgbClr val="000000"/>
                </a:solidFill>
              </a:rPr>
              <a:t>SELESAI</a:t>
            </a:r>
            <a:endParaRPr lang="cs-CZ" sz="6000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8D053-01D1-F846-B0DE-5506CF02E0B6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4428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066" y="1551051"/>
            <a:ext cx="7481933" cy="471515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1800" dirty="0" smtClean="0"/>
              <a:t>Dari </a:t>
            </a:r>
            <a:r>
              <a:rPr lang="en-US" sz="1800" dirty="0" err="1" smtClean="0"/>
              <a:t>bentuk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jenisnya</a:t>
            </a:r>
            <a:r>
              <a:rPr lang="en-US" sz="1800" dirty="0" smtClean="0"/>
              <a:t>, media </a:t>
            </a:r>
            <a:r>
              <a:rPr lang="en-US" sz="1800" dirty="0" err="1" smtClean="0"/>
              <a:t>baru</a:t>
            </a:r>
            <a:r>
              <a:rPr lang="en-US" sz="1800" dirty="0" smtClean="0"/>
              <a:t> </a:t>
            </a:r>
            <a:r>
              <a:rPr lang="en-US" sz="1800" dirty="0" err="1" smtClean="0"/>
              <a:t>dapat</a:t>
            </a:r>
            <a:r>
              <a:rPr lang="en-US" sz="1800" dirty="0" smtClean="0"/>
              <a:t> </a:t>
            </a:r>
            <a:r>
              <a:rPr lang="en-US" sz="1800" dirty="0" err="1" smtClean="0"/>
              <a:t>dimanfaatkan</a:t>
            </a:r>
            <a:r>
              <a:rPr lang="en-US" sz="1800" dirty="0" smtClean="0"/>
              <a:t> </a:t>
            </a:r>
            <a:r>
              <a:rPr lang="en-US" sz="1800" dirty="0" err="1" smtClean="0"/>
              <a:t>sebagai</a:t>
            </a:r>
            <a:r>
              <a:rPr lang="en-US" sz="1800" dirty="0" smtClean="0"/>
              <a:t> </a:t>
            </a:r>
            <a:r>
              <a:rPr lang="en-US" sz="1800" dirty="0" err="1" smtClean="0"/>
              <a:t>alat</a:t>
            </a:r>
            <a:r>
              <a:rPr lang="en-US" sz="1800" dirty="0" smtClean="0"/>
              <a:t> bantu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pelaksanaan</a:t>
            </a:r>
            <a:r>
              <a:rPr lang="en-US" sz="1800" dirty="0" smtClean="0"/>
              <a:t> </a:t>
            </a:r>
            <a:r>
              <a:rPr lang="en-US" sz="1800" dirty="0" err="1" smtClean="0"/>
              <a:t>komunikasi</a:t>
            </a:r>
            <a:r>
              <a:rPr lang="en-US" sz="1800" dirty="0" smtClean="0"/>
              <a:t> </a:t>
            </a:r>
            <a:r>
              <a:rPr lang="en-US" sz="1800" dirty="0" err="1" smtClean="0"/>
              <a:t>kehumasan</a:t>
            </a:r>
            <a:r>
              <a:rPr lang="en-US" sz="1800" dirty="0" smtClean="0"/>
              <a:t> </a:t>
            </a:r>
            <a:r>
              <a:rPr lang="en-US" sz="1800" dirty="0" err="1" smtClean="0"/>
              <a:t>pemerintah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berbagai</a:t>
            </a:r>
            <a:r>
              <a:rPr lang="en-US" sz="1800" dirty="0" smtClean="0"/>
              <a:t> </a:t>
            </a:r>
            <a:r>
              <a:rPr lang="en-US" sz="1800" dirty="0" err="1" smtClean="0"/>
              <a:t>tujuan</a:t>
            </a:r>
            <a:r>
              <a:rPr lang="en-US" sz="1800" dirty="0" smtClean="0"/>
              <a:t>.</a:t>
            </a:r>
            <a:endParaRPr lang="en-US" sz="1800" dirty="0" smtClean="0"/>
          </a:p>
          <a:p>
            <a:pPr marL="0" indent="0" algn="just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1800" dirty="0" smtClean="0"/>
              <a:t>Media </a:t>
            </a:r>
            <a:r>
              <a:rPr lang="en-US" sz="1800" dirty="0" err="1" smtClean="0"/>
              <a:t>baru</a:t>
            </a:r>
            <a:r>
              <a:rPr lang="en-US" sz="1800" dirty="0" smtClean="0"/>
              <a:t> </a:t>
            </a:r>
            <a:r>
              <a:rPr lang="en-US" sz="1800" dirty="0" err="1" smtClean="0"/>
              <a:t>dapat</a:t>
            </a:r>
            <a:r>
              <a:rPr lang="en-US" sz="1800" dirty="0" smtClean="0"/>
              <a:t> </a:t>
            </a:r>
            <a:r>
              <a:rPr lang="en-US" sz="1800" dirty="0" err="1" smtClean="0"/>
              <a:t>menjadi</a:t>
            </a:r>
            <a:r>
              <a:rPr lang="en-US" sz="1800" dirty="0" smtClean="0"/>
              <a:t> </a:t>
            </a:r>
            <a:r>
              <a:rPr lang="en-US" sz="1800" dirty="0" err="1" smtClean="0"/>
              <a:t>alternatif</a:t>
            </a:r>
            <a:r>
              <a:rPr lang="en-US" sz="1800" dirty="0" smtClean="0"/>
              <a:t> yang </a:t>
            </a:r>
            <a:r>
              <a:rPr lang="en-US" sz="1800" dirty="0" err="1" smtClean="0"/>
              <a:t>lebih</a:t>
            </a:r>
            <a:r>
              <a:rPr lang="en-US" sz="1800" dirty="0" smtClean="0"/>
              <a:t> </a:t>
            </a:r>
            <a:r>
              <a:rPr lang="en-US" sz="1800" dirty="0" err="1" smtClean="0"/>
              <a:t>efektif</a:t>
            </a:r>
            <a:r>
              <a:rPr lang="en-US" sz="1800" dirty="0" smtClean="0"/>
              <a:t> </a:t>
            </a:r>
            <a:r>
              <a:rPr lang="en-US" sz="1800" dirty="0" err="1" smtClean="0"/>
              <a:t>dibanding</a:t>
            </a:r>
            <a:r>
              <a:rPr lang="en-US" sz="1800" dirty="0" smtClean="0"/>
              <a:t> media </a:t>
            </a:r>
            <a:r>
              <a:rPr lang="en-US" sz="1800" dirty="0" err="1" smtClean="0"/>
              <a:t>lainnya</a:t>
            </a:r>
            <a:r>
              <a:rPr lang="en-US" sz="1800" dirty="0" smtClean="0"/>
              <a:t> </a:t>
            </a:r>
            <a:r>
              <a:rPr lang="en-US" sz="1800" dirty="0" err="1" smtClean="0"/>
              <a:t>bagi</a:t>
            </a:r>
            <a:r>
              <a:rPr lang="en-US" sz="1800" dirty="0" smtClean="0"/>
              <a:t> </a:t>
            </a:r>
            <a:r>
              <a:rPr lang="en-US" sz="1800" dirty="0" err="1" smtClean="0"/>
              <a:t>praktisi</a:t>
            </a:r>
            <a:r>
              <a:rPr lang="en-US" sz="1800" dirty="0" smtClean="0"/>
              <a:t> </a:t>
            </a:r>
            <a:r>
              <a:rPr lang="en-US" sz="1800" dirty="0" err="1" smtClean="0"/>
              <a:t>kehumasan</a:t>
            </a:r>
            <a:r>
              <a:rPr lang="en-US" sz="1800" dirty="0" smtClean="0"/>
              <a:t> </a:t>
            </a:r>
            <a:r>
              <a:rPr lang="en-US" sz="1800" dirty="0" err="1" smtClean="0"/>
              <a:t>pemerintah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melaksanakan</a:t>
            </a:r>
            <a:r>
              <a:rPr lang="en-US" sz="1800" dirty="0" smtClean="0"/>
              <a:t> program-program </a:t>
            </a:r>
            <a:r>
              <a:rPr lang="en-US" sz="1800" dirty="0" err="1" smtClean="0"/>
              <a:t>komunikasi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publik</a:t>
            </a:r>
            <a:r>
              <a:rPr lang="en-US" sz="1800" dirty="0" smtClean="0"/>
              <a:t> </a:t>
            </a:r>
            <a:r>
              <a:rPr lang="en-US" sz="1800" dirty="0" err="1" smtClean="0"/>
              <a:t>instansi</a:t>
            </a:r>
            <a:r>
              <a:rPr lang="en-US" sz="1800" dirty="0" smtClean="0"/>
              <a:t>.</a:t>
            </a:r>
            <a:endParaRPr lang="en-US" sz="1800" dirty="0" smtClean="0"/>
          </a:p>
          <a:p>
            <a:pPr marL="0" indent="0" algn="just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1800" dirty="0" smtClean="0"/>
              <a:t>Media </a:t>
            </a:r>
            <a:r>
              <a:rPr lang="en-US" sz="1800" dirty="0" err="1" smtClean="0"/>
              <a:t>berbasis</a:t>
            </a:r>
            <a:r>
              <a:rPr lang="en-US" sz="1800" dirty="0" smtClean="0"/>
              <a:t> internet </a:t>
            </a:r>
            <a:r>
              <a:rPr lang="en-US" sz="1800" dirty="0" err="1" smtClean="0"/>
              <a:t>itu</a:t>
            </a:r>
            <a:r>
              <a:rPr lang="en-US" sz="1800" dirty="0" smtClean="0"/>
              <a:t> </a:t>
            </a:r>
            <a:r>
              <a:rPr lang="en-US" sz="1800" dirty="0" err="1" smtClean="0"/>
              <a:t>memungkinkan</a:t>
            </a:r>
            <a:r>
              <a:rPr lang="en-US" sz="1800" dirty="0" smtClean="0"/>
              <a:t> </a:t>
            </a:r>
            <a:r>
              <a:rPr lang="en-US" sz="1800" dirty="0" err="1" smtClean="0"/>
              <a:t>komunikasi</a:t>
            </a:r>
            <a:r>
              <a:rPr lang="en-US" sz="1800" dirty="0" smtClean="0"/>
              <a:t> </a:t>
            </a:r>
            <a:r>
              <a:rPr lang="en-US" sz="1800" dirty="0" err="1" smtClean="0"/>
              <a:t>kehumasan</a:t>
            </a:r>
            <a:r>
              <a:rPr lang="en-US" sz="1800" dirty="0" smtClean="0"/>
              <a:t> </a:t>
            </a:r>
            <a:r>
              <a:rPr lang="en-US" sz="1800" dirty="0" err="1" smtClean="0"/>
              <a:t>pemerintah</a:t>
            </a:r>
            <a:r>
              <a:rPr lang="en-US" sz="1800" dirty="0" smtClean="0"/>
              <a:t> </a:t>
            </a:r>
            <a:r>
              <a:rPr lang="en-US" sz="1800" dirty="0" err="1" smtClean="0"/>
              <a:t>mampu</a:t>
            </a:r>
            <a:r>
              <a:rPr lang="en-US" sz="1800" dirty="0" smtClean="0"/>
              <a:t> </a:t>
            </a:r>
            <a:r>
              <a:rPr lang="en-US" sz="1800" dirty="0" err="1" smtClean="0"/>
              <a:t>menjangkau</a:t>
            </a:r>
            <a:r>
              <a:rPr lang="en-US" sz="1800" dirty="0" smtClean="0"/>
              <a:t> </a:t>
            </a:r>
            <a:r>
              <a:rPr lang="en-US" sz="1800" dirty="0" err="1" smtClean="0"/>
              <a:t>publik</a:t>
            </a:r>
            <a:r>
              <a:rPr lang="en-US" sz="1800" dirty="0" smtClean="0"/>
              <a:t> yang </a:t>
            </a:r>
            <a:r>
              <a:rPr lang="en-US" sz="1800" dirty="0" err="1" smtClean="0"/>
              <a:t>luas</a:t>
            </a:r>
            <a:r>
              <a:rPr lang="en-US" sz="1800" dirty="0" smtClean="0"/>
              <a:t>.</a:t>
            </a:r>
          </a:p>
          <a:p>
            <a:pPr marL="0" indent="0" algn="just">
              <a:lnSpc>
                <a:spcPct val="140000"/>
              </a:lnSpc>
              <a:spcBef>
                <a:spcPts val="0"/>
              </a:spcBef>
              <a:buNone/>
            </a:pPr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8D053-01D1-F846-B0DE-5506CF02E0B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3400" y="838200"/>
            <a:ext cx="807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" algn="ctr">
              <a:lnSpc>
                <a:spcPct val="120000"/>
              </a:lnSpc>
            </a:pPr>
            <a:r>
              <a:rPr lang="en-US" sz="2400" b="1" cap="all" dirty="0" smtClean="0">
                <a:solidFill>
                  <a:srgbClr val="000000"/>
                </a:solidFill>
                <a:latin typeface="+mj-lt"/>
              </a:rPr>
              <a:t>Public Relations </a:t>
            </a:r>
            <a:r>
              <a:rPr lang="en-US" sz="2400" b="1" cap="all" dirty="0" err="1" smtClean="0">
                <a:solidFill>
                  <a:srgbClr val="000000"/>
                </a:solidFill>
                <a:latin typeface="+mj-lt"/>
              </a:rPr>
              <a:t>Dalam</a:t>
            </a:r>
            <a:r>
              <a:rPr lang="en-US" sz="2400" b="1" cap="all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b="1" cap="all" dirty="0" err="1" smtClean="0">
                <a:solidFill>
                  <a:srgbClr val="000000"/>
                </a:solidFill>
                <a:latin typeface="+mj-lt"/>
              </a:rPr>
              <a:t>Perkembangan</a:t>
            </a:r>
            <a:r>
              <a:rPr lang="en-US" sz="2400" b="1" cap="all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b="1" cap="all" dirty="0" err="1" smtClean="0">
                <a:solidFill>
                  <a:srgbClr val="000000"/>
                </a:solidFill>
                <a:latin typeface="+mj-lt"/>
              </a:rPr>
              <a:t>Sosial</a:t>
            </a:r>
            <a:r>
              <a:rPr lang="en-US" sz="2400" b="1" cap="all" dirty="0" smtClean="0">
                <a:solidFill>
                  <a:srgbClr val="000000"/>
                </a:solidFill>
                <a:latin typeface="+mj-lt"/>
              </a:rPr>
              <a:t> Media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6311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600201"/>
            <a:ext cx="7543801" cy="4038600"/>
          </a:xfrm>
        </p:spPr>
        <p:txBody>
          <a:bodyPr>
            <a:noAutofit/>
          </a:bodyPr>
          <a:lstStyle/>
          <a:p>
            <a:pPr marL="0" indent="365125" algn="just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1800" dirty="0" err="1" smtClean="0"/>
              <a:t>Perkembangan</a:t>
            </a:r>
            <a:r>
              <a:rPr lang="en-US" sz="1800" dirty="0" smtClean="0"/>
              <a:t> </a:t>
            </a:r>
            <a:r>
              <a:rPr lang="en-US" sz="1800" dirty="0" smtClean="0"/>
              <a:t>Public Relations (PR) </a:t>
            </a:r>
            <a:r>
              <a:rPr lang="en-US" sz="1800" dirty="0" err="1" smtClean="0"/>
              <a:t>baik</a:t>
            </a:r>
            <a:r>
              <a:rPr lang="en-US" sz="1800" dirty="0" smtClean="0"/>
              <a:t> </a:t>
            </a:r>
            <a:r>
              <a:rPr lang="en-US" sz="1800" dirty="0" err="1" smtClean="0"/>
              <a:t>sebagai</a:t>
            </a:r>
            <a:r>
              <a:rPr lang="en-US" sz="1800" dirty="0" smtClean="0"/>
              <a:t> </a:t>
            </a:r>
            <a:r>
              <a:rPr lang="en-US" sz="1800" dirty="0" err="1" smtClean="0"/>
              <a:t>ilmu</a:t>
            </a:r>
            <a:r>
              <a:rPr lang="en-US" sz="1800" dirty="0" smtClean="0"/>
              <a:t> </a:t>
            </a:r>
            <a:r>
              <a:rPr lang="en-US" sz="1800" dirty="0" err="1" smtClean="0"/>
              <a:t>maupun</a:t>
            </a:r>
            <a:r>
              <a:rPr lang="en-US" sz="1800" dirty="0" smtClean="0"/>
              <a:t> </a:t>
            </a:r>
            <a:r>
              <a:rPr lang="en-US" sz="1800" dirty="0" err="1" smtClean="0"/>
              <a:t>profesi</a:t>
            </a:r>
            <a:r>
              <a:rPr lang="en-US" sz="1800" dirty="0" smtClean="0"/>
              <a:t> </a:t>
            </a:r>
            <a:r>
              <a:rPr lang="en-US" sz="1800" dirty="0" err="1" smtClean="0"/>
              <a:t>tidak</a:t>
            </a:r>
            <a:r>
              <a:rPr lang="en-US" sz="1800" dirty="0" smtClean="0"/>
              <a:t> </a:t>
            </a:r>
            <a:r>
              <a:rPr lang="en-US" sz="1800" dirty="0" err="1" smtClean="0"/>
              <a:t>bisa</a:t>
            </a:r>
            <a:r>
              <a:rPr lang="en-US" sz="1800" dirty="0" smtClean="0"/>
              <a:t> </a:t>
            </a:r>
            <a:r>
              <a:rPr lang="en-US" sz="1800" dirty="0" err="1" smtClean="0"/>
              <a:t>terlepas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</a:t>
            </a:r>
            <a:r>
              <a:rPr lang="en-US" sz="1800" dirty="0" err="1" smtClean="0"/>
              <a:t>perkembangan</a:t>
            </a:r>
            <a:r>
              <a:rPr lang="en-US" sz="1800" dirty="0" smtClean="0"/>
              <a:t> </a:t>
            </a:r>
            <a:r>
              <a:rPr lang="en-US" sz="1800" dirty="0" err="1" smtClean="0"/>
              <a:t>teknologi</a:t>
            </a:r>
            <a:r>
              <a:rPr lang="en-US" sz="1800" dirty="0" smtClean="0"/>
              <a:t> </a:t>
            </a:r>
            <a:r>
              <a:rPr lang="en-US" sz="1800" dirty="0" err="1" smtClean="0"/>
              <a:t>komunikasi</a:t>
            </a:r>
            <a:r>
              <a:rPr lang="en-US" sz="1800" dirty="0" smtClean="0"/>
              <a:t>. </a:t>
            </a:r>
            <a:r>
              <a:rPr lang="en-US" sz="1800" dirty="0" err="1" smtClean="0"/>
              <a:t>Pengaruh</a:t>
            </a:r>
            <a:r>
              <a:rPr lang="en-US" sz="1800" dirty="0" smtClean="0"/>
              <a:t> </a:t>
            </a:r>
            <a:r>
              <a:rPr lang="en-US" sz="1800" dirty="0" err="1" smtClean="0"/>
              <a:t>teknologi</a:t>
            </a:r>
            <a:r>
              <a:rPr lang="en-US" sz="1800" dirty="0" smtClean="0"/>
              <a:t> </a:t>
            </a:r>
            <a:r>
              <a:rPr lang="en-US" sz="1800" dirty="0" err="1" smtClean="0"/>
              <a:t>komunikasi</a:t>
            </a:r>
            <a:r>
              <a:rPr lang="en-US" sz="1800" dirty="0" smtClean="0"/>
              <a:t> </a:t>
            </a:r>
            <a:r>
              <a:rPr lang="en-US" sz="1800" dirty="0" err="1" smtClean="0"/>
              <a:t>terhadap</a:t>
            </a:r>
            <a:r>
              <a:rPr lang="en-US" sz="1800" dirty="0" smtClean="0"/>
              <a:t> PR </a:t>
            </a:r>
            <a:r>
              <a:rPr lang="en-US" sz="1800" dirty="0" err="1" smtClean="0"/>
              <a:t>dapat</a:t>
            </a:r>
            <a:r>
              <a:rPr lang="en-US" sz="1800" dirty="0" smtClean="0"/>
              <a:t> </a:t>
            </a:r>
            <a:r>
              <a:rPr lang="en-US" sz="1800" dirty="0" err="1" smtClean="0"/>
              <a:t>berbentuk</a:t>
            </a:r>
            <a:r>
              <a:rPr lang="en-US" sz="1800" dirty="0" smtClean="0"/>
              <a:t> </a:t>
            </a:r>
            <a:r>
              <a:rPr lang="en-US" sz="1800" dirty="0" err="1" smtClean="0"/>
              <a:t>sebagai</a:t>
            </a:r>
            <a:r>
              <a:rPr lang="en-US" sz="1800" dirty="0" smtClean="0"/>
              <a:t> </a:t>
            </a:r>
            <a:r>
              <a:rPr lang="en-US" sz="1800" dirty="0" err="1" smtClean="0"/>
              <a:t>alat</a:t>
            </a:r>
            <a:r>
              <a:rPr lang="en-US" sz="1800" dirty="0" smtClean="0"/>
              <a:t>/media PR </a:t>
            </a:r>
            <a:r>
              <a:rPr lang="en-US" sz="1800" dirty="0" err="1" smtClean="0"/>
              <a:t>ataupun</a:t>
            </a:r>
            <a:r>
              <a:rPr lang="en-US" sz="1800" dirty="0" smtClean="0"/>
              <a:t> </a:t>
            </a:r>
            <a:r>
              <a:rPr lang="en-US" sz="1800" dirty="0" err="1" smtClean="0"/>
              <a:t>bentuk</a:t>
            </a:r>
            <a:r>
              <a:rPr lang="en-US" sz="1800" dirty="0" smtClean="0"/>
              <a:t> </a:t>
            </a:r>
            <a:r>
              <a:rPr lang="en-US" sz="1800" dirty="0" err="1" smtClean="0"/>
              <a:t>baru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kegiatan</a:t>
            </a:r>
            <a:r>
              <a:rPr lang="en-US" sz="1800" dirty="0" smtClean="0"/>
              <a:t> PR, yang </a:t>
            </a:r>
            <a:r>
              <a:rPr lang="en-US" sz="1800" dirty="0" err="1" smtClean="0"/>
              <a:t>memunculkan</a:t>
            </a:r>
            <a:r>
              <a:rPr lang="en-US" sz="1800" dirty="0" smtClean="0"/>
              <a:t> </a:t>
            </a:r>
            <a:r>
              <a:rPr lang="en-US" sz="1800" dirty="0" err="1" smtClean="0"/>
              <a:t>istilah</a:t>
            </a:r>
            <a:r>
              <a:rPr lang="en-US" sz="1800" dirty="0" smtClean="0"/>
              <a:t> cyber PR, Net PR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nama</a:t>
            </a:r>
            <a:r>
              <a:rPr lang="en-US" sz="1800" dirty="0" smtClean="0"/>
              <a:t> lain </a:t>
            </a:r>
            <a:r>
              <a:rPr lang="en-US" sz="1800" dirty="0" err="1" smtClean="0"/>
              <a:t>bentuk</a:t>
            </a:r>
            <a:r>
              <a:rPr lang="en-US" sz="1800" dirty="0" smtClean="0"/>
              <a:t> </a:t>
            </a:r>
            <a:r>
              <a:rPr lang="en-US" sz="1800" dirty="0" err="1" smtClean="0"/>
              <a:t>kegiatan</a:t>
            </a:r>
            <a:r>
              <a:rPr lang="en-US" sz="1800" dirty="0" smtClean="0"/>
              <a:t> </a:t>
            </a:r>
            <a:r>
              <a:rPr lang="en-US" sz="1800" dirty="0" err="1" smtClean="0"/>
              <a:t>atau</a:t>
            </a:r>
            <a:r>
              <a:rPr lang="en-US" sz="1800" dirty="0" smtClean="0"/>
              <a:t> </a:t>
            </a:r>
            <a:r>
              <a:rPr lang="en-US" sz="1800" dirty="0" err="1" smtClean="0"/>
              <a:t>bidang</a:t>
            </a:r>
            <a:r>
              <a:rPr lang="en-US" sz="1800" dirty="0" smtClean="0"/>
              <a:t> </a:t>
            </a:r>
            <a:r>
              <a:rPr lang="en-US" sz="1800" dirty="0" err="1" smtClean="0"/>
              <a:t>kajian</a:t>
            </a:r>
            <a:r>
              <a:rPr lang="en-US" sz="1800" dirty="0" smtClean="0"/>
              <a:t> PR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dunia</a:t>
            </a:r>
            <a:r>
              <a:rPr lang="en-US" sz="1800" dirty="0" smtClean="0"/>
              <a:t> cyber (</a:t>
            </a:r>
            <a:r>
              <a:rPr lang="en-US" sz="1800" dirty="0" err="1" smtClean="0"/>
              <a:t>dunia</a:t>
            </a:r>
            <a:r>
              <a:rPr lang="en-US" sz="1800" dirty="0" smtClean="0"/>
              <a:t> </a:t>
            </a:r>
            <a:r>
              <a:rPr lang="en-US" sz="1800" dirty="0" err="1" smtClean="0"/>
              <a:t>maya</a:t>
            </a:r>
            <a:r>
              <a:rPr lang="en-US" sz="1800" dirty="0" smtClean="0"/>
              <a:t>) yang </a:t>
            </a:r>
            <a:r>
              <a:rPr lang="en-US" sz="1800" dirty="0" err="1" smtClean="0"/>
              <a:t>termasuk</a:t>
            </a:r>
            <a:r>
              <a:rPr lang="en-US" sz="1800" dirty="0" smtClean="0"/>
              <a:t> social media </a:t>
            </a:r>
            <a:r>
              <a:rPr lang="en-US" sz="1800" dirty="0" err="1" smtClean="0"/>
              <a:t>di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nya</a:t>
            </a:r>
            <a:r>
              <a:rPr lang="en-US" sz="1800" dirty="0" smtClean="0"/>
              <a:t>.</a:t>
            </a:r>
            <a:endParaRPr lang="en-US" sz="1800" dirty="0" smtClean="0"/>
          </a:p>
          <a:p>
            <a:pPr marL="0" indent="365125" algn="just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1800" dirty="0" smtClean="0"/>
              <a:t>PR </a:t>
            </a:r>
            <a:r>
              <a:rPr lang="en-US" sz="1800" dirty="0" err="1" smtClean="0"/>
              <a:t>sebagai</a:t>
            </a:r>
            <a:r>
              <a:rPr lang="en-US" sz="1800" dirty="0" smtClean="0"/>
              <a:t> </a:t>
            </a:r>
            <a:r>
              <a:rPr lang="en-US" sz="1800" dirty="0" err="1" smtClean="0"/>
              <a:t>ilmu</a:t>
            </a:r>
            <a:r>
              <a:rPr lang="en-US" sz="1800" dirty="0" smtClean="0"/>
              <a:t> </a:t>
            </a:r>
            <a:r>
              <a:rPr lang="en-US" sz="1800" dirty="0" err="1" smtClean="0"/>
              <a:t>maupun</a:t>
            </a:r>
            <a:r>
              <a:rPr lang="en-US" sz="1800" dirty="0" smtClean="0"/>
              <a:t> </a:t>
            </a:r>
            <a:r>
              <a:rPr lang="en-US" sz="1800" dirty="0" err="1" smtClean="0"/>
              <a:t>sebagai</a:t>
            </a:r>
            <a:r>
              <a:rPr lang="en-US" sz="1800" dirty="0" smtClean="0"/>
              <a:t> </a:t>
            </a:r>
            <a:r>
              <a:rPr lang="en-US" sz="1800" dirty="0" err="1" smtClean="0"/>
              <a:t>profesi</a:t>
            </a:r>
            <a:r>
              <a:rPr lang="en-US" sz="1800" dirty="0" smtClean="0"/>
              <a:t>, </a:t>
            </a:r>
            <a:r>
              <a:rPr lang="en-US" sz="1800" dirty="0" err="1" smtClean="0"/>
              <a:t>merupakan</a:t>
            </a:r>
            <a:r>
              <a:rPr lang="en-US" sz="1800" dirty="0" smtClean="0"/>
              <a:t> </a:t>
            </a:r>
            <a:r>
              <a:rPr lang="en-US" sz="1800" dirty="0" err="1" smtClean="0"/>
              <a:t>sesuatu</a:t>
            </a:r>
            <a:r>
              <a:rPr lang="en-US" sz="1800" dirty="0" smtClean="0"/>
              <a:t> yang </a:t>
            </a:r>
            <a:r>
              <a:rPr lang="en-US" sz="1800" dirty="0" err="1" smtClean="0"/>
              <a:t>tidak</a:t>
            </a:r>
            <a:r>
              <a:rPr lang="en-US" sz="1800" dirty="0" smtClean="0"/>
              <a:t> </a:t>
            </a:r>
            <a:r>
              <a:rPr lang="en-US" sz="1800" dirty="0" err="1" smtClean="0"/>
              <a:t>bisa</a:t>
            </a:r>
            <a:r>
              <a:rPr lang="en-US" sz="1800" dirty="0" smtClean="0"/>
              <a:t> </a:t>
            </a:r>
            <a:r>
              <a:rPr lang="en-US" sz="1800" dirty="0" err="1" smtClean="0"/>
              <a:t>ditawar-tawar</a:t>
            </a:r>
            <a:r>
              <a:rPr lang="en-US" sz="1800" dirty="0" smtClean="0"/>
              <a:t> </a:t>
            </a:r>
            <a:r>
              <a:rPr lang="en-US" sz="1800" dirty="0" err="1" smtClean="0"/>
              <a:t>lagi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bersentuhan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teknologi</a:t>
            </a:r>
            <a:r>
              <a:rPr lang="en-US" sz="1800" dirty="0" smtClean="0"/>
              <a:t> </a:t>
            </a:r>
            <a:r>
              <a:rPr lang="en-US" sz="1800" dirty="0" err="1" smtClean="0"/>
              <a:t>komunikasi</a:t>
            </a:r>
            <a:r>
              <a:rPr lang="en-US" sz="1800" dirty="0" smtClean="0"/>
              <a:t> </a:t>
            </a:r>
            <a:r>
              <a:rPr lang="en-US" sz="1800" dirty="0" err="1" smtClean="0"/>
              <a:t>baru</a:t>
            </a:r>
            <a:r>
              <a:rPr lang="en-US" sz="1800" dirty="0" smtClean="0"/>
              <a:t> </a:t>
            </a:r>
            <a:r>
              <a:rPr lang="en-US" sz="1800" dirty="0" err="1" smtClean="0"/>
              <a:t>bernama</a:t>
            </a:r>
            <a:r>
              <a:rPr lang="en-US" sz="1800" dirty="0" smtClean="0"/>
              <a:t> internet, </a:t>
            </a:r>
            <a:r>
              <a:rPr lang="en-US" sz="1800" dirty="0" err="1" smtClean="0"/>
              <a:t>kini</a:t>
            </a:r>
            <a:r>
              <a:rPr lang="en-US" sz="1800" dirty="0" smtClean="0"/>
              <a:t> </a:t>
            </a:r>
            <a:r>
              <a:rPr lang="en-US" sz="1800" dirty="0" err="1" smtClean="0"/>
              <a:t>sudah</a:t>
            </a:r>
            <a:r>
              <a:rPr lang="en-US" sz="1800" dirty="0" smtClean="0"/>
              <a:t> </a:t>
            </a:r>
            <a:r>
              <a:rPr lang="en-US" sz="1800" dirty="0" err="1" smtClean="0"/>
              <a:t>ada</a:t>
            </a:r>
            <a:r>
              <a:rPr lang="en-US" sz="1800" dirty="0" smtClean="0"/>
              <a:t> program PR </a:t>
            </a:r>
            <a:r>
              <a:rPr lang="en-US" sz="1800" dirty="0" err="1" smtClean="0"/>
              <a:t>atau</a:t>
            </a:r>
            <a:r>
              <a:rPr lang="en-US" sz="1800" dirty="0" smtClean="0"/>
              <a:t> </a:t>
            </a:r>
            <a:r>
              <a:rPr lang="en-US" sz="1800" dirty="0" err="1" smtClean="0"/>
              <a:t>sebagai</a:t>
            </a:r>
            <a:r>
              <a:rPr lang="en-US" sz="1800" dirty="0" smtClean="0"/>
              <a:t> </a:t>
            </a:r>
            <a:r>
              <a:rPr lang="en-US" sz="1800" dirty="0" err="1" smtClean="0"/>
              <a:t>konsultan</a:t>
            </a:r>
            <a:r>
              <a:rPr lang="en-US" sz="1800" dirty="0" smtClean="0"/>
              <a:t> PR yang </a:t>
            </a:r>
            <a:r>
              <a:rPr lang="en-US" sz="1800" dirty="0" err="1" smtClean="0"/>
              <a:t>ditawarkan</a:t>
            </a:r>
            <a:r>
              <a:rPr lang="en-US" sz="1800" dirty="0" smtClean="0"/>
              <a:t> </a:t>
            </a:r>
            <a:r>
              <a:rPr lang="en-US" sz="1800" dirty="0" err="1" smtClean="0"/>
              <a:t>lewat</a:t>
            </a:r>
            <a:r>
              <a:rPr lang="en-US" sz="1800" dirty="0" smtClean="0"/>
              <a:t> internet </a:t>
            </a:r>
            <a:r>
              <a:rPr lang="en-US" sz="1800" dirty="0" err="1" smtClean="0"/>
              <a:t>melalui</a:t>
            </a:r>
            <a:r>
              <a:rPr lang="en-US" sz="1800" dirty="0" smtClean="0"/>
              <a:t> social media.</a:t>
            </a:r>
            <a:r>
              <a:rPr lang="en-US" sz="1800" dirty="0" smtClean="0"/>
              <a:t> </a:t>
            </a:r>
          </a:p>
          <a:p>
            <a:pPr marL="0" indent="0" algn="just">
              <a:lnSpc>
                <a:spcPct val="140000"/>
              </a:lnSpc>
              <a:spcBef>
                <a:spcPts val="0"/>
              </a:spcBef>
              <a:buNone/>
            </a:pPr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8D053-01D1-F846-B0DE-5506CF02E0B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33400" y="838200"/>
            <a:ext cx="807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" algn="ctr">
              <a:lnSpc>
                <a:spcPct val="120000"/>
              </a:lnSpc>
            </a:pPr>
            <a:r>
              <a:rPr lang="en-US" sz="2400" b="1" cap="all" dirty="0" smtClean="0">
                <a:solidFill>
                  <a:srgbClr val="000000"/>
                </a:solidFill>
                <a:latin typeface="+mj-lt"/>
              </a:rPr>
              <a:t>Public Relations </a:t>
            </a:r>
            <a:r>
              <a:rPr lang="en-US" sz="2400" b="1" cap="all" dirty="0" err="1" smtClean="0">
                <a:solidFill>
                  <a:srgbClr val="000000"/>
                </a:solidFill>
                <a:latin typeface="+mj-lt"/>
              </a:rPr>
              <a:t>Dalam</a:t>
            </a:r>
            <a:r>
              <a:rPr lang="en-US" sz="2400" b="1" cap="all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b="1" cap="all" dirty="0" err="1" smtClean="0">
                <a:solidFill>
                  <a:srgbClr val="000000"/>
                </a:solidFill>
                <a:latin typeface="+mj-lt"/>
              </a:rPr>
              <a:t>Perkembangan</a:t>
            </a:r>
            <a:r>
              <a:rPr lang="en-US" sz="2400" b="1" cap="all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b="1" cap="all" dirty="0" err="1" smtClean="0">
                <a:solidFill>
                  <a:srgbClr val="000000"/>
                </a:solidFill>
                <a:latin typeface="+mj-lt"/>
              </a:rPr>
              <a:t>Sosial</a:t>
            </a:r>
            <a:r>
              <a:rPr lang="en-US" sz="2400" b="1" cap="all" dirty="0" smtClean="0">
                <a:solidFill>
                  <a:srgbClr val="000000"/>
                </a:solidFill>
                <a:latin typeface="+mj-lt"/>
              </a:rPr>
              <a:t> Media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6311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543800" cy="4038600"/>
          </a:xfrm>
        </p:spPr>
        <p:txBody>
          <a:bodyPr>
            <a:noAutofit/>
          </a:bodyPr>
          <a:lstStyle/>
          <a:p>
            <a:pPr marL="0" indent="365125" algn="just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1800" dirty="0" err="1" smtClean="0"/>
              <a:t>Sehingga</a:t>
            </a:r>
            <a:r>
              <a:rPr lang="en-US" sz="1800" dirty="0" smtClean="0"/>
              <a:t> </a:t>
            </a:r>
            <a:r>
              <a:rPr lang="en-US" sz="1800" dirty="0" err="1" smtClean="0"/>
              <a:t>sebagai</a:t>
            </a:r>
            <a:r>
              <a:rPr lang="en-US" sz="1800" dirty="0" smtClean="0"/>
              <a:t> </a:t>
            </a:r>
            <a:r>
              <a:rPr lang="en-US" sz="1800" dirty="0" err="1" smtClean="0"/>
              <a:t>pengguna</a:t>
            </a:r>
            <a:r>
              <a:rPr lang="en-US" sz="1800" dirty="0" smtClean="0"/>
              <a:t> internet </a:t>
            </a:r>
            <a:r>
              <a:rPr lang="en-US" sz="1800" dirty="0" err="1" smtClean="0"/>
              <a:t>orang</a:t>
            </a:r>
            <a:r>
              <a:rPr lang="en-US" sz="1800" dirty="0" smtClean="0"/>
              <a:t> </a:t>
            </a:r>
            <a:r>
              <a:rPr lang="en-US" sz="1800" dirty="0" err="1" smtClean="0"/>
              <a:t>bisa</a:t>
            </a:r>
            <a:r>
              <a:rPr lang="en-US" sz="1800" dirty="0" smtClean="0"/>
              <a:t> </a:t>
            </a:r>
            <a:r>
              <a:rPr lang="en-US" sz="1800" dirty="0" err="1" smtClean="0"/>
              <a:t>mengakses</a:t>
            </a:r>
            <a:r>
              <a:rPr lang="en-US" sz="1800" dirty="0" smtClean="0"/>
              <a:t> </a:t>
            </a:r>
            <a:r>
              <a:rPr lang="en-US" sz="1800" dirty="0" err="1" smtClean="0"/>
              <a:t>atau</a:t>
            </a:r>
            <a:r>
              <a:rPr lang="en-US" sz="1800" dirty="0" smtClean="0"/>
              <a:t> </a:t>
            </a:r>
            <a:r>
              <a:rPr lang="en-US" sz="1800" dirty="0" err="1" smtClean="0"/>
              <a:t>memasang</a:t>
            </a:r>
            <a:r>
              <a:rPr lang="en-US" sz="1800" dirty="0" smtClean="0"/>
              <a:t> </a:t>
            </a:r>
            <a:r>
              <a:rPr lang="en-US" sz="1800" dirty="0" err="1" smtClean="0"/>
              <a:t>jasa</a:t>
            </a:r>
            <a:r>
              <a:rPr lang="en-US" sz="1800" dirty="0" smtClean="0"/>
              <a:t> PR </a:t>
            </a:r>
            <a:r>
              <a:rPr lang="en-US" sz="1800" dirty="0" err="1" smtClean="0"/>
              <a:t>di</a:t>
            </a:r>
            <a:r>
              <a:rPr lang="en-US" sz="1800" dirty="0" smtClean="0"/>
              <a:t> internet (social media) </a:t>
            </a:r>
            <a:r>
              <a:rPr lang="en-US" sz="1800" dirty="0" err="1" smtClean="0"/>
              <a:t>pada</a:t>
            </a:r>
            <a:r>
              <a:rPr lang="en-US" sz="1800" dirty="0" smtClean="0"/>
              <a:t> </a:t>
            </a:r>
            <a:r>
              <a:rPr lang="en-US" sz="1800" dirty="0" err="1" smtClean="0"/>
              <a:t>situs-situs</a:t>
            </a:r>
            <a:r>
              <a:rPr lang="en-US" sz="1800" dirty="0" smtClean="0"/>
              <a:t> internet yang </a:t>
            </a:r>
            <a:r>
              <a:rPr lang="en-US" sz="1800" dirty="0" err="1" smtClean="0"/>
              <a:t>banyak</a:t>
            </a:r>
            <a:r>
              <a:rPr lang="en-US" sz="1800" dirty="0" smtClean="0"/>
              <a:t> </a:t>
            </a:r>
            <a:r>
              <a:rPr lang="en-US" sz="1800" dirty="0" err="1" smtClean="0"/>
              <a:t>diakses</a:t>
            </a:r>
            <a:r>
              <a:rPr lang="en-US" sz="1800" dirty="0" smtClean="0"/>
              <a:t> </a:t>
            </a:r>
            <a:r>
              <a:rPr lang="en-US" sz="1800" dirty="0" err="1" smtClean="0"/>
              <a:t>berbagai</a:t>
            </a:r>
            <a:r>
              <a:rPr lang="en-US" sz="1800" dirty="0" smtClean="0"/>
              <a:t> public </a:t>
            </a:r>
            <a:r>
              <a:rPr lang="en-US" sz="1800" dirty="0" err="1" smtClean="0"/>
              <a:t>pengguna</a:t>
            </a:r>
            <a:r>
              <a:rPr lang="en-US" sz="1800" dirty="0" smtClean="0"/>
              <a:t> internet, </a:t>
            </a:r>
            <a:r>
              <a:rPr lang="en-US" sz="1800" dirty="0" err="1" smtClean="0"/>
              <a:t>salah</a:t>
            </a:r>
            <a:r>
              <a:rPr lang="en-US" sz="1800" dirty="0" smtClean="0"/>
              <a:t> </a:t>
            </a:r>
            <a:r>
              <a:rPr lang="en-US" sz="1800" dirty="0" err="1" smtClean="0"/>
              <a:t>satu</a:t>
            </a:r>
            <a:r>
              <a:rPr lang="en-US" sz="1800" dirty="0" smtClean="0"/>
              <a:t> </a:t>
            </a:r>
            <a:r>
              <a:rPr lang="en-US" sz="1800" dirty="0" err="1" smtClean="0"/>
              <a:t>nya</a:t>
            </a:r>
            <a:r>
              <a:rPr lang="en-US" sz="1800" dirty="0" smtClean="0"/>
              <a:t> </a:t>
            </a:r>
            <a:r>
              <a:rPr lang="en-US" sz="1800" dirty="0" err="1" smtClean="0"/>
              <a:t>yaitu</a:t>
            </a:r>
            <a:r>
              <a:rPr lang="en-US" sz="1800" dirty="0" smtClean="0"/>
              <a:t> </a:t>
            </a:r>
            <a:r>
              <a:rPr lang="en-US" sz="1800" dirty="0" err="1" smtClean="0"/>
              <a:t>jejaring</a:t>
            </a:r>
            <a:r>
              <a:rPr lang="en-US" sz="1800" dirty="0" smtClean="0"/>
              <a:t> social </a:t>
            </a:r>
            <a:r>
              <a:rPr lang="en-US" sz="1800" dirty="0" err="1" smtClean="0"/>
              <a:t>Facebook</a:t>
            </a:r>
            <a:r>
              <a:rPr lang="en-US" sz="1800" dirty="0" smtClean="0"/>
              <a:t>, PR </a:t>
            </a:r>
            <a:r>
              <a:rPr lang="en-US" sz="1800" dirty="0" err="1" smtClean="0"/>
              <a:t>kadang</a:t>
            </a:r>
            <a:r>
              <a:rPr lang="en-US" sz="1800" dirty="0" smtClean="0"/>
              <a:t> </a:t>
            </a:r>
            <a:r>
              <a:rPr lang="en-US" sz="1800" dirty="0" err="1" smtClean="0"/>
              <a:t>kala</a:t>
            </a:r>
            <a:r>
              <a:rPr lang="en-US" sz="1800" dirty="0" smtClean="0"/>
              <a:t> </a:t>
            </a:r>
            <a:r>
              <a:rPr lang="en-US" sz="1800" dirty="0" err="1" smtClean="0"/>
              <a:t>memanfaatkan</a:t>
            </a:r>
            <a:r>
              <a:rPr lang="en-US" sz="1800" dirty="0" smtClean="0"/>
              <a:t> </a:t>
            </a:r>
            <a:r>
              <a:rPr lang="en-US" sz="1800" dirty="0" err="1" smtClean="0"/>
              <a:t>jejaring</a:t>
            </a:r>
            <a:r>
              <a:rPr lang="en-US" sz="1800" dirty="0" smtClean="0"/>
              <a:t> social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menawarkan</a:t>
            </a:r>
            <a:r>
              <a:rPr lang="en-US" sz="1800" dirty="0" smtClean="0"/>
              <a:t> </a:t>
            </a:r>
            <a:r>
              <a:rPr lang="en-US" sz="1800" dirty="0" err="1" smtClean="0"/>
              <a:t>jasanya</a:t>
            </a:r>
            <a:r>
              <a:rPr lang="en-US" sz="1800" dirty="0" smtClean="0"/>
              <a:t> </a:t>
            </a:r>
            <a:r>
              <a:rPr lang="en-US" sz="1800" dirty="0" err="1" smtClean="0"/>
              <a:t>sebagai</a:t>
            </a:r>
            <a:r>
              <a:rPr lang="en-US" sz="1800" dirty="0" smtClean="0"/>
              <a:t> </a:t>
            </a:r>
            <a:r>
              <a:rPr lang="en-US" sz="1800" dirty="0" err="1" smtClean="0"/>
              <a:t>konsultan</a:t>
            </a:r>
            <a:r>
              <a:rPr lang="en-US" sz="1800" dirty="0" smtClean="0"/>
              <a:t> </a:t>
            </a:r>
            <a:r>
              <a:rPr lang="en-US" sz="1800" dirty="0" smtClean="0"/>
              <a:t>PR</a:t>
            </a:r>
            <a:r>
              <a:rPr lang="en-US" sz="1800" dirty="0" smtClean="0"/>
              <a:t>, </a:t>
            </a:r>
            <a:r>
              <a:rPr lang="en-US" sz="1800" dirty="0" err="1" smtClean="0"/>
              <a:t>misalnya</a:t>
            </a:r>
            <a:r>
              <a:rPr lang="en-US" sz="1800" dirty="0" smtClean="0"/>
              <a:t>, </a:t>
            </a:r>
            <a:r>
              <a:rPr lang="en-US" sz="1800" dirty="0" err="1" smtClean="0"/>
              <a:t>terus</a:t>
            </a:r>
            <a:r>
              <a:rPr lang="en-US" sz="1800" dirty="0" smtClean="0"/>
              <a:t> </a:t>
            </a:r>
            <a:r>
              <a:rPr lang="en-US" sz="1800" dirty="0" err="1" smtClean="0"/>
              <a:t>menerus</a:t>
            </a:r>
            <a:r>
              <a:rPr lang="en-US" sz="1800" dirty="0" smtClean="0"/>
              <a:t> </a:t>
            </a:r>
            <a:r>
              <a:rPr lang="en-US" sz="1800" dirty="0" err="1" smtClean="0"/>
              <a:t>mengalami</a:t>
            </a:r>
            <a:r>
              <a:rPr lang="en-US" sz="1800" dirty="0" smtClean="0"/>
              <a:t> </a:t>
            </a:r>
            <a:r>
              <a:rPr lang="en-US" sz="1800" dirty="0" err="1" smtClean="0"/>
              <a:t>perubahan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perbaikan</a:t>
            </a:r>
            <a:r>
              <a:rPr lang="en-US" sz="1800" dirty="0" smtClean="0"/>
              <a:t> yang </a:t>
            </a:r>
            <a:r>
              <a:rPr lang="en-US" sz="1800" dirty="0" err="1" smtClean="0"/>
              <a:t>bermanaaf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komunikasi</a:t>
            </a:r>
            <a:r>
              <a:rPr lang="en-US" sz="1800" dirty="0" smtClean="0"/>
              <a:t> </a:t>
            </a:r>
            <a:r>
              <a:rPr lang="en-US" sz="1800" dirty="0" err="1" smtClean="0"/>
              <a:t>merek</a:t>
            </a:r>
            <a:r>
              <a:rPr lang="en-US" sz="1800" dirty="0" smtClean="0"/>
              <a:t>. </a:t>
            </a:r>
            <a:r>
              <a:rPr lang="en-US" sz="1800" dirty="0" err="1" smtClean="0"/>
              <a:t>Pada</a:t>
            </a:r>
            <a:r>
              <a:rPr lang="en-US" sz="1800" dirty="0" smtClean="0"/>
              <a:t> </a:t>
            </a:r>
            <a:r>
              <a:rPr lang="en-US" sz="1800" dirty="0" err="1" smtClean="0"/>
              <a:t>saat</a:t>
            </a:r>
            <a:r>
              <a:rPr lang="en-US" sz="1800" dirty="0" smtClean="0"/>
              <a:t> yang </a:t>
            </a:r>
            <a:r>
              <a:rPr lang="en-US" sz="1800" dirty="0" err="1" smtClean="0"/>
              <a:t>sama</a:t>
            </a:r>
            <a:r>
              <a:rPr lang="en-US" sz="1800" dirty="0" smtClean="0"/>
              <a:t> </a:t>
            </a:r>
            <a:r>
              <a:rPr lang="en-US" sz="1800" dirty="0" err="1" smtClean="0"/>
              <a:t>praktisi</a:t>
            </a:r>
            <a:r>
              <a:rPr lang="en-US" sz="1800" dirty="0" smtClean="0"/>
              <a:t> PR </a:t>
            </a:r>
            <a:r>
              <a:rPr lang="en-US" sz="1800" dirty="0" err="1" smtClean="0"/>
              <a:t>juga</a:t>
            </a:r>
            <a:r>
              <a:rPr lang="en-US" sz="1800" dirty="0" smtClean="0"/>
              <a:t> </a:t>
            </a:r>
            <a:r>
              <a:rPr lang="en-US" sz="1800" dirty="0" err="1" smtClean="0"/>
              <a:t>perlu</a:t>
            </a:r>
            <a:r>
              <a:rPr lang="en-US" sz="1800" dirty="0" smtClean="0"/>
              <a:t> </a:t>
            </a:r>
            <a:r>
              <a:rPr lang="en-US" sz="1800" dirty="0" err="1" smtClean="0"/>
              <a:t>memahami</a:t>
            </a:r>
            <a:r>
              <a:rPr lang="en-US" sz="1800" dirty="0" smtClean="0"/>
              <a:t> </a:t>
            </a:r>
            <a:r>
              <a:rPr lang="en-US" sz="1800" dirty="0" err="1" smtClean="0"/>
              <a:t>aplikasi</a:t>
            </a:r>
            <a:r>
              <a:rPr lang="en-US" sz="1800" dirty="0" smtClean="0"/>
              <a:t> </a:t>
            </a:r>
            <a:r>
              <a:rPr lang="en-US" sz="1800" dirty="0" err="1" smtClean="0"/>
              <a:t>Facebook</a:t>
            </a:r>
            <a:r>
              <a:rPr lang="en-US" sz="1800" dirty="0" smtClean="0"/>
              <a:t> yang </a:t>
            </a:r>
            <a:r>
              <a:rPr lang="en-US" sz="1800" dirty="0" err="1" smtClean="0"/>
              <a:t>juga</a:t>
            </a:r>
            <a:r>
              <a:rPr lang="en-US" sz="1800" dirty="0" smtClean="0"/>
              <a:t> </a:t>
            </a:r>
            <a:r>
              <a:rPr lang="en-US" sz="1800" dirty="0" err="1" smtClean="0"/>
              <a:t>berkembang</a:t>
            </a:r>
            <a:r>
              <a:rPr lang="en-US" sz="1800" dirty="0" smtClean="0"/>
              <a:t> </a:t>
            </a:r>
            <a:r>
              <a:rPr lang="en-US" sz="1800" dirty="0" err="1" smtClean="0"/>
              <a:t>sangat</a:t>
            </a:r>
            <a:r>
              <a:rPr lang="en-US" sz="1800" dirty="0" smtClean="0"/>
              <a:t> </a:t>
            </a:r>
            <a:r>
              <a:rPr lang="en-US" sz="1800" dirty="0" err="1" smtClean="0"/>
              <a:t>cepat</a:t>
            </a:r>
            <a:r>
              <a:rPr lang="en-US" sz="1800" dirty="0" smtClean="0"/>
              <a:t>.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memahami</a:t>
            </a:r>
            <a:r>
              <a:rPr lang="en-US" sz="1800" dirty="0" smtClean="0"/>
              <a:t> </a:t>
            </a:r>
            <a:r>
              <a:rPr lang="en-US" sz="1800" dirty="0" err="1" smtClean="0"/>
              <a:t>teknologi</a:t>
            </a:r>
            <a:r>
              <a:rPr lang="en-US" sz="1800" dirty="0" smtClean="0"/>
              <a:t> </a:t>
            </a:r>
            <a:r>
              <a:rPr lang="en-US" sz="1800" dirty="0" err="1" smtClean="0"/>
              <a:t>ini</a:t>
            </a:r>
            <a:r>
              <a:rPr lang="en-US" sz="1800" dirty="0" smtClean="0"/>
              <a:t>, </a:t>
            </a:r>
            <a:r>
              <a:rPr lang="en-US" sz="1800" dirty="0" err="1" smtClean="0"/>
              <a:t>praktisi</a:t>
            </a:r>
            <a:r>
              <a:rPr lang="en-US" sz="1800" dirty="0" smtClean="0"/>
              <a:t> PR </a:t>
            </a:r>
            <a:r>
              <a:rPr lang="en-US" sz="1800" dirty="0" err="1" smtClean="0"/>
              <a:t>diharapkan</a:t>
            </a:r>
            <a:r>
              <a:rPr lang="en-US" sz="1800" dirty="0" smtClean="0"/>
              <a:t> </a:t>
            </a:r>
            <a:r>
              <a:rPr lang="en-US" sz="1800" dirty="0" err="1" smtClean="0"/>
              <a:t>memahami</a:t>
            </a:r>
            <a:r>
              <a:rPr lang="en-US" sz="1800" dirty="0" smtClean="0"/>
              <a:t> </a:t>
            </a:r>
            <a:r>
              <a:rPr lang="en-US" sz="1800" dirty="0" err="1" smtClean="0"/>
              <a:t>implikasi</a:t>
            </a:r>
            <a:r>
              <a:rPr lang="en-US" sz="1800" dirty="0" smtClean="0"/>
              <a:t> </a:t>
            </a:r>
            <a:r>
              <a:rPr lang="en-US" sz="1800" dirty="0" err="1" smtClean="0"/>
              <a:t>aplikasi</a:t>
            </a:r>
            <a:r>
              <a:rPr lang="en-US" sz="1800" dirty="0" smtClean="0"/>
              <a:t> </a:t>
            </a:r>
            <a:r>
              <a:rPr lang="en-US" sz="1800" dirty="0" err="1" smtClean="0"/>
              <a:t>baru</a:t>
            </a:r>
            <a:r>
              <a:rPr lang="en-US" sz="1800" dirty="0" smtClean="0"/>
              <a:t> </a:t>
            </a:r>
            <a:r>
              <a:rPr lang="en-US" sz="1800" dirty="0" err="1" smtClean="0"/>
              <a:t>tersebut</a:t>
            </a:r>
            <a:r>
              <a:rPr lang="en-US" sz="1800" dirty="0" smtClean="0"/>
              <a:t> </a:t>
            </a:r>
            <a:r>
              <a:rPr lang="en-US" sz="1800" dirty="0" err="1" smtClean="0"/>
              <a:t>terhadap</a:t>
            </a:r>
            <a:r>
              <a:rPr lang="en-US" sz="1800" dirty="0" smtClean="0"/>
              <a:t> </a:t>
            </a:r>
            <a:r>
              <a:rPr lang="en-US" sz="1800" dirty="0" err="1" smtClean="0"/>
              <a:t>perusahaan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merek</a:t>
            </a:r>
            <a:r>
              <a:rPr lang="en-US" sz="1800" dirty="0" smtClean="0"/>
              <a:t> yang </a:t>
            </a:r>
            <a:r>
              <a:rPr lang="en-US" sz="1800" dirty="0" err="1" smtClean="0"/>
              <a:t>ditangani</a:t>
            </a:r>
            <a:r>
              <a:rPr lang="en-US" sz="1800" dirty="0" smtClean="0"/>
              <a:t>.</a:t>
            </a:r>
            <a:endParaRPr lang="en-US" sz="1800" dirty="0" smtClean="0"/>
          </a:p>
          <a:p>
            <a:pPr marL="0" indent="0" algn="just">
              <a:lnSpc>
                <a:spcPct val="140000"/>
              </a:lnSpc>
              <a:spcBef>
                <a:spcPts val="0"/>
              </a:spcBef>
              <a:buNone/>
            </a:pPr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8D053-01D1-F846-B0DE-5506CF02E0B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33400" y="838200"/>
            <a:ext cx="807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" algn="ctr">
              <a:lnSpc>
                <a:spcPct val="120000"/>
              </a:lnSpc>
            </a:pPr>
            <a:r>
              <a:rPr lang="en-US" sz="2400" b="1" cap="all" dirty="0" smtClean="0">
                <a:solidFill>
                  <a:srgbClr val="000000"/>
                </a:solidFill>
                <a:latin typeface="+mj-lt"/>
              </a:rPr>
              <a:t>Public Relations </a:t>
            </a:r>
            <a:r>
              <a:rPr lang="en-US" sz="2400" b="1" cap="all" dirty="0" err="1" smtClean="0">
                <a:solidFill>
                  <a:srgbClr val="000000"/>
                </a:solidFill>
                <a:latin typeface="+mj-lt"/>
              </a:rPr>
              <a:t>Dalam</a:t>
            </a:r>
            <a:r>
              <a:rPr lang="en-US" sz="2400" b="1" cap="all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b="1" cap="all" dirty="0" err="1" smtClean="0">
                <a:solidFill>
                  <a:srgbClr val="000000"/>
                </a:solidFill>
                <a:latin typeface="+mj-lt"/>
              </a:rPr>
              <a:t>Perkembangan</a:t>
            </a:r>
            <a:r>
              <a:rPr lang="en-US" sz="2400" b="1" cap="all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b="1" cap="all" dirty="0" err="1" smtClean="0">
                <a:solidFill>
                  <a:srgbClr val="000000"/>
                </a:solidFill>
                <a:latin typeface="+mj-lt"/>
              </a:rPr>
              <a:t>Sosial</a:t>
            </a:r>
            <a:r>
              <a:rPr lang="en-US" sz="2400" b="1" cap="all" dirty="0" smtClean="0">
                <a:solidFill>
                  <a:srgbClr val="000000"/>
                </a:solidFill>
                <a:latin typeface="+mj-lt"/>
              </a:rPr>
              <a:t> Media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6311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066" y="1551051"/>
            <a:ext cx="7481933" cy="4715153"/>
          </a:xfrm>
        </p:spPr>
        <p:txBody>
          <a:bodyPr>
            <a:noAutofit/>
          </a:bodyPr>
          <a:lstStyle/>
          <a:p>
            <a:pPr algn="just">
              <a:lnSpc>
                <a:spcPct val="14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en-US" sz="1800" b="1" dirty="0" err="1" smtClean="0"/>
              <a:t>Pengertian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Etik</a:t>
            </a:r>
            <a:endParaRPr lang="en-US" sz="1800" b="1" dirty="0" smtClean="0"/>
          </a:p>
          <a:p>
            <a:pPr algn="just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1800" b="1" dirty="0" smtClean="0"/>
              <a:t>	</a:t>
            </a:r>
            <a:r>
              <a:rPr lang="en-US" sz="1800" dirty="0" err="1" smtClean="0"/>
              <a:t>Prilaku</a:t>
            </a:r>
            <a:r>
              <a:rPr lang="en-US" sz="1800" dirty="0" smtClean="0"/>
              <a:t> </a:t>
            </a:r>
            <a:r>
              <a:rPr lang="en-US" sz="1800" dirty="0" err="1" smtClean="0"/>
              <a:t>manusia</a:t>
            </a:r>
            <a:r>
              <a:rPr lang="en-US" sz="1800" dirty="0" smtClean="0"/>
              <a:t> yang </a:t>
            </a:r>
            <a:r>
              <a:rPr lang="en-US" sz="1800" dirty="0" err="1" smtClean="0"/>
              <a:t>baik</a:t>
            </a:r>
            <a:r>
              <a:rPr lang="en-US" sz="1800" dirty="0" smtClean="0"/>
              <a:t> </a:t>
            </a:r>
            <a:r>
              <a:rPr lang="en-US" sz="1800" dirty="0" err="1" smtClean="0"/>
              <a:t>yaitu</a:t>
            </a:r>
            <a:r>
              <a:rPr lang="en-US" sz="1800" dirty="0" smtClean="0"/>
              <a:t> </a:t>
            </a:r>
            <a:r>
              <a:rPr lang="en-US" sz="1800" dirty="0" err="1" smtClean="0"/>
              <a:t>tindakan</a:t>
            </a:r>
            <a:r>
              <a:rPr lang="en-US" sz="1800" dirty="0" smtClean="0"/>
              <a:t> yang </a:t>
            </a:r>
            <a:r>
              <a:rPr lang="en-US" sz="1800" dirty="0" err="1" smtClean="0"/>
              <a:t>tepat</a:t>
            </a:r>
            <a:r>
              <a:rPr lang="en-US" sz="1800" dirty="0" smtClean="0"/>
              <a:t>, yang </a:t>
            </a:r>
            <a:r>
              <a:rPr lang="en-US" sz="1800" dirty="0" err="1" smtClean="0"/>
              <a:t>harus</a:t>
            </a:r>
            <a:r>
              <a:rPr lang="en-US" sz="1800" dirty="0" smtClean="0"/>
              <a:t> </a:t>
            </a:r>
          </a:p>
          <a:p>
            <a:pPr algn="just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1800" dirty="0" smtClean="0"/>
              <a:t>	</a:t>
            </a:r>
            <a:r>
              <a:rPr lang="en-US" sz="1800" dirty="0" err="1" smtClean="0"/>
              <a:t>dilaksanakan</a:t>
            </a:r>
            <a:r>
              <a:rPr lang="en-US" sz="1800" dirty="0" smtClean="0"/>
              <a:t> </a:t>
            </a:r>
            <a:r>
              <a:rPr lang="en-US" sz="1800" dirty="0" err="1" smtClean="0"/>
              <a:t>sesuai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ketentuan</a:t>
            </a:r>
            <a:r>
              <a:rPr lang="en-US" sz="1800" dirty="0" smtClean="0"/>
              <a:t> moral </a:t>
            </a:r>
            <a:r>
              <a:rPr lang="en-US" sz="1800" dirty="0" err="1" smtClean="0"/>
              <a:t>pada</a:t>
            </a:r>
            <a:r>
              <a:rPr lang="en-US" sz="1800" dirty="0" smtClean="0"/>
              <a:t> </a:t>
            </a:r>
            <a:r>
              <a:rPr lang="en-US" sz="1800" dirty="0" err="1" smtClean="0"/>
              <a:t>umumnya</a:t>
            </a:r>
            <a:r>
              <a:rPr lang="en-US" sz="1800" dirty="0" smtClean="0"/>
              <a:t>.</a:t>
            </a:r>
          </a:p>
          <a:p>
            <a:pPr algn="just">
              <a:lnSpc>
                <a:spcPct val="140000"/>
              </a:lnSpc>
              <a:spcBef>
                <a:spcPts val="0"/>
              </a:spcBef>
              <a:buFont typeface="+mj-lt"/>
              <a:buAutoNum type="alphaLcParenR" startAt="2"/>
            </a:pPr>
            <a:r>
              <a:rPr lang="en-US" sz="1800" b="1" dirty="0" err="1" smtClean="0"/>
              <a:t>Pengertian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Etika</a:t>
            </a:r>
            <a:endParaRPr lang="en-US" sz="1800" b="1" dirty="0" smtClean="0"/>
          </a:p>
          <a:p>
            <a:pPr algn="just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1800" b="1" dirty="0" smtClean="0"/>
              <a:t>	</a:t>
            </a:r>
            <a:r>
              <a:rPr lang="en-US" sz="1800" dirty="0" err="1" smtClean="0"/>
              <a:t>Etika</a:t>
            </a:r>
            <a:r>
              <a:rPr lang="en-US" sz="1800" dirty="0" smtClean="0"/>
              <a:t> </a:t>
            </a:r>
            <a:r>
              <a:rPr lang="en-US" sz="1800" dirty="0" err="1" smtClean="0"/>
              <a:t>disebut</a:t>
            </a:r>
            <a:r>
              <a:rPr lang="en-US" sz="1800" dirty="0" smtClean="0"/>
              <a:t> </a:t>
            </a:r>
            <a:r>
              <a:rPr lang="en-US" sz="1800" dirty="0" err="1" smtClean="0"/>
              <a:t>juga</a:t>
            </a:r>
            <a:r>
              <a:rPr lang="en-US" sz="1800" dirty="0" smtClean="0"/>
              <a:t> </a:t>
            </a:r>
            <a:r>
              <a:rPr lang="en-US" sz="1800" dirty="0" err="1" smtClean="0"/>
              <a:t>filsafat</a:t>
            </a:r>
            <a:r>
              <a:rPr lang="en-US" sz="1800" dirty="0" smtClean="0"/>
              <a:t> moral, </a:t>
            </a:r>
            <a:r>
              <a:rPr lang="en-US" sz="1800" dirty="0" err="1" smtClean="0"/>
              <a:t>adalah</a:t>
            </a:r>
            <a:r>
              <a:rPr lang="en-US" sz="1800" dirty="0" smtClean="0"/>
              <a:t> </a:t>
            </a:r>
            <a:r>
              <a:rPr lang="en-US" sz="1800" dirty="0" err="1" smtClean="0"/>
              <a:t>cabang</a:t>
            </a:r>
            <a:r>
              <a:rPr lang="en-US" sz="1800" dirty="0" smtClean="0"/>
              <a:t> </a:t>
            </a:r>
            <a:r>
              <a:rPr lang="en-US" sz="1800" dirty="0" err="1" smtClean="0"/>
              <a:t>filsafat</a:t>
            </a:r>
            <a:r>
              <a:rPr lang="en-US" sz="1800" dirty="0" smtClean="0"/>
              <a:t> yang </a:t>
            </a:r>
            <a:r>
              <a:rPr lang="en-US" sz="1800" dirty="0" err="1" smtClean="0"/>
              <a:t>berbicara</a:t>
            </a:r>
            <a:r>
              <a:rPr lang="en-US" sz="1800" dirty="0" smtClean="0"/>
              <a:t> </a:t>
            </a:r>
          </a:p>
          <a:p>
            <a:pPr marL="365125" indent="0" algn="just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1800" dirty="0" err="1" smtClean="0"/>
              <a:t>tentang</a:t>
            </a:r>
            <a:r>
              <a:rPr lang="en-US" sz="1800" dirty="0" smtClean="0"/>
              <a:t> </a:t>
            </a:r>
            <a:r>
              <a:rPr lang="en-US" sz="1800" dirty="0" smtClean="0"/>
              <a:t>praxis (</a:t>
            </a:r>
            <a:r>
              <a:rPr lang="en-US" sz="1800" dirty="0" err="1" smtClean="0"/>
              <a:t>tindakan</a:t>
            </a:r>
            <a:r>
              <a:rPr lang="en-US" sz="1800" dirty="0" smtClean="0"/>
              <a:t>) </a:t>
            </a:r>
            <a:r>
              <a:rPr lang="en-US" sz="1800" dirty="0" err="1" smtClean="0"/>
              <a:t>manusia</a:t>
            </a:r>
            <a:r>
              <a:rPr lang="en-US" sz="1800" dirty="0" smtClean="0"/>
              <a:t>, </a:t>
            </a:r>
            <a:r>
              <a:rPr lang="en-US" sz="1800" dirty="0" err="1" smtClean="0"/>
              <a:t>Etika</a:t>
            </a:r>
            <a:r>
              <a:rPr lang="en-US" sz="1800" dirty="0" smtClean="0"/>
              <a:t> </a:t>
            </a:r>
            <a:r>
              <a:rPr lang="en-US" sz="1800" dirty="0" err="1" smtClean="0"/>
              <a:t>tidak</a:t>
            </a:r>
            <a:r>
              <a:rPr lang="en-US" sz="1800" dirty="0" smtClean="0"/>
              <a:t> </a:t>
            </a:r>
            <a:r>
              <a:rPr lang="en-US" sz="1800" dirty="0" err="1" smtClean="0"/>
              <a:t>mempersoalkan</a:t>
            </a:r>
            <a:r>
              <a:rPr lang="en-US" sz="1800" dirty="0" smtClean="0"/>
              <a:t> </a:t>
            </a:r>
            <a:r>
              <a:rPr lang="en-US" sz="1800" dirty="0" err="1" smtClean="0"/>
              <a:t>keadaan</a:t>
            </a:r>
            <a:r>
              <a:rPr lang="en-US" sz="1800" dirty="0" smtClean="0"/>
              <a:t> </a:t>
            </a:r>
            <a:r>
              <a:rPr lang="en-US" sz="1800" dirty="0" err="1" smtClean="0"/>
              <a:t>manusia</a:t>
            </a:r>
            <a:r>
              <a:rPr lang="en-US" sz="1800" dirty="0" smtClean="0"/>
              <a:t>, </a:t>
            </a:r>
            <a:r>
              <a:rPr lang="en-US" sz="1800" dirty="0" err="1" smtClean="0"/>
              <a:t>melainkan</a:t>
            </a:r>
            <a:r>
              <a:rPr lang="en-US" sz="1800" dirty="0" smtClean="0"/>
              <a:t> </a:t>
            </a:r>
            <a:r>
              <a:rPr lang="en-US" sz="1800" dirty="0" err="1" smtClean="0"/>
              <a:t>mempersoalkan</a:t>
            </a:r>
            <a:r>
              <a:rPr lang="en-US" sz="1800" dirty="0" smtClean="0"/>
              <a:t> </a:t>
            </a:r>
            <a:r>
              <a:rPr lang="en-US" sz="1800" dirty="0" err="1" smtClean="0"/>
              <a:t>bagaimana</a:t>
            </a:r>
            <a:r>
              <a:rPr lang="en-US" sz="1800" dirty="0" smtClean="0"/>
              <a:t> </a:t>
            </a:r>
            <a:r>
              <a:rPr lang="en-US" sz="1800" dirty="0" err="1" smtClean="0"/>
              <a:t>manusia</a:t>
            </a:r>
            <a:r>
              <a:rPr lang="en-US" sz="1800" dirty="0" smtClean="0"/>
              <a:t> </a:t>
            </a:r>
            <a:r>
              <a:rPr lang="en-US" sz="1800" dirty="0" err="1" smtClean="0"/>
              <a:t>harus</a:t>
            </a:r>
            <a:r>
              <a:rPr lang="en-US" sz="1800" dirty="0" smtClean="0"/>
              <a:t> </a:t>
            </a:r>
            <a:r>
              <a:rPr lang="en-US" sz="1800" dirty="0" err="1" smtClean="0"/>
              <a:t>bertindak</a:t>
            </a:r>
            <a:r>
              <a:rPr lang="en-US" sz="1800" dirty="0" smtClean="0"/>
              <a:t>, </a:t>
            </a:r>
            <a:r>
              <a:rPr lang="en-US" sz="1800" dirty="0" err="1"/>
              <a:t>t</a:t>
            </a:r>
            <a:r>
              <a:rPr lang="en-US" sz="1800" dirty="0" err="1" smtClean="0"/>
              <a:t>indakan</a:t>
            </a:r>
            <a:r>
              <a:rPr lang="en-US" sz="1800" dirty="0" smtClean="0"/>
              <a:t> </a:t>
            </a:r>
            <a:r>
              <a:rPr lang="en-US" sz="1800" dirty="0" err="1" smtClean="0"/>
              <a:t>manusia</a:t>
            </a:r>
            <a:r>
              <a:rPr lang="en-US" sz="1800" dirty="0" smtClean="0"/>
              <a:t> </a:t>
            </a:r>
            <a:r>
              <a:rPr lang="en-US" sz="1800" dirty="0" err="1" smtClean="0"/>
              <a:t>ini</a:t>
            </a:r>
            <a:r>
              <a:rPr lang="en-US" sz="1800" dirty="0" smtClean="0"/>
              <a:t> </a:t>
            </a:r>
            <a:r>
              <a:rPr lang="en-US" sz="1800" dirty="0" err="1" smtClean="0"/>
              <a:t>ditentukan</a:t>
            </a:r>
            <a:r>
              <a:rPr lang="en-US" sz="1800" dirty="0" smtClean="0"/>
              <a:t> </a:t>
            </a:r>
            <a:r>
              <a:rPr lang="en-US" sz="1800" dirty="0" err="1" smtClean="0"/>
              <a:t>oleh</a:t>
            </a:r>
            <a:r>
              <a:rPr lang="en-US" sz="1800" dirty="0" smtClean="0"/>
              <a:t> </a:t>
            </a:r>
            <a:r>
              <a:rPr lang="en-US" sz="1800" dirty="0" err="1" smtClean="0"/>
              <a:t>bermacam-macam</a:t>
            </a:r>
            <a:r>
              <a:rPr lang="en-US" sz="1800" dirty="0" smtClean="0"/>
              <a:t> </a:t>
            </a:r>
            <a:r>
              <a:rPr lang="en-US" sz="1800" dirty="0" err="1" smtClean="0"/>
              <a:t>norma</a:t>
            </a:r>
            <a:r>
              <a:rPr lang="en-US" sz="1800" dirty="0" smtClean="0"/>
              <a:t>.</a:t>
            </a:r>
          </a:p>
          <a:p>
            <a:pPr algn="just">
              <a:lnSpc>
                <a:spcPct val="140000"/>
              </a:lnSpc>
              <a:spcBef>
                <a:spcPts val="0"/>
              </a:spcBef>
              <a:buFont typeface="+mj-lt"/>
              <a:buAutoNum type="alphaLcParenR" startAt="3"/>
            </a:pPr>
            <a:r>
              <a:rPr lang="en-US" sz="1800" b="1" dirty="0" err="1" smtClean="0"/>
              <a:t>Pengertian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Kode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Etik</a:t>
            </a:r>
            <a:r>
              <a:rPr lang="en-US" sz="1800" b="1" dirty="0" smtClean="0"/>
              <a:t> </a:t>
            </a:r>
          </a:p>
          <a:p>
            <a:pPr algn="just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1800" b="1" dirty="0" smtClean="0"/>
              <a:t>	</a:t>
            </a:r>
            <a:r>
              <a:rPr lang="en-US" sz="1800" dirty="0" err="1" smtClean="0"/>
              <a:t>Kode</a:t>
            </a:r>
            <a:r>
              <a:rPr lang="en-US" sz="1800" dirty="0" smtClean="0"/>
              <a:t> </a:t>
            </a:r>
            <a:r>
              <a:rPr lang="en-US" sz="1800" dirty="0" err="1" smtClean="0"/>
              <a:t>etik</a:t>
            </a:r>
            <a:r>
              <a:rPr lang="en-US" sz="1800" dirty="0" smtClean="0"/>
              <a:t> </a:t>
            </a:r>
            <a:r>
              <a:rPr lang="en-US" sz="1800" dirty="0" err="1" smtClean="0"/>
              <a:t>adalah</a:t>
            </a:r>
            <a:r>
              <a:rPr lang="en-US" sz="1800" dirty="0" smtClean="0"/>
              <a:t> </a:t>
            </a:r>
            <a:r>
              <a:rPr lang="en-US" sz="1800" dirty="0" err="1" smtClean="0"/>
              <a:t>aturan</a:t>
            </a:r>
            <a:r>
              <a:rPr lang="en-US" sz="1800" dirty="0" smtClean="0"/>
              <a:t> </a:t>
            </a:r>
            <a:r>
              <a:rPr lang="en-US" sz="1800" dirty="0" err="1" smtClean="0"/>
              <a:t>susila</a:t>
            </a:r>
            <a:r>
              <a:rPr lang="en-US" sz="1800" dirty="0" smtClean="0"/>
              <a:t>, </a:t>
            </a:r>
            <a:r>
              <a:rPr lang="en-US" sz="1800" dirty="0" err="1" smtClean="0"/>
              <a:t>sikap</a:t>
            </a:r>
            <a:r>
              <a:rPr lang="en-US" sz="1800" dirty="0" smtClean="0"/>
              <a:t> </a:t>
            </a:r>
            <a:r>
              <a:rPr lang="en-US" sz="1800" dirty="0" err="1" smtClean="0"/>
              <a:t>baik/pantas</a:t>
            </a:r>
            <a:r>
              <a:rPr lang="en-US" sz="1800" dirty="0" smtClean="0"/>
              <a:t> yang </a:t>
            </a:r>
            <a:r>
              <a:rPr lang="en-US" sz="1800" dirty="0" err="1" smtClean="0"/>
              <a:t>ditetapkan</a:t>
            </a:r>
            <a:r>
              <a:rPr lang="en-US" sz="1800" dirty="0" smtClean="0"/>
              <a:t> </a:t>
            </a:r>
            <a:r>
              <a:rPr lang="en-US" sz="1800" dirty="0" err="1" smtClean="0"/>
              <a:t>bersama</a:t>
            </a:r>
            <a:r>
              <a:rPr lang="en-US" sz="1800" dirty="0" smtClean="0"/>
              <a:t> </a:t>
            </a:r>
          </a:p>
          <a:p>
            <a:pPr marL="365125" indent="0" algn="just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suatu</a:t>
            </a:r>
            <a:r>
              <a:rPr lang="en-US" sz="1800" dirty="0" smtClean="0"/>
              <a:t> </a:t>
            </a:r>
            <a:r>
              <a:rPr lang="en-US" sz="1800" dirty="0" err="1" smtClean="0"/>
              <a:t>kelompok</a:t>
            </a:r>
            <a:r>
              <a:rPr lang="en-US" sz="1800" dirty="0" smtClean="0"/>
              <a:t> orang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ditaati</a:t>
            </a:r>
            <a:r>
              <a:rPr lang="en-US" sz="1800" dirty="0" smtClean="0"/>
              <a:t> </a:t>
            </a:r>
            <a:r>
              <a:rPr lang="en-US" sz="1800" dirty="0" err="1" smtClean="0"/>
              <a:t>bersama</a:t>
            </a:r>
            <a:r>
              <a:rPr lang="en-US" sz="1800" dirty="0" smtClean="0"/>
              <a:t> </a:t>
            </a:r>
            <a:r>
              <a:rPr lang="en-US" sz="1800" dirty="0" err="1" smtClean="0"/>
              <a:t>oleh</a:t>
            </a:r>
            <a:r>
              <a:rPr lang="en-US" sz="1800" dirty="0" smtClean="0"/>
              <a:t> orang-orang yang </a:t>
            </a:r>
            <a:r>
              <a:rPr lang="en-US" sz="1800" dirty="0" err="1" smtClean="0"/>
              <a:t>bergabung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organisasi</a:t>
            </a:r>
            <a:r>
              <a:rPr lang="en-US" sz="1800" dirty="0" smtClean="0"/>
              <a:t> </a:t>
            </a:r>
            <a:r>
              <a:rPr lang="en-US" sz="1800" dirty="0" err="1" smtClean="0"/>
              <a:t>profesi</a:t>
            </a:r>
            <a:r>
              <a:rPr lang="en-US" sz="1800" dirty="0" smtClean="0"/>
              <a:t> </a:t>
            </a:r>
            <a:r>
              <a:rPr lang="en-US" sz="1800" dirty="0" err="1" smtClean="0"/>
              <a:t>tersebut</a:t>
            </a:r>
            <a:r>
              <a:rPr lang="en-US" sz="1800" dirty="0" smtClean="0"/>
              <a:t>.</a:t>
            </a:r>
          </a:p>
          <a:p>
            <a:pPr algn="just">
              <a:lnSpc>
                <a:spcPct val="140000"/>
              </a:lnSpc>
              <a:spcBef>
                <a:spcPts val="0"/>
              </a:spcBef>
              <a:buFont typeface="+mj-lt"/>
              <a:buAutoNum type="alphaUcPeriod"/>
            </a:pPr>
            <a:endParaRPr lang="en-US" sz="1800" dirty="0" smtClean="0"/>
          </a:p>
          <a:p>
            <a:pPr algn="just">
              <a:lnSpc>
                <a:spcPct val="140000"/>
              </a:lnSpc>
              <a:spcBef>
                <a:spcPts val="0"/>
              </a:spcBef>
              <a:buFont typeface="+mj-lt"/>
              <a:buAutoNum type="alphaUcPeriod"/>
            </a:pPr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8D053-01D1-F846-B0DE-5506CF02E0B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72594" y="809002"/>
            <a:ext cx="5410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" algn="ctr">
              <a:lnSpc>
                <a:spcPct val="120000"/>
              </a:lnSpc>
            </a:pPr>
            <a:r>
              <a:rPr lang="en-US" sz="2400" b="1" cap="all" dirty="0" err="1" smtClean="0">
                <a:solidFill>
                  <a:srgbClr val="000000"/>
                </a:solidFill>
                <a:latin typeface="+mj-lt"/>
              </a:rPr>
              <a:t>Pengertian</a:t>
            </a:r>
            <a:r>
              <a:rPr lang="en-US" sz="2400" b="1" cap="all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b="1" cap="all" dirty="0" err="1" smtClean="0">
                <a:solidFill>
                  <a:srgbClr val="000000"/>
                </a:solidFill>
                <a:latin typeface="+mj-lt"/>
              </a:rPr>
              <a:t>Etik</a:t>
            </a:r>
            <a:r>
              <a:rPr lang="en-US" sz="2400" b="1" cap="all" dirty="0" smtClean="0">
                <a:solidFill>
                  <a:srgbClr val="000000"/>
                </a:solidFill>
                <a:latin typeface="+mj-lt"/>
              </a:rPr>
              <a:t>, </a:t>
            </a:r>
            <a:r>
              <a:rPr lang="en-US" sz="2400" b="1" cap="all" dirty="0" err="1" smtClean="0">
                <a:solidFill>
                  <a:srgbClr val="000000"/>
                </a:solidFill>
                <a:latin typeface="+mj-lt"/>
              </a:rPr>
              <a:t>Etika</a:t>
            </a:r>
            <a:r>
              <a:rPr lang="en-US" sz="2400" b="1" cap="all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b="1" cap="all" dirty="0" err="1" smtClean="0">
                <a:solidFill>
                  <a:srgbClr val="000000"/>
                </a:solidFill>
                <a:latin typeface="+mj-lt"/>
              </a:rPr>
              <a:t>dan</a:t>
            </a:r>
            <a:r>
              <a:rPr lang="en-US" sz="2400" b="1" cap="all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b="1" cap="all" dirty="0" err="1" smtClean="0">
                <a:solidFill>
                  <a:srgbClr val="000000"/>
                </a:solidFill>
                <a:latin typeface="+mj-lt"/>
              </a:rPr>
              <a:t>kode</a:t>
            </a:r>
            <a:r>
              <a:rPr lang="en-US" sz="2400" b="1" cap="all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b="1" cap="all" dirty="0" err="1" smtClean="0">
                <a:solidFill>
                  <a:srgbClr val="000000"/>
                </a:solidFill>
                <a:latin typeface="+mj-lt"/>
              </a:rPr>
              <a:t>Etik</a:t>
            </a:r>
            <a:endParaRPr lang="en-US" sz="2400" b="1" cap="all" dirty="0" smtClean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6311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657958"/>
            <a:ext cx="7543800" cy="2977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/>
              <a:buChar char="•"/>
            </a:pPr>
            <a:r>
              <a:rPr lang="en-US" dirty="0" err="1">
                <a:latin typeface="+mn-lt"/>
              </a:rPr>
              <a:t>Pengertian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Etika</a:t>
            </a:r>
            <a:r>
              <a:rPr lang="en-US" dirty="0">
                <a:latin typeface="+mn-lt"/>
              </a:rPr>
              <a:t> (</a:t>
            </a:r>
            <a:r>
              <a:rPr lang="en-US" dirty="0" err="1">
                <a:latin typeface="+mn-lt"/>
              </a:rPr>
              <a:t>Etimologi</a:t>
            </a:r>
            <a:r>
              <a:rPr lang="en-US" dirty="0">
                <a:latin typeface="+mn-lt"/>
              </a:rPr>
              <a:t>), </a:t>
            </a:r>
            <a:r>
              <a:rPr lang="en-US" dirty="0" err="1">
                <a:latin typeface="+mn-lt"/>
              </a:rPr>
              <a:t>berasal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dari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bahasa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Yunani</a:t>
            </a:r>
            <a:r>
              <a:rPr lang="en-US" dirty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yakni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dari</a:t>
            </a:r>
            <a:r>
              <a:rPr lang="en-US" dirty="0" smtClean="0">
                <a:latin typeface="+mn-lt"/>
              </a:rPr>
              <a:t> kata </a:t>
            </a:r>
            <a:r>
              <a:rPr lang="en-US" b="1" dirty="0">
                <a:latin typeface="+mn-lt"/>
              </a:rPr>
              <a:t>“Ethos”</a:t>
            </a:r>
            <a:r>
              <a:rPr lang="en-US" dirty="0">
                <a:latin typeface="+mn-lt"/>
              </a:rPr>
              <a:t>, yang </a:t>
            </a:r>
            <a:r>
              <a:rPr lang="en-US" dirty="0" err="1">
                <a:latin typeface="+mn-lt"/>
              </a:rPr>
              <a:t>berarti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watak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kesusilaan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atau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adat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kebiasaan</a:t>
            </a:r>
            <a:r>
              <a:rPr lang="en-US" dirty="0">
                <a:latin typeface="+mn-lt"/>
              </a:rPr>
              <a:t> (custom). </a:t>
            </a:r>
            <a:endParaRPr lang="en-US" dirty="0" smtClean="0">
              <a:latin typeface="+mn-lt"/>
            </a:endParaRPr>
          </a:p>
          <a:p>
            <a:pPr marL="285750" indent="-285750" algn="just">
              <a:lnSpc>
                <a:spcPct val="150000"/>
              </a:lnSpc>
              <a:buFont typeface="Arial"/>
              <a:buChar char="•"/>
            </a:pPr>
            <a:r>
              <a:rPr lang="en-US" dirty="0" err="1" smtClean="0">
                <a:latin typeface="+mn-lt"/>
              </a:rPr>
              <a:t>Etika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>
                <a:latin typeface="+mn-lt"/>
              </a:rPr>
              <a:t>biasanya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berkaitan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erat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dengan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perkataan</a:t>
            </a:r>
            <a:r>
              <a:rPr lang="en-US" dirty="0">
                <a:latin typeface="+mn-lt"/>
              </a:rPr>
              <a:t> moral yang </a:t>
            </a:r>
            <a:r>
              <a:rPr lang="en-US" dirty="0" err="1">
                <a:latin typeface="+mn-lt"/>
              </a:rPr>
              <a:t>merupakan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istilah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dari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bahasa</a:t>
            </a:r>
            <a:r>
              <a:rPr lang="en-US" dirty="0">
                <a:latin typeface="+mn-lt"/>
              </a:rPr>
              <a:t> Latin, </a:t>
            </a:r>
            <a:r>
              <a:rPr lang="en-US" dirty="0" err="1">
                <a:latin typeface="+mn-lt"/>
              </a:rPr>
              <a:t>yaitu</a:t>
            </a:r>
            <a:r>
              <a:rPr lang="en-US" dirty="0">
                <a:latin typeface="+mn-lt"/>
              </a:rPr>
              <a:t> “</a:t>
            </a:r>
            <a:r>
              <a:rPr lang="en-US" dirty="0" err="1">
                <a:latin typeface="+mn-lt"/>
              </a:rPr>
              <a:t>Mos</a:t>
            </a:r>
            <a:r>
              <a:rPr lang="en-US" dirty="0">
                <a:latin typeface="+mn-lt"/>
              </a:rPr>
              <a:t>” </a:t>
            </a:r>
            <a:r>
              <a:rPr lang="en-US" dirty="0" err="1">
                <a:latin typeface="+mn-lt"/>
              </a:rPr>
              <a:t>dan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dalam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bentuk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jamaknya</a:t>
            </a:r>
            <a:r>
              <a:rPr lang="en-US" dirty="0">
                <a:latin typeface="+mn-lt"/>
              </a:rPr>
              <a:t> </a:t>
            </a:r>
            <a:r>
              <a:rPr lang="en-US" b="1" dirty="0">
                <a:latin typeface="+mn-lt"/>
              </a:rPr>
              <a:t>“Mores”</a:t>
            </a:r>
            <a:r>
              <a:rPr lang="en-US" dirty="0">
                <a:latin typeface="+mn-lt"/>
              </a:rPr>
              <a:t>, yang </a:t>
            </a:r>
            <a:r>
              <a:rPr lang="en-US" dirty="0" err="1">
                <a:latin typeface="+mn-lt"/>
              </a:rPr>
              <a:t>berarti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juga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adat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kebiasaan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atau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cara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hidup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seseorang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dengan</a:t>
            </a:r>
            <a:r>
              <a:rPr lang="en-US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melakukan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perbuatan</a:t>
            </a:r>
            <a:r>
              <a:rPr lang="en-US" b="1" dirty="0">
                <a:latin typeface="+mn-lt"/>
              </a:rPr>
              <a:t> yang </a:t>
            </a:r>
            <a:r>
              <a:rPr lang="en-US" b="1" dirty="0" err="1">
                <a:latin typeface="+mn-lt"/>
              </a:rPr>
              <a:t>baik</a:t>
            </a:r>
            <a:r>
              <a:rPr lang="en-US" b="1" dirty="0">
                <a:latin typeface="+mn-lt"/>
              </a:rPr>
              <a:t> </a:t>
            </a:r>
            <a:r>
              <a:rPr lang="en-US" dirty="0">
                <a:latin typeface="+mn-lt"/>
              </a:rPr>
              <a:t>(</a:t>
            </a:r>
            <a:r>
              <a:rPr lang="en-US" dirty="0" err="1">
                <a:latin typeface="+mn-lt"/>
              </a:rPr>
              <a:t>kesusilaan</a:t>
            </a:r>
            <a:r>
              <a:rPr lang="en-US" dirty="0">
                <a:latin typeface="+mn-lt"/>
              </a:rPr>
              <a:t>), </a:t>
            </a:r>
            <a:r>
              <a:rPr lang="en-US" dirty="0" err="1">
                <a:latin typeface="+mn-lt"/>
              </a:rPr>
              <a:t>dan</a:t>
            </a:r>
            <a:r>
              <a:rPr lang="en-US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menghindari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hal-hal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tindakan</a:t>
            </a:r>
            <a:r>
              <a:rPr lang="en-US" b="1" dirty="0">
                <a:latin typeface="+mn-lt"/>
              </a:rPr>
              <a:t> yang </a:t>
            </a:r>
            <a:r>
              <a:rPr lang="en-US" b="1" dirty="0" err="1">
                <a:latin typeface="+mn-lt"/>
              </a:rPr>
              <a:t>buruk</a:t>
            </a:r>
            <a:r>
              <a:rPr lang="en-US" dirty="0">
                <a:latin typeface="+mn-lt"/>
              </a:rPr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4118646" y="794403"/>
            <a:ext cx="928459" cy="569387"/>
          </a:xfrm>
          <a:prstGeom prst="rect">
            <a:avLst/>
          </a:prstGeom>
        </p:spPr>
        <p:txBody>
          <a:bodyPr wrap="none" t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000000"/>
                </a:solidFill>
                <a:latin typeface="+mj-lt"/>
                <a:cs typeface="Calibri"/>
              </a:rPr>
              <a:t>ETIKA</a:t>
            </a:r>
            <a:endParaRPr lang="en-US" sz="2400" b="1" dirty="0">
              <a:solidFill>
                <a:srgbClr val="000000"/>
              </a:solidFill>
              <a:latin typeface="+mj-lt"/>
              <a:cs typeface="Calibri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5425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067" y="1533247"/>
            <a:ext cx="7343866" cy="4638953"/>
          </a:xfrm>
        </p:spPr>
        <p:txBody>
          <a:bodyPr>
            <a:noAutofit/>
          </a:bodyPr>
          <a:lstStyle/>
          <a:p>
            <a:pPr marL="0" indent="365125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800" dirty="0" err="1" smtClean="0"/>
              <a:t>Etika</a:t>
            </a:r>
            <a:r>
              <a:rPr lang="en-US" sz="1800" dirty="0" smtClean="0"/>
              <a:t> </a:t>
            </a:r>
            <a:r>
              <a:rPr lang="en-US" sz="1800" dirty="0" err="1" smtClean="0"/>
              <a:t>adalah</a:t>
            </a:r>
            <a:r>
              <a:rPr lang="en-US" sz="1800" dirty="0" smtClean="0"/>
              <a:t> </a:t>
            </a:r>
            <a:r>
              <a:rPr lang="en-US" sz="1800" dirty="0" err="1" smtClean="0"/>
              <a:t>studi</a:t>
            </a:r>
            <a:r>
              <a:rPr lang="en-US" sz="1800" dirty="0" smtClean="0"/>
              <a:t> </a:t>
            </a:r>
            <a:r>
              <a:rPr lang="en-US" sz="1800" dirty="0" err="1" smtClean="0"/>
              <a:t>tentang</a:t>
            </a:r>
            <a:r>
              <a:rPr lang="en-US" sz="1800" dirty="0" smtClean="0"/>
              <a:t> </a:t>
            </a:r>
            <a:r>
              <a:rPr lang="en-US" sz="1800" dirty="0" err="1" smtClean="0"/>
              <a:t>apa</a:t>
            </a:r>
            <a:r>
              <a:rPr lang="en-US" sz="1800" dirty="0" smtClean="0"/>
              <a:t> yang </a:t>
            </a:r>
            <a:r>
              <a:rPr lang="en-US" sz="1800" dirty="0" err="1" smtClean="0"/>
              <a:t>dianggap</a:t>
            </a:r>
            <a:r>
              <a:rPr lang="en-US" sz="1800" dirty="0" smtClean="0"/>
              <a:t> </a:t>
            </a:r>
            <a:r>
              <a:rPr lang="en-US" sz="1800" dirty="0" err="1" smtClean="0"/>
              <a:t>benar</a:t>
            </a:r>
            <a:r>
              <a:rPr lang="en-US" sz="1800" dirty="0" smtClean="0"/>
              <a:t> </a:t>
            </a:r>
            <a:r>
              <a:rPr lang="en-US" sz="1800" dirty="0" err="1" smtClean="0"/>
              <a:t>atau</a:t>
            </a:r>
            <a:r>
              <a:rPr lang="en-US" sz="1800" dirty="0" smtClean="0"/>
              <a:t> </a:t>
            </a:r>
            <a:r>
              <a:rPr lang="en-US" sz="1800" dirty="0" err="1" smtClean="0"/>
              <a:t>salah</a:t>
            </a:r>
            <a:r>
              <a:rPr lang="en-US" sz="1800" dirty="0" smtClean="0"/>
              <a:t>, </a:t>
            </a:r>
            <a:r>
              <a:rPr lang="en-US" sz="1800" dirty="0" err="1" smtClean="0"/>
              <a:t>atau</a:t>
            </a:r>
            <a:r>
              <a:rPr lang="en-US" sz="1800" dirty="0" smtClean="0"/>
              <a:t> </a:t>
            </a:r>
            <a:r>
              <a:rPr lang="en-US" sz="1800" dirty="0" err="1" smtClean="0"/>
              <a:t>baik</a:t>
            </a:r>
            <a:r>
              <a:rPr lang="en-US" sz="1800" dirty="0" smtClean="0"/>
              <a:t> </a:t>
            </a:r>
            <a:r>
              <a:rPr lang="en-US" sz="1800" dirty="0" err="1" smtClean="0"/>
              <a:t>atau</a:t>
            </a:r>
            <a:r>
              <a:rPr lang="en-US" sz="1800" dirty="0" smtClean="0"/>
              <a:t> </a:t>
            </a:r>
            <a:r>
              <a:rPr lang="en-US" sz="1800" dirty="0" err="1" smtClean="0"/>
              <a:t>buruk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</a:t>
            </a:r>
            <a:r>
              <a:rPr lang="en-US" sz="1800" dirty="0" err="1" smtClean="0"/>
              <a:t>perilaku</a:t>
            </a:r>
            <a:r>
              <a:rPr lang="en-US" sz="1800" dirty="0" smtClean="0"/>
              <a:t> </a:t>
            </a:r>
            <a:r>
              <a:rPr lang="en-US" sz="1800" dirty="0" err="1" smtClean="0"/>
              <a:t>manusia</a:t>
            </a:r>
            <a:r>
              <a:rPr lang="en-US" sz="1800" dirty="0" smtClean="0"/>
              <a:t>. </a:t>
            </a:r>
            <a:r>
              <a:rPr lang="en-US" sz="1800" dirty="0" err="1" smtClean="0"/>
              <a:t>Lebih</a:t>
            </a:r>
            <a:r>
              <a:rPr lang="en-US" sz="1800" dirty="0" smtClean="0"/>
              <a:t> </a:t>
            </a:r>
            <a:r>
              <a:rPr lang="en-US" sz="1800" dirty="0" err="1" smtClean="0"/>
              <a:t>tepatnya</a:t>
            </a:r>
            <a:r>
              <a:rPr lang="en-US" sz="1800" dirty="0" smtClean="0"/>
              <a:t>, </a:t>
            </a:r>
            <a:r>
              <a:rPr lang="en-US" sz="1800" dirty="0" err="1" smtClean="0"/>
              <a:t>itu</a:t>
            </a:r>
            <a:r>
              <a:rPr lang="en-US" sz="1800" dirty="0" smtClean="0"/>
              <a:t> </a:t>
            </a:r>
            <a:r>
              <a:rPr lang="en-US" sz="1800" dirty="0" err="1" smtClean="0"/>
              <a:t>adalah</a:t>
            </a:r>
            <a:r>
              <a:rPr lang="en-US" sz="1800" dirty="0" smtClean="0"/>
              <a:t> </a:t>
            </a:r>
            <a:r>
              <a:rPr lang="en-US" sz="1800" dirty="0" err="1" smtClean="0"/>
              <a:t>serangkaian</a:t>
            </a:r>
            <a:r>
              <a:rPr lang="en-US" sz="1800" dirty="0" smtClean="0"/>
              <a:t> </a:t>
            </a:r>
            <a:r>
              <a:rPr lang="en-US" sz="1800" dirty="0" err="1" smtClean="0"/>
              <a:t>kriteria</a:t>
            </a:r>
            <a:r>
              <a:rPr lang="en-US" sz="1800" dirty="0" smtClean="0"/>
              <a:t> yang </a:t>
            </a:r>
            <a:r>
              <a:rPr lang="en-US" sz="1800" dirty="0" err="1" smtClean="0"/>
              <a:t>membuat</a:t>
            </a:r>
            <a:r>
              <a:rPr lang="en-US" sz="1800" dirty="0" smtClean="0"/>
              <a:t> </a:t>
            </a:r>
            <a:r>
              <a:rPr lang="en-US" sz="1800" dirty="0" err="1" smtClean="0"/>
              <a:t>keputusan</a:t>
            </a:r>
            <a:r>
              <a:rPr lang="en-US" sz="1800" dirty="0" smtClean="0"/>
              <a:t> </a:t>
            </a:r>
            <a:r>
              <a:rPr lang="en-US" sz="1800" dirty="0" err="1" smtClean="0"/>
              <a:t>tentang</a:t>
            </a:r>
            <a:r>
              <a:rPr lang="en-US" sz="1800" dirty="0" smtClean="0"/>
              <a:t> </a:t>
            </a:r>
            <a:r>
              <a:rPr lang="en-US" sz="1800" dirty="0" err="1" smtClean="0"/>
              <a:t>apa</a:t>
            </a:r>
            <a:r>
              <a:rPr lang="en-US" sz="1800" dirty="0" smtClean="0"/>
              <a:t> yang </a:t>
            </a:r>
            <a:r>
              <a:rPr lang="en-US" sz="1800" dirty="0" err="1" smtClean="0"/>
              <a:t>salah</a:t>
            </a:r>
            <a:r>
              <a:rPr lang="en-US" sz="1800" dirty="0" smtClean="0"/>
              <a:t>. </a:t>
            </a:r>
            <a:r>
              <a:rPr lang="en-US" sz="1800" dirty="0" err="1" smtClean="0"/>
              <a:t>Selama</a:t>
            </a:r>
            <a:r>
              <a:rPr lang="en-US" sz="1800" dirty="0" smtClean="0"/>
              <a:t> </a:t>
            </a:r>
            <a:r>
              <a:rPr lang="en-US" sz="1800" dirty="0" err="1" smtClean="0"/>
              <a:t>berabad-abad</a:t>
            </a:r>
            <a:r>
              <a:rPr lang="en-US" sz="1800" dirty="0" smtClean="0"/>
              <a:t> </a:t>
            </a:r>
            <a:r>
              <a:rPr lang="en-US" sz="1800" dirty="0" err="1" smtClean="0"/>
              <a:t>banyak</a:t>
            </a:r>
            <a:r>
              <a:rPr lang="en-US" sz="1800" dirty="0" smtClean="0"/>
              <a:t> </a:t>
            </a:r>
            <a:r>
              <a:rPr lang="en-US" sz="1800" dirty="0" err="1" smtClean="0"/>
              <a:t>pandangan</a:t>
            </a:r>
            <a:r>
              <a:rPr lang="en-US" sz="1800" dirty="0" smtClean="0"/>
              <a:t> </a:t>
            </a:r>
            <a:r>
              <a:rPr lang="en-US" sz="1800" dirty="0" err="1" smtClean="0"/>
              <a:t>berbeda</a:t>
            </a:r>
            <a:r>
              <a:rPr lang="en-US" sz="1800" dirty="0" smtClean="0"/>
              <a:t> yang </a:t>
            </a:r>
            <a:r>
              <a:rPr lang="en-US" sz="1800" dirty="0" err="1" smtClean="0"/>
              <a:t>dibuat</a:t>
            </a:r>
            <a:r>
              <a:rPr lang="en-US" sz="1800" dirty="0" smtClean="0"/>
              <a:t> </a:t>
            </a:r>
            <a:r>
              <a:rPr lang="en-US" sz="1800" dirty="0" err="1" smtClean="0"/>
              <a:t>tentang</a:t>
            </a:r>
            <a:r>
              <a:rPr lang="en-US" sz="1800" dirty="0" smtClean="0"/>
              <a:t> </a:t>
            </a:r>
            <a:r>
              <a:rPr lang="en-US" sz="1800" dirty="0" err="1" smtClean="0"/>
              <a:t>etika</a:t>
            </a:r>
            <a:r>
              <a:rPr lang="en-US" sz="1800" dirty="0" smtClean="0"/>
              <a:t>.</a:t>
            </a:r>
          </a:p>
          <a:p>
            <a:pPr marL="0" indent="365125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800" dirty="0" err="1" smtClean="0"/>
              <a:t>Kaum</a:t>
            </a:r>
            <a:r>
              <a:rPr lang="en-US" sz="1800" dirty="0" smtClean="0"/>
              <a:t> </a:t>
            </a:r>
            <a:r>
              <a:rPr lang="en-US" sz="1800" dirty="0" err="1" smtClean="0"/>
              <a:t>Utilitarians</a:t>
            </a:r>
            <a:r>
              <a:rPr lang="en-US" sz="1800" dirty="0" smtClean="0"/>
              <a:t>, </a:t>
            </a:r>
            <a:r>
              <a:rPr lang="en-US" sz="1800" dirty="0" err="1" smtClean="0"/>
              <a:t>misalnya</a:t>
            </a:r>
            <a:r>
              <a:rPr lang="en-US" sz="1800" dirty="0" smtClean="0"/>
              <a:t>, </a:t>
            </a:r>
            <a:r>
              <a:rPr lang="en-US" sz="1800" dirty="0" err="1" smtClean="0"/>
              <a:t>mengambil</a:t>
            </a:r>
            <a:r>
              <a:rPr lang="en-US" sz="1800" dirty="0" smtClean="0"/>
              <a:t> </a:t>
            </a:r>
            <a:r>
              <a:rPr lang="en-US" sz="1800" dirty="0" err="1" smtClean="0"/>
              <a:t>posisi</a:t>
            </a:r>
            <a:r>
              <a:rPr lang="en-US" sz="1800" dirty="0" smtClean="0"/>
              <a:t> </a:t>
            </a:r>
            <a:r>
              <a:rPr lang="en-US" sz="1800" dirty="0" err="1" smtClean="0"/>
              <a:t>bahwa</a:t>
            </a:r>
            <a:r>
              <a:rPr lang="en-US" sz="1800" dirty="0" smtClean="0"/>
              <a:t> </a:t>
            </a:r>
            <a:r>
              <a:rPr lang="en-US" sz="1800" dirty="0" err="1" smtClean="0"/>
              <a:t>etika</a:t>
            </a:r>
            <a:r>
              <a:rPr lang="en-US" sz="1800" dirty="0" smtClean="0"/>
              <a:t> </a:t>
            </a:r>
            <a:r>
              <a:rPr lang="en-US" sz="1800" dirty="0" err="1" smtClean="0"/>
              <a:t>bertindak</a:t>
            </a:r>
            <a:r>
              <a:rPr lang="en-US" sz="1800" dirty="0" smtClean="0"/>
              <a:t> </a:t>
            </a:r>
            <a:r>
              <a:rPr lang="en-US" sz="1800" dirty="0" err="1" smtClean="0"/>
              <a:t>sebagai</a:t>
            </a:r>
            <a:r>
              <a:rPr lang="en-US" sz="1800" dirty="0" smtClean="0"/>
              <a:t> </a:t>
            </a:r>
            <a:r>
              <a:rPr lang="en-US" sz="1800" dirty="0" err="1" smtClean="0"/>
              <a:t>salah</a:t>
            </a:r>
            <a:r>
              <a:rPr lang="en-US" sz="1800" dirty="0" smtClean="0"/>
              <a:t> </a:t>
            </a:r>
            <a:r>
              <a:rPr lang="en-US" sz="1800" dirty="0" err="1" smtClean="0"/>
              <a:t>satu</a:t>
            </a:r>
            <a:r>
              <a:rPr lang="en-US" sz="1800" dirty="0" smtClean="0"/>
              <a:t> yang </a:t>
            </a:r>
            <a:r>
              <a:rPr lang="en-US" sz="1800" dirty="0" err="1" smtClean="0"/>
              <a:t>menghasilkan</a:t>
            </a:r>
            <a:r>
              <a:rPr lang="en-US" sz="1800" dirty="0" smtClean="0"/>
              <a:t> </a:t>
            </a:r>
            <a:r>
              <a:rPr lang="en-US" sz="1800" dirty="0" err="1" smtClean="0"/>
              <a:t>kemungkinan</a:t>
            </a:r>
            <a:r>
              <a:rPr lang="en-US" sz="1800" dirty="0" smtClean="0"/>
              <a:t> </a:t>
            </a:r>
            <a:r>
              <a:rPr lang="en-US" sz="1800" dirty="0" err="1" smtClean="0"/>
              <a:t>terbesar</a:t>
            </a:r>
            <a:r>
              <a:rPr lang="en-US" sz="1800" dirty="0" smtClean="0"/>
              <a:t> </a:t>
            </a:r>
            <a:r>
              <a:rPr lang="en-US" sz="1800" dirty="0" err="1" smtClean="0"/>
              <a:t>atas</a:t>
            </a:r>
            <a:r>
              <a:rPr lang="en-US" sz="1800" dirty="0" smtClean="0"/>
              <a:t> </a:t>
            </a:r>
            <a:r>
              <a:rPr lang="en-US" sz="1800" dirty="0" err="1" smtClean="0"/>
              <a:t>keseimbangan</a:t>
            </a:r>
            <a:r>
              <a:rPr lang="en-US" sz="1800" dirty="0" smtClean="0"/>
              <a:t> yang </a:t>
            </a:r>
            <a:r>
              <a:rPr lang="en-US" sz="1800" dirty="0" err="1" smtClean="0"/>
              <a:t>baik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yang </a:t>
            </a:r>
            <a:r>
              <a:rPr lang="en-US" sz="1800" dirty="0" err="1" smtClean="0"/>
              <a:t>buruk</a:t>
            </a:r>
            <a:r>
              <a:rPr lang="en-US" sz="1800" dirty="0" smtClean="0"/>
              <a:t> </a:t>
            </a:r>
            <a:r>
              <a:rPr lang="en-US" sz="1800" dirty="0" err="1" smtClean="0"/>
              <a:t>bagi</a:t>
            </a:r>
            <a:r>
              <a:rPr lang="en-US" sz="1800" dirty="0" smtClean="0"/>
              <a:t> </a:t>
            </a:r>
            <a:r>
              <a:rPr lang="en-US" sz="1800" dirty="0" err="1" smtClean="0"/>
              <a:t>siapa</a:t>
            </a:r>
            <a:r>
              <a:rPr lang="en-US" sz="1800" dirty="0" smtClean="0"/>
              <a:t> </a:t>
            </a:r>
            <a:r>
              <a:rPr lang="en-US" sz="1800" dirty="0" err="1" smtClean="0"/>
              <a:t>saja</a:t>
            </a:r>
            <a:r>
              <a:rPr lang="en-US" sz="1800" dirty="0" smtClean="0"/>
              <a:t> yang </a:t>
            </a:r>
            <a:r>
              <a:rPr lang="en-US" sz="1800" dirty="0" err="1" smtClean="0"/>
              <a:t>terkena</a:t>
            </a:r>
            <a:r>
              <a:rPr lang="en-US" sz="1800" dirty="0" smtClean="0"/>
              <a:t>.</a:t>
            </a:r>
          </a:p>
          <a:p>
            <a:pPr marL="0" indent="365125" algn="just">
              <a:spcBef>
                <a:spcPts val="0"/>
              </a:spcBef>
              <a:buNone/>
            </a:pPr>
            <a:r>
              <a:rPr lang="en-US" sz="1800" dirty="0"/>
              <a:t>(</a:t>
            </a:r>
            <a:r>
              <a:rPr lang="en-US" sz="1800" i="1" dirty="0" err="1"/>
              <a:t>Utilitarisme</a:t>
            </a:r>
            <a:r>
              <a:rPr lang="en-US" sz="1800" i="1" dirty="0"/>
              <a:t> </a:t>
            </a:r>
            <a:r>
              <a:rPr lang="en-US" sz="1800" i="1" dirty="0" err="1"/>
              <a:t>berasal</a:t>
            </a:r>
            <a:r>
              <a:rPr lang="en-US" sz="1800" i="1" dirty="0"/>
              <a:t> </a:t>
            </a:r>
            <a:r>
              <a:rPr lang="en-US" sz="1800" i="1" dirty="0" err="1"/>
              <a:t>dari</a:t>
            </a:r>
            <a:r>
              <a:rPr lang="en-US" sz="1800" i="1" dirty="0"/>
              <a:t> kata Latin </a:t>
            </a:r>
            <a:r>
              <a:rPr lang="en-US" sz="1800" i="1" dirty="0" err="1"/>
              <a:t>utilis</a:t>
            </a:r>
            <a:r>
              <a:rPr lang="en-US" sz="1800" i="1" dirty="0"/>
              <a:t> yang </a:t>
            </a:r>
            <a:r>
              <a:rPr lang="en-US" sz="1800" i="1" dirty="0" err="1"/>
              <a:t>berarti</a:t>
            </a:r>
            <a:r>
              <a:rPr lang="en-US" sz="1800" i="1" dirty="0"/>
              <a:t> “</a:t>
            </a:r>
            <a:r>
              <a:rPr lang="en-US" sz="1800" i="1" dirty="0" err="1"/>
              <a:t>bermanfaat</a:t>
            </a:r>
            <a:r>
              <a:rPr lang="en-US" sz="1800" i="1" dirty="0"/>
              <a:t>”. </a:t>
            </a:r>
            <a:r>
              <a:rPr lang="en-US" sz="1800" i="1" dirty="0" err="1"/>
              <a:t>Menurut</a:t>
            </a:r>
            <a:r>
              <a:rPr lang="en-US" sz="1800" i="1" dirty="0"/>
              <a:t> </a:t>
            </a:r>
            <a:r>
              <a:rPr lang="en-US" sz="1800" i="1" dirty="0" err="1"/>
              <a:t>teori</a:t>
            </a:r>
            <a:r>
              <a:rPr lang="en-US" sz="1800" i="1" dirty="0"/>
              <a:t> </a:t>
            </a:r>
            <a:r>
              <a:rPr lang="en-US" sz="1800" i="1" dirty="0" err="1"/>
              <a:t>ini</a:t>
            </a:r>
            <a:r>
              <a:rPr lang="en-US" sz="1800" i="1" dirty="0"/>
              <a:t>, </a:t>
            </a:r>
            <a:r>
              <a:rPr lang="en-US" sz="1800" i="1" dirty="0" err="1"/>
              <a:t>suatu</a:t>
            </a:r>
            <a:r>
              <a:rPr lang="en-US" sz="1800" i="1" dirty="0"/>
              <a:t> </a:t>
            </a:r>
            <a:r>
              <a:rPr lang="en-US" sz="1800" i="1" dirty="0" err="1"/>
              <a:t>perbuatan</a:t>
            </a:r>
            <a:r>
              <a:rPr lang="en-US" sz="1800" i="1" dirty="0"/>
              <a:t> </a:t>
            </a:r>
            <a:r>
              <a:rPr lang="en-US" sz="1800" i="1" dirty="0" err="1"/>
              <a:t>adalah</a:t>
            </a:r>
            <a:r>
              <a:rPr lang="en-US" sz="1800" i="1" dirty="0"/>
              <a:t> </a:t>
            </a:r>
            <a:r>
              <a:rPr lang="en-US" sz="1800" i="1" dirty="0" err="1"/>
              <a:t>baik</a:t>
            </a:r>
            <a:r>
              <a:rPr lang="en-US" sz="1800" i="1" dirty="0"/>
              <a:t> </a:t>
            </a:r>
            <a:r>
              <a:rPr lang="en-US" sz="1800" i="1" dirty="0" err="1"/>
              <a:t>jika</a:t>
            </a:r>
            <a:r>
              <a:rPr lang="en-US" sz="1800" i="1" dirty="0"/>
              <a:t> </a:t>
            </a:r>
            <a:r>
              <a:rPr lang="en-US" sz="1800" i="1" dirty="0" err="1"/>
              <a:t>membawa</a:t>
            </a:r>
            <a:r>
              <a:rPr lang="en-US" sz="1800" i="1" dirty="0"/>
              <a:t> </a:t>
            </a:r>
            <a:r>
              <a:rPr lang="en-US" sz="1800" i="1" dirty="0" err="1"/>
              <a:t>manfaat</a:t>
            </a:r>
            <a:r>
              <a:rPr lang="en-US" sz="1800" i="1" dirty="0"/>
              <a:t>, </a:t>
            </a:r>
            <a:r>
              <a:rPr lang="en-US" sz="1800" i="1" dirty="0" err="1"/>
              <a:t>berfaedah</a:t>
            </a:r>
            <a:r>
              <a:rPr lang="en-US" sz="1800" i="1" dirty="0"/>
              <a:t> </a:t>
            </a:r>
            <a:r>
              <a:rPr lang="en-US" sz="1800" i="1" dirty="0" err="1"/>
              <a:t>atau</a:t>
            </a:r>
            <a:r>
              <a:rPr lang="en-US" sz="1800" i="1" dirty="0"/>
              <a:t> </a:t>
            </a:r>
            <a:r>
              <a:rPr lang="en-US" sz="1800" i="1" dirty="0" err="1"/>
              <a:t>berguna</a:t>
            </a:r>
            <a:r>
              <a:rPr lang="en-US" sz="1800" i="1" dirty="0"/>
              <a:t>, </a:t>
            </a:r>
            <a:r>
              <a:rPr lang="en-US" sz="1800" i="1" dirty="0" err="1"/>
              <a:t>tapi</a:t>
            </a:r>
            <a:r>
              <a:rPr lang="en-US" sz="1800" i="1" dirty="0"/>
              <a:t> </a:t>
            </a:r>
            <a:r>
              <a:rPr lang="en-US" sz="1800" i="1" dirty="0" err="1"/>
              <a:t>menfaat</a:t>
            </a:r>
            <a:r>
              <a:rPr lang="en-US" sz="1800" i="1" dirty="0"/>
              <a:t> </a:t>
            </a:r>
            <a:r>
              <a:rPr lang="en-US" sz="1800" i="1" dirty="0" err="1"/>
              <a:t>itu</a:t>
            </a:r>
            <a:r>
              <a:rPr lang="en-US" sz="1800" i="1" dirty="0"/>
              <a:t> </a:t>
            </a:r>
            <a:r>
              <a:rPr lang="en-US" sz="1800" i="1" dirty="0" err="1"/>
              <a:t>harus</a:t>
            </a:r>
            <a:r>
              <a:rPr lang="en-US" sz="1800" i="1" dirty="0"/>
              <a:t> </a:t>
            </a:r>
            <a:r>
              <a:rPr lang="en-US" sz="1800" i="1" dirty="0" err="1"/>
              <a:t>menyangkut</a:t>
            </a:r>
            <a:r>
              <a:rPr lang="en-US" sz="1800" i="1" dirty="0"/>
              <a:t> </a:t>
            </a:r>
            <a:r>
              <a:rPr lang="en-US" sz="1800" i="1" dirty="0" err="1"/>
              <a:t>bukan</a:t>
            </a:r>
            <a:r>
              <a:rPr lang="en-US" sz="1800" i="1" dirty="0"/>
              <a:t> </a:t>
            </a:r>
            <a:r>
              <a:rPr lang="en-US" sz="1800" i="1" dirty="0" err="1"/>
              <a:t>saja</a:t>
            </a:r>
            <a:r>
              <a:rPr lang="en-US" sz="1800" i="1" dirty="0"/>
              <a:t> </a:t>
            </a:r>
            <a:r>
              <a:rPr lang="en-US" sz="1800" i="1" dirty="0" err="1"/>
              <a:t>satu</a:t>
            </a:r>
            <a:r>
              <a:rPr lang="en-US" sz="1800" i="1" dirty="0"/>
              <a:t> </a:t>
            </a:r>
            <a:r>
              <a:rPr lang="en-US" sz="1800" i="1" dirty="0" err="1"/>
              <a:t>dua</a:t>
            </a:r>
            <a:r>
              <a:rPr lang="en-US" sz="1800" i="1" dirty="0"/>
              <a:t> orang </a:t>
            </a:r>
            <a:r>
              <a:rPr lang="en-US" sz="1800" i="1" dirty="0" err="1"/>
              <a:t>melainkan</a:t>
            </a:r>
            <a:r>
              <a:rPr lang="en-US" sz="1800" i="1" dirty="0"/>
              <a:t> </a:t>
            </a:r>
            <a:r>
              <a:rPr lang="en-US" sz="1800" i="1" dirty="0" err="1"/>
              <a:t>masyarakat</a:t>
            </a:r>
            <a:r>
              <a:rPr lang="en-US" sz="1800" i="1" dirty="0"/>
              <a:t> </a:t>
            </a:r>
            <a:r>
              <a:rPr lang="en-US" sz="1800" i="1" dirty="0" err="1"/>
              <a:t>sebagai</a:t>
            </a:r>
            <a:r>
              <a:rPr lang="en-US" sz="1800" i="1" dirty="0"/>
              <a:t> </a:t>
            </a:r>
            <a:r>
              <a:rPr lang="en-US" sz="1800" i="1" dirty="0" err="1"/>
              <a:t>keseluruhan</a:t>
            </a:r>
            <a:r>
              <a:rPr lang="en-US" sz="1800" i="1" dirty="0"/>
              <a:t> </a:t>
            </a:r>
            <a:r>
              <a:rPr lang="en-US" sz="1800" dirty="0" err="1"/>
              <a:t>Aliran</a:t>
            </a:r>
            <a:r>
              <a:rPr lang="en-US" sz="1800" dirty="0"/>
              <a:t> </a:t>
            </a:r>
            <a:r>
              <a:rPr lang="en-US" sz="1800" dirty="0" err="1"/>
              <a:t>ini</a:t>
            </a:r>
            <a:r>
              <a:rPr lang="en-US" sz="1800" dirty="0"/>
              <a:t> </a:t>
            </a:r>
            <a:r>
              <a:rPr lang="en-US" sz="1800" dirty="0" err="1"/>
              <a:t>memberikan</a:t>
            </a:r>
            <a:r>
              <a:rPr lang="en-US" sz="1800" dirty="0"/>
              <a:t> </a:t>
            </a:r>
            <a:r>
              <a:rPr lang="en-US" sz="1800" dirty="0" err="1"/>
              <a:t>suatu</a:t>
            </a:r>
            <a:r>
              <a:rPr lang="en-US" sz="1800" dirty="0"/>
              <a:t> </a:t>
            </a:r>
            <a:r>
              <a:rPr lang="en-US" sz="1800" dirty="0" err="1"/>
              <a:t>norma</a:t>
            </a:r>
            <a:r>
              <a:rPr lang="en-US" sz="1800" dirty="0"/>
              <a:t> </a:t>
            </a:r>
            <a:r>
              <a:rPr lang="en-US" sz="1800" dirty="0" err="1"/>
              <a:t>bahwa</a:t>
            </a:r>
            <a:r>
              <a:rPr lang="en-US" sz="1800" dirty="0"/>
              <a:t> </a:t>
            </a:r>
            <a:r>
              <a:rPr lang="en-US" sz="1800" dirty="0" err="1"/>
              <a:t>baik</a:t>
            </a:r>
            <a:r>
              <a:rPr lang="en-US" sz="1800" dirty="0"/>
              <a:t> </a:t>
            </a:r>
            <a:r>
              <a:rPr lang="en-US" sz="1800" dirty="0" err="1"/>
              <a:t>buruknya</a:t>
            </a:r>
            <a:r>
              <a:rPr lang="en-US" sz="1800" dirty="0"/>
              <a:t> </a:t>
            </a:r>
            <a:r>
              <a:rPr lang="en-US" sz="1800" dirty="0" err="1"/>
              <a:t>suatu</a:t>
            </a:r>
            <a:r>
              <a:rPr lang="en-US" sz="1800" dirty="0"/>
              <a:t> </a:t>
            </a:r>
            <a:r>
              <a:rPr lang="en-US" sz="1800" dirty="0" err="1"/>
              <a:t>tindakan</a:t>
            </a:r>
            <a:r>
              <a:rPr lang="en-US" sz="1800" dirty="0"/>
              <a:t> </a:t>
            </a:r>
            <a:r>
              <a:rPr lang="en-US" sz="1800" dirty="0" err="1"/>
              <a:t>oleh</a:t>
            </a:r>
            <a:r>
              <a:rPr lang="en-US" sz="1800" dirty="0"/>
              <a:t> </a:t>
            </a:r>
            <a:r>
              <a:rPr lang="en-US" sz="1800" dirty="0" err="1"/>
              <a:t>akibat</a:t>
            </a:r>
            <a:r>
              <a:rPr lang="en-US" sz="1800" dirty="0"/>
              <a:t> </a:t>
            </a:r>
            <a:r>
              <a:rPr lang="en-US" sz="1800" dirty="0" err="1"/>
              <a:t>perbuatan</a:t>
            </a:r>
            <a:r>
              <a:rPr lang="en-US" sz="1800" dirty="0"/>
              <a:t> </a:t>
            </a:r>
            <a:r>
              <a:rPr lang="en-US" sz="1800" dirty="0" err="1"/>
              <a:t>itu</a:t>
            </a:r>
            <a:r>
              <a:rPr lang="en-US" sz="1800" dirty="0"/>
              <a:t> </a:t>
            </a:r>
            <a:r>
              <a:rPr lang="en-US" sz="1800" dirty="0" err="1"/>
              <a:t>sendiri</a:t>
            </a:r>
            <a:r>
              <a:rPr lang="en-US" sz="1800" dirty="0"/>
              <a:t>). </a:t>
            </a:r>
          </a:p>
          <a:p>
            <a:pPr marL="0" indent="365125" algn="just">
              <a:lnSpc>
                <a:spcPct val="150000"/>
              </a:lnSpc>
              <a:spcBef>
                <a:spcPts val="0"/>
              </a:spcBef>
              <a:buNone/>
            </a:pPr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8D053-01D1-F846-B0DE-5506CF02E0B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981200" y="838200"/>
            <a:ext cx="518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" algn="ctr">
              <a:lnSpc>
                <a:spcPct val="120000"/>
              </a:lnSpc>
            </a:pPr>
            <a:r>
              <a:rPr lang="nl-NL" sz="2400" b="1" dirty="0" smtClean="0">
                <a:solidFill>
                  <a:srgbClr val="000000"/>
                </a:solidFill>
                <a:latin typeface="+mj-lt"/>
              </a:rPr>
              <a:t>ETIKA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2212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1512</TotalTime>
  <Words>1772</Words>
  <Application>Microsoft Macintosh PowerPoint</Application>
  <PresentationFormat>On-screen Show (4:3)</PresentationFormat>
  <Paragraphs>128</Paragraphs>
  <Slides>37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” PR means telling the truth and working ethically - even when all the media want is headlines and all the public wants is scapegoats. Public relations fails when there is no integrity.” (Viv Segal - marketing and PR consultant) Humas berarti berkata yang benar dan bekerja dengan etika - bahkan ketika semua media menjadikannya sebagai berita utama dan semua masyarakat ”mengkambing hitamkan” atas sebuah isu, Humas menjadi gagal ketika tidak memiliki integritas atas isu tersebut. 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</vt:vector>
  </TitlesOfParts>
  <Company>signDesign Communications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Office 2004 Test Drive User</cp:lastModifiedBy>
  <cp:revision>226</cp:revision>
  <dcterms:created xsi:type="dcterms:W3CDTF">2018-03-22T00:21:06Z</dcterms:created>
  <dcterms:modified xsi:type="dcterms:W3CDTF">2018-03-22T01:16:30Z</dcterms:modified>
</cp:coreProperties>
</file>