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67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8E94E-23F1-4D9B-9574-3D289B04E2E1}" type="datetimeFigureOut">
              <a:rPr lang="id-ID" smtClean="0"/>
              <a:t>05/12/2017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8C3FD-7CF2-498A-9BF1-E3319C0BEB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3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Bootcamp</a:t>
            </a:r>
            <a:r>
              <a:rPr lang="en-US" dirty="0" smtClean="0"/>
              <a:t> workouts can vary but generally include a fairly intense mix of strength training and aerobic elements. One </a:t>
            </a:r>
            <a:r>
              <a:rPr lang="en-US" dirty="0" err="1" smtClean="0"/>
              <a:t>bootcamp</a:t>
            </a:r>
            <a:r>
              <a:rPr lang="en-US" dirty="0" smtClean="0"/>
              <a:t> workout might stress calisthenics while another stresses military-style drills. Some even incorporate martial arts moves. In pretty much all cases, however, you can expect to do calisthenics, such as </a:t>
            </a:r>
            <a:r>
              <a:rPr lang="en-US" dirty="0" err="1" smtClean="0"/>
              <a:t>pullups</a:t>
            </a:r>
            <a:r>
              <a:rPr lang="en-US" dirty="0" smtClean="0"/>
              <a:t>, pushups, lunges and crunches, as well as drills and sprints. In essence, a boot camp workout is a type of interval training — bursts of intense activity alternated with intervals of lighter activity.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C3FD-7CF2-498A-9BF1-E3319C0BEBF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2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3563" indent="-563563" algn="just" eaLnBrk="1" hangingPunct="1"/>
            <a:r>
              <a:rPr lang="en-US" dirty="0" smtClean="0"/>
              <a:t>Celebrity Fit Club was a reality television series that followed eight overweight celebrities as they tried to lose weight for charity.  </a:t>
            </a:r>
          </a:p>
          <a:p>
            <a:pPr marL="563563" indent="-563563" algn="just" eaLnBrk="1" hangingPunct="1">
              <a:buFont typeface="Wingdings" pitchFamily="2" charset="2"/>
              <a:buChar char=""/>
            </a:pPr>
            <a:r>
              <a:rPr lang="en-US" dirty="0" smtClean="0"/>
              <a:t>Celebrity Fit Club aired in the UK from 2002 to 2006 and in the US from 2005 to 2010; the US version was called Celebrity Fit Club: Boot Camp from 2</a:t>
            </a:r>
          </a:p>
          <a:p>
            <a:pPr marL="563563" indent="-563563" algn="just" eaLnBrk="1" hangingPunct="1">
              <a:buFont typeface="Wingdings" pitchFamily="2" charset="2"/>
              <a:buChar char=""/>
            </a:pPr>
            <a:r>
              <a:rPr lang="en-US" dirty="0" smtClean="0"/>
              <a:t>As part of the process participants were monitored and supervised by a team that included a nutritionist, a psychologist and a physical trainer; the latter of which was former US Marine Harvey Walden IV.008.</a:t>
            </a:r>
            <a:endParaRPr lang="id-ID" dirty="0" smtClean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C3FD-7CF2-498A-9BF1-E3319C0BEBF9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420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Program ini dirancang untuk membangun kekuatan dan kebugaran, dan membantu orang-orang masuk kerutinitas olahraga yang teratur. Program ini juga melakukan pelatihan fisik dengan atau tanpa alat bantu seperti tali tambang untuk memanjat dan tarik menarik.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C3FD-7CF2-498A-9BF1-E3319C0BEBF9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945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Program ini dirancang untuk membangun kekuatan dan kebugaran, dan membantu orang-orang masuk kerutinitas olahraga yang teratur. Program ini juga melakukan pelatihan fisik dengan atau tanpa alat bantu seperti tali tambang untuk memanjat dan tarik menarik.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C3FD-7CF2-498A-9BF1-E3319C0BEBF9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670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Its motto is to raise the kids in the value of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discipline. It naturally continues for six to eight weeks, but the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 can be extended to support the needs of a special child.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C3FD-7CF2-498A-9BF1-E3319C0BEBF9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08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Its aim is to get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people out of the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sedentary lifestyle and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motivate them to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obtain a healthy life.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C3FD-7CF2-498A-9BF1-E3319C0BEBF9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687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navy.mil/trivia/trivia03.htm" TargetMode="External"/><Relationship Id="rId2" Type="http://schemas.openxmlformats.org/officeDocument/2006/relationships/hyperlink" Target="http://www.britmilfit.com/about-bmf/how-it-start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atsnewjakarta.com/boot-camp-cross-fit-communities-in-jakarta/" TargetMode="External"/><Relationship Id="rId4" Type="http://schemas.openxmlformats.org/officeDocument/2006/relationships/hyperlink" Target="http://www.startups.co.uk/robin-cope-british-military-fitness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70262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KONDISI FISIK DAN PROGRAM LATIHAN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13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err="1" smtClean="0">
                <a:solidFill>
                  <a:schemeClr val="bg1"/>
                </a:solidFill>
              </a:rPr>
              <a:t>Mury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Kuswari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Nazhif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457200"/>
            <a:ext cx="8183563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smtClean="0">
                <a:solidFill>
                  <a:srgbClr val="FF9900"/>
                </a:solidFill>
              </a:rPr>
              <a:t>BOOT CAMP</a:t>
            </a:r>
            <a:endParaRPr lang="en-US" sz="4000" dirty="0">
              <a:solidFill>
                <a:srgbClr val="FF99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83563" cy="4187825"/>
          </a:xfrm>
        </p:spPr>
        <p:txBody>
          <a:bodyPr/>
          <a:lstStyle/>
          <a:p>
            <a:pPr marL="457200" indent="-457200" algn="just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¹"/>
              <a:defRPr/>
            </a:pPr>
            <a:r>
              <a:rPr lang="en-US" dirty="0" smtClean="0"/>
              <a:t>Performed regularly for 4 weeks straight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¹"/>
              <a:defRPr/>
            </a:pPr>
            <a:r>
              <a:rPr lang="en-US" dirty="0" smtClean="0"/>
              <a:t>2 – 3 times a week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¹"/>
              <a:defRPr/>
            </a:pPr>
            <a:r>
              <a:rPr lang="en-US" dirty="0" smtClean="0"/>
              <a:t>50 – 60 minutes per session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¹"/>
              <a:defRPr/>
            </a:pPr>
            <a:r>
              <a:rPr lang="en-US" dirty="0" smtClean="0"/>
              <a:t>In park, hills or another public space</a:t>
            </a:r>
          </a:p>
        </p:txBody>
      </p:sp>
    </p:spTree>
    <p:extLst>
      <p:ext uri="{BB962C8B-B14F-4D97-AF65-F5344CB8AC3E}">
        <p14:creationId xmlns:p14="http://schemas.microsoft.com/office/powerpoint/2010/main" val="31917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590800"/>
            <a:ext cx="3886200" cy="3152775"/>
          </a:xfrm>
          <a:prstGeom prst="snip2Same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04800" y="990600"/>
            <a:ext cx="3276600" cy="990600"/>
          </a:xfrm>
          <a:prstGeom prst="wedgeRoundRectCallout">
            <a:avLst>
              <a:gd name="adj1" fmla="val -33806"/>
              <a:gd name="adj2" fmla="val 653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</a:rPr>
              <a:t>Types Of Boot Camps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2667000"/>
            <a:ext cx="4114800" cy="335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b="1" dirty="0">
                <a:solidFill>
                  <a:schemeClr val="tx1"/>
                </a:solidFill>
              </a:rPr>
              <a:t>It provides advanced training to individuals, which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consist of survival training and exercises that helps in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gaining a lean and strong body. It is also comprised of a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‘test program’, which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intensifies the entire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agenda of</a:t>
            </a:r>
            <a:r>
              <a:rPr lang="id-ID" b="1" dirty="0">
                <a:solidFill>
                  <a:schemeClr val="tx1"/>
                </a:solidFill>
              </a:rPr>
              <a:t> exercising.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096000" y="685800"/>
            <a:ext cx="2819400" cy="1371600"/>
          </a:xfrm>
          <a:prstGeom prst="wedgeEllipseCallout">
            <a:avLst>
              <a:gd name="adj1" fmla="val -57257"/>
              <a:gd name="adj2" fmla="val 88142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b="1" dirty="0">
                <a:solidFill>
                  <a:schemeClr val="tx1"/>
                </a:solidFill>
              </a:rPr>
              <a:t>MILITARY BOOTCAMP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93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900" y="1076325"/>
            <a:ext cx="4876800" cy="3343275"/>
          </a:xfrm>
          <a:prstGeom prst="snip2DiagRect">
            <a:avLst>
              <a:gd name="adj1" fmla="val 11638"/>
              <a:gd name="adj2" fmla="val 42853"/>
            </a:avLst>
          </a:prstGeom>
        </p:spPr>
      </p:pic>
      <p:sp>
        <p:nvSpPr>
          <p:cNvPr id="5" name="Rounded Rectangular Callout 4"/>
          <p:cNvSpPr/>
          <p:nvPr/>
        </p:nvSpPr>
        <p:spPr>
          <a:xfrm>
            <a:off x="2552700" y="4733925"/>
            <a:ext cx="6172200" cy="1524000"/>
          </a:xfrm>
          <a:prstGeom prst="wedgeRoundRectCallout">
            <a:avLst>
              <a:gd name="adj1" fmla="val 49486"/>
              <a:gd name="adj2" fmla="val 487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exercise program tends to educate people about</a:t>
            </a: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benefits and discipline of military workout.</a:t>
            </a:r>
            <a:endParaRPr lang="id-ID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377033">
            <a:off x="5565775" y="703263"/>
            <a:ext cx="2971800" cy="914400"/>
          </a:xfrm>
          <a:prstGeom prst="wedgeEllipseCallout">
            <a:avLst>
              <a:gd name="adj1" fmla="val -49360"/>
              <a:gd name="adj2" fmla="val 112935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FITNESS BOOTCAMP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855662"/>
            <a:ext cx="4648200" cy="2497137"/>
          </a:xfrm>
          <a:prstGeom prst="snip2DiagRect">
            <a:avLst>
              <a:gd name="adj1" fmla="val 0"/>
              <a:gd name="adj2" fmla="val 33688"/>
            </a:avLst>
          </a:prstGeom>
        </p:spPr>
      </p:pic>
      <p:sp>
        <p:nvSpPr>
          <p:cNvPr id="5" name="Cloud 4"/>
          <p:cNvSpPr/>
          <p:nvPr/>
        </p:nvSpPr>
        <p:spPr>
          <a:xfrm>
            <a:off x="609600" y="3505200"/>
            <a:ext cx="6858000" cy="2895600"/>
          </a:xfrm>
          <a:prstGeom prst="cloud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Teen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bootcamp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an</a:t>
            </a:r>
            <a:r>
              <a:rPr lang="id-ID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exercising program that encourages teens</a:t>
            </a:r>
            <a:r>
              <a:rPr lang="id-ID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pursue a healthy life and be conscious of the diminishing</a:t>
            </a:r>
            <a:r>
              <a:rPr lang="id-ID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effects of drugs. </a:t>
            </a:r>
            <a:endParaRPr lang="id-ID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21380585">
            <a:off x="482600" y="767432"/>
            <a:ext cx="2971800" cy="914400"/>
          </a:xfrm>
          <a:prstGeom prst="wedgeEllipseCallout">
            <a:avLst>
              <a:gd name="adj1" fmla="val 56088"/>
              <a:gd name="adj2" fmla="val 105548"/>
            </a:avLst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chemeClr val="tx1"/>
                </a:solidFill>
              </a:rPr>
              <a:t>     TEEN BOOTCAMP</a:t>
            </a:r>
            <a:endParaRPr lang="en-US" sz="2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066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Oval Callout 3"/>
          <p:cNvSpPr/>
          <p:nvPr/>
        </p:nvSpPr>
        <p:spPr>
          <a:xfrm rot="21287252">
            <a:off x="57150" y="611188"/>
            <a:ext cx="2819400" cy="1371600"/>
          </a:xfrm>
          <a:prstGeom prst="wedgeEllipseCallout">
            <a:avLst>
              <a:gd name="adj1" fmla="val 68167"/>
              <a:gd name="adj2" fmla="val 81057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CAREER BOOTCAMPS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81000" y="4143375"/>
            <a:ext cx="6477000" cy="21336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Career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bootcamps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specifically designed for the</a:t>
            </a: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working in the corporate world. This workout program has been</a:t>
            </a: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working wonders with unhealthy</a:t>
            </a: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workaholics since its</a:t>
            </a:r>
          </a:p>
          <a:p>
            <a:pPr algn="just">
              <a:defRPr/>
            </a:pPr>
            <a:r>
              <a:rPr lang="id-ID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appearance.</a:t>
            </a:r>
            <a:endParaRPr lang="id-ID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14375"/>
            <a:ext cx="5257800" cy="3171825"/>
          </a:xfrm>
          <a:prstGeom prst="round2DiagRect">
            <a:avLst>
              <a:gd name="adj1" fmla="val 19121"/>
              <a:gd name="adj2" fmla="val 25148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64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4181" y="5395914"/>
            <a:ext cx="8183563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9900"/>
                </a:solidFill>
              </a:rPr>
              <a:t>THE MOVEMENT IN BOOTCAMP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5" name="Picture 4" descr="https://i.pinimg.com/736x/c0/b0/ba/c0b0ba33e1492f3a3f5b6c049d0bb4e0--circuit-workouts-workout-rout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7" b="36652"/>
          <a:stretch>
            <a:fillRect/>
          </a:stretch>
        </p:blipFill>
        <p:spPr bwMode="auto">
          <a:xfrm>
            <a:off x="357981" y="641684"/>
            <a:ext cx="4191000" cy="49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i.pinimg.com/736x/c0/b0/ba/c0b0ba33e1492f3a3f5b6c049d0bb4e0--circuit-workouts-workout-rout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59596" b="7071"/>
          <a:stretch>
            <a:fillRect/>
          </a:stretch>
        </p:blipFill>
        <p:spPr bwMode="auto">
          <a:xfrm>
            <a:off x="4548981" y="641683"/>
            <a:ext cx="4191000" cy="490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0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ounded Rectangular Callout 7"/>
          <p:cNvSpPr/>
          <p:nvPr/>
        </p:nvSpPr>
        <p:spPr>
          <a:xfrm>
            <a:off x="5181600" y="483186"/>
            <a:ext cx="3810000" cy="1143000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MOVEMENT OF  BOOTCAMP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57200" y="655639"/>
            <a:ext cx="2819400" cy="1371600"/>
          </a:xfrm>
          <a:prstGeom prst="wedgeEllipseCallou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</a:rPr>
              <a:t>Squats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5839"/>
            <a:ext cx="43386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334000" y="1798639"/>
            <a:ext cx="3581400" cy="4800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type of exercise has proved to be the most efficient way of</a:t>
            </a:r>
            <a:r>
              <a:rPr lang="id-ID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strengthening the lower body and burning excess fat. Our lower</a:t>
            </a:r>
            <a:r>
              <a:rPr lang="id-ID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abdomen and leg muscles play a major part in controlling our</a:t>
            </a:r>
            <a:r>
              <a:rPr lang="id-ID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flow and vitality consequently, slimming us down naturally.</a:t>
            </a:r>
            <a:r>
              <a:rPr lang="id-ID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exercise helps the muscles to absorb more oxygen and</a:t>
            </a:r>
            <a:r>
              <a:rPr lang="id-ID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provides us a muscular look and helps us to develop core</a:t>
            </a:r>
            <a:r>
              <a:rPr lang="id-ID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strength.</a:t>
            </a:r>
            <a:endParaRPr lang="id-ID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3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Oval Callout 3"/>
          <p:cNvSpPr/>
          <p:nvPr/>
        </p:nvSpPr>
        <p:spPr>
          <a:xfrm>
            <a:off x="228600" y="684610"/>
            <a:ext cx="2667000" cy="1119980"/>
          </a:xfrm>
          <a:prstGeom prst="wedgeEllipseCallout">
            <a:avLst>
              <a:gd name="adj1" fmla="val 59169"/>
              <a:gd name="adj2" fmla="val 838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</a:rPr>
              <a:t>Burpees</a:t>
            </a:r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770020"/>
            <a:ext cx="5791200" cy="2811379"/>
          </a:xfrm>
          <a:noFill/>
        </p:spPr>
      </p:pic>
      <p:sp>
        <p:nvSpPr>
          <p:cNvPr id="6" name="Rounded Rectangle 5"/>
          <p:cNvSpPr/>
          <p:nvPr/>
        </p:nvSpPr>
        <p:spPr>
          <a:xfrm>
            <a:off x="381000" y="4069412"/>
            <a:ext cx="6400800" cy="23313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900" dirty="0" err="1">
                <a:solidFill>
                  <a:schemeClr val="tx1"/>
                </a:solidFill>
              </a:rPr>
              <a:t>Burpees</a:t>
            </a:r>
            <a:r>
              <a:rPr lang="en-US" sz="1900" dirty="0">
                <a:solidFill>
                  <a:schemeClr val="tx1"/>
                </a:solidFill>
              </a:rPr>
              <a:t> is not a single but a combination of exercises</a:t>
            </a:r>
            <a:r>
              <a:rPr lang="id-ID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that is comprised of strength training and aerobic</a:t>
            </a:r>
            <a:r>
              <a:rPr lang="id-ID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workouts. Knee-push, jump-up, long jump, box-jump</a:t>
            </a:r>
            <a:r>
              <a:rPr lang="id-ID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and one-armed exercising methods improves our</a:t>
            </a:r>
            <a:r>
              <a:rPr lang="id-ID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cardiovascular strength and increases blood flow.</a:t>
            </a:r>
            <a:endParaRPr lang="id-ID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2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457200" y="3810000"/>
            <a:ext cx="6096000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Lunges is a strength training exercise that enhances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quadriceps,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muscles, and biceps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femoris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muscles. These muscles take part in sending the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flow to the entire body. Therefore, by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increasing their power this exercise improves agility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reduces fat eventually.</a:t>
            </a:r>
          </a:p>
        </p:txBody>
      </p:sp>
      <p:sp>
        <p:nvSpPr>
          <p:cNvPr id="5" name="Oval Callout 4"/>
          <p:cNvSpPr/>
          <p:nvPr/>
        </p:nvSpPr>
        <p:spPr>
          <a:xfrm rot="199136">
            <a:off x="6594381" y="831597"/>
            <a:ext cx="2347913" cy="1490663"/>
          </a:xfrm>
          <a:prstGeom prst="wedgeEllipseCallout">
            <a:avLst>
              <a:gd name="adj1" fmla="val -90425"/>
              <a:gd name="adj2" fmla="val 83558"/>
            </a:avLst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>
                <a:solidFill>
                  <a:schemeClr val="tx1"/>
                </a:solidFill>
              </a:rPr>
              <a:t>LUNGES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673768"/>
            <a:ext cx="5040313" cy="2983832"/>
          </a:xfrm>
          <a:noFill/>
        </p:spPr>
      </p:pic>
    </p:spTree>
    <p:extLst>
      <p:ext uri="{BB962C8B-B14F-4D97-AF65-F5344CB8AC3E}">
        <p14:creationId xmlns:p14="http://schemas.microsoft.com/office/powerpoint/2010/main" val="265846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Oval Callout 3"/>
          <p:cNvSpPr/>
          <p:nvPr/>
        </p:nvSpPr>
        <p:spPr>
          <a:xfrm>
            <a:off x="5755105" y="433136"/>
            <a:ext cx="3048000" cy="1244600"/>
          </a:xfrm>
          <a:prstGeom prst="wedgeEllipseCallout">
            <a:avLst>
              <a:gd name="adj1" fmla="val -59908"/>
              <a:gd name="adj2" fmla="val 81564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</a:rPr>
              <a:t>The plank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810000"/>
            <a:ext cx="6248400" cy="2590800"/>
          </a:xfrm>
          <a:prstGeom prst="roundRect">
            <a:avLst>
              <a:gd name="adj" fmla="val 110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is the most modern form of exercise that drives</a:t>
            </a:r>
          </a:p>
          <a:p>
            <a:pPr algn="just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isometric core to maintain balance in difficult</a:t>
            </a:r>
          </a:p>
          <a:p>
            <a:pPr algn="just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places. It depends on forearms, elbows and toes to</a:t>
            </a:r>
          </a:p>
          <a:p>
            <a:pPr algn="just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raise one’s body weight. Doing this exercise for one</a:t>
            </a:r>
          </a:p>
          <a:p>
            <a:pPr algn="just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minute burns the excess fat and improves our muscle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strength.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70021"/>
            <a:ext cx="5029200" cy="2911392"/>
          </a:xfrm>
          <a:noFill/>
        </p:spPr>
      </p:pic>
    </p:spTree>
    <p:extLst>
      <p:ext uri="{BB962C8B-B14F-4D97-AF65-F5344CB8AC3E}">
        <p14:creationId xmlns:p14="http://schemas.microsoft.com/office/powerpoint/2010/main" val="61137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people question 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951">
            <a:off x="433725" y="797013"/>
            <a:ext cx="5474679" cy="41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822278">
            <a:off x="464100" y="1891264"/>
            <a:ext cx="4938820" cy="10140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Bodoni MT Black" pitchFamily="18" charset="0"/>
              </a:rPr>
              <a:t>WHAT IS </a:t>
            </a:r>
            <a:br>
              <a:rPr lang="en-US" sz="5400" dirty="0" smtClean="0">
                <a:solidFill>
                  <a:schemeClr val="tx1"/>
                </a:solidFill>
                <a:latin typeface="Bodoni MT Black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Bodoni MT Black" pitchFamily="18" charset="0"/>
              </a:rPr>
              <a:t>BOOT CAMP?</a:t>
            </a:r>
            <a:endParaRPr lang="en-US" sz="5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6" name="Picture 6" descr="Image result for gambar bertanya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59" y="2657149"/>
            <a:ext cx="3785937" cy="3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Oval Callout 3"/>
          <p:cNvSpPr/>
          <p:nvPr/>
        </p:nvSpPr>
        <p:spPr>
          <a:xfrm>
            <a:off x="5895474" y="622300"/>
            <a:ext cx="3048000" cy="1244600"/>
          </a:xfrm>
          <a:prstGeom prst="wedgeEllipseCallout">
            <a:avLst>
              <a:gd name="adj1" fmla="val -59908"/>
              <a:gd name="adj2" fmla="val 81564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Sit-ups</a:t>
            </a:r>
            <a:endParaRPr lang="id-ID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2300"/>
            <a:ext cx="5114925" cy="3168650"/>
          </a:xfrm>
          <a:noFill/>
        </p:spPr>
      </p:pic>
      <p:sp>
        <p:nvSpPr>
          <p:cNvPr id="6" name="Rounded Rectangle 5"/>
          <p:cNvSpPr/>
          <p:nvPr/>
        </p:nvSpPr>
        <p:spPr>
          <a:xfrm>
            <a:off x="381000" y="3962400"/>
            <a:ext cx="6705600" cy="2667000"/>
          </a:xfrm>
          <a:prstGeom prst="roundRect">
            <a:avLst>
              <a:gd name="adj" fmla="val 5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exercise is to increase abdominal strength by using the</a:t>
            </a:r>
            <a:r>
              <a:rPr lang="id-ID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core muscles to carry the weight of upper body. This</a:t>
            </a:r>
            <a:r>
              <a:rPr lang="id-ID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workout method reduces stress and maintains the flow of</a:t>
            </a:r>
            <a:r>
              <a:rPr lang="id-ID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spinal fluid through the</a:t>
            </a:r>
            <a:r>
              <a:rPr lang="id-ID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vertebrae. By empowering the</a:t>
            </a:r>
            <a:r>
              <a:rPr lang="id-ID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nervous system, it increases our metabolism, which burns</a:t>
            </a:r>
            <a:r>
              <a:rPr lang="id-ID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 tissues and gives us a lean body.</a:t>
            </a:r>
            <a:endParaRPr lang="id-ID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33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ular Callout 3"/>
          <p:cNvSpPr/>
          <p:nvPr/>
        </p:nvSpPr>
        <p:spPr>
          <a:xfrm>
            <a:off x="6019800" y="753978"/>
            <a:ext cx="2819400" cy="1447800"/>
          </a:xfrm>
          <a:prstGeom prst="wedgeRectCallout">
            <a:avLst>
              <a:gd name="adj1" fmla="val -95758"/>
              <a:gd name="adj2" fmla="val 56715"/>
            </a:avLst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Frankensteins</a:t>
            </a:r>
            <a:endParaRPr lang="id-ID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57726"/>
            <a:ext cx="4419600" cy="3171324"/>
          </a:xfrm>
          <a:noFill/>
        </p:spPr>
      </p:pic>
      <p:sp>
        <p:nvSpPr>
          <p:cNvPr id="6" name="Rounded Rectangle 5"/>
          <p:cNvSpPr/>
          <p:nvPr/>
        </p:nvSpPr>
        <p:spPr>
          <a:xfrm>
            <a:off x="381000" y="3962400"/>
            <a:ext cx="6705600" cy="2667000"/>
          </a:xfrm>
          <a:prstGeom prst="roundRect">
            <a:avLst>
              <a:gd name="adj" fmla="val 5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also called monster walk as this exercise draws a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lot of energy to leg muscles and transforms the calf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muscles into power house. This helps the energy of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body to be distributed equally in every body part</a:t>
            </a:r>
            <a:r>
              <a:rPr lang="id-I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helps us to lose fat.</a:t>
            </a:r>
            <a:endParaRPr lang="id-ID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0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457200"/>
            <a:ext cx="5105400" cy="3581400"/>
          </a:xfrm>
          <a:prstGeom prst="cloudCallout">
            <a:avLst>
              <a:gd name="adj1" fmla="val -71009"/>
              <a:gd name="adj2" fmla="val 2827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FF9900"/>
                </a:solidFill>
              </a:rPr>
              <a:t>WANT TO TRY THE BOOT CAMP WORKOUT PROGRAM?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0"/>
            <a:ext cx="428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08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563" cy="105092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9900"/>
                </a:solidFill>
              </a:rPr>
              <a:t>THE CONCLUSION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35963" cy="4187825"/>
          </a:xfrm>
        </p:spPr>
        <p:txBody>
          <a:bodyPr/>
          <a:lstStyle/>
          <a:p>
            <a:pPr marL="457200" indent="-457200"/>
            <a:r>
              <a:rPr lang="en-US" smtClean="0"/>
              <a:t>Boot camp is a fairly intense mix of strength training and aerobic elements.</a:t>
            </a:r>
          </a:p>
          <a:p>
            <a:pPr marL="457200" indent="-457200"/>
            <a:r>
              <a:rPr lang="en-US" smtClean="0"/>
              <a:t>Boot camp can be fun because is not just about sport, but also about friendship</a:t>
            </a:r>
          </a:p>
          <a:p>
            <a:pPr marL="457200" indent="-457200"/>
            <a:r>
              <a:rPr lang="en-US" smtClean="0"/>
              <a:t>Some examples movement are lunges, burpees, push-up, squad and others.</a:t>
            </a:r>
          </a:p>
        </p:txBody>
      </p:sp>
    </p:spTree>
    <p:extLst>
      <p:ext uri="{BB962C8B-B14F-4D97-AF65-F5344CB8AC3E}">
        <p14:creationId xmlns:p14="http://schemas.microsoft.com/office/powerpoint/2010/main" val="3235713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530225"/>
            <a:ext cx="8305800" cy="5337175"/>
          </a:xfrm>
        </p:spPr>
        <p:txBody>
          <a:bodyPr>
            <a:normAutofit fontScale="77500" lnSpcReduction="20000"/>
          </a:bodyPr>
          <a:lstStyle/>
          <a:p>
            <a:pPr marL="265176" indent="-265176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JUDUL</a:t>
            </a:r>
          </a:p>
          <a:p>
            <a:pPr marL="265176" indent="-265176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BOOT CAMP WORKOUT</a:t>
            </a:r>
          </a:p>
          <a:p>
            <a:pPr marL="265176" indent="-265176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TUJUAN 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students know the definition of boot camp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students know the example of movement in boot camp workout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student know where they can join boot camp in Jakarta</a:t>
            </a:r>
            <a:endParaRPr lang="id-ID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5426075"/>
            <a:ext cx="8183563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rgbClr val="FF9900"/>
                </a:solidFill>
              </a:rPr>
              <a:t>DAFTAR PUSTAKA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503238" y="631240"/>
            <a:ext cx="8183562" cy="5337175"/>
          </a:xfrm>
        </p:spPr>
        <p:txBody>
          <a:bodyPr>
            <a:normAutofit/>
          </a:bodyPr>
          <a:lstStyle/>
          <a:p>
            <a:pPr marL="0" indent="4667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/>
              <a:t>Anderson, J.F., Dyson, L. &amp; Burns, J.C. 1999. </a:t>
            </a:r>
            <a:r>
              <a:rPr lang="en-US" sz="1800" i="1" dirty="0" smtClean="0"/>
              <a:t>Boot Camps: An Intermediate Sanction</a:t>
            </a:r>
            <a:r>
              <a:rPr lang="en-US" sz="1800" dirty="0" smtClean="0"/>
              <a:t>. Lanham, Maryland: University Press of America</a:t>
            </a:r>
          </a:p>
          <a:p>
            <a:pPr marL="0" indent="4667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/>
              <a:t>BMF (British Military Fitness) . 2012 . </a:t>
            </a:r>
            <a:r>
              <a:rPr lang="en-US" sz="1800" i="1" dirty="0" smtClean="0"/>
              <a:t>How It Started</a:t>
            </a:r>
            <a:r>
              <a:rPr lang="en-US" sz="1800" dirty="0" smtClean="0"/>
              <a:t>. Available in </a:t>
            </a:r>
            <a:r>
              <a:rPr lang="en-US" sz="1800" dirty="0" smtClean="0">
                <a:hlinkClick r:id="rId2"/>
              </a:rPr>
              <a:t>http://www.britmilfit.com/about-bmf/how-it-started/</a:t>
            </a:r>
            <a:r>
              <a:rPr lang="en-US" sz="1800" dirty="0" smtClean="0"/>
              <a:t> [Accessed: 03 October, 2017]</a:t>
            </a:r>
          </a:p>
          <a:p>
            <a:pPr marL="0" indent="4667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/>
              <a:t>NHHC (Naval History &amp; Heritage Command) . 2013 . </a:t>
            </a:r>
            <a:r>
              <a:rPr lang="en-US" sz="1800" i="1" dirty="0" smtClean="0"/>
              <a:t>Navy Traditions and Customs</a:t>
            </a:r>
            <a:r>
              <a:rPr lang="en-US" sz="1800" dirty="0" smtClean="0"/>
              <a:t>. Available in </a:t>
            </a:r>
            <a:r>
              <a:rPr lang="en-US" sz="1800" dirty="0" smtClean="0">
                <a:hlinkClick r:id="rId3"/>
              </a:rPr>
              <a:t>http://www.history.navy.mil/trivia/trivia03.htm</a:t>
            </a:r>
            <a:r>
              <a:rPr lang="en-US" sz="1800" dirty="0" smtClean="0"/>
              <a:t> [Accessed: 03 October, 2012]</a:t>
            </a:r>
          </a:p>
          <a:p>
            <a:pPr marL="0" indent="4667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/>
              <a:t>Startups (2011) </a:t>
            </a:r>
            <a:r>
              <a:rPr lang="en-US" sz="1800" i="1" dirty="0" smtClean="0"/>
              <a:t>Robin Cope: British Military Fitness: The Ex-officer Tells Us How He Used The Forces to Create a New Kind of Exercise Class</a:t>
            </a:r>
            <a:r>
              <a:rPr lang="en-US" sz="1800" dirty="0" smtClean="0"/>
              <a:t>. Available in </a:t>
            </a:r>
            <a:r>
              <a:rPr lang="en-US" sz="1800" dirty="0" smtClean="0">
                <a:hlinkClick r:id="rId4"/>
              </a:rPr>
              <a:t>http://www.startups.co.uk/robin-cope-british-military-fitness.html</a:t>
            </a:r>
            <a:r>
              <a:rPr lang="en-US" sz="1800" dirty="0" smtClean="0"/>
              <a:t> [Accessed: 08 November, 2012]. </a:t>
            </a:r>
          </a:p>
          <a:p>
            <a:pPr marL="0" indent="4667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/>
              <a:t>Smith, B.A. 1988. Military Training at New York’s Elmira Reformatory 1888-1920. </a:t>
            </a:r>
            <a:r>
              <a:rPr lang="en-US" sz="1800" i="1" dirty="0" smtClean="0"/>
              <a:t>Federal Probation</a:t>
            </a:r>
            <a:r>
              <a:rPr lang="en-US" sz="1800" dirty="0" smtClean="0"/>
              <a:t>. 52(1), pp.33-40.</a:t>
            </a:r>
          </a:p>
          <a:p>
            <a:pPr marL="0" indent="4667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/>
              <a:t>What’s New Jakarta. 2016. 5 Boot Camp Communities in Jakarta. Available in </a:t>
            </a:r>
            <a:r>
              <a:rPr lang="en-US" sz="1800" dirty="0" smtClean="0">
                <a:hlinkClick r:id="rId5"/>
              </a:rPr>
              <a:t>http://www.whatsnewjakarta.com/boot-camp-cross-fit-communities-in-jakarta/</a:t>
            </a:r>
            <a:r>
              <a:rPr lang="en-US" sz="1800" dirty="0" smtClean="0"/>
              <a:t> [Accessed: 03 October 2017]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08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5642"/>
            <a:ext cx="8534399" cy="5678905"/>
          </a:xfrm>
          <a:prstGeom prst="roundRect">
            <a:avLst>
              <a:gd name="adj" fmla="val 44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00055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724400"/>
            <a:ext cx="8183563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9900"/>
                </a:solidFill>
              </a:rPr>
              <a:t>WHAT IS BOOT CAMP?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238" y="1219200"/>
            <a:ext cx="8183562" cy="3498850"/>
          </a:xfrm>
        </p:spPr>
        <p:txBody>
          <a:bodyPr/>
          <a:lstStyle/>
          <a:p>
            <a:pPr marL="563563" indent="-563563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I"/>
              <a:defRPr/>
            </a:pPr>
            <a:r>
              <a:rPr lang="en-US" dirty="0" smtClean="0"/>
              <a:t>A fairly intense mix of strength training and aerobic elements (Mayo Clinic, 2016)</a:t>
            </a:r>
          </a:p>
          <a:p>
            <a:pPr marL="563563" indent="-563563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I"/>
              <a:defRPr/>
            </a:pPr>
            <a:r>
              <a:rPr lang="en-US" dirty="0" smtClean="0"/>
              <a:t>The movement can be pull-up, push-up, lunges, crunches, sprints and others.</a:t>
            </a:r>
          </a:p>
          <a:p>
            <a:pPr marL="563563" indent="-563563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I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04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03238" y="5248276"/>
            <a:ext cx="8183562" cy="1052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19</a:t>
            </a:r>
            <a:r>
              <a:rPr lang="en-US" baseline="3000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</a:t>
            </a: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Century Beginnings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503238" y="795338"/>
            <a:ext cx="8183562" cy="4187825"/>
          </a:xfrm>
        </p:spPr>
        <p:txBody>
          <a:bodyPr/>
          <a:lstStyle/>
          <a:p>
            <a:pPr marL="563563" indent="-563563" algn="just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"/>
              <a:defRPr/>
            </a:pPr>
            <a:r>
              <a:rPr lang="en-US" sz="2400" dirty="0" smtClean="0">
                <a:cs typeface="Simplified Arabic Fixed" pitchFamily="49" charset="-78"/>
              </a:rPr>
              <a:t>A military training approach was first introduced in 1888 at the Elmira Reformatory in Elmira, New York (Anderson et al., 1999). </a:t>
            </a:r>
          </a:p>
          <a:p>
            <a:pPr marL="563563" indent="-563563" algn="just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"/>
              <a:defRPr/>
            </a:pPr>
            <a:r>
              <a:rPr lang="en-US" sz="2400" dirty="0" smtClean="0">
                <a:cs typeface="Simplified Arabic Fixed" pitchFamily="49" charset="-78"/>
              </a:rPr>
              <a:t>This new training approach was implemented to invoke discipline and keep the inmates active, rather simply allow them to suffer boredom and inactivity.  (Smith, 1988).</a:t>
            </a:r>
          </a:p>
          <a:p>
            <a:pPr marL="563563" indent="-563563" algn="just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"/>
              <a:defRPr/>
            </a:pPr>
            <a:r>
              <a:rPr lang="en-US" sz="2400" dirty="0" smtClean="0">
                <a:cs typeface="Simplified Arabic Fixed" pitchFamily="49" charset="-78"/>
              </a:rPr>
              <a:t>During the Spanish-American War (25 April 1898 to 12 August 1898), US sailors wore leggings called boots, which came to mean a Navy (or Marine) recruit. These recruits trained in “boot” camps (NHHC, 2013).</a:t>
            </a:r>
            <a:endParaRPr lang="id-ID" sz="2400" dirty="0" smtClean="0">
              <a:ea typeface="Segoe UI Symbol" pitchFamily="34" charset="0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358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4800" y="384175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2000</a:t>
            </a:r>
            <a:r>
              <a:rPr lang="en-US" baseline="30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and Celebrity Boot Camps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1527175"/>
            <a:ext cx="8183563" cy="4187825"/>
          </a:xfrm>
        </p:spPr>
        <p:txBody>
          <a:bodyPr>
            <a:normAutofit lnSpcReduction="10000"/>
          </a:bodyPr>
          <a:lstStyle/>
          <a:p>
            <a:pPr marL="563563" indent="-563563" algn="ctr" eaLnBrk="1" hangingPunct="1">
              <a:buFont typeface="Wingdings 2" pitchFamily="18" charset="2"/>
              <a:buNone/>
            </a:pPr>
            <a:r>
              <a:rPr lang="en-US" sz="3200" smtClean="0"/>
              <a:t> 	Celebrity Fit Club</a:t>
            </a:r>
          </a:p>
          <a:p>
            <a:pPr marL="563563" indent="-563563" algn="ctr" eaLnBrk="1" hangingPunct="1">
              <a:buFont typeface="Wingdings 2" pitchFamily="18" charset="2"/>
              <a:buNone/>
            </a:pPr>
            <a:r>
              <a:rPr lang="en-US" sz="3200" b="1" smtClean="0">
                <a:sym typeface="Wingdings" pitchFamily="2" charset="2"/>
              </a:rPr>
              <a:t>	</a:t>
            </a:r>
            <a:endParaRPr lang="en-US" sz="3200" b="1" smtClean="0"/>
          </a:p>
          <a:p>
            <a:pPr marL="563563" indent="-563563" algn="ctr" eaLnBrk="1" hangingPunct="1">
              <a:buFont typeface="Wingdings 2" pitchFamily="18" charset="2"/>
              <a:buNone/>
            </a:pPr>
            <a:r>
              <a:rPr lang="en-US" sz="3200" smtClean="0"/>
              <a:t>2002 to 2006 in UK</a:t>
            </a:r>
          </a:p>
          <a:p>
            <a:pPr marL="563563" indent="-563563" algn="ctr" eaLnBrk="1" hangingPunct="1">
              <a:buFont typeface="Wingdings 2" pitchFamily="18" charset="2"/>
              <a:buNone/>
            </a:pPr>
            <a:r>
              <a:rPr lang="en-US" sz="3200" smtClean="0"/>
              <a:t>2005 to 2010 in US</a:t>
            </a:r>
          </a:p>
          <a:p>
            <a:pPr marL="563563" indent="-563563" algn="ctr" eaLnBrk="1" hangingPunct="1">
              <a:buFont typeface="Wingdings 2" pitchFamily="18" charset="2"/>
              <a:buNone/>
            </a:pPr>
            <a:r>
              <a:rPr lang="en-US" sz="3200" b="1" smtClean="0">
                <a:sym typeface="Wingdings" pitchFamily="2" charset="2"/>
              </a:rPr>
              <a:t></a:t>
            </a:r>
            <a:endParaRPr lang="en-US" sz="3200" smtClean="0"/>
          </a:p>
          <a:p>
            <a:pPr marL="563563" indent="-563563" algn="ctr" eaLnBrk="1" hangingPunct="1">
              <a:buFont typeface="Wingdings 2" pitchFamily="18" charset="2"/>
              <a:buNone/>
            </a:pPr>
            <a:r>
              <a:rPr lang="en-US" sz="3200" smtClean="0"/>
              <a:t>Monitored and supervised by a team that included a nutritionist, a psychologist and a physical trainer</a:t>
            </a:r>
            <a:endParaRPr lang="id-ID" sz="3200" smtClean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74639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British Military Fitness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93839"/>
            <a:ext cx="8183563" cy="45720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500" dirty="0" smtClean="0">
              <a:cs typeface="Times New Roman" pitchFamily="18" charset="0"/>
            </a:endParaRPr>
          </a:p>
          <a:p>
            <a:pPr marL="1946275" indent="-1946275" eaLnBrk="1" fontAlgn="auto" hangingPunct="1">
              <a:spcAft>
                <a:spcPts val="0"/>
              </a:spcAft>
              <a:buFont typeface="Wingdings 2"/>
              <a:buNone/>
              <a:tabLst>
                <a:tab pos="1536700" algn="l"/>
              </a:tabLst>
              <a:defRPr/>
            </a:pPr>
            <a:r>
              <a:rPr lang="en-US" sz="2400" dirty="0" smtClean="0"/>
              <a:t>Purpose	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To provide people with an alternative to the gym with group, social and motivational elements as core alongside the fitness element (Startups, 2011).</a:t>
            </a:r>
          </a:p>
          <a:p>
            <a:pPr marL="1946275" indent="-1946275" eaLnBrk="1" fontAlgn="auto" hangingPunct="1">
              <a:spcAft>
                <a:spcPts val="0"/>
              </a:spcAft>
              <a:buFont typeface="Wingdings 2"/>
              <a:buNone/>
              <a:tabLst>
                <a:tab pos="1536700" algn="l"/>
              </a:tabLst>
              <a:defRPr/>
            </a:pPr>
            <a:endParaRPr lang="en-US" sz="2500" dirty="0" smtClean="0"/>
          </a:p>
          <a:p>
            <a:pPr marL="1946275" indent="-1946275" eaLnBrk="1" fontAlgn="auto" hangingPunct="1">
              <a:spcAft>
                <a:spcPts val="0"/>
              </a:spcAft>
              <a:buFont typeface="Wingdings 2"/>
              <a:buNone/>
              <a:tabLst>
                <a:tab pos="1536700" algn="l"/>
              </a:tabLst>
              <a:defRPr/>
            </a:pPr>
            <a:r>
              <a:rPr lang="en-US" sz="2500" dirty="0" smtClean="0"/>
              <a:t>2011	</a:t>
            </a:r>
            <a:r>
              <a:rPr lang="en-US" sz="2500" dirty="0" smtClean="0">
                <a:sym typeface="Wingdings" pitchFamily="2" charset="2"/>
              </a:rPr>
              <a:t></a:t>
            </a:r>
            <a:r>
              <a:rPr lang="en-US" sz="2500" dirty="0" smtClean="0"/>
              <a:t> BMF had over 25,000 members, spread across more than 120 parks covering the length and breadth of the UK (Startups, 2011).</a:t>
            </a:r>
            <a:endParaRPr lang="en-US" sz="2500" dirty="0"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05400" y="6523039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BMF Website</a:t>
            </a:r>
          </a:p>
        </p:txBody>
      </p:sp>
    </p:spTree>
    <p:extLst>
      <p:ext uri="{BB962C8B-B14F-4D97-AF65-F5344CB8AC3E}">
        <p14:creationId xmlns:p14="http://schemas.microsoft.com/office/powerpoint/2010/main" val="42868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609600"/>
            <a:ext cx="8183563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9900"/>
                </a:solidFill>
              </a:rPr>
              <a:t>WHY BOOT CAMP ATTRACT MANY PEOPLE TO TRY?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2209800"/>
            <a:ext cx="8183563" cy="3654425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Offer a more challenging and varied workout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Require little or no special equipment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Creat a sense of camaraderie among the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742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457200"/>
            <a:ext cx="8183563" cy="105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9900"/>
                </a:solidFill>
              </a:rPr>
              <a:t>THE BENEFIT OF BOOT CAMP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2209800"/>
            <a:ext cx="8183563" cy="3654425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Push yourself harder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Develop group coordination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It’s cheaper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en-US" smtClean="0"/>
              <a:t>Help you to get and maintain the ideal weight</a:t>
            </a:r>
          </a:p>
        </p:txBody>
      </p:sp>
    </p:spTree>
    <p:extLst>
      <p:ext uri="{BB962C8B-B14F-4D97-AF65-F5344CB8AC3E}">
        <p14:creationId xmlns:p14="http://schemas.microsoft.com/office/powerpoint/2010/main" val="18353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7483</TotalTime>
  <Words>957</Words>
  <Application>Microsoft Office PowerPoint</Application>
  <PresentationFormat>On-screen Show (4:3)</PresentationFormat>
  <Paragraphs>101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WHAT IS  BOOT CAMP?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CONCLUSION</vt:lpstr>
      <vt:lpstr>PowerPoint Presentation</vt:lpstr>
      <vt:lpstr>PowerPoint Presentation</vt:lpstr>
      <vt:lpstr>PowerPoint Presentation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ismail - [2010]</cp:lastModifiedBy>
  <cp:revision>152</cp:revision>
  <dcterms:created xsi:type="dcterms:W3CDTF">2017-09-12T17:05:29Z</dcterms:created>
  <dcterms:modified xsi:type="dcterms:W3CDTF">2017-12-05T05:33:09Z</dcterms:modified>
</cp:coreProperties>
</file>