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2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Click to move the slide</a:t>
            </a: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6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32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170" name="PlaceHolder 4"/>
          <p:cNvSpPr>
            <a:spLocks noGrp="1"/>
          </p:cNvSpPr>
          <p:nvPr>
            <p:ph type="dt"/>
          </p:nvPr>
        </p:nvSpPr>
        <p:spPr>
          <a:xfrm>
            <a:off x="4279320" y="0"/>
            <a:ext cx="328032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17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32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172" name="PlaceHolder 6"/>
          <p:cNvSpPr>
            <a:spLocks noGrp="1"/>
          </p:cNvSpPr>
          <p:nvPr>
            <p:ph type="sldNum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7D80C081-E79E-4347-B89C-EA11B2A4B697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03662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8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282" name="TextShape 3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028EBEB8-809C-435F-AB50-309E2BA6909E}" type="slidenum">
              <a:rPr lang="en-US" sz="1200" b="0" strike="noStrike" spc="-1">
                <a:solidFill>
                  <a:srgbClr val="000000"/>
                </a:solidFill>
                <a:latin typeface="Arial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09780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580032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39564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09780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80032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67640" y="764640"/>
            <a:ext cx="8229240" cy="4296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309780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580032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 type="body"/>
          </p:nvPr>
        </p:nvSpPr>
        <p:spPr>
          <a:xfrm>
            <a:off x="39564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 type="body"/>
          </p:nvPr>
        </p:nvSpPr>
        <p:spPr>
          <a:xfrm>
            <a:off x="309780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 type="body"/>
          </p:nvPr>
        </p:nvSpPr>
        <p:spPr>
          <a:xfrm>
            <a:off x="580032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subTitle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subTitle"/>
          </p:nvPr>
        </p:nvSpPr>
        <p:spPr>
          <a:xfrm>
            <a:off x="467640" y="764640"/>
            <a:ext cx="8229240" cy="4296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309780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580032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5" name="PlaceHolder 5"/>
          <p:cNvSpPr>
            <a:spLocks noGrp="1"/>
          </p:cNvSpPr>
          <p:nvPr>
            <p:ph type="body"/>
          </p:nvPr>
        </p:nvSpPr>
        <p:spPr>
          <a:xfrm>
            <a:off x="39564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6" name="PlaceHolder 6"/>
          <p:cNvSpPr>
            <a:spLocks noGrp="1"/>
          </p:cNvSpPr>
          <p:nvPr>
            <p:ph type="body"/>
          </p:nvPr>
        </p:nvSpPr>
        <p:spPr>
          <a:xfrm>
            <a:off x="309780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7" name="PlaceHolder 7"/>
          <p:cNvSpPr>
            <a:spLocks noGrp="1"/>
          </p:cNvSpPr>
          <p:nvPr>
            <p:ph type="body"/>
          </p:nvPr>
        </p:nvSpPr>
        <p:spPr>
          <a:xfrm>
            <a:off x="580032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subTitle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ubTitle"/>
          </p:nvPr>
        </p:nvSpPr>
        <p:spPr>
          <a:xfrm>
            <a:off x="467640" y="764640"/>
            <a:ext cx="8229240" cy="4296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309780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5800320" y="19170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 type="body"/>
          </p:nvPr>
        </p:nvSpPr>
        <p:spPr>
          <a:xfrm>
            <a:off x="39564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5" name="PlaceHolder 6"/>
          <p:cNvSpPr>
            <a:spLocks noGrp="1"/>
          </p:cNvSpPr>
          <p:nvPr>
            <p:ph type="body"/>
          </p:nvPr>
        </p:nvSpPr>
        <p:spPr>
          <a:xfrm>
            <a:off x="309780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6" name="PlaceHolder 7"/>
          <p:cNvSpPr>
            <a:spLocks noGrp="1"/>
          </p:cNvSpPr>
          <p:nvPr>
            <p:ph type="body"/>
          </p:nvPr>
        </p:nvSpPr>
        <p:spPr>
          <a:xfrm>
            <a:off x="5800320" y="4098600"/>
            <a:ext cx="257328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67640" y="764640"/>
            <a:ext cx="8229240" cy="4296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41760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491360" y="40986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9564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491360" y="1917000"/>
            <a:ext cx="390024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395640" y="4098600"/>
            <a:ext cx="7992360" cy="1991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1"/>
          <p:cNvSpPr/>
          <p:nvPr/>
        </p:nvSpPr>
        <p:spPr>
          <a:xfrm>
            <a:off x="6664320" y="6489360"/>
            <a:ext cx="2601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" name="PlaceHolder 2"/>
          <p:cNvSpPr>
            <a:spLocks noGrp="1"/>
          </p:cNvSpPr>
          <p:nvPr>
            <p:ph type="title"/>
          </p:nvPr>
        </p:nvSpPr>
        <p:spPr>
          <a:xfrm>
            <a:off x="2896920" y="1124640"/>
            <a:ext cx="5542200" cy="10375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FFFFFF"/>
                </a:solidFill>
                <a:latin typeface="Calibri"/>
              </a:rPr>
              <a:t>Nama Dosen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CustomShape 3"/>
          <p:cNvSpPr/>
          <p:nvPr/>
        </p:nvSpPr>
        <p:spPr>
          <a:xfrm>
            <a:off x="2988000" y="5132520"/>
            <a:ext cx="5360400" cy="45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2970000" y="4916520"/>
            <a:ext cx="5360400" cy="431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636000" y="2205000"/>
            <a:ext cx="4176360" cy="7203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MATA KULIAH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3203640" y="4149720"/>
            <a:ext cx="5127120" cy="119808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Topik Perkuliahan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6664320" y="6489360"/>
            <a:ext cx="2601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3" name="PlaceHolder 2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082ADB7-B217-44FC-92E7-E48BBD337C64}" type="slidenum">
              <a:rPr lang="en-US" sz="1800" b="0" strike="noStrike" spc="-1">
                <a:solidFill>
                  <a:srgbClr val="000000"/>
                </a:solidFill>
                <a:latin typeface="Calibri"/>
              </a:rPr>
              <a:t>‹#›</a:t>
            </a:fld>
            <a:endParaRPr lang="en-US" sz="18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6664320" y="6489360"/>
            <a:ext cx="2601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5" name="PlaceHolder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240" cy="13712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Click to edit Master title style</a:t>
            </a: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57200" y="1981080"/>
            <a:ext cx="4038120" cy="38858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648320" y="1981080"/>
            <a:ext cx="4038120" cy="1866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4648320" y="4000680"/>
            <a:ext cx="4038120" cy="1866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Click to edit Master text styles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level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Third level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Fourth level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Fifth level</a:t>
            </a:r>
          </a:p>
        </p:txBody>
      </p:sp>
      <p:sp>
        <p:nvSpPr>
          <p:cNvPr id="89" name="PlaceHolder 6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2133360" cy="4568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A152220B-1480-49C8-BAC2-77F8B710CE5C}" type="slidenum">
              <a:rPr lang="en-US" sz="1800" b="0" strike="noStrike" spc="-1">
                <a:solidFill>
                  <a:srgbClr val="000000"/>
                </a:solidFill>
                <a:latin typeface="Calibri"/>
              </a:rPr>
              <a:t>‹#›</a:t>
            </a:fld>
            <a:endParaRPr lang="en-US" sz="1800" b="0" strike="noStrike" spc="-1">
              <a:latin typeface="Times New Roman"/>
            </a:endParaRPr>
          </a:p>
        </p:txBody>
      </p:sp>
      <p:sp>
        <p:nvSpPr>
          <p:cNvPr id="91" name="PlaceHolder 8"/>
          <p:cNvSpPr>
            <a:spLocks noGrp="1"/>
          </p:cNvSpPr>
          <p:nvPr>
            <p:ph type="dt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 lang="en-US" sz="2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6664320" y="6489360"/>
            <a:ext cx="26013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9" name="PlaceHolder 2"/>
          <p:cNvSpPr>
            <a:spLocks noGrp="1"/>
          </p:cNvSpPr>
          <p:nvPr>
            <p:ph type="title"/>
          </p:nvPr>
        </p:nvSpPr>
        <p:spPr>
          <a:xfrm>
            <a:off x="467640" y="764640"/>
            <a:ext cx="8229240" cy="92664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Master title style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395640" y="1917000"/>
            <a:ext cx="7992360" cy="417600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17375E"/>
              </a:buClr>
              <a:buFont typeface="Courier New"/>
              <a:buChar char="o"/>
            </a:pPr>
            <a:r>
              <a:rPr lang="en-US" sz="2400" b="0" strike="noStrike" spc="-1">
                <a:solidFill>
                  <a:srgbClr val="17375E"/>
                </a:solidFill>
                <a:latin typeface="Arial"/>
              </a:rPr>
              <a:t>Click to edit Master text styles</a:t>
            </a:r>
            <a:endParaRPr lang="en-US" sz="24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2602800" y="2179800"/>
            <a:ext cx="6145200" cy="647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Dra Safitri  M  M.Si</a:t>
            </a:r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2988000" y="3573000"/>
            <a:ext cx="5688360" cy="431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600" b="0" strike="noStrike" spc="-1">
                <a:solidFill>
                  <a:srgbClr val="000000"/>
                </a:solidFill>
                <a:latin typeface="Arial"/>
              </a:rPr>
              <a:t>Sesi 3</a:t>
            </a:r>
            <a:endParaRPr lang="en-US" sz="3600" b="0" strike="noStrike" spc="-1">
              <a:latin typeface="Arial"/>
            </a:endParaRPr>
          </a:p>
        </p:txBody>
      </p:sp>
      <p:sp>
        <p:nvSpPr>
          <p:cNvPr id="175" name="TextShape 3"/>
          <p:cNvSpPr txBox="1"/>
          <p:nvPr/>
        </p:nvSpPr>
        <p:spPr>
          <a:xfrm>
            <a:off x="2627640" y="1268640"/>
            <a:ext cx="6150600" cy="719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41"/>
              </a:spcBef>
            </a:pPr>
            <a:r>
              <a:rPr lang="en-US" sz="3200" b="0" strike="noStrike" spc="-1">
                <a:solidFill>
                  <a:srgbClr val="FFFFFF"/>
                </a:solidFill>
                <a:latin typeface="Arial"/>
              </a:rPr>
              <a:t>PSIKOLOGI SOSIAL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6" name="CustomShape 4"/>
          <p:cNvSpPr/>
          <p:nvPr/>
        </p:nvSpPr>
        <p:spPr>
          <a:xfrm>
            <a:off x="5181120" y="4267080"/>
            <a:ext cx="1431000" cy="109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4800" b="0" strike="noStrike" spc="-1">
                <a:solidFill>
                  <a:srgbClr val="FF0000"/>
                </a:solidFill>
                <a:latin typeface="Calibri"/>
              </a:rPr>
              <a:t>Diri </a:t>
            </a:r>
            <a:endParaRPr lang="en-US" sz="4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4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1447920" y="228600"/>
            <a:ext cx="6857640" cy="1371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Faktor yang mempengaruhi konsep diri</a:t>
            </a:r>
          </a:p>
        </p:txBody>
      </p:sp>
      <p:grpSp>
        <p:nvGrpSpPr>
          <p:cNvPr id="196" name="Group 2"/>
          <p:cNvGrpSpPr/>
          <p:nvPr/>
        </p:nvGrpSpPr>
        <p:grpSpPr>
          <a:xfrm>
            <a:off x="1524240" y="1397160"/>
            <a:ext cx="6095160" cy="4063680"/>
            <a:chOff x="1524240" y="1397160"/>
            <a:chExt cx="6095160" cy="4063680"/>
          </a:xfrm>
        </p:grpSpPr>
        <p:sp>
          <p:nvSpPr>
            <p:cNvPr id="197" name="CustomShape 3"/>
            <p:cNvSpPr/>
            <p:nvPr/>
          </p:nvSpPr>
          <p:spPr>
            <a:xfrm>
              <a:off x="1981080" y="1397160"/>
              <a:ext cx="5181120" cy="4063680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>
                <a:tint val="4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8" name="CustomShape 4"/>
            <p:cNvSpPr/>
            <p:nvPr/>
          </p:nvSpPr>
          <p:spPr>
            <a:xfrm>
              <a:off x="1524240" y="2362320"/>
              <a:ext cx="2901240" cy="213336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26080" tIns="226080" rIns="122040" bIns="226440" anchor="ctr"/>
            <a:lstStyle/>
            <a:p>
              <a:pPr algn="ctr">
                <a:lnSpc>
                  <a:spcPct val="90000"/>
                </a:lnSpc>
                <a:spcAft>
                  <a:spcPts val="1120"/>
                </a:spcAft>
              </a:pPr>
              <a:r>
                <a:rPr lang="en-US" sz="3200" b="0" strike="noStrike" spc="-1">
                  <a:solidFill>
                    <a:srgbClr val="000000"/>
                  </a:solidFill>
                  <a:latin typeface="Calibri"/>
                </a:rPr>
                <a:t>Orang lain</a:t>
              </a:r>
              <a:endParaRPr lang="en-US" sz="3200" b="0" strike="noStrike" spc="-1">
                <a:latin typeface="Arial"/>
              </a:endParaRPr>
            </a:p>
          </p:txBody>
        </p:sp>
        <p:sp>
          <p:nvSpPr>
            <p:cNvPr id="199" name="CustomShape 5"/>
            <p:cNvSpPr/>
            <p:nvPr/>
          </p:nvSpPr>
          <p:spPr>
            <a:xfrm>
              <a:off x="4718160" y="2362320"/>
              <a:ext cx="2901240" cy="213336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10600" tIns="210600" rIns="106560" bIns="210960" anchor="ctr"/>
            <a:lstStyle/>
            <a:p>
              <a:pPr algn="ctr">
                <a:lnSpc>
                  <a:spcPct val="90000"/>
                </a:lnSpc>
                <a:spcAft>
                  <a:spcPts val="981"/>
                </a:spcAft>
              </a:pPr>
              <a:r>
                <a:rPr lang="en-US" sz="2800" b="0" strike="noStrike" spc="-1">
                  <a:solidFill>
                    <a:srgbClr val="000000"/>
                  </a:solidFill>
                  <a:latin typeface="Calibri"/>
                </a:rPr>
                <a:t>Kelompok acuan </a:t>
              </a:r>
              <a:endParaRPr lang="en-US" sz="28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981"/>
                </a:spcAft>
              </a:pPr>
              <a:r>
                <a:rPr lang="en-US" sz="2800" b="0" strike="noStrike" spc="-1">
                  <a:solidFill>
                    <a:srgbClr val="000000"/>
                  </a:solidFill>
                  <a:latin typeface="Calibri"/>
                </a:rPr>
                <a:t>( reference group)</a:t>
              </a:r>
              <a:endParaRPr lang="en-US" sz="28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981"/>
                </a:spcAft>
              </a:pPr>
              <a:endParaRPr lang="en-US" sz="2800" b="0" strike="noStrike" spc="-1">
                <a:latin typeface="Arial"/>
              </a:endParaRPr>
            </a:p>
          </p:txBody>
        </p:sp>
      </p:grpSp>
      <p:grpSp>
        <p:nvGrpSpPr>
          <p:cNvPr id="200" name="Group 6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TextShape 1"/>
          <p:cNvSpPr txBox="1"/>
          <p:nvPr/>
        </p:nvSpPr>
        <p:spPr>
          <a:xfrm>
            <a:off x="838080" y="457200"/>
            <a:ext cx="7848360" cy="837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92500"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         PENGETAHUAN TENTANG DIRI</a:t>
            </a:r>
          </a:p>
        </p:txBody>
      </p:sp>
      <p:sp>
        <p:nvSpPr>
          <p:cNvPr id="202" name="TextShape 2"/>
          <p:cNvSpPr txBox="1"/>
          <p:nvPr/>
        </p:nvSpPr>
        <p:spPr>
          <a:xfrm>
            <a:off x="457200" y="13716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56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   Konsep diri pada dasarnya merupakan suatu skema, yaitu pengetahuan yang terorganisasi mengenai sesuatu yang digunakan untuk menginterpretasikan pengalaman.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Konsep diri </a:t>
            </a:r>
            <a:r>
              <a:rPr lang="en-US" sz="2800" b="0" strike="noStrike" spc="-1">
                <a:solidFill>
                  <a:srgbClr val="000000"/>
                </a:solidFill>
                <a:latin typeface="Wingdings"/>
              </a:rPr>
              <a:t>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 Skema diri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    Pengetahuan tentang diri, yang mempengaruhi cara seseorang mengelola informasi dan pengambilan tindakan 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56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( Vaughan &amp; Horg 2002)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Jenis Skema Diri</a:t>
            </a:r>
          </a:p>
        </p:txBody>
      </p:sp>
      <p:grpSp>
        <p:nvGrpSpPr>
          <p:cNvPr id="204" name="Group 2"/>
          <p:cNvGrpSpPr/>
          <p:nvPr/>
        </p:nvGrpSpPr>
        <p:grpSpPr>
          <a:xfrm>
            <a:off x="1524600" y="1397160"/>
            <a:ext cx="6094080" cy="4063680"/>
            <a:chOff x="1524600" y="1397160"/>
            <a:chExt cx="6094080" cy="4063680"/>
          </a:xfrm>
        </p:grpSpPr>
        <p:sp>
          <p:nvSpPr>
            <p:cNvPr id="205" name="CustomShape 3"/>
            <p:cNvSpPr/>
            <p:nvPr/>
          </p:nvSpPr>
          <p:spPr>
            <a:xfrm rot="16200000">
              <a:off x="459720" y="2461680"/>
              <a:ext cx="4063680" cy="1934280"/>
            </a:xfrm>
            <a:prstGeom prst="flowChartManualOperation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5400000" vert="vert" lIns="0" tIns="172800" rIns="0" bIns="171360" anchor="ctr"/>
            <a:lstStyle/>
            <a:p>
              <a:pPr algn="ctr">
                <a:lnSpc>
                  <a:spcPct val="90000"/>
                </a:lnSpc>
                <a:spcAft>
                  <a:spcPts val="944"/>
                </a:spcAft>
              </a:pPr>
              <a:r>
                <a:rPr lang="en-US" sz="2700" b="0" strike="noStrike" spc="-1">
                  <a:solidFill>
                    <a:srgbClr val="FFFFFF"/>
                  </a:solidFill>
                  <a:latin typeface="Calibri"/>
                </a:rPr>
                <a:t>1</a:t>
              </a:r>
              <a:r>
                <a:rPr lang="en-US" sz="2700" b="0" strike="noStrike" spc="-1">
                  <a:solidFill>
                    <a:srgbClr val="000000"/>
                  </a:solidFill>
                  <a:latin typeface="Calibri"/>
                </a:rPr>
                <a:t>. </a:t>
              </a:r>
              <a:r>
                <a:rPr lang="en-US" sz="2700" b="0" strike="noStrike" spc="-1">
                  <a:solidFill>
                    <a:srgbClr val="FFFFFF"/>
                  </a:solidFill>
                  <a:latin typeface="Calibri"/>
                </a:rPr>
                <a:t>Actual Self, </a:t>
              </a:r>
              <a:r>
                <a:rPr lang="en-US" sz="2700" b="0" strike="noStrike" spc="-1">
                  <a:solidFill>
                    <a:srgbClr val="000000"/>
                  </a:solidFill>
                  <a:latin typeface="Calibri"/>
                </a:rPr>
                <a:t>bagaimana diri kita saat ini</a:t>
              </a:r>
              <a:endParaRPr lang="en-US" sz="2700" b="0" strike="noStrike" spc="-1">
                <a:latin typeface="Arial"/>
              </a:endParaRPr>
            </a:p>
          </p:txBody>
        </p:sp>
        <p:sp>
          <p:nvSpPr>
            <p:cNvPr id="206" name="CustomShape 4"/>
            <p:cNvSpPr/>
            <p:nvPr/>
          </p:nvSpPr>
          <p:spPr>
            <a:xfrm rot="16200000">
              <a:off x="2539800" y="2461680"/>
              <a:ext cx="4063680" cy="1934280"/>
            </a:xfrm>
            <a:prstGeom prst="flowChartManualOperation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5400000" vert="vert" lIns="0" tIns="172800" rIns="0" bIns="171360" anchor="ctr"/>
            <a:lstStyle/>
            <a:p>
              <a:pPr algn="ctr">
                <a:lnSpc>
                  <a:spcPct val="90000"/>
                </a:lnSpc>
                <a:spcAft>
                  <a:spcPts val="944"/>
                </a:spcAft>
              </a:pPr>
              <a:r>
                <a:rPr lang="en-US" sz="2700" b="0" strike="noStrike" spc="-1">
                  <a:solidFill>
                    <a:srgbClr val="FFFFFF"/>
                  </a:solidFill>
                  <a:latin typeface="Calibri"/>
                </a:rPr>
                <a:t>2</a:t>
              </a:r>
              <a:r>
                <a:rPr lang="en-US" sz="2700" b="0" strike="noStrike" spc="-1">
                  <a:solidFill>
                    <a:srgbClr val="000000"/>
                  </a:solidFill>
                  <a:latin typeface="Calibri"/>
                </a:rPr>
                <a:t>. </a:t>
              </a:r>
              <a:r>
                <a:rPr lang="en-US" sz="2700" b="0" strike="noStrike" spc="-1">
                  <a:solidFill>
                    <a:srgbClr val="FFFFFF"/>
                  </a:solidFill>
                  <a:latin typeface="Calibri"/>
                </a:rPr>
                <a:t>Ideal self, </a:t>
              </a:r>
              <a:r>
                <a:rPr lang="en-US" sz="2700" b="0" strike="noStrike" spc="-1">
                  <a:solidFill>
                    <a:srgbClr val="000000"/>
                  </a:solidFill>
                  <a:latin typeface="Calibri"/>
                </a:rPr>
                <a:t>bagaimana diri yang kita inginkan</a:t>
              </a:r>
              <a:endParaRPr lang="en-US" sz="2700" b="0" strike="noStrike" spc="-1">
                <a:latin typeface="Arial"/>
              </a:endParaRPr>
            </a:p>
          </p:txBody>
        </p:sp>
        <p:sp>
          <p:nvSpPr>
            <p:cNvPr id="207" name="CustomShape 5"/>
            <p:cNvSpPr/>
            <p:nvPr/>
          </p:nvSpPr>
          <p:spPr>
            <a:xfrm rot="16200000">
              <a:off x="4619520" y="2461680"/>
              <a:ext cx="4063680" cy="1934280"/>
            </a:xfrm>
            <a:prstGeom prst="flowChartManualOperation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5400000" vert="vert" lIns="0" tIns="172800" rIns="0" bIns="171360" anchor="ctr"/>
            <a:lstStyle/>
            <a:p>
              <a:pPr algn="ctr">
                <a:lnSpc>
                  <a:spcPct val="90000"/>
                </a:lnSpc>
                <a:spcAft>
                  <a:spcPts val="944"/>
                </a:spcAft>
              </a:pPr>
              <a:r>
                <a:rPr lang="en-US" sz="2700" b="0" strike="noStrike" spc="-1">
                  <a:solidFill>
                    <a:srgbClr val="FFFFFF"/>
                  </a:solidFill>
                  <a:latin typeface="Calibri"/>
                </a:rPr>
                <a:t>3.Ought Self</a:t>
              </a:r>
              <a:r>
                <a:rPr lang="en-US" sz="2700" b="0" strike="noStrike" spc="-1">
                  <a:solidFill>
                    <a:srgbClr val="000000"/>
                  </a:solidFill>
                  <a:latin typeface="Calibri"/>
                </a:rPr>
                <a:t>,  bagaimana diri kita seharusnya</a:t>
              </a:r>
              <a:endParaRPr lang="en-US" sz="2700" b="0" strike="noStrike" spc="-1">
                <a:latin typeface="Arial"/>
              </a:endParaRPr>
            </a:p>
          </p:txBody>
        </p:sp>
      </p:grpSp>
      <p:grpSp>
        <p:nvGrpSpPr>
          <p:cNvPr id="208" name="Group 6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sp>
        <p:nvSpPr>
          <p:cNvPr id="209" name="TextShape 7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spcBef>
                <a:spcPts val="1417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extShape 1"/>
          <p:cNvSpPr txBox="1"/>
          <p:nvPr/>
        </p:nvSpPr>
        <p:spPr>
          <a:xfrm>
            <a:off x="609480" y="68580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Diskrepansi/ Kesenjangan antara ke 3 skema diri</a:t>
            </a:r>
          </a:p>
        </p:txBody>
      </p:sp>
      <p:grpSp>
        <p:nvGrpSpPr>
          <p:cNvPr id="211" name="Group 2"/>
          <p:cNvGrpSpPr/>
          <p:nvPr/>
        </p:nvGrpSpPr>
        <p:grpSpPr>
          <a:xfrm>
            <a:off x="1523880" y="1905120"/>
            <a:ext cx="6095520" cy="4024440"/>
            <a:chOff x="1523880" y="1905120"/>
            <a:chExt cx="6095520" cy="4024440"/>
          </a:xfrm>
        </p:grpSpPr>
        <p:sp>
          <p:nvSpPr>
            <p:cNvPr id="212" name="CustomShape 3"/>
            <p:cNvSpPr/>
            <p:nvPr/>
          </p:nvSpPr>
          <p:spPr>
            <a:xfrm>
              <a:off x="1523880" y="3715560"/>
              <a:ext cx="6095520" cy="327240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3" name="CustomShape 4"/>
            <p:cNvSpPr/>
            <p:nvPr/>
          </p:nvSpPr>
          <p:spPr>
            <a:xfrm>
              <a:off x="1815840" y="1905120"/>
              <a:ext cx="5803560" cy="196344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57040" tIns="95760" rIns="161280" bIns="96120" anchor="ctr"/>
            <a:lstStyle/>
            <a:p>
              <a:pPr>
                <a:lnSpc>
                  <a:spcPct val="90000"/>
                </a:lnSpc>
                <a:spcAft>
                  <a:spcPts val="839"/>
                </a:spcAft>
              </a:pPr>
              <a:r>
                <a:rPr lang="en-US" sz="2400" b="1" strike="noStrike" spc="-1">
                  <a:solidFill>
                    <a:srgbClr val="000000"/>
                  </a:solidFill>
                  <a:latin typeface="Calibri"/>
                </a:rPr>
                <a:t>Dejection-related emotion</a:t>
              </a: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; kegagalan mengatasi kesenjangan actualself dan ideal self</a:t>
              </a:r>
              <a:endParaRPr lang="en-US" sz="2400" b="0" strike="noStrike" spc="-1">
                <a:latin typeface="Arial"/>
              </a:endParaRPr>
            </a:p>
            <a:p>
              <a:pPr>
                <a:lnSpc>
                  <a:spcPct val="90000"/>
                </a:lnSpc>
                <a:spcAft>
                  <a:spcPts val="839"/>
                </a:spcAft>
              </a:pP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misal: kecewa, tidak puas dan sedih</a:t>
              </a:r>
              <a:endParaRPr lang="en-US" sz="2400" b="0" strike="noStrike" spc="-1">
                <a:latin typeface="Arial"/>
              </a:endParaRPr>
            </a:p>
          </p:txBody>
        </p:sp>
        <p:sp>
          <p:nvSpPr>
            <p:cNvPr id="214" name="CustomShape 5"/>
            <p:cNvSpPr/>
            <p:nvPr/>
          </p:nvSpPr>
          <p:spPr>
            <a:xfrm>
              <a:off x="1523880" y="5602320"/>
              <a:ext cx="6095520" cy="327240"/>
            </a:xfrm>
            <a:prstGeom prst="rect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5" name="CustomShape 6"/>
            <p:cNvSpPr/>
            <p:nvPr/>
          </p:nvSpPr>
          <p:spPr>
            <a:xfrm>
              <a:off x="1814040" y="4113360"/>
              <a:ext cx="5803560" cy="168048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43360" tIns="82080" rIns="161280" bIns="82080" anchor="ctr"/>
            <a:lstStyle/>
            <a:p>
              <a:pPr>
                <a:lnSpc>
                  <a:spcPct val="90000"/>
                </a:lnSpc>
                <a:spcAft>
                  <a:spcPts val="839"/>
                </a:spcAft>
              </a:pPr>
              <a:r>
                <a:rPr lang="en-US" sz="2400" b="1" strike="noStrike" spc="-1">
                  <a:solidFill>
                    <a:srgbClr val="000000"/>
                  </a:solidFill>
                  <a:latin typeface="Calibri"/>
                </a:rPr>
                <a:t>agitation related emotions </a:t>
              </a: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; kegagalan mengatasi kesenjangan actual self dan ought self</a:t>
              </a:r>
              <a:endParaRPr lang="en-US" sz="2400" b="0" strike="noStrike" spc="-1">
                <a:latin typeface="Arial"/>
              </a:endParaRPr>
            </a:p>
            <a:p>
              <a:pPr>
                <a:lnSpc>
                  <a:spcPct val="90000"/>
                </a:lnSpc>
                <a:spcAft>
                  <a:spcPts val="839"/>
                </a:spcAft>
              </a:pP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Misal : cemas, takut dan terancam</a:t>
              </a:r>
              <a:endParaRPr lang="en-US" sz="2400" b="0" strike="noStrike" spc="-1">
                <a:latin typeface="Arial"/>
              </a:endParaRPr>
            </a:p>
          </p:txBody>
        </p:sp>
      </p:grpSp>
      <p:grpSp>
        <p:nvGrpSpPr>
          <p:cNvPr id="216" name="Group 7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Identitas Personal dan Sosial</a:t>
            </a:r>
          </a:p>
        </p:txBody>
      </p:sp>
      <p:sp>
        <p:nvSpPr>
          <p:cNvPr id="218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en-US" sz="2800" b="0" strike="noStrike" spc="-1">
                <a:solidFill>
                  <a:srgbClr val="FF0000"/>
                </a:solidFill>
                <a:latin typeface="Calibri"/>
              </a:rPr>
              <a:t>Identitas personal 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: seseorang mendefinisikan dirinya berdasarkan atribut atau trait yang membedakan diri dengan orang lain dan hubungan interpersonal yang dimiliki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r>
              <a:rPr lang="en-US" sz="2800" b="0" strike="noStrike" spc="-1">
                <a:solidFill>
                  <a:srgbClr val="FF0000"/>
                </a:solidFill>
                <a:latin typeface="Calibri"/>
              </a:rPr>
              <a:t>Identitas sosial </a:t>
            </a: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: seseorang mendefinisikan dirinya berdasarkan keanggotaan dalam suatu kelompok atau atribut yang dimiliki bersama oleh anggota kelompok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Tiga Bentuk Diri</a:t>
            </a:r>
          </a:p>
        </p:txBody>
      </p:sp>
      <p:grpSp>
        <p:nvGrpSpPr>
          <p:cNvPr id="221" name="Group 3"/>
          <p:cNvGrpSpPr/>
          <p:nvPr/>
        </p:nvGrpSpPr>
        <p:grpSpPr>
          <a:xfrm>
            <a:off x="1524960" y="1397520"/>
            <a:ext cx="6653160" cy="4622400"/>
            <a:chOff x="1524960" y="1397520"/>
            <a:chExt cx="6653160" cy="4622400"/>
          </a:xfrm>
        </p:grpSpPr>
        <p:sp>
          <p:nvSpPr>
            <p:cNvPr id="222" name="CustomShape 4"/>
            <p:cNvSpPr/>
            <p:nvPr/>
          </p:nvSpPr>
          <p:spPr>
            <a:xfrm rot="16200000">
              <a:off x="277560" y="2644560"/>
              <a:ext cx="4622400" cy="2127960"/>
            </a:xfrm>
            <a:prstGeom prst="flowChartManualOperation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5400000" vert="vert" lIns="0" tIns="120240" rIns="0" bIns="12060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1" strike="noStrike" spc="-1">
                  <a:solidFill>
                    <a:srgbClr val="000000"/>
                  </a:solidFill>
                  <a:latin typeface="Calibri"/>
                </a:rPr>
                <a:t>Individual self </a:t>
              </a:r>
              <a:r>
                <a:rPr lang="en-US" sz="1900" b="0" strike="noStrike" spc="-1">
                  <a:solidFill>
                    <a:srgbClr val="000000"/>
                  </a:solidFill>
                  <a:latin typeface="Calibri"/>
                </a:rPr>
                <a:t>; trat pribadi</a:t>
              </a:r>
              <a:endParaRPr lang="en-US" sz="19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000000"/>
                  </a:solidFill>
                  <a:latin typeface="Calibri"/>
                </a:rPr>
                <a:t>- Saya adalah seorang pekerja keras yang</a:t>
              </a:r>
              <a:endParaRPr lang="en-US" sz="19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000000"/>
                  </a:solidFill>
                  <a:latin typeface="Calibri"/>
                </a:rPr>
                <a:t>pantang menyerah ketika menghadapi </a:t>
              </a:r>
              <a:endParaRPr lang="en-US" sz="19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000000"/>
                  </a:solidFill>
                  <a:latin typeface="Calibri"/>
                </a:rPr>
                <a:t>tantangan</a:t>
              </a:r>
              <a:endParaRPr lang="en-US" sz="1900" b="0" strike="noStrike" spc="-1">
                <a:latin typeface="Arial"/>
              </a:endParaRPr>
            </a:p>
          </p:txBody>
        </p:sp>
        <p:sp>
          <p:nvSpPr>
            <p:cNvPr id="223" name="CustomShape 5"/>
            <p:cNvSpPr/>
            <p:nvPr/>
          </p:nvSpPr>
          <p:spPr>
            <a:xfrm rot="16200000">
              <a:off x="2565360" y="2644560"/>
              <a:ext cx="4622400" cy="2127960"/>
            </a:xfrm>
            <a:prstGeom prst="flowChartManualOperation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5400000" vert="vert" lIns="0" tIns="120240" rIns="0" bIns="12060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1" strike="noStrike" spc="-1">
                  <a:solidFill>
                    <a:srgbClr val="000000"/>
                  </a:solidFill>
                  <a:latin typeface="Calibri"/>
                </a:rPr>
                <a:t>Relational self </a:t>
              </a:r>
              <a:r>
                <a:rPr lang="en-US" sz="1900" b="0" strike="noStrike" spc="-1">
                  <a:solidFill>
                    <a:srgbClr val="000000"/>
                  </a:solidFill>
                  <a:latin typeface="Calibri"/>
                </a:rPr>
                <a:t>: hubungan interpersonal</a:t>
              </a:r>
              <a:endParaRPr lang="en-US" sz="19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000000"/>
                  </a:solidFill>
                  <a:latin typeface="Calibri"/>
                </a:rPr>
                <a:t>- saya temannya anak mantan presiden</a:t>
              </a:r>
              <a:endParaRPr lang="en-US" sz="1900" b="0" strike="noStrike" spc="-1">
                <a:latin typeface="Arial"/>
              </a:endParaRPr>
            </a:p>
          </p:txBody>
        </p:sp>
        <p:sp>
          <p:nvSpPr>
            <p:cNvPr id="224" name="CustomShape 6"/>
            <p:cNvSpPr/>
            <p:nvPr/>
          </p:nvSpPr>
          <p:spPr>
            <a:xfrm rot="16200000">
              <a:off x="4802760" y="2644560"/>
              <a:ext cx="4622400" cy="2127960"/>
            </a:xfrm>
            <a:prstGeom prst="flowChartManualOperation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5400000" vert="vert" lIns="0" tIns="120240" rIns="0" bIns="12060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1" strike="noStrike" spc="-1">
                  <a:solidFill>
                    <a:srgbClr val="000000"/>
                  </a:solidFill>
                  <a:latin typeface="Calibri"/>
                </a:rPr>
                <a:t>Collective self </a:t>
              </a:r>
              <a:r>
                <a:rPr lang="en-US" sz="1900" b="0" strike="noStrike" spc="-1">
                  <a:solidFill>
                    <a:srgbClr val="000000"/>
                  </a:solidFill>
                  <a:latin typeface="Calibri"/>
                </a:rPr>
                <a:t>: keanggotaan dalam kelompok</a:t>
              </a:r>
              <a:endParaRPr lang="en-US" sz="19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000000"/>
                  </a:solidFill>
                  <a:latin typeface="Calibri"/>
                </a:rPr>
                <a:t>- Saya mahasiswa UEU angkatan 2016</a:t>
              </a:r>
              <a:endParaRPr lang="en-US" sz="1900" b="0" strike="noStrike" spc="-1">
                <a:latin typeface="Arial"/>
              </a:endParaRPr>
            </a:p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endParaRPr lang="en-US" sz="1900" b="0" strike="noStrike" spc="-1">
                <a:latin typeface="Arial"/>
              </a:endParaRPr>
            </a:p>
          </p:txBody>
        </p:sp>
      </p:grpSp>
      <p:grpSp>
        <p:nvGrpSpPr>
          <p:cNvPr id="225" name="Group 7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Harga Diri ( Self Esteem)</a:t>
            </a:r>
          </a:p>
        </p:txBody>
      </p:sp>
      <p:sp>
        <p:nvSpPr>
          <p:cNvPr id="227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Penilaian atau evaluasi secara positif atau negatif terhadap diri ( Deaux, Dane &amp; Wrightsman, 1992)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Menunjukkan keseluruhan sikap seseorang terhadap dirinya sendiri, baik positif maupun negatif ( Baron, Byrne, Branscombe, 2206)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dirty="0" err="1">
                <a:solidFill>
                  <a:srgbClr val="000000"/>
                </a:solidFill>
                <a:latin typeface="Calibri"/>
              </a:rPr>
              <a:t>Presentasi</a:t>
            </a:r>
            <a:r>
              <a:rPr lang="en-US" sz="4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4400" b="0" strike="noStrike" spc="-1" dirty="0" err="1">
                <a:solidFill>
                  <a:srgbClr val="000000"/>
                </a:solidFill>
                <a:latin typeface="Calibri"/>
              </a:rPr>
              <a:t>Diri</a:t>
            </a:r>
            <a:endParaRPr lang="en-US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229" name="Group 2"/>
          <p:cNvGrpSpPr/>
          <p:nvPr/>
        </p:nvGrpSpPr>
        <p:grpSpPr>
          <a:xfrm>
            <a:off x="1219320" y="1449720"/>
            <a:ext cx="7467120" cy="4566960"/>
            <a:chOff x="1219320" y="1449720"/>
            <a:chExt cx="7467120" cy="4566960"/>
          </a:xfrm>
        </p:grpSpPr>
        <p:sp>
          <p:nvSpPr>
            <p:cNvPr id="230" name="CustomShape 3"/>
            <p:cNvSpPr/>
            <p:nvPr/>
          </p:nvSpPr>
          <p:spPr>
            <a:xfrm rot="5400000">
              <a:off x="1068120" y="1600920"/>
              <a:ext cx="1007640" cy="705240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2240" tIns="12240" rIns="12240" bIns="1224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FFFFFF"/>
                  </a:solidFill>
                  <a:latin typeface="Calibri"/>
                </a:rPr>
                <a:t>1</a:t>
              </a:r>
              <a:endParaRPr lang="en-US" sz="1900" b="0" strike="noStrike" spc="-1">
                <a:latin typeface="Arial"/>
              </a:endParaRPr>
            </a:p>
          </p:txBody>
        </p:sp>
        <p:sp>
          <p:nvSpPr>
            <p:cNvPr id="231" name="CustomShape 4"/>
            <p:cNvSpPr/>
            <p:nvPr/>
          </p:nvSpPr>
          <p:spPr>
            <a:xfrm rot="5400000">
              <a:off x="5016240" y="-1565280"/>
              <a:ext cx="654840" cy="668556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42200" tIns="12600" rIns="12600" bIns="12600" anchor="ctr"/>
            <a:lstStyle/>
            <a:p>
              <a:pPr marL="360" lvl="1">
                <a:lnSpc>
                  <a:spcPct val="90000"/>
                </a:lnSpc>
                <a:spcAft>
                  <a:spcPts val="300"/>
                </a:spcAft>
                <a:buClr>
                  <a:srgbClr val="000000"/>
                </a:buClr>
              </a:pPr>
              <a:endParaRPr lang="en-US" sz="2000" b="0" strike="noStrike" spc="-1" dirty="0">
                <a:latin typeface="Arial"/>
              </a:endParaRPr>
            </a:p>
          </p:txBody>
        </p:sp>
        <p:sp>
          <p:nvSpPr>
            <p:cNvPr id="232" name="CustomShape 5"/>
            <p:cNvSpPr/>
            <p:nvPr/>
          </p:nvSpPr>
          <p:spPr>
            <a:xfrm rot="5400000">
              <a:off x="1068120" y="2490840"/>
              <a:ext cx="1007640" cy="705240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2240" tIns="12240" rIns="12240" bIns="1224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FFFFFF"/>
                  </a:solidFill>
                  <a:latin typeface="Calibri"/>
                </a:rPr>
                <a:t>2</a:t>
              </a:r>
              <a:endParaRPr lang="en-US" sz="1900" b="0" strike="noStrike" spc="-1">
                <a:latin typeface="Arial"/>
              </a:endParaRPr>
            </a:p>
          </p:txBody>
        </p:sp>
        <p:sp>
          <p:nvSpPr>
            <p:cNvPr id="233" name="CustomShape 6" descr="Self Promotion : memiliki kelebihan / kekuatan"/>
            <p:cNvSpPr/>
            <p:nvPr/>
          </p:nvSpPr>
          <p:spPr>
            <a:xfrm rot="5400000">
              <a:off x="4939920" y="-675360"/>
              <a:ext cx="654840" cy="668556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42200" tIns="12600" rIns="12600" bIns="12600" anchor="ctr"/>
            <a:lstStyle/>
            <a:p>
              <a:pPr marL="360" lvl="1">
                <a:lnSpc>
                  <a:spcPct val="90000"/>
                </a:lnSpc>
                <a:spcAft>
                  <a:spcPts val="300"/>
                </a:spcAft>
                <a:buClr>
                  <a:srgbClr val="000000"/>
                </a:buClr>
              </a:pPr>
              <a:endParaRPr lang="en-US" sz="2000" b="0" strike="noStrike" spc="-1" dirty="0">
                <a:latin typeface="Arial"/>
              </a:endParaRPr>
            </a:p>
          </p:txBody>
        </p:sp>
        <p:sp>
          <p:nvSpPr>
            <p:cNvPr id="234" name="CustomShape 7"/>
            <p:cNvSpPr/>
            <p:nvPr/>
          </p:nvSpPr>
          <p:spPr>
            <a:xfrm rot="5400000">
              <a:off x="1068120" y="3380760"/>
              <a:ext cx="1007640" cy="705240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2240" tIns="12240" rIns="12240" bIns="1224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FFFFFF"/>
                  </a:solidFill>
                  <a:latin typeface="Calibri"/>
                </a:rPr>
                <a:t>3</a:t>
              </a:r>
              <a:endParaRPr lang="en-US" sz="1900" b="0" strike="noStrike" spc="-1">
                <a:latin typeface="Arial"/>
              </a:endParaRPr>
            </a:p>
          </p:txBody>
        </p:sp>
        <p:sp>
          <p:nvSpPr>
            <p:cNvPr id="235" name="CustomShape 8"/>
            <p:cNvSpPr/>
            <p:nvPr/>
          </p:nvSpPr>
          <p:spPr>
            <a:xfrm rot="5400000">
              <a:off x="4939920" y="214200"/>
              <a:ext cx="654840" cy="6685560"/>
            </a:xfrm>
            <a:prstGeom prst="flowChartAlternateProcess">
              <a:avLst/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42200" tIns="12600" rIns="12600" bIns="12600" anchor="ctr"/>
            <a:lstStyle/>
            <a:p>
              <a:pPr marL="228600" lvl="1" indent="-228240">
                <a:lnSpc>
                  <a:spcPct val="90000"/>
                </a:lnSpc>
                <a:spcAft>
                  <a:spcPts val="300"/>
                </a:spcAft>
                <a:buClr>
                  <a:srgbClr val="000000"/>
                </a:buClr>
                <a:buFont typeface="Symbol" charset="2"/>
                <a:buChar char=""/>
              </a:pPr>
              <a:endParaRPr lang="en-US" sz="2000" b="0" strike="noStrike" spc="-1" dirty="0">
                <a:latin typeface="Arial"/>
              </a:endParaRPr>
            </a:p>
          </p:txBody>
        </p:sp>
        <p:sp>
          <p:nvSpPr>
            <p:cNvPr id="236" name="CustomShape 9"/>
            <p:cNvSpPr/>
            <p:nvPr/>
          </p:nvSpPr>
          <p:spPr>
            <a:xfrm rot="5400000">
              <a:off x="1068120" y="4270680"/>
              <a:ext cx="1007640" cy="705240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2240" tIns="12240" rIns="12240" bIns="1224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FFFFFF"/>
                  </a:solidFill>
                  <a:latin typeface="Calibri"/>
                </a:rPr>
                <a:t>4</a:t>
              </a:r>
              <a:endParaRPr lang="en-US" sz="1900" b="0" strike="noStrike" spc="-1">
                <a:latin typeface="Arial"/>
              </a:endParaRPr>
            </a:p>
          </p:txBody>
        </p:sp>
        <p:sp>
          <p:nvSpPr>
            <p:cNvPr id="237" name="CustomShape 10"/>
            <p:cNvSpPr/>
            <p:nvPr/>
          </p:nvSpPr>
          <p:spPr>
            <a:xfrm rot="5400000">
              <a:off x="4939920" y="1104120"/>
              <a:ext cx="654840" cy="668556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42200" tIns="12600" rIns="12600" bIns="12600" anchor="ctr"/>
            <a:lstStyle/>
            <a:p>
              <a:pPr marL="360" lvl="1">
                <a:lnSpc>
                  <a:spcPct val="90000"/>
                </a:lnSpc>
                <a:spcAft>
                  <a:spcPts val="300"/>
                </a:spcAft>
                <a:buClr>
                  <a:srgbClr val="000000"/>
                </a:buClr>
              </a:pPr>
              <a:endParaRPr lang="en-US" sz="2000" b="0" strike="noStrike" spc="-1" dirty="0">
                <a:latin typeface="Arial"/>
              </a:endParaRPr>
            </a:p>
          </p:txBody>
        </p:sp>
        <p:sp>
          <p:nvSpPr>
            <p:cNvPr id="238" name="CustomShape 11"/>
            <p:cNvSpPr/>
            <p:nvPr/>
          </p:nvSpPr>
          <p:spPr>
            <a:xfrm rot="5400000">
              <a:off x="1068120" y="5160240"/>
              <a:ext cx="1007640" cy="705240"/>
            </a:xfrm>
            <a:prstGeom prst="chevron">
              <a:avLst>
                <a:gd name="adj" fmla="val 5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2240" tIns="12240" rIns="12240" bIns="12240" anchor="ctr"/>
            <a:lstStyle/>
            <a:p>
              <a:pPr algn="ctr">
                <a:lnSpc>
                  <a:spcPct val="90000"/>
                </a:lnSpc>
                <a:spcAft>
                  <a:spcPts val="666"/>
                </a:spcAft>
              </a:pPr>
              <a:r>
                <a:rPr lang="en-US" sz="1900" b="0" strike="noStrike" spc="-1">
                  <a:solidFill>
                    <a:srgbClr val="FFFFFF"/>
                  </a:solidFill>
                  <a:latin typeface="Calibri"/>
                </a:rPr>
                <a:t>5</a:t>
              </a:r>
              <a:endParaRPr lang="en-US" sz="1900" b="0" strike="noStrike" spc="-1">
                <a:latin typeface="Arial"/>
              </a:endParaRPr>
            </a:p>
          </p:txBody>
        </p:sp>
        <p:sp>
          <p:nvSpPr>
            <p:cNvPr id="239" name="CustomShape 12"/>
            <p:cNvSpPr/>
            <p:nvPr/>
          </p:nvSpPr>
          <p:spPr>
            <a:xfrm rot="5400000">
              <a:off x="4939920" y="1993680"/>
              <a:ext cx="654840" cy="6685560"/>
            </a:xfrm>
            <a:prstGeom prst="round2SameRect">
              <a:avLst>
                <a:gd name="adj1" fmla="val 16667"/>
                <a:gd name="adj2" fmla="val 0"/>
              </a:avLst>
            </a:prstGeom>
            <a:solidFill>
              <a:schemeClr val="lt1">
                <a:alpha val="9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rot="-5400000" lIns="142200" tIns="12600" rIns="12600" bIns="12600" anchor="ctr"/>
            <a:lstStyle/>
            <a:p>
              <a:pPr marL="360" lvl="1">
                <a:lnSpc>
                  <a:spcPct val="90000"/>
                </a:lnSpc>
                <a:spcAft>
                  <a:spcPts val="300"/>
                </a:spcAft>
                <a:buClr>
                  <a:srgbClr val="000000"/>
                </a:buClr>
              </a:pPr>
              <a:endParaRPr lang="en-US" sz="2000" b="0" strike="noStrike" spc="-1" dirty="0">
                <a:latin typeface="Arial"/>
              </a:endParaRPr>
            </a:p>
          </p:txBody>
        </p:sp>
      </p:grpSp>
      <p:grpSp>
        <p:nvGrpSpPr>
          <p:cNvPr id="240" name="Group 13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9BD390C4-EF86-4B9D-8061-F8073D415C57}"/>
              </a:ext>
            </a:extLst>
          </p:cNvPr>
          <p:cNvSpPr txBox="1"/>
          <p:nvPr/>
        </p:nvSpPr>
        <p:spPr>
          <a:xfrm>
            <a:off x="2057400" y="1458589"/>
            <a:ext cx="6324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Ingratiation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orang yang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ingin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membuat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orang lain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senang</a:t>
            </a:r>
            <a:endParaRPr lang="en-ID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AEE5DE-0CC7-4B18-BF4C-E0549EFE47B8}"/>
              </a:ext>
            </a:extLst>
          </p:cNvPr>
          <p:cNvSpPr txBox="1"/>
          <p:nvPr/>
        </p:nvSpPr>
        <p:spPr>
          <a:xfrm>
            <a:off x="2000880" y="2418462"/>
            <a:ext cx="63246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 Promotion 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memiliki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kelebihan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kekuatan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0C98160-6F07-4F29-A61F-2730C778E89A}"/>
              </a:ext>
            </a:extLst>
          </p:cNvPr>
          <p:cNvSpPr txBox="1"/>
          <p:nvPr/>
        </p:nvSpPr>
        <p:spPr>
          <a:xfrm>
            <a:off x="2000880" y="3347280"/>
            <a:ext cx="63246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lnSpc>
                <a:spcPct val="90000"/>
              </a:lnSpc>
              <a:spcAft>
                <a:spcPts val="0"/>
              </a:spcAft>
              <a:tabLst>
                <a:tab pos="914400" algn="l"/>
              </a:tabLst>
            </a:pPr>
            <a:r>
              <a:rPr lang="en-US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Intimidation</a:t>
            </a:r>
            <a:r>
              <a:rPr lang="en-US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orang yang </a:t>
            </a:r>
            <a:r>
              <a:rPr lang="en-US" sz="1800" kern="12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berbahaya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297BE7-49AD-4FC7-A48F-EF803CBFCAB8}"/>
              </a:ext>
            </a:extLst>
          </p:cNvPr>
          <p:cNvSpPr txBox="1"/>
          <p:nvPr/>
        </p:nvSpPr>
        <p:spPr>
          <a:xfrm>
            <a:off x="1957818" y="4231135"/>
            <a:ext cx="63246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Supplication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orang yang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lemah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tergantung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3653F60-AFA1-46DC-BE02-FD71E759020A}"/>
              </a:ext>
            </a:extLst>
          </p:cNvPr>
          <p:cNvSpPr txBox="1"/>
          <p:nvPr/>
        </p:nvSpPr>
        <p:spPr>
          <a:xfrm>
            <a:off x="2057400" y="5137308"/>
            <a:ext cx="63246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lnSpc>
                <a:spcPct val="107000"/>
              </a:lnSpc>
              <a:spcAft>
                <a:spcPts val="800"/>
              </a:spcAft>
              <a:tabLst>
                <a:tab pos="914400" algn="l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Exemplification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berkorban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orang lain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TextShape 1"/>
          <p:cNvSpPr txBox="1"/>
          <p:nvPr/>
        </p:nvSpPr>
        <p:spPr>
          <a:xfrm>
            <a:off x="1371600" y="380880"/>
            <a:ext cx="6544800" cy="837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Penyingkapan Diri </a:t>
            </a:r>
          </a:p>
        </p:txBody>
      </p:sp>
      <p:grpSp>
        <p:nvGrpSpPr>
          <p:cNvPr id="242" name="Group 2"/>
          <p:cNvGrpSpPr/>
          <p:nvPr/>
        </p:nvGrpSpPr>
        <p:grpSpPr>
          <a:xfrm>
            <a:off x="990720" y="1295280"/>
            <a:ext cx="7314840" cy="4520880"/>
            <a:chOff x="990720" y="1295280"/>
            <a:chExt cx="7314840" cy="4520880"/>
          </a:xfrm>
        </p:grpSpPr>
        <p:sp>
          <p:nvSpPr>
            <p:cNvPr id="243" name="CustomShape 3"/>
            <p:cNvSpPr/>
            <p:nvPr/>
          </p:nvSpPr>
          <p:spPr>
            <a:xfrm>
              <a:off x="990720" y="1295280"/>
              <a:ext cx="7314840" cy="1356120"/>
            </a:xfrm>
            <a:prstGeom prst="rect">
              <a:avLst/>
            </a:prstGeom>
            <a:solidFill>
              <a:schemeClr val="accent1">
                <a:shade val="8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44720" tIns="144720" rIns="144720" bIns="144720" anchor="ctr"/>
            <a:lstStyle/>
            <a:p>
              <a:pPr algn="ctr">
                <a:lnSpc>
                  <a:spcPct val="90000"/>
                </a:lnSpc>
                <a:spcAft>
                  <a:spcPts val="1329"/>
                </a:spcAft>
              </a:pPr>
              <a:r>
                <a:rPr lang="en-US" sz="3800" b="0" strike="noStrike" spc="-1">
                  <a:solidFill>
                    <a:srgbClr val="000000"/>
                  </a:solidFill>
                  <a:latin typeface="Calibri"/>
                </a:rPr>
                <a:t>Dimensi Penyingkapan Diri ( De Vito)</a:t>
              </a:r>
              <a:endParaRPr lang="en-US" sz="3800" b="0" strike="noStrike" spc="-1">
                <a:latin typeface="Arial"/>
              </a:endParaRPr>
            </a:p>
          </p:txBody>
        </p:sp>
        <p:sp>
          <p:nvSpPr>
            <p:cNvPr id="244" name="CustomShape 4"/>
            <p:cNvSpPr/>
            <p:nvPr/>
          </p:nvSpPr>
          <p:spPr>
            <a:xfrm>
              <a:off x="991440" y="2651760"/>
              <a:ext cx="1462320" cy="2847960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Ukuran  : frekuensi</a:t>
              </a:r>
              <a:endParaRPr lang="en-US" sz="2400" b="0" strike="noStrike" spc="-1">
                <a:latin typeface="Arial"/>
              </a:endParaRPr>
            </a:p>
          </p:txBody>
        </p:sp>
        <p:sp>
          <p:nvSpPr>
            <p:cNvPr id="245" name="CustomShape 5"/>
            <p:cNvSpPr/>
            <p:nvPr/>
          </p:nvSpPr>
          <p:spPr>
            <a:xfrm>
              <a:off x="2454120" y="2651760"/>
              <a:ext cx="1462320" cy="2847960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Valensi : positif, negatif</a:t>
              </a:r>
              <a:endParaRPr lang="en-US" sz="2400" b="0" strike="noStrike" spc="-1">
                <a:latin typeface="Arial"/>
              </a:endParaRPr>
            </a:p>
          </p:txBody>
        </p:sp>
        <p:sp>
          <p:nvSpPr>
            <p:cNvPr id="246" name="CustomShape 6"/>
            <p:cNvSpPr/>
            <p:nvPr/>
          </p:nvSpPr>
          <p:spPr>
            <a:xfrm>
              <a:off x="3916800" y="2651760"/>
              <a:ext cx="1462320" cy="2847960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76320" tIns="76320" rIns="76320" bIns="76320" anchor="ctr"/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Kecermatan: mengenal diri secara 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47" name="CustomShape 7"/>
            <p:cNvSpPr/>
            <p:nvPr/>
          </p:nvSpPr>
          <p:spPr>
            <a:xfrm>
              <a:off x="5379480" y="2651760"/>
              <a:ext cx="1462320" cy="2847960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Tujuan dan Maksud </a:t>
              </a:r>
              <a:endParaRPr lang="en-US" sz="2400" b="0" strike="noStrike" spc="-1">
                <a:latin typeface="Arial"/>
              </a:endParaRPr>
            </a:p>
          </p:txBody>
        </p:sp>
        <p:sp>
          <p:nvSpPr>
            <p:cNvPr id="248" name="CustomShape 8"/>
            <p:cNvSpPr/>
            <p:nvPr/>
          </p:nvSpPr>
          <p:spPr>
            <a:xfrm>
              <a:off x="6842160" y="2651760"/>
              <a:ext cx="1462320" cy="2847960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tIns="91440" bIns="91440" anchor="ctr"/>
            <a:lstStyle/>
            <a:p>
              <a:pPr algn="ctr">
                <a:lnSpc>
                  <a:spcPct val="90000"/>
                </a:lnSpc>
                <a:spcAft>
                  <a:spcPts val="839"/>
                </a:spcAft>
              </a:pPr>
              <a:r>
                <a:rPr lang="en-US" sz="2400" b="0" strike="noStrike" spc="-1">
                  <a:solidFill>
                    <a:srgbClr val="000000"/>
                  </a:solidFill>
                  <a:latin typeface="Calibri"/>
                </a:rPr>
                <a:t>Keintiman</a:t>
              </a:r>
              <a:endParaRPr lang="en-US" sz="2400" b="0" strike="noStrike" spc="-1">
                <a:latin typeface="Arial"/>
              </a:endParaRPr>
            </a:p>
          </p:txBody>
        </p:sp>
        <p:sp>
          <p:nvSpPr>
            <p:cNvPr id="249" name="CustomShape 9"/>
            <p:cNvSpPr/>
            <p:nvPr/>
          </p:nvSpPr>
          <p:spPr>
            <a:xfrm>
              <a:off x="990720" y="5500080"/>
              <a:ext cx="7314840" cy="316080"/>
            </a:xfrm>
            <a:prstGeom prst="rect">
              <a:avLst/>
            </a:prstGeom>
            <a:solidFill>
              <a:schemeClr val="accent1">
                <a:shade val="80000"/>
                <a:hueOff val="0"/>
                <a:satOff val="0"/>
                <a:lumOff val="0"/>
                <a:alphaOff val="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50" name="Group 10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TextShape 1"/>
          <p:cNvSpPr txBox="1"/>
          <p:nvPr/>
        </p:nvSpPr>
        <p:spPr>
          <a:xfrm>
            <a:off x="762120" y="304920"/>
            <a:ext cx="7792560" cy="14616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Faktor yang mempengaruhi penyingkapan diri</a:t>
            </a:r>
          </a:p>
        </p:txBody>
      </p:sp>
      <p:grpSp>
        <p:nvGrpSpPr>
          <p:cNvPr id="252" name="Group 2"/>
          <p:cNvGrpSpPr/>
          <p:nvPr/>
        </p:nvGrpSpPr>
        <p:grpSpPr>
          <a:xfrm>
            <a:off x="685800" y="1828800"/>
            <a:ext cx="7391160" cy="3809880"/>
            <a:chOff x="685800" y="1828800"/>
            <a:chExt cx="7391160" cy="3809880"/>
          </a:xfrm>
        </p:grpSpPr>
        <p:sp>
          <p:nvSpPr>
            <p:cNvPr id="253" name="CustomShape 3"/>
            <p:cNvSpPr/>
            <p:nvPr/>
          </p:nvSpPr>
          <p:spPr>
            <a:xfrm>
              <a:off x="685800" y="1828800"/>
              <a:ext cx="7391160" cy="58572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613160" tIns="76320" rIns="76320" bIns="76320" anchor="ctr"/>
            <a:lstStyle/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lang="en-US" sz="2000" b="0" i="1" strike="noStrike" spc="-1">
                  <a:solidFill>
                    <a:srgbClr val="000000"/>
                  </a:solidFill>
                  <a:latin typeface="Calibri"/>
                </a:rPr>
                <a:t>dyadic : </a:t>
              </a: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penyingkapan diri terjadi jika individu lain juga membuka diri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54" name="CustomShape 4"/>
            <p:cNvSpPr/>
            <p:nvPr/>
          </p:nvSpPr>
          <p:spPr>
            <a:xfrm>
              <a:off x="744480" y="1887480"/>
              <a:ext cx="1477800" cy="46836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5" name="CustomShape 5"/>
            <p:cNvSpPr/>
            <p:nvPr/>
          </p:nvSpPr>
          <p:spPr>
            <a:xfrm>
              <a:off x="685800" y="2473560"/>
              <a:ext cx="7391160" cy="58572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613160" tIns="76320" rIns="76320" bIns="76320" anchor="ctr"/>
            <a:lstStyle/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Ukuran </a:t>
              </a:r>
              <a:r>
                <a:rPr lang="en-US" sz="2000" b="0" i="1" strike="noStrike" spc="-1">
                  <a:solidFill>
                    <a:srgbClr val="000000"/>
                  </a:solidFill>
                  <a:latin typeface="Calibri"/>
                </a:rPr>
                <a:t>audience : </a:t>
              </a: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kelompok kecil lebih memungkinkan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56" name="CustomShape 6"/>
            <p:cNvSpPr/>
            <p:nvPr/>
          </p:nvSpPr>
          <p:spPr>
            <a:xfrm>
              <a:off x="744480" y="2531880"/>
              <a:ext cx="1477800" cy="46836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7" name="CustomShape 7"/>
            <p:cNvSpPr/>
            <p:nvPr/>
          </p:nvSpPr>
          <p:spPr>
            <a:xfrm>
              <a:off x="685800" y="3117960"/>
              <a:ext cx="7391160" cy="58572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613160" tIns="76320" rIns="76320" bIns="76320" anchor="ctr"/>
            <a:lstStyle/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Topik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58" name="CustomShape 8"/>
            <p:cNvSpPr/>
            <p:nvPr/>
          </p:nvSpPr>
          <p:spPr>
            <a:xfrm>
              <a:off x="744480" y="3176640"/>
              <a:ext cx="1477800" cy="46836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9" name="CustomShape 9"/>
            <p:cNvSpPr/>
            <p:nvPr/>
          </p:nvSpPr>
          <p:spPr>
            <a:xfrm>
              <a:off x="685800" y="3762720"/>
              <a:ext cx="7391160" cy="58572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613160" tIns="76320" rIns="76320" bIns="76320" anchor="ctr"/>
            <a:lstStyle/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Valensi : positif, negatif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60" name="CustomShape 10"/>
            <p:cNvSpPr/>
            <p:nvPr/>
          </p:nvSpPr>
          <p:spPr>
            <a:xfrm>
              <a:off x="744480" y="3821400"/>
              <a:ext cx="1477800" cy="46836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1" name="CustomShape 11"/>
            <p:cNvSpPr/>
            <p:nvPr/>
          </p:nvSpPr>
          <p:spPr>
            <a:xfrm>
              <a:off x="685800" y="4396320"/>
              <a:ext cx="7391160" cy="58572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613160" tIns="76320" rIns="76320" bIns="76320" anchor="ctr"/>
            <a:lstStyle/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Jenis Kelamin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62" name="CustomShape 12"/>
            <p:cNvSpPr/>
            <p:nvPr/>
          </p:nvSpPr>
          <p:spPr>
            <a:xfrm>
              <a:off x="744480" y="4465800"/>
              <a:ext cx="1477800" cy="46836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63" name="CustomShape 13"/>
            <p:cNvSpPr/>
            <p:nvPr/>
          </p:nvSpPr>
          <p:spPr>
            <a:xfrm>
              <a:off x="685800" y="5052960"/>
              <a:ext cx="7391160" cy="58572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613160" tIns="76320" rIns="76320" bIns="76320" anchor="ctr"/>
            <a:lstStyle/>
            <a:p>
              <a:pPr>
                <a:lnSpc>
                  <a:spcPct val="90000"/>
                </a:lnSpc>
                <a:spcAft>
                  <a:spcPts val="700"/>
                </a:spcAft>
              </a:pPr>
              <a:r>
                <a:rPr lang="en-US" sz="2000" b="0" strike="noStrike" spc="-1">
                  <a:solidFill>
                    <a:srgbClr val="000000"/>
                  </a:solidFill>
                  <a:latin typeface="Calibri"/>
                </a:rPr>
                <a:t>Ras, kebangsaan dan usia</a:t>
              </a:r>
              <a:endParaRPr lang="en-US" sz="2000" b="0" strike="noStrike" spc="-1">
                <a:latin typeface="Arial"/>
              </a:endParaRPr>
            </a:p>
          </p:txBody>
        </p:sp>
        <p:sp>
          <p:nvSpPr>
            <p:cNvPr id="264" name="CustomShape 14"/>
            <p:cNvSpPr/>
            <p:nvPr/>
          </p:nvSpPr>
          <p:spPr>
            <a:xfrm>
              <a:off x="744480" y="5110560"/>
              <a:ext cx="1477800" cy="468360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tint val="50000"/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265" name="Group 15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  <p:sp>
        <p:nvSpPr>
          <p:cNvPr id="266" name="CustomShape 16"/>
          <p:cNvSpPr/>
          <p:nvPr/>
        </p:nvSpPr>
        <p:spPr>
          <a:xfrm>
            <a:off x="1089720" y="1905120"/>
            <a:ext cx="761760" cy="3916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FFFFFF"/>
                </a:solidFill>
                <a:latin typeface="Calibri"/>
              </a:rPr>
              <a:t>1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67" name="CustomShape 17"/>
          <p:cNvSpPr/>
          <p:nvPr/>
        </p:nvSpPr>
        <p:spPr>
          <a:xfrm>
            <a:off x="1102320" y="2583000"/>
            <a:ext cx="761760" cy="3916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FFFFFF"/>
                </a:solidFill>
                <a:latin typeface="Calibri"/>
              </a:rPr>
              <a:t>2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68" name="CustomShape 18"/>
          <p:cNvSpPr/>
          <p:nvPr/>
        </p:nvSpPr>
        <p:spPr>
          <a:xfrm>
            <a:off x="1051920" y="3178800"/>
            <a:ext cx="761760" cy="3916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FFFFFF"/>
                </a:solidFill>
                <a:latin typeface="Calibri"/>
              </a:rPr>
              <a:t>3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69" name="CustomShape 19"/>
          <p:cNvSpPr/>
          <p:nvPr/>
        </p:nvSpPr>
        <p:spPr>
          <a:xfrm>
            <a:off x="1102320" y="3842640"/>
            <a:ext cx="761760" cy="3916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FFFFFF"/>
                </a:solidFill>
                <a:latin typeface="Calibri"/>
              </a:rPr>
              <a:t>4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70" name="CustomShape 20"/>
          <p:cNvSpPr/>
          <p:nvPr/>
        </p:nvSpPr>
        <p:spPr>
          <a:xfrm>
            <a:off x="1102320" y="4495680"/>
            <a:ext cx="761760" cy="3916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FFFFFF"/>
                </a:solidFill>
                <a:latin typeface="Calibri"/>
              </a:rPr>
              <a:t>5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271" name="CustomShape 21"/>
          <p:cNvSpPr/>
          <p:nvPr/>
        </p:nvSpPr>
        <p:spPr>
          <a:xfrm>
            <a:off x="1051920" y="5173560"/>
            <a:ext cx="761760" cy="39168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en-US" sz="1800" b="0" strike="noStrike" spc="-1">
                <a:solidFill>
                  <a:srgbClr val="FFFFFF"/>
                </a:solidFill>
                <a:latin typeface="Calibri"/>
              </a:rPr>
              <a:t>6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Picture 2"/>
          <p:cNvPicPr/>
          <p:nvPr/>
        </p:nvPicPr>
        <p:blipFill>
          <a:blip r:embed="rId3"/>
          <a:stretch/>
        </p:blipFill>
        <p:spPr>
          <a:xfrm>
            <a:off x="0" y="0"/>
            <a:ext cx="9172080" cy="6857640"/>
          </a:xfrm>
          <a:prstGeom prst="rect">
            <a:avLst/>
          </a:prstGeom>
          <a:ln>
            <a:noFill/>
          </a:ln>
        </p:spPr>
      </p:pic>
      <p:sp>
        <p:nvSpPr>
          <p:cNvPr id="178" name="CustomShape 1"/>
          <p:cNvSpPr/>
          <p:nvPr/>
        </p:nvSpPr>
        <p:spPr>
          <a:xfrm>
            <a:off x="1676520" y="2057400"/>
            <a:ext cx="6095520" cy="2285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 fontScale="92500"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000000"/>
                </a:solidFill>
                <a:latin typeface="Comic Sans MS"/>
              </a:rPr>
              <a:t>Mahasiswa </a:t>
            </a: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Mampu menjelaskan definisi Konsep diri, Pengetahuan  diri, Identitas personal dan sosial, Harga Diri, Presentasi Diri </a:t>
            </a:r>
            <a:endParaRPr lang="en-US" sz="3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533520" y="914400"/>
            <a:ext cx="8229240" cy="685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>
              <a:lnSpc>
                <a:spcPct val="100000"/>
              </a:lnSpc>
              <a:spcBef>
                <a:spcPts val="1599"/>
              </a:spcBef>
            </a:pPr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KEMAMPUAN AKHIR YANG DIHARAPKAN</a:t>
            </a: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  <p:transition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extShape 1"/>
          <p:cNvSpPr txBox="1"/>
          <p:nvPr/>
        </p:nvSpPr>
        <p:spPr>
          <a:xfrm>
            <a:off x="1295280" y="457200"/>
            <a:ext cx="7391160" cy="8377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Bagaimana PeDe Tumbuh ?</a:t>
            </a:r>
          </a:p>
        </p:txBody>
      </p:sp>
      <p:sp>
        <p:nvSpPr>
          <p:cNvPr id="273" name="TextShape 2"/>
          <p:cNvSpPr txBox="1"/>
          <p:nvPr/>
        </p:nvSpPr>
        <p:spPr>
          <a:xfrm>
            <a:off x="533520" y="1152360"/>
            <a:ext cx="8362440" cy="4895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80000"/>
              </a:lnSpc>
              <a:spcBef>
                <a:spcPts val="400"/>
              </a:spcBef>
            </a:pPr>
            <a:r>
              <a:rPr lang="en-US" sz="1600" b="0" strike="noStrike" spc="-1">
                <a:solidFill>
                  <a:srgbClr val="FFFFFF"/>
                </a:solidFill>
                <a:latin typeface="Calibri"/>
              </a:rPr>
              <a:t>                                                                          </a:t>
            </a:r>
            <a:r>
              <a:rPr lang="en-US" sz="2000" b="1" strike="noStrike" spc="-1">
                <a:solidFill>
                  <a:srgbClr val="FFFFFF"/>
                </a:solidFill>
                <a:latin typeface="BaaBookHmk"/>
              </a:rPr>
              <a:t>PeDe</a:t>
            </a: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479"/>
              </a:spcBef>
            </a:pPr>
            <a:r>
              <a:rPr lang="en-US" sz="2400" b="1" strike="noStrike" spc="-1">
                <a:solidFill>
                  <a:srgbClr val="000000"/>
                </a:solidFill>
                <a:latin typeface="BaaBookHmk"/>
              </a:rPr>
              <a:t>                                         Percaya Diri  </a:t>
            </a:r>
            <a:r>
              <a:rPr lang="en-US" sz="1800" b="0" strike="noStrike" spc="-1">
                <a:solidFill>
                  <a:srgbClr val="000000"/>
                </a:solidFill>
                <a:latin typeface="BernhardFashionHmk"/>
              </a:rPr>
              <a:t>bagaimana kita merasa diri</a:t>
            </a:r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BernhardFashionHmk"/>
              </a:rPr>
              <a:t>                                                                                   kita (self confident)</a:t>
            </a: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400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r">
              <a:lnSpc>
                <a:spcPct val="80000"/>
              </a:lnSpc>
              <a:spcBef>
                <a:spcPts val="241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320"/>
              </a:spcBef>
            </a:pPr>
            <a:r>
              <a:rPr lang="en-US" sz="1600" b="0" strike="noStrike" spc="-1">
                <a:solidFill>
                  <a:srgbClr val="000000"/>
                </a:solidFill>
                <a:latin typeface="BaaBookHmk"/>
              </a:rPr>
              <a:t>                </a:t>
            </a:r>
            <a:endParaRPr lang="en-US" sz="16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320"/>
              </a:spcBef>
            </a:pPr>
            <a:endParaRPr lang="en-US" sz="16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561"/>
              </a:spcBef>
            </a:pPr>
            <a:r>
              <a:rPr lang="en-US" sz="2800" b="0" strike="noStrike" spc="-1">
                <a:solidFill>
                  <a:srgbClr val="000000"/>
                </a:solidFill>
                <a:latin typeface="BaaBookHmk"/>
              </a:rPr>
              <a:t>      </a:t>
            </a:r>
            <a:r>
              <a:rPr lang="en-US" sz="2800" b="1" strike="noStrike" spc="-1">
                <a:solidFill>
                  <a:srgbClr val="000000"/>
                </a:solidFill>
                <a:latin typeface="BaaBookHmk"/>
              </a:rPr>
              <a:t>Harga diri</a:t>
            </a:r>
            <a:endParaRPr lang="en-US" sz="2800" b="0" strike="noStrike" spc="-1">
              <a:solidFill>
                <a:srgbClr val="FFFFFF"/>
              </a:solidFill>
              <a:latin typeface="Calibri"/>
            </a:endParaRPr>
          </a:p>
          <a:p>
            <a:pPr algn="r">
              <a:lnSpc>
                <a:spcPct val="8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BaaBookHmk"/>
              </a:rPr>
              <a:t>                 </a:t>
            </a:r>
            <a:r>
              <a:rPr lang="en-US" sz="2000" b="0" strike="noStrike" spc="-1">
                <a:solidFill>
                  <a:srgbClr val="000000"/>
                </a:solidFill>
                <a:latin typeface="BernhardFashionHmk"/>
              </a:rPr>
              <a:t>bgmn kita menghargai diri                          </a:t>
            </a: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r">
              <a:lnSpc>
                <a:spcPct val="80000"/>
              </a:lnSpc>
              <a:spcBef>
                <a:spcPts val="400"/>
              </a:spcBef>
            </a:pPr>
            <a:r>
              <a:rPr lang="en-US" sz="2000" b="0" strike="noStrike" spc="-1">
                <a:solidFill>
                  <a:srgbClr val="000000"/>
                </a:solidFill>
                <a:latin typeface="BernhardFashionHmk"/>
              </a:rPr>
              <a:t>                                                   (self esteem</a:t>
            </a:r>
            <a:r>
              <a:rPr lang="en-US" sz="1200" b="0" strike="noStrike" spc="-1">
                <a:solidFill>
                  <a:srgbClr val="000000"/>
                </a:solidFill>
                <a:latin typeface="BernhardFashionHmk"/>
              </a:rPr>
              <a:t>)</a:t>
            </a:r>
            <a:endParaRPr lang="en-US" sz="1200" b="0" strike="noStrike" spc="-1">
              <a:solidFill>
                <a:srgbClr val="FFFFFF"/>
              </a:solidFill>
              <a:latin typeface="Calibri"/>
            </a:endParaRPr>
          </a:p>
          <a:p>
            <a:pPr algn="r">
              <a:lnSpc>
                <a:spcPct val="80000"/>
              </a:lnSpc>
              <a:spcBef>
                <a:spcPts val="241"/>
              </a:spcBef>
            </a:pPr>
            <a:endParaRPr lang="en-US" sz="1200" b="0" strike="noStrike" spc="-1">
              <a:solidFill>
                <a:srgbClr val="FFFFFF"/>
              </a:solidFill>
              <a:latin typeface="Calibri"/>
            </a:endParaRPr>
          </a:p>
          <a:p>
            <a:pPr algn="r">
              <a:lnSpc>
                <a:spcPct val="80000"/>
              </a:lnSpc>
              <a:spcBef>
                <a:spcPts val="241"/>
              </a:spcBef>
            </a:pPr>
            <a:endParaRPr lang="en-US" sz="12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479"/>
              </a:spcBef>
            </a:pPr>
            <a:r>
              <a:rPr lang="en-US" sz="2400" b="0" strike="noStrike" spc="-1">
                <a:solidFill>
                  <a:srgbClr val="000000"/>
                </a:solidFill>
                <a:latin typeface="BaaBookHmk"/>
              </a:rPr>
              <a:t>                           </a:t>
            </a:r>
            <a:endParaRPr lang="en-US" sz="24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479"/>
              </a:spcBef>
            </a:pPr>
            <a:r>
              <a:rPr lang="en-US" sz="2400" b="1" strike="noStrike" spc="-1">
                <a:solidFill>
                  <a:srgbClr val="000000"/>
                </a:solidFill>
                <a:latin typeface="BaaBookHmk"/>
              </a:rPr>
              <a:t>            Gambaran diri</a:t>
            </a:r>
            <a:endParaRPr lang="en-US" sz="2400" b="0" strike="noStrike" spc="-1">
              <a:solidFill>
                <a:srgbClr val="FFFFFF"/>
              </a:solidFill>
              <a:latin typeface="Calibri"/>
            </a:endParaRPr>
          </a:p>
          <a:p>
            <a:pPr algn="r">
              <a:lnSpc>
                <a:spcPct val="8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BaaBookHmk"/>
              </a:rPr>
              <a:t>Bgmn kita melihat diri</a:t>
            </a:r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360"/>
              </a:spcBef>
            </a:pPr>
            <a:r>
              <a:rPr lang="en-US" sz="1800" b="0" strike="noStrike" spc="-1">
                <a:solidFill>
                  <a:srgbClr val="000000"/>
                </a:solidFill>
                <a:latin typeface="BaaBookHmk"/>
              </a:rPr>
              <a:t>                                                                                (self image)</a:t>
            </a:r>
            <a:endParaRPr lang="en-US" sz="18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400"/>
              </a:spcBef>
            </a:pPr>
            <a:r>
              <a:rPr lang="en-US" sz="2000" b="1" strike="noStrike" spc="-1">
                <a:solidFill>
                  <a:srgbClr val="000000"/>
                </a:solidFill>
                <a:latin typeface="BaaBookHmk"/>
              </a:rPr>
              <a:t>Pengalaman Gagal &amp;</a:t>
            </a: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561"/>
              </a:spcBef>
            </a:pPr>
            <a:r>
              <a:rPr lang="en-US" sz="2000" b="1" strike="noStrike" spc="-1">
                <a:solidFill>
                  <a:srgbClr val="000000"/>
                </a:solidFill>
                <a:latin typeface="BaaBookHmk"/>
              </a:rPr>
              <a:t>berhasil</a:t>
            </a:r>
            <a:r>
              <a:rPr lang="en-US" sz="2000" b="0" strike="noStrike" spc="-1">
                <a:solidFill>
                  <a:srgbClr val="000000"/>
                </a:solidFill>
                <a:latin typeface="BaaBookHmk"/>
              </a:rPr>
              <a:t>                </a:t>
            </a:r>
            <a:r>
              <a:rPr lang="en-US" sz="1600" b="0" strike="noStrike" spc="-1">
                <a:solidFill>
                  <a:srgbClr val="000000"/>
                </a:solidFill>
                <a:latin typeface="BaaBookHmk"/>
              </a:rPr>
              <a:t>                                 </a:t>
            </a:r>
            <a:r>
              <a:rPr lang="en-US" sz="2800" b="1" strike="noStrike" spc="-1">
                <a:solidFill>
                  <a:srgbClr val="000000"/>
                </a:solidFill>
                <a:latin typeface="BaaBookHmk"/>
              </a:rPr>
              <a:t>Konsep Diri     </a:t>
            </a:r>
            <a:r>
              <a:rPr lang="en-US" sz="2000" b="0" strike="noStrike" spc="-1">
                <a:solidFill>
                  <a:srgbClr val="000000"/>
                </a:solidFill>
                <a:latin typeface="BaaBookHmk"/>
              </a:rPr>
              <a:t>Negatif&amp; Positif</a:t>
            </a: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320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80000"/>
              </a:lnSpc>
              <a:spcBef>
                <a:spcPts val="320"/>
              </a:spcBef>
            </a:pPr>
            <a:r>
              <a:rPr lang="en-US" sz="1600" b="0" strike="noStrike" spc="-1">
                <a:solidFill>
                  <a:srgbClr val="000000"/>
                </a:solidFill>
                <a:latin typeface="BaaBookHmk"/>
              </a:rPr>
              <a:t>                                                                                                                  </a:t>
            </a:r>
            <a:endParaRPr lang="en-US" sz="1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80000"/>
              </a:lnSpc>
              <a:spcBef>
                <a:spcPts val="400"/>
              </a:spcBef>
            </a:pPr>
            <a:endParaRPr lang="en-US" sz="1600" b="0" strike="noStrike" spc="-1">
              <a:solidFill>
                <a:srgbClr val="FFFFFF"/>
              </a:solidFill>
              <a:latin typeface="Calibri"/>
            </a:endParaRPr>
          </a:p>
        </p:txBody>
      </p:sp>
      <p:pic>
        <p:nvPicPr>
          <p:cNvPr id="274" name="Picture 8"/>
          <p:cNvPicPr/>
          <p:nvPr/>
        </p:nvPicPr>
        <p:blipFill>
          <a:blip r:embed="rId2"/>
          <a:stretch/>
        </p:blipFill>
        <p:spPr>
          <a:xfrm>
            <a:off x="1171800" y="2144880"/>
            <a:ext cx="2593440" cy="2720520"/>
          </a:xfrm>
          <a:prstGeom prst="rect">
            <a:avLst/>
          </a:prstGeom>
          <a:ln>
            <a:noFill/>
          </a:ln>
        </p:spPr>
      </p:pic>
      <p:sp>
        <p:nvSpPr>
          <p:cNvPr id="275" name="CustomShape 3"/>
          <p:cNvSpPr/>
          <p:nvPr/>
        </p:nvSpPr>
        <p:spPr>
          <a:xfrm>
            <a:off x="3328920" y="5895360"/>
            <a:ext cx="936360" cy="360000"/>
          </a:xfrm>
          <a:prstGeom prst="rightArrow">
            <a:avLst>
              <a:gd name="adj1" fmla="val 50000"/>
              <a:gd name="adj2" fmla="val 64978"/>
            </a:avLst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6" name="CustomShape 4"/>
          <p:cNvSpPr/>
          <p:nvPr/>
        </p:nvSpPr>
        <p:spPr>
          <a:xfrm>
            <a:off x="4898520" y="5258520"/>
            <a:ext cx="505800" cy="647280"/>
          </a:xfrm>
          <a:prstGeom prst="upArrow">
            <a:avLst>
              <a:gd name="adj1" fmla="val 50000"/>
              <a:gd name="adj2" fmla="val 44934"/>
            </a:avLst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7" name="CustomShape 5"/>
          <p:cNvSpPr/>
          <p:nvPr/>
        </p:nvSpPr>
        <p:spPr>
          <a:xfrm>
            <a:off x="4752720" y="3657600"/>
            <a:ext cx="567360" cy="761760"/>
          </a:xfrm>
          <a:prstGeom prst="upArrow">
            <a:avLst>
              <a:gd name="adj1" fmla="val 50000"/>
              <a:gd name="adj2" fmla="val 44934"/>
            </a:avLst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8" name="CustomShape 6"/>
          <p:cNvSpPr/>
          <p:nvPr/>
        </p:nvSpPr>
        <p:spPr>
          <a:xfrm>
            <a:off x="4752720" y="1981080"/>
            <a:ext cx="567360" cy="647280"/>
          </a:xfrm>
          <a:prstGeom prst="upArrow">
            <a:avLst>
              <a:gd name="adj1" fmla="val 50000"/>
              <a:gd name="adj2" fmla="val 44934"/>
            </a:avLst>
          </a:prstGeom>
          <a:solidFill>
            <a:schemeClr val="accent1"/>
          </a:solidFill>
          <a:ln w="9360">
            <a:solidFill>
              <a:schemeClr val="tx1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TextShape 1"/>
          <p:cNvSpPr txBox="1"/>
          <p:nvPr/>
        </p:nvSpPr>
        <p:spPr>
          <a:xfrm>
            <a:off x="611280" y="2924280"/>
            <a:ext cx="8229240" cy="926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Arial"/>
              </a:rPr>
              <a:t>Terima kasih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1371600"/>
            <a:ext cx="8229240" cy="4495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en-US" sz="2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1338120" y="2438280"/>
            <a:ext cx="6814800" cy="22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3600" b="0" strike="noStrike" spc="-1">
                <a:solidFill>
                  <a:srgbClr val="5F5F5F"/>
                </a:solidFill>
                <a:latin typeface="Times New Roman"/>
              </a:rPr>
              <a:t>Diskusi</a:t>
            </a:r>
            <a:endParaRPr lang="en-US" sz="3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762120" y="28954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KONSEP DIRI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762120" y="533520"/>
            <a:ext cx="7391160" cy="1371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          KONSEP DIRI ( Deaux, Dane &amp; Wrihtsman, 1993)</a:t>
            </a:r>
          </a:p>
        </p:txBody>
      </p:sp>
      <p:sp>
        <p:nvSpPr>
          <p:cNvPr id="184" name="TextShape 2"/>
          <p:cNvSpPr txBox="1"/>
          <p:nvPr/>
        </p:nvSpPr>
        <p:spPr>
          <a:xfrm>
            <a:off x="457200" y="2514600"/>
            <a:ext cx="8229240" cy="2742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   </a:t>
            </a: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Sekumpulan keyakinan dan perasaan seseorang mengenai dirinya, yang berkaitan dengan bakat, minat, kemampuan, penampilan fisik, dsb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990720" y="533520"/>
            <a:ext cx="7238520" cy="1371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Pengertian Konsep diri meliputi:</a:t>
            </a:r>
          </a:p>
        </p:txBody>
      </p:sp>
      <p:sp>
        <p:nvSpPr>
          <p:cNvPr id="186" name="TextShape 2"/>
          <p:cNvSpPr txBox="1"/>
          <p:nvPr/>
        </p:nvSpPr>
        <p:spPr>
          <a:xfrm>
            <a:off x="990720" y="1600200"/>
            <a:ext cx="7695720" cy="2666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-"/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Siapa saya menurut pikiran saya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-"/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Dalam posisi mana saya berada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99"/>
              </a:spcBef>
              <a:buClr>
                <a:srgbClr val="000000"/>
              </a:buClr>
              <a:buFont typeface="Arial"/>
              <a:buChar char="-"/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Apa yang boleh dan tidak saya lakukan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            Konsep diri  negatif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99"/>
              </a:spcBef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             Konsep diri positif</a:t>
            </a:r>
            <a:endParaRPr lang="en-US" sz="40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7" name="CustomShape 3"/>
          <p:cNvSpPr/>
          <p:nvPr/>
        </p:nvSpPr>
        <p:spPr>
          <a:xfrm>
            <a:off x="3809880" y="4267080"/>
            <a:ext cx="1017720" cy="978120"/>
          </a:xfrm>
          <a:prstGeom prst="downArrow">
            <a:avLst>
              <a:gd name="adj1" fmla="val 50000"/>
              <a:gd name="adj2" fmla="val 50000"/>
            </a:avLst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1447920" y="457200"/>
            <a:ext cx="7238520" cy="1371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Contoh konsep diri negatif</a:t>
            </a:r>
          </a:p>
        </p:txBody>
      </p:sp>
      <p:sp>
        <p:nvSpPr>
          <p:cNvPr id="18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-"/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Sulit menerima kritik dari orang lain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-"/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Sulit berbicara dengan orang lain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-"/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Sulit mengakui bahwa dirinya salah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-"/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Kurang mampu mengungkapkan perasaan dengan cara wajar</a:t>
            </a:r>
            <a:endParaRPr lang="en-US" sz="36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720"/>
              </a:spcBef>
              <a:buClr>
                <a:srgbClr val="000000"/>
              </a:buClr>
              <a:buFont typeface="Arial"/>
              <a:buChar char="-"/>
            </a:pPr>
            <a:r>
              <a:rPr lang="en-US" sz="3600" b="0" strike="noStrike" spc="-1">
                <a:solidFill>
                  <a:srgbClr val="000000"/>
                </a:solidFill>
                <a:latin typeface="Calibri"/>
              </a:rPr>
              <a:t>Cenderung untuk menunjukkan sikap mengasingkan </a:t>
            </a:r>
            <a:r>
              <a:rPr lang="en-US" sz="2000" b="0" strike="noStrike" spc="-1">
                <a:solidFill>
                  <a:srgbClr val="FFFFFF"/>
                </a:solidFill>
                <a:latin typeface="Calibri"/>
              </a:rPr>
              <a:t>diri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1447920" y="457200"/>
            <a:ext cx="7238520" cy="1371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000000"/>
                </a:solidFill>
                <a:latin typeface="Calibri"/>
              </a:rPr>
              <a:t>Contoh konsep diri positif</a:t>
            </a:r>
          </a:p>
        </p:txBody>
      </p:sp>
      <p:sp>
        <p:nvSpPr>
          <p:cNvPr id="191" name="TextShape 2"/>
          <p:cNvSpPr txBox="1"/>
          <p:nvPr/>
        </p:nvSpPr>
        <p:spPr>
          <a:xfrm>
            <a:off x="533520" y="152388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Merasa setara dengan orang lain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Yakin dapat mengatasi segala macam masalah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Bisa menerima pujian tanpa rasa malu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Bisa menyadari bahwa setiap orang memiliki perasaan, keinginan, serta perilaku yang tidak semuanya dapat di setujui oleh anggota masyarakat.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-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Bisa memperbaiki dirinya sendiri.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457200" y="380880"/>
            <a:ext cx="8229240" cy="990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normAutofit fontScale="850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Faktor Yang Mempengaruhi Konsep Diri </a:t>
            </a:r>
            <a:br/>
            <a:r>
              <a:rPr lang="en-US" sz="4000" b="0" strike="noStrike" spc="-1">
                <a:solidFill>
                  <a:srgbClr val="000000"/>
                </a:solidFill>
                <a:latin typeface="Calibri"/>
              </a:rPr>
              <a:t>( Hurlock)</a:t>
            </a:r>
          </a:p>
        </p:txBody>
      </p:sp>
      <p:sp>
        <p:nvSpPr>
          <p:cNvPr id="193" name="TextShape 2"/>
          <p:cNvSpPr txBox="1"/>
          <p:nvPr/>
        </p:nvSpPr>
        <p:spPr>
          <a:xfrm>
            <a:off x="457200" y="1905120"/>
            <a:ext cx="4190760" cy="422064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Bentuk tubuh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Cacat tubuh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Pakaian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Nama dan julukan 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Inteligensi kecerdasan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Taraf aspirasi/cita-cita</a:t>
            </a:r>
            <a:endParaRPr lang="en-US" sz="3200" b="0" strike="noStrike" spc="-1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4" name="CustomShape 3"/>
          <p:cNvSpPr/>
          <p:nvPr/>
        </p:nvSpPr>
        <p:spPr>
          <a:xfrm>
            <a:off x="4429440" y="1905120"/>
            <a:ext cx="4663080" cy="4051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Emosi</a:t>
            </a:r>
            <a:endParaRPr lang="en-US" sz="3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Jenis/gengsi sekolah</a:t>
            </a:r>
            <a:endParaRPr lang="en-US" sz="3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Status sosial</a:t>
            </a:r>
            <a:endParaRPr lang="en-US" sz="3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Ekonomi keluarga, </a:t>
            </a:r>
            <a:endParaRPr lang="en-US" sz="3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Teman </a:t>
            </a:r>
            <a:endParaRPr lang="en-US" sz="3200" b="0" strike="noStrike" spc="-1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Tokoh/orang yang</a:t>
            </a:r>
            <a:endParaRPr lang="en-US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    berpengaruh</a:t>
            </a:r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.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379</TotalTime>
  <Words>666</Words>
  <Application>Microsoft Office PowerPoint</Application>
  <PresentationFormat>On-screen Show (4:3)</PresentationFormat>
  <Paragraphs>133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Arial</vt:lpstr>
      <vt:lpstr>BaaBookHmk</vt:lpstr>
      <vt:lpstr>BernhardFashionHmk</vt:lpstr>
      <vt:lpstr>Calibri</vt:lpstr>
      <vt:lpstr>Comic Sans MS</vt:lpstr>
      <vt:lpstr>Courier New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JUVAN</cp:lastModifiedBy>
  <cp:revision>50</cp:revision>
  <dcterms:created xsi:type="dcterms:W3CDTF">2019-09-17T08:27:08Z</dcterms:created>
  <dcterms:modified xsi:type="dcterms:W3CDTF">2020-07-14T06:46:13Z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21</vt:i4>
  </property>
</Properties>
</file>