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3" r:id="rId2"/>
    <p:sldId id="283" r:id="rId3"/>
    <p:sldId id="290" r:id="rId4"/>
    <p:sldId id="269" r:id="rId5"/>
    <p:sldId id="260" r:id="rId6"/>
    <p:sldId id="270" r:id="rId7"/>
    <p:sldId id="262" r:id="rId8"/>
    <p:sldId id="288" r:id="rId9"/>
    <p:sldId id="261" r:id="rId10"/>
    <p:sldId id="289" r:id="rId11"/>
    <p:sldId id="268" r:id="rId12"/>
    <p:sldId id="265" r:id="rId13"/>
    <p:sldId id="263" r:id="rId14"/>
    <p:sldId id="259" r:id="rId15"/>
    <p:sldId id="271" r:id="rId16"/>
    <p:sldId id="277" r:id="rId17"/>
    <p:sldId id="274" r:id="rId18"/>
    <p:sldId id="275" r:id="rId19"/>
    <p:sldId id="276" r:id="rId20"/>
    <p:sldId id="256" r:id="rId21"/>
    <p:sldId id="257" r:id="rId22"/>
    <p:sldId id="280" r:id="rId23"/>
    <p:sldId id="281" r:id="rId24"/>
    <p:sldId id="282" r:id="rId25"/>
    <p:sldId id="264" r:id="rId26"/>
    <p:sldId id="266" r:id="rId27"/>
    <p:sldId id="267" r:id="rId28"/>
    <p:sldId id="278" r:id="rId29"/>
    <p:sldId id="291" r:id="rId3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8000"/>
    <a:srgbClr val="33CC33"/>
    <a:srgbClr val="FF0066"/>
    <a:srgbClr val="990000"/>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8" autoAdjust="0"/>
    <p:restoredTop sz="90950"/>
  </p:normalViewPr>
  <p:slideViewPr>
    <p:cSldViewPr>
      <p:cViewPr varScale="1">
        <p:scale>
          <a:sx n="104" d="100"/>
          <a:sy n="104" d="100"/>
        </p:scale>
        <p:origin x="1856"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8D7824E-9602-4CB5-A9B2-48B3C386CE8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2C64447-BFD2-4EBB-982D-76B0A81CDDB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1A9EA33-5810-4B33-87D9-10845102FF7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CCFF50B-2C90-4C39-A828-BE6B79C3541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CA3CAC1-88B5-404C-AFC8-733C326BCF7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B4F70F-54EB-4732-8888-467E94772F7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701AD57-D191-4074-B2AB-F451707D6C1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F9FC026-3B7F-47A8-B2D1-D1CB0213A1A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08D7B9F-3C29-4D00-912F-FF9A586C69D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9FB1A1D-195A-4C94-AFC8-B2166E02C72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2B8FAFC-0F4D-4804-8660-297CF356EF3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C1B71EE-CA21-4C19-AF71-C9F368D1717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http://static.howstuffworks.com/gif/cd-parts.jpg" TargetMode="External"/><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http://www.usbyte.com/images/Image1.gif" TargetMode="External"/><Relationship Id="rId7" Type="http://schemas.openxmlformats.org/officeDocument/2006/relationships/image" Target="../media/image20.png"/><Relationship Id="rId2" Type="http://schemas.openxmlformats.org/officeDocument/2006/relationships/image" Target="../media/image16.png"/><Relationship Id="rId1" Type="http://schemas.openxmlformats.org/officeDocument/2006/relationships/slideLayout" Target="../slideLayouts/slideLayout6.xml"/><Relationship Id="rId6" Type="http://schemas.openxmlformats.org/officeDocument/2006/relationships/image" Target="../media/image19.png"/><Relationship Id="rId5" Type="http://schemas.openxmlformats.org/officeDocument/2006/relationships/image" Target="../media/image18.jpeg"/><Relationship Id="rId4" Type="http://schemas.openxmlformats.org/officeDocument/2006/relationships/image" Target="../media/image17.jpeg"/></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21.wmf"/><Relationship Id="rId5" Type="http://schemas.openxmlformats.org/officeDocument/2006/relationships/oleObject" Target="../embeddings/oleObject1.bin"/><Relationship Id="rId4" Type="http://schemas.openxmlformats.org/officeDocument/2006/relationships/image" Target="http://www.usbyte.com/common/_derived/compact_disk_3.htm_txt_cd%20structure.gif"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5.gif"/><Relationship Id="rId2" Type="http://schemas.openxmlformats.org/officeDocument/2006/relationships/image" Target="../media/image24.png"/><Relationship Id="rId1" Type="http://schemas.openxmlformats.org/officeDocument/2006/relationships/slideLayout" Target="../slideLayouts/slideLayout6.xml"/><Relationship Id="rId4" Type="http://schemas.openxmlformats.org/officeDocument/2006/relationships/image" Target="http://www.physics.udel.edu/%7Ewatson/scen103/cd-tracking.gif"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http://www.ee.washington.edu/conselec/CE/kuhn/cdaudio/95x623.gif" TargetMode="External"/><Relationship Id="rId2" Type="http://schemas.openxmlformats.org/officeDocument/2006/relationships/image" Target="../media/image29.png"/><Relationship Id="rId1" Type="http://schemas.openxmlformats.org/officeDocument/2006/relationships/slideLayout" Target="../slideLayouts/slideLayout6.xml"/><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3" Type="http://schemas.openxmlformats.org/officeDocument/2006/relationships/image" Target="http://www.physics.udel.edu/~watson/scen103/pit1.gif" TargetMode="External"/><Relationship Id="rId2" Type="http://schemas.openxmlformats.org/officeDocument/2006/relationships/image" Target="../media/image2.gif"/><Relationship Id="rId1" Type="http://schemas.openxmlformats.org/officeDocument/2006/relationships/slideLayout" Target="../slideLayouts/slideLayout6.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http://static.howstuffworks.com/gif/cd-hello.gif" TargetMode="External"/><Relationship Id="rId2" Type="http://schemas.openxmlformats.org/officeDocument/2006/relationships/image" Target="../media/image31.gif"/><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8" Type="http://schemas.openxmlformats.org/officeDocument/2006/relationships/image" Target="../media/image35.gif"/><Relationship Id="rId3" Type="http://schemas.openxmlformats.org/officeDocument/2006/relationships/image" Target="http://static.howstuffworks.com/gif/cd-sample0.gif" TargetMode="External"/><Relationship Id="rId7" Type="http://schemas.openxmlformats.org/officeDocument/2006/relationships/image" Target="http://static.howstuffworks.com/gif/cd-sample3.gif" TargetMode="External"/><Relationship Id="rId2" Type="http://schemas.openxmlformats.org/officeDocument/2006/relationships/image" Target="../media/image32.gif"/><Relationship Id="rId1" Type="http://schemas.openxmlformats.org/officeDocument/2006/relationships/slideLayout" Target="../slideLayouts/slideLayout6.xml"/><Relationship Id="rId6" Type="http://schemas.openxmlformats.org/officeDocument/2006/relationships/image" Target="../media/image34.gif"/><Relationship Id="rId5" Type="http://schemas.openxmlformats.org/officeDocument/2006/relationships/image" Target="http://static.howstuffworks.com/gif/cd-sample1.gif" TargetMode="External"/><Relationship Id="rId4" Type="http://schemas.openxmlformats.org/officeDocument/2006/relationships/image" Target="../media/image33.gif"/><Relationship Id="rId9" Type="http://schemas.openxmlformats.org/officeDocument/2006/relationships/image" Target="http://static.howstuffworks.com/gif/cd-sample2.gif"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http://www.usbyte.com/common/_derived/compact_disk_4.htm_txt_cd%20encoding.gif" TargetMode="External"/><Relationship Id="rId2" Type="http://schemas.openxmlformats.org/officeDocument/2006/relationships/image" Target="../media/image36.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http://www.usbyte.com/images/compac1.gif" TargetMode="External"/><Relationship Id="rId2" Type="http://schemas.openxmlformats.org/officeDocument/2006/relationships/image" Target="../media/image37.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38.png"/><Relationship Id="rId7" Type="http://schemas.openxmlformats.org/officeDocument/2006/relationships/image" Target="../media/image41.png"/><Relationship Id="rId2" Type="http://schemas.openxmlformats.org/officeDocument/2006/relationships/image" Target="../media/image12.png"/><Relationship Id="rId1" Type="http://schemas.openxmlformats.org/officeDocument/2006/relationships/slideLayout" Target="../slideLayouts/slideLayout6.xml"/><Relationship Id="rId6" Type="http://schemas.openxmlformats.org/officeDocument/2006/relationships/hyperlink" Target="file:////upload.wikimedia.org/wikipedia/en/b/b4/CDRWlogo.svg" TargetMode="External"/><Relationship Id="rId5" Type="http://schemas.openxmlformats.org/officeDocument/2006/relationships/image" Target="../media/image40.jpeg"/><Relationship Id="rId4" Type="http://schemas.openxmlformats.org/officeDocument/2006/relationships/image" Target="../media/image3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http://static.howstuffworks.com/gif/cd-spiral.gif" TargetMode="External"/><Relationship Id="rId2" Type="http://schemas.openxmlformats.org/officeDocument/2006/relationships/image" Target="../media/image7.gif"/><Relationship Id="rId1" Type="http://schemas.openxmlformats.org/officeDocument/2006/relationships/slideLayout" Target="../slideLayouts/slideLayout6.xml"/><Relationship Id="rId6" Type="http://schemas.openxmlformats.org/officeDocument/2006/relationships/image" Target="../media/image9.wmf"/><Relationship Id="rId5" Type="http://schemas.openxmlformats.org/officeDocument/2006/relationships/image" Target="http://www.usbyte.com/images/cd_pits.JPG" TargetMode="Externa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2" Type="http://schemas.openxmlformats.org/officeDocument/2006/relationships/hyperlink" Target="http://www.ee.washington.edu/conselec/CE/kuhn/cdaudio/95x64.gif"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http://static.howstuffworks.com/gif/cd-crosssection.gif" TargetMode="External"/><Relationship Id="rId2" Type="http://schemas.openxmlformats.org/officeDocument/2006/relationships/image" Target="../media/image13.gi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rsil\Desktop\Smartcreative.jpg"/>
          <p:cNvPicPr>
            <a:picLocks noChangeAspect="1" noChangeArrowheads="1"/>
          </p:cNvPicPr>
          <p:nvPr/>
        </p:nvPicPr>
        <p:blipFill>
          <a:blip r:embed="rId2">
            <a:extLst>
              <a:ext uri="{28A0092B-C50C-407E-A947-70E740481C1C}">
                <a14:useLocalDpi xmlns:a14="http://schemas.microsoft.com/office/drawing/2010/main" val="0"/>
              </a:ext>
            </a:extLst>
          </a:blip>
          <a:srcRect l="1051" r="800" b="504"/>
          <a:stretch>
            <a:fillRect/>
          </a:stretch>
        </p:blipFill>
        <p:spPr bwMode="auto">
          <a:xfrm>
            <a:off x="-304800" y="17462"/>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Box 1"/>
          <p:cNvSpPr txBox="1">
            <a:spLocks noChangeArrowheads="1"/>
          </p:cNvSpPr>
          <p:nvPr/>
        </p:nvSpPr>
        <p:spPr bwMode="auto">
          <a:xfrm>
            <a:off x="3200400" y="3725863"/>
            <a:ext cx="5638800"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imes New Roman" charset="0"/>
              </a:defRPr>
            </a:lvl1pPr>
            <a:lvl2pPr>
              <a:defRPr sz="2800">
                <a:solidFill>
                  <a:schemeClr val="tx1"/>
                </a:solidFill>
                <a:latin typeface="Times New Roman" charset="0"/>
              </a:defRPr>
            </a:lvl2pPr>
            <a:lvl3pPr>
              <a:defRPr sz="2400">
                <a:solidFill>
                  <a:schemeClr val="tx1"/>
                </a:solidFill>
                <a:latin typeface="Times New Roman" charset="0"/>
              </a:defRPr>
            </a:lvl3pPr>
            <a:lvl4pPr>
              <a:defRPr sz="2000">
                <a:solidFill>
                  <a:schemeClr val="tx1"/>
                </a:solidFill>
                <a:latin typeface="Times New Roman" charset="0"/>
              </a:defRPr>
            </a:lvl4pPr>
            <a:lvl5pPr>
              <a:defRPr sz="2000">
                <a:solidFill>
                  <a:schemeClr val="tx1"/>
                </a:solidFill>
                <a:latin typeface="Times New Roman" charset="0"/>
              </a:defRPr>
            </a:lvl5pPr>
            <a:lvl6pPr eaLnBrk="0" hangingPunct="0">
              <a:defRPr sz="2000">
                <a:solidFill>
                  <a:schemeClr val="tx1"/>
                </a:solidFill>
                <a:latin typeface="Times New Roman" charset="0"/>
              </a:defRPr>
            </a:lvl6pPr>
            <a:lvl7pPr eaLnBrk="0" hangingPunct="0">
              <a:defRPr sz="2000">
                <a:solidFill>
                  <a:schemeClr val="tx1"/>
                </a:solidFill>
                <a:latin typeface="Times New Roman" charset="0"/>
              </a:defRPr>
            </a:lvl7pPr>
            <a:lvl8pPr eaLnBrk="0" hangingPunct="0">
              <a:defRPr sz="2000">
                <a:solidFill>
                  <a:schemeClr val="tx1"/>
                </a:solidFill>
                <a:latin typeface="Times New Roman" charset="0"/>
              </a:defRPr>
            </a:lvl8pPr>
            <a:lvl9pPr eaLnBrk="0" hangingPunct="0">
              <a:defRPr sz="2000">
                <a:solidFill>
                  <a:schemeClr val="tx1"/>
                </a:solidFill>
                <a:latin typeface="Times New Roman" charset="0"/>
              </a:defRPr>
            </a:lvl9pPr>
          </a:lstStyle>
          <a:p>
            <a:pPr algn="ctr"/>
            <a:r>
              <a:rPr lang="id-ID" altLang="id-ID" sz="1800" dirty="0">
                <a:solidFill>
                  <a:schemeClr val="bg1"/>
                </a:solidFill>
              </a:rPr>
              <a:t>CD  AND   DVD PLAYER</a:t>
            </a:r>
            <a:br>
              <a:rPr lang="en-US" altLang="id-ID" sz="1800" dirty="0">
                <a:solidFill>
                  <a:schemeClr val="bg1"/>
                </a:solidFill>
              </a:rPr>
            </a:br>
            <a:r>
              <a:rPr lang="id-ID" altLang="id-ID" sz="1800" b="1" u="none" dirty="0">
                <a:solidFill>
                  <a:srgbClr val="FFFFFF"/>
                </a:solidFill>
                <a:latin typeface="Arial" charset="0"/>
              </a:rPr>
              <a:t>Pertemuan-04</a:t>
            </a:r>
            <a:endParaRPr lang="en-US" altLang="id-ID" sz="1800" b="1" u="none" dirty="0">
              <a:solidFill>
                <a:srgbClr val="FFFFFF"/>
              </a:solidFill>
              <a:latin typeface="Arial" charset="0"/>
            </a:endParaRPr>
          </a:p>
          <a:p>
            <a:pPr algn="ctr"/>
            <a:r>
              <a:rPr lang="id-ID" altLang="id-ID" sz="1800" b="1" u="none" dirty="0">
                <a:solidFill>
                  <a:srgbClr val="FFFFFF"/>
                </a:solidFill>
                <a:latin typeface="Arial" charset="0"/>
              </a:rPr>
              <a:t>Dosen :Kundang  K Juman</a:t>
            </a:r>
            <a:endParaRPr lang="en-US" altLang="id-ID" sz="1800" b="1" u="none" dirty="0">
              <a:solidFill>
                <a:srgbClr val="FFFFFF"/>
              </a:solidFill>
              <a:latin typeface="Arial" charset="0"/>
            </a:endParaRPr>
          </a:p>
          <a:p>
            <a:pPr algn="ctr"/>
            <a:r>
              <a:rPr lang="id-ID" altLang="id-ID" sz="1800" b="1" u="none" dirty="0">
                <a:solidFill>
                  <a:srgbClr val="FFFFFF"/>
                </a:solidFill>
                <a:latin typeface="Arial" charset="0"/>
              </a:rPr>
              <a:t>Prodi Teknik Informatika ,</a:t>
            </a:r>
            <a:r>
              <a:rPr lang="en-US" altLang="id-ID" sz="1800" b="1" u="none" dirty="0">
                <a:solidFill>
                  <a:srgbClr val="FFFFFF"/>
                </a:solidFill>
                <a:latin typeface="Arial" charset="0"/>
              </a:rPr>
              <a:t> F</a:t>
            </a:r>
            <a:r>
              <a:rPr lang="id-ID" altLang="id-ID" sz="1800" b="1" u="none" dirty="0">
                <a:solidFill>
                  <a:srgbClr val="FFFFFF"/>
                </a:solidFill>
                <a:latin typeface="Arial" charset="0"/>
              </a:rPr>
              <a:t>akultas Imu Komputer</a:t>
            </a:r>
            <a:endParaRPr lang="en-US" altLang="id-ID" sz="1800" b="1" u="none" dirty="0">
              <a:solidFill>
                <a:srgbClr val="FFFFFF"/>
              </a:solidFill>
              <a:latin typeface="Arial" charset="0"/>
            </a:endParaRPr>
          </a:p>
        </p:txBody>
      </p:sp>
    </p:spTree>
    <p:extLst>
      <p:ext uri="{BB962C8B-B14F-4D97-AF65-F5344CB8AC3E}">
        <p14:creationId xmlns:p14="http://schemas.microsoft.com/office/powerpoint/2010/main" val="2008987182"/>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133600" y="1143000"/>
            <a:ext cx="5029200" cy="533400"/>
          </a:xfrm>
          <a:solidFill>
            <a:schemeClr val="accent1"/>
          </a:solidFill>
        </p:spPr>
        <p:txBody>
          <a:bodyPr/>
          <a:lstStyle/>
          <a:p>
            <a:r>
              <a:rPr lang="en-US" sz="3600"/>
              <a:t>Different Types of DVD</a:t>
            </a:r>
          </a:p>
        </p:txBody>
      </p:sp>
      <p:pic>
        <p:nvPicPr>
          <p:cNvPr id="39940" name="Picture 4" descr="http://www.pctechguide.com/images/10caps.gif"/>
          <p:cNvPicPr>
            <a:picLocks noChangeAspect="1" noChangeArrowheads="1"/>
          </p:cNvPicPr>
          <p:nvPr/>
        </p:nvPicPr>
        <p:blipFill>
          <a:blip r:embed="rId2" cstate="print"/>
          <a:srcRect/>
          <a:stretch>
            <a:fillRect/>
          </a:stretch>
        </p:blipFill>
        <p:spPr bwMode="auto">
          <a:xfrm>
            <a:off x="914400" y="2133600"/>
            <a:ext cx="7239000" cy="329088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438400" y="838200"/>
            <a:ext cx="3962400" cy="533400"/>
          </a:xfrm>
          <a:solidFill>
            <a:schemeClr val="accent1"/>
          </a:solidFill>
        </p:spPr>
        <p:txBody>
          <a:bodyPr/>
          <a:lstStyle/>
          <a:p>
            <a:r>
              <a:rPr lang="en-US" sz="3600"/>
              <a:t>Inside a CD Player</a:t>
            </a:r>
          </a:p>
        </p:txBody>
      </p:sp>
      <p:sp>
        <p:nvSpPr>
          <p:cNvPr id="18436" name="Rectangle 4"/>
          <p:cNvSpPr>
            <a:spLocks noChangeArrowheads="1"/>
          </p:cNvSpPr>
          <p:nvPr/>
        </p:nvSpPr>
        <p:spPr bwMode="auto">
          <a:xfrm>
            <a:off x="2714625" y="2271713"/>
            <a:ext cx="9144000" cy="0"/>
          </a:xfrm>
          <a:prstGeom prst="rect">
            <a:avLst/>
          </a:prstGeom>
          <a:noFill/>
          <a:ln w="9525">
            <a:noFill/>
            <a:miter lim="800000"/>
            <a:headEnd/>
            <a:tailEnd/>
          </a:ln>
          <a:effectLst/>
        </p:spPr>
        <p:txBody>
          <a:bodyPr>
            <a:spAutoFit/>
          </a:bodyPr>
          <a:lstStyle/>
          <a:p>
            <a:endParaRPr lang="en-US"/>
          </a:p>
        </p:txBody>
      </p:sp>
      <p:pic>
        <p:nvPicPr>
          <p:cNvPr id="18435" name="Picture 3" descr="http://static.howstuffworks.com/gif/cd-parts.jpg"/>
          <p:cNvPicPr>
            <a:picLocks noChangeAspect="1" noChangeArrowheads="1"/>
          </p:cNvPicPr>
          <p:nvPr/>
        </p:nvPicPr>
        <p:blipFill>
          <a:blip r:embed="rId2" r:link="rId3" cstate="print"/>
          <a:srcRect/>
          <a:stretch>
            <a:fillRect/>
          </a:stretch>
        </p:blipFill>
        <p:spPr bwMode="auto">
          <a:xfrm>
            <a:off x="1143000" y="1752600"/>
            <a:ext cx="6705600" cy="4176713"/>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62000" y="914400"/>
            <a:ext cx="2590800" cy="1524000"/>
          </a:xfrm>
          <a:solidFill>
            <a:schemeClr val="accent1"/>
          </a:solidFill>
        </p:spPr>
        <p:txBody>
          <a:bodyPr/>
          <a:lstStyle/>
          <a:p>
            <a:r>
              <a:rPr lang="en-US">
                <a:solidFill>
                  <a:schemeClr val="bg1"/>
                </a:solidFill>
              </a:rPr>
              <a:t>Optics of Readout</a:t>
            </a:r>
          </a:p>
        </p:txBody>
      </p:sp>
      <p:sp>
        <p:nvSpPr>
          <p:cNvPr id="15364" name="Rectangle 4"/>
          <p:cNvSpPr>
            <a:spLocks noChangeArrowheads="1"/>
          </p:cNvSpPr>
          <p:nvPr/>
        </p:nvSpPr>
        <p:spPr bwMode="auto">
          <a:xfrm>
            <a:off x="2220913" y="790575"/>
            <a:ext cx="9144000" cy="0"/>
          </a:xfrm>
          <a:prstGeom prst="rect">
            <a:avLst/>
          </a:prstGeom>
          <a:noFill/>
          <a:ln w="9525">
            <a:noFill/>
            <a:miter lim="800000"/>
            <a:headEnd/>
            <a:tailEnd/>
          </a:ln>
          <a:effectLst/>
        </p:spPr>
        <p:txBody>
          <a:bodyPr>
            <a:spAutoFit/>
          </a:bodyPr>
          <a:lstStyle/>
          <a:p>
            <a:endParaRPr lang="en-US"/>
          </a:p>
        </p:txBody>
      </p:sp>
      <p:pic>
        <p:nvPicPr>
          <p:cNvPr id="15363" name="Picture 3" descr="http://www.usbyte.com/images/Image1.gif"/>
          <p:cNvPicPr>
            <a:picLocks noChangeAspect="1" noChangeArrowheads="1"/>
          </p:cNvPicPr>
          <p:nvPr/>
        </p:nvPicPr>
        <p:blipFill>
          <a:blip r:embed="rId2" r:link="rId3" cstate="print"/>
          <a:srcRect/>
          <a:stretch>
            <a:fillRect/>
          </a:stretch>
        </p:blipFill>
        <p:spPr bwMode="auto">
          <a:xfrm>
            <a:off x="3733800" y="990600"/>
            <a:ext cx="4705350" cy="5276850"/>
          </a:xfrm>
          <a:prstGeom prst="rect">
            <a:avLst/>
          </a:prstGeom>
          <a:noFill/>
        </p:spPr>
      </p:pic>
      <p:pic>
        <p:nvPicPr>
          <p:cNvPr id="15366" name="Picture 6" descr="http://www.roithner-laser.com/Pictures/samsung.jpg"/>
          <p:cNvPicPr>
            <a:picLocks noChangeAspect="1" noChangeArrowheads="1"/>
          </p:cNvPicPr>
          <p:nvPr/>
        </p:nvPicPr>
        <p:blipFill>
          <a:blip r:embed="rId4" cstate="print"/>
          <a:srcRect/>
          <a:stretch>
            <a:fillRect/>
          </a:stretch>
        </p:blipFill>
        <p:spPr bwMode="auto">
          <a:xfrm>
            <a:off x="990600" y="4572000"/>
            <a:ext cx="2057400" cy="1671638"/>
          </a:xfrm>
          <a:prstGeom prst="rect">
            <a:avLst/>
          </a:prstGeom>
          <a:noFill/>
        </p:spPr>
      </p:pic>
      <p:pic>
        <p:nvPicPr>
          <p:cNvPr id="15368" name="Picture 8" descr="http://www.roithner-laser.com/Pictures/lenses_acryl.jpg"/>
          <p:cNvPicPr>
            <a:picLocks noChangeAspect="1" noChangeArrowheads="1"/>
          </p:cNvPicPr>
          <p:nvPr/>
        </p:nvPicPr>
        <p:blipFill>
          <a:blip r:embed="rId5" cstate="print"/>
          <a:srcRect/>
          <a:stretch>
            <a:fillRect/>
          </a:stretch>
        </p:blipFill>
        <p:spPr bwMode="auto">
          <a:xfrm>
            <a:off x="7467600" y="1752600"/>
            <a:ext cx="1447800" cy="1230313"/>
          </a:xfrm>
          <a:prstGeom prst="rect">
            <a:avLst/>
          </a:prstGeom>
          <a:noFill/>
        </p:spPr>
      </p:pic>
      <p:pic>
        <p:nvPicPr>
          <p:cNvPr id="15369" name="Picture 9" descr="http://www.thorlabs.com/Images/Standard/bemsptgrp.gif"/>
          <p:cNvPicPr>
            <a:picLocks noChangeAspect="1" noChangeArrowheads="1"/>
          </p:cNvPicPr>
          <p:nvPr/>
        </p:nvPicPr>
        <p:blipFill>
          <a:blip r:embed="rId6" cstate="print"/>
          <a:srcRect l="75636" r="5818"/>
          <a:stretch>
            <a:fillRect/>
          </a:stretch>
        </p:blipFill>
        <p:spPr bwMode="auto">
          <a:xfrm>
            <a:off x="1447800" y="3048000"/>
            <a:ext cx="1165225" cy="1108075"/>
          </a:xfrm>
          <a:prstGeom prst="rect">
            <a:avLst/>
          </a:prstGeom>
          <a:noFill/>
        </p:spPr>
      </p:pic>
      <p:pic>
        <p:nvPicPr>
          <p:cNvPr id="15371" name="Picture 11" descr="http://usa.hamamatsu.com/cmp-detectors/apds/apd.gif"/>
          <p:cNvPicPr>
            <a:picLocks noChangeAspect="1" noChangeArrowheads="1"/>
          </p:cNvPicPr>
          <p:nvPr/>
        </p:nvPicPr>
        <p:blipFill>
          <a:blip r:embed="rId7" cstate="print"/>
          <a:srcRect/>
          <a:stretch>
            <a:fillRect/>
          </a:stretch>
        </p:blipFill>
        <p:spPr bwMode="auto">
          <a:xfrm>
            <a:off x="6781800" y="4572000"/>
            <a:ext cx="2187575" cy="172561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5366"/>
                                        </p:tgtEl>
                                        <p:attrNameLst>
                                          <p:attrName>style.visibility</p:attrName>
                                        </p:attrNameLst>
                                      </p:cBhvr>
                                      <p:to>
                                        <p:strVal val="visible"/>
                                      </p:to>
                                    </p:set>
                                    <p:anim calcmode="lin" valueType="num">
                                      <p:cBhvr additive="base">
                                        <p:cTn id="7" dur="500" fill="hold"/>
                                        <p:tgtEl>
                                          <p:spTgt spid="15366"/>
                                        </p:tgtEl>
                                        <p:attrNameLst>
                                          <p:attrName>ppt_x</p:attrName>
                                        </p:attrNameLst>
                                      </p:cBhvr>
                                      <p:tavLst>
                                        <p:tav tm="0">
                                          <p:val>
                                            <p:strVal val="0-#ppt_w/2"/>
                                          </p:val>
                                        </p:tav>
                                        <p:tav tm="100000">
                                          <p:val>
                                            <p:strVal val="#ppt_x"/>
                                          </p:val>
                                        </p:tav>
                                      </p:tavLst>
                                    </p:anim>
                                    <p:anim calcmode="lin" valueType="num">
                                      <p:cBhvr additive="base">
                                        <p:cTn id="8" dur="500" fill="hold"/>
                                        <p:tgtEl>
                                          <p:spTgt spid="1536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5368"/>
                                        </p:tgtEl>
                                        <p:attrNameLst>
                                          <p:attrName>style.visibility</p:attrName>
                                        </p:attrNameLst>
                                      </p:cBhvr>
                                      <p:to>
                                        <p:strVal val="visible"/>
                                      </p:to>
                                    </p:set>
                                    <p:anim calcmode="lin" valueType="num">
                                      <p:cBhvr additive="base">
                                        <p:cTn id="13" dur="500" fill="hold"/>
                                        <p:tgtEl>
                                          <p:spTgt spid="15368"/>
                                        </p:tgtEl>
                                        <p:attrNameLst>
                                          <p:attrName>ppt_x</p:attrName>
                                        </p:attrNameLst>
                                      </p:cBhvr>
                                      <p:tavLst>
                                        <p:tav tm="0">
                                          <p:val>
                                            <p:strVal val="1+#ppt_w/2"/>
                                          </p:val>
                                        </p:tav>
                                        <p:tav tm="100000">
                                          <p:val>
                                            <p:strVal val="#ppt_x"/>
                                          </p:val>
                                        </p:tav>
                                      </p:tavLst>
                                    </p:anim>
                                    <p:anim calcmode="lin" valueType="num">
                                      <p:cBhvr additive="base">
                                        <p:cTn id="14" dur="500" fill="hold"/>
                                        <p:tgtEl>
                                          <p:spTgt spid="1536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5369"/>
                                        </p:tgtEl>
                                        <p:attrNameLst>
                                          <p:attrName>style.visibility</p:attrName>
                                        </p:attrNameLst>
                                      </p:cBhvr>
                                      <p:to>
                                        <p:strVal val="visible"/>
                                      </p:to>
                                    </p:set>
                                    <p:anim calcmode="lin" valueType="num">
                                      <p:cBhvr additive="base">
                                        <p:cTn id="19" dur="500" fill="hold"/>
                                        <p:tgtEl>
                                          <p:spTgt spid="15369"/>
                                        </p:tgtEl>
                                        <p:attrNameLst>
                                          <p:attrName>ppt_x</p:attrName>
                                        </p:attrNameLst>
                                      </p:cBhvr>
                                      <p:tavLst>
                                        <p:tav tm="0">
                                          <p:val>
                                            <p:strVal val="0-#ppt_w/2"/>
                                          </p:val>
                                        </p:tav>
                                        <p:tav tm="100000">
                                          <p:val>
                                            <p:strVal val="#ppt_x"/>
                                          </p:val>
                                        </p:tav>
                                      </p:tavLst>
                                    </p:anim>
                                    <p:anim calcmode="lin" valueType="num">
                                      <p:cBhvr additive="base">
                                        <p:cTn id="20" dur="500" fill="hold"/>
                                        <p:tgtEl>
                                          <p:spTgt spid="1536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15371"/>
                                        </p:tgtEl>
                                        <p:attrNameLst>
                                          <p:attrName>style.visibility</p:attrName>
                                        </p:attrNameLst>
                                      </p:cBhvr>
                                      <p:to>
                                        <p:strVal val="visible"/>
                                      </p:to>
                                    </p:set>
                                    <p:anim calcmode="lin" valueType="num">
                                      <p:cBhvr additive="base">
                                        <p:cTn id="25" dur="500" fill="hold"/>
                                        <p:tgtEl>
                                          <p:spTgt spid="15371"/>
                                        </p:tgtEl>
                                        <p:attrNameLst>
                                          <p:attrName>ppt_x</p:attrName>
                                        </p:attrNameLst>
                                      </p:cBhvr>
                                      <p:tavLst>
                                        <p:tav tm="0">
                                          <p:val>
                                            <p:strVal val="1+#ppt_w/2"/>
                                          </p:val>
                                        </p:tav>
                                        <p:tav tm="100000">
                                          <p:val>
                                            <p:strVal val="#ppt_x"/>
                                          </p:val>
                                        </p:tav>
                                      </p:tavLst>
                                    </p:anim>
                                    <p:anim calcmode="lin" valueType="num">
                                      <p:cBhvr additive="base">
                                        <p:cTn id="26" dur="500" fill="hold"/>
                                        <p:tgtEl>
                                          <p:spTgt spid="1537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914400" y="762000"/>
            <a:ext cx="7010400" cy="457200"/>
          </a:xfrm>
          <a:solidFill>
            <a:schemeClr val="accent1"/>
          </a:solidFill>
        </p:spPr>
        <p:txBody>
          <a:bodyPr/>
          <a:lstStyle/>
          <a:p>
            <a:r>
              <a:rPr lang="en-US" sz="2400"/>
              <a:t>Focused Laser Beam Reading the Pits on a CD Surface</a:t>
            </a:r>
          </a:p>
        </p:txBody>
      </p:sp>
      <p:sp>
        <p:nvSpPr>
          <p:cNvPr id="13316" name="Rectangle 4"/>
          <p:cNvSpPr>
            <a:spLocks noChangeArrowheads="1"/>
          </p:cNvSpPr>
          <p:nvPr/>
        </p:nvSpPr>
        <p:spPr bwMode="auto">
          <a:xfrm>
            <a:off x="2190750" y="1595438"/>
            <a:ext cx="9144000" cy="0"/>
          </a:xfrm>
          <a:prstGeom prst="rect">
            <a:avLst/>
          </a:prstGeom>
          <a:noFill/>
          <a:ln w="9525">
            <a:noFill/>
            <a:miter lim="800000"/>
            <a:headEnd/>
            <a:tailEnd/>
          </a:ln>
          <a:effectLst/>
        </p:spPr>
        <p:txBody>
          <a:bodyPr>
            <a:spAutoFit/>
          </a:bodyPr>
          <a:lstStyle/>
          <a:p>
            <a:endParaRPr lang="en-US"/>
          </a:p>
        </p:txBody>
      </p:sp>
      <p:pic>
        <p:nvPicPr>
          <p:cNvPr id="13315" name="Picture 3" descr="http://www.usbyte.com/common/_derived/compact_disk_3.htm_txt_cd%20structure.gif"/>
          <p:cNvPicPr>
            <a:picLocks noChangeAspect="1" noChangeArrowheads="1"/>
          </p:cNvPicPr>
          <p:nvPr/>
        </p:nvPicPr>
        <p:blipFill>
          <a:blip r:embed="rId3" r:link="rId4" cstate="print"/>
          <a:srcRect t="10390" r="8000"/>
          <a:stretch>
            <a:fillRect/>
          </a:stretch>
        </p:blipFill>
        <p:spPr bwMode="auto">
          <a:xfrm>
            <a:off x="609600" y="1600200"/>
            <a:ext cx="4381500" cy="3286125"/>
          </a:xfrm>
          <a:prstGeom prst="rect">
            <a:avLst/>
          </a:prstGeom>
          <a:noFill/>
        </p:spPr>
      </p:pic>
      <p:sp>
        <p:nvSpPr>
          <p:cNvPr id="13318" name="Rectangle 6"/>
          <p:cNvSpPr>
            <a:spLocks noChangeArrowheads="1"/>
          </p:cNvSpPr>
          <p:nvPr/>
        </p:nvSpPr>
        <p:spPr bwMode="auto">
          <a:xfrm>
            <a:off x="2190750" y="1595438"/>
            <a:ext cx="9144000" cy="0"/>
          </a:xfrm>
          <a:prstGeom prst="rect">
            <a:avLst/>
          </a:prstGeom>
          <a:noFill/>
          <a:ln w="9525">
            <a:noFill/>
            <a:miter lim="800000"/>
            <a:headEnd/>
            <a:tailEnd/>
          </a:ln>
          <a:effectLst/>
        </p:spPr>
        <p:txBody>
          <a:bodyPr>
            <a:spAutoFit/>
          </a:bodyPr>
          <a:lstStyle/>
          <a:p>
            <a:endParaRPr lang="en-US"/>
          </a:p>
        </p:txBody>
      </p:sp>
      <p:sp>
        <p:nvSpPr>
          <p:cNvPr id="13320" name="Rectangle 8"/>
          <p:cNvSpPr>
            <a:spLocks noChangeArrowheads="1"/>
          </p:cNvSpPr>
          <p:nvPr/>
        </p:nvSpPr>
        <p:spPr bwMode="auto">
          <a:xfrm>
            <a:off x="2659063" y="2700338"/>
            <a:ext cx="9144000" cy="0"/>
          </a:xfrm>
          <a:prstGeom prst="rect">
            <a:avLst/>
          </a:prstGeom>
          <a:noFill/>
          <a:ln w="9525">
            <a:noFill/>
            <a:miter lim="800000"/>
            <a:headEnd/>
            <a:tailEnd/>
          </a:ln>
          <a:effectLst/>
        </p:spPr>
        <p:txBody>
          <a:bodyPr>
            <a:spAutoFit/>
          </a:bodyPr>
          <a:lstStyle/>
          <a:p>
            <a:endParaRPr lang="en-US"/>
          </a:p>
        </p:txBody>
      </p:sp>
      <p:graphicFrame>
        <p:nvGraphicFramePr>
          <p:cNvPr id="13319" name="Object 7"/>
          <p:cNvGraphicFramePr>
            <a:graphicFrameLocks noChangeAspect="1"/>
          </p:cNvGraphicFramePr>
          <p:nvPr/>
        </p:nvGraphicFramePr>
        <p:xfrm>
          <a:off x="5162550" y="1587500"/>
          <a:ext cx="1543050" cy="1457325"/>
        </p:xfrm>
        <a:graphic>
          <a:graphicData uri="http://schemas.openxmlformats.org/presentationml/2006/ole">
            <mc:AlternateContent xmlns:mc="http://schemas.openxmlformats.org/markup-compatibility/2006">
              <mc:Choice xmlns:v="urn:schemas-microsoft-com:vml" Requires="v">
                <p:oleObj spid="_x0000_s13330" r:id="rId5" imgW="3828288" imgH="1456944" progId="Word.Picture.8">
                  <p:embed/>
                </p:oleObj>
              </mc:Choice>
              <mc:Fallback>
                <p:oleObj r:id="rId5" imgW="3828288" imgH="1456944" progId="Word.Picture.8">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r="59714"/>
                      <a:stretch>
                        <a:fillRect/>
                      </a:stretch>
                    </p:blipFill>
                    <p:spPr bwMode="auto">
                      <a:xfrm>
                        <a:off x="5162550" y="1587500"/>
                        <a:ext cx="1543050" cy="1457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21" name="Text Box 9"/>
          <p:cNvSpPr txBox="1">
            <a:spLocks noChangeArrowheads="1"/>
          </p:cNvSpPr>
          <p:nvPr/>
        </p:nvSpPr>
        <p:spPr bwMode="auto">
          <a:xfrm>
            <a:off x="609600" y="5105400"/>
            <a:ext cx="5334000" cy="1216025"/>
          </a:xfrm>
          <a:prstGeom prst="rect">
            <a:avLst/>
          </a:prstGeom>
          <a:solidFill>
            <a:srgbClr val="FF9999"/>
          </a:solidFill>
          <a:ln w="25400">
            <a:solidFill>
              <a:srgbClr val="3366FF"/>
            </a:solidFill>
            <a:miter lim="800000"/>
            <a:headEnd/>
            <a:tailEnd/>
          </a:ln>
          <a:effectLst/>
        </p:spPr>
        <p:txBody>
          <a:bodyPr>
            <a:spAutoFit/>
          </a:bodyPr>
          <a:lstStyle/>
          <a:p>
            <a:pPr>
              <a:spcBef>
                <a:spcPct val="50000"/>
              </a:spcBef>
            </a:pPr>
            <a:r>
              <a:rPr lang="en-US" sz="1800">
                <a:solidFill>
                  <a:schemeClr val="bg1"/>
                </a:solidFill>
                <a:cs typeface="Times New Roman" pitchFamily="18" charset="0"/>
              </a:rPr>
              <a:t>The laser beam (wavelength ~ 780 nm) is focused onto the data side of the disk (focused spot diameter ~ 1</a:t>
            </a:r>
            <a:r>
              <a:rPr lang="en-US" sz="1800">
                <a:solidFill>
                  <a:schemeClr val="bg1"/>
                </a:solidFill>
                <a:latin typeface="Symbol" pitchFamily="18" charset="2"/>
                <a:cs typeface="Times New Roman" pitchFamily="18" charset="0"/>
              </a:rPr>
              <a:t>m</a:t>
            </a:r>
            <a:r>
              <a:rPr lang="en-US" sz="1800">
                <a:solidFill>
                  <a:schemeClr val="bg1"/>
                </a:solidFill>
                <a:cs typeface="Times New Roman" pitchFamily="18" charset="0"/>
              </a:rPr>
              <a:t>m). The laser moves in the radial direction over the fast spinning disk and scans the data track. </a:t>
            </a:r>
            <a:endParaRPr lang="en-US" sz="1800">
              <a:solidFill>
                <a:schemeClr val="bg1"/>
              </a:solidFill>
            </a:endParaRPr>
          </a:p>
        </p:txBody>
      </p:sp>
      <p:sp>
        <p:nvSpPr>
          <p:cNvPr id="13322" name="Text Box 10"/>
          <p:cNvSpPr txBox="1">
            <a:spLocks noChangeArrowheads="1"/>
          </p:cNvSpPr>
          <p:nvPr/>
        </p:nvSpPr>
        <p:spPr bwMode="auto">
          <a:xfrm>
            <a:off x="5334000" y="3124200"/>
            <a:ext cx="3429000" cy="1216025"/>
          </a:xfrm>
          <a:prstGeom prst="rect">
            <a:avLst/>
          </a:prstGeom>
          <a:solidFill>
            <a:srgbClr val="FF9999"/>
          </a:solidFill>
          <a:ln w="25400">
            <a:solidFill>
              <a:srgbClr val="3366FF"/>
            </a:solidFill>
            <a:miter lim="800000"/>
            <a:headEnd/>
            <a:tailEnd/>
          </a:ln>
          <a:effectLst/>
        </p:spPr>
        <p:txBody>
          <a:bodyPr>
            <a:spAutoFit/>
          </a:bodyPr>
          <a:lstStyle/>
          <a:p>
            <a:pPr>
              <a:spcBef>
                <a:spcPct val="50000"/>
              </a:spcBef>
            </a:pPr>
            <a:r>
              <a:rPr lang="en-US" sz="1800">
                <a:solidFill>
                  <a:schemeClr val="bg1"/>
                </a:solidFill>
                <a:cs typeface="Times New Roman" pitchFamily="18" charset="0"/>
              </a:rPr>
              <a:t>Pits are 120 nm deep and 600 nm wide. Laser beam scatters when it scans a pit, which translates into a drop in reflected beam intensity.</a:t>
            </a:r>
          </a:p>
        </p:txBody>
      </p:sp>
      <p:graphicFrame>
        <p:nvGraphicFramePr>
          <p:cNvPr id="13323" name="Object 11"/>
          <p:cNvGraphicFramePr>
            <a:graphicFrameLocks noChangeAspect="1"/>
          </p:cNvGraphicFramePr>
          <p:nvPr/>
        </p:nvGraphicFramePr>
        <p:xfrm>
          <a:off x="6781800" y="1562100"/>
          <a:ext cx="1725613" cy="1457325"/>
        </p:xfrm>
        <a:graphic>
          <a:graphicData uri="http://schemas.openxmlformats.org/presentationml/2006/ole">
            <mc:AlternateContent xmlns:mc="http://schemas.openxmlformats.org/markup-compatibility/2006">
              <mc:Choice xmlns:v="urn:schemas-microsoft-com:vml" Requires="v">
                <p:oleObj spid="_x0000_s13331" r:id="rId7" imgW="3828288" imgH="1456944" progId="Word.Picture.8">
                  <p:embed/>
                </p:oleObj>
              </mc:Choice>
              <mc:Fallback>
                <p:oleObj r:id="rId7" imgW="3828288" imgH="1456944" progId="Word.Picture.8">
                  <p:embed/>
                  <p:pic>
                    <p:nvPicPr>
                      <p:cNvPr id="0" name="Picture 11"/>
                      <p:cNvPicPr>
                        <a:picLocks noChangeAspect="1" noChangeArrowheads="1"/>
                      </p:cNvPicPr>
                      <p:nvPr/>
                    </p:nvPicPr>
                    <p:blipFill>
                      <a:blip r:embed="rId6">
                        <a:extLst>
                          <a:ext uri="{28A0092B-C50C-407E-A947-70E740481C1C}">
                            <a14:useLocalDpi xmlns:a14="http://schemas.microsoft.com/office/drawing/2010/main" val="0"/>
                          </a:ext>
                        </a:extLst>
                      </a:blip>
                      <a:srcRect l="54936"/>
                      <a:stretch>
                        <a:fillRect/>
                      </a:stretch>
                    </p:blipFill>
                    <p:spPr bwMode="auto">
                      <a:xfrm>
                        <a:off x="6781800" y="1562100"/>
                        <a:ext cx="1725613" cy="1457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3319"/>
                                        </p:tgtEl>
                                        <p:attrNameLst>
                                          <p:attrName>style.visibility</p:attrName>
                                        </p:attrNameLst>
                                      </p:cBhvr>
                                      <p:to>
                                        <p:strVal val="visible"/>
                                      </p:to>
                                    </p:set>
                                    <p:anim calcmode="lin" valueType="num">
                                      <p:cBhvr additive="base">
                                        <p:cTn id="7" dur="500" fill="hold"/>
                                        <p:tgtEl>
                                          <p:spTgt spid="13319"/>
                                        </p:tgtEl>
                                        <p:attrNameLst>
                                          <p:attrName>ppt_x</p:attrName>
                                        </p:attrNameLst>
                                      </p:cBhvr>
                                      <p:tavLst>
                                        <p:tav tm="0">
                                          <p:val>
                                            <p:strVal val="1+#ppt_w/2"/>
                                          </p:val>
                                        </p:tav>
                                        <p:tav tm="100000">
                                          <p:val>
                                            <p:strVal val="#ppt_x"/>
                                          </p:val>
                                        </p:tav>
                                      </p:tavLst>
                                    </p:anim>
                                    <p:anim calcmode="lin" valueType="num">
                                      <p:cBhvr additive="base">
                                        <p:cTn id="8" dur="500" fill="hold"/>
                                        <p:tgtEl>
                                          <p:spTgt spid="1331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3323"/>
                                        </p:tgtEl>
                                        <p:attrNameLst>
                                          <p:attrName>style.visibility</p:attrName>
                                        </p:attrNameLst>
                                      </p:cBhvr>
                                      <p:to>
                                        <p:strVal val="visible"/>
                                      </p:to>
                                    </p:set>
                                    <p:anim calcmode="lin" valueType="num">
                                      <p:cBhvr additive="base">
                                        <p:cTn id="13" dur="500" fill="hold"/>
                                        <p:tgtEl>
                                          <p:spTgt spid="13323"/>
                                        </p:tgtEl>
                                        <p:attrNameLst>
                                          <p:attrName>ppt_x</p:attrName>
                                        </p:attrNameLst>
                                      </p:cBhvr>
                                      <p:tavLst>
                                        <p:tav tm="0">
                                          <p:val>
                                            <p:strVal val="1+#ppt_w/2"/>
                                          </p:val>
                                        </p:tav>
                                        <p:tav tm="100000">
                                          <p:val>
                                            <p:strVal val="#ppt_x"/>
                                          </p:val>
                                        </p:tav>
                                      </p:tavLst>
                                    </p:anim>
                                    <p:anim calcmode="lin" valueType="num">
                                      <p:cBhvr additive="base">
                                        <p:cTn id="14" dur="500" fill="hold"/>
                                        <p:tgtEl>
                                          <p:spTgt spid="1332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322"/>
                                        </p:tgtEl>
                                        <p:attrNameLst>
                                          <p:attrName>style.visibility</p:attrName>
                                        </p:attrNameLst>
                                      </p:cBhvr>
                                      <p:to>
                                        <p:strVal val="visible"/>
                                      </p:to>
                                    </p:set>
                                    <p:anim calcmode="lin" valueType="num">
                                      <p:cBhvr additive="base">
                                        <p:cTn id="19" dur="500" fill="hold"/>
                                        <p:tgtEl>
                                          <p:spTgt spid="13322"/>
                                        </p:tgtEl>
                                        <p:attrNameLst>
                                          <p:attrName>ppt_x</p:attrName>
                                        </p:attrNameLst>
                                      </p:cBhvr>
                                      <p:tavLst>
                                        <p:tav tm="0">
                                          <p:val>
                                            <p:strVal val="#ppt_x"/>
                                          </p:val>
                                        </p:tav>
                                        <p:tav tm="100000">
                                          <p:val>
                                            <p:strVal val="#ppt_x"/>
                                          </p:val>
                                        </p:tav>
                                      </p:tavLst>
                                    </p:anim>
                                    <p:anim calcmode="lin" valueType="num">
                                      <p:cBhvr additive="base">
                                        <p:cTn id="20" dur="500" fill="hold"/>
                                        <p:tgtEl>
                                          <p:spTgt spid="133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2"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026" descr="http://www.physics.udel.edu/~watson/scen103/cd-focus.gif"/>
          <p:cNvPicPr>
            <a:picLocks noChangeAspect="1" noChangeArrowheads="1"/>
          </p:cNvPicPr>
          <p:nvPr/>
        </p:nvPicPr>
        <p:blipFill>
          <a:blip r:embed="rId2" cstate="print"/>
          <a:srcRect/>
          <a:stretch>
            <a:fillRect/>
          </a:stretch>
        </p:blipFill>
        <p:spPr bwMode="auto">
          <a:xfrm>
            <a:off x="1905000" y="1905000"/>
            <a:ext cx="5124450" cy="3648075"/>
          </a:xfrm>
          <a:prstGeom prst="rect">
            <a:avLst/>
          </a:prstGeom>
          <a:noFill/>
          <a:ln w="9525">
            <a:noFill/>
            <a:miter lim="800000"/>
            <a:headEnd/>
            <a:tailEnd/>
          </a:ln>
        </p:spPr>
      </p:pic>
      <p:sp>
        <p:nvSpPr>
          <p:cNvPr id="8196" name="Rectangle 1028"/>
          <p:cNvSpPr>
            <a:spLocks noGrp="1" noChangeArrowheads="1"/>
          </p:cNvSpPr>
          <p:nvPr>
            <p:ph type="title"/>
          </p:nvPr>
        </p:nvSpPr>
        <p:spPr>
          <a:xfrm>
            <a:off x="1143000" y="990600"/>
            <a:ext cx="6477000" cy="457200"/>
          </a:xfrm>
          <a:solidFill>
            <a:schemeClr val="accent1"/>
          </a:solidFill>
        </p:spPr>
        <p:txBody>
          <a:bodyPr lIns="0" tIns="0" rIns="0" bIns="0"/>
          <a:lstStyle/>
          <a:p>
            <a:r>
              <a:rPr lang="en-US" sz="2400">
                <a:solidFill>
                  <a:schemeClr val="tx1"/>
                </a:solidFill>
              </a:rPr>
              <a:t>Why Focus the Laser Light through the Substrate?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133600" y="495300"/>
            <a:ext cx="4419600" cy="533400"/>
          </a:xfrm>
          <a:solidFill>
            <a:schemeClr val="accent1"/>
          </a:solidFill>
        </p:spPr>
        <p:txBody>
          <a:bodyPr/>
          <a:lstStyle/>
          <a:p>
            <a:r>
              <a:rPr lang="en-US" sz="3600"/>
              <a:t>Three-beam Tracking</a:t>
            </a:r>
          </a:p>
        </p:txBody>
      </p:sp>
      <p:pic>
        <p:nvPicPr>
          <p:cNvPr id="21508" name="Picture 4" descr="http://www.ee.washington.edu/conselec/CE/kuhn/cdaudio/95x619.gif"/>
          <p:cNvPicPr>
            <a:picLocks noChangeAspect="1" noChangeArrowheads="1"/>
          </p:cNvPicPr>
          <p:nvPr/>
        </p:nvPicPr>
        <p:blipFill>
          <a:blip r:embed="rId2" cstate="print"/>
          <a:srcRect/>
          <a:stretch>
            <a:fillRect/>
          </a:stretch>
        </p:blipFill>
        <p:spPr bwMode="auto">
          <a:xfrm>
            <a:off x="381000" y="1162050"/>
            <a:ext cx="3043238" cy="4248150"/>
          </a:xfrm>
          <a:prstGeom prst="rect">
            <a:avLst/>
          </a:prstGeom>
          <a:noFill/>
        </p:spPr>
      </p:pic>
      <p:sp>
        <p:nvSpPr>
          <p:cNvPr id="21512" name="Rectangle 8"/>
          <p:cNvSpPr>
            <a:spLocks noChangeArrowheads="1"/>
          </p:cNvSpPr>
          <p:nvPr/>
        </p:nvSpPr>
        <p:spPr bwMode="auto">
          <a:xfrm>
            <a:off x="2190750" y="1619250"/>
            <a:ext cx="9144000" cy="0"/>
          </a:xfrm>
          <a:prstGeom prst="rect">
            <a:avLst/>
          </a:prstGeom>
          <a:noFill/>
          <a:ln w="9525">
            <a:noFill/>
            <a:miter lim="800000"/>
            <a:headEnd/>
            <a:tailEnd/>
          </a:ln>
          <a:effectLst/>
        </p:spPr>
        <p:txBody>
          <a:bodyPr>
            <a:spAutoFit/>
          </a:bodyPr>
          <a:lstStyle/>
          <a:p>
            <a:endParaRPr lang="en-US"/>
          </a:p>
        </p:txBody>
      </p:sp>
      <p:pic>
        <p:nvPicPr>
          <p:cNvPr id="21511" name="Picture 7" descr="http://www.physics.udel.edu/%7Ewatson/scen103/cd-tracking.gif"/>
          <p:cNvPicPr>
            <a:picLocks noChangeAspect="1" noChangeArrowheads="1"/>
          </p:cNvPicPr>
          <p:nvPr/>
        </p:nvPicPr>
        <p:blipFill>
          <a:blip r:embed="rId3" r:link="rId4" cstate="print"/>
          <a:srcRect/>
          <a:stretch>
            <a:fillRect/>
          </a:stretch>
        </p:blipFill>
        <p:spPr bwMode="auto">
          <a:xfrm>
            <a:off x="3581400" y="1638300"/>
            <a:ext cx="4762500" cy="3619500"/>
          </a:xfrm>
          <a:prstGeom prst="rect">
            <a:avLst/>
          </a:prstGeom>
          <a:noFill/>
        </p:spPr>
      </p:pic>
      <p:sp>
        <p:nvSpPr>
          <p:cNvPr id="21513" name="Rectangle 9"/>
          <p:cNvSpPr>
            <a:spLocks noChangeArrowheads="1"/>
          </p:cNvSpPr>
          <p:nvPr/>
        </p:nvSpPr>
        <p:spPr bwMode="auto">
          <a:xfrm>
            <a:off x="1676400" y="5410200"/>
            <a:ext cx="6858000" cy="1190625"/>
          </a:xfrm>
          <a:prstGeom prst="rect">
            <a:avLst/>
          </a:prstGeom>
          <a:solidFill>
            <a:srgbClr val="FF9999"/>
          </a:solidFill>
          <a:ln w="9525">
            <a:noFill/>
            <a:miter lim="800000"/>
            <a:headEnd/>
            <a:tailEnd/>
          </a:ln>
          <a:effectLst/>
        </p:spPr>
        <p:txBody>
          <a:bodyPr>
            <a:spAutoFit/>
          </a:bodyPr>
          <a:lstStyle/>
          <a:p>
            <a:pPr eaLnBrk="0" hangingPunct="0"/>
            <a:r>
              <a:rPr lang="en-US" sz="1800">
                <a:solidFill>
                  <a:schemeClr val="bg1"/>
                </a:solidFill>
                <a:cs typeface="Times New Roman" pitchFamily="18" charset="0"/>
              </a:rPr>
              <a:t>On the top and bottom frames, the central spot B has drifted to one side of the track and the modulation is greatest in one of the side beams A or C. In the center frame, the central spot B is correctly located over the track and the modulation from the central spot is a maximum. </a:t>
            </a:r>
            <a:endParaRPr lang="en-US" sz="180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819400" y="838200"/>
            <a:ext cx="3276600" cy="609600"/>
          </a:xfrm>
          <a:solidFill>
            <a:schemeClr val="accent1"/>
          </a:solidFill>
        </p:spPr>
        <p:txBody>
          <a:bodyPr/>
          <a:lstStyle/>
          <a:p>
            <a:r>
              <a:rPr lang="en-US" sz="3600"/>
              <a:t>Focus Actuator</a:t>
            </a:r>
          </a:p>
        </p:txBody>
      </p:sp>
      <p:pic>
        <p:nvPicPr>
          <p:cNvPr id="27652" name="Picture 4" descr="http://www.ee.washington.edu/conselec/CE/kuhn/cdaudio/95x625.gif"/>
          <p:cNvPicPr>
            <a:picLocks noChangeAspect="1" noChangeArrowheads="1"/>
          </p:cNvPicPr>
          <p:nvPr/>
        </p:nvPicPr>
        <p:blipFill>
          <a:blip r:embed="rId2" cstate="print"/>
          <a:srcRect/>
          <a:stretch>
            <a:fillRect/>
          </a:stretch>
        </p:blipFill>
        <p:spPr bwMode="auto">
          <a:xfrm>
            <a:off x="1524000" y="1524000"/>
            <a:ext cx="6264275" cy="3246438"/>
          </a:xfrm>
          <a:prstGeom prst="rect">
            <a:avLst/>
          </a:prstGeom>
          <a:noFill/>
        </p:spPr>
      </p:pic>
      <p:sp>
        <p:nvSpPr>
          <p:cNvPr id="27653" name="Rectangle 5"/>
          <p:cNvSpPr>
            <a:spLocks noChangeArrowheads="1"/>
          </p:cNvSpPr>
          <p:nvPr/>
        </p:nvSpPr>
        <p:spPr bwMode="auto">
          <a:xfrm>
            <a:off x="914400" y="4953000"/>
            <a:ext cx="7315200" cy="1006475"/>
          </a:xfrm>
          <a:prstGeom prst="rect">
            <a:avLst/>
          </a:prstGeom>
          <a:solidFill>
            <a:srgbClr val="FF9999"/>
          </a:solidFill>
          <a:ln w="9525">
            <a:noFill/>
            <a:miter lim="800000"/>
            <a:headEnd/>
            <a:tailEnd/>
          </a:ln>
          <a:effectLst/>
        </p:spPr>
        <p:txBody>
          <a:bodyPr>
            <a:spAutoFit/>
          </a:bodyPr>
          <a:lstStyle/>
          <a:p>
            <a:pPr eaLnBrk="0" hangingPunct="0"/>
            <a:r>
              <a:rPr lang="en-US" sz="2000">
                <a:solidFill>
                  <a:schemeClr val="bg1"/>
                </a:solidFill>
                <a:cs typeface="Times New Roman" pitchFamily="18" charset="0"/>
              </a:rPr>
              <a:t>Inside the drive, the disk and the drive's optics are separated by a distance of about 1 mm, making  mechanical interaction and crashes, even with wavy disks and imperfect clamping almost impossible.</a:t>
            </a:r>
            <a:endParaRPr lang="en-US" sz="200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362200" y="685800"/>
            <a:ext cx="4191000" cy="609600"/>
          </a:xfrm>
          <a:solidFill>
            <a:schemeClr val="accent1"/>
          </a:solidFill>
        </p:spPr>
        <p:txBody>
          <a:bodyPr/>
          <a:lstStyle/>
          <a:p>
            <a:r>
              <a:rPr lang="en-US" sz="3600"/>
              <a:t>Automatic Focusing</a:t>
            </a:r>
          </a:p>
        </p:txBody>
      </p:sp>
      <p:pic>
        <p:nvPicPr>
          <p:cNvPr id="24580" name="Picture 4" descr="http://www.ee.washington.edu/conselec/CE/kuhn/cdaudio/95x621.gif"/>
          <p:cNvPicPr>
            <a:picLocks noChangeAspect="1" noChangeArrowheads="1"/>
          </p:cNvPicPr>
          <p:nvPr/>
        </p:nvPicPr>
        <p:blipFill>
          <a:blip r:embed="rId2" cstate="print"/>
          <a:srcRect/>
          <a:stretch>
            <a:fillRect/>
          </a:stretch>
        </p:blipFill>
        <p:spPr bwMode="auto">
          <a:xfrm>
            <a:off x="838200" y="1447800"/>
            <a:ext cx="7623175" cy="44577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362200" y="762000"/>
            <a:ext cx="4114800" cy="609600"/>
          </a:xfrm>
          <a:solidFill>
            <a:schemeClr val="accent1"/>
          </a:solidFill>
        </p:spPr>
        <p:txBody>
          <a:bodyPr/>
          <a:lstStyle/>
          <a:p>
            <a:r>
              <a:rPr lang="en-US" sz="3600"/>
              <a:t>Automatic Focusing</a:t>
            </a:r>
          </a:p>
        </p:txBody>
      </p:sp>
      <p:pic>
        <p:nvPicPr>
          <p:cNvPr id="25604" name="Picture 4" descr="http://www.ee.washington.edu/conselec/CE/kuhn/cdaudio/95x622.gif"/>
          <p:cNvPicPr>
            <a:picLocks noChangeAspect="1" noChangeArrowheads="1"/>
          </p:cNvPicPr>
          <p:nvPr/>
        </p:nvPicPr>
        <p:blipFill>
          <a:blip r:embed="rId2" cstate="print"/>
          <a:srcRect/>
          <a:stretch>
            <a:fillRect/>
          </a:stretch>
        </p:blipFill>
        <p:spPr bwMode="auto">
          <a:xfrm>
            <a:off x="533400" y="1524000"/>
            <a:ext cx="8080375" cy="4560888"/>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286000" y="762000"/>
            <a:ext cx="4114800" cy="609600"/>
          </a:xfrm>
          <a:solidFill>
            <a:schemeClr val="accent1"/>
          </a:solidFill>
        </p:spPr>
        <p:txBody>
          <a:bodyPr/>
          <a:lstStyle/>
          <a:p>
            <a:r>
              <a:rPr lang="en-US" sz="3600"/>
              <a:t>Automatic Focusing</a:t>
            </a:r>
          </a:p>
        </p:txBody>
      </p:sp>
      <p:sp>
        <p:nvSpPr>
          <p:cNvPr id="26628" name="Rectangle 4"/>
          <p:cNvSpPr>
            <a:spLocks noChangeArrowheads="1"/>
          </p:cNvSpPr>
          <p:nvPr/>
        </p:nvSpPr>
        <p:spPr bwMode="auto">
          <a:xfrm>
            <a:off x="3143250" y="2890838"/>
            <a:ext cx="9144000" cy="0"/>
          </a:xfrm>
          <a:prstGeom prst="rect">
            <a:avLst/>
          </a:prstGeom>
          <a:noFill/>
          <a:ln w="9525">
            <a:noFill/>
            <a:miter lim="800000"/>
            <a:headEnd/>
            <a:tailEnd/>
          </a:ln>
          <a:effectLst/>
        </p:spPr>
        <p:txBody>
          <a:bodyPr>
            <a:spAutoFit/>
          </a:bodyPr>
          <a:lstStyle/>
          <a:p>
            <a:endParaRPr lang="en-US"/>
          </a:p>
        </p:txBody>
      </p:sp>
      <p:pic>
        <p:nvPicPr>
          <p:cNvPr id="26627" name="Picture 3" descr="http://www.ee.washington.edu/conselec/CE/kuhn/cdaudio/95x623.gif"/>
          <p:cNvPicPr>
            <a:picLocks noChangeAspect="1" noChangeArrowheads="1"/>
          </p:cNvPicPr>
          <p:nvPr/>
        </p:nvPicPr>
        <p:blipFill>
          <a:blip r:embed="rId2" r:link="rId3" cstate="print"/>
          <a:srcRect/>
          <a:stretch>
            <a:fillRect/>
          </a:stretch>
        </p:blipFill>
        <p:spPr bwMode="auto">
          <a:xfrm>
            <a:off x="1981200" y="1447800"/>
            <a:ext cx="4648200" cy="1751013"/>
          </a:xfrm>
          <a:prstGeom prst="rect">
            <a:avLst/>
          </a:prstGeom>
          <a:noFill/>
        </p:spPr>
      </p:pic>
      <p:pic>
        <p:nvPicPr>
          <p:cNvPr id="26630" name="Picture 6" descr="http://www.ee.washington.edu/conselec/CE/kuhn/cdaudio/95x624.gif"/>
          <p:cNvPicPr>
            <a:picLocks noChangeAspect="1" noChangeArrowheads="1"/>
          </p:cNvPicPr>
          <p:nvPr/>
        </p:nvPicPr>
        <p:blipFill>
          <a:blip r:embed="rId4" cstate="print"/>
          <a:srcRect/>
          <a:stretch>
            <a:fillRect/>
          </a:stretch>
        </p:blipFill>
        <p:spPr bwMode="auto">
          <a:xfrm>
            <a:off x="990600" y="3429000"/>
            <a:ext cx="7143750" cy="289242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26"/>
          <p:cNvSpPr>
            <a:spLocks noGrp="1" noChangeArrowheads="1"/>
          </p:cNvSpPr>
          <p:nvPr>
            <p:ph type="title"/>
          </p:nvPr>
        </p:nvSpPr>
        <p:spPr>
          <a:xfrm>
            <a:off x="1143000" y="762000"/>
            <a:ext cx="7162800" cy="685800"/>
          </a:xfrm>
          <a:solidFill>
            <a:schemeClr val="accent1"/>
          </a:solidFill>
        </p:spPr>
        <p:txBody>
          <a:bodyPr/>
          <a:lstStyle/>
          <a:p>
            <a:r>
              <a:rPr lang="en-US" sz="4000"/>
              <a:t>How CD and DVD Players Work</a:t>
            </a:r>
          </a:p>
        </p:txBody>
      </p:sp>
      <p:sp>
        <p:nvSpPr>
          <p:cNvPr id="33796" name="Rectangle 1028"/>
          <p:cNvSpPr>
            <a:spLocks noChangeArrowheads="1"/>
          </p:cNvSpPr>
          <p:nvPr/>
        </p:nvSpPr>
        <p:spPr bwMode="auto">
          <a:xfrm>
            <a:off x="3395663" y="2476500"/>
            <a:ext cx="9144000" cy="0"/>
          </a:xfrm>
          <a:prstGeom prst="rect">
            <a:avLst/>
          </a:prstGeom>
          <a:noFill/>
          <a:ln w="9525">
            <a:noFill/>
            <a:miter lim="800000"/>
            <a:headEnd/>
            <a:tailEnd/>
          </a:ln>
          <a:effectLst/>
        </p:spPr>
        <p:txBody>
          <a:bodyPr>
            <a:spAutoFit/>
          </a:bodyPr>
          <a:lstStyle/>
          <a:p>
            <a:endParaRPr lang="en-US"/>
          </a:p>
        </p:txBody>
      </p:sp>
      <p:pic>
        <p:nvPicPr>
          <p:cNvPr id="33795" name="Picture 1027" descr="http://www.physics.udel.edu/~watson/scen103/pit1.gif"/>
          <p:cNvPicPr>
            <a:picLocks noChangeAspect="1" noChangeArrowheads="1"/>
          </p:cNvPicPr>
          <p:nvPr/>
        </p:nvPicPr>
        <p:blipFill>
          <a:blip r:embed="rId2" r:link="rId3" cstate="print"/>
          <a:srcRect/>
          <a:stretch>
            <a:fillRect/>
          </a:stretch>
        </p:blipFill>
        <p:spPr bwMode="auto">
          <a:xfrm>
            <a:off x="6248400" y="2819400"/>
            <a:ext cx="2352675" cy="1905000"/>
          </a:xfrm>
          <a:prstGeom prst="rect">
            <a:avLst/>
          </a:prstGeom>
          <a:noFill/>
        </p:spPr>
      </p:pic>
      <p:sp>
        <p:nvSpPr>
          <p:cNvPr id="33797" name="Text Box 1029"/>
          <p:cNvSpPr txBox="1">
            <a:spLocks noChangeArrowheads="1"/>
          </p:cNvSpPr>
          <p:nvPr/>
        </p:nvSpPr>
        <p:spPr bwMode="auto">
          <a:xfrm>
            <a:off x="2514600" y="2286000"/>
            <a:ext cx="3505200" cy="1917700"/>
          </a:xfrm>
          <a:prstGeom prst="rect">
            <a:avLst/>
          </a:prstGeom>
          <a:solidFill>
            <a:srgbClr val="FF9999"/>
          </a:solidFill>
          <a:ln w="9525">
            <a:noFill/>
            <a:miter lim="800000"/>
            <a:headEnd/>
            <a:tailEnd/>
          </a:ln>
          <a:effectLst/>
        </p:spPr>
        <p:txBody>
          <a:bodyPr>
            <a:spAutoFit/>
          </a:bodyPr>
          <a:lstStyle/>
          <a:p>
            <a:pPr algn="ctr"/>
            <a:r>
              <a:rPr lang="en-US">
                <a:solidFill>
                  <a:schemeClr val="accent2"/>
                </a:solidFill>
              </a:rPr>
              <a:t>M. Mansuripur</a:t>
            </a:r>
          </a:p>
          <a:p>
            <a:pPr algn="ctr"/>
            <a:r>
              <a:rPr lang="en-US">
                <a:solidFill>
                  <a:schemeClr val="accent2"/>
                </a:solidFill>
              </a:rPr>
              <a:t>Optical Sciences Center</a:t>
            </a:r>
          </a:p>
          <a:p>
            <a:pPr algn="ctr"/>
            <a:r>
              <a:rPr lang="en-US">
                <a:solidFill>
                  <a:schemeClr val="accent2"/>
                </a:solidFill>
              </a:rPr>
              <a:t>The University of Arizona</a:t>
            </a:r>
          </a:p>
          <a:p>
            <a:pPr algn="ctr"/>
            <a:r>
              <a:rPr lang="en-US">
                <a:solidFill>
                  <a:schemeClr val="accent2"/>
                </a:solidFill>
              </a:rPr>
              <a:t>Tucson, AZ 85721</a:t>
            </a:r>
          </a:p>
          <a:p>
            <a:pPr algn="ctr"/>
            <a:r>
              <a:rPr lang="en-US">
                <a:solidFill>
                  <a:schemeClr val="accent2"/>
                </a:solidFill>
              </a:rPr>
              <a:t>&lt;masud@u.arizona.edu&gt;</a:t>
            </a:r>
          </a:p>
        </p:txBody>
      </p:sp>
      <p:sp>
        <p:nvSpPr>
          <p:cNvPr id="33798" name="Text Box 1030"/>
          <p:cNvSpPr txBox="1">
            <a:spLocks noChangeArrowheads="1"/>
          </p:cNvSpPr>
          <p:nvPr/>
        </p:nvSpPr>
        <p:spPr bwMode="auto">
          <a:xfrm>
            <a:off x="6477000" y="5867400"/>
            <a:ext cx="1828800" cy="366713"/>
          </a:xfrm>
          <a:prstGeom prst="rect">
            <a:avLst/>
          </a:prstGeom>
          <a:solidFill>
            <a:srgbClr val="FF9999"/>
          </a:solidFill>
          <a:ln w="9525">
            <a:noFill/>
            <a:miter lim="800000"/>
            <a:headEnd/>
            <a:tailEnd/>
          </a:ln>
          <a:effectLst/>
        </p:spPr>
        <p:txBody>
          <a:bodyPr>
            <a:spAutoFit/>
          </a:bodyPr>
          <a:lstStyle/>
          <a:p>
            <a:pPr>
              <a:spcBef>
                <a:spcPct val="50000"/>
              </a:spcBef>
            </a:pPr>
            <a:r>
              <a:rPr lang="en-US" sz="1800">
                <a:solidFill>
                  <a:schemeClr val="bg1"/>
                </a:solidFill>
              </a:rPr>
              <a:t>January 22, 2003</a:t>
            </a:r>
          </a:p>
        </p:txBody>
      </p:sp>
      <p:pic>
        <p:nvPicPr>
          <p:cNvPr id="33800" name="Picture 1032" descr="http://www.physics.udel.edu/~watson/scen103/cd-jewelpack.gif"/>
          <p:cNvPicPr>
            <a:picLocks noChangeAspect="1" noChangeArrowheads="1"/>
          </p:cNvPicPr>
          <p:nvPr/>
        </p:nvPicPr>
        <p:blipFill>
          <a:blip r:embed="rId4" cstate="print"/>
          <a:srcRect/>
          <a:stretch>
            <a:fillRect/>
          </a:stretch>
        </p:blipFill>
        <p:spPr bwMode="auto">
          <a:xfrm>
            <a:off x="609600" y="2057400"/>
            <a:ext cx="1485900" cy="1360488"/>
          </a:xfrm>
          <a:prstGeom prst="rect">
            <a:avLst/>
          </a:prstGeom>
          <a:noFill/>
        </p:spPr>
      </p:pic>
      <p:pic>
        <p:nvPicPr>
          <p:cNvPr id="33802" name="Picture 1034" descr="http://www.physics.udel.edu/~watson/scen103/cddiag.gif"/>
          <p:cNvPicPr>
            <a:picLocks noChangeAspect="1" noChangeArrowheads="1"/>
          </p:cNvPicPr>
          <p:nvPr/>
        </p:nvPicPr>
        <p:blipFill>
          <a:blip r:embed="rId5" cstate="print"/>
          <a:srcRect/>
          <a:stretch>
            <a:fillRect/>
          </a:stretch>
        </p:blipFill>
        <p:spPr bwMode="auto">
          <a:xfrm>
            <a:off x="685800" y="4724400"/>
            <a:ext cx="2457450" cy="1189038"/>
          </a:xfrm>
          <a:prstGeom prst="rect">
            <a:avLst/>
          </a:prstGeom>
          <a:noFill/>
        </p:spPr>
      </p:pic>
      <p:pic>
        <p:nvPicPr>
          <p:cNvPr id="33804" name="Picture 1036" descr="http://www.discusa.com/dvd/dvd_read_side.jpg"/>
          <p:cNvPicPr>
            <a:picLocks noChangeAspect="1" noChangeArrowheads="1"/>
          </p:cNvPicPr>
          <p:nvPr/>
        </p:nvPicPr>
        <p:blipFill>
          <a:blip r:embed="rId6" cstate="print"/>
          <a:srcRect/>
          <a:stretch>
            <a:fillRect/>
          </a:stretch>
        </p:blipFill>
        <p:spPr bwMode="auto">
          <a:xfrm>
            <a:off x="4114800" y="4648200"/>
            <a:ext cx="1524000" cy="15017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2000"/>
                                  </p:stCondLst>
                                  <p:childTnLst>
                                    <p:set>
                                      <p:cBhvr>
                                        <p:cTn id="6" dur="1" fill="hold">
                                          <p:stCondLst>
                                            <p:cond delay="0"/>
                                          </p:stCondLst>
                                        </p:cTn>
                                        <p:tgtEl>
                                          <p:spTgt spid="33800"/>
                                        </p:tgtEl>
                                        <p:attrNameLst>
                                          <p:attrName>style.visibility</p:attrName>
                                        </p:attrNameLst>
                                      </p:cBhvr>
                                      <p:to>
                                        <p:strVal val="visible"/>
                                      </p:to>
                                    </p:set>
                                    <p:anim calcmode="lin" valueType="num">
                                      <p:cBhvr>
                                        <p:cTn id="7" dur="500" fill="hold"/>
                                        <p:tgtEl>
                                          <p:spTgt spid="33800"/>
                                        </p:tgtEl>
                                        <p:attrNameLst>
                                          <p:attrName>ppt_w</p:attrName>
                                        </p:attrNameLst>
                                      </p:cBhvr>
                                      <p:tavLst>
                                        <p:tav tm="0">
                                          <p:val>
                                            <p:fltVal val="0"/>
                                          </p:val>
                                        </p:tav>
                                        <p:tav tm="100000">
                                          <p:val>
                                            <p:strVal val="#ppt_w"/>
                                          </p:val>
                                        </p:tav>
                                      </p:tavLst>
                                    </p:anim>
                                    <p:anim calcmode="lin" valueType="num">
                                      <p:cBhvr>
                                        <p:cTn id="8" dur="500" fill="hold"/>
                                        <p:tgtEl>
                                          <p:spTgt spid="33800"/>
                                        </p:tgtEl>
                                        <p:attrNameLst>
                                          <p:attrName>ppt_h</p:attrName>
                                        </p:attrNameLst>
                                      </p:cBhvr>
                                      <p:tavLst>
                                        <p:tav tm="0">
                                          <p:val>
                                            <p:fltVal val="0"/>
                                          </p:val>
                                        </p:tav>
                                        <p:tav tm="100000">
                                          <p:val>
                                            <p:strVal val="#ppt_h"/>
                                          </p:val>
                                        </p:tav>
                                      </p:tavLst>
                                    </p:anim>
                                  </p:childTnLst>
                                </p:cTn>
                              </p:par>
                            </p:childTnLst>
                          </p:cTn>
                        </p:par>
                        <p:par>
                          <p:cTn id="9" fill="hold">
                            <p:stCondLst>
                              <p:cond delay="2500"/>
                            </p:stCondLst>
                            <p:childTnLst>
                              <p:par>
                                <p:cTn id="10" presetID="23" presetClass="entr" presetSubtype="16" fill="hold" nodeType="afterEffect">
                                  <p:stCondLst>
                                    <p:cond delay="2000"/>
                                  </p:stCondLst>
                                  <p:childTnLst>
                                    <p:set>
                                      <p:cBhvr>
                                        <p:cTn id="11" dur="1" fill="hold">
                                          <p:stCondLst>
                                            <p:cond delay="0"/>
                                          </p:stCondLst>
                                        </p:cTn>
                                        <p:tgtEl>
                                          <p:spTgt spid="33795"/>
                                        </p:tgtEl>
                                        <p:attrNameLst>
                                          <p:attrName>style.visibility</p:attrName>
                                        </p:attrNameLst>
                                      </p:cBhvr>
                                      <p:to>
                                        <p:strVal val="visible"/>
                                      </p:to>
                                    </p:set>
                                    <p:anim calcmode="lin" valueType="num">
                                      <p:cBhvr>
                                        <p:cTn id="12" dur="500" fill="hold"/>
                                        <p:tgtEl>
                                          <p:spTgt spid="33795"/>
                                        </p:tgtEl>
                                        <p:attrNameLst>
                                          <p:attrName>ppt_w</p:attrName>
                                        </p:attrNameLst>
                                      </p:cBhvr>
                                      <p:tavLst>
                                        <p:tav tm="0">
                                          <p:val>
                                            <p:fltVal val="0"/>
                                          </p:val>
                                        </p:tav>
                                        <p:tav tm="100000">
                                          <p:val>
                                            <p:strVal val="#ppt_w"/>
                                          </p:val>
                                        </p:tav>
                                      </p:tavLst>
                                    </p:anim>
                                    <p:anim calcmode="lin" valueType="num">
                                      <p:cBhvr>
                                        <p:cTn id="13" dur="500" fill="hold"/>
                                        <p:tgtEl>
                                          <p:spTgt spid="33795"/>
                                        </p:tgtEl>
                                        <p:attrNameLst>
                                          <p:attrName>ppt_h</p:attrName>
                                        </p:attrNameLst>
                                      </p:cBhvr>
                                      <p:tavLst>
                                        <p:tav tm="0">
                                          <p:val>
                                            <p:fltVal val="0"/>
                                          </p:val>
                                        </p:tav>
                                        <p:tav tm="100000">
                                          <p:val>
                                            <p:strVal val="#ppt_h"/>
                                          </p:val>
                                        </p:tav>
                                      </p:tavLst>
                                    </p:anim>
                                  </p:childTnLst>
                                </p:cTn>
                              </p:par>
                            </p:childTnLst>
                          </p:cTn>
                        </p:par>
                        <p:par>
                          <p:cTn id="14" fill="hold">
                            <p:stCondLst>
                              <p:cond delay="5000"/>
                            </p:stCondLst>
                            <p:childTnLst>
                              <p:par>
                                <p:cTn id="15" presetID="23" presetClass="entr" presetSubtype="16" fill="hold" nodeType="afterEffect">
                                  <p:stCondLst>
                                    <p:cond delay="2000"/>
                                  </p:stCondLst>
                                  <p:childTnLst>
                                    <p:set>
                                      <p:cBhvr>
                                        <p:cTn id="16" dur="1" fill="hold">
                                          <p:stCondLst>
                                            <p:cond delay="0"/>
                                          </p:stCondLst>
                                        </p:cTn>
                                        <p:tgtEl>
                                          <p:spTgt spid="33802"/>
                                        </p:tgtEl>
                                        <p:attrNameLst>
                                          <p:attrName>style.visibility</p:attrName>
                                        </p:attrNameLst>
                                      </p:cBhvr>
                                      <p:to>
                                        <p:strVal val="visible"/>
                                      </p:to>
                                    </p:set>
                                    <p:anim calcmode="lin" valueType="num">
                                      <p:cBhvr>
                                        <p:cTn id="17" dur="500" fill="hold"/>
                                        <p:tgtEl>
                                          <p:spTgt spid="33802"/>
                                        </p:tgtEl>
                                        <p:attrNameLst>
                                          <p:attrName>ppt_w</p:attrName>
                                        </p:attrNameLst>
                                      </p:cBhvr>
                                      <p:tavLst>
                                        <p:tav tm="0">
                                          <p:val>
                                            <p:fltVal val="0"/>
                                          </p:val>
                                        </p:tav>
                                        <p:tav tm="100000">
                                          <p:val>
                                            <p:strVal val="#ppt_w"/>
                                          </p:val>
                                        </p:tav>
                                      </p:tavLst>
                                    </p:anim>
                                    <p:anim calcmode="lin" valueType="num">
                                      <p:cBhvr>
                                        <p:cTn id="18" dur="500" fill="hold"/>
                                        <p:tgtEl>
                                          <p:spTgt spid="33802"/>
                                        </p:tgtEl>
                                        <p:attrNameLst>
                                          <p:attrName>ppt_h</p:attrName>
                                        </p:attrNameLst>
                                      </p:cBhvr>
                                      <p:tavLst>
                                        <p:tav tm="0">
                                          <p:val>
                                            <p:fltVal val="0"/>
                                          </p:val>
                                        </p:tav>
                                        <p:tav tm="100000">
                                          <p:val>
                                            <p:strVal val="#ppt_h"/>
                                          </p:val>
                                        </p:tav>
                                      </p:tavLst>
                                    </p:anim>
                                  </p:childTnLst>
                                </p:cTn>
                              </p:par>
                            </p:childTnLst>
                          </p:cTn>
                        </p:par>
                        <p:par>
                          <p:cTn id="19" fill="hold">
                            <p:stCondLst>
                              <p:cond delay="7500"/>
                            </p:stCondLst>
                            <p:childTnLst>
                              <p:par>
                                <p:cTn id="20" presetID="23" presetClass="entr" presetSubtype="16" fill="hold" nodeType="afterEffect">
                                  <p:stCondLst>
                                    <p:cond delay="2000"/>
                                  </p:stCondLst>
                                  <p:childTnLst>
                                    <p:set>
                                      <p:cBhvr>
                                        <p:cTn id="21" dur="1" fill="hold">
                                          <p:stCondLst>
                                            <p:cond delay="0"/>
                                          </p:stCondLst>
                                        </p:cTn>
                                        <p:tgtEl>
                                          <p:spTgt spid="33804"/>
                                        </p:tgtEl>
                                        <p:attrNameLst>
                                          <p:attrName>style.visibility</p:attrName>
                                        </p:attrNameLst>
                                      </p:cBhvr>
                                      <p:to>
                                        <p:strVal val="visible"/>
                                      </p:to>
                                    </p:set>
                                    <p:anim calcmode="lin" valueType="num">
                                      <p:cBhvr>
                                        <p:cTn id="22" dur="500" fill="hold"/>
                                        <p:tgtEl>
                                          <p:spTgt spid="33804"/>
                                        </p:tgtEl>
                                        <p:attrNameLst>
                                          <p:attrName>ppt_w</p:attrName>
                                        </p:attrNameLst>
                                      </p:cBhvr>
                                      <p:tavLst>
                                        <p:tav tm="0">
                                          <p:val>
                                            <p:fltVal val="0"/>
                                          </p:val>
                                        </p:tav>
                                        <p:tav tm="100000">
                                          <p:val>
                                            <p:strVal val="#ppt_w"/>
                                          </p:val>
                                        </p:tav>
                                      </p:tavLst>
                                    </p:anim>
                                    <p:anim calcmode="lin" valueType="num">
                                      <p:cBhvr>
                                        <p:cTn id="23" dur="500" fill="hold"/>
                                        <p:tgtEl>
                                          <p:spTgt spid="3380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609600"/>
          </a:xfrm>
          <a:solidFill>
            <a:schemeClr val="hlink"/>
          </a:solidFill>
        </p:spPr>
        <p:txBody>
          <a:bodyPr/>
          <a:lstStyle/>
          <a:p>
            <a:r>
              <a:rPr lang="en-US" sz="3600"/>
              <a:t>How Many 8-letter Words Are There?</a:t>
            </a:r>
          </a:p>
        </p:txBody>
      </p:sp>
      <p:sp>
        <p:nvSpPr>
          <p:cNvPr id="5123" name="Text Box 3"/>
          <p:cNvSpPr txBox="1">
            <a:spLocks noChangeArrowheads="1"/>
          </p:cNvSpPr>
          <p:nvPr/>
        </p:nvSpPr>
        <p:spPr bwMode="auto">
          <a:xfrm>
            <a:off x="1447800" y="3505200"/>
            <a:ext cx="1981200" cy="457200"/>
          </a:xfrm>
          <a:prstGeom prst="rect">
            <a:avLst/>
          </a:prstGeom>
          <a:noFill/>
          <a:ln w="9525">
            <a:noFill/>
            <a:miter lim="800000"/>
            <a:headEnd/>
            <a:tailEnd/>
          </a:ln>
          <a:effectLst/>
        </p:spPr>
        <p:txBody>
          <a:bodyPr>
            <a:spAutoFit/>
          </a:bodyPr>
          <a:lstStyle/>
          <a:p>
            <a:pPr>
              <a:spcBef>
                <a:spcPct val="50000"/>
              </a:spcBef>
            </a:pPr>
            <a:endParaRPr lang="en-US"/>
          </a:p>
        </p:txBody>
      </p:sp>
      <p:sp>
        <p:nvSpPr>
          <p:cNvPr id="5124" name="Text Box 4"/>
          <p:cNvSpPr txBox="1">
            <a:spLocks noChangeArrowheads="1"/>
          </p:cNvSpPr>
          <p:nvPr/>
        </p:nvSpPr>
        <p:spPr bwMode="auto">
          <a:xfrm>
            <a:off x="990600" y="1752600"/>
            <a:ext cx="1676400" cy="4473575"/>
          </a:xfrm>
          <a:prstGeom prst="rect">
            <a:avLst/>
          </a:prstGeom>
          <a:solidFill>
            <a:schemeClr val="accent1"/>
          </a:solidFill>
          <a:ln w="9525">
            <a:noFill/>
            <a:miter lim="800000"/>
            <a:headEnd/>
            <a:tailEnd/>
          </a:ln>
          <a:effectLst/>
        </p:spPr>
        <p:txBody>
          <a:bodyPr>
            <a:spAutoFit/>
          </a:bodyPr>
          <a:lstStyle/>
          <a:p>
            <a:r>
              <a:rPr lang="en-US" b="1">
                <a:latin typeface="Courier New" pitchFamily="49" charset="0"/>
              </a:rPr>
              <a:t>AAAAAAAA</a:t>
            </a:r>
          </a:p>
          <a:p>
            <a:r>
              <a:rPr lang="en-US" b="1">
                <a:latin typeface="Courier New" pitchFamily="49" charset="0"/>
              </a:rPr>
              <a:t>AAAAAAAB</a:t>
            </a:r>
          </a:p>
          <a:p>
            <a:r>
              <a:rPr lang="en-US" b="1">
                <a:latin typeface="Courier New" pitchFamily="49" charset="0"/>
              </a:rPr>
              <a:t>AAAAAAAC</a:t>
            </a:r>
          </a:p>
          <a:p>
            <a:r>
              <a:rPr lang="en-US" b="1">
                <a:latin typeface="Courier New" pitchFamily="49" charset="0"/>
              </a:rPr>
              <a:t>.</a:t>
            </a:r>
          </a:p>
          <a:p>
            <a:r>
              <a:rPr lang="en-US" b="1">
                <a:latin typeface="Courier New" pitchFamily="49" charset="0"/>
              </a:rPr>
              <a:t>BROADWAY</a:t>
            </a:r>
          </a:p>
          <a:p>
            <a:r>
              <a:rPr lang="en-US" b="1">
                <a:latin typeface="Courier New" pitchFamily="49" charset="0"/>
              </a:rPr>
              <a:t>.</a:t>
            </a:r>
          </a:p>
          <a:p>
            <a:r>
              <a:rPr lang="en-US" b="1">
                <a:latin typeface="Courier New" pitchFamily="49" charset="0"/>
              </a:rPr>
              <a:t>CONSTANT</a:t>
            </a:r>
          </a:p>
          <a:p>
            <a:r>
              <a:rPr lang="en-US" b="1">
                <a:latin typeface="Courier New" pitchFamily="49" charset="0"/>
              </a:rPr>
              <a:t>.</a:t>
            </a:r>
          </a:p>
          <a:p>
            <a:r>
              <a:rPr lang="en-US" b="1">
                <a:latin typeface="Courier New" pitchFamily="49" charset="0"/>
              </a:rPr>
              <a:t>.</a:t>
            </a:r>
          </a:p>
          <a:p>
            <a:r>
              <a:rPr lang="en-US" b="1">
                <a:latin typeface="Courier New" pitchFamily="49" charset="0"/>
              </a:rPr>
              <a:t>WILDCATS</a:t>
            </a:r>
          </a:p>
          <a:p>
            <a:r>
              <a:rPr lang="en-US" b="1">
                <a:latin typeface="Courier New" pitchFamily="49" charset="0"/>
              </a:rPr>
              <a:t>.</a:t>
            </a:r>
          </a:p>
          <a:p>
            <a:r>
              <a:rPr lang="en-US" b="1">
                <a:latin typeface="Courier New" pitchFamily="49" charset="0"/>
              </a:rPr>
              <a:t>ZZZZZZZZ</a:t>
            </a:r>
          </a:p>
        </p:txBody>
      </p:sp>
      <p:sp>
        <p:nvSpPr>
          <p:cNvPr id="5125" name="Text Box 5"/>
          <p:cNvSpPr txBox="1">
            <a:spLocks noChangeArrowheads="1"/>
          </p:cNvSpPr>
          <p:nvPr/>
        </p:nvSpPr>
        <p:spPr bwMode="auto">
          <a:xfrm>
            <a:off x="6096000" y="1676400"/>
            <a:ext cx="1676400" cy="4473575"/>
          </a:xfrm>
          <a:prstGeom prst="rect">
            <a:avLst/>
          </a:prstGeom>
          <a:solidFill>
            <a:srgbClr val="FF9999"/>
          </a:solidFill>
          <a:ln w="9525">
            <a:noFill/>
            <a:miter lim="800000"/>
            <a:headEnd/>
            <a:tailEnd/>
          </a:ln>
          <a:effectLst/>
        </p:spPr>
        <p:txBody>
          <a:bodyPr>
            <a:spAutoFit/>
          </a:bodyPr>
          <a:lstStyle/>
          <a:p>
            <a:r>
              <a:rPr lang="en-US" b="1">
                <a:latin typeface="Courier New" pitchFamily="49" charset="0"/>
              </a:rPr>
              <a:t>00000000</a:t>
            </a:r>
          </a:p>
          <a:p>
            <a:r>
              <a:rPr lang="en-US" b="1">
                <a:latin typeface="Courier New" pitchFamily="49" charset="0"/>
              </a:rPr>
              <a:t>00000001</a:t>
            </a:r>
          </a:p>
          <a:p>
            <a:r>
              <a:rPr lang="en-US" b="1">
                <a:latin typeface="Courier New" pitchFamily="49" charset="0"/>
              </a:rPr>
              <a:t>00000010</a:t>
            </a:r>
          </a:p>
          <a:p>
            <a:r>
              <a:rPr lang="en-US" b="1">
                <a:latin typeface="Courier New" pitchFamily="49" charset="0"/>
              </a:rPr>
              <a:t>.</a:t>
            </a:r>
          </a:p>
          <a:p>
            <a:r>
              <a:rPr lang="en-US" b="1">
                <a:latin typeface="Courier New" pitchFamily="49" charset="0"/>
              </a:rPr>
              <a:t>00100010</a:t>
            </a:r>
          </a:p>
          <a:p>
            <a:r>
              <a:rPr lang="en-US" b="1">
                <a:latin typeface="Courier New" pitchFamily="49" charset="0"/>
              </a:rPr>
              <a:t>.</a:t>
            </a:r>
          </a:p>
          <a:p>
            <a:r>
              <a:rPr lang="en-US" b="1">
                <a:latin typeface="Courier New" pitchFamily="49" charset="0"/>
              </a:rPr>
              <a:t>01001011</a:t>
            </a:r>
          </a:p>
          <a:p>
            <a:r>
              <a:rPr lang="en-US" b="1">
                <a:latin typeface="Courier New" pitchFamily="49" charset="0"/>
              </a:rPr>
              <a:t>.</a:t>
            </a:r>
          </a:p>
          <a:p>
            <a:r>
              <a:rPr lang="en-US" b="1">
                <a:latin typeface="Courier New" pitchFamily="49" charset="0"/>
              </a:rPr>
              <a:t>.</a:t>
            </a:r>
          </a:p>
          <a:p>
            <a:r>
              <a:rPr lang="en-US" b="1">
                <a:latin typeface="Courier New" pitchFamily="49" charset="0"/>
              </a:rPr>
              <a:t>11100010</a:t>
            </a:r>
          </a:p>
          <a:p>
            <a:r>
              <a:rPr lang="en-US" b="1">
                <a:latin typeface="Courier New" pitchFamily="49" charset="0"/>
              </a:rPr>
              <a:t>.</a:t>
            </a:r>
          </a:p>
          <a:p>
            <a:r>
              <a:rPr lang="en-US" b="1">
                <a:latin typeface="Courier New" pitchFamily="49" charset="0"/>
              </a:rPr>
              <a:t>11111111</a:t>
            </a:r>
          </a:p>
        </p:txBody>
      </p:sp>
      <p:grpSp>
        <p:nvGrpSpPr>
          <p:cNvPr id="5131" name="Group 11"/>
          <p:cNvGrpSpPr>
            <a:grpSpLocks/>
          </p:cNvGrpSpPr>
          <p:nvPr/>
        </p:nvGrpSpPr>
        <p:grpSpPr bwMode="auto">
          <a:xfrm>
            <a:off x="4800600" y="1905000"/>
            <a:ext cx="1066800" cy="990600"/>
            <a:chOff x="2832" y="1200"/>
            <a:chExt cx="672" cy="624"/>
          </a:xfrm>
        </p:grpSpPr>
        <p:sp>
          <p:nvSpPr>
            <p:cNvPr id="5127" name="Text Box 7"/>
            <p:cNvSpPr txBox="1">
              <a:spLocks noChangeArrowheads="1"/>
            </p:cNvSpPr>
            <p:nvPr/>
          </p:nvSpPr>
          <p:spPr bwMode="auto">
            <a:xfrm>
              <a:off x="2832" y="1200"/>
              <a:ext cx="672" cy="230"/>
            </a:xfrm>
            <a:prstGeom prst="rect">
              <a:avLst/>
            </a:prstGeom>
            <a:noFill/>
            <a:ln w="9525">
              <a:noFill/>
              <a:miter lim="800000"/>
              <a:headEnd/>
              <a:tailEnd/>
            </a:ln>
            <a:effectLst/>
          </p:spPr>
          <p:txBody>
            <a:bodyPr lIns="0" tIns="0" rIns="0" bIns="0">
              <a:spAutoFit/>
            </a:bodyPr>
            <a:lstStyle/>
            <a:p>
              <a:pPr>
                <a:spcBef>
                  <a:spcPct val="50000"/>
                </a:spcBef>
              </a:pPr>
              <a:r>
                <a:rPr lang="en-US">
                  <a:solidFill>
                    <a:srgbClr val="FF0066"/>
                  </a:solidFill>
                </a:rPr>
                <a:t>2</a:t>
              </a:r>
              <a:r>
                <a:rPr lang="en-US" baseline="30000">
                  <a:solidFill>
                    <a:srgbClr val="FF0066"/>
                  </a:solidFill>
                </a:rPr>
                <a:t>8</a:t>
              </a:r>
              <a:r>
                <a:rPr lang="en-US">
                  <a:solidFill>
                    <a:srgbClr val="FF0066"/>
                  </a:solidFill>
                </a:rPr>
                <a:t> =256</a:t>
              </a:r>
            </a:p>
          </p:txBody>
        </p:sp>
        <p:sp>
          <p:nvSpPr>
            <p:cNvPr id="5128" name="Line 8"/>
            <p:cNvSpPr>
              <a:spLocks noChangeShapeType="1"/>
            </p:cNvSpPr>
            <p:nvPr/>
          </p:nvSpPr>
          <p:spPr bwMode="auto">
            <a:xfrm>
              <a:off x="3072" y="1584"/>
              <a:ext cx="432" cy="240"/>
            </a:xfrm>
            <a:prstGeom prst="line">
              <a:avLst/>
            </a:prstGeom>
            <a:noFill/>
            <a:ln w="25400">
              <a:solidFill>
                <a:srgbClr val="FF9999"/>
              </a:solidFill>
              <a:round/>
              <a:headEnd/>
              <a:tailEnd type="triangle" w="med" len="med"/>
            </a:ln>
            <a:effectLst/>
          </p:spPr>
          <p:txBody>
            <a:bodyPr/>
            <a:lstStyle/>
            <a:p>
              <a:endParaRPr lang="en-US"/>
            </a:p>
          </p:txBody>
        </p:sp>
      </p:grpSp>
      <p:grpSp>
        <p:nvGrpSpPr>
          <p:cNvPr id="5130" name="Group 10"/>
          <p:cNvGrpSpPr>
            <a:grpSpLocks/>
          </p:cNvGrpSpPr>
          <p:nvPr/>
        </p:nvGrpSpPr>
        <p:grpSpPr bwMode="auto">
          <a:xfrm>
            <a:off x="2667000" y="5105400"/>
            <a:ext cx="3048000" cy="1143000"/>
            <a:chOff x="1680" y="3216"/>
            <a:chExt cx="1920" cy="720"/>
          </a:xfrm>
        </p:grpSpPr>
        <p:sp>
          <p:nvSpPr>
            <p:cNvPr id="5126" name="Text Box 6"/>
            <p:cNvSpPr txBox="1">
              <a:spLocks noChangeArrowheads="1"/>
            </p:cNvSpPr>
            <p:nvPr/>
          </p:nvSpPr>
          <p:spPr bwMode="auto">
            <a:xfrm>
              <a:off x="1680" y="3648"/>
              <a:ext cx="1920" cy="288"/>
            </a:xfrm>
            <a:prstGeom prst="rect">
              <a:avLst/>
            </a:prstGeom>
            <a:noFill/>
            <a:ln w="9525">
              <a:noFill/>
              <a:miter lim="800000"/>
              <a:headEnd/>
              <a:tailEnd/>
            </a:ln>
            <a:effectLst/>
          </p:spPr>
          <p:txBody>
            <a:bodyPr>
              <a:spAutoFit/>
            </a:bodyPr>
            <a:lstStyle/>
            <a:p>
              <a:pPr>
                <a:spcBef>
                  <a:spcPct val="50000"/>
                </a:spcBef>
              </a:pPr>
              <a:r>
                <a:rPr lang="en-US">
                  <a:solidFill>
                    <a:srgbClr val="FF0066"/>
                  </a:solidFill>
                </a:rPr>
                <a:t>26</a:t>
              </a:r>
              <a:r>
                <a:rPr lang="en-US" baseline="30000">
                  <a:solidFill>
                    <a:srgbClr val="FF0066"/>
                  </a:solidFill>
                </a:rPr>
                <a:t>8</a:t>
              </a:r>
              <a:r>
                <a:rPr lang="en-US">
                  <a:solidFill>
                    <a:srgbClr val="FF0066"/>
                  </a:solidFill>
                </a:rPr>
                <a:t> =208,827,064,576</a:t>
              </a:r>
            </a:p>
          </p:txBody>
        </p:sp>
        <p:sp>
          <p:nvSpPr>
            <p:cNvPr id="5129" name="Line 9"/>
            <p:cNvSpPr>
              <a:spLocks noChangeShapeType="1"/>
            </p:cNvSpPr>
            <p:nvPr/>
          </p:nvSpPr>
          <p:spPr bwMode="auto">
            <a:xfrm flipH="1" flipV="1">
              <a:off x="1728" y="3216"/>
              <a:ext cx="480" cy="384"/>
            </a:xfrm>
            <a:prstGeom prst="line">
              <a:avLst/>
            </a:prstGeom>
            <a:noFill/>
            <a:ln w="25400">
              <a:solidFill>
                <a:srgbClr val="339966"/>
              </a:solidFill>
              <a:round/>
              <a:headEnd/>
              <a:tailEnd type="triangle" w="med" len="med"/>
            </a:ln>
            <a:effec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51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51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438400" y="457200"/>
            <a:ext cx="4343400" cy="609600"/>
          </a:xfrm>
          <a:solidFill>
            <a:schemeClr val="accent1"/>
          </a:solidFill>
        </p:spPr>
        <p:txBody>
          <a:bodyPr/>
          <a:lstStyle/>
          <a:p>
            <a:r>
              <a:rPr lang="en-US">
                <a:solidFill>
                  <a:schemeClr val="tx1"/>
                </a:solidFill>
              </a:rPr>
              <a:t>The ASCII Code</a:t>
            </a:r>
          </a:p>
        </p:txBody>
      </p:sp>
      <p:sp>
        <p:nvSpPr>
          <p:cNvPr id="6147" name="Text Box 3"/>
          <p:cNvSpPr txBox="1">
            <a:spLocks noChangeArrowheads="1"/>
          </p:cNvSpPr>
          <p:nvPr/>
        </p:nvSpPr>
        <p:spPr bwMode="auto">
          <a:xfrm>
            <a:off x="914400" y="1219200"/>
            <a:ext cx="2514600" cy="5203825"/>
          </a:xfrm>
          <a:prstGeom prst="rect">
            <a:avLst/>
          </a:prstGeom>
          <a:noFill/>
          <a:ln w="9525">
            <a:noFill/>
            <a:miter lim="800000"/>
            <a:headEnd/>
            <a:tailEnd/>
          </a:ln>
          <a:effectLst/>
        </p:spPr>
        <p:txBody>
          <a:bodyPr>
            <a:spAutoFit/>
          </a:bodyPr>
          <a:lstStyle/>
          <a:p>
            <a:r>
              <a:rPr lang="en-US" b="1">
                <a:solidFill>
                  <a:srgbClr val="990000"/>
                </a:solidFill>
                <a:latin typeface="Courier New" pitchFamily="49" charset="0"/>
              </a:rPr>
              <a:t>A </a:t>
            </a:r>
            <a:r>
              <a:rPr lang="en-US" b="1">
                <a:solidFill>
                  <a:schemeClr val="accent2"/>
                </a:solidFill>
                <a:latin typeface="Courier New" pitchFamily="49" charset="0"/>
                <a:sym typeface="Wingdings" pitchFamily="2" charset="2"/>
              </a:rPr>
              <a:t></a:t>
            </a:r>
            <a:r>
              <a:rPr lang="en-US" b="1">
                <a:solidFill>
                  <a:srgbClr val="990000"/>
                </a:solidFill>
                <a:latin typeface="Courier New" pitchFamily="49" charset="0"/>
                <a:sym typeface="Wingdings" pitchFamily="2" charset="2"/>
              </a:rPr>
              <a:t> </a:t>
            </a:r>
            <a:r>
              <a:rPr lang="en-US" b="1">
                <a:solidFill>
                  <a:srgbClr val="FF0066"/>
                </a:solidFill>
                <a:latin typeface="Courier New" pitchFamily="49" charset="0"/>
                <a:sym typeface="Wingdings" pitchFamily="2" charset="2"/>
              </a:rPr>
              <a:t>00101101</a:t>
            </a:r>
          </a:p>
          <a:p>
            <a:r>
              <a:rPr lang="en-US" b="1">
                <a:solidFill>
                  <a:srgbClr val="990000"/>
                </a:solidFill>
                <a:latin typeface="Courier New" pitchFamily="49" charset="0"/>
                <a:sym typeface="Wingdings" pitchFamily="2" charset="2"/>
              </a:rPr>
              <a:t>B </a:t>
            </a:r>
            <a:r>
              <a:rPr lang="en-US" b="1">
                <a:solidFill>
                  <a:schemeClr val="accent2"/>
                </a:solidFill>
                <a:latin typeface="Courier New" pitchFamily="49" charset="0"/>
                <a:sym typeface="Wingdings" pitchFamily="2" charset="2"/>
              </a:rPr>
              <a:t></a:t>
            </a:r>
            <a:r>
              <a:rPr lang="en-US" b="1">
                <a:solidFill>
                  <a:srgbClr val="990000"/>
                </a:solidFill>
                <a:latin typeface="Courier New" pitchFamily="49" charset="0"/>
                <a:sym typeface="Wingdings" pitchFamily="2" charset="2"/>
              </a:rPr>
              <a:t> </a:t>
            </a:r>
            <a:r>
              <a:rPr lang="en-US" b="1">
                <a:solidFill>
                  <a:srgbClr val="FF0066"/>
                </a:solidFill>
                <a:latin typeface="Courier New" pitchFamily="49" charset="0"/>
                <a:sym typeface="Wingdings" pitchFamily="2" charset="2"/>
              </a:rPr>
              <a:t>00101110</a:t>
            </a:r>
          </a:p>
          <a:p>
            <a:r>
              <a:rPr lang="en-US" b="1">
                <a:solidFill>
                  <a:srgbClr val="990000"/>
                </a:solidFill>
                <a:latin typeface="Courier New" pitchFamily="49" charset="0"/>
                <a:sym typeface="Wingdings" pitchFamily="2" charset="2"/>
              </a:rPr>
              <a:t>.</a:t>
            </a:r>
          </a:p>
          <a:p>
            <a:r>
              <a:rPr lang="en-US" b="1">
                <a:solidFill>
                  <a:srgbClr val="990000"/>
                </a:solidFill>
                <a:latin typeface="Courier New" pitchFamily="49" charset="0"/>
                <a:sym typeface="Wingdings" pitchFamily="2" charset="2"/>
              </a:rPr>
              <a:t>Z </a:t>
            </a:r>
            <a:r>
              <a:rPr lang="en-US" b="1">
                <a:solidFill>
                  <a:schemeClr val="accent2"/>
                </a:solidFill>
                <a:latin typeface="Courier New" pitchFamily="49" charset="0"/>
                <a:sym typeface="Wingdings" pitchFamily="2" charset="2"/>
              </a:rPr>
              <a:t></a:t>
            </a:r>
            <a:r>
              <a:rPr lang="en-US" b="1">
                <a:solidFill>
                  <a:srgbClr val="990000"/>
                </a:solidFill>
                <a:latin typeface="Courier New" pitchFamily="49" charset="0"/>
                <a:sym typeface="Wingdings" pitchFamily="2" charset="2"/>
              </a:rPr>
              <a:t> </a:t>
            </a:r>
            <a:r>
              <a:rPr lang="en-US" b="1">
                <a:solidFill>
                  <a:srgbClr val="FF0066"/>
                </a:solidFill>
                <a:latin typeface="Courier New" pitchFamily="49" charset="0"/>
                <a:sym typeface="Wingdings" pitchFamily="2" charset="2"/>
              </a:rPr>
              <a:t>11011001</a:t>
            </a:r>
          </a:p>
          <a:p>
            <a:r>
              <a:rPr lang="en-US" b="1">
                <a:solidFill>
                  <a:srgbClr val="990000"/>
                </a:solidFill>
                <a:latin typeface="Courier New" pitchFamily="49" charset="0"/>
                <a:sym typeface="Wingdings" pitchFamily="2" charset="2"/>
              </a:rPr>
              <a:t>0 </a:t>
            </a:r>
            <a:r>
              <a:rPr lang="en-US" b="1">
                <a:solidFill>
                  <a:schemeClr val="accent2"/>
                </a:solidFill>
                <a:latin typeface="Courier New" pitchFamily="49" charset="0"/>
                <a:sym typeface="Wingdings" pitchFamily="2" charset="2"/>
              </a:rPr>
              <a:t></a:t>
            </a:r>
            <a:r>
              <a:rPr lang="en-US" b="1">
                <a:solidFill>
                  <a:srgbClr val="990000"/>
                </a:solidFill>
                <a:latin typeface="Courier New" pitchFamily="49" charset="0"/>
                <a:sym typeface="Wingdings" pitchFamily="2" charset="2"/>
              </a:rPr>
              <a:t> </a:t>
            </a:r>
            <a:r>
              <a:rPr lang="en-US" b="1">
                <a:solidFill>
                  <a:srgbClr val="FF0066"/>
                </a:solidFill>
                <a:latin typeface="Courier New" pitchFamily="49" charset="0"/>
                <a:sym typeface="Wingdings" pitchFamily="2" charset="2"/>
              </a:rPr>
              <a:t>11011100</a:t>
            </a:r>
            <a:r>
              <a:rPr lang="en-US" b="1">
                <a:solidFill>
                  <a:srgbClr val="990000"/>
                </a:solidFill>
                <a:latin typeface="Courier New" pitchFamily="49" charset="0"/>
                <a:sym typeface="Wingdings" pitchFamily="2" charset="2"/>
              </a:rPr>
              <a:t> 1 </a:t>
            </a:r>
            <a:r>
              <a:rPr lang="en-US" b="1">
                <a:solidFill>
                  <a:schemeClr val="accent2"/>
                </a:solidFill>
                <a:latin typeface="Courier New" pitchFamily="49" charset="0"/>
                <a:sym typeface="Wingdings" pitchFamily="2" charset="2"/>
              </a:rPr>
              <a:t></a:t>
            </a:r>
            <a:r>
              <a:rPr lang="en-US" b="1">
                <a:solidFill>
                  <a:srgbClr val="990000"/>
                </a:solidFill>
                <a:latin typeface="Courier New" pitchFamily="49" charset="0"/>
                <a:sym typeface="Wingdings" pitchFamily="2" charset="2"/>
              </a:rPr>
              <a:t> </a:t>
            </a:r>
            <a:r>
              <a:rPr lang="en-US" b="1">
                <a:solidFill>
                  <a:srgbClr val="FF0066"/>
                </a:solidFill>
                <a:latin typeface="Courier New" pitchFamily="49" charset="0"/>
                <a:sym typeface="Wingdings" pitchFamily="2" charset="2"/>
              </a:rPr>
              <a:t>01010101</a:t>
            </a:r>
          </a:p>
          <a:p>
            <a:r>
              <a:rPr lang="en-US" b="1">
                <a:solidFill>
                  <a:srgbClr val="990000"/>
                </a:solidFill>
                <a:latin typeface="Courier New" pitchFamily="49" charset="0"/>
                <a:sym typeface="Wingdings" pitchFamily="2" charset="2"/>
              </a:rPr>
              <a:t>2 </a:t>
            </a:r>
            <a:r>
              <a:rPr lang="en-US" b="1">
                <a:solidFill>
                  <a:schemeClr val="accent2"/>
                </a:solidFill>
                <a:latin typeface="Courier New" pitchFamily="49" charset="0"/>
                <a:sym typeface="Wingdings" pitchFamily="2" charset="2"/>
              </a:rPr>
              <a:t></a:t>
            </a:r>
            <a:r>
              <a:rPr lang="en-US" b="1">
                <a:solidFill>
                  <a:srgbClr val="990000"/>
                </a:solidFill>
                <a:latin typeface="Courier New" pitchFamily="49" charset="0"/>
                <a:sym typeface="Wingdings" pitchFamily="2" charset="2"/>
              </a:rPr>
              <a:t> </a:t>
            </a:r>
            <a:r>
              <a:rPr lang="en-US" b="1">
                <a:solidFill>
                  <a:srgbClr val="FF0066"/>
                </a:solidFill>
                <a:latin typeface="Courier New" pitchFamily="49" charset="0"/>
                <a:sym typeface="Wingdings" pitchFamily="2" charset="2"/>
              </a:rPr>
              <a:t>10101111</a:t>
            </a:r>
          </a:p>
          <a:p>
            <a:r>
              <a:rPr lang="en-US" b="1">
                <a:solidFill>
                  <a:srgbClr val="990000"/>
                </a:solidFill>
                <a:latin typeface="Courier New" pitchFamily="49" charset="0"/>
                <a:sym typeface="Wingdings" pitchFamily="2" charset="2"/>
              </a:rPr>
              <a:t>.</a:t>
            </a:r>
          </a:p>
          <a:p>
            <a:r>
              <a:rPr lang="en-US" b="1">
                <a:solidFill>
                  <a:srgbClr val="990000"/>
                </a:solidFill>
                <a:latin typeface="Courier New" pitchFamily="49" charset="0"/>
                <a:sym typeface="Wingdings" pitchFamily="2" charset="2"/>
              </a:rPr>
              <a:t>9 </a:t>
            </a:r>
            <a:r>
              <a:rPr lang="en-US" b="1">
                <a:solidFill>
                  <a:schemeClr val="accent2"/>
                </a:solidFill>
                <a:latin typeface="Courier New" pitchFamily="49" charset="0"/>
                <a:sym typeface="Wingdings" pitchFamily="2" charset="2"/>
              </a:rPr>
              <a:t></a:t>
            </a:r>
            <a:r>
              <a:rPr lang="en-US" b="1">
                <a:solidFill>
                  <a:srgbClr val="990000"/>
                </a:solidFill>
                <a:latin typeface="Courier New" pitchFamily="49" charset="0"/>
                <a:sym typeface="Wingdings" pitchFamily="2" charset="2"/>
              </a:rPr>
              <a:t> </a:t>
            </a:r>
            <a:r>
              <a:rPr lang="en-US" b="1">
                <a:solidFill>
                  <a:srgbClr val="FF0066"/>
                </a:solidFill>
                <a:latin typeface="Courier New" pitchFamily="49" charset="0"/>
                <a:sym typeface="Wingdings" pitchFamily="2" charset="2"/>
              </a:rPr>
              <a:t>11001100</a:t>
            </a:r>
          </a:p>
          <a:p>
            <a:r>
              <a:rPr lang="en-US" b="1">
                <a:solidFill>
                  <a:srgbClr val="990000"/>
                </a:solidFill>
                <a:latin typeface="Courier New" pitchFamily="49" charset="0"/>
                <a:sym typeface="Wingdings" pitchFamily="2" charset="2"/>
              </a:rPr>
              <a:t>? </a:t>
            </a:r>
            <a:r>
              <a:rPr lang="en-US" b="1">
                <a:solidFill>
                  <a:schemeClr val="accent2"/>
                </a:solidFill>
                <a:latin typeface="Courier New" pitchFamily="49" charset="0"/>
                <a:sym typeface="Wingdings" pitchFamily="2" charset="2"/>
              </a:rPr>
              <a:t></a:t>
            </a:r>
            <a:r>
              <a:rPr lang="en-US" b="1">
                <a:solidFill>
                  <a:srgbClr val="990000"/>
                </a:solidFill>
                <a:latin typeface="Courier New" pitchFamily="49" charset="0"/>
                <a:sym typeface="Wingdings" pitchFamily="2" charset="2"/>
              </a:rPr>
              <a:t> </a:t>
            </a:r>
            <a:r>
              <a:rPr lang="en-US" b="1">
                <a:solidFill>
                  <a:srgbClr val="FF0066"/>
                </a:solidFill>
                <a:latin typeface="Courier New" pitchFamily="49" charset="0"/>
                <a:sym typeface="Wingdings" pitchFamily="2" charset="2"/>
              </a:rPr>
              <a:t>10101001</a:t>
            </a:r>
          </a:p>
          <a:p>
            <a:r>
              <a:rPr lang="en-US" b="1">
                <a:solidFill>
                  <a:schemeClr val="accent2"/>
                </a:solidFill>
                <a:latin typeface="Courier New" pitchFamily="49" charset="0"/>
                <a:sym typeface="Wingdings" pitchFamily="2" charset="2"/>
              </a:rPr>
              <a:t>  </a:t>
            </a:r>
            <a:r>
              <a:rPr lang="en-US" b="1">
                <a:solidFill>
                  <a:srgbClr val="990000"/>
                </a:solidFill>
                <a:latin typeface="Courier New" pitchFamily="49" charset="0"/>
                <a:sym typeface="Wingdings" pitchFamily="2" charset="2"/>
              </a:rPr>
              <a:t> </a:t>
            </a:r>
            <a:r>
              <a:rPr lang="en-US" b="1">
                <a:solidFill>
                  <a:srgbClr val="FF0066"/>
                </a:solidFill>
                <a:latin typeface="Courier New" pitchFamily="49" charset="0"/>
                <a:sym typeface="Wingdings" pitchFamily="2" charset="2"/>
              </a:rPr>
              <a:t>00101001</a:t>
            </a:r>
          </a:p>
          <a:p>
            <a:r>
              <a:rPr lang="en-US" b="1">
                <a:solidFill>
                  <a:srgbClr val="990000"/>
                </a:solidFill>
                <a:latin typeface="Courier New" pitchFamily="49" charset="0"/>
                <a:sym typeface="Wingdings" pitchFamily="2" charset="2"/>
              </a:rPr>
              <a:t>( </a:t>
            </a:r>
            <a:r>
              <a:rPr lang="en-US" b="1">
                <a:solidFill>
                  <a:schemeClr val="accent2"/>
                </a:solidFill>
                <a:latin typeface="Courier New" pitchFamily="49" charset="0"/>
                <a:sym typeface="Wingdings" pitchFamily="2" charset="2"/>
              </a:rPr>
              <a:t></a:t>
            </a:r>
            <a:r>
              <a:rPr lang="en-US" b="1">
                <a:solidFill>
                  <a:srgbClr val="990000"/>
                </a:solidFill>
                <a:latin typeface="Courier New" pitchFamily="49" charset="0"/>
                <a:sym typeface="Wingdings" pitchFamily="2" charset="2"/>
              </a:rPr>
              <a:t> </a:t>
            </a:r>
            <a:r>
              <a:rPr lang="en-US" b="1">
                <a:solidFill>
                  <a:srgbClr val="FF0066"/>
                </a:solidFill>
                <a:latin typeface="Courier New" pitchFamily="49" charset="0"/>
                <a:sym typeface="Wingdings" pitchFamily="2" charset="2"/>
              </a:rPr>
              <a:t>11100010</a:t>
            </a:r>
          </a:p>
          <a:p>
            <a:r>
              <a:rPr lang="en-US" b="1">
                <a:solidFill>
                  <a:srgbClr val="990000"/>
                </a:solidFill>
                <a:latin typeface="Courier New" pitchFamily="49" charset="0"/>
                <a:sym typeface="Wingdings" pitchFamily="2" charset="2"/>
              </a:rPr>
              <a:t>.</a:t>
            </a:r>
          </a:p>
          <a:p>
            <a:r>
              <a:rPr lang="en-US" b="1">
                <a:solidFill>
                  <a:srgbClr val="990000"/>
                </a:solidFill>
                <a:latin typeface="Courier New" pitchFamily="49" charset="0"/>
                <a:sym typeface="Wingdings" pitchFamily="2" charset="2"/>
              </a:rPr>
              <a:t>.</a:t>
            </a:r>
          </a:p>
        </p:txBody>
      </p:sp>
      <p:sp>
        <p:nvSpPr>
          <p:cNvPr id="6148" name="Text Box 4"/>
          <p:cNvSpPr txBox="1">
            <a:spLocks noChangeArrowheads="1"/>
          </p:cNvSpPr>
          <p:nvPr/>
        </p:nvSpPr>
        <p:spPr bwMode="auto">
          <a:xfrm>
            <a:off x="3810000" y="2895600"/>
            <a:ext cx="4343400" cy="1552575"/>
          </a:xfrm>
          <a:prstGeom prst="rect">
            <a:avLst/>
          </a:prstGeom>
          <a:solidFill>
            <a:schemeClr val="hlink"/>
          </a:solidFill>
          <a:ln w="9525">
            <a:noFill/>
            <a:miter lim="800000"/>
            <a:headEnd/>
            <a:tailEnd/>
          </a:ln>
          <a:effectLst/>
        </p:spPr>
        <p:txBody>
          <a:bodyPr>
            <a:spAutoFit/>
          </a:bodyPr>
          <a:lstStyle/>
          <a:p>
            <a:pPr>
              <a:spcBef>
                <a:spcPct val="50000"/>
              </a:spcBef>
            </a:pPr>
            <a:r>
              <a:rPr lang="en-US"/>
              <a:t>Any English text can therefore be translated into the language of 0’s and 1’s (the Binary Language) with the aid of the ASCII code.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box(in)">
                                      <p:cBhvr>
                                        <p:cTn id="7" dur="500"/>
                                        <p:tgtEl>
                                          <p:spTgt spid="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590800" y="914400"/>
            <a:ext cx="3352800" cy="685800"/>
          </a:xfrm>
          <a:solidFill>
            <a:schemeClr val="accent1"/>
          </a:solidFill>
        </p:spPr>
        <p:txBody>
          <a:bodyPr/>
          <a:lstStyle/>
          <a:p>
            <a:r>
              <a:rPr lang="en-US"/>
              <a:t>Audio Signal</a:t>
            </a:r>
          </a:p>
        </p:txBody>
      </p:sp>
      <p:sp>
        <p:nvSpPr>
          <p:cNvPr id="30724" name="Rectangle 4"/>
          <p:cNvSpPr>
            <a:spLocks noChangeArrowheads="1"/>
          </p:cNvSpPr>
          <p:nvPr/>
        </p:nvSpPr>
        <p:spPr bwMode="auto">
          <a:xfrm>
            <a:off x="2509838" y="2119313"/>
            <a:ext cx="9144000" cy="0"/>
          </a:xfrm>
          <a:prstGeom prst="rect">
            <a:avLst/>
          </a:prstGeom>
          <a:noFill/>
          <a:ln w="9525">
            <a:noFill/>
            <a:miter lim="800000"/>
            <a:headEnd/>
            <a:tailEnd/>
          </a:ln>
          <a:effectLst/>
        </p:spPr>
        <p:txBody>
          <a:bodyPr>
            <a:spAutoFit/>
          </a:bodyPr>
          <a:lstStyle/>
          <a:p>
            <a:endParaRPr lang="en-US"/>
          </a:p>
        </p:txBody>
      </p:sp>
      <p:pic>
        <p:nvPicPr>
          <p:cNvPr id="30723" name="Picture 3" descr="http://static.howstuffworks.com/gif/cd-hello.gif"/>
          <p:cNvPicPr>
            <a:picLocks noChangeAspect="1" noChangeArrowheads="1"/>
          </p:cNvPicPr>
          <p:nvPr/>
        </p:nvPicPr>
        <p:blipFill>
          <a:blip r:embed="rId2" r:link="rId3" cstate="print"/>
          <a:srcRect/>
          <a:stretch>
            <a:fillRect/>
          </a:stretch>
        </p:blipFill>
        <p:spPr bwMode="auto">
          <a:xfrm>
            <a:off x="1600200" y="1828800"/>
            <a:ext cx="5795963" cy="3681413"/>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438400" y="838200"/>
            <a:ext cx="4114800" cy="533400"/>
          </a:xfrm>
          <a:solidFill>
            <a:schemeClr val="accent1"/>
          </a:solidFill>
        </p:spPr>
        <p:txBody>
          <a:bodyPr/>
          <a:lstStyle/>
          <a:p>
            <a:r>
              <a:rPr lang="en-US" sz="3600"/>
              <a:t>Electrical Waveform</a:t>
            </a:r>
          </a:p>
        </p:txBody>
      </p:sp>
      <p:sp>
        <p:nvSpPr>
          <p:cNvPr id="31748" name="Rectangle 4"/>
          <p:cNvSpPr>
            <a:spLocks noChangeArrowheads="1"/>
          </p:cNvSpPr>
          <p:nvPr/>
        </p:nvSpPr>
        <p:spPr bwMode="auto">
          <a:xfrm>
            <a:off x="2690813" y="2447925"/>
            <a:ext cx="9144000" cy="0"/>
          </a:xfrm>
          <a:prstGeom prst="rect">
            <a:avLst/>
          </a:prstGeom>
          <a:noFill/>
          <a:ln w="9525">
            <a:noFill/>
            <a:miter lim="800000"/>
            <a:headEnd/>
            <a:tailEnd/>
          </a:ln>
          <a:effectLst/>
        </p:spPr>
        <p:txBody>
          <a:bodyPr>
            <a:spAutoFit/>
          </a:bodyPr>
          <a:lstStyle/>
          <a:p>
            <a:endParaRPr lang="en-US"/>
          </a:p>
        </p:txBody>
      </p:sp>
      <p:pic>
        <p:nvPicPr>
          <p:cNvPr id="31747" name="Picture 3" descr="http://static.howstuffworks.com/gif/cd-sample0.gif"/>
          <p:cNvPicPr>
            <a:picLocks noChangeAspect="1" noChangeArrowheads="1"/>
          </p:cNvPicPr>
          <p:nvPr/>
        </p:nvPicPr>
        <p:blipFill>
          <a:blip r:embed="rId2" r:link="rId3" cstate="print">
            <a:lum bright="38000" contrast="42000"/>
          </a:blip>
          <a:srcRect/>
          <a:stretch>
            <a:fillRect/>
          </a:stretch>
        </p:blipFill>
        <p:spPr bwMode="auto">
          <a:xfrm>
            <a:off x="533400" y="1752600"/>
            <a:ext cx="3762375" cy="1962150"/>
          </a:xfrm>
          <a:prstGeom prst="rect">
            <a:avLst/>
          </a:prstGeom>
          <a:noFill/>
        </p:spPr>
      </p:pic>
      <p:sp>
        <p:nvSpPr>
          <p:cNvPr id="31750" name="Rectangle 6"/>
          <p:cNvSpPr>
            <a:spLocks noChangeArrowheads="1"/>
          </p:cNvSpPr>
          <p:nvPr/>
        </p:nvSpPr>
        <p:spPr bwMode="auto">
          <a:xfrm>
            <a:off x="2624138" y="2362200"/>
            <a:ext cx="9144000" cy="0"/>
          </a:xfrm>
          <a:prstGeom prst="rect">
            <a:avLst/>
          </a:prstGeom>
          <a:noFill/>
          <a:ln w="9525">
            <a:noFill/>
            <a:miter lim="800000"/>
            <a:headEnd/>
            <a:tailEnd/>
          </a:ln>
          <a:effectLst/>
        </p:spPr>
        <p:txBody>
          <a:bodyPr>
            <a:spAutoFit/>
          </a:bodyPr>
          <a:lstStyle/>
          <a:p>
            <a:endParaRPr lang="en-US"/>
          </a:p>
        </p:txBody>
      </p:sp>
      <p:pic>
        <p:nvPicPr>
          <p:cNvPr id="31749" name="Picture 5" descr="http://static.howstuffworks.com/gif/cd-sample1.gif"/>
          <p:cNvPicPr>
            <a:picLocks noChangeAspect="1" noChangeArrowheads="1"/>
          </p:cNvPicPr>
          <p:nvPr/>
        </p:nvPicPr>
        <p:blipFill>
          <a:blip r:embed="rId4" r:link="rId5" cstate="print"/>
          <a:srcRect/>
          <a:stretch>
            <a:fillRect/>
          </a:stretch>
        </p:blipFill>
        <p:spPr bwMode="auto">
          <a:xfrm>
            <a:off x="4648200" y="1752600"/>
            <a:ext cx="3895725" cy="2133600"/>
          </a:xfrm>
          <a:prstGeom prst="rect">
            <a:avLst/>
          </a:prstGeom>
          <a:noFill/>
        </p:spPr>
      </p:pic>
      <p:sp>
        <p:nvSpPr>
          <p:cNvPr id="31752" name="Rectangle 8"/>
          <p:cNvSpPr>
            <a:spLocks noChangeArrowheads="1"/>
          </p:cNvSpPr>
          <p:nvPr/>
        </p:nvSpPr>
        <p:spPr bwMode="auto">
          <a:xfrm>
            <a:off x="2709863" y="2533650"/>
            <a:ext cx="9144000" cy="0"/>
          </a:xfrm>
          <a:prstGeom prst="rect">
            <a:avLst/>
          </a:prstGeom>
          <a:noFill/>
          <a:ln w="9525">
            <a:noFill/>
            <a:miter lim="800000"/>
            <a:headEnd/>
            <a:tailEnd/>
          </a:ln>
          <a:effectLst/>
        </p:spPr>
        <p:txBody>
          <a:bodyPr>
            <a:spAutoFit/>
          </a:bodyPr>
          <a:lstStyle/>
          <a:p>
            <a:endParaRPr lang="en-US"/>
          </a:p>
        </p:txBody>
      </p:sp>
      <p:pic>
        <p:nvPicPr>
          <p:cNvPr id="31751" name="Picture 7" descr="http://static.howstuffworks.com/gif/cd-sample3.gif"/>
          <p:cNvPicPr>
            <a:picLocks noChangeAspect="1" noChangeArrowheads="1"/>
          </p:cNvPicPr>
          <p:nvPr/>
        </p:nvPicPr>
        <p:blipFill>
          <a:blip r:embed="rId6" r:link="rId7" cstate="print"/>
          <a:srcRect/>
          <a:stretch>
            <a:fillRect/>
          </a:stretch>
        </p:blipFill>
        <p:spPr bwMode="auto">
          <a:xfrm>
            <a:off x="4724400" y="4038600"/>
            <a:ext cx="3724275" cy="1790700"/>
          </a:xfrm>
          <a:prstGeom prst="rect">
            <a:avLst/>
          </a:prstGeom>
          <a:noFill/>
        </p:spPr>
      </p:pic>
      <p:sp>
        <p:nvSpPr>
          <p:cNvPr id="31754" name="Rectangle 10"/>
          <p:cNvSpPr>
            <a:spLocks noChangeArrowheads="1"/>
          </p:cNvSpPr>
          <p:nvPr/>
        </p:nvSpPr>
        <p:spPr bwMode="auto">
          <a:xfrm>
            <a:off x="2609850" y="2352675"/>
            <a:ext cx="9144000" cy="0"/>
          </a:xfrm>
          <a:prstGeom prst="rect">
            <a:avLst/>
          </a:prstGeom>
          <a:noFill/>
          <a:ln w="9525">
            <a:noFill/>
            <a:miter lim="800000"/>
            <a:headEnd/>
            <a:tailEnd/>
          </a:ln>
          <a:effectLst/>
        </p:spPr>
        <p:txBody>
          <a:bodyPr>
            <a:spAutoFit/>
          </a:bodyPr>
          <a:lstStyle/>
          <a:p>
            <a:endParaRPr lang="en-US"/>
          </a:p>
        </p:txBody>
      </p:sp>
      <p:pic>
        <p:nvPicPr>
          <p:cNvPr id="31753" name="Picture 9" descr="http://static.howstuffworks.com/gif/cd-sample2.gif"/>
          <p:cNvPicPr>
            <a:picLocks noChangeAspect="1" noChangeArrowheads="1"/>
          </p:cNvPicPr>
          <p:nvPr/>
        </p:nvPicPr>
        <p:blipFill>
          <a:blip r:embed="rId8" r:link="rId9" cstate="print"/>
          <a:srcRect/>
          <a:stretch>
            <a:fillRect/>
          </a:stretch>
        </p:blipFill>
        <p:spPr bwMode="auto">
          <a:xfrm>
            <a:off x="457200" y="3962400"/>
            <a:ext cx="3924300" cy="215265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927100" y="838200"/>
            <a:ext cx="7162800" cy="609600"/>
          </a:xfrm>
          <a:solidFill>
            <a:schemeClr val="accent1"/>
          </a:solidFill>
        </p:spPr>
        <p:txBody>
          <a:bodyPr/>
          <a:lstStyle/>
          <a:p>
            <a:r>
              <a:rPr lang="en-US" sz="2400" b="1"/>
              <a:t>Sampling and Analog to Digital Conversion (ADC)</a:t>
            </a:r>
          </a:p>
        </p:txBody>
      </p:sp>
      <p:sp>
        <p:nvSpPr>
          <p:cNvPr id="32771" name="Rectangle 3"/>
          <p:cNvSpPr>
            <a:spLocks noChangeArrowheads="1"/>
          </p:cNvSpPr>
          <p:nvPr/>
        </p:nvSpPr>
        <p:spPr bwMode="auto">
          <a:xfrm>
            <a:off x="990600" y="1600200"/>
            <a:ext cx="7162800" cy="4362450"/>
          </a:xfrm>
          <a:prstGeom prst="rect">
            <a:avLst/>
          </a:prstGeom>
          <a:solidFill>
            <a:srgbClr val="FF9999"/>
          </a:solidFill>
          <a:ln w="9525">
            <a:noFill/>
            <a:miter lim="800000"/>
            <a:headEnd/>
            <a:tailEnd/>
          </a:ln>
          <a:effectLst/>
        </p:spPr>
        <p:txBody>
          <a:bodyPr>
            <a:spAutoFit/>
          </a:bodyPr>
          <a:lstStyle/>
          <a:p>
            <a:pPr eaLnBrk="0" hangingPunct="0"/>
            <a:r>
              <a:rPr lang="en-US" sz="2800">
                <a:solidFill>
                  <a:schemeClr val="accent2"/>
                </a:solidFill>
                <a:cs typeface="Arial" charset="0"/>
              </a:rPr>
              <a:t>As the sampling rate and precision of analog to digital conversion increase, the fidelity (i.e., the similarity between the original wave and the “digitized” wave) improves. In the case of CD sound, the sampling rate is </a:t>
            </a:r>
            <a:r>
              <a:rPr lang="en-US" sz="2800" u="sng">
                <a:solidFill>
                  <a:schemeClr val="accent2"/>
                </a:solidFill>
                <a:cs typeface="Arial" charset="0"/>
              </a:rPr>
              <a:t>44,100 samples per second</a:t>
            </a:r>
            <a:r>
              <a:rPr lang="en-US" sz="2800">
                <a:solidFill>
                  <a:schemeClr val="accent2"/>
                </a:solidFill>
                <a:cs typeface="Arial" charset="0"/>
              </a:rPr>
              <a:t> and the number of gradations is 65,536 (corresponding to </a:t>
            </a:r>
            <a:r>
              <a:rPr lang="en-US" sz="2800" u="sng">
                <a:solidFill>
                  <a:schemeClr val="accent2"/>
                </a:solidFill>
                <a:cs typeface="Arial" charset="0"/>
              </a:rPr>
              <a:t>16 bits per sample</a:t>
            </a:r>
            <a:r>
              <a:rPr lang="en-US" sz="2800">
                <a:solidFill>
                  <a:schemeClr val="accent2"/>
                </a:solidFill>
                <a:cs typeface="Arial" charset="0"/>
              </a:rPr>
              <a:t>). At this level, the playback signal so closely matches the original waveform that the sound is essentially perfect to the human ear. </a:t>
            </a:r>
            <a:endParaRPr lang="en-US" sz="2800">
              <a:solidFill>
                <a:schemeClr val="accent2"/>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14400" y="1066800"/>
            <a:ext cx="6934200" cy="685800"/>
          </a:xfrm>
          <a:solidFill>
            <a:schemeClr val="accent1"/>
          </a:solidFill>
        </p:spPr>
        <p:txBody>
          <a:bodyPr/>
          <a:lstStyle/>
          <a:p>
            <a:r>
              <a:rPr lang="en-US" sz="4000"/>
              <a:t>Translating Binary Digits to Pits</a:t>
            </a:r>
          </a:p>
        </p:txBody>
      </p:sp>
      <p:sp>
        <p:nvSpPr>
          <p:cNvPr id="14340" name="Rectangle 4"/>
          <p:cNvSpPr>
            <a:spLocks noChangeArrowheads="1"/>
          </p:cNvSpPr>
          <p:nvPr/>
        </p:nvSpPr>
        <p:spPr bwMode="auto">
          <a:xfrm>
            <a:off x="2586038" y="1971675"/>
            <a:ext cx="9144000" cy="0"/>
          </a:xfrm>
          <a:prstGeom prst="rect">
            <a:avLst/>
          </a:prstGeom>
          <a:noFill/>
          <a:ln w="9525">
            <a:noFill/>
            <a:miter lim="800000"/>
            <a:headEnd/>
            <a:tailEnd/>
          </a:ln>
          <a:effectLst/>
        </p:spPr>
        <p:txBody>
          <a:bodyPr>
            <a:spAutoFit/>
          </a:bodyPr>
          <a:lstStyle/>
          <a:p>
            <a:endParaRPr lang="en-US"/>
          </a:p>
        </p:txBody>
      </p:sp>
      <p:pic>
        <p:nvPicPr>
          <p:cNvPr id="14339" name="Picture 3" descr="http://www.usbyte.com/common/_derived/compact_disk_4.htm_txt_cd%20encoding.gif"/>
          <p:cNvPicPr>
            <a:picLocks noChangeAspect="1" noChangeArrowheads="1"/>
          </p:cNvPicPr>
          <p:nvPr/>
        </p:nvPicPr>
        <p:blipFill>
          <a:blip r:embed="rId2" r:link="rId3" cstate="print"/>
          <a:srcRect l="5756" t="7843" r="5756" b="7843"/>
          <a:stretch>
            <a:fillRect/>
          </a:stretch>
        </p:blipFill>
        <p:spPr bwMode="auto">
          <a:xfrm>
            <a:off x="914400" y="1981200"/>
            <a:ext cx="5262563" cy="3678238"/>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676400" y="762000"/>
            <a:ext cx="5638800" cy="533400"/>
          </a:xfrm>
          <a:solidFill>
            <a:schemeClr val="accent1"/>
          </a:solidFill>
        </p:spPr>
        <p:txBody>
          <a:bodyPr/>
          <a:lstStyle/>
          <a:p>
            <a:r>
              <a:rPr lang="en-US" sz="3600"/>
              <a:t>Mastering and Pressing Disks</a:t>
            </a:r>
          </a:p>
        </p:txBody>
      </p:sp>
      <p:sp>
        <p:nvSpPr>
          <p:cNvPr id="16388" name="Rectangle 4"/>
          <p:cNvSpPr>
            <a:spLocks noChangeArrowheads="1"/>
          </p:cNvSpPr>
          <p:nvPr/>
        </p:nvSpPr>
        <p:spPr bwMode="auto">
          <a:xfrm>
            <a:off x="2971800" y="-523875"/>
            <a:ext cx="9144000" cy="0"/>
          </a:xfrm>
          <a:prstGeom prst="rect">
            <a:avLst/>
          </a:prstGeom>
          <a:noFill/>
          <a:ln w="9525">
            <a:noFill/>
            <a:miter lim="800000"/>
            <a:headEnd/>
            <a:tailEnd/>
          </a:ln>
          <a:effectLst/>
        </p:spPr>
        <p:txBody>
          <a:bodyPr>
            <a:spAutoFit/>
          </a:bodyPr>
          <a:lstStyle/>
          <a:p>
            <a:endParaRPr lang="en-US"/>
          </a:p>
        </p:txBody>
      </p:sp>
      <p:pic>
        <p:nvPicPr>
          <p:cNvPr id="16387" name="Picture 3" descr="http://www.usbyte.com/images/compac1.gif"/>
          <p:cNvPicPr>
            <a:picLocks noChangeAspect="1" noChangeArrowheads="1"/>
          </p:cNvPicPr>
          <p:nvPr/>
        </p:nvPicPr>
        <p:blipFill>
          <a:blip r:embed="rId2" r:link="rId3" cstate="print"/>
          <a:srcRect b="51085"/>
          <a:stretch>
            <a:fillRect/>
          </a:stretch>
        </p:blipFill>
        <p:spPr bwMode="auto">
          <a:xfrm>
            <a:off x="1447800" y="1676400"/>
            <a:ext cx="3200400" cy="3867150"/>
          </a:xfrm>
          <a:prstGeom prst="rect">
            <a:avLst/>
          </a:prstGeom>
          <a:noFill/>
        </p:spPr>
      </p:pic>
      <p:pic>
        <p:nvPicPr>
          <p:cNvPr id="16389" name="Picture 5" descr="http://www.usbyte.com/images/compac1.gif"/>
          <p:cNvPicPr>
            <a:picLocks noChangeAspect="1" noChangeArrowheads="1"/>
          </p:cNvPicPr>
          <p:nvPr/>
        </p:nvPicPr>
        <p:blipFill>
          <a:blip r:embed="rId2" r:link="rId3" cstate="print"/>
          <a:srcRect t="48193"/>
          <a:stretch>
            <a:fillRect/>
          </a:stretch>
        </p:blipFill>
        <p:spPr bwMode="auto">
          <a:xfrm>
            <a:off x="4724400" y="1676400"/>
            <a:ext cx="3200400" cy="409575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447800" y="609600"/>
            <a:ext cx="5715000" cy="533400"/>
          </a:xfrm>
          <a:solidFill>
            <a:schemeClr val="accent1"/>
          </a:solidFill>
        </p:spPr>
        <p:txBody>
          <a:bodyPr/>
          <a:lstStyle/>
          <a:p>
            <a:r>
              <a:rPr lang="en-US" sz="3600"/>
              <a:t>Mastering and Pressing Disks</a:t>
            </a:r>
          </a:p>
        </p:txBody>
      </p:sp>
      <p:sp>
        <p:nvSpPr>
          <p:cNvPr id="17411" name="Rectangle 3"/>
          <p:cNvSpPr>
            <a:spLocks noChangeArrowheads="1"/>
          </p:cNvSpPr>
          <p:nvPr/>
        </p:nvSpPr>
        <p:spPr bwMode="auto">
          <a:xfrm>
            <a:off x="762000" y="1219200"/>
            <a:ext cx="7543800" cy="4760913"/>
          </a:xfrm>
          <a:prstGeom prst="rect">
            <a:avLst/>
          </a:prstGeom>
          <a:solidFill>
            <a:srgbClr val="FF9999"/>
          </a:solidFill>
          <a:ln w="9525">
            <a:noFill/>
            <a:miter lim="800000"/>
            <a:headEnd/>
            <a:tailEnd/>
          </a:ln>
          <a:effectLst/>
        </p:spPr>
        <p:txBody>
          <a:bodyPr>
            <a:spAutoFit/>
          </a:bodyPr>
          <a:lstStyle/>
          <a:p>
            <a:pPr eaLnBrk="0" hangingPunct="0"/>
            <a:r>
              <a:rPr lang="en-US" sz="1800" b="1" i="1">
                <a:solidFill>
                  <a:schemeClr val="accent2"/>
                </a:solidFill>
                <a:cs typeface="Times New Roman" pitchFamily="18" charset="0"/>
              </a:rPr>
              <a:t>Mastering</a:t>
            </a:r>
            <a:r>
              <a:rPr lang="en-US" sz="1800" b="1">
                <a:solidFill>
                  <a:schemeClr val="accent2"/>
                </a:solidFill>
                <a:cs typeface="Times New Roman" pitchFamily="18" charset="0"/>
              </a:rPr>
              <a:t> involves physical transfer of the data into the pits and lands. First, a layer of light-sensitive photoresist is spin-coated onto the clean glass master-disk from a solvent solution. Then, the photoresist is exposed to a modulated beam of a short-wavelength light, which carries the encoded data. Next, the master is developed in a wet process by exposing it to the developer, which etches away exposed areas thus leaving the same pattern we will find later on the CD. Next, the master is coated (using electroplating technique) with a thick (about 300 </a:t>
            </a:r>
            <a:r>
              <a:rPr lang="en-US" sz="1800" b="1">
                <a:solidFill>
                  <a:schemeClr val="accent2"/>
                </a:solidFill>
                <a:latin typeface="Symbol" pitchFamily="18" charset="2"/>
                <a:cs typeface="Times New Roman" pitchFamily="18" charset="0"/>
              </a:rPr>
              <a:t>m</a:t>
            </a:r>
            <a:r>
              <a:rPr lang="en-US" sz="1800" b="1">
                <a:solidFill>
                  <a:schemeClr val="accent2"/>
                </a:solidFill>
                <a:cs typeface="Times New Roman" pitchFamily="18" charset="0"/>
              </a:rPr>
              <a:t>m) metal layer to form a </a:t>
            </a:r>
            <a:r>
              <a:rPr lang="en-US" sz="1800" b="1" i="1">
                <a:solidFill>
                  <a:schemeClr val="accent2"/>
                </a:solidFill>
                <a:cs typeface="Times New Roman" pitchFamily="18" charset="0"/>
              </a:rPr>
              <a:t>stamper</a:t>
            </a:r>
            <a:r>
              <a:rPr lang="en-US" sz="1800" b="1">
                <a:solidFill>
                  <a:schemeClr val="accent2"/>
                </a:solidFill>
                <a:cs typeface="Times New Roman" pitchFamily="18" charset="0"/>
              </a:rPr>
              <a:t> - a negative replica of the disk. The photoresist layer is destroyed during this process, but the much more durable stamper is formed and can be used for CD replication. Usually, a stamper can be used to produce a few tens of thousands CDs before it wears out. Finally, the process of injection molding is used to produce a surface of the compact disk.  Hot plastic (PC) is injected into a mold, and then is pressed against the stamper and cooled, resulting in the CD. At the very end, the pits and lands on the surface of a CD are coated with a thin reflective metal layer (aluminum), then coated with lacquer and supplied with the label.</a:t>
            </a:r>
            <a:endParaRPr lang="en-US" sz="1800" b="1">
              <a:solidFill>
                <a:schemeClr val="accent2"/>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295400" y="762000"/>
            <a:ext cx="6781800" cy="533400"/>
          </a:xfrm>
          <a:solidFill>
            <a:schemeClr val="accent1"/>
          </a:solidFill>
        </p:spPr>
        <p:txBody>
          <a:bodyPr/>
          <a:lstStyle/>
          <a:p>
            <a:r>
              <a:rPr lang="en-US" sz="3600" dirty="0"/>
              <a:t>Speed Rating of CD-ROM Drives</a:t>
            </a:r>
          </a:p>
        </p:txBody>
      </p:sp>
      <p:sp>
        <p:nvSpPr>
          <p:cNvPr id="28675" name="Rectangle 3"/>
          <p:cNvSpPr>
            <a:spLocks noChangeArrowheads="1"/>
          </p:cNvSpPr>
          <p:nvPr/>
        </p:nvSpPr>
        <p:spPr bwMode="auto">
          <a:xfrm>
            <a:off x="647700" y="1460500"/>
            <a:ext cx="7772400" cy="4883150"/>
          </a:xfrm>
          <a:prstGeom prst="rect">
            <a:avLst/>
          </a:prstGeom>
          <a:solidFill>
            <a:srgbClr val="FF9999"/>
          </a:solidFill>
          <a:ln w="9525">
            <a:noFill/>
            <a:miter lim="800000"/>
            <a:headEnd/>
            <a:tailEnd/>
          </a:ln>
          <a:effectLst/>
        </p:spPr>
        <p:txBody>
          <a:bodyPr>
            <a:spAutoFit/>
          </a:bodyPr>
          <a:lstStyle/>
          <a:p>
            <a:pPr eaLnBrk="0" hangingPunct="0"/>
            <a:r>
              <a:rPr lang="en-US" sz="1800" dirty="0">
                <a:solidFill>
                  <a:schemeClr val="bg1"/>
                </a:solidFill>
                <a:cs typeface="Times New Roman" pitchFamily="18" charset="0"/>
              </a:rPr>
              <a:t>The speed ratings of CD-ROM drives are based on comparison with the first generation drives with the data transfer rates of 150 KB/s or 1X. Today's drives operate at more then 32X boosting data transfer rates beyond 4.8 MB/s, and the improvement has mostly come from the increase in spin rates. The other components have mostly remained unchanged. It seems at this point, that further increase in spindle speed may be impractical due to loss in drive performance.</a:t>
            </a:r>
          </a:p>
          <a:p>
            <a:pPr eaLnBrk="0" hangingPunct="0"/>
            <a:endParaRPr lang="en-US" sz="800" dirty="0">
              <a:solidFill>
                <a:schemeClr val="bg1"/>
              </a:solidFill>
              <a:cs typeface="Times New Roman" pitchFamily="18" charset="0"/>
            </a:endParaRPr>
          </a:p>
          <a:p>
            <a:pPr eaLnBrk="0" hangingPunct="0"/>
            <a:r>
              <a:rPr lang="en-US" sz="1800" dirty="0">
                <a:solidFill>
                  <a:schemeClr val="bg1"/>
                </a:solidFill>
                <a:cs typeface="Times New Roman" pitchFamily="18" charset="0"/>
              </a:rPr>
              <a:t>Previously, CD-ROM drives (slower than 12X) were designed on the basis of the </a:t>
            </a:r>
            <a:r>
              <a:rPr lang="en-US" sz="1800" i="1" dirty="0">
                <a:solidFill>
                  <a:schemeClr val="bg1"/>
                </a:solidFill>
                <a:cs typeface="Times New Roman" pitchFamily="18" charset="0"/>
              </a:rPr>
              <a:t>constant linear velocity</a:t>
            </a:r>
            <a:r>
              <a:rPr lang="en-US" sz="1800" dirty="0">
                <a:solidFill>
                  <a:schemeClr val="bg1"/>
                </a:solidFill>
                <a:cs typeface="Times New Roman" pitchFamily="18" charset="0"/>
              </a:rPr>
              <a:t> (CLV) principle, where the angular speed of the drive (rpm) was continuously adjusted following the read head to keep the laser spot moving over the disk surface at constant velocity. This provided uniform spacing of the pits along the track and a constant data transfer rate independent of head positioning over the disk. At some point, this principle was sacrificed to keep up with the need for faster motors, which is much easier to achieve with the constant-angular speed motors. The newest CD drives operate at </a:t>
            </a:r>
            <a:r>
              <a:rPr lang="en-US" sz="1800" i="1" dirty="0">
                <a:solidFill>
                  <a:schemeClr val="bg1"/>
                </a:solidFill>
                <a:cs typeface="Times New Roman" pitchFamily="18" charset="0"/>
              </a:rPr>
              <a:t>constant angular velocity</a:t>
            </a:r>
            <a:r>
              <a:rPr lang="en-US" sz="1800" dirty="0">
                <a:solidFill>
                  <a:schemeClr val="bg1"/>
                </a:solidFill>
                <a:cs typeface="Times New Roman" pitchFamily="18" charset="0"/>
              </a:rPr>
              <a:t> (CAV). Now, the transfer rate is a function of the data radius. This also means that the average data transfer rate of the drive is much lower than the drive's maximum rate specified by its X-rating. </a:t>
            </a:r>
            <a:endParaRPr lang="en-US" sz="1800" dirty="0">
              <a:solidFill>
                <a:schemeClr val="bg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026"/>
          <p:cNvSpPr>
            <a:spLocks noGrp="1" noChangeArrowheads="1"/>
          </p:cNvSpPr>
          <p:nvPr>
            <p:ph type="title"/>
          </p:nvPr>
        </p:nvSpPr>
        <p:spPr>
          <a:xfrm>
            <a:off x="3048000" y="990600"/>
            <a:ext cx="3352800" cy="609600"/>
          </a:xfrm>
          <a:solidFill>
            <a:schemeClr val="accent1"/>
          </a:solidFill>
        </p:spPr>
        <p:txBody>
          <a:bodyPr/>
          <a:lstStyle/>
          <a:p>
            <a:r>
              <a:rPr lang="en-US" sz="3600" dirty="0"/>
              <a:t>CD vs. DVD</a:t>
            </a:r>
          </a:p>
        </p:txBody>
      </p:sp>
      <p:sp>
        <p:nvSpPr>
          <p:cNvPr id="38923" name="Rectangle 1035"/>
          <p:cNvSpPr>
            <a:spLocks noChangeArrowheads="1"/>
          </p:cNvSpPr>
          <p:nvPr/>
        </p:nvSpPr>
        <p:spPr bwMode="auto">
          <a:xfrm>
            <a:off x="381000" y="2514600"/>
            <a:ext cx="2209800" cy="2031325"/>
          </a:xfrm>
          <a:prstGeom prst="rect">
            <a:avLst/>
          </a:prstGeom>
          <a:noFill/>
          <a:ln w="9525">
            <a:noFill/>
            <a:miter lim="800000"/>
            <a:headEnd/>
            <a:tailEnd/>
          </a:ln>
          <a:effectLst/>
        </p:spPr>
        <p:txBody>
          <a:bodyPr wrap="square">
            <a:spAutoFit/>
          </a:bodyPr>
          <a:lstStyle/>
          <a:p>
            <a:r>
              <a:rPr lang="en-US" sz="1800" dirty="0">
                <a:latin typeface="Arial" pitchFamily="34" charset="0"/>
                <a:cs typeface="Arial" pitchFamily="34" charset="0"/>
              </a:rPr>
              <a:t>● 74 min. capacity=</a:t>
            </a:r>
          </a:p>
          <a:p>
            <a:r>
              <a:rPr lang="en-US" sz="1800" dirty="0">
                <a:latin typeface="Arial" pitchFamily="34" charset="0"/>
                <a:cs typeface="Arial" pitchFamily="34" charset="0"/>
              </a:rPr>
              <a:t>  (Beethoven’s 9</a:t>
            </a:r>
            <a:r>
              <a:rPr lang="en-US" sz="1800" baseline="30000" dirty="0">
                <a:latin typeface="Arial" pitchFamily="34" charset="0"/>
                <a:cs typeface="Arial" pitchFamily="34" charset="0"/>
              </a:rPr>
              <a:t>th</a:t>
            </a:r>
            <a:r>
              <a:rPr lang="en-US" sz="1800" dirty="0">
                <a:latin typeface="Arial" pitchFamily="34" charset="0"/>
                <a:cs typeface="Arial" pitchFamily="34" charset="0"/>
              </a:rPr>
              <a:t>)!</a:t>
            </a:r>
          </a:p>
          <a:p>
            <a:r>
              <a:rPr lang="en-US" sz="1800" dirty="0">
                <a:latin typeface="Arial" pitchFamily="34" charset="0"/>
                <a:cs typeface="Arial" pitchFamily="34" charset="0"/>
              </a:rPr>
              <a:t>● 1x by definition</a:t>
            </a:r>
          </a:p>
          <a:p>
            <a:r>
              <a:rPr lang="en-US" sz="1800" dirty="0">
                <a:latin typeface="Arial" pitchFamily="34" charset="0"/>
                <a:cs typeface="Arial" pitchFamily="34" charset="0"/>
              </a:rPr>
              <a:t>● 1x = 1.23 </a:t>
            </a:r>
            <a:r>
              <a:rPr lang="en-US" sz="1800" dirty="0" err="1">
                <a:latin typeface="Arial" pitchFamily="34" charset="0"/>
                <a:cs typeface="Arial" pitchFamily="34" charset="0"/>
              </a:rPr>
              <a:t>Mbit</a:t>
            </a:r>
            <a:r>
              <a:rPr lang="en-US" sz="1800" dirty="0">
                <a:latin typeface="Arial" pitchFamily="34" charset="0"/>
                <a:cs typeface="Arial" pitchFamily="34" charset="0"/>
              </a:rPr>
              <a:t>/s</a:t>
            </a:r>
          </a:p>
          <a:p>
            <a:r>
              <a:rPr lang="en-US" sz="1800" dirty="0">
                <a:latin typeface="Arial" pitchFamily="34" charset="0"/>
                <a:cs typeface="Arial" pitchFamily="34" charset="0"/>
              </a:rPr>
              <a:t>● linear V = 1.2 m/s</a:t>
            </a:r>
          </a:p>
          <a:p>
            <a:r>
              <a:rPr lang="en-US" sz="1800" dirty="0">
                <a:latin typeface="Arial" pitchFamily="34" charset="0"/>
                <a:cs typeface="Arial" pitchFamily="34" charset="0"/>
              </a:rPr>
              <a:t>● &gt;12x = CAV</a:t>
            </a:r>
          </a:p>
          <a:p>
            <a:r>
              <a:rPr lang="en-US" sz="1800" dirty="0">
                <a:latin typeface="Arial" pitchFamily="34" charset="0"/>
                <a:cs typeface="Arial" pitchFamily="34" charset="0"/>
              </a:rPr>
              <a:t>● 780 nm laser</a:t>
            </a:r>
            <a:endParaRPr lang="en-US" sz="1800" dirty="0"/>
          </a:p>
        </p:txBody>
      </p:sp>
      <p:pic>
        <p:nvPicPr>
          <p:cNvPr id="38925" name="Picture 1037" descr="http://www.discusa.com/cdref/logos/cd.gif"/>
          <p:cNvPicPr>
            <a:picLocks noChangeAspect="1" noChangeArrowheads="1"/>
          </p:cNvPicPr>
          <p:nvPr/>
        </p:nvPicPr>
        <p:blipFill>
          <a:blip r:embed="rId2" cstate="print"/>
          <a:srcRect/>
          <a:stretch>
            <a:fillRect/>
          </a:stretch>
        </p:blipFill>
        <p:spPr bwMode="auto">
          <a:xfrm>
            <a:off x="533400" y="1981200"/>
            <a:ext cx="936625" cy="479425"/>
          </a:xfrm>
          <a:prstGeom prst="rect">
            <a:avLst/>
          </a:prstGeom>
          <a:noFill/>
        </p:spPr>
      </p:pic>
      <p:pic>
        <p:nvPicPr>
          <p:cNvPr id="37890" name="Picture 2" descr="http://cdn1.pure-music.co.uk/wp-content/uploads/2011/05/CD-ROM-LOGO11.png"/>
          <p:cNvPicPr>
            <a:picLocks noChangeAspect="1" noChangeArrowheads="1"/>
          </p:cNvPicPr>
          <p:nvPr/>
        </p:nvPicPr>
        <p:blipFill>
          <a:blip r:embed="rId3" cstate="print"/>
          <a:srcRect/>
          <a:stretch>
            <a:fillRect/>
          </a:stretch>
        </p:blipFill>
        <p:spPr bwMode="auto">
          <a:xfrm>
            <a:off x="533400" y="4724400"/>
            <a:ext cx="822960" cy="516176"/>
          </a:xfrm>
          <a:prstGeom prst="rect">
            <a:avLst/>
          </a:prstGeom>
          <a:noFill/>
        </p:spPr>
      </p:pic>
      <p:pic>
        <p:nvPicPr>
          <p:cNvPr id="37892" name="Picture 4" descr="DVD VIDEO LOGO"/>
          <p:cNvPicPr>
            <a:picLocks noChangeAspect="1" noChangeArrowheads="1"/>
          </p:cNvPicPr>
          <p:nvPr/>
        </p:nvPicPr>
        <p:blipFill>
          <a:blip r:embed="rId4" cstate="print"/>
          <a:srcRect/>
          <a:stretch>
            <a:fillRect/>
          </a:stretch>
        </p:blipFill>
        <p:spPr bwMode="auto">
          <a:xfrm>
            <a:off x="6858000" y="1752600"/>
            <a:ext cx="1371600" cy="609600"/>
          </a:xfrm>
          <a:prstGeom prst="rect">
            <a:avLst/>
          </a:prstGeom>
          <a:noFill/>
        </p:spPr>
      </p:pic>
      <p:pic>
        <p:nvPicPr>
          <p:cNvPr id="37894" name="Picture 6" descr="http://www.securevideoweddings.com/images/Blu_ray_Symbol_2.jpg?304"/>
          <p:cNvPicPr>
            <a:picLocks noChangeAspect="1" noChangeArrowheads="1"/>
          </p:cNvPicPr>
          <p:nvPr/>
        </p:nvPicPr>
        <p:blipFill>
          <a:blip r:embed="rId5" cstate="print"/>
          <a:srcRect/>
          <a:stretch>
            <a:fillRect/>
          </a:stretch>
        </p:blipFill>
        <p:spPr bwMode="auto">
          <a:xfrm>
            <a:off x="6477000" y="3962400"/>
            <a:ext cx="1524000" cy="788610"/>
          </a:xfrm>
          <a:prstGeom prst="rect">
            <a:avLst/>
          </a:prstGeom>
          <a:noFill/>
        </p:spPr>
      </p:pic>
      <p:sp>
        <p:nvSpPr>
          <p:cNvPr id="11" name="Rectangle 1035"/>
          <p:cNvSpPr>
            <a:spLocks noChangeArrowheads="1"/>
          </p:cNvSpPr>
          <p:nvPr/>
        </p:nvSpPr>
        <p:spPr bwMode="auto">
          <a:xfrm>
            <a:off x="457200" y="5334000"/>
            <a:ext cx="2667000" cy="923330"/>
          </a:xfrm>
          <a:prstGeom prst="rect">
            <a:avLst/>
          </a:prstGeom>
          <a:noFill/>
          <a:ln w="9525">
            <a:noFill/>
            <a:miter lim="800000"/>
            <a:headEnd/>
            <a:tailEnd/>
          </a:ln>
          <a:effectLst/>
        </p:spPr>
        <p:txBody>
          <a:bodyPr wrap="square">
            <a:spAutoFit/>
          </a:bodyPr>
          <a:lstStyle/>
          <a:p>
            <a:r>
              <a:rPr lang="en-US" sz="1800" dirty="0">
                <a:latin typeface="Arial" pitchFamily="34" charset="0"/>
                <a:cs typeface="Arial" pitchFamily="34" charset="0"/>
              </a:rPr>
              <a:t>●  700MB</a:t>
            </a:r>
          </a:p>
          <a:p>
            <a:r>
              <a:rPr lang="en-US" sz="1800" dirty="0">
                <a:latin typeface="Arial" pitchFamily="34" charset="0"/>
                <a:cs typeface="Arial" pitchFamily="34" charset="0"/>
              </a:rPr>
              <a:t>●  1x-72x speeds</a:t>
            </a:r>
          </a:p>
          <a:p>
            <a:endParaRPr lang="en-US" sz="1800" dirty="0"/>
          </a:p>
        </p:txBody>
      </p:sp>
      <p:pic>
        <p:nvPicPr>
          <p:cNvPr id="37896" name="Picture 8" descr="File:CDRWlogo.svg">
            <a:hlinkClick r:id="rId6"/>
          </p:cNvPr>
          <p:cNvPicPr>
            <a:picLocks noChangeAspect="1" noChangeArrowheads="1"/>
          </p:cNvPicPr>
          <p:nvPr/>
        </p:nvPicPr>
        <p:blipFill>
          <a:blip r:embed="rId7" cstate="print"/>
          <a:srcRect/>
          <a:stretch>
            <a:fillRect/>
          </a:stretch>
        </p:blipFill>
        <p:spPr bwMode="auto">
          <a:xfrm>
            <a:off x="3352800" y="1905000"/>
            <a:ext cx="726559" cy="533400"/>
          </a:xfrm>
          <a:prstGeom prst="rect">
            <a:avLst/>
          </a:prstGeom>
          <a:noFill/>
        </p:spPr>
      </p:pic>
      <p:sp>
        <p:nvSpPr>
          <p:cNvPr id="13" name="Rectangle 1035"/>
          <p:cNvSpPr>
            <a:spLocks noChangeArrowheads="1"/>
          </p:cNvSpPr>
          <p:nvPr/>
        </p:nvSpPr>
        <p:spPr bwMode="auto">
          <a:xfrm>
            <a:off x="2971800" y="2590800"/>
            <a:ext cx="2743200" cy="1754326"/>
          </a:xfrm>
          <a:prstGeom prst="rect">
            <a:avLst/>
          </a:prstGeom>
          <a:noFill/>
          <a:ln w="9525">
            <a:noFill/>
            <a:miter lim="800000"/>
            <a:headEnd/>
            <a:tailEnd/>
          </a:ln>
          <a:effectLst/>
        </p:spPr>
        <p:txBody>
          <a:bodyPr wrap="square">
            <a:spAutoFit/>
          </a:bodyPr>
          <a:lstStyle/>
          <a:p>
            <a:r>
              <a:rPr lang="en-US" sz="1800" dirty="0">
                <a:latin typeface="Arial" pitchFamily="34" charset="0"/>
                <a:cs typeface="Arial" pitchFamily="34" charset="0"/>
              </a:rPr>
              <a:t>● 4.7 GB</a:t>
            </a:r>
          </a:p>
          <a:p>
            <a:endParaRPr lang="en-US" sz="1800" dirty="0">
              <a:latin typeface="Arial" pitchFamily="34" charset="0"/>
              <a:cs typeface="Arial" pitchFamily="34" charset="0"/>
            </a:endParaRPr>
          </a:p>
          <a:p>
            <a:r>
              <a:rPr lang="en-US" sz="1800" dirty="0">
                <a:latin typeface="Arial" pitchFamily="34" charset="0"/>
                <a:cs typeface="Arial" pitchFamily="34" charset="0"/>
              </a:rPr>
              <a:t>● 1-4x     Original</a:t>
            </a:r>
          </a:p>
          <a:p>
            <a:r>
              <a:rPr lang="en-US" sz="1800" dirty="0">
                <a:latin typeface="Arial" pitchFamily="34" charset="0"/>
                <a:cs typeface="Arial" pitchFamily="34" charset="0"/>
              </a:rPr>
              <a:t>● 4-10x   High speed</a:t>
            </a:r>
          </a:p>
          <a:p>
            <a:r>
              <a:rPr lang="en-US" sz="1800" dirty="0">
                <a:latin typeface="Arial" pitchFamily="34" charset="0"/>
                <a:cs typeface="Arial" pitchFamily="34" charset="0"/>
              </a:rPr>
              <a:t>● 12-24x Ultra speed</a:t>
            </a:r>
          </a:p>
          <a:p>
            <a:r>
              <a:rPr lang="en-US" sz="1800" dirty="0">
                <a:latin typeface="Arial" pitchFamily="34" charset="0"/>
                <a:cs typeface="Arial" pitchFamily="34" charset="0"/>
              </a:rPr>
              <a:t>● 32x       Ultra Speed+</a:t>
            </a:r>
          </a:p>
        </p:txBody>
      </p:sp>
      <p:sp>
        <p:nvSpPr>
          <p:cNvPr id="14" name="Rectangle 1035"/>
          <p:cNvSpPr>
            <a:spLocks noChangeArrowheads="1"/>
          </p:cNvSpPr>
          <p:nvPr/>
        </p:nvSpPr>
        <p:spPr bwMode="auto">
          <a:xfrm>
            <a:off x="6248400" y="2590800"/>
            <a:ext cx="2057400" cy="1200329"/>
          </a:xfrm>
          <a:prstGeom prst="rect">
            <a:avLst/>
          </a:prstGeom>
          <a:noFill/>
          <a:ln w="9525">
            <a:noFill/>
            <a:miter lim="800000"/>
            <a:headEnd/>
            <a:tailEnd/>
          </a:ln>
          <a:effectLst/>
        </p:spPr>
        <p:txBody>
          <a:bodyPr wrap="square">
            <a:spAutoFit/>
          </a:bodyPr>
          <a:lstStyle/>
          <a:p>
            <a:r>
              <a:rPr lang="en-US" sz="1800" dirty="0">
                <a:latin typeface="Arial" pitchFamily="34" charset="0"/>
                <a:cs typeface="Arial" pitchFamily="34" charset="0"/>
              </a:rPr>
              <a:t>● 4.7 GB</a:t>
            </a:r>
          </a:p>
          <a:p>
            <a:r>
              <a:rPr lang="en-US" sz="1800" dirty="0">
                <a:latin typeface="Arial" pitchFamily="34" charset="0"/>
                <a:cs typeface="Arial" pitchFamily="34" charset="0"/>
              </a:rPr>
              <a:t>● 18-20x</a:t>
            </a:r>
          </a:p>
          <a:p>
            <a:r>
              <a:rPr lang="en-US" sz="1800" dirty="0">
                <a:latin typeface="Arial" pitchFamily="34" charset="0"/>
                <a:cs typeface="Arial" pitchFamily="34" charset="0"/>
              </a:rPr>
              <a:t>● 11 </a:t>
            </a:r>
            <a:r>
              <a:rPr lang="en-US" sz="1800" dirty="0" err="1">
                <a:latin typeface="Arial" pitchFamily="34" charset="0"/>
                <a:cs typeface="Arial" pitchFamily="34" charset="0"/>
              </a:rPr>
              <a:t>Mbit</a:t>
            </a:r>
            <a:r>
              <a:rPr lang="en-US" sz="1800" dirty="0">
                <a:latin typeface="Arial" pitchFamily="34" charset="0"/>
                <a:cs typeface="Arial" pitchFamily="34" charset="0"/>
              </a:rPr>
              <a:t>/s</a:t>
            </a:r>
          </a:p>
          <a:p>
            <a:r>
              <a:rPr lang="en-US" sz="1800" dirty="0">
                <a:latin typeface="Arial" pitchFamily="34" charset="0"/>
                <a:cs typeface="Arial" pitchFamily="34" charset="0"/>
              </a:rPr>
              <a:t>● 650 nm laser</a:t>
            </a:r>
            <a:endParaRPr lang="en-US" sz="1800" dirty="0"/>
          </a:p>
        </p:txBody>
      </p:sp>
      <p:sp>
        <p:nvSpPr>
          <p:cNvPr id="15" name="Rectangle 1035"/>
          <p:cNvSpPr>
            <a:spLocks noChangeArrowheads="1"/>
          </p:cNvSpPr>
          <p:nvPr/>
        </p:nvSpPr>
        <p:spPr bwMode="auto">
          <a:xfrm>
            <a:off x="6324600" y="4876800"/>
            <a:ext cx="2438400" cy="1477328"/>
          </a:xfrm>
          <a:prstGeom prst="rect">
            <a:avLst/>
          </a:prstGeom>
          <a:noFill/>
          <a:ln w="9525">
            <a:noFill/>
            <a:miter lim="800000"/>
            <a:headEnd/>
            <a:tailEnd/>
          </a:ln>
          <a:effectLst/>
        </p:spPr>
        <p:txBody>
          <a:bodyPr wrap="square">
            <a:spAutoFit/>
          </a:bodyPr>
          <a:lstStyle/>
          <a:p>
            <a:r>
              <a:rPr lang="en-US" sz="1800" dirty="0">
                <a:latin typeface="Arial" pitchFamily="34" charset="0"/>
                <a:cs typeface="Arial" pitchFamily="34" charset="0"/>
              </a:rPr>
              <a:t>● 25 GB  (1-layer)</a:t>
            </a:r>
          </a:p>
          <a:p>
            <a:r>
              <a:rPr lang="en-US" sz="1800" dirty="0">
                <a:latin typeface="Arial" pitchFamily="34" charset="0"/>
                <a:cs typeface="Arial" pitchFamily="34" charset="0"/>
              </a:rPr>
              <a:t>● 50 GB  (2-layers)</a:t>
            </a:r>
          </a:p>
          <a:p>
            <a:r>
              <a:rPr lang="en-US" sz="1800" dirty="0">
                <a:latin typeface="Arial" pitchFamily="34" charset="0"/>
                <a:cs typeface="Arial" pitchFamily="34" charset="0"/>
              </a:rPr>
              <a:t>● 1x = 36 </a:t>
            </a:r>
            <a:r>
              <a:rPr lang="en-US" sz="1800" dirty="0" err="1">
                <a:latin typeface="Arial" pitchFamily="34" charset="0"/>
                <a:cs typeface="Arial" pitchFamily="34" charset="0"/>
              </a:rPr>
              <a:t>Mbits</a:t>
            </a:r>
            <a:r>
              <a:rPr lang="en-US" sz="1800" dirty="0">
                <a:latin typeface="Arial" pitchFamily="34" charset="0"/>
                <a:cs typeface="Arial" pitchFamily="34" charset="0"/>
              </a:rPr>
              <a:t>/s</a:t>
            </a:r>
          </a:p>
          <a:p>
            <a:r>
              <a:rPr lang="en-US" sz="1800" dirty="0">
                <a:latin typeface="Arial" pitchFamily="34" charset="0"/>
                <a:cs typeface="Arial" pitchFamily="34" charset="0"/>
              </a:rPr>
              <a:t>● 1x–14x speeds</a:t>
            </a:r>
          </a:p>
          <a:p>
            <a:r>
              <a:rPr lang="en-US" sz="1800" dirty="0">
                <a:latin typeface="Arial" pitchFamily="34" charset="0"/>
                <a:cs typeface="Arial" pitchFamily="34" charset="0"/>
              </a:rPr>
              <a:t>● 405 nm laser</a:t>
            </a:r>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2000"/>
                                  </p:stCondLst>
                                  <p:childTnLst>
                                    <p:set>
                                      <p:cBhvr>
                                        <p:cTn id="6" dur="1" fill="hold">
                                          <p:stCondLst>
                                            <p:cond delay="0"/>
                                          </p:stCondLst>
                                        </p:cTn>
                                        <p:tgtEl>
                                          <p:spTgt spid="38925"/>
                                        </p:tgtEl>
                                        <p:attrNameLst>
                                          <p:attrName>style.visibility</p:attrName>
                                        </p:attrNameLst>
                                      </p:cBhvr>
                                      <p:to>
                                        <p:strVal val="visible"/>
                                      </p:to>
                                    </p:set>
                                    <p:animEffect transition="in" filter="dissolve">
                                      <p:cBhvr>
                                        <p:cTn id="7" dur="500"/>
                                        <p:tgtEl>
                                          <p:spTgt spid="389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429000" y="914400"/>
            <a:ext cx="2057400" cy="685800"/>
          </a:xfrm>
          <a:solidFill>
            <a:schemeClr val="accent1"/>
          </a:solidFill>
        </p:spPr>
        <p:txBody>
          <a:bodyPr/>
          <a:lstStyle/>
          <a:p>
            <a:r>
              <a:rPr lang="en-US" sz="4000"/>
              <a:t>Abstract</a:t>
            </a:r>
          </a:p>
        </p:txBody>
      </p:sp>
      <p:sp>
        <p:nvSpPr>
          <p:cNvPr id="40963" name="Rectangle 3"/>
          <p:cNvSpPr>
            <a:spLocks noChangeArrowheads="1"/>
          </p:cNvSpPr>
          <p:nvPr/>
        </p:nvSpPr>
        <p:spPr bwMode="auto">
          <a:xfrm>
            <a:off x="762000" y="1752600"/>
            <a:ext cx="7696200" cy="4054475"/>
          </a:xfrm>
          <a:prstGeom prst="rect">
            <a:avLst/>
          </a:prstGeom>
          <a:solidFill>
            <a:srgbClr val="FF9999"/>
          </a:solidFill>
          <a:ln w="9525">
            <a:noFill/>
            <a:miter lim="800000"/>
            <a:headEnd/>
            <a:tailEnd/>
          </a:ln>
          <a:effectLst/>
        </p:spPr>
        <p:txBody>
          <a:bodyPr>
            <a:spAutoFit/>
          </a:bodyPr>
          <a:lstStyle/>
          <a:p>
            <a:pPr eaLnBrk="0" hangingPunct="0"/>
            <a:r>
              <a:rPr lang="en-US" sz="2000">
                <a:solidFill>
                  <a:schemeClr val="accent2"/>
                </a:solidFill>
              </a:rPr>
              <a:t>Everyone is familiar these days with Compact Disk (CD) and Digital Versatile Disk (DVD) systems. In case familiarity has bred contempt for these marvels of modern technology, we will try to explain in simple terms the complex set of ideas and techniques that have made possible the construction of these </a:t>
            </a:r>
            <a:r>
              <a:rPr lang="en-US" sz="2000">
                <a:solidFill>
                  <a:schemeClr val="bg1"/>
                </a:solidFill>
              </a:rPr>
              <a:t>Optical Data Storage</a:t>
            </a:r>
            <a:r>
              <a:rPr lang="en-US" sz="2000">
                <a:solidFill>
                  <a:schemeClr val="accent2"/>
                </a:solidFill>
              </a:rPr>
              <a:t> devices. Information, be it analog (such as voice, still images, video) or digital (e.g., text, computer files, internet traffic) can be represented in binary format as a string of 0's and 1's. These binary strings can be stored on optical disks and retrieved (for reproduction) using lasers and other sophisticated opto-electronic instruments. In this presentation we describe methods of conversion of the various forms of information into binary sequences, discuss methods of storing these sequences on CD and DVD platters, and explain how this information is recovered/reconstructed during playback.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590800" y="762000"/>
            <a:ext cx="3429000" cy="762000"/>
          </a:xfrm>
          <a:solidFill>
            <a:schemeClr val="accent1"/>
          </a:solidFill>
        </p:spPr>
        <p:txBody>
          <a:bodyPr/>
          <a:lstStyle/>
          <a:p>
            <a:r>
              <a:rPr lang="en-US" sz="3600"/>
              <a:t>A Little History</a:t>
            </a:r>
          </a:p>
        </p:txBody>
      </p:sp>
      <p:sp>
        <p:nvSpPr>
          <p:cNvPr id="19459" name="Rectangle 3"/>
          <p:cNvSpPr>
            <a:spLocks noChangeArrowheads="1"/>
          </p:cNvSpPr>
          <p:nvPr/>
        </p:nvSpPr>
        <p:spPr bwMode="auto">
          <a:xfrm>
            <a:off x="685800" y="1905000"/>
            <a:ext cx="7696200" cy="4495800"/>
          </a:xfrm>
          <a:prstGeom prst="rect">
            <a:avLst/>
          </a:prstGeom>
          <a:solidFill>
            <a:srgbClr val="FF9999"/>
          </a:solidFill>
          <a:ln w="9525">
            <a:solidFill>
              <a:srgbClr val="00FF00"/>
            </a:solidFill>
            <a:miter lim="800000"/>
            <a:headEnd/>
            <a:tailEnd/>
          </a:ln>
          <a:effectLst/>
        </p:spPr>
        <p:txBody>
          <a:bodyPr>
            <a:spAutoFit/>
          </a:bodyPr>
          <a:lstStyle/>
          <a:p>
            <a:pPr eaLnBrk="0" hangingPunct="0"/>
            <a:r>
              <a:rPr lang="en-US" sz="1800" b="1">
                <a:solidFill>
                  <a:schemeClr val="accent2"/>
                </a:solidFill>
                <a:cs typeface="Times New Roman" pitchFamily="18" charset="0"/>
              </a:rPr>
              <a:t>The history of the compact disk (CD) started in the </a:t>
            </a:r>
            <a:r>
              <a:rPr lang="en-US" sz="1800" b="1">
                <a:solidFill>
                  <a:schemeClr val="bg1"/>
                </a:solidFill>
                <a:cs typeface="Times New Roman" pitchFamily="18" charset="0"/>
              </a:rPr>
              <a:t>1970’s</a:t>
            </a:r>
            <a:r>
              <a:rPr lang="en-US" sz="1800" b="1">
                <a:solidFill>
                  <a:schemeClr val="accent2"/>
                </a:solidFill>
                <a:cs typeface="Times New Roman" pitchFamily="18" charset="0"/>
              </a:rPr>
              <a:t> with the videodisk in the form of </a:t>
            </a:r>
            <a:r>
              <a:rPr lang="en-US" sz="1800" b="1">
                <a:solidFill>
                  <a:schemeClr val="bg1"/>
                </a:solidFill>
                <a:cs typeface="Times New Roman" pitchFamily="18" charset="0"/>
              </a:rPr>
              <a:t>Video Long Play (VLP)</a:t>
            </a:r>
            <a:r>
              <a:rPr lang="en-US" sz="1800" b="1">
                <a:solidFill>
                  <a:schemeClr val="accent2"/>
                </a:solidFill>
                <a:cs typeface="Times New Roman" pitchFamily="18" charset="0"/>
              </a:rPr>
              <a:t> read-only systems. The videodisk did not become a commercial success, even after write-once optical disks of different formats and sizes were introduced. These were </a:t>
            </a:r>
            <a:r>
              <a:rPr lang="en-US" sz="1800" b="1">
                <a:solidFill>
                  <a:schemeClr val="bg1"/>
                </a:solidFill>
                <a:cs typeface="Times New Roman" pitchFamily="18" charset="0"/>
              </a:rPr>
              <a:t>analog</a:t>
            </a:r>
            <a:r>
              <a:rPr lang="en-US" sz="1800" b="1">
                <a:solidFill>
                  <a:schemeClr val="accent2"/>
                </a:solidFill>
                <a:cs typeface="Times New Roman" pitchFamily="18" charset="0"/>
              </a:rPr>
              <a:t> systems. In </a:t>
            </a:r>
            <a:r>
              <a:rPr lang="en-US" sz="1800" b="1">
                <a:solidFill>
                  <a:schemeClr val="bg1"/>
                </a:solidFill>
                <a:cs typeface="Times New Roman" pitchFamily="18" charset="0"/>
              </a:rPr>
              <a:t>1982</a:t>
            </a:r>
            <a:r>
              <a:rPr lang="en-US" sz="1800" b="1">
                <a:solidFill>
                  <a:schemeClr val="accent2"/>
                </a:solidFill>
                <a:cs typeface="Times New Roman" pitchFamily="18" charset="0"/>
              </a:rPr>
              <a:t> the </a:t>
            </a:r>
            <a:r>
              <a:rPr lang="en-US" sz="1800" b="1">
                <a:solidFill>
                  <a:schemeClr val="bg1"/>
                </a:solidFill>
                <a:cs typeface="Times New Roman" pitchFamily="18" charset="0"/>
              </a:rPr>
              <a:t>CD-DA (compact disk-digital audio)</a:t>
            </a:r>
            <a:r>
              <a:rPr lang="en-US" sz="1800" b="1">
                <a:solidFill>
                  <a:schemeClr val="accent2"/>
                </a:solidFill>
                <a:cs typeface="Times New Roman" pitchFamily="18" charset="0"/>
              </a:rPr>
              <a:t> was introduced to the market jointly by Phillips and Sony. It stored a high-quality stereo audio signal in a digital format. These systems became a huge success. In </a:t>
            </a:r>
            <a:r>
              <a:rPr lang="en-US" sz="1800" b="1">
                <a:solidFill>
                  <a:schemeClr val="bg1"/>
                </a:solidFill>
                <a:cs typeface="Times New Roman" pitchFamily="18" charset="0"/>
              </a:rPr>
              <a:t>1985</a:t>
            </a:r>
            <a:r>
              <a:rPr lang="en-US" sz="1800" b="1">
                <a:solidFill>
                  <a:schemeClr val="accent2"/>
                </a:solidFill>
                <a:cs typeface="Times New Roman" pitchFamily="18" charset="0"/>
              </a:rPr>
              <a:t>, the technology was extended to computer storage, again in a collaboration between Phillips and Sony. This was called a </a:t>
            </a:r>
            <a:r>
              <a:rPr lang="en-US" sz="1800" b="1">
                <a:solidFill>
                  <a:schemeClr val="bg1"/>
                </a:solidFill>
                <a:cs typeface="Times New Roman" pitchFamily="18" charset="0"/>
              </a:rPr>
              <a:t>CD-ROM (compact disk-read only memory)</a:t>
            </a:r>
            <a:r>
              <a:rPr lang="en-US" sz="1800" b="1">
                <a:solidFill>
                  <a:schemeClr val="accent2"/>
                </a:solidFill>
                <a:cs typeface="Times New Roman" pitchFamily="18" charset="0"/>
              </a:rPr>
              <a:t>. Early in </a:t>
            </a:r>
            <a:r>
              <a:rPr lang="en-US" sz="1800" b="1">
                <a:solidFill>
                  <a:schemeClr val="bg1"/>
                </a:solidFill>
                <a:cs typeface="Times New Roman" pitchFamily="18" charset="0"/>
              </a:rPr>
              <a:t>1995</a:t>
            </a:r>
            <a:r>
              <a:rPr lang="en-US" sz="1800" b="1">
                <a:solidFill>
                  <a:schemeClr val="accent2"/>
                </a:solidFill>
                <a:cs typeface="Times New Roman" pitchFamily="18" charset="0"/>
              </a:rPr>
              <a:t>, two major groups were competing to develop the next generation of high-density compact disks. Under the partnership of </a:t>
            </a:r>
            <a:r>
              <a:rPr lang="en-US" sz="1800" b="1">
                <a:solidFill>
                  <a:schemeClr val="bg1"/>
                </a:solidFill>
                <a:cs typeface="Times New Roman" pitchFamily="18" charset="0"/>
              </a:rPr>
              <a:t>Philips</a:t>
            </a:r>
            <a:r>
              <a:rPr lang="en-US" sz="1800" b="1">
                <a:solidFill>
                  <a:schemeClr val="accent2"/>
                </a:solidFill>
                <a:cs typeface="Times New Roman" pitchFamily="18" charset="0"/>
              </a:rPr>
              <a:t> and </a:t>
            </a:r>
            <a:r>
              <a:rPr lang="en-US" sz="1800" b="1">
                <a:solidFill>
                  <a:schemeClr val="bg1"/>
                </a:solidFill>
                <a:cs typeface="Times New Roman" pitchFamily="18" charset="0"/>
              </a:rPr>
              <a:t>Sony</a:t>
            </a:r>
            <a:r>
              <a:rPr lang="en-US" sz="1800" b="1">
                <a:solidFill>
                  <a:schemeClr val="accent2"/>
                </a:solidFill>
                <a:cs typeface="Times New Roman" pitchFamily="18" charset="0"/>
              </a:rPr>
              <a:t>, there began the development of one such format. Concurrently, a group led by </a:t>
            </a:r>
            <a:r>
              <a:rPr lang="en-US" sz="1800" b="1">
                <a:solidFill>
                  <a:schemeClr val="bg1"/>
                </a:solidFill>
                <a:cs typeface="Times New Roman" pitchFamily="18" charset="0"/>
              </a:rPr>
              <a:t>Toshiba</a:t>
            </a:r>
            <a:r>
              <a:rPr lang="en-US" sz="1800" b="1">
                <a:solidFill>
                  <a:schemeClr val="accent2"/>
                </a:solidFill>
                <a:cs typeface="Times New Roman" pitchFamily="18" charset="0"/>
              </a:rPr>
              <a:t> and </a:t>
            </a:r>
            <a:r>
              <a:rPr lang="en-US" sz="1800" b="1">
                <a:solidFill>
                  <a:schemeClr val="bg1"/>
                </a:solidFill>
                <a:cs typeface="Times New Roman" pitchFamily="18" charset="0"/>
              </a:rPr>
              <a:t>Time Warner</a:t>
            </a:r>
            <a:r>
              <a:rPr lang="en-US" sz="1800" b="1">
                <a:solidFill>
                  <a:schemeClr val="accent2"/>
                </a:solidFill>
                <a:cs typeface="Times New Roman" pitchFamily="18" charset="0"/>
              </a:rPr>
              <a:t> was working on another format. In September of 1995 the two camps agreed to develop a single standard for a high-density compact disk. The first </a:t>
            </a:r>
            <a:r>
              <a:rPr lang="en-US" sz="1800" b="1">
                <a:solidFill>
                  <a:schemeClr val="bg1"/>
                </a:solidFill>
                <a:cs typeface="Times New Roman" pitchFamily="18" charset="0"/>
              </a:rPr>
              <a:t>DVD-video players</a:t>
            </a:r>
            <a:r>
              <a:rPr lang="en-US" sz="1800" b="1">
                <a:solidFill>
                  <a:schemeClr val="accent2"/>
                </a:solidFill>
                <a:cs typeface="Times New Roman" pitchFamily="18" charset="0"/>
              </a:rPr>
              <a:t> were sold in Tokyo in November’96, followed by their US introduction in August’97.</a:t>
            </a:r>
          </a:p>
        </p:txBody>
      </p:sp>
      <p:pic>
        <p:nvPicPr>
          <p:cNvPr id="19461" name="Picture 5" descr="http://robotprojects.com/laserdisk/ldd01.jpg"/>
          <p:cNvPicPr>
            <a:picLocks noChangeAspect="1" noChangeArrowheads="1"/>
          </p:cNvPicPr>
          <p:nvPr/>
        </p:nvPicPr>
        <p:blipFill>
          <a:blip r:embed="rId2" cstate="print"/>
          <a:srcRect/>
          <a:stretch>
            <a:fillRect/>
          </a:stretch>
        </p:blipFill>
        <p:spPr bwMode="auto">
          <a:xfrm>
            <a:off x="6400800" y="533400"/>
            <a:ext cx="2127250" cy="1076325"/>
          </a:xfrm>
          <a:prstGeom prst="rect">
            <a:avLst/>
          </a:prstGeom>
          <a:noFill/>
        </p:spPr>
      </p:pic>
      <p:pic>
        <p:nvPicPr>
          <p:cNvPr id="19466" name="Picture 10" descr="http://www.discusa.com/dvd/dvd_read_side.jpg"/>
          <p:cNvPicPr>
            <a:picLocks noChangeAspect="1" noChangeArrowheads="1"/>
          </p:cNvPicPr>
          <p:nvPr/>
        </p:nvPicPr>
        <p:blipFill>
          <a:blip r:embed="rId3" cstate="print"/>
          <a:srcRect/>
          <a:stretch>
            <a:fillRect/>
          </a:stretch>
        </p:blipFill>
        <p:spPr bwMode="auto">
          <a:xfrm>
            <a:off x="533400" y="304800"/>
            <a:ext cx="1524000" cy="15017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2000"/>
                                  </p:stCondLst>
                                  <p:childTnLst>
                                    <p:set>
                                      <p:cBhvr>
                                        <p:cTn id="6" dur="1" fill="hold">
                                          <p:stCondLst>
                                            <p:cond delay="0"/>
                                          </p:stCondLst>
                                        </p:cTn>
                                        <p:tgtEl>
                                          <p:spTgt spid="19466"/>
                                        </p:tgtEl>
                                        <p:attrNameLst>
                                          <p:attrName>style.visibility</p:attrName>
                                        </p:attrNameLst>
                                      </p:cBhvr>
                                      <p:to>
                                        <p:strVal val="visible"/>
                                      </p:to>
                                    </p:set>
                                    <p:anim calcmode="lin" valueType="num">
                                      <p:cBhvr>
                                        <p:cTn id="7" dur="500" fill="hold"/>
                                        <p:tgtEl>
                                          <p:spTgt spid="19466"/>
                                        </p:tgtEl>
                                        <p:attrNameLst>
                                          <p:attrName>ppt_w</p:attrName>
                                        </p:attrNameLst>
                                      </p:cBhvr>
                                      <p:tavLst>
                                        <p:tav tm="0">
                                          <p:val>
                                            <p:fltVal val="0"/>
                                          </p:val>
                                        </p:tav>
                                        <p:tav tm="100000">
                                          <p:val>
                                            <p:strVal val="#ppt_w"/>
                                          </p:val>
                                        </p:tav>
                                      </p:tavLst>
                                    </p:anim>
                                    <p:anim calcmode="lin" valueType="num">
                                      <p:cBhvr>
                                        <p:cTn id="8" dur="500" fill="hold"/>
                                        <p:tgtEl>
                                          <p:spTgt spid="19466"/>
                                        </p:tgtEl>
                                        <p:attrNameLst>
                                          <p:attrName>ppt_h</p:attrName>
                                        </p:attrNameLst>
                                      </p:cBhvr>
                                      <p:tavLst>
                                        <p:tav tm="0">
                                          <p:val>
                                            <p:fltVal val="0"/>
                                          </p:val>
                                        </p:tav>
                                        <p:tav tm="100000">
                                          <p:val>
                                            <p:strVal val="#ppt_h"/>
                                          </p:val>
                                        </p:tav>
                                      </p:tavLst>
                                    </p:anim>
                                  </p:childTnLst>
                                </p:cTn>
                              </p:par>
                            </p:childTnLst>
                          </p:cTn>
                        </p:par>
                        <p:par>
                          <p:cTn id="9" fill="hold">
                            <p:stCondLst>
                              <p:cond delay="2500"/>
                            </p:stCondLst>
                            <p:childTnLst>
                              <p:par>
                                <p:cTn id="10" presetID="23" presetClass="entr" presetSubtype="16" fill="hold" nodeType="afterEffect">
                                  <p:stCondLst>
                                    <p:cond delay="1000"/>
                                  </p:stCondLst>
                                  <p:childTnLst>
                                    <p:set>
                                      <p:cBhvr>
                                        <p:cTn id="11" dur="1" fill="hold">
                                          <p:stCondLst>
                                            <p:cond delay="0"/>
                                          </p:stCondLst>
                                        </p:cTn>
                                        <p:tgtEl>
                                          <p:spTgt spid="19461"/>
                                        </p:tgtEl>
                                        <p:attrNameLst>
                                          <p:attrName>style.visibility</p:attrName>
                                        </p:attrNameLst>
                                      </p:cBhvr>
                                      <p:to>
                                        <p:strVal val="visible"/>
                                      </p:to>
                                    </p:set>
                                    <p:anim calcmode="lin" valueType="num">
                                      <p:cBhvr>
                                        <p:cTn id="12" dur="500" fill="hold"/>
                                        <p:tgtEl>
                                          <p:spTgt spid="19461"/>
                                        </p:tgtEl>
                                        <p:attrNameLst>
                                          <p:attrName>ppt_w</p:attrName>
                                        </p:attrNameLst>
                                      </p:cBhvr>
                                      <p:tavLst>
                                        <p:tav tm="0">
                                          <p:val>
                                            <p:fltVal val="0"/>
                                          </p:val>
                                        </p:tav>
                                        <p:tav tm="100000">
                                          <p:val>
                                            <p:strVal val="#ppt_w"/>
                                          </p:val>
                                        </p:tav>
                                      </p:tavLst>
                                    </p:anim>
                                    <p:anim calcmode="lin" valueType="num">
                                      <p:cBhvr>
                                        <p:cTn id="13" dur="500" fill="hold"/>
                                        <p:tgtEl>
                                          <p:spTgt spid="1946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133600" y="838200"/>
            <a:ext cx="4267200" cy="609600"/>
          </a:xfrm>
          <a:solidFill>
            <a:schemeClr val="accent1"/>
          </a:solidFill>
        </p:spPr>
        <p:txBody>
          <a:bodyPr/>
          <a:lstStyle/>
          <a:p>
            <a:r>
              <a:rPr lang="en-US" sz="3200"/>
              <a:t>CD Under a Microscope</a:t>
            </a:r>
          </a:p>
        </p:txBody>
      </p:sp>
      <p:sp>
        <p:nvSpPr>
          <p:cNvPr id="9220" name="Rectangle 4"/>
          <p:cNvSpPr>
            <a:spLocks noChangeArrowheads="1"/>
          </p:cNvSpPr>
          <p:nvPr/>
        </p:nvSpPr>
        <p:spPr bwMode="auto">
          <a:xfrm>
            <a:off x="3619500" y="2419350"/>
            <a:ext cx="9144000" cy="0"/>
          </a:xfrm>
          <a:prstGeom prst="rect">
            <a:avLst/>
          </a:prstGeom>
          <a:noFill/>
          <a:ln w="9525">
            <a:noFill/>
            <a:miter lim="800000"/>
            <a:headEnd/>
            <a:tailEnd/>
          </a:ln>
          <a:effectLst/>
        </p:spPr>
        <p:txBody>
          <a:bodyPr>
            <a:spAutoFit/>
          </a:bodyPr>
          <a:lstStyle/>
          <a:p>
            <a:endParaRPr lang="en-US"/>
          </a:p>
        </p:txBody>
      </p:sp>
      <p:pic>
        <p:nvPicPr>
          <p:cNvPr id="9219" name="Picture 3" descr="http://static.howstuffworks.com/gif/cd-spiral.gif"/>
          <p:cNvPicPr>
            <a:picLocks noChangeAspect="1" noChangeArrowheads="1"/>
          </p:cNvPicPr>
          <p:nvPr/>
        </p:nvPicPr>
        <p:blipFill>
          <a:blip r:embed="rId2" r:link="rId3" cstate="print"/>
          <a:srcRect/>
          <a:stretch>
            <a:fillRect/>
          </a:stretch>
        </p:blipFill>
        <p:spPr bwMode="auto">
          <a:xfrm>
            <a:off x="6096000" y="2514600"/>
            <a:ext cx="2373313" cy="2514600"/>
          </a:xfrm>
          <a:prstGeom prst="rect">
            <a:avLst/>
          </a:prstGeom>
          <a:noFill/>
        </p:spPr>
      </p:pic>
      <p:sp>
        <p:nvSpPr>
          <p:cNvPr id="9222" name="Rectangle 6"/>
          <p:cNvSpPr>
            <a:spLocks noChangeArrowheads="1"/>
          </p:cNvSpPr>
          <p:nvPr/>
        </p:nvSpPr>
        <p:spPr bwMode="auto">
          <a:xfrm>
            <a:off x="2705100" y="2800350"/>
            <a:ext cx="9144000" cy="0"/>
          </a:xfrm>
          <a:prstGeom prst="rect">
            <a:avLst/>
          </a:prstGeom>
          <a:noFill/>
          <a:ln w="9525">
            <a:noFill/>
            <a:miter lim="800000"/>
            <a:headEnd/>
            <a:tailEnd/>
          </a:ln>
          <a:effectLst/>
        </p:spPr>
        <p:txBody>
          <a:bodyPr>
            <a:spAutoFit/>
          </a:bodyPr>
          <a:lstStyle/>
          <a:p>
            <a:endParaRPr lang="en-US"/>
          </a:p>
        </p:txBody>
      </p:sp>
      <p:sp>
        <p:nvSpPr>
          <p:cNvPr id="9224" name="Rectangle 8"/>
          <p:cNvSpPr>
            <a:spLocks noChangeArrowheads="1"/>
          </p:cNvSpPr>
          <p:nvPr/>
        </p:nvSpPr>
        <p:spPr bwMode="auto">
          <a:xfrm>
            <a:off x="2286000" y="1709738"/>
            <a:ext cx="9144000" cy="0"/>
          </a:xfrm>
          <a:prstGeom prst="rect">
            <a:avLst/>
          </a:prstGeom>
          <a:noFill/>
          <a:ln w="9525">
            <a:noFill/>
            <a:miter lim="800000"/>
            <a:headEnd/>
            <a:tailEnd/>
          </a:ln>
          <a:effectLst/>
        </p:spPr>
        <p:txBody>
          <a:bodyPr>
            <a:spAutoFit/>
          </a:bodyPr>
          <a:lstStyle/>
          <a:p>
            <a:endParaRPr lang="en-US"/>
          </a:p>
        </p:txBody>
      </p:sp>
      <p:pic>
        <p:nvPicPr>
          <p:cNvPr id="9223" name="Picture 7" descr="http://www.usbyte.com/images/cd_pits.JPG"/>
          <p:cNvPicPr>
            <a:picLocks noChangeAspect="1" noChangeArrowheads="1"/>
          </p:cNvPicPr>
          <p:nvPr/>
        </p:nvPicPr>
        <p:blipFill>
          <a:blip r:embed="rId4" r:link="rId5" cstate="print"/>
          <a:srcRect/>
          <a:stretch>
            <a:fillRect/>
          </a:stretch>
        </p:blipFill>
        <p:spPr bwMode="auto">
          <a:xfrm>
            <a:off x="990600" y="1981200"/>
            <a:ext cx="4572000" cy="3438525"/>
          </a:xfrm>
          <a:prstGeom prst="rect">
            <a:avLst/>
          </a:prstGeom>
          <a:noFill/>
        </p:spPr>
      </p:pic>
      <p:sp>
        <p:nvSpPr>
          <p:cNvPr id="9225" name="Line 9"/>
          <p:cNvSpPr>
            <a:spLocks noChangeShapeType="1"/>
          </p:cNvSpPr>
          <p:nvPr/>
        </p:nvSpPr>
        <p:spPr bwMode="auto">
          <a:xfrm flipV="1">
            <a:off x="838200" y="3048000"/>
            <a:ext cx="0" cy="1371600"/>
          </a:xfrm>
          <a:prstGeom prst="line">
            <a:avLst/>
          </a:prstGeom>
          <a:noFill/>
          <a:ln w="25400">
            <a:solidFill>
              <a:srgbClr val="FF6600"/>
            </a:solidFill>
            <a:round/>
            <a:headEnd/>
            <a:tailEnd type="triangle" w="med" len="med"/>
          </a:ln>
          <a:effectLst/>
        </p:spPr>
        <p:txBody>
          <a:bodyPr/>
          <a:lstStyle/>
          <a:p>
            <a:endParaRPr lang="en-US"/>
          </a:p>
        </p:txBody>
      </p:sp>
      <p:sp>
        <p:nvSpPr>
          <p:cNvPr id="9226" name="Text Box 10"/>
          <p:cNvSpPr txBox="1">
            <a:spLocks noChangeArrowheads="1"/>
          </p:cNvSpPr>
          <p:nvPr/>
        </p:nvSpPr>
        <p:spPr bwMode="auto">
          <a:xfrm rot="16200000">
            <a:off x="-495300" y="3467100"/>
            <a:ext cx="2057400" cy="457200"/>
          </a:xfrm>
          <a:prstGeom prst="rect">
            <a:avLst/>
          </a:prstGeom>
          <a:noFill/>
          <a:ln w="9525">
            <a:noFill/>
            <a:miter lim="800000"/>
            <a:headEnd/>
            <a:tailEnd/>
          </a:ln>
          <a:effectLst/>
        </p:spPr>
        <p:txBody>
          <a:bodyPr>
            <a:spAutoFit/>
          </a:bodyPr>
          <a:lstStyle/>
          <a:p>
            <a:pPr>
              <a:spcBef>
                <a:spcPct val="50000"/>
              </a:spcBef>
            </a:pPr>
            <a:r>
              <a:rPr lang="en-US">
                <a:solidFill>
                  <a:srgbClr val="FF6600"/>
                </a:solidFill>
              </a:rPr>
              <a:t>Track direction</a:t>
            </a:r>
          </a:p>
        </p:txBody>
      </p:sp>
      <p:sp>
        <p:nvSpPr>
          <p:cNvPr id="9227" name="Text Box 11"/>
          <p:cNvSpPr txBox="1">
            <a:spLocks noChangeArrowheads="1"/>
          </p:cNvSpPr>
          <p:nvPr/>
        </p:nvSpPr>
        <p:spPr bwMode="auto">
          <a:xfrm>
            <a:off x="6019800" y="1905000"/>
            <a:ext cx="1752600" cy="457200"/>
          </a:xfrm>
          <a:prstGeom prst="rect">
            <a:avLst/>
          </a:prstGeom>
          <a:noFill/>
          <a:ln w="9525">
            <a:noFill/>
            <a:miter lim="800000"/>
            <a:headEnd/>
            <a:tailEnd/>
          </a:ln>
          <a:effectLst/>
        </p:spPr>
        <p:txBody>
          <a:bodyPr>
            <a:spAutoFit/>
          </a:bodyPr>
          <a:lstStyle/>
          <a:p>
            <a:pPr algn="ctr">
              <a:spcBef>
                <a:spcPct val="50000"/>
              </a:spcBef>
            </a:pPr>
            <a:r>
              <a:rPr lang="en-US" b="1">
                <a:solidFill>
                  <a:srgbClr val="FF6600"/>
                </a:solidFill>
              </a:rPr>
              <a:t>Spiral track</a:t>
            </a:r>
          </a:p>
        </p:txBody>
      </p:sp>
      <p:sp>
        <p:nvSpPr>
          <p:cNvPr id="9228" name="Rectangle 12"/>
          <p:cNvSpPr>
            <a:spLocks noChangeArrowheads="1"/>
          </p:cNvSpPr>
          <p:nvPr/>
        </p:nvSpPr>
        <p:spPr bwMode="auto">
          <a:xfrm>
            <a:off x="7615238" y="3448050"/>
            <a:ext cx="136525" cy="228600"/>
          </a:xfrm>
          <a:prstGeom prst="rect">
            <a:avLst/>
          </a:prstGeom>
          <a:noFill/>
          <a:ln w="19050">
            <a:solidFill>
              <a:schemeClr val="tx1"/>
            </a:solidFill>
            <a:miter lim="800000"/>
            <a:headEnd/>
            <a:tailEnd/>
          </a:ln>
          <a:effectLst/>
        </p:spPr>
        <p:txBody>
          <a:bodyPr wrap="none" anchor="ctr"/>
          <a:lstStyle/>
          <a:p>
            <a:endParaRPr lang="en-US"/>
          </a:p>
        </p:txBody>
      </p:sp>
      <p:sp>
        <p:nvSpPr>
          <p:cNvPr id="9229" name="Line 13"/>
          <p:cNvSpPr>
            <a:spLocks noChangeShapeType="1"/>
          </p:cNvSpPr>
          <p:nvPr/>
        </p:nvSpPr>
        <p:spPr bwMode="auto">
          <a:xfrm flipH="1" flipV="1">
            <a:off x="5562600" y="1981200"/>
            <a:ext cx="2125663" cy="1463675"/>
          </a:xfrm>
          <a:prstGeom prst="line">
            <a:avLst/>
          </a:prstGeom>
          <a:noFill/>
          <a:ln w="19050">
            <a:solidFill>
              <a:schemeClr val="tx1"/>
            </a:solidFill>
            <a:prstDash val="dash"/>
            <a:round/>
            <a:headEnd/>
            <a:tailEnd/>
          </a:ln>
          <a:effectLst/>
        </p:spPr>
        <p:txBody>
          <a:bodyPr/>
          <a:lstStyle/>
          <a:p>
            <a:endParaRPr lang="en-US"/>
          </a:p>
        </p:txBody>
      </p:sp>
      <p:sp>
        <p:nvSpPr>
          <p:cNvPr id="9230" name="Line 14"/>
          <p:cNvSpPr>
            <a:spLocks noChangeShapeType="1"/>
          </p:cNvSpPr>
          <p:nvPr/>
        </p:nvSpPr>
        <p:spPr bwMode="auto">
          <a:xfrm flipH="1">
            <a:off x="5562600" y="3676650"/>
            <a:ext cx="2119313" cy="1733550"/>
          </a:xfrm>
          <a:prstGeom prst="line">
            <a:avLst/>
          </a:prstGeom>
          <a:noFill/>
          <a:ln w="19050">
            <a:solidFill>
              <a:schemeClr val="tx1"/>
            </a:solidFill>
            <a:prstDash val="dash"/>
            <a:round/>
            <a:headEnd/>
            <a:tailEnd/>
          </a:ln>
          <a:effectLst/>
        </p:spPr>
        <p:txBody>
          <a:bodyPr/>
          <a:lstStyle/>
          <a:p>
            <a:endParaRPr lang="en-US"/>
          </a:p>
        </p:txBody>
      </p:sp>
      <p:sp>
        <p:nvSpPr>
          <p:cNvPr id="9231" name="Text Box 15"/>
          <p:cNvSpPr txBox="1">
            <a:spLocks noChangeArrowheads="1"/>
          </p:cNvSpPr>
          <p:nvPr/>
        </p:nvSpPr>
        <p:spPr bwMode="auto">
          <a:xfrm>
            <a:off x="1193800" y="5511800"/>
            <a:ext cx="4267200" cy="701675"/>
          </a:xfrm>
          <a:prstGeom prst="rect">
            <a:avLst/>
          </a:prstGeom>
          <a:noFill/>
          <a:ln w="9525">
            <a:noFill/>
            <a:miter lim="800000"/>
            <a:headEnd/>
            <a:tailEnd/>
          </a:ln>
          <a:effectLst/>
        </p:spPr>
        <p:txBody>
          <a:bodyPr>
            <a:spAutoFit/>
          </a:bodyPr>
          <a:lstStyle/>
          <a:p>
            <a:pPr algn="ctr">
              <a:spcBef>
                <a:spcPct val="50000"/>
              </a:spcBef>
            </a:pPr>
            <a:r>
              <a:rPr lang="en-US" sz="2000" b="1">
                <a:solidFill>
                  <a:srgbClr val="FF6600"/>
                </a:solidFill>
                <a:cs typeface="Times New Roman" pitchFamily="18" charset="0"/>
              </a:rPr>
              <a:t>Low-magnification (</a:t>
            </a:r>
            <a:r>
              <a:rPr lang="en-US" sz="2000" b="1">
                <a:solidFill>
                  <a:srgbClr val="FF6600"/>
                </a:solidFill>
                <a:cs typeface="Times New Roman" pitchFamily="18" charset="0"/>
                <a:sym typeface="Symbol" pitchFamily="18" charset="2"/>
              </a:rPr>
              <a:t></a:t>
            </a:r>
            <a:r>
              <a:rPr lang="en-US" sz="2000" b="1">
                <a:solidFill>
                  <a:srgbClr val="FF6600"/>
                </a:solidFill>
                <a:cs typeface="Times New Roman" pitchFamily="18" charset="0"/>
              </a:rPr>
              <a:t>32) image of a CD showing an edge of the data zone.</a:t>
            </a:r>
            <a:endParaRPr lang="en-US" sz="2000" b="1">
              <a:solidFill>
                <a:srgbClr val="FF6600"/>
              </a:solidFill>
            </a:endParaRPr>
          </a:p>
        </p:txBody>
      </p:sp>
      <p:pic>
        <p:nvPicPr>
          <p:cNvPr id="9233" name="Picture 17" descr="C:\Program Files\Common Files\Microsoft Shared\Clipart\cagcat50\en00354_.wmf"/>
          <p:cNvPicPr>
            <a:picLocks noChangeAspect="1" noChangeArrowheads="1"/>
          </p:cNvPicPr>
          <p:nvPr/>
        </p:nvPicPr>
        <p:blipFill>
          <a:blip r:embed="rId6" cstate="print"/>
          <a:srcRect/>
          <a:stretch>
            <a:fillRect/>
          </a:stretch>
        </p:blipFill>
        <p:spPr bwMode="auto">
          <a:xfrm>
            <a:off x="6858000" y="457200"/>
            <a:ext cx="1835150" cy="1436688"/>
          </a:xfrm>
          <a:prstGeom prst="rect">
            <a:avLst/>
          </a:prstGeom>
          <a:noFill/>
        </p:spPr>
      </p:pic>
      <p:sp>
        <p:nvSpPr>
          <p:cNvPr id="9234" name="Text Box 18"/>
          <p:cNvSpPr txBox="1">
            <a:spLocks noChangeArrowheads="1"/>
          </p:cNvSpPr>
          <p:nvPr/>
        </p:nvSpPr>
        <p:spPr bwMode="auto">
          <a:xfrm>
            <a:off x="7239000" y="4938713"/>
            <a:ext cx="1371600" cy="457200"/>
          </a:xfrm>
          <a:prstGeom prst="rect">
            <a:avLst/>
          </a:prstGeom>
          <a:solidFill>
            <a:schemeClr val="bg1"/>
          </a:solidFill>
          <a:ln w="9525">
            <a:noFill/>
            <a:miter lim="800000"/>
            <a:headEnd/>
            <a:tailEnd/>
          </a:ln>
          <a:effectLst/>
        </p:spPr>
        <p:txBody>
          <a:bodyPr>
            <a:spAutoFit/>
          </a:bodyPr>
          <a:lstStyle/>
          <a:p>
            <a:pPr>
              <a:spcBef>
                <a:spcPct val="50000"/>
              </a:spcBef>
            </a:pP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p:cNvSpPr>
            <a:spLocks noGrp="1" noChangeArrowheads="1"/>
          </p:cNvSpPr>
          <p:nvPr>
            <p:ph type="title"/>
          </p:nvPr>
        </p:nvSpPr>
        <p:spPr>
          <a:xfrm>
            <a:off x="1371600" y="1143000"/>
            <a:ext cx="6400800" cy="609600"/>
          </a:xfrm>
          <a:solidFill>
            <a:schemeClr val="accent1"/>
          </a:solidFill>
        </p:spPr>
        <p:txBody>
          <a:bodyPr/>
          <a:lstStyle/>
          <a:p>
            <a:r>
              <a:rPr lang="en-US" sz="3600"/>
              <a:t>How Small are the Pits on a CD?</a:t>
            </a:r>
          </a:p>
        </p:txBody>
      </p:sp>
      <p:sp>
        <p:nvSpPr>
          <p:cNvPr id="20484" name="Rectangle 1028">
            <a:hlinkClick r:id="rId2"/>
          </p:cNvPr>
          <p:cNvSpPr>
            <a:spLocks noChangeArrowheads="1"/>
          </p:cNvSpPr>
          <p:nvPr/>
        </p:nvSpPr>
        <p:spPr bwMode="auto">
          <a:xfrm>
            <a:off x="3381375" y="3124200"/>
            <a:ext cx="9144000" cy="0"/>
          </a:xfrm>
          <a:prstGeom prst="rect">
            <a:avLst/>
          </a:prstGeom>
          <a:noFill/>
          <a:ln w="9525">
            <a:noFill/>
            <a:miter lim="800000"/>
            <a:headEnd/>
            <a:tailEnd/>
          </a:ln>
          <a:effectLst/>
        </p:spPr>
        <p:txBody>
          <a:bodyPr>
            <a:spAutoFit/>
          </a:bodyPr>
          <a:lstStyle/>
          <a:p>
            <a:endParaRPr lang="en-US"/>
          </a:p>
        </p:txBody>
      </p:sp>
      <p:grpSp>
        <p:nvGrpSpPr>
          <p:cNvPr id="20509" name="Group 1053"/>
          <p:cNvGrpSpPr>
            <a:grpSpLocks/>
          </p:cNvGrpSpPr>
          <p:nvPr/>
        </p:nvGrpSpPr>
        <p:grpSpPr bwMode="auto">
          <a:xfrm>
            <a:off x="6096000" y="2362200"/>
            <a:ext cx="2286000" cy="1265238"/>
            <a:chOff x="3840" y="1488"/>
            <a:chExt cx="1440" cy="797"/>
          </a:xfrm>
        </p:grpSpPr>
        <p:sp>
          <p:nvSpPr>
            <p:cNvPr id="20487" name="Oval 1031"/>
            <p:cNvSpPr>
              <a:spLocks noChangeArrowheads="1"/>
            </p:cNvSpPr>
            <p:nvPr/>
          </p:nvSpPr>
          <p:spPr bwMode="auto">
            <a:xfrm>
              <a:off x="4272" y="1488"/>
              <a:ext cx="576" cy="576"/>
            </a:xfrm>
            <a:prstGeom prst="ellipse">
              <a:avLst/>
            </a:prstGeom>
            <a:gradFill rotWithShape="0">
              <a:gsLst>
                <a:gs pos="0">
                  <a:schemeClr val="bg1"/>
                </a:gs>
                <a:gs pos="100000">
                  <a:schemeClr val="bg1">
                    <a:gamma/>
                    <a:shade val="60784"/>
                    <a:invGamma/>
                  </a:schemeClr>
                </a:gs>
              </a:gsLst>
              <a:path path="shape">
                <a:fillToRect l="50000" t="50000" r="50000" b="50000"/>
              </a:path>
            </a:gradFill>
            <a:ln w="22225">
              <a:solidFill>
                <a:schemeClr val="tx1"/>
              </a:solidFill>
              <a:round/>
              <a:headEnd/>
              <a:tailEnd/>
            </a:ln>
            <a:effectLst/>
          </p:spPr>
          <p:txBody>
            <a:bodyPr wrap="none" anchor="ctr"/>
            <a:lstStyle/>
            <a:p>
              <a:endParaRPr lang="en-US"/>
            </a:p>
          </p:txBody>
        </p:sp>
        <p:sp>
          <p:nvSpPr>
            <p:cNvPr id="20495" name="Text Box 1039"/>
            <p:cNvSpPr txBox="1">
              <a:spLocks noChangeArrowheads="1"/>
            </p:cNvSpPr>
            <p:nvPr/>
          </p:nvSpPr>
          <p:spPr bwMode="auto">
            <a:xfrm>
              <a:off x="3840" y="2112"/>
              <a:ext cx="1440" cy="173"/>
            </a:xfrm>
            <a:prstGeom prst="rect">
              <a:avLst/>
            </a:prstGeom>
            <a:noFill/>
            <a:ln w="9525">
              <a:noFill/>
              <a:miter lim="800000"/>
              <a:headEnd/>
              <a:tailEnd/>
            </a:ln>
            <a:effectLst/>
          </p:spPr>
          <p:txBody>
            <a:bodyPr lIns="0" tIns="0" rIns="0" bIns="0">
              <a:spAutoFit/>
            </a:bodyPr>
            <a:lstStyle/>
            <a:p>
              <a:pPr>
                <a:spcBef>
                  <a:spcPct val="50000"/>
                </a:spcBef>
              </a:pPr>
              <a:r>
                <a:rPr lang="en-US" sz="1800" b="1">
                  <a:solidFill>
                    <a:srgbClr val="FF0066"/>
                  </a:solidFill>
                </a:rPr>
                <a:t>Cotton thread (150</a:t>
              </a:r>
              <a:r>
                <a:rPr lang="en-US" sz="1800" b="1">
                  <a:solidFill>
                    <a:srgbClr val="FF0066"/>
                  </a:solidFill>
                  <a:latin typeface="Symbol" pitchFamily="18" charset="2"/>
                </a:rPr>
                <a:t>m</a:t>
              </a:r>
              <a:r>
                <a:rPr lang="en-US" sz="1800" b="1">
                  <a:solidFill>
                    <a:srgbClr val="FF0066"/>
                  </a:solidFill>
                </a:rPr>
                <a:t>m)</a:t>
              </a:r>
            </a:p>
          </p:txBody>
        </p:sp>
      </p:grpSp>
      <p:grpSp>
        <p:nvGrpSpPr>
          <p:cNvPr id="20510" name="Group 1054"/>
          <p:cNvGrpSpPr>
            <a:grpSpLocks/>
          </p:cNvGrpSpPr>
          <p:nvPr/>
        </p:nvGrpSpPr>
        <p:grpSpPr bwMode="auto">
          <a:xfrm>
            <a:off x="3695700" y="2667000"/>
            <a:ext cx="1981200" cy="917575"/>
            <a:chOff x="2328" y="1680"/>
            <a:chExt cx="1248" cy="578"/>
          </a:xfrm>
        </p:grpSpPr>
        <p:sp>
          <p:nvSpPr>
            <p:cNvPr id="20488" name="Oval 1032"/>
            <p:cNvSpPr>
              <a:spLocks noChangeArrowheads="1"/>
            </p:cNvSpPr>
            <p:nvPr/>
          </p:nvSpPr>
          <p:spPr bwMode="auto">
            <a:xfrm>
              <a:off x="2784" y="1680"/>
              <a:ext cx="288" cy="288"/>
            </a:xfrm>
            <a:prstGeom prst="ellipse">
              <a:avLst/>
            </a:prstGeom>
            <a:solidFill>
              <a:schemeClr val="tx2"/>
            </a:solidFill>
            <a:ln w="25400">
              <a:solidFill>
                <a:srgbClr val="C0C0C0"/>
              </a:solidFill>
              <a:round/>
              <a:headEnd/>
              <a:tailEnd/>
            </a:ln>
            <a:effectLst/>
          </p:spPr>
          <p:txBody>
            <a:bodyPr wrap="none" anchor="ctr"/>
            <a:lstStyle/>
            <a:p>
              <a:endParaRPr lang="en-US"/>
            </a:p>
          </p:txBody>
        </p:sp>
        <p:sp>
          <p:nvSpPr>
            <p:cNvPr id="20496" name="Text Box 1040"/>
            <p:cNvSpPr txBox="1">
              <a:spLocks noChangeArrowheads="1"/>
            </p:cNvSpPr>
            <p:nvPr/>
          </p:nvSpPr>
          <p:spPr bwMode="auto">
            <a:xfrm>
              <a:off x="2328" y="2085"/>
              <a:ext cx="1248" cy="173"/>
            </a:xfrm>
            <a:prstGeom prst="rect">
              <a:avLst/>
            </a:prstGeom>
            <a:noFill/>
            <a:ln w="9525">
              <a:noFill/>
              <a:miter lim="800000"/>
              <a:headEnd/>
              <a:tailEnd/>
            </a:ln>
            <a:effectLst/>
          </p:spPr>
          <p:txBody>
            <a:bodyPr lIns="0" tIns="0" rIns="0" bIns="0">
              <a:spAutoFit/>
            </a:bodyPr>
            <a:lstStyle/>
            <a:p>
              <a:pPr>
                <a:spcBef>
                  <a:spcPct val="50000"/>
                </a:spcBef>
              </a:pPr>
              <a:r>
                <a:rPr lang="en-US" sz="1800" b="1">
                  <a:solidFill>
                    <a:srgbClr val="FF0066"/>
                  </a:solidFill>
                </a:rPr>
                <a:t>Human hair (75</a:t>
              </a:r>
              <a:r>
                <a:rPr lang="en-US" sz="1800" b="1">
                  <a:solidFill>
                    <a:srgbClr val="FF0066"/>
                  </a:solidFill>
                  <a:latin typeface="Symbol" pitchFamily="18" charset="2"/>
                </a:rPr>
                <a:t>m</a:t>
              </a:r>
              <a:r>
                <a:rPr lang="en-US" sz="1800" b="1">
                  <a:solidFill>
                    <a:srgbClr val="FF0066"/>
                  </a:solidFill>
                </a:rPr>
                <a:t>m)</a:t>
              </a:r>
            </a:p>
          </p:txBody>
        </p:sp>
      </p:grpSp>
      <p:grpSp>
        <p:nvGrpSpPr>
          <p:cNvPr id="20511" name="Group 1055"/>
          <p:cNvGrpSpPr>
            <a:grpSpLocks/>
          </p:cNvGrpSpPr>
          <p:nvPr/>
        </p:nvGrpSpPr>
        <p:grpSpPr bwMode="auto">
          <a:xfrm>
            <a:off x="1295400" y="2871788"/>
            <a:ext cx="1219200" cy="703262"/>
            <a:chOff x="816" y="1809"/>
            <a:chExt cx="768" cy="443"/>
          </a:xfrm>
        </p:grpSpPr>
        <p:sp>
          <p:nvSpPr>
            <p:cNvPr id="20489" name="Oval 1033"/>
            <p:cNvSpPr>
              <a:spLocks noChangeArrowheads="1"/>
            </p:cNvSpPr>
            <p:nvPr/>
          </p:nvSpPr>
          <p:spPr bwMode="auto">
            <a:xfrm>
              <a:off x="1152" y="1809"/>
              <a:ext cx="144" cy="144"/>
            </a:xfrm>
            <a:prstGeom prst="ellipse">
              <a:avLst/>
            </a:prstGeom>
            <a:solidFill>
              <a:schemeClr val="folHlink"/>
            </a:solidFill>
            <a:ln w="25400">
              <a:solidFill>
                <a:schemeClr val="tx1"/>
              </a:solidFill>
              <a:round/>
              <a:headEnd/>
              <a:tailEnd/>
            </a:ln>
            <a:effectLst/>
          </p:spPr>
          <p:txBody>
            <a:bodyPr wrap="none" anchor="ctr"/>
            <a:lstStyle/>
            <a:p>
              <a:endParaRPr lang="en-US"/>
            </a:p>
          </p:txBody>
        </p:sp>
        <p:sp>
          <p:nvSpPr>
            <p:cNvPr id="20497" name="Text Box 1041"/>
            <p:cNvSpPr txBox="1">
              <a:spLocks noChangeArrowheads="1"/>
            </p:cNvSpPr>
            <p:nvPr/>
          </p:nvSpPr>
          <p:spPr bwMode="auto">
            <a:xfrm>
              <a:off x="816" y="2079"/>
              <a:ext cx="768" cy="173"/>
            </a:xfrm>
            <a:prstGeom prst="rect">
              <a:avLst/>
            </a:prstGeom>
            <a:noFill/>
            <a:ln w="9525">
              <a:noFill/>
              <a:miter lim="800000"/>
              <a:headEnd/>
              <a:tailEnd/>
            </a:ln>
            <a:effectLst/>
          </p:spPr>
          <p:txBody>
            <a:bodyPr lIns="0" tIns="0" rIns="0" bIns="0">
              <a:spAutoFit/>
            </a:bodyPr>
            <a:lstStyle/>
            <a:p>
              <a:pPr>
                <a:spcBef>
                  <a:spcPct val="50000"/>
                </a:spcBef>
              </a:pPr>
              <a:r>
                <a:rPr lang="en-US" sz="1800" b="1">
                  <a:solidFill>
                    <a:srgbClr val="FF0066"/>
                  </a:solidFill>
                </a:rPr>
                <a:t>Dust (40</a:t>
              </a:r>
              <a:r>
                <a:rPr lang="en-US" sz="1800" b="1">
                  <a:solidFill>
                    <a:srgbClr val="FF0066"/>
                  </a:solidFill>
                  <a:latin typeface="Symbol" pitchFamily="18" charset="2"/>
                </a:rPr>
                <a:t>m</a:t>
              </a:r>
              <a:r>
                <a:rPr lang="en-US" sz="1800" b="1">
                  <a:solidFill>
                    <a:srgbClr val="FF0066"/>
                  </a:solidFill>
                </a:rPr>
                <a:t>m)</a:t>
              </a:r>
            </a:p>
          </p:txBody>
        </p:sp>
      </p:grpSp>
      <p:grpSp>
        <p:nvGrpSpPr>
          <p:cNvPr id="20506" name="Group 1050"/>
          <p:cNvGrpSpPr>
            <a:grpSpLocks/>
          </p:cNvGrpSpPr>
          <p:nvPr/>
        </p:nvGrpSpPr>
        <p:grpSpPr bwMode="auto">
          <a:xfrm>
            <a:off x="4572000" y="4110038"/>
            <a:ext cx="2057400" cy="1193800"/>
            <a:chOff x="2880" y="2589"/>
            <a:chExt cx="1296" cy="752"/>
          </a:xfrm>
        </p:grpSpPr>
        <p:sp>
          <p:nvSpPr>
            <p:cNvPr id="20498" name="Text Box 1042"/>
            <p:cNvSpPr txBox="1">
              <a:spLocks noChangeArrowheads="1"/>
            </p:cNvSpPr>
            <p:nvPr/>
          </p:nvSpPr>
          <p:spPr bwMode="auto">
            <a:xfrm>
              <a:off x="2880" y="3168"/>
              <a:ext cx="1200" cy="173"/>
            </a:xfrm>
            <a:prstGeom prst="rect">
              <a:avLst/>
            </a:prstGeom>
            <a:noFill/>
            <a:ln w="9525">
              <a:noFill/>
              <a:miter lim="800000"/>
              <a:headEnd/>
              <a:tailEnd/>
            </a:ln>
            <a:effectLst/>
          </p:spPr>
          <p:txBody>
            <a:bodyPr lIns="0" tIns="0" rIns="0" bIns="0">
              <a:spAutoFit/>
            </a:bodyPr>
            <a:lstStyle/>
            <a:p>
              <a:pPr>
                <a:spcBef>
                  <a:spcPct val="50000"/>
                </a:spcBef>
              </a:pPr>
              <a:r>
                <a:rPr lang="en-US" sz="1800" b="1">
                  <a:solidFill>
                    <a:srgbClr val="FF0066"/>
                  </a:solidFill>
                </a:rPr>
                <a:t>Fingerprint (15</a:t>
              </a:r>
              <a:r>
                <a:rPr lang="en-US" sz="1800" b="1">
                  <a:solidFill>
                    <a:srgbClr val="FF0066"/>
                  </a:solidFill>
                  <a:latin typeface="Symbol" pitchFamily="18" charset="2"/>
                </a:rPr>
                <a:t>m</a:t>
              </a:r>
              <a:r>
                <a:rPr lang="en-US" sz="1800" b="1">
                  <a:solidFill>
                    <a:srgbClr val="FF0066"/>
                  </a:solidFill>
                </a:rPr>
                <a:t>m)</a:t>
              </a:r>
            </a:p>
          </p:txBody>
        </p:sp>
        <p:sp>
          <p:nvSpPr>
            <p:cNvPr id="20490" name="AutoShape 1034"/>
            <p:cNvSpPr>
              <a:spLocks noChangeArrowheads="1"/>
            </p:cNvSpPr>
            <p:nvPr/>
          </p:nvSpPr>
          <p:spPr bwMode="auto">
            <a:xfrm>
              <a:off x="3072" y="2898"/>
              <a:ext cx="864" cy="63"/>
            </a:xfrm>
            <a:prstGeom prst="roundRect">
              <a:avLst>
                <a:gd name="adj" fmla="val 50000"/>
              </a:avLst>
            </a:prstGeom>
            <a:solidFill>
              <a:schemeClr val="folHlink"/>
            </a:solidFill>
            <a:ln w="25400">
              <a:solidFill>
                <a:schemeClr val="tx1"/>
              </a:solidFill>
              <a:round/>
              <a:headEnd/>
              <a:tailEnd/>
            </a:ln>
            <a:effectLst/>
          </p:spPr>
          <p:txBody>
            <a:bodyPr wrap="none" anchor="ctr"/>
            <a:lstStyle/>
            <a:p>
              <a:endParaRPr lang="en-US"/>
            </a:p>
          </p:txBody>
        </p:sp>
        <p:sp>
          <p:nvSpPr>
            <p:cNvPr id="20492" name="AutoShape 1036"/>
            <p:cNvSpPr>
              <a:spLocks noChangeArrowheads="1"/>
            </p:cNvSpPr>
            <p:nvPr/>
          </p:nvSpPr>
          <p:spPr bwMode="auto">
            <a:xfrm>
              <a:off x="3072" y="2784"/>
              <a:ext cx="864" cy="63"/>
            </a:xfrm>
            <a:prstGeom prst="roundRect">
              <a:avLst>
                <a:gd name="adj" fmla="val 50000"/>
              </a:avLst>
            </a:prstGeom>
            <a:solidFill>
              <a:schemeClr val="folHlink"/>
            </a:solidFill>
            <a:ln w="25400">
              <a:solidFill>
                <a:schemeClr val="tx1"/>
              </a:solidFill>
              <a:round/>
              <a:headEnd/>
              <a:tailEnd/>
            </a:ln>
            <a:effectLst/>
          </p:spPr>
          <p:txBody>
            <a:bodyPr wrap="none" anchor="ctr"/>
            <a:lstStyle/>
            <a:p>
              <a:endParaRPr lang="en-US"/>
            </a:p>
          </p:txBody>
        </p:sp>
        <p:sp>
          <p:nvSpPr>
            <p:cNvPr id="20493" name="AutoShape 1037"/>
            <p:cNvSpPr>
              <a:spLocks noChangeArrowheads="1"/>
            </p:cNvSpPr>
            <p:nvPr/>
          </p:nvSpPr>
          <p:spPr bwMode="auto">
            <a:xfrm>
              <a:off x="3072" y="3006"/>
              <a:ext cx="864" cy="63"/>
            </a:xfrm>
            <a:prstGeom prst="roundRect">
              <a:avLst>
                <a:gd name="adj" fmla="val 50000"/>
              </a:avLst>
            </a:prstGeom>
            <a:solidFill>
              <a:schemeClr val="folHlink"/>
            </a:solidFill>
            <a:ln w="25400">
              <a:solidFill>
                <a:schemeClr val="tx1"/>
              </a:solidFill>
              <a:round/>
              <a:headEnd/>
              <a:tailEnd/>
            </a:ln>
            <a:effectLst/>
          </p:spPr>
          <p:txBody>
            <a:bodyPr wrap="none" anchor="ctr"/>
            <a:lstStyle/>
            <a:p>
              <a:endParaRPr lang="en-US"/>
            </a:p>
          </p:txBody>
        </p:sp>
        <p:sp>
          <p:nvSpPr>
            <p:cNvPr id="20501" name="Line 1045"/>
            <p:cNvSpPr>
              <a:spLocks noChangeShapeType="1"/>
            </p:cNvSpPr>
            <p:nvPr/>
          </p:nvSpPr>
          <p:spPr bwMode="auto">
            <a:xfrm>
              <a:off x="3984" y="2781"/>
              <a:ext cx="192" cy="0"/>
            </a:xfrm>
            <a:prstGeom prst="line">
              <a:avLst/>
            </a:prstGeom>
            <a:noFill/>
            <a:ln w="19050">
              <a:solidFill>
                <a:schemeClr val="tx1"/>
              </a:solidFill>
              <a:round/>
              <a:headEnd/>
              <a:tailEnd/>
            </a:ln>
            <a:effectLst/>
          </p:spPr>
          <p:txBody>
            <a:bodyPr/>
            <a:lstStyle/>
            <a:p>
              <a:endParaRPr lang="en-US"/>
            </a:p>
          </p:txBody>
        </p:sp>
        <p:sp>
          <p:nvSpPr>
            <p:cNvPr id="20502" name="Line 1046"/>
            <p:cNvSpPr>
              <a:spLocks noChangeShapeType="1"/>
            </p:cNvSpPr>
            <p:nvPr/>
          </p:nvSpPr>
          <p:spPr bwMode="auto">
            <a:xfrm>
              <a:off x="3975" y="2841"/>
              <a:ext cx="192" cy="0"/>
            </a:xfrm>
            <a:prstGeom prst="line">
              <a:avLst/>
            </a:prstGeom>
            <a:noFill/>
            <a:ln w="19050">
              <a:solidFill>
                <a:schemeClr val="tx1"/>
              </a:solidFill>
              <a:round/>
              <a:headEnd/>
              <a:tailEnd/>
            </a:ln>
            <a:effectLst/>
          </p:spPr>
          <p:txBody>
            <a:bodyPr/>
            <a:lstStyle/>
            <a:p>
              <a:endParaRPr lang="en-US"/>
            </a:p>
          </p:txBody>
        </p:sp>
        <p:sp>
          <p:nvSpPr>
            <p:cNvPr id="20503" name="Line 1047"/>
            <p:cNvSpPr>
              <a:spLocks noChangeShapeType="1"/>
            </p:cNvSpPr>
            <p:nvPr/>
          </p:nvSpPr>
          <p:spPr bwMode="auto">
            <a:xfrm>
              <a:off x="4080" y="2589"/>
              <a:ext cx="0" cy="173"/>
            </a:xfrm>
            <a:prstGeom prst="line">
              <a:avLst/>
            </a:prstGeom>
            <a:noFill/>
            <a:ln w="25400">
              <a:solidFill>
                <a:schemeClr val="tx1"/>
              </a:solidFill>
              <a:round/>
              <a:headEnd/>
              <a:tailEnd type="triangle" w="sm" len="med"/>
            </a:ln>
            <a:effectLst/>
          </p:spPr>
          <p:txBody>
            <a:bodyPr/>
            <a:lstStyle/>
            <a:p>
              <a:endParaRPr lang="en-US"/>
            </a:p>
          </p:txBody>
        </p:sp>
        <p:sp>
          <p:nvSpPr>
            <p:cNvPr id="20504" name="Line 1048"/>
            <p:cNvSpPr>
              <a:spLocks noChangeShapeType="1"/>
            </p:cNvSpPr>
            <p:nvPr/>
          </p:nvSpPr>
          <p:spPr bwMode="auto">
            <a:xfrm flipV="1">
              <a:off x="4071" y="2844"/>
              <a:ext cx="0" cy="173"/>
            </a:xfrm>
            <a:prstGeom prst="line">
              <a:avLst/>
            </a:prstGeom>
            <a:noFill/>
            <a:ln w="25400">
              <a:solidFill>
                <a:schemeClr val="tx1"/>
              </a:solidFill>
              <a:round/>
              <a:headEnd/>
              <a:tailEnd type="triangle" w="sm" len="med"/>
            </a:ln>
            <a:effectLst/>
          </p:spPr>
          <p:txBody>
            <a:bodyPr/>
            <a:lstStyle/>
            <a:p>
              <a:endParaRPr lang="en-US"/>
            </a:p>
          </p:txBody>
        </p:sp>
      </p:grpSp>
      <p:grpSp>
        <p:nvGrpSpPr>
          <p:cNvPr id="20508" name="Group 1052"/>
          <p:cNvGrpSpPr>
            <a:grpSpLocks/>
          </p:cNvGrpSpPr>
          <p:nvPr/>
        </p:nvGrpSpPr>
        <p:grpSpPr bwMode="auto">
          <a:xfrm>
            <a:off x="842963" y="4419600"/>
            <a:ext cx="2525712" cy="274638"/>
            <a:chOff x="531" y="2784"/>
            <a:chExt cx="1591" cy="173"/>
          </a:xfrm>
        </p:grpSpPr>
        <p:sp>
          <p:nvSpPr>
            <p:cNvPr id="20491" name="Line 1035"/>
            <p:cNvSpPr>
              <a:spLocks noChangeShapeType="1"/>
            </p:cNvSpPr>
            <p:nvPr/>
          </p:nvSpPr>
          <p:spPr bwMode="auto">
            <a:xfrm>
              <a:off x="2064" y="2880"/>
              <a:ext cx="58" cy="0"/>
            </a:xfrm>
            <a:prstGeom prst="line">
              <a:avLst/>
            </a:prstGeom>
            <a:noFill/>
            <a:ln w="38100">
              <a:solidFill>
                <a:schemeClr val="tx1"/>
              </a:solidFill>
              <a:round/>
              <a:headEnd/>
              <a:tailEnd/>
            </a:ln>
            <a:effectLst/>
          </p:spPr>
          <p:txBody>
            <a:bodyPr/>
            <a:lstStyle/>
            <a:p>
              <a:endParaRPr lang="en-US"/>
            </a:p>
          </p:txBody>
        </p:sp>
        <p:sp>
          <p:nvSpPr>
            <p:cNvPr id="20499" name="Text Box 1043"/>
            <p:cNvSpPr txBox="1">
              <a:spLocks noChangeArrowheads="1"/>
            </p:cNvSpPr>
            <p:nvPr/>
          </p:nvSpPr>
          <p:spPr bwMode="auto">
            <a:xfrm>
              <a:off x="531" y="2784"/>
              <a:ext cx="1152" cy="173"/>
            </a:xfrm>
            <a:prstGeom prst="rect">
              <a:avLst/>
            </a:prstGeom>
            <a:noFill/>
            <a:ln w="9525">
              <a:noFill/>
              <a:miter lim="800000"/>
              <a:headEnd/>
              <a:tailEnd/>
            </a:ln>
            <a:effectLst/>
          </p:spPr>
          <p:txBody>
            <a:bodyPr lIns="0" tIns="0" rIns="0" bIns="0">
              <a:spAutoFit/>
            </a:bodyPr>
            <a:lstStyle/>
            <a:p>
              <a:pPr>
                <a:spcBef>
                  <a:spcPct val="50000"/>
                </a:spcBef>
              </a:pPr>
              <a:r>
                <a:rPr lang="en-US" sz="1800" b="1">
                  <a:solidFill>
                    <a:srgbClr val="FF0066"/>
                  </a:solidFill>
                </a:rPr>
                <a:t>CD pit (0.5 </a:t>
              </a:r>
              <a:r>
                <a:rPr lang="en-US" sz="1800" b="1">
                  <a:solidFill>
                    <a:srgbClr val="FF0066"/>
                  </a:solidFill>
                  <a:sym typeface="Symbol" pitchFamily="18" charset="2"/>
                </a:rPr>
                <a:t></a:t>
              </a:r>
              <a:r>
                <a:rPr lang="en-US" sz="1800" b="1">
                  <a:solidFill>
                    <a:srgbClr val="FF0066"/>
                  </a:solidFill>
                </a:rPr>
                <a:t> 2</a:t>
              </a:r>
              <a:r>
                <a:rPr lang="en-US" sz="1800" b="1">
                  <a:solidFill>
                    <a:srgbClr val="FF0066"/>
                  </a:solidFill>
                  <a:latin typeface="Symbol" pitchFamily="18" charset="2"/>
                </a:rPr>
                <a:t>m</a:t>
              </a:r>
              <a:r>
                <a:rPr lang="en-US" sz="1800" b="1">
                  <a:solidFill>
                    <a:srgbClr val="FF0066"/>
                  </a:solidFill>
                </a:rPr>
                <a:t>m)</a:t>
              </a:r>
            </a:p>
          </p:txBody>
        </p:sp>
        <p:sp>
          <p:nvSpPr>
            <p:cNvPr id="20507" name="Line 1051"/>
            <p:cNvSpPr>
              <a:spLocks noChangeShapeType="1"/>
            </p:cNvSpPr>
            <p:nvPr/>
          </p:nvSpPr>
          <p:spPr bwMode="auto">
            <a:xfrm>
              <a:off x="1728" y="2880"/>
              <a:ext cx="288" cy="0"/>
            </a:xfrm>
            <a:prstGeom prst="line">
              <a:avLst/>
            </a:prstGeom>
            <a:noFill/>
            <a:ln w="38100">
              <a:solidFill>
                <a:srgbClr val="FF0000"/>
              </a:solidFill>
              <a:round/>
              <a:headEnd/>
              <a:tailEnd type="triangle" w="med" len="med"/>
            </a:ln>
            <a:effec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09"/>
                                        </p:tgtEl>
                                        <p:attrNameLst>
                                          <p:attrName>style.visibility</p:attrName>
                                        </p:attrNameLst>
                                      </p:cBhvr>
                                      <p:to>
                                        <p:strVal val="visible"/>
                                      </p:to>
                                    </p:set>
                                    <p:animEffect transition="in" filter="dissolve">
                                      <p:cBhvr>
                                        <p:cTn id="7" dur="500"/>
                                        <p:tgtEl>
                                          <p:spTgt spid="2050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0"/>
                                        </p:tgtEl>
                                        <p:attrNameLst>
                                          <p:attrName>style.visibility</p:attrName>
                                        </p:attrNameLst>
                                      </p:cBhvr>
                                      <p:to>
                                        <p:strVal val="visible"/>
                                      </p:to>
                                    </p:set>
                                    <p:animEffect transition="in" filter="dissolve">
                                      <p:cBhvr>
                                        <p:cTn id="12" dur="500"/>
                                        <p:tgtEl>
                                          <p:spTgt spid="2051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1"/>
                                        </p:tgtEl>
                                        <p:attrNameLst>
                                          <p:attrName>style.visibility</p:attrName>
                                        </p:attrNameLst>
                                      </p:cBhvr>
                                      <p:to>
                                        <p:strVal val="visible"/>
                                      </p:to>
                                    </p:set>
                                    <p:animEffect transition="in" filter="dissolve">
                                      <p:cBhvr>
                                        <p:cTn id="17" dur="500"/>
                                        <p:tgtEl>
                                          <p:spTgt spid="2051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06"/>
                                        </p:tgtEl>
                                        <p:attrNameLst>
                                          <p:attrName>style.visibility</p:attrName>
                                        </p:attrNameLst>
                                      </p:cBhvr>
                                      <p:to>
                                        <p:strVal val="visible"/>
                                      </p:to>
                                    </p:set>
                                    <p:animEffect transition="in" filter="dissolve">
                                      <p:cBhvr>
                                        <p:cTn id="22" dur="500"/>
                                        <p:tgtEl>
                                          <p:spTgt spid="2050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08"/>
                                        </p:tgtEl>
                                        <p:attrNameLst>
                                          <p:attrName>style.visibility</p:attrName>
                                        </p:attrNameLst>
                                      </p:cBhvr>
                                      <p:to>
                                        <p:strVal val="visible"/>
                                      </p:to>
                                    </p:set>
                                    <p:animEffect transition="in" filter="dissolve">
                                      <p:cBhvr>
                                        <p:cTn id="27" dur="500"/>
                                        <p:tgtEl>
                                          <p:spTgt spid="20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0" y="1066800"/>
            <a:ext cx="6858000" cy="685800"/>
          </a:xfrm>
          <a:solidFill>
            <a:schemeClr val="accent1"/>
          </a:solidFill>
        </p:spPr>
        <p:txBody>
          <a:bodyPr/>
          <a:lstStyle/>
          <a:p>
            <a:r>
              <a:rPr lang="en-US" sz="4000">
                <a:solidFill>
                  <a:schemeClr val="tx1"/>
                </a:solidFill>
              </a:rPr>
              <a:t>Track Density and Data Density</a:t>
            </a:r>
          </a:p>
        </p:txBody>
      </p:sp>
      <p:sp>
        <p:nvSpPr>
          <p:cNvPr id="12291" name="Text Box 3"/>
          <p:cNvSpPr txBox="1">
            <a:spLocks noChangeArrowheads="1"/>
          </p:cNvSpPr>
          <p:nvPr/>
        </p:nvSpPr>
        <p:spPr bwMode="auto">
          <a:xfrm>
            <a:off x="762000" y="2133600"/>
            <a:ext cx="7239000" cy="3860800"/>
          </a:xfrm>
          <a:prstGeom prst="rect">
            <a:avLst/>
          </a:prstGeom>
          <a:solidFill>
            <a:schemeClr val="hlink"/>
          </a:solidFill>
          <a:ln w="25400">
            <a:solidFill>
              <a:srgbClr val="FF0000"/>
            </a:solidFill>
            <a:miter lim="800000"/>
            <a:headEnd/>
            <a:tailEnd/>
          </a:ln>
          <a:effectLst/>
        </p:spPr>
        <p:txBody>
          <a:bodyPr tIns="91440" bIns="91440">
            <a:spAutoFit/>
          </a:bodyPr>
          <a:lstStyle/>
          <a:p>
            <a:pPr algn="ctr">
              <a:spcBef>
                <a:spcPct val="50000"/>
              </a:spcBef>
            </a:pPr>
            <a:r>
              <a:rPr lang="en-US">
                <a:cs typeface="Times New Roman" pitchFamily="18" charset="0"/>
              </a:rPr>
              <a:t>The CD is 12 cm in diameter, </a:t>
            </a:r>
            <a:r>
              <a:rPr lang="en-US">
                <a:solidFill>
                  <a:srgbClr val="FF0066"/>
                </a:solidFill>
                <a:cs typeface="Times New Roman" pitchFamily="18" charset="0"/>
              </a:rPr>
              <a:t>1.2 mm thick</a:t>
            </a:r>
            <a:r>
              <a:rPr lang="en-US">
                <a:cs typeface="Times New Roman" pitchFamily="18" charset="0"/>
              </a:rPr>
              <a:t>, has a center hole 1.5 cm in diameter, and spins at a </a:t>
            </a:r>
            <a:r>
              <a:rPr lang="en-US" i="1">
                <a:cs typeface="Times New Roman" pitchFamily="18" charset="0"/>
              </a:rPr>
              <a:t>constant linear velocity</a:t>
            </a:r>
            <a:r>
              <a:rPr lang="en-US">
                <a:cs typeface="Times New Roman" pitchFamily="18" charset="0"/>
              </a:rPr>
              <a:t> (CLV) or </a:t>
            </a:r>
            <a:r>
              <a:rPr lang="en-US" i="1">
                <a:cs typeface="Times New Roman" pitchFamily="18" charset="0"/>
              </a:rPr>
              <a:t>constant angular velocity</a:t>
            </a:r>
            <a:r>
              <a:rPr lang="en-US">
                <a:cs typeface="Times New Roman" pitchFamily="18" charset="0"/>
              </a:rPr>
              <a:t> (CAV).</a:t>
            </a:r>
          </a:p>
          <a:p>
            <a:pPr algn="ctr">
              <a:spcBef>
                <a:spcPct val="50000"/>
              </a:spcBef>
            </a:pPr>
            <a:r>
              <a:rPr lang="en-US">
                <a:cs typeface="Times New Roman" pitchFamily="18" charset="0"/>
              </a:rPr>
              <a:t>There is only one track on the optical disk and all data are stored in a spiral of about </a:t>
            </a:r>
            <a:r>
              <a:rPr lang="en-US">
                <a:solidFill>
                  <a:srgbClr val="FF0066"/>
                </a:solidFill>
                <a:cs typeface="Times New Roman" pitchFamily="18" charset="0"/>
              </a:rPr>
              <a:t>2 billion small pits</a:t>
            </a:r>
            <a:r>
              <a:rPr lang="en-US">
                <a:cs typeface="Times New Roman" pitchFamily="18" charset="0"/>
              </a:rPr>
              <a:t> on the surface. There are about 30,000 windings on a CD - all part of the same track. This translates into about 16,000 tracks per inch and an areal density of 1 Mb/mm</a:t>
            </a:r>
            <a:r>
              <a:rPr lang="en-US" baseline="30000">
                <a:cs typeface="Times New Roman" pitchFamily="18" charset="0"/>
              </a:rPr>
              <a:t>2</a:t>
            </a:r>
            <a:r>
              <a:rPr lang="en-US">
                <a:cs typeface="Times New Roman" pitchFamily="18" charset="0"/>
              </a:rPr>
              <a:t>.</a:t>
            </a:r>
          </a:p>
          <a:p>
            <a:pPr algn="ctr">
              <a:spcBef>
                <a:spcPct val="50000"/>
              </a:spcBef>
            </a:pPr>
            <a:r>
              <a:rPr lang="en-US">
                <a:solidFill>
                  <a:srgbClr val="FF0066"/>
                </a:solidFill>
                <a:cs typeface="Times New Roman" pitchFamily="18" charset="0"/>
              </a:rPr>
              <a:t>The total length of the track on a CD is almost 3 miles.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026"/>
          <p:cNvSpPr>
            <a:spLocks noGrp="1" noChangeArrowheads="1"/>
          </p:cNvSpPr>
          <p:nvPr>
            <p:ph type="title"/>
          </p:nvPr>
        </p:nvSpPr>
        <p:spPr>
          <a:xfrm>
            <a:off x="3048000" y="990600"/>
            <a:ext cx="3352800" cy="609600"/>
          </a:xfrm>
          <a:solidFill>
            <a:schemeClr val="accent1"/>
          </a:solidFill>
        </p:spPr>
        <p:txBody>
          <a:bodyPr/>
          <a:lstStyle/>
          <a:p>
            <a:r>
              <a:rPr lang="en-US" sz="3600"/>
              <a:t>CD Versus DVD</a:t>
            </a:r>
          </a:p>
        </p:txBody>
      </p:sp>
      <p:pic>
        <p:nvPicPr>
          <p:cNvPr id="38916" name="Picture 1028" descr="http://www.pctechguide.com/images/10pitch.gif"/>
          <p:cNvPicPr>
            <a:picLocks noChangeAspect="1" noChangeArrowheads="1"/>
          </p:cNvPicPr>
          <p:nvPr/>
        </p:nvPicPr>
        <p:blipFill>
          <a:blip r:embed="rId2" cstate="print"/>
          <a:srcRect/>
          <a:stretch>
            <a:fillRect/>
          </a:stretch>
        </p:blipFill>
        <p:spPr bwMode="auto">
          <a:xfrm>
            <a:off x="914400" y="1981200"/>
            <a:ext cx="7696200" cy="3567113"/>
          </a:xfrm>
          <a:prstGeom prst="rect">
            <a:avLst/>
          </a:prstGeom>
          <a:noFill/>
        </p:spPr>
      </p:pic>
      <p:pic>
        <p:nvPicPr>
          <p:cNvPr id="38922" name="Picture 1034" descr="http://dvd.muddle.de/pix/dvdlogo_small.gif"/>
          <p:cNvPicPr>
            <a:picLocks noChangeAspect="1" noChangeArrowheads="1"/>
          </p:cNvPicPr>
          <p:nvPr/>
        </p:nvPicPr>
        <p:blipFill>
          <a:blip r:embed="rId3" cstate="print"/>
          <a:srcRect/>
          <a:stretch>
            <a:fillRect/>
          </a:stretch>
        </p:blipFill>
        <p:spPr bwMode="auto">
          <a:xfrm>
            <a:off x="5638800" y="5715000"/>
            <a:ext cx="1622425" cy="571500"/>
          </a:xfrm>
          <a:prstGeom prst="rect">
            <a:avLst/>
          </a:prstGeom>
          <a:noFill/>
        </p:spPr>
      </p:pic>
      <p:sp>
        <p:nvSpPr>
          <p:cNvPr id="38923" name="Rectangle 1035"/>
          <p:cNvSpPr>
            <a:spLocks noChangeArrowheads="1"/>
          </p:cNvSpPr>
          <p:nvPr/>
        </p:nvSpPr>
        <p:spPr bwMode="auto">
          <a:xfrm>
            <a:off x="0" y="3148013"/>
            <a:ext cx="5330825" cy="9525"/>
          </a:xfrm>
          <a:prstGeom prst="rect">
            <a:avLst/>
          </a:prstGeom>
          <a:noFill/>
          <a:ln w="9525">
            <a:noFill/>
            <a:miter lim="800000"/>
            <a:headEnd/>
            <a:tailEnd/>
          </a:ln>
          <a:effectLst/>
        </p:spPr>
        <p:txBody>
          <a:bodyPr>
            <a:spAutoFit/>
          </a:bodyPr>
          <a:lstStyle/>
          <a:p>
            <a:endParaRPr lang="en-US"/>
          </a:p>
        </p:txBody>
      </p:sp>
      <p:pic>
        <p:nvPicPr>
          <p:cNvPr id="38925" name="Picture 1037" descr="http://www.discusa.com/cdref/logos/cd.gif"/>
          <p:cNvPicPr>
            <a:picLocks noChangeAspect="1" noChangeArrowheads="1"/>
          </p:cNvPicPr>
          <p:nvPr/>
        </p:nvPicPr>
        <p:blipFill>
          <a:blip r:embed="rId4" cstate="print"/>
          <a:srcRect/>
          <a:stretch>
            <a:fillRect/>
          </a:stretch>
        </p:blipFill>
        <p:spPr bwMode="auto">
          <a:xfrm>
            <a:off x="1905000" y="5715000"/>
            <a:ext cx="936625" cy="4794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2000"/>
                                  </p:stCondLst>
                                  <p:childTnLst>
                                    <p:set>
                                      <p:cBhvr>
                                        <p:cTn id="6" dur="1" fill="hold">
                                          <p:stCondLst>
                                            <p:cond delay="0"/>
                                          </p:stCondLst>
                                        </p:cTn>
                                        <p:tgtEl>
                                          <p:spTgt spid="38925"/>
                                        </p:tgtEl>
                                        <p:attrNameLst>
                                          <p:attrName>style.visibility</p:attrName>
                                        </p:attrNameLst>
                                      </p:cBhvr>
                                      <p:to>
                                        <p:strVal val="visible"/>
                                      </p:to>
                                    </p:set>
                                    <p:animEffect transition="in" filter="dissolve">
                                      <p:cBhvr>
                                        <p:cTn id="7" dur="500"/>
                                        <p:tgtEl>
                                          <p:spTgt spid="38925"/>
                                        </p:tgtEl>
                                      </p:cBhvr>
                                    </p:animEffect>
                                  </p:childTnLst>
                                </p:cTn>
                              </p:par>
                            </p:childTnLst>
                          </p:cTn>
                        </p:par>
                        <p:par>
                          <p:cTn id="8" fill="hold">
                            <p:stCondLst>
                              <p:cond delay="2500"/>
                            </p:stCondLst>
                            <p:childTnLst>
                              <p:par>
                                <p:cTn id="9" presetID="9" presetClass="entr" presetSubtype="0" fill="hold" nodeType="afterEffect">
                                  <p:stCondLst>
                                    <p:cond delay="2000"/>
                                  </p:stCondLst>
                                  <p:childTnLst>
                                    <p:set>
                                      <p:cBhvr>
                                        <p:cTn id="10" dur="1" fill="hold">
                                          <p:stCondLst>
                                            <p:cond delay="0"/>
                                          </p:stCondLst>
                                        </p:cTn>
                                        <p:tgtEl>
                                          <p:spTgt spid="38922"/>
                                        </p:tgtEl>
                                        <p:attrNameLst>
                                          <p:attrName>style.visibility</p:attrName>
                                        </p:attrNameLst>
                                      </p:cBhvr>
                                      <p:to>
                                        <p:strVal val="visible"/>
                                      </p:to>
                                    </p:set>
                                    <p:animEffect transition="in" filter="dissolve">
                                      <p:cBhvr>
                                        <p:cTn id="11" dur="500"/>
                                        <p:tgtEl>
                                          <p:spTgt spid="389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6"/>
          <p:cNvSpPr>
            <a:spLocks noGrp="1" noChangeArrowheads="1"/>
          </p:cNvSpPr>
          <p:nvPr>
            <p:ph type="title"/>
          </p:nvPr>
        </p:nvSpPr>
        <p:spPr>
          <a:xfrm>
            <a:off x="1905000" y="1066800"/>
            <a:ext cx="4800600" cy="609600"/>
          </a:xfrm>
          <a:solidFill>
            <a:schemeClr val="accent1"/>
          </a:solidFill>
        </p:spPr>
        <p:txBody>
          <a:bodyPr/>
          <a:lstStyle/>
          <a:p>
            <a:r>
              <a:rPr lang="en-US"/>
              <a:t>CD in Cross-section</a:t>
            </a:r>
          </a:p>
        </p:txBody>
      </p:sp>
      <p:pic>
        <p:nvPicPr>
          <p:cNvPr id="11267" name="Picture 1027" descr="http://static.howstuffworks.com/gif/cd-crosssection.gif"/>
          <p:cNvPicPr>
            <a:picLocks noChangeAspect="1" noChangeArrowheads="1"/>
          </p:cNvPicPr>
          <p:nvPr/>
        </p:nvPicPr>
        <p:blipFill>
          <a:blip r:embed="rId2" r:link="rId3" cstate="print"/>
          <a:srcRect/>
          <a:stretch>
            <a:fillRect/>
          </a:stretch>
        </p:blipFill>
        <p:spPr bwMode="auto">
          <a:xfrm>
            <a:off x="1143000" y="1828800"/>
            <a:ext cx="6629400" cy="2232025"/>
          </a:xfrm>
          <a:prstGeom prst="rect">
            <a:avLst/>
          </a:prstGeom>
          <a:noFill/>
        </p:spPr>
      </p:pic>
      <p:sp>
        <p:nvSpPr>
          <p:cNvPr id="11268" name="Rectangle 1028"/>
          <p:cNvSpPr>
            <a:spLocks noChangeArrowheads="1"/>
          </p:cNvSpPr>
          <p:nvPr/>
        </p:nvSpPr>
        <p:spPr bwMode="auto">
          <a:xfrm>
            <a:off x="838200" y="3911600"/>
            <a:ext cx="7239000" cy="2406650"/>
          </a:xfrm>
          <a:prstGeom prst="rect">
            <a:avLst/>
          </a:prstGeom>
          <a:solidFill>
            <a:srgbClr val="FF9999"/>
          </a:solidFill>
          <a:ln w="9525">
            <a:noFill/>
            <a:miter lim="800000"/>
            <a:headEnd/>
            <a:tailEnd/>
          </a:ln>
          <a:effectLst/>
        </p:spPr>
        <p:txBody>
          <a:bodyPr>
            <a:spAutoFit/>
          </a:bodyPr>
          <a:lstStyle/>
          <a:p>
            <a:pPr eaLnBrk="0" hangingPunct="0"/>
            <a:r>
              <a:rPr lang="en-US">
                <a:cs typeface="Arial" charset="0"/>
              </a:rPr>
              <a:t>A CD can store up to 74 minutes of music, so the total amount of digital data that must be stored on a CD is:</a:t>
            </a:r>
          </a:p>
          <a:p>
            <a:pPr algn="ctr" eaLnBrk="0" hangingPunct="0"/>
            <a:r>
              <a:rPr lang="en-US" sz="800">
                <a:cs typeface="Arial" charset="0"/>
              </a:rPr>
              <a:t> </a:t>
            </a:r>
            <a:endParaRPr lang="en-US" sz="800">
              <a:cs typeface="Times New Roman" pitchFamily="18" charset="0"/>
            </a:endParaRPr>
          </a:p>
          <a:p>
            <a:pPr algn="ctr" eaLnBrk="0" hangingPunct="0"/>
            <a:r>
              <a:rPr lang="en-US" sz="2000" b="1">
                <a:solidFill>
                  <a:schemeClr val="bg1"/>
                </a:solidFill>
                <a:cs typeface="Arial" charset="0"/>
              </a:rPr>
              <a:t>2 channels </a:t>
            </a:r>
            <a:r>
              <a:rPr lang="en-US" sz="2000" b="1">
                <a:solidFill>
                  <a:schemeClr val="bg1"/>
                </a:solidFill>
                <a:cs typeface="Arial" charset="0"/>
                <a:sym typeface="Symbol" pitchFamily="18" charset="2"/>
              </a:rPr>
              <a:t></a:t>
            </a:r>
            <a:r>
              <a:rPr lang="en-US" sz="2000" b="1">
                <a:solidFill>
                  <a:schemeClr val="bg1"/>
                </a:solidFill>
                <a:cs typeface="Arial" charset="0"/>
              </a:rPr>
              <a:t> 44,100 samples/channel/second </a:t>
            </a:r>
            <a:r>
              <a:rPr lang="en-US" sz="2000" b="1">
                <a:solidFill>
                  <a:schemeClr val="bg1"/>
                </a:solidFill>
                <a:cs typeface="Arial" charset="0"/>
                <a:sym typeface="Symbol" pitchFamily="18" charset="2"/>
              </a:rPr>
              <a:t></a:t>
            </a:r>
            <a:r>
              <a:rPr lang="en-US" sz="2000" b="1">
                <a:solidFill>
                  <a:schemeClr val="bg1"/>
                </a:solidFill>
                <a:cs typeface="Arial" charset="0"/>
              </a:rPr>
              <a:t> 2 bytes/sample </a:t>
            </a:r>
            <a:r>
              <a:rPr lang="en-US" sz="2000" b="1">
                <a:solidFill>
                  <a:schemeClr val="bg1"/>
                </a:solidFill>
                <a:cs typeface="Arial" charset="0"/>
                <a:sym typeface="Symbol" pitchFamily="18" charset="2"/>
              </a:rPr>
              <a:t></a:t>
            </a:r>
            <a:r>
              <a:rPr lang="en-US" sz="2000" b="1">
                <a:solidFill>
                  <a:schemeClr val="bg1"/>
                </a:solidFill>
                <a:cs typeface="Arial" charset="0"/>
              </a:rPr>
              <a:t> 74 minutes </a:t>
            </a:r>
            <a:r>
              <a:rPr lang="en-US" sz="2000" b="1">
                <a:solidFill>
                  <a:schemeClr val="bg1"/>
                </a:solidFill>
                <a:cs typeface="Arial" charset="0"/>
                <a:sym typeface="Symbol" pitchFamily="18" charset="2"/>
              </a:rPr>
              <a:t></a:t>
            </a:r>
            <a:r>
              <a:rPr lang="en-US" sz="2000" b="1">
                <a:solidFill>
                  <a:schemeClr val="bg1"/>
                </a:solidFill>
                <a:cs typeface="Arial" charset="0"/>
              </a:rPr>
              <a:t> 60 seconds/minute = 783,216,000 bytes</a:t>
            </a:r>
            <a:r>
              <a:rPr lang="en-US" sz="2000">
                <a:solidFill>
                  <a:schemeClr val="bg1"/>
                </a:solidFill>
                <a:cs typeface="Arial" charset="0"/>
              </a:rPr>
              <a:t> </a:t>
            </a:r>
          </a:p>
          <a:p>
            <a:pPr algn="ctr" eaLnBrk="0" hangingPunct="0"/>
            <a:endParaRPr lang="en-US" sz="800">
              <a:solidFill>
                <a:schemeClr val="bg1"/>
              </a:solidFill>
              <a:cs typeface="Times New Roman" pitchFamily="18" charset="0"/>
            </a:endParaRPr>
          </a:p>
          <a:p>
            <a:pPr eaLnBrk="0" hangingPunct="0"/>
            <a:r>
              <a:rPr lang="en-US">
                <a:cs typeface="Arial" charset="0"/>
              </a:rPr>
              <a:t>To fit more than 783 megabytes onto a disk only 12 cm in diameter requires that the individual bits be very small.</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1257</TotalTime>
  <Words>1247</Words>
  <Application>Microsoft Macintosh PowerPoint</Application>
  <PresentationFormat>On-screen Show (4:3)</PresentationFormat>
  <Paragraphs>128</Paragraphs>
  <Slides>29</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5" baseType="lpstr">
      <vt:lpstr>Arial</vt:lpstr>
      <vt:lpstr>Courier New</vt:lpstr>
      <vt:lpstr>Symbol</vt:lpstr>
      <vt:lpstr>Times New Roman</vt:lpstr>
      <vt:lpstr>Default Design</vt:lpstr>
      <vt:lpstr>Word.Picture.8</vt:lpstr>
      <vt:lpstr>PowerPoint Presentation</vt:lpstr>
      <vt:lpstr>How CD and DVD Players Work</vt:lpstr>
      <vt:lpstr>Abstract</vt:lpstr>
      <vt:lpstr>A Little History</vt:lpstr>
      <vt:lpstr>CD Under a Microscope</vt:lpstr>
      <vt:lpstr>How Small are the Pits on a CD?</vt:lpstr>
      <vt:lpstr>Track Density and Data Density</vt:lpstr>
      <vt:lpstr>CD Versus DVD</vt:lpstr>
      <vt:lpstr>CD in Cross-section</vt:lpstr>
      <vt:lpstr>Different Types of DVD</vt:lpstr>
      <vt:lpstr>Inside a CD Player</vt:lpstr>
      <vt:lpstr>Optics of Readout</vt:lpstr>
      <vt:lpstr>Focused Laser Beam Reading the Pits on a CD Surface</vt:lpstr>
      <vt:lpstr>Why Focus the Laser Light through the Substrate?</vt:lpstr>
      <vt:lpstr>Three-beam Tracking</vt:lpstr>
      <vt:lpstr>Focus Actuator</vt:lpstr>
      <vt:lpstr>Automatic Focusing</vt:lpstr>
      <vt:lpstr>Automatic Focusing</vt:lpstr>
      <vt:lpstr>Automatic Focusing</vt:lpstr>
      <vt:lpstr>How Many 8-letter Words Are There?</vt:lpstr>
      <vt:lpstr>The ASCII Code</vt:lpstr>
      <vt:lpstr>Audio Signal</vt:lpstr>
      <vt:lpstr>Electrical Waveform</vt:lpstr>
      <vt:lpstr>Sampling and Analog to Digital Conversion (ADC)</vt:lpstr>
      <vt:lpstr>Translating Binary Digits to Pits</vt:lpstr>
      <vt:lpstr>Mastering and Pressing Disks</vt:lpstr>
      <vt:lpstr>Mastering and Pressing Disks</vt:lpstr>
      <vt:lpstr>Speed Rating of CD-ROM Drives</vt:lpstr>
      <vt:lpstr>CD vs. DVD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Nofziger</dc:creator>
  <cp:lastModifiedBy>kundang karsono</cp:lastModifiedBy>
  <cp:revision>107</cp:revision>
  <dcterms:created xsi:type="dcterms:W3CDTF">1601-01-01T00:00:00Z</dcterms:created>
  <dcterms:modified xsi:type="dcterms:W3CDTF">2019-10-06T10:54:43Z</dcterms:modified>
</cp:coreProperties>
</file>