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384" r:id="rId3"/>
    <p:sldId id="367" r:id="rId4"/>
    <p:sldId id="368" r:id="rId5"/>
    <p:sldId id="369" r:id="rId6"/>
    <p:sldId id="370" r:id="rId7"/>
    <p:sldId id="385" r:id="rId8"/>
    <p:sldId id="371" r:id="rId9"/>
    <p:sldId id="387" r:id="rId10"/>
    <p:sldId id="388" r:id="rId11"/>
    <p:sldId id="372" r:id="rId12"/>
    <p:sldId id="373" r:id="rId13"/>
    <p:sldId id="376" r:id="rId14"/>
    <p:sldId id="377" r:id="rId15"/>
    <p:sldId id="380" r:id="rId16"/>
    <p:sldId id="379" r:id="rId17"/>
    <p:sldId id="378" r:id="rId18"/>
    <p:sldId id="381" r:id="rId19"/>
    <p:sldId id="382" r:id="rId20"/>
    <p:sldId id="38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43" d="100"/>
          <a:sy n="43" d="100"/>
        </p:scale>
        <p:origin x="-1478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24/08/2018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622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511C4-29A4-4D86-8CF3-26D4E0CA886B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2060D-E8EF-4C9C-8F93-394C876057B5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6F7B6-4988-44F2-8A01-611AB6623278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30821-ED3E-4E86-A02C-A52F06F4C3A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54269-451C-4D69-B509-700AA831B682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54269-451C-4D69-B509-700AA831B682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332A7-525F-4D46-87BE-948A87799FF2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332A7-525F-4D46-87BE-948A87799FF2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332A7-525F-4D46-87BE-948A87799FF2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.id/search?q=picture+teaching+english+for+young+learner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TEACHING FOR ELEMENTARY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DR. FEBRIYANTINA ISTIARA, M.PD.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</a:t>
            </a:r>
            <a:r>
              <a:rPr lang="en-US" b="1" dirty="0" smtClean="0">
                <a:solidFill>
                  <a:schemeClr val="bg1"/>
                </a:solidFill>
              </a:rPr>
              <a:t>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Reference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000" dirty="0"/>
              <a:t>Kay, Penny </a:t>
            </a:r>
            <a:r>
              <a:rPr lang="en-US" sz="2000" dirty="0" err="1"/>
              <a:t>Mc</a:t>
            </a:r>
            <a:r>
              <a:rPr lang="en-US" sz="2000" dirty="0"/>
              <a:t> and </a:t>
            </a:r>
            <a:r>
              <a:rPr lang="en-US" sz="2000" dirty="0" err="1"/>
              <a:t>Jenni</a:t>
            </a:r>
            <a:r>
              <a:rPr lang="en-US" sz="2000" dirty="0"/>
              <a:t> </a:t>
            </a:r>
            <a:r>
              <a:rPr lang="en-US" sz="2000" dirty="0" err="1"/>
              <a:t>Guse</a:t>
            </a:r>
            <a:r>
              <a:rPr lang="en-US" sz="2000" dirty="0"/>
              <a:t>. 2007. Five-minute activities for young learner. UK: Cambridge handbook for language. </a:t>
            </a:r>
          </a:p>
          <a:p>
            <a:r>
              <a:rPr lang="en-US" sz="2000" dirty="0"/>
              <a:t>Scott, Wendy and </a:t>
            </a:r>
            <a:r>
              <a:rPr lang="en-US" sz="2000" dirty="0" err="1"/>
              <a:t>Lisbeth</a:t>
            </a:r>
            <a:r>
              <a:rPr lang="en-US" sz="2000" dirty="0"/>
              <a:t> </a:t>
            </a:r>
            <a:r>
              <a:rPr lang="en-US" sz="2000" dirty="0" err="1"/>
              <a:t>Ytreberg</a:t>
            </a:r>
            <a:r>
              <a:rPr lang="en-US" sz="2000" dirty="0"/>
              <a:t>. 2010. Teaching English to children. USA: </a:t>
            </a:r>
            <a:r>
              <a:rPr lang="en-US" sz="2000" dirty="0" smtClean="0"/>
              <a:t>Longman</a:t>
            </a:r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www.google.co.id/search?q=picture+teaching+english+for+young+learners</a:t>
            </a:r>
            <a:endParaRPr lang="en-US" sz="2000" dirty="0" smtClean="0"/>
          </a:p>
          <a:p>
            <a:r>
              <a:rPr lang="en-US" sz="2000" dirty="0"/>
              <a:t>KHÍ  </a:t>
            </a:r>
            <a:r>
              <a:rPr lang="en-US" sz="2000" dirty="0" err="1"/>
              <a:t>Grunnskólaskor</a:t>
            </a:r>
            <a:r>
              <a:rPr lang="en-US" sz="2000" dirty="0"/>
              <a:t>  </a:t>
            </a:r>
            <a:r>
              <a:rPr lang="en-US" sz="2000" dirty="0" smtClean="0"/>
              <a:t>2002.Samuel </a:t>
            </a:r>
            <a:r>
              <a:rPr lang="en-US" sz="2000" dirty="0"/>
              <a:t>C </a:t>
            </a:r>
            <a:r>
              <a:rPr lang="en-US" sz="2000" dirty="0" err="1" smtClean="0"/>
              <a:t>Lefever</a:t>
            </a:r>
            <a:r>
              <a:rPr lang="en-US" sz="2000" dirty="0" smtClean="0"/>
              <a:t>. Teaching English to young learners</a:t>
            </a:r>
          </a:p>
          <a:p>
            <a:r>
              <a:rPr lang="en-US" sz="2000" dirty="0" smtClean="0"/>
              <a:t>Teaching </a:t>
            </a:r>
            <a:r>
              <a:rPr lang="en-US" sz="2000" dirty="0"/>
              <a:t>English to Young Learners </a:t>
            </a:r>
            <a:r>
              <a:rPr lang="en-US" sz="2000" dirty="0" smtClean="0"/>
              <a:t>Bessie </a:t>
            </a:r>
            <a:r>
              <a:rPr lang="en-US" sz="2000" dirty="0" err="1" smtClean="0"/>
              <a:t>Dendrinos</a:t>
            </a:r>
            <a:r>
              <a:rPr lang="en-US" sz="2000" dirty="0" smtClean="0"/>
              <a:t> School </a:t>
            </a:r>
            <a:r>
              <a:rPr lang="en-US" sz="2000" dirty="0"/>
              <a:t>of </a:t>
            </a:r>
            <a:r>
              <a:rPr lang="en-US" sz="2000" dirty="0" smtClean="0"/>
              <a:t>Philosophy Faculty </a:t>
            </a:r>
            <a:r>
              <a:rPr lang="en-US" sz="2000" dirty="0"/>
              <a:t>of English Language and </a:t>
            </a:r>
            <a:r>
              <a:rPr lang="en-US" sz="2000" dirty="0" smtClean="0"/>
              <a:t>Literature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76160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7620000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sz="2800" dirty="0" smtClean="0"/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The principles of teaching for elementary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  <a:tabLst>
                <a:tab pos="4691063" algn="l"/>
              </a:tabLst>
            </a:pPr>
            <a:r>
              <a:rPr lang="en-US" sz="2200" dirty="0" smtClean="0">
                <a:latin typeface="Arial" charset="0"/>
                <a:cs typeface="Arial" charset="0"/>
              </a:rPr>
              <a:t>Why teach </a:t>
            </a:r>
            <a:r>
              <a:rPr lang="en-US" sz="2200" dirty="0" err="1" smtClean="0">
                <a:latin typeface="Arial" charset="0"/>
                <a:cs typeface="Arial" charset="0"/>
              </a:rPr>
              <a:t>english</a:t>
            </a:r>
            <a:r>
              <a:rPr lang="en-US" sz="2200" dirty="0" smtClean="0">
                <a:latin typeface="Arial" charset="0"/>
                <a:cs typeface="Arial" charset="0"/>
              </a:rPr>
              <a:t> at the primary level?</a:t>
            </a:r>
          </a:p>
          <a:p>
            <a:pPr marL="0" indent="0">
              <a:buNone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1. increased </a:t>
            </a:r>
            <a:r>
              <a:rPr lang="en-US" sz="2000" dirty="0">
                <a:latin typeface="Arial" charset="0"/>
                <a:cs typeface="Arial" charset="0"/>
              </a:rPr>
              <a:t>use of and exposure to English in daily life 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practical need </a:t>
            </a:r>
          </a:p>
          <a:p>
            <a:pPr marL="0" indent="0">
              <a:buNone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2. exposes </a:t>
            </a:r>
            <a:r>
              <a:rPr lang="en-US" sz="2000" dirty="0">
                <a:latin typeface="Arial" charset="0"/>
                <a:cs typeface="Arial" charset="0"/>
              </a:rPr>
              <a:t>children to understanding of foreign cultures </a:t>
            </a:r>
          </a:p>
          <a:p>
            <a:pPr marL="0" indent="0">
              <a:buNone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3. communication </a:t>
            </a:r>
            <a:r>
              <a:rPr lang="en-US" sz="2000" dirty="0">
                <a:latin typeface="Arial" charset="0"/>
                <a:cs typeface="Arial" charset="0"/>
              </a:rPr>
              <a:t>to the understanding of new concepts</a:t>
            </a:r>
          </a:p>
          <a:p>
            <a:pPr marL="0" indent="0">
              <a:buNone/>
              <a:tabLst>
                <a:tab pos="4691063" algn="l"/>
              </a:tabLst>
            </a:pPr>
            <a:r>
              <a:rPr lang="en-US" sz="2000" dirty="0" smtClean="0">
                <a:latin typeface="Arial" charset="0"/>
                <a:cs typeface="Arial" charset="0"/>
              </a:rPr>
              <a:t>4. the </a:t>
            </a:r>
            <a:r>
              <a:rPr lang="en-US" sz="2000" dirty="0">
                <a:latin typeface="Arial" charset="0"/>
                <a:cs typeface="Arial" charset="0"/>
              </a:rPr>
              <a:t>earlier you start the more time you get to learn the </a:t>
            </a:r>
            <a:r>
              <a:rPr lang="en-US" sz="2000" dirty="0" smtClean="0">
                <a:latin typeface="Arial" charset="0"/>
                <a:cs typeface="Arial" charset="0"/>
              </a:rPr>
              <a:t>language. 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None/>
              <a:tabLst>
                <a:tab pos="4691063" algn="l"/>
              </a:tabLst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>
              <a:buNone/>
              <a:tabLst>
                <a:tab pos="4691063" algn="l"/>
              </a:tabLst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>
              <a:buNone/>
              <a:tabLst>
                <a:tab pos="4691063" algn="l"/>
              </a:tabLst>
            </a:pPr>
            <a:endParaRPr lang="en-US" sz="2200" dirty="0">
              <a:latin typeface="Arial" charset="0"/>
              <a:cs typeface="Arial" charset="0"/>
            </a:endParaRPr>
          </a:p>
          <a:p>
            <a:pPr marL="0" indent="0">
              <a:buNone/>
              <a:tabLst>
                <a:tab pos="4691063" algn="l"/>
              </a:tabLst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352799" cy="157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10886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Who are </a:t>
            </a:r>
            <a:r>
              <a:rPr lang="en-US" sz="3200" dirty="0" err="1" smtClean="0">
                <a:latin typeface="Arial" charset="0"/>
                <a:cs typeface="Arial" charset="0"/>
              </a:rPr>
              <a:t>english</a:t>
            </a:r>
            <a:r>
              <a:rPr lang="en-US" sz="3200" dirty="0" smtClean="0">
                <a:latin typeface="Arial" charset="0"/>
                <a:cs typeface="Arial" charset="0"/>
              </a:rPr>
              <a:t> language learners?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Speak limited or no </a:t>
            </a:r>
            <a:r>
              <a:rPr lang="en-US" sz="2200" dirty="0" err="1" smtClean="0">
                <a:latin typeface="Arial" charset="0"/>
                <a:cs typeface="Arial" charset="0"/>
              </a:rPr>
              <a:t>english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cs typeface="Arial" charset="0"/>
              </a:rPr>
              <a:t>Require classroom support to </a:t>
            </a:r>
            <a:r>
              <a:rPr lang="en-US" sz="2200" dirty="0" err="1" smtClean="0">
                <a:latin typeface="Arial" charset="0"/>
                <a:cs typeface="Arial" charset="0"/>
              </a:rPr>
              <a:t>english</a:t>
            </a:r>
            <a:r>
              <a:rPr lang="en-US" sz="2200" dirty="0" smtClean="0">
                <a:latin typeface="Arial" charset="0"/>
                <a:cs typeface="Arial" charset="0"/>
              </a:rPr>
              <a:t> language</a:t>
            </a:r>
          </a:p>
          <a:p>
            <a:pPr marL="0" indent="0">
              <a:buNone/>
            </a:pPr>
            <a:endParaRPr lang="en-US" sz="22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6553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Classroom motivation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taking under consideration their age and their level of language competence in L1 and L2.</a:t>
            </a:r>
          </a:p>
          <a:p>
            <a:r>
              <a:rPr lang="en-US" sz="2800" dirty="0"/>
              <a:t>adopting activities that are within their interests.</a:t>
            </a:r>
          </a:p>
          <a:p>
            <a:r>
              <a:rPr lang="en-US" sz="2800" dirty="0"/>
              <a:t>designing meaningful tasks.</a:t>
            </a:r>
          </a:p>
          <a:p>
            <a:r>
              <a:rPr lang="en-US" sz="2800" dirty="0"/>
              <a:t>integrating fun, play and imagination in your teaching program.</a:t>
            </a:r>
          </a:p>
          <a:p>
            <a:r>
              <a:rPr lang="en-US" sz="2800" dirty="0"/>
              <a:t>being prepared to act. </a:t>
            </a:r>
          </a:p>
          <a:p>
            <a:r>
              <a:rPr lang="en-US" sz="2800" dirty="0"/>
              <a:t>keeping the affective filter low .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61218"/>
            <a:ext cx="641032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Why should we do to teach </a:t>
            </a:r>
            <a:r>
              <a:rPr lang="en-US" sz="3200" dirty="0" err="1" smtClean="0">
                <a:latin typeface="Arial" charset="0"/>
                <a:cs typeface="Arial" charset="0"/>
              </a:rPr>
              <a:t>english</a:t>
            </a:r>
            <a:r>
              <a:rPr lang="en-US" sz="3200" dirty="0" smtClean="0">
                <a:latin typeface="Arial" charset="0"/>
                <a:cs typeface="Arial" charset="0"/>
              </a:rPr>
              <a:t>?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fontAlgn="ctr"/>
            <a:r>
              <a:rPr lang="en-US" sz="2800" dirty="0">
                <a:latin typeface="Arial" charset="0"/>
                <a:cs typeface="Arial" charset="0"/>
              </a:rPr>
              <a:t>Use many objects or pictures</a:t>
            </a:r>
          </a:p>
          <a:p>
            <a:pPr fontAlgn="ctr"/>
            <a:r>
              <a:rPr lang="en-US" sz="2800" dirty="0">
                <a:latin typeface="Arial" charset="0"/>
                <a:cs typeface="Arial" charset="0"/>
              </a:rPr>
              <a:t>Demonstrate what you do</a:t>
            </a:r>
          </a:p>
          <a:p>
            <a:pPr fontAlgn="ctr"/>
            <a:r>
              <a:rPr lang="en-US" sz="2800" dirty="0">
                <a:latin typeface="Arial" charset="0"/>
                <a:cs typeface="Arial" charset="0"/>
              </a:rPr>
              <a:t>Exposure the language by singing or telling stories</a:t>
            </a:r>
          </a:p>
          <a:p>
            <a:pPr fontAlgn="ctr"/>
            <a:r>
              <a:rPr lang="en-US" sz="2800" dirty="0">
                <a:latin typeface="Arial" charset="0"/>
                <a:cs typeface="Arial" charset="0"/>
              </a:rPr>
              <a:t>Use variety of activity, pace, organization, and voice.</a:t>
            </a:r>
          </a:p>
          <a:p>
            <a:pPr fontAlgn="ctr"/>
            <a:r>
              <a:rPr lang="en-US" sz="2800" dirty="0">
                <a:latin typeface="Arial" charset="0"/>
                <a:cs typeface="Arial" charset="0"/>
              </a:rPr>
              <a:t>Apply the routine (repeat the situations or activities)</a:t>
            </a:r>
          </a:p>
          <a:p>
            <a:pPr fontAlgn="ctr"/>
            <a:r>
              <a:rPr lang="en-US" sz="2800" dirty="0">
                <a:latin typeface="Arial" charset="0"/>
                <a:cs typeface="Arial" charset="0"/>
              </a:rPr>
              <a:t>Make regular note to assess student’s progress</a:t>
            </a:r>
          </a:p>
          <a:p>
            <a:pPr marL="0" indent="0" fontAlgn="ctr">
              <a:buNone/>
            </a:pP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305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70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Implication for teaching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cs typeface="Times New Roman" pitchFamily="18" charset="0"/>
              </a:rPr>
              <a:t>words are not enough</a:t>
            </a:r>
          </a:p>
          <a:p>
            <a:pPr>
              <a:lnSpc>
                <a:spcPct val="90000"/>
              </a:lnSpc>
            </a:pPr>
            <a:r>
              <a:rPr lang="en-GB" dirty="0">
                <a:cs typeface="Times New Roman" pitchFamily="18" charset="0"/>
              </a:rPr>
              <a:t>play with the language</a:t>
            </a:r>
          </a:p>
          <a:p>
            <a:pPr>
              <a:lnSpc>
                <a:spcPct val="90000"/>
              </a:lnSpc>
            </a:pPr>
            <a:r>
              <a:rPr lang="en-GB" dirty="0">
                <a:cs typeface="Times New Roman" pitchFamily="18" charset="0"/>
              </a:rPr>
              <a:t>develop the awareness of language</a:t>
            </a:r>
          </a:p>
          <a:p>
            <a:pPr>
              <a:lnSpc>
                <a:spcPct val="90000"/>
              </a:lnSpc>
            </a:pPr>
            <a:r>
              <a:rPr lang="en-GB" dirty="0">
                <a:cs typeface="Times New Roman" pitchFamily="18" charset="0"/>
              </a:rPr>
              <a:t>variety in the classroom</a:t>
            </a:r>
          </a:p>
          <a:p>
            <a:pPr>
              <a:lnSpc>
                <a:spcPct val="90000"/>
              </a:lnSpc>
            </a:pPr>
            <a:r>
              <a:rPr lang="en-GB" dirty="0">
                <a:cs typeface="Times New Roman" pitchFamily="18" charset="0"/>
              </a:rPr>
              <a:t>routines and repetition</a:t>
            </a:r>
          </a:p>
          <a:p>
            <a:pPr>
              <a:lnSpc>
                <a:spcPct val="90000"/>
              </a:lnSpc>
            </a:pPr>
            <a:r>
              <a:rPr lang="en-GB" dirty="0">
                <a:cs typeface="Times New Roman" pitchFamily="18" charset="0"/>
              </a:rPr>
              <a:t>cooperation not competition</a:t>
            </a:r>
          </a:p>
          <a:p>
            <a:pPr>
              <a:lnSpc>
                <a:spcPct val="90000"/>
              </a:lnSpc>
            </a:pPr>
            <a:r>
              <a:rPr lang="en-GB" dirty="0">
                <a:cs typeface="Times New Roman" pitchFamily="18" charset="0"/>
              </a:rPr>
              <a:t>grammar is absorbed – student-directed</a:t>
            </a:r>
          </a:p>
          <a:p>
            <a:pPr>
              <a:lnSpc>
                <a:spcPct val="90000"/>
              </a:lnSpc>
            </a:pPr>
            <a:r>
              <a:rPr lang="en-GB" dirty="0">
                <a:cs typeface="Times New Roman" pitchFamily="18" charset="0"/>
              </a:rPr>
              <a:t>assessment and encouragement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Example picture (student) young learners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36" y="1524000"/>
            <a:ext cx="608712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820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333</Words>
  <Application>Microsoft Office PowerPoint</Application>
  <PresentationFormat>On-screen Show (4:3)</PresentationFormat>
  <Paragraphs>68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The principles of teaching for elementary</vt:lpstr>
      <vt:lpstr>Who are english language learners?</vt:lpstr>
      <vt:lpstr>Classroom motivation</vt:lpstr>
      <vt:lpstr>PowerPoint Presentation</vt:lpstr>
      <vt:lpstr>Why should we do to teach english?</vt:lpstr>
      <vt:lpstr>PowerPoint Presentation</vt:lpstr>
      <vt:lpstr>Implication for teaching</vt:lpstr>
      <vt:lpstr>Example picture (student) young learners</vt:lpstr>
      <vt:lpstr>Reference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Win8</cp:lastModifiedBy>
  <cp:revision>257</cp:revision>
  <dcterms:created xsi:type="dcterms:W3CDTF">2010-08-24T06:47:44Z</dcterms:created>
  <dcterms:modified xsi:type="dcterms:W3CDTF">2018-08-24T08:02:14Z</dcterms:modified>
</cp:coreProperties>
</file>