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76" r:id="rId3"/>
    <p:sldId id="274" r:id="rId4"/>
    <p:sldId id="277" r:id="rId5"/>
    <p:sldId id="283" r:id="rId6"/>
    <p:sldId id="275" r:id="rId7"/>
    <p:sldId id="278" r:id="rId8"/>
    <p:sldId id="284" r:id="rId9"/>
    <p:sldId id="285" r:id="rId10"/>
    <p:sldId id="271" r:id="rId11"/>
    <p:sldId id="286" r:id="rId12"/>
    <p:sldId id="287" r:id="rId13"/>
    <p:sldId id="288" r:id="rId14"/>
    <p:sldId id="289" r:id="rId15"/>
    <p:sldId id="290" r:id="rId16"/>
    <p:sldId id="291" r:id="rId17"/>
    <p:sldId id="280" r:id="rId18"/>
    <p:sldId id="292" r:id="rId19"/>
    <p:sldId id="279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16" y="7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896952" y="1124744"/>
            <a:ext cx="5542384" cy="103797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59832" y="3573016"/>
            <a:ext cx="5360640" cy="43204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d-ID" dirty="0" smtClean="0"/>
              <a:t>SESI PERKULIHAN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 userDrawn="1"/>
        </p:nvSpPr>
        <p:spPr>
          <a:xfrm>
            <a:off x="2987824" y="5132412"/>
            <a:ext cx="5360640" cy="456828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 userDrawn="1"/>
        </p:nvSpPr>
        <p:spPr>
          <a:xfrm>
            <a:off x="2969888" y="4916388"/>
            <a:ext cx="5360640" cy="432048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635896" y="2204864"/>
            <a:ext cx="4176713" cy="7207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id-ID" dirty="0" smtClean="0"/>
              <a:t>MATA KULIAH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203575" y="4149725"/>
            <a:ext cx="5127625" cy="1198563"/>
          </a:xfrm>
          <a:prstGeom prst="rect">
            <a:avLst/>
          </a:prstGeom>
        </p:spPr>
        <p:txBody>
          <a:bodyPr/>
          <a:lstStyle>
            <a:lvl1pPr>
              <a:defRPr sz="36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id-ID" dirty="0" smtClean="0"/>
              <a:t>Topik Perkuliahan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7396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926976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536" y="1916832"/>
            <a:ext cx="7992888" cy="4176464"/>
          </a:xfrm>
          <a:prstGeom prst="rect">
            <a:avLst/>
          </a:prstGeom>
        </p:spPr>
        <p:txBody>
          <a:bodyPr/>
          <a:lstStyle>
            <a:lvl1pPr marL="342900" indent="-342900" algn="l">
              <a:buFont typeface="Courier New" panose="02070309020205020404" pitchFamily="49" charset="0"/>
              <a:buChar char="o"/>
              <a:defRPr sz="240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80975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4057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868144" y="6495420"/>
            <a:ext cx="3097213" cy="333375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www.esaunggul.ac.id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3820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68313" y="1773238"/>
            <a:ext cx="3959671" cy="41767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4643438" y="1773238"/>
            <a:ext cx="3960812" cy="41767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0469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C21576B-E1C5-45F0-93D0-4652DD844997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864BF1-00C7-481D-B429-40D01BB62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1801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29389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9336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3008313" cy="129614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476672"/>
            <a:ext cx="5111750" cy="564949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844824"/>
            <a:ext cx="3008313" cy="428133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28510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1603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s://www.esaunggul.ac.id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876256" y="6489371"/>
            <a:ext cx="2177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13"/>
              </a:rPr>
              <a:t>www.esaunggul.ac.id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326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60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02806" y="2179887"/>
            <a:ext cx="6145657" cy="648072"/>
          </a:xfrm>
        </p:spPr>
        <p:txBody>
          <a:bodyPr/>
          <a:lstStyle/>
          <a:p>
            <a:pPr algn="l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ADHINING P.R, SH,MH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87824" y="3573016"/>
            <a:ext cx="5688632" cy="432048"/>
          </a:xfrm>
        </p:spPr>
        <p:txBody>
          <a:bodyPr/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SESI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627784" y="1268760"/>
            <a:ext cx="6151123" cy="720080"/>
          </a:xfrm>
        </p:spPr>
        <p:txBody>
          <a:bodyPr/>
          <a:lstStyle/>
          <a:p>
            <a:pPr algn="l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HUKUM ADMINISTRASI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NEGARA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2987824" y="4149080"/>
            <a:ext cx="5616624" cy="1367507"/>
          </a:xfrm>
        </p:spPr>
        <p:txBody>
          <a:bodyPr/>
          <a:lstStyle/>
          <a:p>
            <a:pPr algn="just"/>
            <a:r>
              <a:rPr lang="en-US" sz="2000" b="1" dirty="0" err="1" smtClean="0"/>
              <a:t>Hubungan</a:t>
            </a:r>
            <a:r>
              <a:rPr lang="en-US" sz="2000" b="1" dirty="0" smtClean="0"/>
              <a:t> HTN </a:t>
            </a:r>
            <a:r>
              <a:rPr lang="en-US" sz="2000" b="1" dirty="0" err="1" smtClean="0"/>
              <a:t>dan</a:t>
            </a:r>
            <a:r>
              <a:rPr lang="en-US" sz="2000" b="1" dirty="0"/>
              <a:t> </a:t>
            </a:r>
            <a:r>
              <a:rPr lang="en-US" sz="2000" b="1" dirty="0" smtClean="0"/>
              <a:t>HAN</a:t>
            </a:r>
            <a:endParaRPr lang="en-US" sz="2000" b="1" dirty="0"/>
          </a:p>
          <a:p>
            <a:pPr algn="just"/>
            <a:r>
              <a:rPr lang="en-US" sz="2000" b="1" dirty="0" err="1" smtClean="0"/>
              <a:t>Pembidangan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hukum</a:t>
            </a:r>
            <a:r>
              <a:rPr lang="en-US" sz="2000" b="1" dirty="0" smtClean="0"/>
              <a:t> </a:t>
            </a:r>
            <a:r>
              <a:rPr lang="en-US" sz="2000" b="1" dirty="0" err="1"/>
              <a:t>publik</a:t>
            </a:r>
            <a:r>
              <a:rPr lang="en-US" sz="2000" b="1" dirty="0"/>
              <a:t> </a:t>
            </a:r>
            <a:r>
              <a:rPr lang="en-US" sz="2000" b="1" dirty="0" err="1" smtClean="0"/>
              <a:t>dan</a:t>
            </a:r>
            <a:r>
              <a:rPr lang="en-US" sz="2000" b="1" dirty="0"/>
              <a:t> </a:t>
            </a:r>
            <a:r>
              <a:rPr lang="en-US" sz="2000" b="1" dirty="0" err="1" smtClean="0"/>
              <a:t>hukum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privat</a:t>
            </a:r>
            <a:r>
              <a:rPr lang="en-US" sz="2000" b="1" dirty="0"/>
              <a:t> </a:t>
            </a:r>
            <a:r>
              <a:rPr lang="en-US" sz="2000" b="1" dirty="0" err="1" smtClean="0"/>
              <a:t>pada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Hukum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Administrasi</a:t>
            </a:r>
            <a:r>
              <a:rPr lang="en-US" sz="2000" b="1" dirty="0" smtClean="0"/>
              <a:t> Negara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808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 bwMode="auto">
          <a:xfrm>
            <a:off x="468313" y="765175"/>
            <a:ext cx="8229600" cy="682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err="1"/>
              <a:t>Fungsi</a:t>
            </a:r>
            <a:r>
              <a:rPr lang="en-US" altLang="en-US" dirty="0"/>
              <a:t> </a:t>
            </a:r>
            <a:r>
              <a:rPr lang="en-US" altLang="en-US" dirty="0" err="1"/>
              <a:t>pemerintah</a:t>
            </a:r>
            <a:r>
              <a:rPr lang="en-US" altLang="en-US" dirty="0"/>
              <a:t> </a:t>
            </a: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negara</a:t>
            </a:r>
            <a:r>
              <a:rPr lang="en-US" altLang="en-US" dirty="0"/>
              <a:t> modern</a:t>
            </a:r>
            <a:endParaRPr lang="en-US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447800"/>
            <a:ext cx="8208912" cy="4645025"/>
          </a:xfrm>
        </p:spPr>
        <p:txBody>
          <a:bodyPr/>
          <a:lstStyle/>
          <a:p>
            <a:pPr algn="just">
              <a:lnSpc>
                <a:spcPct val="80000"/>
              </a:lnSpc>
              <a:defRPr/>
            </a:pPr>
            <a:r>
              <a:rPr lang="en-US" altLang="en-US" dirty="0" err="1">
                <a:solidFill>
                  <a:schemeClr val="tx1"/>
                </a:solidFill>
              </a:rPr>
              <a:t>Mengembangkan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dan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menegakan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persatuan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nasional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dan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teritorial</a:t>
            </a:r>
            <a:endParaRPr lang="en-US" altLang="en-US" dirty="0">
              <a:solidFill>
                <a:schemeClr val="tx1"/>
              </a:solidFill>
            </a:endParaRPr>
          </a:p>
          <a:p>
            <a:pPr algn="just">
              <a:lnSpc>
                <a:spcPct val="80000"/>
              </a:lnSpc>
              <a:defRPr/>
            </a:pPr>
            <a:r>
              <a:rPr lang="en-US" altLang="en-US" dirty="0" err="1">
                <a:solidFill>
                  <a:schemeClr val="tx1"/>
                </a:solidFill>
              </a:rPr>
              <a:t>Mengembangkan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kebudayan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nasional</a:t>
            </a:r>
            <a:endParaRPr lang="en-US" altLang="en-US" dirty="0">
              <a:solidFill>
                <a:schemeClr val="tx1"/>
              </a:solidFill>
            </a:endParaRPr>
          </a:p>
          <a:p>
            <a:pPr algn="just">
              <a:lnSpc>
                <a:spcPct val="80000"/>
              </a:lnSpc>
              <a:defRPr/>
            </a:pPr>
            <a:r>
              <a:rPr lang="en-US" altLang="en-US" dirty="0" err="1">
                <a:solidFill>
                  <a:schemeClr val="tx1"/>
                </a:solidFill>
              </a:rPr>
              <a:t>Menjalankan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pemerintahan</a:t>
            </a:r>
            <a:r>
              <a:rPr lang="en-US" altLang="en-US" dirty="0">
                <a:solidFill>
                  <a:schemeClr val="tx1"/>
                </a:solidFill>
              </a:rPr>
              <a:t>, </a:t>
            </a:r>
            <a:r>
              <a:rPr lang="en-US" altLang="en-US" dirty="0" err="1">
                <a:solidFill>
                  <a:schemeClr val="tx1"/>
                </a:solidFill>
              </a:rPr>
              <a:t>yaitu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kegiatan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dan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tuigas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menegakkan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dan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mempergunakan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wibawa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dan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kekuasaan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negara</a:t>
            </a:r>
            <a:endParaRPr lang="en-US" altLang="en-US" dirty="0">
              <a:solidFill>
                <a:schemeClr val="tx1"/>
              </a:solidFill>
            </a:endParaRPr>
          </a:p>
          <a:p>
            <a:pPr algn="just">
              <a:lnSpc>
                <a:spcPct val="80000"/>
              </a:lnSpc>
              <a:defRPr/>
            </a:pPr>
            <a:r>
              <a:rPr lang="en-US" altLang="en-US" dirty="0" err="1">
                <a:solidFill>
                  <a:schemeClr val="tx1"/>
                </a:solidFill>
              </a:rPr>
              <a:t>Menjalankan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administrasi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negara</a:t>
            </a:r>
            <a:r>
              <a:rPr lang="en-US" altLang="en-US" dirty="0">
                <a:solidFill>
                  <a:schemeClr val="tx1"/>
                </a:solidFill>
              </a:rPr>
              <a:t>, </a:t>
            </a:r>
            <a:r>
              <a:rPr lang="en-US" altLang="en-US" dirty="0" err="1">
                <a:solidFill>
                  <a:schemeClr val="tx1"/>
                </a:solidFill>
              </a:rPr>
              <a:t>yaitu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melaksanakan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dan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menyelenggarakan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kehendak-kehendak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serta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kepetusan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pemerintah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secara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nyata</a:t>
            </a:r>
            <a:r>
              <a:rPr lang="en-US" altLang="en-US" dirty="0">
                <a:solidFill>
                  <a:schemeClr val="tx1"/>
                </a:solidFill>
              </a:rPr>
              <a:t>, </a:t>
            </a:r>
            <a:r>
              <a:rPr lang="en-US" altLang="en-US" dirty="0" err="1">
                <a:solidFill>
                  <a:schemeClr val="tx1"/>
                </a:solidFill>
              </a:rPr>
              <a:t>juga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menyelenggarakan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undang-undang</a:t>
            </a:r>
            <a:endParaRPr lang="en-US" altLang="en-US" dirty="0">
              <a:solidFill>
                <a:schemeClr val="tx1"/>
              </a:solidFill>
            </a:endParaRPr>
          </a:p>
          <a:p>
            <a:pPr algn="just">
              <a:lnSpc>
                <a:spcPct val="80000"/>
              </a:lnSpc>
              <a:defRPr/>
            </a:pPr>
            <a:r>
              <a:rPr lang="en-US" altLang="en-US" dirty="0" err="1">
                <a:solidFill>
                  <a:schemeClr val="tx1"/>
                </a:solidFill>
              </a:rPr>
              <a:t>Menjalankan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bisnis</a:t>
            </a:r>
            <a:r>
              <a:rPr lang="en-US" altLang="en-US" dirty="0">
                <a:solidFill>
                  <a:schemeClr val="tx1"/>
                </a:solidFill>
              </a:rPr>
              <a:t>, </a:t>
            </a:r>
            <a:r>
              <a:rPr lang="en-US" altLang="en-US" dirty="0" err="1">
                <a:solidFill>
                  <a:schemeClr val="tx1"/>
                </a:solidFill>
              </a:rPr>
              <a:t>yaitu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kegiatan</a:t>
            </a:r>
            <a:r>
              <a:rPr lang="en-US" altLang="en-US" dirty="0">
                <a:solidFill>
                  <a:schemeClr val="tx1"/>
                </a:solidFill>
              </a:rPr>
              <a:t> yang </a:t>
            </a:r>
            <a:r>
              <a:rPr lang="en-US" altLang="en-US" dirty="0" err="1">
                <a:solidFill>
                  <a:schemeClr val="tx1"/>
                </a:solidFill>
              </a:rPr>
              <a:t>teratur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dan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kontinu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dan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melayani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kebutuhan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masyarakat</a:t>
            </a:r>
            <a:endParaRPr lang="en-US" altLang="en-US" dirty="0">
              <a:solidFill>
                <a:schemeClr val="tx1"/>
              </a:solidFill>
            </a:endParaRPr>
          </a:p>
          <a:p>
            <a:pPr algn="just">
              <a:lnSpc>
                <a:spcPct val="80000"/>
              </a:lnSpc>
              <a:defRPr/>
            </a:pPr>
            <a:r>
              <a:rPr lang="en-US" altLang="en-US" dirty="0" err="1">
                <a:solidFill>
                  <a:schemeClr val="tx1"/>
                </a:solidFill>
              </a:rPr>
              <a:t>Pemerintahan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dijalankan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oleh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Penguasa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Eksekutif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beserta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aparaturnya</a:t>
            </a:r>
            <a:endParaRPr lang="en-US" altLang="en-US" dirty="0">
              <a:solidFill>
                <a:schemeClr val="tx1"/>
              </a:solidFill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678647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en-US" altLang="en-US" dirty="0"/>
              <a:t>HAN </a:t>
            </a:r>
            <a:r>
              <a:rPr lang="en-US" altLang="en-US" dirty="0" err="1"/>
              <a:t>secara</a:t>
            </a:r>
            <a:r>
              <a:rPr lang="en-US" altLang="en-US" dirty="0"/>
              <a:t> </a:t>
            </a:r>
            <a:r>
              <a:rPr lang="en-US" altLang="en-US" dirty="0" err="1"/>
              <a:t>prinsip</a:t>
            </a:r>
            <a:r>
              <a:rPr lang="en-US" altLang="en-US" dirty="0"/>
              <a:t> </a:t>
            </a:r>
            <a:r>
              <a:rPr lang="en-US" altLang="en-US" dirty="0" err="1"/>
              <a:t>dan</a:t>
            </a:r>
            <a:r>
              <a:rPr lang="en-US" altLang="en-US" dirty="0"/>
              <a:t> </a:t>
            </a: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arti</a:t>
            </a:r>
            <a:r>
              <a:rPr lang="en-US" altLang="en-US" dirty="0"/>
              <a:t> </a:t>
            </a:r>
            <a:r>
              <a:rPr lang="en-US" altLang="en-US" dirty="0" err="1"/>
              <a:t>sempit</a:t>
            </a:r>
            <a:r>
              <a:rPr lang="en-US" altLang="en-US" dirty="0"/>
              <a:t> </a:t>
            </a:r>
            <a:r>
              <a:rPr lang="en-US" altLang="en-US" dirty="0" err="1"/>
              <a:t>adalah</a:t>
            </a:r>
            <a:r>
              <a:rPr lang="en-US" altLang="en-US" dirty="0"/>
              <a:t> </a:t>
            </a:r>
            <a:r>
              <a:rPr lang="en-US" altLang="en-US" dirty="0" err="1"/>
              <a:t>Hukum</a:t>
            </a:r>
            <a:r>
              <a:rPr lang="en-US" altLang="en-US" dirty="0"/>
              <a:t> </a:t>
            </a:r>
            <a:r>
              <a:rPr lang="en-US" altLang="en-US" dirty="0" err="1"/>
              <a:t>mengenai</a:t>
            </a:r>
            <a:r>
              <a:rPr lang="en-US" altLang="en-US" dirty="0"/>
              <a:t> </a:t>
            </a:r>
            <a:r>
              <a:rPr lang="en-US" altLang="en-US" dirty="0" err="1"/>
              <a:t>Administrasi</a:t>
            </a:r>
            <a:r>
              <a:rPr lang="en-US" altLang="en-US" dirty="0"/>
              <a:t> Negara</a:t>
            </a:r>
          </a:p>
          <a:p>
            <a:pPr algn="just">
              <a:defRPr/>
            </a:pPr>
            <a:r>
              <a:rPr lang="en-US" altLang="en-US" dirty="0"/>
              <a:t>HAN </a:t>
            </a:r>
            <a:r>
              <a:rPr lang="en-US" altLang="en-US" dirty="0" err="1"/>
              <a:t>secara</a:t>
            </a:r>
            <a:r>
              <a:rPr lang="en-US" altLang="en-US" dirty="0"/>
              <a:t> </a:t>
            </a:r>
            <a:r>
              <a:rPr lang="en-US" altLang="en-US" dirty="0" err="1"/>
              <a:t>arti</a:t>
            </a:r>
            <a:r>
              <a:rPr lang="en-US" altLang="en-US" dirty="0"/>
              <a:t> </a:t>
            </a:r>
            <a:r>
              <a:rPr lang="en-US" altLang="en-US" dirty="0" err="1"/>
              <a:t>luas</a:t>
            </a:r>
            <a:r>
              <a:rPr lang="en-US" altLang="en-US" dirty="0"/>
              <a:t> </a:t>
            </a:r>
            <a:r>
              <a:rPr lang="en-US" altLang="en-US" dirty="0" err="1"/>
              <a:t>mengenai</a:t>
            </a:r>
            <a:r>
              <a:rPr lang="en-US" altLang="en-US" dirty="0"/>
              <a:t> </a:t>
            </a:r>
            <a:r>
              <a:rPr lang="en-US" altLang="en-US" dirty="0" err="1"/>
              <a:t>penyelengaraan</a:t>
            </a:r>
            <a:r>
              <a:rPr lang="en-US" altLang="en-US" dirty="0"/>
              <a:t> </a:t>
            </a:r>
            <a:r>
              <a:rPr lang="en-US" altLang="en-US" dirty="0" err="1"/>
              <a:t>apa</a:t>
            </a:r>
            <a:r>
              <a:rPr lang="en-US" altLang="en-US" dirty="0"/>
              <a:t> </a:t>
            </a:r>
            <a:r>
              <a:rPr lang="en-US" altLang="en-US" dirty="0" err="1"/>
              <a:t>saja</a:t>
            </a:r>
            <a:r>
              <a:rPr lang="en-US" altLang="en-US" dirty="0"/>
              <a:t> yang </a:t>
            </a:r>
            <a:r>
              <a:rPr lang="en-US" altLang="en-US" dirty="0" err="1"/>
              <a:t>mengandung</a:t>
            </a:r>
            <a:r>
              <a:rPr lang="en-US" altLang="en-US" dirty="0"/>
              <a:t> </a:t>
            </a:r>
            <a:r>
              <a:rPr lang="en-US" altLang="en-US" dirty="0" err="1"/>
              <a:t>aspek</a:t>
            </a:r>
            <a:r>
              <a:rPr lang="en-US" altLang="en-US" dirty="0"/>
              <a:t> policy </a:t>
            </a:r>
            <a:r>
              <a:rPr lang="en-US" altLang="en-US" dirty="0" err="1"/>
              <a:t>pemerintah</a:t>
            </a:r>
            <a:r>
              <a:rPr lang="en-US" altLang="en-US" dirty="0"/>
              <a:t> </a:t>
            </a:r>
            <a:r>
              <a:rPr lang="en-US" altLang="en-US" dirty="0" err="1"/>
              <a:t>dan</a:t>
            </a:r>
            <a:r>
              <a:rPr lang="en-US" altLang="en-US" dirty="0"/>
              <a:t> </a:t>
            </a:r>
            <a:r>
              <a:rPr lang="en-US" altLang="en-US" dirty="0" err="1"/>
              <a:t>hukum</a:t>
            </a:r>
            <a:r>
              <a:rPr lang="en-US" altLang="en-US" dirty="0"/>
              <a:t> </a:t>
            </a:r>
            <a:r>
              <a:rPr lang="en-US" altLang="en-US" dirty="0" err="1"/>
              <a:t>publik</a:t>
            </a:r>
            <a:endParaRPr lang="en-US" altLang="en-US" dirty="0"/>
          </a:p>
          <a:p>
            <a:pPr algn="just">
              <a:defRPr/>
            </a:pP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penyelenggaraan</a:t>
            </a:r>
            <a:r>
              <a:rPr lang="en-US" altLang="en-US" dirty="0"/>
              <a:t> </a:t>
            </a:r>
            <a:r>
              <a:rPr lang="en-US" altLang="en-US" dirty="0" err="1"/>
              <a:t>negara</a:t>
            </a:r>
            <a:r>
              <a:rPr lang="en-US" altLang="en-US" dirty="0"/>
              <a:t> modern, </a:t>
            </a:r>
            <a:r>
              <a:rPr lang="en-US" altLang="en-US" dirty="0" err="1"/>
              <a:t>peran</a:t>
            </a:r>
            <a:r>
              <a:rPr lang="en-US" altLang="en-US" dirty="0"/>
              <a:t> </a:t>
            </a:r>
            <a:r>
              <a:rPr lang="en-US" altLang="en-US" dirty="0" err="1"/>
              <a:t>pemerintah</a:t>
            </a:r>
            <a:r>
              <a:rPr lang="en-US" altLang="en-US" dirty="0"/>
              <a:t> </a:t>
            </a:r>
            <a:r>
              <a:rPr lang="en-US" altLang="en-US" dirty="0" err="1"/>
              <a:t>meliputi</a:t>
            </a:r>
            <a:r>
              <a:rPr lang="en-US" altLang="en-US" dirty="0"/>
              <a:t> </a:t>
            </a:r>
            <a:r>
              <a:rPr lang="en-US" altLang="en-US" dirty="0" err="1"/>
              <a:t>kehidupan</a:t>
            </a:r>
            <a:r>
              <a:rPr lang="en-US" altLang="en-US" dirty="0"/>
              <a:t> </a:t>
            </a:r>
            <a:r>
              <a:rPr lang="en-US" altLang="en-US" dirty="0" err="1"/>
              <a:t>masyarakat</a:t>
            </a:r>
            <a:r>
              <a:rPr lang="en-US" altLang="en-US" dirty="0"/>
              <a:t>, </a:t>
            </a:r>
            <a:r>
              <a:rPr lang="en-US" altLang="en-US" dirty="0" err="1"/>
              <a:t>yaitu</a:t>
            </a:r>
            <a:r>
              <a:rPr lang="en-US" altLang="en-US" dirty="0"/>
              <a:t> </a:t>
            </a:r>
            <a:r>
              <a:rPr lang="en-US" altLang="en-US" dirty="0" err="1"/>
              <a:t>bidang</a:t>
            </a:r>
            <a:r>
              <a:rPr lang="en-US" altLang="en-US" dirty="0"/>
              <a:t> </a:t>
            </a:r>
            <a:r>
              <a:rPr lang="en-US" altLang="en-US" dirty="0" err="1"/>
              <a:t>politik</a:t>
            </a:r>
            <a:r>
              <a:rPr lang="en-US" altLang="en-US" dirty="0"/>
              <a:t>, </a:t>
            </a:r>
            <a:r>
              <a:rPr lang="en-US" altLang="en-US" dirty="0" err="1"/>
              <a:t>ekonomi</a:t>
            </a:r>
            <a:r>
              <a:rPr lang="en-US" altLang="en-US" dirty="0"/>
              <a:t>, </a:t>
            </a:r>
            <a:r>
              <a:rPr lang="en-US" altLang="en-US" dirty="0" err="1"/>
              <a:t>sosial</a:t>
            </a:r>
            <a:r>
              <a:rPr lang="en-US" altLang="en-US" dirty="0"/>
              <a:t> </a:t>
            </a:r>
            <a:r>
              <a:rPr lang="en-US" altLang="en-US" dirty="0" err="1"/>
              <a:t>budaya</a:t>
            </a:r>
            <a:r>
              <a:rPr lang="en-US" altLang="en-US" dirty="0"/>
              <a:t>, </a:t>
            </a:r>
            <a:r>
              <a:rPr lang="en-US" altLang="en-US" dirty="0" err="1"/>
              <a:t>keluaraga</a:t>
            </a:r>
            <a:r>
              <a:rPr lang="en-US" altLang="en-US" dirty="0"/>
              <a:t>, [</a:t>
            </a:r>
            <a:r>
              <a:rPr lang="en-US" altLang="en-US" dirty="0" err="1"/>
              <a:t>erkawinan</a:t>
            </a:r>
            <a:r>
              <a:rPr lang="en-US" altLang="en-US" dirty="0"/>
              <a:t>, </a:t>
            </a:r>
            <a:r>
              <a:rPr lang="en-US" altLang="en-US" dirty="0" err="1"/>
              <a:t>perhimpunan</a:t>
            </a:r>
            <a:r>
              <a:rPr lang="en-US" altLang="en-US" dirty="0"/>
              <a:t>, </a:t>
            </a:r>
            <a:r>
              <a:rPr lang="en-US" altLang="en-US" dirty="0" err="1"/>
              <a:t>hiburan</a:t>
            </a:r>
            <a:r>
              <a:rPr lang="en-US" altLang="en-US" dirty="0"/>
              <a:t>, </a:t>
            </a:r>
            <a:r>
              <a:rPr lang="en-US" altLang="en-US" dirty="0" err="1"/>
              <a:t>kesenian</a:t>
            </a:r>
            <a:r>
              <a:rPr lang="en-US" altLang="en-US" dirty="0"/>
              <a:t>, </a:t>
            </a:r>
            <a:r>
              <a:rPr lang="en-US" altLang="en-US" dirty="0" err="1"/>
              <a:t>olahragadan</a:t>
            </a:r>
            <a:r>
              <a:rPr lang="en-US" altLang="en-US" dirty="0"/>
              <a:t> </a:t>
            </a:r>
            <a:r>
              <a:rPr lang="en-US" altLang="en-US" dirty="0" err="1"/>
              <a:t>bidang</a:t>
            </a:r>
            <a:r>
              <a:rPr lang="en-US" altLang="en-US" dirty="0"/>
              <a:t> </a:t>
            </a:r>
            <a:r>
              <a:rPr lang="en-US" altLang="en-US" dirty="0" err="1"/>
              <a:t>teknologi</a:t>
            </a:r>
            <a:r>
              <a:rPr lang="en-US" altLang="en-US" dirty="0"/>
              <a:t>.</a:t>
            </a:r>
          </a:p>
          <a:p>
            <a:pPr algn="just">
              <a:defRPr/>
            </a:pPr>
            <a:r>
              <a:rPr lang="en-US" altLang="en-US" dirty="0" err="1"/>
              <a:t>Campur</a:t>
            </a:r>
            <a:r>
              <a:rPr lang="en-US" altLang="en-US" dirty="0"/>
              <a:t> </a:t>
            </a:r>
            <a:r>
              <a:rPr lang="en-US" altLang="en-US" dirty="0" err="1"/>
              <a:t>tangan</a:t>
            </a:r>
            <a:r>
              <a:rPr lang="en-US" altLang="en-US" dirty="0"/>
              <a:t> </a:t>
            </a:r>
            <a:r>
              <a:rPr lang="en-US" altLang="en-US" dirty="0" err="1"/>
              <a:t>penguasa</a:t>
            </a:r>
            <a:r>
              <a:rPr lang="en-US" altLang="en-US" dirty="0"/>
              <a:t> </a:t>
            </a:r>
            <a:r>
              <a:rPr lang="en-US" altLang="en-US" dirty="0" err="1"/>
              <a:t>negara</a:t>
            </a:r>
            <a:r>
              <a:rPr lang="en-US" altLang="en-US" dirty="0"/>
              <a:t> </a:t>
            </a:r>
            <a:r>
              <a:rPr lang="en-US" altLang="en-US" dirty="0" err="1"/>
              <a:t>perlu</a:t>
            </a:r>
            <a:r>
              <a:rPr lang="en-US" altLang="en-US" dirty="0"/>
              <a:t> </a:t>
            </a:r>
            <a:r>
              <a:rPr lang="en-US" altLang="en-US" dirty="0" err="1"/>
              <a:t>diberi</a:t>
            </a:r>
            <a:r>
              <a:rPr lang="en-US" altLang="en-US" dirty="0"/>
              <a:t> </a:t>
            </a:r>
            <a:r>
              <a:rPr lang="en-US" altLang="en-US" dirty="0" err="1"/>
              <a:t>bentuk</a:t>
            </a:r>
            <a:r>
              <a:rPr lang="en-US" altLang="en-US" dirty="0"/>
              <a:t> </a:t>
            </a:r>
            <a:r>
              <a:rPr lang="en-US" altLang="en-US" dirty="0" err="1"/>
              <a:t>hukum</a:t>
            </a:r>
            <a:r>
              <a:rPr lang="en-US" altLang="en-US" dirty="0"/>
              <a:t> agar </a:t>
            </a:r>
            <a:r>
              <a:rPr lang="en-US" altLang="en-US" dirty="0" err="1"/>
              <a:t>segala</a:t>
            </a:r>
            <a:r>
              <a:rPr lang="en-US" altLang="en-US" dirty="0"/>
              <a:t> </a:t>
            </a:r>
            <a:r>
              <a:rPr lang="en-US" altLang="en-US" dirty="0" err="1"/>
              <a:t>sesuatu</a:t>
            </a:r>
            <a:r>
              <a:rPr lang="en-US" altLang="en-US" dirty="0"/>
              <a:t> </a:t>
            </a:r>
            <a:r>
              <a:rPr lang="en-US" altLang="en-US" dirty="0" err="1"/>
              <a:t>tidak</a:t>
            </a:r>
            <a:r>
              <a:rPr lang="en-US" altLang="en-US" dirty="0"/>
              <a:t> </a:t>
            </a:r>
            <a:r>
              <a:rPr lang="en-US" altLang="en-US" dirty="0" err="1"/>
              <a:t>bersimpang-siur</a:t>
            </a:r>
            <a:r>
              <a:rPr lang="en-US" altLang="en-US" dirty="0"/>
              <a:t> </a:t>
            </a:r>
            <a:r>
              <a:rPr lang="en-US" altLang="en-US" dirty="0" err="1"/>
              <a:t>dan</a:t>
            </a:r>
            <a:r>
              <a:rPr lang="en-US" altLang="en-US" dirty="0"/>
              <a:t> </a:t>
            </a:r>
            <a:r>
              <a:rPr lang="en-US" altLang="en-US" dirty="0" err="1"/>
              <a:t>tidak</a:t>
            </a:r>
            <a:r>
              <a:rPr lang="en-US" altLang="en-US" dirty="0"/>
              <a:t> </a:t>
            </a:r>
            <a:r>
              <a:rPr lang="en-US" altLang="en-US" dirty="0" err="1"/>
              <a:t>menimbulkan</a:t>
            </a:r>
            <a:r>
              <a:rPr lang="en-US" altLang="en-US" dirty="0"/>
              <a:t> </a:t>
            </a:r>
            <a:r>
              <a:rPr lang="en-US" altLang="en-US" dirty="0" err="1"/>
              <a:t>keragu-raguan</a:t>
            </a:r>
            <a:r>
              <a:rPr lang="en-US" altLang="en-US" dirty="0"/>
              <a:t> </a:t>
            </a:r>
            <a:r>
              <a:rPr lang="en-US" altLang="en-US" dirty="0" err="1"/>
              <a:t>pada</a:t>
            </a:r>
            <a:r>
              <a:rPr lang="en-US" altLang="en-US" dirty="0"/>
              <a:t> </a:t>
            </a:r>
            <a:r>
              <a:rPr lang="en-US" altLang="en-US" dirty="0" err="1"/>
              <a:t>semua</a:t>
            </a:r>
            <a:r>
              <a:rPr lang="en-US" altLang="en-US" dirty="0"/>
              <a:t> </a:t>
            </a:r>
            <a:r>
              <a:rPr lang="en-US" altLang="en-US" dirty="0" err="1"/>
              <a:t>pihak</a:t>
            </a:r>
            <a:r>
              <a:rPr lang="en-US" altLang="en-US" dirty="0"/>
              <a:t> yang </a:t>
            </a:r>
            <a:r>
              <a:rPr lang="en-US" altLang="en-US" dirty="0" err="1"/>
              <a:t>bersangkutan</a:t>
            </a:r>
            <a:r>
              <a:rPr lang="en-US" altLang="en-US" dirty="0"/>
              <a:t>, </a:t>
            </a:r>
            <a:r>
              <a:rPr lang="en-US" altLang="en-US" dirty="0" err="1"/>
              <a:t>dan</a:t>
            </a:r>
            <a:r>
              <a:rPr lang="en-US" altLang="en-US" dirty="0"/>
              <a:t> </a:t>
            </a:r>
            <a:r>
              <a:rPr lang="en-US" altLang="en-US" dirty="0" err="1"/>
              <a:t>bilamana</a:t>
            </a:r>
            <a:r>
              <a:rPr lang="en-US" altLang="en-US" dirty="0"/>
              <a:t> </a:t>
            </a:r>
            <a:r>
              <a:rPr lang="en-US" altLang="en-US" dirty="0" err="1"/>
              <a:t>timbul</a:t>
            </a:r>
            <a:r>
              <a:rPr lang="en-US" altLang="en-US" dirty="0"/>
              <a:t> </a:t>
            </a:r>
            <a:r>
              <a:rPr lang="en-US" altLang="en-US" dirty="0" err="1"/>
              <a:t>konflik</a:t>
            </a:r>
            <a:r>
              <a:rPr lang="en-US" altLang="en-US" dirty="0"/>
              <a:t>, </a:t>
            </a:r>
            <a:r>
              <a:rPr lang="en-US" altLang="en-US" dirty="0" err="1"/>
              <a:t>penyelesaiannya</a:t>
            </a:r>
            <a:r>
              <a:rPr lang="en-US" altLang="en-US" dirty="0"/>
              <a:t> </a:t>
            </a:r>
            <a:r>
              <a:rPr lang="en-US" altLang="en-US" dirty="0" err="1"/>
              <a:t>lebih</a:t>
            </a:r>
            <a:r>
              <a:rPr lang="en-US" altLang="en-US" dirty="0"/>
              <a:t> </a:t>
            </a:r>
            <a:r>
              <a:rPr lang="en-US" altLang="en-US" dirty="0" err="1"/>
              <a:t>mudah</a:t>
            </a:r>
            <a:endParaRPr lang="en-US" altLang="en-US" dirty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1830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en-US" altLang="en-US" dirty="0"/>
              <a:t>HAN </a:t>
            </a:r>
            <a:r>
              <a:rPr lang="en-US" altLang="en-US" dirty="0" err="1"/>
              <a:t>selanjutnya</a:t>
            </a:r>
            <a:r>
              <a:rPr lang="en-US" altLang="en-US" dirty="0"/>
              <a:t> </a:t>
            </a:r>
            <a:r>
              <a:rPr lang="en-US" altLang="en-US" dirty="0" err="1"/>
              <a:t>dapat</a:t>
            </a:r>
            <a:r>
              <a:rPr lang="en-US" altLang="en-US" dirty="0"/>
              <a:t> </a:t>
            </a:r>
            <a:r>
              <a:rPr lang="en-US" altLang="en-US" dirty="0" err="1"/>
              <a:t>dikatakan</a:t>
            </a:r>
            <a:r>
              <a:rPr lang="en-US" altLang="en-US" dirty="0"/>
              <a:t> pula </a:t>
            </a:r>
            <a:r>
              <a:rPr lang="en-US" altLang="en-US" dirty="0" err="1"/>
              <a:t>sebagai</a:t>
            </a:r>
            <a:r>
              <a:rPr lang="en-US" altLang="en-US" dirty="0"/>
              <a:t> </a:t>
            </a:r>
            <a:r>
              <a:rPr lang="en-US" altLang="en-US" dirty="0" err="1"/>
              <a:t>hukum</a:t>
            </a:r>
            <a:r>
              <a:rPr lang="en-US" altLang="en-US" dirty="0"/>
              <a:t> yang </a:t>
            </a:r>
            <a:r>
              <a:rPr lang="en-US" altLang="en-US" dirty="0" err="1"/>
              <a:t>mengatur</a:t>
            </a:r>
            <a:r>
              <a:rPr lang="en-US" altLang="en-US" dirty="0"/>
              <a:t> </a:t>
            </a:r>
            <a:r>
              <a:rPr lang="en-US" altLang="en-US" dirty="0" err="1"/>
              <a:t>administrasi</a:t>
            </a:r>
            <a:r>
              <a:rPr lang="en-US" altLang="en-US" dirty="0"/>
              <a:t> </a:t>
            </a:r>
            <a:r>
              <a:rPr lang="en-US" altLang="en-US" dirty="0" err="1"/>
              <a:t>negara</a:t>
            </a:r>
            <a:r>
              <a:rPr lang="en-US" altLang="en-US" dirty="0"/>
              <a:t> yang </a:t>
            </a:r>
            <a:r>
              <a:rPr lang="en-US" altLang="en-US" dirty="0" err="1"/>
              <a:t>wajib</a:t>
            </a:r>
            <a:r>
              <a:rPr lang="en-US" altLang="en-US" dirty="0"/>
              <a:t> </a:t>
            </a:r>
            <a:r>
              <a:rPr lang="en-US" altLang="en-US" dirty="0" err="1"/>
              <a:t>ditaati</a:t>
            </a:r>
            <a:r>
              <a:rPr lang="en-US" altLang="en-US" dirty="0"/>
              <a:t> </a:t>
            </a:r>
            <a:r>
              <a:rPr lang="en-US" altLang="en-US" dirty="0" err="1"/>
              <a:t>oleh</a:t>
            </a:r>
            <a:r>
              <a:rPr lang="en-US" altLang="en-US" dirty="0"/>
              <a:t> </a:t>
            </a:r>
            <a:r>
              <a:rPr lang="en-US" altLang="en-US" dirty="0" err="1"/>
              <a:t>semuat</a:t>
            </a:r>
            <a:r>
              <a:rPr lang="en-US" altLang="en-US" dirty="0"/>
              <a:t> </a:t>
            </a:r>
            <a:r>
              <a:rPr lang="en-US" altLang="en-US" dirty="0" err="1"/>
              <a:t>pejabat</a:t>
            </a:r>
            <a:r>
              <a:rPr lang="en-US" altLang="en-US" dirty="0"/>
              <a:t> </a:t>
            </a:r>
            <a:r>
              <a:rPr lang="en-US" altLang="en-US" dirty="0" err="1"/>
              <a:t>admininistrasi</a:t>
            </a:r>
            <a:r>
              <a:rPr lang="en-US" altLang="en-US" dirty="0"/>
              <a:t> </a:t>
            </a:r>
            <a:r>
              <a:rPr lang="en-US" altLang="en-US" dirty="0" err="1"/>
              <a:t>negara</a:t>
            </a:r>
            <a:r>
              <a:rPr lang="en-US" altLang="en-US" dirty="0"/>
              <a:t> </a:t>
            </a: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menjalankan</a:t>
            </a:r>
            <a:r>
              <a:rPr lang="en-US" altLang="en-US" dirty="0"/>
              <a:t> </a:t>
            </a:r>
            <a:r>
              <a:rPr lang="en-US" altLang="en-US" dirty="0" err="1"/>
              <a:t>tugas</a:t>
            </a:r>
            <a:r>
              <a:rPr lang="en-US" altLang="en-US" dirty="0"/>
              <a:t>, </a:t>
            </a:r>
            <a:r>
              <a:rPr lang="en-US" altLang="en-US" dirty="0" err="1"/>
              <a:t>fungsi</a:t>
            </a:r>
            <a:r>
              <a:rPr lang="en-US" altLang="en-US" dirty="0"/>
              <a:t> </a:t>
            </a:r>
            <a:r>
              <a:rPr lang="en-US" altLang="en-US" dirty="0" err="1"/>
              <a:t>dan</a:t>
            </a:r>
            <a:r>
              <a:rPr lang="en-US" altLang="en-US" dirty="0"/>
              <a:t> </a:t>
            </a:r>
            <a:r>
              <a:rPr lang="en-US" altLang="en-US" dirty="0" err="1"/>
              <a:t>kewajiban</a:t>
            </a:r>
            <a:r>
              <a:rPr lang="en-US" altLang="en-US" dirty="0"/>
              <a:t> </a:t>
            </a:r>
            <a:r>
              <a:rPr lang="en-US" altLang="en-US" dirty="0" err="1"/>
              <a:t>serta</a:t>
            </a:r>
            <a:r>
              <a:rPr lang="en-US" altLang="en-US" dirty="0"/>
              <a:t>  </a:t>
            </a:r>
            <a:r>
              <a:rPr lang="en-US" altLang="en-US" dirty="0" err="1"/>
              <a:t>mengurus</a:t>
            </a:r>
            <a:r>
              <a:rPr lang="en-US" altLang="en-US" dirty="0"/>
              <a:t> </a:t>
            </a:r>
            <a:r>
              <a:rPr lang="en-US" altLang="en-US" dirty="0" err="1"/>
              <a:t>segala</a:t>
            </a:r>
            <a:r>
              <a:rPr lang="en-US" altLang="en-US" dirty="0"/>
              <a:t> </a:t>
            </a:r>
            <a:r>
              <a:rPr lang="en-US" altLang="en-US" dirty="0" err="1"/>
              <a:t>apa</a:t>
            </a:r>
            <a:r>
              <a:rPr lang="en-US" altLang="en-US" dirty="0"/>
              <a:t> yang </a:t>
            </a:r>
            <a:r>
              <a:rPr lang="en-US" altLang="en-US" dirty="0" err="1"/>
              <a:t>menjadi</a:t>
            </a:r>
            <a:r>
              <a:rPr lang="en-US" altLang="en-US" dirty="0"/>
              <a:t> </a:t>
            </a:r>
            <a:r>
              <a:rPr lang="en-US" altLang="en-US" dirty="0" err="1"/>
              <a:t>kehendak</a:t>
            </a:r>
            <a:r>
              <a:rPr lang="en-US" altLang="en-US" dirty="0"/>
              <a:t> </a:t>
            </a:r>
            <a:r>
              <a:rPr lang="en-US" altLang="en-US" dirty="0" err="1"/>
              <a:t>pemerintah</a:t>
            </a:r>
            <a:r>
              <a:rPr lang="en-US" altLang="en-US" dirty="0"/>
              <a:t> </a:t>
            </a:r>
            <a:r>
              <a:rPr lang="en-US" altLang="en-US" dirty="0" err="1"/>
              <a:t>serta</a:t>
            </a:r>
            <a:r>
              <a:rPr lang="en-US" altLang="en-US" dirty="0"/>
              <a:t> </a:t>
            </a:r>
            <a:r>
              <a:rPr lang="en-US" altLang="en-US" dirty="0" err="1"/>
              <a:t>memberikan</a:t>
            </a:r>
            <a:r>
              <a:rPr lang="en-US" altLang="en-US" dirty="0"/>
              <a:t> </a:t>
            </a:r>
            <a:r>
              <a:rPr lang="en-US" altLang="en-US" dirty="0" err="1"/>
              <a:t>pelayanan</a:t>
            </a:r>
            <a:r>
              <a:rPr lang="en-US" altLang="en-US" dirty="0"/>
              <a:t> yang </a:t>
            </a:r>
            <a:r>
              <a:rPr lang="en-US" altLang="en-US" dirty="0" err="1"/>
              <a:t>sebaiknya</a:t>
            </a:r>
            <a:r>
              <a:rPr lang="en-US" altLang="en-US" dirty="0"/>
              <a:t> </a:t>
            </a:r>
            <a:r>
              <a:rPr lang="en-US" altLang="en-US" dirty="0" err="1"/>
              <a:t>kepada</a:t>
            </a:r>
            <a:r>
              <a:rPr lang="en-US" altLang="en-US" dirty="0"/>
              <a:t> </a:t>
            </a:r>
            <a:r>
              <a:rPr lang="en-US" altLang="en-US" dirty="0" err="1"/>
              <a:t>masyarakat</a:t>
            </a:r>
            <a:endParaRPr lang="en-US" altLang="en-US" dirty="0"/>
          </a:p>
          <a:p>
            <a:pPr algn="just">
              <a:defRPr/>
            </a:pP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penyelenggaraan</a:t>
            </a:r>
            <a:r>
              <a:rPr lang="en-US" altLang="en-US" dirty="0"/>
              <a:t> </a:t>
            </a:r>
            <a:r>
              <a:rPr lang="en-US" altLang="en-US" dirty="0" err="1"/>
              <a:t>administrasi</a:t>
            </a:r>
            <a:r>
              <a:rPr lang="en-US" altLang="en-US" dirty="0"/>
              <a:t> </a:t>
            </a:r>
            <a:r>
              <a:rPr lang="en-US" altLang="en-US" dirty="0" err="1"/>
              <a:t>negara</a:t>
            </a:r>
            <a:r>
              <a:rPr lang="en-US" altLang="en-US" dirty="0"/>
              <a:t> </a:t>
            </a:r>
            <a:r>
              <a:rPr lang="en-US" altLang="en-US" dirty="0" err="1"/>
              <a:t>perlu</a:t>
            </a:r>
            <a:r>
              <a:rPr lang="en-US" altLang="en-US" dirty="0"/>
              <a:t> </a:t>
            </a:r>
            <a:r>
              <a:rPr lang="en-US" altLang="en-US" dirty="0" err="1"/>
              <a:t>adanya</a:t>
            </a:r>
            <a:r>
              <a:rPr lang="en-US" altLang="en-US" dirty="0"/>
              <a:t> </a:t>
            </a:r>
            <a:r>
              <a:rPr lang="en-US" altLang="en-US" dirty="0" err="1"/>
              <a:t>birokrasi</a:t>
            </a:r>
            <a:r>
              <a:rPr lang="en-US" altLang="en-US" dirty="0"/>
              <a:t> yang </a:t>
            </a:r>
            <a:r>
              <a:rPr lang="en-US" altLang="en-US" dirty="0" err="1"/>
              <a:t>kuat</a:t>
            </a:r>
            <a:r>
              <a:rPr lang="en-US" altLang="en-US" dirty="0"/>
              <a:t> </a:t>
            </a:r>
            <a:r>
              <a:rPr lang="en-US" altLang="en-US" dirty="0" err="1"/>
              <a:t>dan</a:t>
            </a:r>
            <a:r>
              <a:rPr lang="en-US" altLang="en-US" dirty="0"/>
              <a:t> </a:t>
            </a:r>
            <a:r>
              <a:rPr lang="en-US" altLang="en-US" dirty="0" err="1"/>
              <a:t>sehat</a:t>
            </a:r>
            <a:r>
              <a:rPr lang="en-US" altLang="en-US" dirty="0"/>
              <a:t>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mempertahankan</a:t>
            </a:r>
            <a:r>
              <a:rPr lang="en-US" altLang="en-US" dirty="0"/>
              <a:t> </a:t>
            </a:r>
            <a:r>
              <a:rPr lang="en-US" altLang="en-US" dirty="0" err="1"/>
              <a:t>kestabilan</a:t>
            </a:r>
            <a:r>
              <a:rPr lang="en-US" altLang="en-US" dirty="0"/>
              <a:t> </a:t>
            </a:r>
            <a:r>
              <a:rPr lang="en-US" altLang="en-US" dirty="0" err="1"/>
              <a:t>politik</a:t>
            </a:r>
            <a:r>
              <a:rPr lang="en-US" altLang="en-US" dirty="0"/>
              <a:t> </a:t>
            </a:r>
            <a:r>
              <a:rPr lang="en-US" altLang="en-US" dirty="0" err="1"/>
              <a:t>dan</a:t>
            </a:r>
            <a:r>
              <a:rPr lang="en-US" altLang="en-US" dirty="0"/>
              <a:t> </a:t>
            </a:r>
            <a:r>
              <a:rPr lang="en-US" altLang="en-US" dirty="0" err="1"/>
              <a:t>ekonomi</a:t>
            </a:r>
            <a:r>
              <a:rPr lang="en-US" altLang="en-US" dirty="0"/>
              <a:t> </a:t>
            </a:r>
            <a:r>
              <a:rPr lang="en-US" altLang="en-US" dirty="0" err="1"/>
              <a:t>dengan</a:t>
            </a:r>
            <a:r>
              <a:rPr lang="en-US" altLang="en-US" dirty="0"/>
              <a:t> </a:t>
            </a:r>
            <a:r>
              <a:rPr lang="en-US" altLang="en-US" dirty="0" err="1"/>
              <a:t>syarat-syarat</a:t>
            </a:r>
            <a:endParaRPr lang="en-US" altLang="en-US" dirty="0"/>
          </a:p>
          <a:p>
            <a:pPr lvl="1" algn="just">
              <a:defRPr/>
            </a:pPr>
            <a:r>
              <a:rPr lang="en-US" altLang="en-US" sz="2000" dirty="0" err="1"/>
              <a:t>Efektivitas</a:t>
            </a:r>
            <a:endParaRPr lang="en-US" altLang="en-US" sz="2000" dirty="0"/>
          </a:p>
          <a:p>
            <a:pPr lvl="1" algn="just">
              <a:defRPr/>
            </a:pPr>
            <a:r>
              <a:rPr lang="en-US" altLang="en-US" sz="2000" dirty="0" err="1"/>
              <a:t>Legitimitas</a:t>
            </a:r>
            <a:endParaRPr lang="en-US" altLang="en-US" sz="2000" dirty="0"/>
          </a:p>
          <a:p>
            <a:pPr lvl="1" algn="just">
              <a:defRPr/>
            </a:pPr>
            <a:r>
              <a:rPr lang="en-US" altLang="en-US" sz="2000" dirty="0" err="1"/>
              <a:t>Yuridikitas</a:t>
            </a:r>
            <a:r>
              <a:rPr lang="en-US" altLang="en-US" sz="2000" dirty="0"/>
              <a:t> (</a:t>
            </a:r>
            <a:r>
              <a:rPr lang="en-US" altLang="en-US" sz="2000" dirty="0" err="1"/>
              <a:t>rechtmatigheid</a:t>
            </a:r>
            <a:r>
              <a:rPr lang="en-US" altLang="en-US" sz="2000" dirty="0"/>
              <a:t>)</a:t>
            </a:r>
          </a:p>
          <a:p>
            <a:pPr lvl="1" algn="just">
              <a:defRPr/>
            </a:pPr>
            <a:r>
              <a:rPr lang="en-US" altLang="en-US" sz="2000" dirty="0" err="1"/>
              <a:t>Legalitas</a:t>
            </a:r>
            <a:r>
              <a:rPr lang="en-US" altLang="en-US" sz="2000" dirty="0"/>
              <a:t> (</a:t>
            </a:r>
            <a:r>
              <a:rPr lang="en-US" altLang="en-US" sz="2000" dirty="0" err="1"/>
              <a:t>wetmatigheid</a:t>
            </a:r>
            <a:r>
              <a:rPr lang="en-US" altLang="en-US" sz="2000" dirty="0"/>
              <a:t>)</a:t>
            </a:r>
          </a:p>
          <a:p>
            <a:pPr lvl="1" algn="just">
              <a:defRPr/>
            </a:pPr>
            <a:r>
              <a:rPr lang="en-US" altLang="en-US" sz="2000" dirty="0" err="1"/>
              <a:t>Moralitas</a:t>
            </a:r>
            <a:endParaRPr lang="en-US" altLang="en-US" sz="2000" dirty="0"/>
          </a:p>
          <a:p>
            <a:pPr lvl="1" algn="just">
              <a:defRPr/>
            </a:pPr>
            <a:r>
              <a:rPr lang="en-US" altLang="en-US" sz="2000" dirty="0" err="1"/>
              <a:t>Teknis</a:t>
            </a:r>
            <a:endParaRPr lang="en-US" altLang="en-US" sz="2000" dirty="0"/>
          </a:p>
          <a:p>
            <a:pPr lvl="1" algn="just">
              <a:defRPr/>
            </a:pPr>
            <a:r>
              <a:rPr lang="en-US" altLang="en-US" sz="2000" dirty="0" err="1"/>
              <a:t>efisiensi</a:t>
            </a:r>
            <a:endParaRPr lang="en-US" altLang="en-US" sz="2000" dirty="0"/>
          </a:p>
          <a:p>
            <a:pPr algn="l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0278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algn="just"/>
            <a:r>
              <a:rPr lang="en-US" altLang="en-US" sz="2400" dirty="0" err="1">
                <a:solidFill>
                  <a:srgbClr val="00B0F0"/>
                </a:solidFill>
              </a:rPr>
              <a:t>Perbedaan</a:t>
            </a:r>
            <a:r>
              <a:rPr lang="en-US" altLang="en-US" sz="2400" dirty="0">
                <a:solidFill>
                  <a:srgbClr val="00B0F0"/>
                </a:solidFill>
              </a:rPr>
              <a:t> </a:t>
            </a:r>
            <a:r>
              <a:rPr lang="en-US" altLang="en-US" sz="2400" dirty="0" err="1">
                <a:solidFill>
                  <a:srgbClr val="00B0F0"/>
                </a:solidFill>
              </a:rPr>
              <a:t>Hukum</a:t>
            </a:r>
            <a:r>
              <a:rPr lang="en-US" altLang="en-US" sz="2400" dirty="0">
                <a:solidFill>
                  <a:srgbClr val="00B0F0"/>
                </a:solidFill>
              </a:rPr>
              <a:t> </a:t>
            </a:r>
            <a:r>
              <a:rPr lang="en-US" altLang="en-US" sz="2400" dirty="0" err="1">
                <a:solidFill>
                  <a:srgbClr val="00B0F0"/>
                </a:solidFill>
              </a:rPr>
              <a:t>Administrasi</a:t>
            </a:r>
            <a:r>
              <a:rPr lang="en-US" altLang="en-US" sz="2400" dirty="0">
                <a:solidFill>
                  <a:srgbClr val="00B0F0"/>
                </a:solidFill>
              </a:rPr>
              <a:t> </a:t>
            </a:r>
            <a:r>
              <a:rPr lang="en-US" altLang="en-US" sz="2400" dirty="0" err="1">
                <a:solidFill>
                  <a:srgbClr val="00B0F0"/>
                </a:solidFill>
              </a:rPr>
              <a:t>negara</a:t>
            </a:r>
            <a:r>
              <a:rPr lang="en-US" altLang="en-US" sz="2400" dirty="0">
                <a:solidFill>
                  <a:srgbClr val="00B0F0"/>
                </a:solidFill>
              </a:rPr>
              <a:t> </a:t>
            </a:r>
            <a:r>
              <a:rPr lang="en-US" altLang="en-US" sz="2400" dirty="0" err="1">
                <a:solidFill>
                  <a:srgbClr val="00B0F0"/>
                </a:solidFill>
              </a:rPr>
              <a:t>dengan</a:t>
            </a:r>
            <a:r>
              <a:rPr lang="en-US" altLang="en-US" sz="2400" dirty="0">
                <a:solidFill>
                  <a:srgbClr val="00B0F0"/>
                </a:solidFill>
              </a:rPr>
              <a:t> </a:t>
            </a:r>
            <a:r>
              <a:rPr lang="en-US" altLang="en-US" sz="2400" dirty="0" err="1">
                <a:solidFill>
                  <a:srgbClr val="00B0F0"/>
                </a:solidFill>
              </a:rPr>
              <a:t>Hukum</a:t>
            </a:r>
            <a:r>
              <a:rPr lang="en-US" altLang="en-US" sz="2400" dirty="0">
                <a:solidFill>
                  <a:srgbClr val="00B0F0"/>
                </a:solidFill>
              </a:rPr>
              <a:t> Negara </a:t>
            </a:r>
            <a:r>
              <a:rPr lang="en-US" altLang="en-US" sz="2400" dirty="0" err="1">
                <a:solidFill>
                  <a:srgbClr val="00B0F0"/>
                </a:solidFill>
              </a:rPr>
              <a:t>menurut</a:t>
            </a:r>
            <a:r>
              <a:rPr lang="en-US" altLang="en-US" sz="2400" dirty="0">
                <a:solidFill>
                  <a:srgbClr val="00B0F0"/>
                </a:solidFill>
              </a:rPr>
              <a:t> Van </a:t>
            </a:r>
            <a:r>
              <a:rPr lang="en-US" altLang="en-US" sz="2400" dirty="0" err="1">
                <a:solidFill>
                  <a:srgbClr val="00B0F0"/>
                </a:solidFill>
              </a:rPr>
              <a:t>Vollenhoven</a:t>
            </a:r>
            <a:endParaRPr lang="en-US" sz="24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algn="just">
              <a:defRPr/>
            </a:pPr>
            <a:r>
              <a:rPr lang="en-US" altLang="en-US" dirty="0" err="1"/>
              <a:t>Badan</a:t>
            </a:r>
            <a:r>
              <a:rPr lang="en-US" altLang="en-US" dirty="0"/>
              <a:t> </a:t>
            </a:r>
            <a:r>
              <a:rPr lang="en-US" altLang="en-US" dirty="0" err="1"/>
              <a:t>Pemerintahan</a:t>
            </a:r>
            <a:r>
              <a:rPr lang="en-US" altLang="en-US" dirty="0"/>
              <a:t> </a:t>
            </a:r>
            <a:r>
              <a:rPr lang="en-US" altLang="en-US" dirty="0" err="1"/>
              <a:t>tanpa</a:t>
            </a:r>
            <a:r>
              <a:rPr lang="en-US" altLang="en-US" dirty="0"/>
              <a:t> </a:t>
            </a:r>
            <a:r>
              <a:rPr lang="en-US" altLang="en-US" dirty="0" err="1"/>
              <a:t>aturan</a:t>
            </a:r>
            <a:r>
              <a:rPr lang="en-US" altLang="en-US" dirty="0"/>
              <a:t> </a:t>
            </a:r>
            <a:r>
              <a:rPr lang="en-US" altLang="en-US" dirty="0" err="1"/>
              <a:t>hukum</a:t>
            </a:r>
            <a:r>
              <a:rPr lang="en-US" altLang="en-US" dirty="0"/>
              <a:t> </a:t>
            </a:r>
            <a:r>
              <a:rPr lang="en-US" altLang="en-US" dirty="0" err="1"/>
              <a:t>lumpuh</a:t>
            </a:r>
            <a:r>
              <a:rPr lang="en-US" altLang="en-US" dirty="0"/>
              <a:t>, </a:t>
            </a:r>
            <a:r>
              <a:rPr lang="en-US" altLang="en-US" dirty="0" err="1"/>
              <a:t>karena</a:t>
            </a:r>
            <a:r>
              <a:rPr lang="en-US" altLang="en-US" dirty="0"/>
              <a:t> </a:t>
            </a:r>
            <a:r>
              <a:rPr lang="en-US" altLang="en-US" dirty="0" err="1"/>
              <a:t>badan</a:t>
            </a:r>
            <a:r>
              <a:rPr lang="en-US" altLang="en-US" dirty="0"/>
              <a:t> </a:t>
            </a:r>
            <a:r>
              <a:rPr lang="en-US" altLang="en-US" dirty="0" err="1"/>
              <a:t>itu</a:t>
            </a:r>
            <a:r>
              <a:rPr lang="en-US" altLang="en-US" dirty="0"/>
              <a:t> </a:t>
            </a:r>
            <a:r>
              <a:rPr lang="en-US" altLang="en-US" dirty="0" err="1"/>
              <a:t>tidak</a:t>
            </a:r>
            <a:r>
              <a:rPr lang="en-US" altLang="en-US" dirty="0"/>
              <a:t> </a:t>
            </a:r>
            <a:r>
              <a:rPr lang="en-US" altLang="en-US" dirty="0" err="1"/>
              <a:t>mempunyai</a:t>
            </a:r>
            <a:r>
              <a:rPr lang="en-US" altLang="en-US" dirty="0"/>
              <a:t> </a:t>
            </a:r>
            <a:r>
              <a:rPr lang="en-US" altLang="en-US" dirty="0" err="1"/>
              <a:t>kewenangan</a:t>
            </a:r>
            <a:r>
              <a:rPr lang="en-US" altLang="en-US" dirty="0"/>
              <a:t> </a:t>
            </a:r>
            <a:r>
              <a:rPr lang="en-US" altLang="en-US" dirty="0" err="1"/>
              <a:t>apapun</a:t>
            </a:r>
            <a:endParaRPr lang="en-US" altLang="en-US" dirty="0"/>
          </a:p>
          <a:p>
            <a:pPr algn="just">
              <a:defRPr/>
            </a:pPr>
            <a:r>
              <a:rPr lang="en-US" altLang="en-US" dirty="0" err="1"/>
              <a:t>Badan</a:t>
            </a:r>
            <a:r>
              <a:rPr lang="en-US" altLang="en-US" dirty="0"/>
              <a:t> </a:t>
            </a:r>
            <a:r>
              <a:rPr lang="en-US" altLang="en-US" dirty="0" err="1"/>
              <a:t>Pemerintahan</a:t>
            </a:r>
            <a:r>
              <a:rPr lang="en-US" altLang="en-US" dirty="0"/>
              <a:t> </a:t>
            </a:r>
            <a:r>
              <a:rPr lang="en-US" altLang="en-US" dirty="0" err="1"/>
              <a:t>tanpa</a:t>
            </a:r>
            <a:r>
              <a:rPr lang="en-US" altLang="en-US" dirty="0"/>
              <a:t> </a:t>
            </a:r>
            <a:r>
              <a:rPr lang="en-US" altLang="en-US" dirty="0" err="1"/>
              <a:t>hukum</a:t>
            </a:r>
            <a:r>
              <a:rPr lang="en-US" altLang="en-US" dirty="0"/>
              <a:t> </a:t>
            </a:r>
            <a:r>
              <a:rPr lang="en-US" altLang="en-US" dirty="0" err="1"/>
              <a:t>administrasi</a:t>
            </a:r>
            <a:r>
              <a:rPr lang="en-US" altLang="en-US" dirty="0"/>
              <a:t> </a:t>
            </a:r>
            <a:r>
              <a:rPr lang="en-US" altLang="en-US" dirty="0" err="1"/>
              <a:t>negara</a:t>
            </a:r>
            <a:r>
              <a:rPr lang="en-US" altLang="en-US" dirty="0"/>
              <a:t> </a:t>
            </a:r>
            <a:r>
              <a:rPr lang="en-US" altLang="en-US" dirty="0" err="1"/>
              <a:t>tanpa</a:t>
            </a:r>
            <a:r>
              <a:rPr lang="en-US" altLang="en-US" dirty="0"/>
              <a:t> </a:t>
            </a:r>
            <a:r>
              <a:rPr lang="en-US" altLang="en-US" dirty="0" err="1"/>
              <a:t>Hukum</a:t>
            </a:r>
            <a:r>
              <a:rPr lang="en-US" altLang="en-US" dirty="0"/>
              <a:t> </a:t>
            </a:r>
            <a:r>
              <a:rPr lang="en-US" altLang="en-US" dirty="0" err="1"/>
              <a:t>Administrasi</a:t>
            </a:r>
            <a:r>
              <a:rPr lang="en-US" altLang="en-US" dirty="0"/>
              <a:t> </a:t>
            </a:r>
            <a:r>
              <a:rPr lang="en-US" altLang="en-US" dirty="0" err="1"/>
              <a:t>negara</a:t>
            </a:r>
            <a:r>
              <a:rPr lang="en-US" altLang="en-US" dirty="0"/>
              <a:t> </a:t>
            </a:r>
            <a:r>
              <a:rPr lang="en-US" altLang="en-US" dirty="0" err="1"/>
              <a:t>akan</a:t>
            </a:r>
            <a:r>
              <a:rPr lang="en-US" altLang="en-US" dirty="0"/>
              <a:t> </a:t>
            </a:r>
            <a:r>
              <a:rPr lang="en-US" altLang="en-US" dirty="0" err="1"/>
              <a:t>bebas</a:t>
            </a:r>
            <a:r>
              <a:rPr lang="en-US" altLang="en-US" dirty="0"/>
              <a:t> </a:t>
            </a:r>
            <a:r>
              <a:rPr lang="en-US" altLang="en-US" dirty="0" err="1"/>
              <a:t>sepenuhnya</a:t>
            </a:r>
            <a:r>
              <a:rPr lang="en-US" altLang="en-US" dirty="0"/>
              <a:t>, </a:t>
            </a:r>
            <a:r>
              <a:rPr lang="en-US" altLang="en-US" dirty="0" err="1"/>
              <a:t>karena</a:t>
            </a:r>
            <a:r>
              <a:rPr lang="en-US" altLang="en-US" dirty="0"/>
              <a:t> </a:t>
            </a:r>
            <a:r>
              <a:rPr lang="en-US" altLang="en-US" dirty="0" err="1"/>
              <a:t>badan</a:t>
            </a:r>
            <a:r>
              <a:rPr lang="en-US" altLang="en-US" dirty="0"/>
              <a:t> </a:t>
            </a:r>
            <a:r>
              <a:rPr lang="en-US" altLang="en-US" dirty="0" err="1"/>
              <a:t>ini</a:t>
            </a:r>
            <a:r>
              <a:rPr lang="en-US" altLang="en-US" dirty="0"/>
              <a:t> </a:t>
            </a:r>
            <a:r>
              <a:rPr lang="en-US" altLang="en-US" dirty="0" err="1"/>
              <a:t>dapat</a:t>
            </a:r>
            <a:r>
              <a:rPr lang="en-US" altLang="en-US" dirty="0"/>
              <a:t> </a:t>
            </a:r>
            <a:r>
              <a:rPr lang="en-US" altLang="en-US" dirty="0" err="1"/>
              <a:t>menjalankan</a:t>
            </a:r>
            <a:r>
              <a:rPr lang="en-US" altLang="en-US" dirty="0"/>
              <a:t> </a:t>
            </a:r>
            <a:r>
              <a:rPr lang="en-US" altLang="en-US" dirty="0" err="1"/>
              <a:t>wewenangnya</a:t>
            </a:r>
            <a:r>
              <a:rPr lang="en-US" altLang="en-US" dirty="0"/>
              <a:t> </a:t>
            </a:r>
            <a:r>
              <a:rPr lang="en-US" altLang="en-US" dirty="0" err="1"/>
              <a:t>menurut</a:t>
            </a:r>
            <a:r>
              <a:rPr lang="en-US" altLang="en-US" dirty="0"/>
              <a:t> </a:t>
            </a:r>
            <a:r>
              <a:rPr lang="en-US" altLang="en-US" dirty="0" err="1"/>
              <a:t>kehendak</a:t>
            </a:r>
            <a:r>
              <a:rPr lang="en-US" altLang="en-US" dirty="0"/>
              <a:t> </a:t>
            </a:r>
            <a:r>
              <a:rPr lang="en-US" altLang="en-US" dirty="0" err="1"/>
              <a:t>sendiri</a:t>
            </a:r>
            <a:r>
              <a:rPr lang="en-US" altLang="en-US" dirty="0"/>
              <a:t> (</a:t>
            </a:r>
            <a:r>
              <a:rPr lang="en-US" altLang="en-US" dirty="0" err="1"/>
              <a:t>Bisa</a:t>
            </a:r>
            <a:r>
              <a:rPr lang="en-US" altLang="en-US" dirty="0"/>
              <a:t> </a:t>
            </a:r>
            <a:r>
              <a:rPr lang="en-US" altLang="en-US" dirty="0" err="1"/>
              <a:t>sewenang-wenang</a:t>
            </a:r>
            <a:r>
              <a:rPr lang="en-US" altLang="en-US" dirty="0"/>
              <a:t>)</a:t>
            </a:r>
          </a:p>
          <a:p>
            <a:pPr algn="just">
              <a:defRPr/>
            </a:pPr>
            <a:r>
              <a:rPr lang="en-US" altLang="en-US" dirty="0"/>
              <a:t>HAN </a:t>
            </a:r>
            <a:r>
              <a:rPr lang="en-US" altLang="en-US" dirty="0" err="1"/>
              <a:t>merupakan</a:t>
            </a:r>
            <a:r>
              <a:rPr lang="en-US" altLang="en-US" dirty="0"/>
              <a:t> </a:t>
            </a:r>
            <a:r>
              <a:rPr lang="en-US" altLang="en-US" dirty="0" err="1"/>
              <a:t>pembatasan</a:t>
            </a:r>
            <a:r>
              <a:rPr lang="en-US" altLang="en-US" dirty="0"/>
              <a:t> </a:t>
            </a:r>
            <a:r>
              <a:rPr lang="en-US" altLang="en-US" dirty="0" err="1"/>
              <a:t>terhadap</a:t>
            </a:r>
            <a:r>
              <a:rPr lang="en-US" altLang="en-US" dirty="0"/>
              <a:t> </a:t>
            </a:r>
            <a:r>
              <a:rPr lang="en-US" altLang="en-US" dirty="0" err="1"/>
              <a:t>kebebasan</a:t>
            </a:r>
            <a:r>
              <a:rPr lang="en-US" altLang="en-US" dirty="0"/>
              <a:t> </a:t>
            </a:r>
            <a:r>
              <a:rPr lang="en-US" altLang="en-US" dirty="0" err="1"/>
              <a:t>pemerintah</a:t>
            </a:r>
            <a:r>
              <a:rPr lang="en-US" altLang="en-US" dirty="0"/>
              <a:t> , </a:t>
            </a:r>
            <a:r>
              <a:rPr lang="en-US" altLang="en-US" dirty="0" err="1"/>
              <a:t>jadi</a:t>
            </a:r>
            <a:r>
              <a:rPr lang="en-US" altLang="en-US" dirty="0"/>
              <a:t> </a:t>
            </a:r>
            <a:r>
              <a:rPr lang="en-US" altLang="en-US" dirty="0" err="1"/>
              <a:t>merupakan</a:t>
            </a:r>
            <a:r>
              <a:rPr lang="en-US" altLang="en-US" dirty="0"/>
              <a:t> </a:t>
            </a:r>
            <a:r>
              <a:rPr lang="en-US" altLang="en-US" dirty="0" err="1"/>
              <a:t>jaminan</a:t>
            </a:r>
            <a:r>
              <a:rPr lang="en-US" altLang="en-US" dirty="0"/>
              <a:t> </a:t>
            </a:r>
            <a:r>
              <a:rPr lang="en-US" altLang="en-US" dirty="0" err="1"/>
              <a:t>bagi</a:t>
            </a:r>
            <a:r>
              <a:rPr lang="en-US" altLang="en-US" dirty="0"/>
              <a:t> </a:t>
            </a:r>
            <a:r>
              <a:rPr lang="en-US" altLang="en-US" dirty="0" err="1"/>
              <a:t>mereka</a:t>
            </a:r>
            <a:r>
              <a:rPr lang="en-US" altLang="en-US" dirty="0"/>
              <a:t> yang </a:t>
            </a:r>
            <a:r>
              <a:rPr lang="en-US" altLang="en-US" dirty="0" err="1"/>
              <a:t>harus</a:t>
            </a:r>
            <a:r>
              <a:rPr lang="en-US" altLang="en-US" dirty="0"/>
              <a:t> </a:t>
            </a:r>
            <a:r>
              <a:rPr lang="en-US" altLang="en-US" dirty="0" err="1"/>
              <a:t>taat</a:t>
            </a:r>
            <a:r>
              <a:rPr lang="en-US" altLang="en-US" dirty="0"/>
              <a:t> </a:t>
            </a:r>
            <a:r>
              <a:rPr lang="en-US" altLang="en-US" dirty="0" err="1"/>
              <a:t>kepada</a:t>
            </a:r>
            <a:r>
              <a:rPr lang="en-US" altLang="en-US" dirty="0"/>
              <a:t> </a:t>
            </a:r>
            <a:r>
              <a:rPr lang="en-US" altLang="en-US" dirty="0" err="1"/>
              <a:t>pemerintah</a:t>
            </a:r>
            <a:endParaRPr lang="en-US" altLang="en-US" dirty="0"/>
          </a:p>
          <a:p>
            <a:pPr algn="just">
              <a:defRPr/>
            </a:pPr>
            <a:r>
              <a:rPr lang="en-US" altLang="en-US" dirty="0"/>
              <a:t>HAN </a:t>
            </a:r>
            <a:r>
              <a:rPr lang="en-US" altLang="en-US" dirty="0" err="1"/>
              <a:t>mengandung</a:t>
            </a:r>
            <a:r>
              <a:rPr lang="en-US" altLang="en-US" dirty="0"/>
              <a:t> </a:t>
            </a:r>
            <a:r>
              <a:rPr lang="en-US" altLang="en-US" dirty="0" err="1"/>
              <a:t>arti</a:t>
            </a:r>
            <a:r>
              <a:rPr lang="en-US" altLang="en-US" dirty="0"/>
              <a:t> pula </a:t>
            </a:r>
            <a:r>
              <a:rPr lang="en-US" altLang="en-US" dirty="0" err="1"/>
              <a:t>bahwa</a:t>
            </a:r>
            <a:r>
              <a:rPr lang="en-US" altLang="en-US" dirty="0"/>
              <a:t> </a:t>
            </a:r>
            <a:r>
              <a:rPr lang="en-US" altLang="en-US" dirty="0" err="1"/>
              <a:t>bagi</a:t>
            </a:r>
            <a:r>
              <a:rPr lang="en-US" altLang="en-US" dirty="0"/>
              <a:t> </a:t>
            </a:r>
            <a:r>
              <a:rPr lang="en-US" altLang="en-US" dirty="0" err="1"/>
              <a:t>mereka</a:t>
            </a:r>
            <a:r>
              <a:rPr lang="en-US" altLang="en-US" dirty="0"/>
              <a:t> yang </a:t>
            </a:r>
            <a:r>
              <a:rPr lang="en-US" altLang="en-US" dirty="0" err="1"/>
              <a:t>harus</a:t>
            </a:r>
            <a:r>
              <a:rPr lang="en-US" altLang="en-US" dirty="0"/>
              <a:t> </a:t>
            </a:r>
            <a:r>
              <a:rPr lang="en-US" altLang="en-US" dirty="0" err="1"/>
              <a:t>taat</a:t>
            </a:r>
            <a:r>
              <a:rPr lang="en-US" altLang="en-US" dirty="0"/>
              <a:t> </a:t>
            </a:r>
            <a:r>
              <a:rPr lang="en-US" altLang="en-US" dirty="0" err="1"/>
              <a:t>kepadapemerintah</a:t>
            </a:r>
            <a:r>
              <a:rPr lang="en-US" altLang="en-US" dirty="0"/>
              <a:t> </a:t>
            </a:r>
            <a:r>
              <a:rPr lang="en-US" altLang="en-US" dirty="0" err="1"/>
              <a:t>dibebani</a:t>
            </a:r>
            <a:r>
              <a:rPr lang="en-US" altLang="en-US" dirty="0"/>
              <a:t> </a:t>
            </a:r>
            <a:r>
              <a:rPr lang="en-US" altLang="en-US" dirty="0" err="1"/>
              <a:t>berbagai</a:t>
            </a:r>
            <a:r>
              <a:rPr lang="en-US" altLang="en-US" dirty="0"/>
              <a:t> </a:t>
            </a:r>
            <a:r>
              <a:rPr lang="en-US" altLang="en-US" dirty="0" err="1"/>
              <a:t>kewajiban</a:t>
            </a:r>
            <a:r>
              <a:rPr lang="en-US" altLang="en-US" dirty="0"/>
              <a:t> yang </a:t>
            </a:r>
            <a:r>
              <a:rPr lang="en-US" altLang="en-US" dirty="0" err="1"/>
              <a:t>tegas</a:t>
            </a:r>
            <a:r>
              <a:rPr lang="en-US" altLang="en-US" dirty="0"/>
              <a:t> </a:t>
            </a:r>
            <a:r>
              <a:rPr lang="en-US" altLang="en-US" dirty="0" err="1"/>
              <a:t>bagaimana</a:t>
            </a:r>
            <a:r>
              <a:rPr lang="en-US" altLang="en-US" dirty="0"/>
              <a:t> </a:t>
            </a:r>
            <a:r>
              <a:rPr lang="en-US" altLang="en-US" dirty="0" err="1"/>
              <a:t>dan</a:t>
            </a:r>
            <a:r>
              <a:rPr lang="en-US" altLang="en-US" dirty="0"/>
              <a:t> </a:t>
            </a:r>
            <a:r>
              <a:rPr lang="en-US" altLang="en-US" dirty="0" err="1"/>
              <a:t>sampai</a:t>
            </a:r>
            <a:r>
              <a:rPr lang="en-US" altLang="en-US" dirty="0"/>
              <a:t> </a:t>
            </a:r>
            <a:r>
              <a:rPr lang="en-US" altLang="en-US" dirty="0" err="1"/>
              <a:t>mana</a:t>
            </a:r>
            <a:r>
              <a:rPr lang="en-US" altLang="en-US" dirty="0"/>
              <a:t> </a:t>
            </a:r>
            <a:r>
              <a:rPr lang="en-US" altLang="en-US" dirty="0" err="1"/>
              <a:t>batasnya</a:t>
            </a:r>
            <a:endParaRPr lang="en-US" altLang="en-US" dirty="0"/>
          </a:p>
          <a:p>
            <a:pPr algn="just">
              <a:defRPr/>
            </a:pPr>
            <a:r>
              <a:rPr lang="en-US" altLang="en-US" dirty="0"/>
              <a:t>HAN </a:t>
            </a:r>
            <a:r>
              <a:rPr lang="en-US" altLang="en-US" dirty="0" err="1"/>
              <a:t>terdiri</a:t>
            </a:r>
            <a:r>
              <a:rPr lang="en-US" altLang="en-US" dirty="0"/>
              <a:t> </a:t>
            </a:r>
            <a:r>
              <a:rPr lang="en-US" altLang="en-US" dirty="0" err="1"/>
              <a:t>dari</a:t>
            </a:r>
            <a:r>
              <a:rPr lang="en-US" altLang="en-US" dirty="0"/>
              <a:t> yang </a:t>
            </a:r>
            <a:r>
              <a:rPr lang="en-US" altLang="en-US" dirty="0" err="1"/>
              <a:t>tersisa</a:t>
            </a:r>
            <a:r>
              <a:rPr lang="en-US" altLang="en-US" dirty="0"/>
              <a:t> </a:t>
            </a:r>
            <a:r>
              <a:rPr lang="en-US" altLang="en-US" dirty="0" err="1"/>
              <a:t>dari</a:t>
            </a:r>
            <a:r>
              <a:rPr lang="en-US" altLang="en-US" dirty="0"/>
              <a:t> </a:t>
            </a:r>
            <a:r>
              <a:rPr lang="en-US" altLang="en-US" dirty="0" err="1"/>
              <a:t>hukum</a:t>
            </a:r>
            <a:r>
              <a:rPr lang="en-US" altLang="en-US" dirty="0"/>
              <a:t> </a:t>
            </a:r>
            <a:r>
              <a:rPr lang="en-US" altLang="en-US" dirty="0" err="1"/>
              <a:t>publik</a:t>
            </a:r>
            <a:r>
              <a:rPr lang="en-US" altLang="en-US" dirty="0"/>
              <a:t> </a:t>
            </a:r>
            <a:r>
              <a:rPr lang="en-US" altLang="en-US" dirty="0" err="1"/>
              <a:t>nasional</a:t>
            </a:r>
            <a:r>
              <a:rPr lang="en-US" altLang="en-US" dirty="0"/>
              <a:t> yang </a:t>
            </a:r>
            <a:r>
              <a:rPr lang="en-US" altLang="en-US" dirty="0" err="1"/>
              <a:t>sudah</a:t>
            </a:r>
            <a:r>
              <a:rPr lang="en-US" altLang="en-US" dirty="0"/>
              <a:t> </a:t>
            </a:r>
            <a:r>
              <a:rPr lang="en-US" altLang="en-US" dirty="0" err="1"/>
              <a:t>dikurangi</a:t>
            </a:r>
            <a:r>
              <a:rPr lang="en-US" altLang="en-US" dirty="0"/>
              <a:t> </a:t>
            </a:r>
            <a:r>
              <a:rPr lang="en-US" altLang="en-US" dirty="0" err="1"/>
              <a:t>hukum</a:t>
            </a:r>
            <a:r>
              <a:rPr lang="en-US" altLang="en-US" dirty="0"/>
              <a:t> </a:t>
            </a:r>
            <a:r>
              <a:rPr lang="en-US" altLang="en-US" dirty="0" err="1"/>
              <a:t>pidana</a:t>
            </a:r>
            <a:r>
              <a:rPr lang="en-US" altLang="en-US" dirty="0"/>
              <a:t>, </a:t>
            </a:r>
            <a:r>
              <a:rPr lang="en-US" altLang="en-US" dirty="0" err="1"/>
              <a:t>hukum</a:t>
            </a:r>
            <a:r>
              <a:rPr lang="en-US" altLang="en-US" dirty="0"/>
              <a:t> </a:t>
            </a:r>
            <a:r>
              <a:rPr lang="en-US" altLang="en-US" dirty="0" err="1"/>
              <a:t>perdata</a:t>
            </a:r>
            <a:r>
              <a:rPr lang="en-US" altLang="en-US" dirty="0"/>
              <a:t>, </a:t>
            </a:r>
            <a:r>
              <a:rPr lang="en-US" altLang="en-US" dirty="0" err="1"/>
              <a:t>dan</a:t>
            </a:r>
            <a:r>
              <a:rPr lang="en-US" altLang="en-US" dirty="0"/>
              <a:t> </a:t>
            </a:r>
            <a:r>
              <a:rPr lang="en-US" altLang="en-US" dirty="0" err="1"/>
              <a:t>hukum</a:t>
            </a:r>
            <a:r>
              <a:rPr lang="en-US" altLang="en-US" dirty="0"/>
              <a:t> </a:t>
            </a:r>
            <a:r>
              <a:rPr lang="en-US" altLang="en-US" dirty="0" err="1"/>
              <a:t>acara</a:t>
            </a:r>
            <a:r>
              <a:rPr lang="en-US" altLang="en-US" dirty="0"/>
              <a:t> </a:t>
            </a:r>
            <a:r>
              <a:rPr lang="en-US" altLang="en-US" dirty="0" err="1"/>
              <a:t>pidana</a:t>
            </a:r>
            <a:endParaRPr lang="en-US" altLang="en-US" dirty="0"/>
          </a:p>
          <a:p>
            <a:pPr algn="l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3988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algn="just"/>
            <a:r>
              <a:rPr lang="en-US" altLang="en-US" sz="3600" dirty="0" err="1">
                <a:solidFill>
                  <a:schemeClr val="accent1"/>
                </a:solidFill>
              </a:rPr>
              <a:t>Lingkup</a:t>
            </a:r>
            <a:r>
              <a:rPr lang="en-US" altLang="en-US" sz="3600" dirty="0">
                <a:solidFill>
                  <a:schemeClr val="accent1"/>
                </a:solidFill>
              </a:rPr>
              <a:t> </a:t>
            </a:r>
            <a:r>
              <a:rPr lang="en-US" altLang="en-US" sz="3600" dirty="0" err="1">
                <a:solidFill>
                  <a:schemeClr val="accent1"/>
                </a:solidFill>
              </a:rPr>
              <a:t>Hukum</a:t>
            </a:r>
            <a:r>
              <a:rPr lang="en-US" altLang="en-US" sz="3600" dirty="0">
                <a:solidFill>
                  <a:schemeClr val="accent1"/>
                </a:solidFill>
              </a:rPr>
              <a:t> Negara </a:t>
            </a:r>
            <a:r>
              <a:rPr lang="en-US" altLang="en-US" sz="3600" dirty="0" err="1">
                <a:solidFill>
                  <a:schemeClr val="accent1"/>
                </a:solidFill>
              </a:rPr>
              <a:t>dan</a:t>
            </a:r>
            <a:r>
              <a:rPr lang="en-US" altLang="en-US" sz="3600" dirty="0">
                <a:solidFill>
                  <a:schemeClr val="accent1"/>
                </a:solidFill>
              </a:rPr>
              <a:t> HAN</a:t>
            </a:r>
            <a:br>
              <a:rPr lang="en-US" altLang="en-US" sz="3600" dirty="0">
                <a:solidFill>
                  <a:schemeClr val="accent1"/>
                </a:solidFill>
              </a:rPr>
            </a:br>
            <a:r>
              <a:rPr lang="en-US" altLang="en-US" sz="3600" dirty="0" err="1">
                <a:solidFill>
                  <a:schemeClr val="accent1"/>
                </a:solidFill>
              </a:rPr>
              <a:t>Menurut</a:t>
            </a:r>
            <a:r>
              <a:rPr lang="en-US" altLang="en-US" sz="3600" dirty="0">
                <a:solidFill>
                  <a:schemeClr val="accent1"/>
                </a:solidFill>
              </a:rPr>
              <a:t> Van </a:t>
            </a:r>
            <a:r>
              <a:rPr lang="en-US" altLang="en-US" sz="3600" dirty="0" err="1">
                <a:solidFill>
                  <a:schemeClr val="accent1"/>
                </a:solidFill>
              </a:rPr>
              <a:t>Vollenhoven</a:t>
            </a:r>
            <a:endParaRPr lang="en-US" sz="36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en-US" altLang="en-US" sz="2800" dirty="0" err="1"/>
              <a:t>Objek</a:t>
            </a:r>
            <a:r>
              <a:rPr lang="en-US" altLang="en-US" sz="2800" dirty="0"/>
              <a:t> </a:t>
            </a:r>
            <a:r>
              <a:rPr lang="en-US" altLang="en-US" sz="2800" dirty="0" err="1"/>
              <a:t>Hukum</a:t>
            </a:r>
            <a:r>
              <a:rPr lang="en-US" altLang="en-US" sz="2800" dirty="0"/>
              <a:t> Negara </a:t>
            </a:r>
            <a:r>
              <a:rPr lang="en-US" altLang="en-US" sz="2800" dirty="0" err="1"/>
              <a:t>umumnya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berkenaan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dengan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masalah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kesadaran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hukum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seperti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susunan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kekuasaan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parlemen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atau</a:t>
            </a:r>
            <a:r>
              <a:rPr lang="en-US" altLang="en-US" sz="2800" dirty="0"/>
              <a:t> </a:t>
            </a:r>
            <a:r>
              <a:rPr lang="en-US" altLang="en-US" sz="2800" dirty="0" err="1"/>
              <a:t>jaminan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untuk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menjalankan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hak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asasi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manusia</a:t>
            </a:r>
            <a:endParaRPr lang="en-US" altLang="en-US" sz="2800" dirty="0"/>
          </a:p>
          <a:p>
            <a:pPr algn="just">
              <a:defRPr/>
            </a:pPr>
            <a:r>
              <a:rPr lang="en-US" altLang="en-US" sz="2800" dirty="0" err="1"/>
              <a:t>Objek</a:t>
            </a:r>
            <a:r>
              <a:rPr lang="en-US" altLang="en-US" sz="2800" dirty="0"/>
              <a:t> HAN </a:t>
            </a:r>
            <a:r>
              <a:rPr lang="en-US" altLang="en-US" sz="2800" dirty="0" err="1"/>
              <a:t>umumnya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berkenaan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dengan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masalah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teknis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penyelengaraan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negara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seperti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besarnya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pajak</a:t>
            </a:r>
            <a:r>
              <a:rPr lang="en-US" altLang="en-US" sz="2800" dirty="0"/>
              <a:t> yang </a:t>
            </a:r>
            <a:r>
              <a:rPr lang="en-US" altLang="en-US" sz="2800" dirty="0" err="1"/>
              <a:t>harus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dibayar</a:t>
            </a:r>
            <a:endParaRPr lang="en-US" altLang="en-US" sz="2800" dirty="0"/>
          </a:p>
          <a:p>
            <a:pPr algn="l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6437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SKEMA 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just">
              <a:defRPr/>
            </a:pPr>
            <a:endParaRPr lang="en-US" altLang="en-US" dirty="0" smtClean="0"/>
          </a:p>
          <a:p>
            <a:pPr algn="just">
              <a:defRPr/>
            </a:pPr>
            <a:endParaRPr lang="en-US" altLang="en-US" dirty="0"/>
          </a:p>
          <a:p>
            <a:pPr algn="just">
              <a:defRPr/>
            </a:pPr>
            <a:r>
              <a:rPr lang="en-US" altLang="en-US" dirty="0" smtClean="0"/>
              <a:t>HAN </a:t>
            </a:r>
            <a:r>
              <a:rPr lang="en-US" altLang="en-US" dirty="0" err="1"/>
              <a:t>Meliputi</a:t>
            </a:r>
            <a:r>
              <a:rPr lang="en-US" altLang="en-US" dirty="0"/>
              <a:t> </a:t>
            </a:r>
            <a:r>
              <a:rPr lang="en-US" altLang="en-US" dirty="0" err="1"/>
              <a:t>mengatur</a:t>
            </a:r>
            <a:r>
              <a:rPr lang="en-US" altLang="en-US" dirty="0"/>
              <a:t> </a:t>
            </a:r>
            <a:r>
              <a:rPr lang="en-US" altLang="en-US" dirty="0" err="1"/>
              <a:t>bagi</a:t>
            </a:r>
            <a:r>
              <a:rPr lang="en-US" altLang="en-US" dirty="0"/>
              <a:t> </a:t>
            </a:r>
            <a:r>
              <a:rPr lang="en-US" altLang="en-US" dirty="0" err="1"/>
              <a:t>sarana</a:t>
            </a:r>
            <a:r>
              <a:rPr lang="en-US" altLang="en-US" dirty="0"/>
              <a:t> </a:t>
            </a:r>
            <a:r>
              <a:rPr lang="en-US" altLang="en-US" dirty="0" err="1"/>
              <a:t>bagi</a:t>
            </a:r>
            <a:r>
              <a:rPr lang="en-US" altLang="en-US" dirty="0"/>
              <a:t> </a:t>
            </a:r>
            <a:r>
              <a:rPr lang="en-US" altLang="en-US" dirty="0" err="1"/>
              <a:t>penguasa</a:t>
            </a:r>
            <a:r>
              <a:rPr lang="en-US" altLang="en-US" dirty="0"/>
              <a:t>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mengatur</a:t>
            </a:r>
            <a:r>
              <a:rPr lang="en-US" altLang="en-US" dirty="0"/>
              <a:t> </a:t>
            </a:r>
            <a:r>
              <a:rPr lang="en-US" altLang="en-US" dirty="0" err="1"/>
              <a:t>dan</a:t>
            </a:r>
            <a:r>
              <a:rPr lang="en-US" altLang="en-US" dirty="0"/>
              <a:t> </a:t>
            </a:r>
            <a:r>
              <a:rPr lang="en-US" altLang="en-US" dirty="0" err="1"/>
              <a:t>mengendalikan</a:t>
            </a:r>
            <a:r>
              <a:rPr lang="en-US" altLang="en-US" dirty="0"/>
              <a:t> </a:t>
            </a:r>
            <a:r>
              <a:rPr lang="en-US" altLang="en-US" dirty="0" err="1"/>
              <a:t>masyarakat</a:t>
            </a:r>
            <a:endParaRPr lang="en-US" altLang="en-US" dirty="0"/>
          </a:p>
          <a:p>
            <a:pPr algn="just">
              <a:defRPr/>
            </a:pPr>
            <a:r>
              <a:rPr lang="en-US" altLang="en-US" dirty="0" err="1"/>
              <a:t>Mengatur</a:t>
            </a:r>
            <a:r>
              <a:rPr lang="en-US" altLang="en-US" dirty="0"/>
              <a:t> </a:t>
            </a:r>
            <a:r>
              <a:rPr lang="en-US" altLang="en-US" dirty="0" err="1"/>
              <a:t>cara-cara</a:t>
            </a:r>
            <a:r>
              <a:rPr lang="en-US" altLang="en-US" dirty="0"/>
              <a:t> </a:t>
            </a:r>
            <a:r>
              <a:rPr lang="en-US" altLang="en-US" dirty="0" err="1"/>
              <a:t>partisipasi</a:t>
            </a:r>
            <a:r>
              <a:rPr lang="en-US" altLang="en-US" dirty="0"/>
              <a:t> WN </a:t>
            </a:r>
            <a:r>
              <a:rPr lang="en-US" altLang="en-US" dirty="0" err="1"/>
              <a:t>dlm</a:t>
            </a:r>
            <a:r>
              <a:rPr lang="en-US" altLang="en-US" dirty="0"/>
              <a:t> proses </a:t>
            </a:r>
            <a:r>
              <a:rPr lang="en-US" altLang="en-US" dirty="0" err="1"/>
              <a:t>pengaturan</a:t>
            </a:r>
            <a:r>
              <a:rPr lang="en-US" altLang="en-US" dirty="0"/>
              <a:t> </a:t>
            </a:r>
            <a:r>
              <a:rPr lang="en-US" altLang="en-US" dirty="0" err="1"/>
              <a:t>dan</a:t>
            </a:r>
            <a:r>
              <a:rPr lang="en-US" altLang="en-US" dirty="0"/>
              <a:t> </a:t>
            </a:r>
            <a:r>
              <a:rPr lang="en-US" altLang="en-US" dirty="0" err="1"/>
              <a:t>pengendalian</a:t>
            </a:r>
            <a:r>
              <a:rPr lang="en-US" altLang="en-US" dirty="0"/>
              <a:t> </a:t>
            </a:r>
            <a:r>
              <a:rPr lang="en-US" altLang="en-US" dirty="0" err="1"/>
              <a:t>tersebut</a:t>
            </a:r>
            <a:endParaRPr lang="en-US" altLang="en-US" dirty="0"/>
          </a:p>
          <a:p>
            <a:pPr algn="just">
              <a:defRPr/>
            </a:pPr>
            <a:r>
              <a:rPr lang="en-US" altLang="en-US" dirty="0" err="1"/>
              <a:t>Perlindungan</a:t>
            </a:r>
            <a:r>
              <a:rPr lang="en-US" altLang="en-US" dirty="0"/>
              <a:t> </a:t>
            </a:r>
            <a:r>
              <a:rPr lang="en-US" altLang="en-US" dirty="0" err="1"/>
              <a:t>hukum</a:t>
            </a:r>
            <a:endParaRPr lang="en-US" altLang="en-US" dirty="0"/>
          </a:p>
          <a:p>
            <a:pPr algn="l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4675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altLang="en-US" sz="3200" dirty="0" err="1">
                <a:solidFill>
                  <a:srgbClr val="0070C0"/>
                </a:solidFill>
              </a:rPr>
              <a:t>Pengertian</a:t>
            </a:r>
            <a:r>
              <a:rPr lang="en-US" altLang="en-US" sz="3200" dirty="0">
                <a:solidFill>
                  <a:srgbClr val="0070C0"/>
                </a:solidFill>
              </a:rPr>
              <a:t> HAN </a:t>
            </a:r>
            <a:r>
              <a:rPr lang="en-US" altLang="en-US" sz="3200" dirty="0" err="1">
                <a:solidFill>
                  <a:srgbClr val="0070C0"/>
                </a:solidFill>
              </a:rPr>
              <a:t>dalam</a:t>
            </a:r>
            <a:r>
              <a:rPr lang="en-US" altLang="en-US" sz="3200" dirty="0">
                <a:solidFill>
                  <a:srgbClr val="0070C0"/>
                </a:solidFill>
              </a:rPr>
              <a:t> </a:t>
            </a:r>
            <a:r>
              <a:rPr lang="en-US" altLang="en-US" sz="3200" dirty="0" err="1">
                <a:solidFill>
                  <a:srgbClr val="0070C0"/>
                </a:solidFill>
              </a:rPr>
              <a:t>arti</a:t>
            </a:r>
            <a:r>
              <a:rPr lang="en-US" altLang="en-US" sz="3200" dirty="0">
                <a:solidFill>
                  <a:srgbClr val="0070C0"/>
                </a:solidFill>
              </a:rPr>
              <a:t> </a:t>
            </a:r>
            <a:r>
              <a:rPr lang="en-US" altLang="en-US" sz="3200" dirty="0" err="1">
                <a:solidFill>
                  <a:srgbClr val="0070C0"/>
                </a:solidFill>
              </a:rPr>
              <a:t>luas</a:t>
            </a:r>
            <a:r>
              <a:rPr lang="en-US" altLang="en-US" sz="3200" dirty="0">
                <a:solidFill>
                  <a:srgbClr val="0070C0"/>
                </a:solidFill>
              </a:rPr>
              <a:t/>
            </a:r>
            <a:br>
              <a:rPr lang="en-US" altLang="en-US" sz="3200" dirty="0">
                <a:solidFill>
                  <a:srgbClr val="0070C0"/>
                </a:solidFill>
              </a:rPr>
            </a:br>
            <a:r>
              <a:rPr lang="en-US" altLang="en-US" sz="3200" dirty="0" err="1">
                <a:solidFill>
                  <a:srgbClr val="0070C0"/>
                </a:solidFill>
              </a:rPr>
              <a:t>Unsur-unsurnya</a:t>
            </a:r>
            <a:r>
              <a:rPr lang="en-US" altLang="en-US" sz="3200" dirty="0">
                <a:solidFill>
                  <a:srgbClr val="0070C0"/>
                </a:solidFill>
              </a:rPr>
              <a:t> </a:t>
            </a:r>
            <a:r>
              <a:rPr lang="en-US" altLang="en-US" sz="3200" dirty="0" err="1">
                <a:solidFill>
                  <a:srgbClr val="0070C0"/>
                </a:solidFill>
              </a:rPr>
              <a:t>meliputi</a:t>
            </a:r>
            <a:r>
              <a:rPr lang="en-US" altLang="en-US" sz="3200" dirty="0">
                <a:solidFill>
                  <a:srgbClr val="0070C0"/>
                </a:solidFill>
              </a:rPr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algn="just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altLang="en-US" sz="2400" dirty="0" err="1"/>
              <a:t>Hukum</a:t>
            </a:r>
            <a:r>
              <a:rPr lang="en-US" altLang="en-US" sz="2400" dirty="0"/>
              <a:t> Tata </a:t>
            </a:r>
            <a:r>
              <a:rPr lang="en-US" altLang="en-US" sz="2400" dirty="0" err="1"/>
              <a:t>Pemerintahan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yaitu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hukum</a:t>
            </a:r>
            <a:r>
              <a:rPr lang="en-US" altLang="en-US" sz="2400" dirty="0"/>
              <a:t> </a:t>
            </a:r>
            <a:r>
              <a:rPr lang="en-US" altLang="en-US" sz="2400" dirty="0" err="1"/>
              <a:t>eksekutif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atau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hukum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tata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pelaksanaan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undang-undang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menyangkut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pengendalian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penggunaan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kekuasaan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publik</a:t>
            </a:r>
            <a:endParaRPr lang="en-US" altLang="en-US" sz="2400" dirty="0"/>
          </a:p>
          <a:p>
            <a:pPr marL="342900" indent="-342900" algn="just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altLang="en-US" sz="2400" dirty="0" err="1"/>
              <a:t>Hukum</a:t>
            </a:r>
            <a:r>
              <a:rPr lang="en-US" altLang="en-US" sz="2400" dirty="0"/>
              <a:t> Tata Usaha Negara, </a:t>
            </a:r>
            <a:r>
              <a:rPr lang="en-US" altLang="en-US" sz="2400" dirty="0" err="1"/>
              <a:t>yakni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hukum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mengenai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surat-menyurat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rahasia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kedinasan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jabatan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atau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disebut</a:t>
            </a:r>
            <a:r>
              <a:rPr lang="en-US" altLang="en-US" sz="2400" dirty="0"/>
              <a:t> pula </a:t>
            </a:r>
            <a:r>
              <a:rPr lang="en-US" altLang="en-US" sz="2400" dirty="0" err="1"/>
              <a:t>sebagai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Hukum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Birokrasi</a:t>
            </a:r>
            <a:endParaRPr lang="en-US" altLang="en-US" sz="2400" dirty="0"/>
          </a:p>
          <a:p>
            <a:pPr marL="342900" indent="-342900" algn="just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altLang="en-US" sz="2400" dirty="0" err="1"/>
              <a:t>Hukum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Administrasi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dalam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arti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sempit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yakni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hukum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tata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pengurusan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rumah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tangga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negara</a:t>
            </a:r>
            <a:r>
              <a:rPr lang="en-US" altLang="en-US" sz="2400" dirty="0"/>
              <a:t>, intern </a:t>
            </a:r>
            <a:r>
              <a:rPr lang="en-US" altLang="en-US" sz="2400" dirty="0" err="1"/>
              <a:t>dan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ekstern</a:t>
            </a:r>
            <a:endParaRPr lang="en-US" altLang="en-US" sz="2400" dirty="0"/>
          </a:p>
          <a:p>
            <a:pPr marL="342900" indent="-342900" algn="just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altLang="en-US" sz="2400" dirty="0" err="1"/>
              <a:t>Hukum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Administrasi</a:t>
            </a:r>
            <a:r>
              <a:rPr lang="en-US" altLang="en-US" sz="2400" dirty="0"/>
              <a:t> Pembangunan yang </a:t>
            </a:r>
            <a:r>
              <a:rPr lang="en-US" altLang="en-US" sz="2400" dirty="0" err="1"/>
              <a:t>mengatur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penyelenggaraan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pembangunan</a:t>
            </a:r>
            <a:endParaRPr lang="en-US" altLang="en-US" sz="2400" dirty="0"/>
          </a:p>
          <a:p>
            <a:pPr marL="342900" indent="-342900" algn="just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altLang="en-US" sz="2400" dirty="0" err="1"/>
              <a:t>Hukum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Administrasi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lingkungan</a:t>
            </a:r>
            <a:endParaRPr lang="en-US" altLang="en-US" sz="2400" dirty="0"/>
          </a:p>
          <a:p>
            <a:pPr algn="l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7118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196752"/>
            <a:ext cx="8208912" cy="4896073"/>
          </a:xfrm>
        </p:spPr>
        <p:txBody>
          <a:bodyPr/>
          <a:lstStyle/>
          <a:p>
            <a:pPr algn="just">
              <a:defRPr/>
            </a:pPr>
            <a:r>
              <a:rPr lang="en-US" altLang="en-US" sz="2800" dirty="0" err="1">
                <a:solidFill>
                  <a:schemeClr val="tx1"/>
                </a:solidFill>
              </a:rPr>
              <a:t>Sebagai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hukum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hasil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buatan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administrasi</a:t>
            </a:r>
            <a:r>
              <a:rPr lang="en-US" altLang="en-US" sz="2800" dirty="0">
                <a:solidFill>
                  <a:schemeClr val="tx1"/>
                </a:solidFill>
              </a:rPr>
              <a:t>, HAN </a:t>
            </a:r>
            <a:r>
              <a:rPr lang="en-US" altLang="en-US" sz="2800" dirty="0" err="1">
                <a:solidFill>
                  <a:schemeClr val="tx1"/>
                </a:solidFill>
              </a:rPr>
              <a:t>adalah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hukum</a:t>
            </a:r>
            <a:r>
              <a:rPr lang="en-US" altLang="en-US" sz="2800" dirty="0">
                <a:solidFill>
                  <a:schemeClr val="tx1"/>
                </a:solidFill>
              </a:rPr>
              <a:t> yang </a:t>
            </a:r>
            <a:r>
              <a:rPr lang="en-US" altLang="en-US" sz="2800" dirty="0" err="1">
                <a:solidFill>
                  <a:schemeClr val="tx1"/>
                </a:solidFill>
              </a:rPr>
              <a:t>menjadi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pedoman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atau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jalan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dalam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penyelenggaraan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undang-undang</a:t>
            </a:r>
            <a:endParaRPr lang="en-US" altLang="en-US" sz="2800" dirty="0">
              <a:solidFill>
                <a:schemeClr val="tx1"/>
              </a:solidFill>
            </a:endParaRPr>
          </a:p>
          <a:p>
            <a:pPr algn="just">
              <a:defRPr/>
            </a:pPr>
            <a:r>
              <a:rPr lang="en-US" altLang="en-US" sz="2800" dirty="0">
                <a:solidFill>
                  <a:schemeClr val="tx1"/>
                </a:solidFill>
              </a:rPr>
              <a:t>HAN </a:t>
            </a:r>
            <a:r>
              <a:rPr lang="en-US" altLang="en-US" sz="2800" dirty="0" err="1">
                <a:solidFill>
                  <a:schemeClr val="tx1"/>
                </a:solidFill>
              </a:rPr>
              <a:t>juga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adalah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hukum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mengenai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struktur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dan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kefungsian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administrasi</a:t>
            </a:r>
            <a:endParaRPr lang="en-US" altLang="en-US" sz="2800" dirty="0">
              <a:solidFill>
                <a:schemeClr val="tx1"/>
              </a:solidFill>
            </a:endParaRPr>
          </a:p>
          <a:p>
            <a:pPr algn="just">
              <a:defRPr/>
            </a:pPr>
            <a:r>
              <a:rPr lang="en-US" altLang="en-US" sz="2800" dirty="0">
                <a:solidFill>
                  <a:schemeClr val="tx1"/>
                </a:solidFill>
              </a:rPr>
              <a:t>HAN </a:t>
            </a:r>
            <a:r>
              <a:rPr lang="en-US" altLang="en-US" sz="2800" dirty="0" err="1">
                <a:solidFill>
                  <a:schemeClr val="tx1"/>
                </a:solidFill>
              </a:rPr>
              <a:t>merupakan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keseluruhan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ketentuan</a:t>
            </a:r>
            <a:r>
              <a:rPr lang="en-US" altLang="en-US" sz="2800" dirty="0">
                <a:solidFill>
                  <a:schemeClr val="tx1"/>
                </a:solidFill>
              </a:rPr>
              <a:t> yang </a:t>
            </a:r>
            <a:r>
              <a:rPr lang="en-US" altLang="en-US" sz="2800" dirty="0" err="1">
                <a:solidFill>
                  <a:schemeClr val="tx1"/>
                </a:solidFill>
              </a:rPr>
              <a:t>mengikat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alat-alat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perlengkapan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negara</a:t>
            </a:r>
            <a:r>
              <a:rPr lang="en-US" altLang="en-US" sz="2800" dirty="0">
                <a:solidFill>
                  <a:schemeClr val="tx1"/>
                </a:solidFill>
              </a:rPr>
              <a:t>, </a:t>
            </a:r>
            <a:r>
              <a:rPr lang="en-US" altLang="en-US" sz="2800" dirty="0" err="1">
                <a:solidFill>
                  <a:schemeClr val="tx1"/>
                </a:solidFill>
              </a:rPr>
              <a:t>baik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tinggi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maupun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rendah</a:t>
            </a:r>
            <a:r>
              <a:rPr lang="en-US" altLang="en-US" sz="2800" dirty="0">
                <a:solidFill>
                  <a:schemeClr val="tx1"/>
                </a:solidFill>
              </a:rPr>
              <a:t>, </a:t>
            </a:r>
            <a:r>
              <a:rPr lang="en-US" altLang="en-US" sz="2800" dirty="0" err="1">
                <a:solidFill>
                  <a:schemeClr val="tx1"/>
                </a:solidFill>
              </a:rPr>
              <a:t>setelah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alat-alat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itu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akan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menggunakan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kewenang-wenangan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ketatanegaraan</a:t>
            </a:r>
            <a:r>
              <a:rPr lang="en-US" altLang="en-US" sz="2800" dirty="0">
                <a:solidFill>
                  <a:schemeClr val="tx1"/>
                </a:solidFill>
              </a:rPr>
              <a:t> (Van </a:t>
            </a:r>
            <a:r>
              <a:rPr lang="en-US" altLang="en-US" sz="2800" dirty="0" err="1">
                <a:solidFill>
                  <a:schemeClr val="tx1"/>
                </a:solidFill>
              </a:rPr>
              <a:t>Vollen</a:t>
            </a:r>
            <a:r>
              <a:rPr lang="en-US" altLang="en-US" sz="2800" dirty="0">
                <a:solidFill>
                  <a:schemeClr val="tx1"/>
                </a:solidFill>
              </a:rPr>
              <a:t> Hoven) </a:t>
            </a:r>
          </a:p>
          <a:p>
            <a:pPr fontAlgn="auto">
              <a:spcAft>
                <a:spcPts val="0"/>
              </a:spcAft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394967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r>
              <a:rPr lang="en-US" altLang="en-US" sz="3200" dirty="0" err="1">
                <a:solidFill>
                  <a:srgbClr val="FF0000"/>
                </a:solidFill>
              </a:rPr>
              <a:t>Perbedaan</a:t>
            </a:r>
            <a:r>
              <a:rPr lang="en-US" altLang="en-US" sz="3200" dirty="0">
                <a:solidFill>
                  <a:srgbClr val="FF0000"/>
                </a:solidFill>
              </a:rPr>
              <a:t> HAN </a:t>
            </a:r>
            <a:r>
              <a:rPr lang="en-US" altLang="en-US" sz="3200" dirty="0" err="1">
                <a:solidFill>
                  <a:srgbClr val="FF0000"/>
                </a:solidFill>
              </a:rPr>
              <a:t>dengan</a:t>
            </a:r>
            <a:r>
              <a:rPr lang="en-US" altLang="en-US" sz="3200" dirty="0">
                <a:solidFill>
                  <a:srgbClr val="FF0000"/>
                </a:solidFill>
              </a:rPr>
              <a:t> HTN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 algn="just">
              <a:lnSpc>
                <a:spcPct val="90000"/>
              </a:lnSpc>
              <a:defRPr/>
            </a:pPr>
            <a:r>
              <a:rPr lang="en-US" altLang="en-US" dirty="0"/>
              <a:t>(Oppenheim) </a:t>
            </a:r>
            <a:r>
              <a:rPr lang="en-US" altLang="en-US" dirty="0" err="1"/>
              <a:t>Kajian</a:t>
            </a:r>
            <a:r>
              <a:rPr lang="en-US" altLang="en-US" dirty="0"/>
              <a:t> HTN </a:t>
            </a:r>
            <a:r>
              <a:rPr lang="en-US" altLang="en-US" dirty="0" err="1"/>
              <a:t>adalah</a:t>
            </a:r>
            <a:r>
              <a:rPr lang="en-US" altLang="en-US" dirty="0"/>
              <a:t> </a:t>
            </a:r>
            <a:r>
              <a:rPr lang="en-US" altLang="en-US" dirty="0" err="1"/>
              <a:t>negara</a:t>
            </a:r>
            <a:r>
              <a:rPr lang="en-US" altLang="en-US" dirty="0"/>
              <a:t> </a:t>
            </a: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keadaan</a:t>
            </a:r>
            <a:r>
              <a:rPr lang="en-US" altLang="en-US" dirty="0"/>
              <a:t> </a:t>
            </a:r>
            <a:r>
              <a:rPr lang="en-US" altLang="en-US" dirty="0" err="1"/>
              <a:t>diam</a:t>
            </a:r>
            <a:r>
              <a:rPr lang="en-US" altLang="en-US" dirty="0"/>
              <a:t>, </a:t>
            </a:r>
            <a:r>
              <a:rPr lang="en-US" altLang="en-US" dirty="0" err="1"/>
              <a:t>sedangkan</a:t>
            </a:r>
            <a:r>
              <a:rPr lang="en-US" altLang="en-US" dirty="0"/>
              <a:t> HAN </a:t>
            </a:r>
            <a:r>
              <a:rPr lang="en-US" altLang="en-US" dirty="0" err="1"/>
              <a:t>mengkaji</a:t>
            </a:r>
            <a:r>
              <a:rPr lang="en-US" altLang="en-US" dirty="0"/>
              <a:t> </a:t>
            </a:r>
            <a:r>
              <a:rPr lang="en-US" altLang="en-US" dirty="0" err="1"/>
              <a:t>negra</a:t>
            </a:r>
            <a:r>
              <a:rPr lang="en-US" altLang="en-US" dirty="0"/>
              <a:t> </a:t>
            </a:r>
            <a:r>
              <a:rPr lang="en-US" altLang="en-US" dirty="0" err="1"/>
              <a:t>dalama</a:t>
            </a:r>
            <a:r>
              <a:rPr lang="en-US" altLang="en-US" dirty="0"/>
              <a:t> </a:t>
            </a:r>
            <a:r>
              <a:rPr lang="en-US" altLang="en-US" dirty="0" err="1"/>
              <a:t>keadaan</a:t>
            </a:r>
            <a:r>
              <a:rPr lang="en-US" altLang="en-US" dirty="0"/>
              <a:t> </a:t>
            </a:r>
            <a:r>
              <a:rPr lang="en-US" altLang="en-US" dirty="0" err="1"/>
              <a:t>bergerak</a:t>
            </a:r>
            <a:endParaRPr lang="en-US" altLang="en-US" dirty="0"/>
          </a:p>
          <a:p>
            <a:pPr algn="just">
              <a:lnSpc>
                <a:spcPct val="90000"/>
              </a:lnSpc>
              <a:defRPr/>
            </a:pPr>
            <a:r>
              <a:rPr lang="en-US" altLang="en-US" dirty="0"/>
              <a:t>(van </a:t>
            </a:r>
            <a:r>
              <a:rPr lang="en-US" altLang="en-US" dirty="0" err="1"/>
              <a:t>Vollen</a:t>
            </a:r>
            <a:r>
              <a:rPr lang="en-US" altLang="en-US" dirty="0"/>
              <a:t> hoven) HTN </a:t>
            </a:r>
            <a:r>
              <a:rPr lang="en-US" altLang="en-US" dirty="0" err="1"/>
              <a:t>mengkaji</a:t>
            </a:r>
            <a:r>
              <a:rPr lang="en-US" altLang="en-US" dirty="0"/>
              <a:t> </a:t>
            </a:r>
            <a:r>
              <a:rPr lang="en-US" altLang="en-US" dirty="0" err="1"/>
              <a:t>tentang</a:t>
            </a:r>
            <a:r>
              <a:rPr lang="en-US" altLang="en-US" dirty="0"/>
              <a:t> </a:t>
            </a:r>
            <a:r>
              <a:rPr lang="en-US" altLang="en-US" dirty="0" err="1"/>
              <a:t>distribusi</a:t>
            </a:r>
            <a:r>
              <a:rPr lang="en-US" altLang="en-US" dirty="0"/>
              <a:t> </a:t>
            </a:r>
            <a:r>
              <a:rPr lang="en-US" altLang="en-US" dirty="0" err="1"/>
              <a:t>kekuasaan</a:t>
            </a:r>
            <a:r>
              <a:rPr lang="en-US" altLang="en-US" dirty="0"/>
              <a:t> </a:t>
            </a:r>
            <a:r>
              <a:rPr lang="en-US" altLang="en-US" dirty="0" err="1"/>
              <a:t>negara</a:t>
            </a:r>
            <a:r>
              <a:rPr lang="en-US" altLang="en-US" dirty="0"/>
              <a:t> </a:t>
            </a:r>
            <a:r>
              <a:rPr lang="en-US" altLang="en-US" dirty="0" err="1"/>
              <a:t>dan</a:t>
            </a:r>
            <a:r>
              <a:rPr lang="en-US" altLang="en-US" dirty="0"/>
              <a:t> HAN </a:t>
            </a:r>
            <a:r>
              <a:rPr lang="en-US" altLang="en-US" dirty="0" err="1"/>
              <a:t>mengkaji</a:t>
            </a:r>
            <a:r>
              <a:rPr lang="en-US" altLang="en-US" dirty="0"/>
              <a:t> </a:t>
            </a:r>
            <a:r>
              <a:rPr lang="en-US" altLang="en-US" dirty="0" err="1"/>
              <a:t>hukum</a:t>
            </a:r>
            <a:r>
              <a:rPr lang="en-US" altLang="en-US" dirty="0"/>
              <a:t> </a:t>
            </a:r>
            <a:r>
              <a:rPr lang="en-US" altLang="en-US" dirty="0" err="1"/>
              <a:t>mengenai</a:t>
            </a:r>
            <a:r>
              <a:rPr lang="en-US" altLang="en-US" dirty="0"/>
              <a:t> </a:t>
            </a:r>
            <a:r>
              <a:rPr lang="en-US" altLang="en-US" dirty="0" err="1"/>
              <a:t>pelaksanaan</a:t>
            </a:r>
            <a:r>
              <a:rPr lang="en-US" altLang="en-US" dirty="0"/>
              <a:t>/ </a:t>
            </a:r>
            <a:r>
              <a:rPr lang="en-US" altLang="en-US" dirty="0" err="1"/>
              <a:t>penggunaan</a:t>
            </a:r>
            <a:r>
              <a:rPr lang="en-US" altLang="en-US" dirty="0"/>
              <a:t> </a:t>
            </a:r>
            <a:r>
              <a:rPr lang="en-US" altLang="en-US" dirty="0" err="1"/>
              <a:t>dari</a:t>
            </a:r>
            <a:r>
              <a:rPr lang="en-US" altLang="en-US" dirty="0"/>
              <a:t> kekuasaan2 </a:t>
            </a:r>
            <a:r>
              <a:rPr lang="en-US" altLang="en-US" dirty="0" err="1"/>
              <a:t>atau</a:t>
            </a:r>
            <a:r>
              <a:rPr lang="en-US" altLang="en-US" dirty="0"/>
              <a:t> kewenangan2.</a:t>
            </a:r>
          </a:p>
          <a:p>
            <a:pPr algn="just">
              <a:lnSpc>
                <a:spcPct val="90000"/>
              </a:lnSpc>
              <a:defRPr/>
            </a:pPr>
            <a:r>
              <a:rPr lang="en-US" altLang="en-US" dirty="0"/>
              <a:t>(</a:t>
            </a:r>
            <a:r>
              <a:rPr lang="en-US" altLang="en-US" dirty="0" err="1"/>
              <a:t>Logemann</a:t>
            </a:r>
            <a:r>
              <a:rPr lang="en-US" altLang="en-US" dirty="0"/>
              <a:t>) HTN </a:t>
            </a:r>
            <a:r>
              <a:rPr lang="en-US" altLang="en-US" dirty="0" err="1"/>
              <a:t>sebagai</a:t>
            </a:r>
            <a:r>
              <a:rPr lang="en-US" altLang="en-US" dirty="0"/>
              <a:t> </a:t>
            </a:r>
            <a:r>
              <a:rPr lang="en-US" altLang="en-US" dirty="0" err="1"/>
              <a:t>hukum</a:t>
            </a:r>
            <a:r>
              <a:rPr lang="en-US" altLang="en-US" dirty="0"/>
              <a:t> </a:t>
            </a:r>
            <a:r>
              <a:rPr lang="en-US" altLang="en-US" dirty="0" err="1"/>
              <a:t>mengenai</a:t>
            </a:r>
            <a:r>
              <a:rPr lang="en-US" altLang="en-US" dirty="0"/>
              <a:t> </a:t>
            </a:r>
            <a:r>
              <a:rPr lang="en-US" altLang="en-US" dirty="0" err="1"/>
              <a:t>organisasi</a:t>
            </a:r>
            <a:r>
              <a:rPr lang="en-US" altLang="en-US" dirty="0"/>
              <a:t> jabatan2 </a:t>
            </a:r>
            <a:r>
              <a:rPr lang="en-US" altLang="en-US" dirty="0" err="1"/>
              <a:t>negara</a:t>
            </a:r>
            <a:r>
              <a:rPr lang="en-US" altLang="en-US" dirty="0"/>
              <a:t> di </a:t>
            </a: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rangka</a:t>
            </a:r>
            <a:r>
              <a:rPr lang="en-US" altLang="en-US" dirty="0"/>
              <a:t> </a:t>
            </a:r>
            <a:r>
              <a:rPr lang="en-US" altLang="en-US" dirty="0" err="1"/>
              <a:t>pandangan</a:t>
            </a:r>
            <a:r>
              <a:rPr lang="en-US" altLang="en-US" dirty="0"/>
              <a:t> </a:t>
            </a:r>
            <a:r>
              <a:rPr lang="en-US" altLang="en-US" dirty="0" err="1"/>
              <a:t>mereka</a:t>
            </a:r>
            <a:r>
              <a:rPr lang="en-US" altLang="en-US" dirty="0"/>
              <a:t> </a:t>
            </a:r>
            <a:r>
              <a:rPr lang="en-US" altLang="en-US" dirty="0" err="1"/>
              <a:t>terhadap</a:t>
            </a:r>
            <a:r>
              <a:rPr lang="en-US" altLang="en-US" dirty="0"/>
              <a:t> </a:t>
            </a:r>
            <a:r>
              <a:rPr lang="en-US" altLang="en-US" dirty="0" err="1"/>
              <a:t>negara</a:t>
            </a:r>
            <a:r>
              <a:rPr lang="en-US" altLang="en-US" dirty="0"/>
              <a:t> </a:t>
            </a:r>
            <a:r>
              <a:rPr lang="en-US" altLang="en-US" dirty="0" err="1"/>
              <a:t>sebagai</a:t>
            </a:r>
            <a:r>
              <a:rPr lang="en-US" altLang="en-US" dirty="0"/>
              <a:t> </a:t>
            </a:r>
            <a:r>
              <a:rPr lang="en-US" altLang="en-US" dirty="0" err="1"/>
              <a:t>organisasi</a:t>
            </a:r>
            <a:r>
              <a:rPr lang="en-US" altLang="en-US" dirty="0"/>
              <a:t>, </a:t>
            </a:r>
            <a:r>
              <a:rPr lang="en-US" altLang="en-US" dirty="0" err="1"/>
              <a:t>sedangkan</a:t>
            </a:r>
            <a:r>
              <a:rPr lang="en-US" altLang="en-US" dirty="0"/>
              <a:t> HAN </a:t>
            </a:r>
            <a:r>
              <a:rPr lang="en-US" altLang="en-US" dirty="0" err="1"/>
              <a:t>hukum</a:t>
            </a:r>
            <a:r>
              <a:rPr lang="en-US" altLang="en-US" dirty="0"/>
              <a:t> </a:t>
            </a:r>
            <a:r>
              <a:rPr lang="en-US" altLang="en-US" dirty="0" err="1"/>
              <a:t>mengenai</a:t>
            </a:r>
            <a:r>
              <a:rPr lang="en-US" altLang="en-US" dirty="0"/>
              <a:t> hubungan2 </a:t>
            </a:r>
            <a:r>
              <a:rPr lang="en-US" altLang="en-US" dirty="0" err="1"/>
              <a:t>antara</a:t>
            </a:r>
            <a:r>
              <a:rPr lang="en-US" altLang="en-US" dirty="0"/>
              <a:t> </a:t>
            </a:r>
            <a:r>
              <a:rPr lang="en-US" altLang="en-US" dirty="0" err="1"/>
              <a:t>jabatan</a:t>
            </a:r>
            <a:r>
              <a:rPr lang="en-US" altLang="en-US" dirty="0"/>
              <a:t> </a:t>
            </a:r>
            <a:r>
              <a:rPr lang="en-US" altLang="en-US" dirty="0" err="1"/>
              <a:t>satu</a:t>
            </a:r>
            <a:r>
              <a:rPr lang="en-US" altLang="en-US" dirty="0"/>
              <a:t> </a:t>
            </a:r>
            <a:r>
              <a:rPr lang="en-US" altLang="en-US" dirty="0" err="1"/>
              <a:t>dengan</a:t>
            </a:r>
            <a:r>
              <a:rPr lang="en-US" altLang="en-US" dirty="0"/>
              <a:t> yang lain, </a:t>
            </a:r>
            <a:r>
              <a:rPr lang="en-US" altLang="en-US" dirty="0" err="1"/>
              <a:t>serta</a:t>
            </a:r>
            <a:r>
              <a:rPr lang="en-US" altLang="en-US" dirty="0"/>
              <a:t> </a:t>
            </a:r>
            <a:r>
              <a:rPr lang="en-US" altLang="en-US" dirty="0" err="1"/>
              <a:t>hubungan</a:t>
            </a:r>
            <a:r>
              <a:rPr lang="en-US" altLang="en-US" dirty="0"/>
              <a:t> </a:t>
            </a:r>
            <a:r>
              <a:rPr lang="en-US" altLang="en-US" dirty="0" err="1"/>
              <a:t>antara</a:t>
            </a:r>
            <a:r>
              <a:rPr lang="en-US" altLang="en-US" dirty="0"/>
              <a:t> jabatan2 </a:t>
            </a:r>
            <a:r>
              <a:rPr lang="en-US" altLang="en-US" dirty="0" err="1"/>
              <a:t>negara</a:t>
            </a:r>
            <a:r>
              <a:rPr lang="en-US" altLang="en-US" dirty="0"/>
              <a:t> </a:t>
            </a:r>
            <a:r>
              <a:rPr lang="en-US" altLang="en-US" dirty="0" err="1"/>
              <a:t>dengan</a:t>
            </a:r>
            <a:r>
              <a:rPr lang="en-US" altLang="en-US" dirty="0"/>
              <a:t> </a:t>
            </a:r>
            <a:r>
              <a:rPr lang="en-US" altLang="en-US" dirty="0" err="1"/>
              <a:t>warga</a:t>
            </a:r>
            <a:r>
              <a:rPr lang="en-US" altLang="en-US" dirty="0"/>
              <a:t> </a:t>
            </a:r>
            <a:r>
              <a:rPr lang="en-US" altLang="en-US" dirty="0" err="1"/>
              <a:t>masyarakat</a:t>
            </a:r>
            <a:endParaRPr lang="en-US" altLang="en-US" dirty="0"/>
          </a:p>
          <a:p>
            <a:pPr algn="just">
              <a:lnSpc>
                <a:spcPct val="90000"/>
              </a:lnSpc>
              <a:defRPr/>
            </a:pPr>
            <a:r>
              <a:rPr lang="en-US" altLang="en-US" dirty="0"/>
              <a:t>(</a:t>
            </a:r>
            <a:r>
              <a:rPr lang="en-US" altLang="en-US" dirty="0" err="1"/>
              <a:t>Prayudi</a:t>
            </a:r>
            <a:r>
              <a:rPr lang="en-US" altLang="en-US" dirty="0"/>
              <a:t>) HTN </a:t>
            </a:r>
            <a:r>
              <a:rPr lang="en-US" altLang="en-US" dirty="0" err="1"/>
              <a:t>memfokuskan</a:t>
            </a:r>
            <a:r>
              <a:rPr lang="en-US" altLang="en-US" dirty="0"/>
              <a:t> </a:t>
            </a:r>
            <a:r>
              <a:rPr lang="en-US" altLang="en-US" dirty="0" err="1"/>
              <a:t>terhadap</a:t>
            </a:r>
            <a:r>
              <a:rPr lang="en-US" altLang="en-US" dirty="0"/>
              <a:t> </a:t>
            </a:r>
            <a:r>
              <a:rPr lang="en-US" altLang="en-US" dirty="0" err="1"/>
              <a:t>konstitusi</a:t>
            </a:r>
            <a:r>
              <a:rPr lang="en-US" altLang="en-US" dirty="0"/>
              <a:t> </a:t>
            </a:r>
            <a:r>
              <a:rPr lang="en-US" altLang="en-US" dirty="0" err="1"/>
              <a:t>daripada</a:t>
            </a:r>
            <a:r>
              <a:rPr lang="en-US" altLang="en-US" dirty="0"/>
              <a:t> </a:t>
            </a:r>
            <a:r>
              <a:rPr lang="en-US" altLang="en-US" dirty="0" err="1"/>
              <a:t>negara</a:t>
            </a:r>
            <a:r>
              <a:rPr lang="en-US" altLang="en-US" dirty="0"/>
              <a:t> </a:t>
            </a:r>
            <a:r>
              <a:rPr lang="en-US" altLang="en-US" dirty="0" err="1"/>
              <a:t>sebagai</a:t>
            </a:r>
            <a:r>
              <a:rPr lang="en-US" altLang="en-US" dirty="0"/>
              <a:t> </a:t>
            </a:r>
            <a:r>
              <a:rPr lang="en-US" altLang="en-US" dirty="0" err="1"/>
              <a:t>keseluruhan</a:t>
            </a:r>
            <a:r>
              <a:rPr lang="en-US" altLang="en-US" dirty="0"/>
              <a:t>, </a:t>
            </a:r>
            <a:r>
              <a:rPr lang="en-US" altLang="en-US" dirty="0" err="1"/>
              <a:t>menyoroti</a:t>
            </a:r>
            <a:r>
              <a:rPr lang="en-US" altLang="en-US" dirty="0"/>
              <a:t> </a:t>
            </a:r>
            <a:r>
              <a:rPr lang="en-US" altLang="en-US" dirty="0" err="1"/>
              <a:t>hukum</a:t>
            </a:r>
            <a:r>
              <a:rPr lang="en-US" altLang="en-US" dirty="0"/>
              <a:t> </a:t>
            </a:r>
            <a:r>
              <a:rPr lang="en-US" altLang="en-US" dirty="0" err="1"/>
              <a:t>rangka</a:t>
            </a:r>
            <a:r>
              <a:rPr lang="en-US" altLang="en-US" dirty="0"/>
              <a:t> </a:t>
            </a:r>
            <a:r>
              <a:rPr lang="en-US" altLang="en-US" dirty="0" err="1"/>
              <a:t>dasar</a:t>
            </a:r>
            <a:r>
              <a:rPr lang="en-US" altLang="en-US" dirty="0"/>
              <a:t> </a:t>
            </a:r>
            <a:r>
              <a:rPr lang="en-US" altLang="en-US" dirty="0" err="1"/>
              <a:t>dari</a:t>
            </a:r>
            <a:r>
              <a:rPr lang="en-US" altLang="en-US" dirty="0"/>
              <a:t> </a:t>
            </a:r>
            <a:r>
              <a:rPr lang="en-US" altLang="en-US" dirty="0" err="1"/>
              <a:t>negara</a:t>
            </a:r>
            <a:r>
              <a:rPr lang="en-US" altLang="en-US" dirty="0"/>
              <a:t> </a:t>
            </a:r>
            <a:r>
              <a:rPr lang="en-US" altLang="en-US" dirty="0" err="1"/>
              <a:t>secara</a:t>
            </a:r>
            <a:r>
              <a:rPr lang="en-US" altLang="en-US" dirty="0"/>
              <a:t> </a:t>
            </a:r>
            <a:r>
              <a:rPr lang="en-US" altLang="en-US" dirty="0" err="1"/>
              <a:t>keseluruhan</a:t>
            </a:r>
            <a:r>
              <a:rPr lang="en-US" altLang="en-US" dirty="0"/>
              <a:t>, </a:t>
            </a:r>
            <a:r>
              <a:rPr lang="en-US" altLang="en-US" dirty="0" err="1"/>
              <a:t>sedangkan</a:t>
            </a:r>
            <a:r>
              <a:rPr lang="en-US" altLang="en-US" dirty="0"/>
              <a:t> HAN </a:t>
            </a:r>
            <a:r>
              <a:rPr lang="en-US" altLang="en-US" dirty="0" err="1"/>
              <a:t>pada</a:t>
            </a:r>
            <a:r>
              <a:rPr lang="en-US" altLang="en-US" dirty="0"/>
              <a:t> </a:t>
            </a:r>
            <a:r>
              <a:rPr lang="en-US" altLang="en-US" dirty="0" err="1"/>
              <a:t>khas</a:t>
            </a:r>
            <a:r>
              <a:rPr lang="en-US" altLang="en-US" dirty="0"/>
              <a:t> </a:t>
            </a:r>
            <a:r>
              <a:rPr lang="en-US" altLang="en-US" dirty="0" err="1"/>
              <a:t>administrasi</a:t>
            </a:r>
            <a:r>
              <a:rPr lang="en-US" altLang="en-US" dirty="0"/>
              <a:t> </a:t>
            </a:r>
            <a:r>
              <a:rPr lang="en-US" altLang="en-US" dirty="0" err="1"/>
              <a:t>dari</a:t>
            </a:r>
            <a:r>
              <a:rPr lang="en-US" altLang="en-US" dirty="0"/>
              <a:t> </a:t>
            </a:r>
            <a:r>
              <a:rPr lang="en-US" altLang="en-US" dirty="0" err="1"/>
              <a:t>negara</a:t>
            </a:r>
            <a:r>
              <a:rPr lang="en-US" altLang="en-US" dirty="0"/>
              <a:t>, </a:t>
            </a:r>
            <a:r>
              <a:rPr lang="en-US" altLang="en-US" dirty="0" err="1"/>
              <a:t>sebab</a:t>
            </a:r>
            <a:r>
              <a:rPr lang="en-US" altLang="en-US" dirty="0"/>
              <a:t> </a:t>
            </a:r>
            <a:r>
              <a:rPr lang="en-US" altLang="en-US" dirty="0" err="1"/>
              <a:t>administrasi</a:t>
            </a:r>
            <a:r>
              <a:rPr lang="en-US" altLang="en-US" dirty="0"/>
              <a:t> </a:t>
            </a:r>
            <a:r>
              <a:rPr lang="en-US" altLang="en-US" dirty="0" err="1"/>
              <a:t>merupakan</a:t>
            </a:r>
            <a:r>
              <a:rPr lang="en-US" altLang="en-US" dirty="0"/>
              <a:t> </a:t>
            </a:r>
            <a:r>
              <a:rPr lang="en-US" altLang="en-US" dirty="0" err="1"/>
              <a:t>salah</a:t>
            </a:r>
            <a:r>
              <a:rPr lang="en-US" altLang="en-US" dirty="0"/>
              <a:t> </a:t>
            </a:r>
            <a:r>
              <a:rPr lang="en-US" altLang="en-US" dirty="0" err="1"/>
              <a:t>satu</a:t>
            </a:r>
            <a:r>
              <a:rPr lang="en-US" altLang="en-US" dirty="0"/>
              <a:t> </a:t>
            </a:r>
            <a:r>
              <a:rPr lang="en-US" altLang="en-US" dirty="0" err="1"/>
              <a:t>bab</a:t>
            </a:r>
            <a:r>
              <a:rPr lang="en-US" altLang="en-US" dirty="0"/>
              <a:t> </a:t>
            </a:r>
            <a:r>
              <a:rPr lang="en-US" altLang="en-US" dirty="0" err="1"/>
              <a:t>penting</a:t>
            </a:r>
            <a:r>
              <a:rPr lang="en-US" altLang="en-US" dirty="0"/>
              <a:t> </a:t>
            </a: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konstitusi</a:t>
            </a:r>
            <a:r>
              <a:rPr lang="en-US" altLang="en-US" dirty="0"/>
              <a:t> </a:t>
            </a:r>
            <a:r>
              <a:rPr lang="en-US" altLang="en-US" dirty="0" err="1"/>
              <a:t>negara</a:t>
            </a:r>
            <a:r>
              <a:rPr lang="en-US" altLang="en-US" dirty="0"/>
              <a:t> </a:t>
            </a:r>
            <a:r>
              <a:rPr lang="en-US" altLang="en-US" dirty="0" err="1"/>
              <a:t>disamping</a:t>
            </a:r>
            <a:r>
              <a:rPr lang="en-US" altLang="en-US" dirty="0"/>
              <a:t> </a:t>
            </a:r>
            <a:r>
              <a:rPr lang="en-US" altLang="en-US" dirty="0" err="1"/>
              <a:t>legislasi</a:t>
            </a:r>
            <a:r>
              <a:rPr lang="en-US" altLang="en-US" dirty="0"/>
              <a:t> </a:t>
            </a:r>
            <a:r>
              <a:rPr lang="en-US" altLang="en-US" dirty="0" err="1"/>
              <a:t>dan</a:t>
            </a:r>
            <a:r>
              <a:rPr lang="en-US" altLang="en-US" dirty="0"/>
              <a:t> </a:t>
            </a:r>
            <a:r>
              <a:rPr lang="en-US" altLang="en-US" dirty="0" err="1"/>
              <a:t>yudikasi</a:t>
            </a:r>
            <a:r>
              <a:rPr lang="en-US" altLang="en-US" dirty="0"/>
              <a:t>.</a:t>
            </a:r>
          </a:p>
          <a:p>
            <a:pPr algn="just">
              <a:lnSpc>
                <a:spcPct val="90000"/>
              </a:lnSpc>
              <a:defRPr/>
            </a:pPr>
            <a:r>
              <a:rPr lang="en-US" altLang="en-US" dirty="0" err="1"/>
              <a:t>Hubungan</a:t>
            </a:r>
            <a:r>
              <a:rPr lang="en-US" altLang="en-US" dirty="0"/>
              <a:t> HAN </a:t>
            </a:r>
            <a:r>
              <a:rPr lang="en-US" altLang="en-US" dirty="0" err="1"/>
              <a:t>dan</a:t>
            </a:r>
            <a:r>
              <a:rPr lang="en-US" altLang="en-US" dirty="0"/>
              <a:t> HTN, </a:t>
            </a:r>
            <a:r>
              <a:rPr lang="en-US" altLang="en-US" dirty="0" err="1"/>
              <a:t>bahwa</a:t>
            </a:r>
            <a:r>
              <a:rPr lang="en-US" altLang="en-US" dirty="0"/>
              <a:t> HAN </a:t>
            </a:r>
            <a:r>
              <a:rPr lang="en-US" altLang="en-US" dirty="0" err="1"/>
              <a:t>adalah</a:t>
            </a:r>
            <a:r>
              <a:rPr lang="en-US" altLang="en-US" dirty="0"/>
              <a:t> </a:t>
            </a:r>
            <a:r>
              <a:rPr lang="en-US" altLang="en-US" dirty="0" err="1"/>
              <a:t>pengkhususan</a:t>
            </a:r>
            <a:r>
              <a:rPr lang="en-US" altLang="en-US" dirty="0"/>
              <a:t>/ </a:t>
            </a:r>
            <a:r>
              <a:rPr lang="en-US" altLang="en-US" dirty="0" err="1"/>
              <a:t>spesialisasi</a:t>
            </a:r>
            <a:r>
              <a:rPr lang="en-US" altLang="en-US" dirty="0"/>
              <a:t> </a:t>
            </a:r>
            <a:r>
              <a:rPr lang="en-US" altLang="en-US" dirty="0" err="1"/>
              <a:t>dari</a:t>
            </a:r>
            <a:r>
              <a:rPr lang="en-US" altLang="en-US" dirty="0"/>
              <a:t> HTN, </a:t>
            </a:r>
            <a:r>
              <a:rPr lang="en-US" altLang="en-US" dirty="0" err="1"/>
              <a:t>yakni</a:t>
            </a:r>
            <a:r>
              <a:rPr lang="en-US" altLang="en-US" dirty="0"/>
              <a:t> </a:t>
            </a:r>
            <a:r>
              <a:rPr lang="en-US" altLang="en-US" dirty="0" err="1"/>
              <a:t>bagian</a:t>
            </a:r>
            <a:r>
              <a:rPr lang="en-US" altLang="en-US" dirty="0"/>
              <a:t> </a:t>
            </a:r>
            <a:r>
              <a:rPr lang="en-US" altLang="en-US" dirty="0" err="1"/>
              <a:t>hukum</a:t>
            </a:r>
            <a:r>
              <a:rPr lang="en-US" altLang="en-US" dirty="0"/>
              <a:t> </a:t>
            </a:r>
            <a:r>
              <a:rPr lang="en-US" altLang="en-US" dirty="0" err="1"/>
              <a:t>mengenai</a:t>
            </a:r>
            <a:r>
              <a:rPr lang="en-US" altLang="en-US" dirty="0"/>
              <a:t> </a:t>
            </a:r>
            <a:r>
              <a:rPr lang="en-US" altLang="en-US" dirty="0" err="1"/>
              <a:t>administrasi</a:t>
            </a:r>
            <a:r>
              <a:rPr lang="en-US" altLang="en-US" dirty="0"/>
              <a:t> </a:t>
            </a:r>
            <a:r>
              <a:rPr lang="en-US" altLang="en-US" dirty="0" err="1"/>
              <a:t>daripada</a:t>
            </a:r>
            <a:r>
              <a:rPr lang="en-US" altLang="en-US" dirty="0"/>
              <a:t> </a:t>
            </a:r>
            <a:r>
              <a:rPr lang="en-US" altLang="en-US" dirty="0" err="1"/>
              <a:t>negara</a:t>
            </a:r>
            <a:r>
              <a:rPr lang="en-US" altLang="en-US" dirty="0"/>
              <a:t>.</a:t>
            </a:r>
          </a:p>
          <a:p>
            <a:pPr algn="l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0747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2492897"/>
            <a:ext cx="8208912" cy="720079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en-US" sz="2800" dirty="0" err="1" smtClean="0"/>
              <a:t>Terima</a:t>
            </a:r>
            <a:r>
              <a:rPr lang="en-US" sz="2800" dirty="0" smtClean="0"/>
              <a:t> </a:t>
            </a:r>
            <a:r>
              <a:rPr lang="en-US" sz="2800" dirty="0" err="1" smtClean="0"/>
              <a:t>Kasih</a:t>
            </a:r>
            <a:endParaRPr lang="en-US" sz="2800" dirty="0" smtClean="0"/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39383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196752"/>
            <a:ext cx="8208912" cy="4896073"/>
          </a:xfrm>
        </p:spPr>
        <p:txBody>
          <a:bodyPr/>
          <a:lstStyle/>
          <a:p>
            <a:pPr algn="just" fontAlgn="auto">
              <a:spcAft>
                <a:spcPts val="0"/>
              </a:spcAft>
              <a:defRPr/>
            </a:pPr>
            <a:r>
              <a:rPr lang="en-US" altLang="en-US" sz="2800" dirty="0" err="1">
                <a:solidFill>
                  <a:schemeClr val="tx1"/>
                </a:solidFill>
              </a:rPr>
              <a:t>Pengertian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Administasi</a:t>
            </a:r>
            <a:r>
              <a:rPr lang="en-US" altLang="en-US" sz="2800" dirty="0">
                <a:solidFill>
                  <a:schemeClr val="tx1"/>
                </a:solidFill>
              </a:rPr>
              <a:t> Negara</a:t>
            </a:r>
            <a:br>
              <a:rPr lang="en-US" altLang="en-US" sz="2800" dirty="0">
                <a:solidFill>
                  <a:schemeClr val="tx1"/>
                </a:solidFill>
              </a:rPr>
            </a:br>
            <a:r>
              <a:rPr lang="en-US" altLang="en-US" sz="2800" dirty="0">
                <a:solidFill>
                  <a:schemeClr val="tx1"/>
                </a:solidFill>
              </a:rPr>
              <a:t>(</a:t>
            </a:r>
            <a:r>
              <a:rPr lang="en-US" altLang="en-US" sz="2800" i="1" dirty="0">
                <a:solidFill>
                  <a:schemeClr val="tx1"/>
                </a:solidFill>
              </a:rPr>
              <a:t>Public </a:t>
            </a:r>
            <a:r>
              <a:rPr lang="en-US" altLang="en-US" sz="2800" i="1" dirty="0" err="1">
                <a:solidFill>
                  <a:schemeClr val="tx1"/>
                </a:solidFill>
              </a:rPr>
              <a:t>administrastion</a:t>
            </a:r>
            <a:r>
              <a:rPr lang="en-US" altLang="en-US" sz="2800" dirty="0">
                <a:solidFill>
                  <a:schemeClr val="tx1"/>
                </a:solidFill>
              </a:rPr>
              <a:t>) </a:t>
            </a:r>
            <a:r>
              <a:rPr lang="en-US" altLang="en-US" sz="2800" dirty="0" err="1">
                <a:solidFill>
                  <a:schemeClr val="tx1"/>
                </a:solidFill>
              </a:rPr>
              <a:t>Menurut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smtClean="0">
                <a:solidFill>
                  <a:schemeClr val="tx1"/>
                </a:solidFill>
              </a:rPr>
              <a:t>Utrecht</a:t>
            </a:r>
          </a:p>
          <a:p>
            <a:pPr algn="just">
              <a:defRPr/>
            </a:pPr>
            <a:r>
              <a:rPr lang="en-US" altLang="en-US" sz="2800" dirty="0" err="1">
                <a:solidFill>
                  <a:schemeClr val="tx1"/>
                </a:solidFill>
              </a:rPr>
              <a:t>Gabungan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Jabatan</a:t>
            </a:r>
            <a:r>
              <a:rPr lang="en-US" altLang="en-US" sz="2800" dirty="0">
                <a:solidFill>
                  <a:schemeClr val="tx1"/>
                </a:solidFill>
              </a:rPr>
              <a:t> (</a:t>
            </a:r>
            <a:r>
              <a:rPr lang="en-US" altLang="en-US" sz="2800" i="1" dirty="0">
                <a:solidFill>
                  <a:schemeClr val="tx1"/>
                </a:solidFill>
              </a:rPr>
              <a:t>complex van </a:t>
            </a:r>
            <a:r>
              <a:rPr lang="en-US" altLang="en-US" sz="2800" i="1" dirty="0" err="1">
                <a:solidFill>
                  <a:schemeClr val="tx1"/>
                </a:solidFill>
              </a:rPr>
              <a:t>ambten</a:t>
            </a:r>
            <a:r>
              <a:rPr lang="en-US" altLang="en-US" sz="2800" dirty="0">
                <a:solidFill>
                  <a:schemeClr val="tx1"/>
                </a:solidFill>
              </a:rPr>
              <a:t>) </a:t>
            </a:r>
            <a:r>
              <a:rPr lang="en-US" altLang="en-US" sz="2800" dirty="0" err="1">
                <a:solidFill>
                  <a:schemeClr val="tx1"/>
                </a:solidFill>
              </a:rPr>
              <a:t>dari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aparat</a:t>
            </a:r>
            <a:r>
              <a:rPr lang="en-US" altLang="en-US" sz="2800" dirty="0">
                <a:solidFill>
                  <a:schemeClr val="tx1"/>
                </a:solidFill>
              </a:rPr>
              <a:t> (</a:t>
            </a:r>
            <a:r>
              <a:rPr lang="en-US" altLang="en-US" sz="2800" dirty="0" err="1">
                <a:solidFill>
                  <a:schemeClr val="tx1"/>
                </a:solidFill>
              </a:rPr>
              <a:t>alat</a:t>
            </a:r>
            <a:r>
              <a:rPr lang="en-US" altLang="en-US" sz="2800" dirty="0">
                <a:solidFill>
                  <a:schemeClr val="tx1"/>
                </a:solidFill>
              </a:rPr>
              <a:t>) </a:t>
            </a:r>
            <a:r>
              <a:rPr lang="en-US" altLang="en-US" sz="2800" i="1" dirty="0" err="1">
                <a:solidFill>
                  <a:schemeClr val="tx1"/>
                </a:solidFill>
              </a:rPr>
              <a:t>administratie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dibawah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pimpinan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pemerintahan</a:t>
            </a:r>
            <a:r>
              <a:rPr lang="en-US" altLang="en-US" sz="2800" dirty="0">
                <a:solidFill>
                  <a:schemeClr val="tx1"/>
                </a:solidFill>
              </a:rPr>
              <a:t> yang </a:t>
            </a:r>
            <a:r>
              <a:rPr lang="en-US" altLang="en-US" sz="2800" dirty="0" err="1">
                <a:solidFill>
                  <a:schemeClr val="tx1"/>
                </a:solidFill>
              </a:rPr>
              <a:t>melakukan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sebagian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pekerjaan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pemerintah</a:t>
            </a:r>
            <a:r>
              <a:rPr lang="en-US" altLang="en-US" sz="2800" dirty="0">
                <a:solidFill>
                  <a:schemeClr val="tx1"/>
                </a:solidFill>
              </a:rPr>
              <a:t>, </a:t>
            </a:r>
            <a:r>
              <a:rPr lang="en-US" altLang="en-US" sz="2800" dirty="0" err="1">
                <a:solidFill>
                  <a:schemeClr val="tx1"/>
                </a:solidFill>
              </a:rPr>
              <a:t>fungsi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administasi</a:t>
            </a:r>
            <a:r>
              <a:rPr lang="en-US" altLang="en-US" sz="2800" dirty="0">
                <a:solidFill>
                  <a:schemeClr val="tx1"/>
                </a:solidFill>
              </a:rPr>
              <a:t> yang </a:t>
            </a:r>
            <a:r>
              <a:rPr lang="en-US" altLang="en-US" sz="2800" dirty="0" err="1">
                <a:solidFill>
                  <a:schemeClr val="tx1"/>
                </a:solidFill>
              </a:rPr>
              <a:t>tidak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ditugaskan</a:t>
            </a:r>
            <a:r>
              <a:rPr lang="en-US" altLang="en-US" sz="2800" dirty="0">
                <a:solidFill>
                  <a:schemeClr val="tx1"/>
                </a:solidFill>
              </a:rPr>
              <a:t>  </a:t>
            </a:r>
            <a:r>
              <a:rPr lang="en-US" altLang="en-US" sz="2800" dirty="0" err="1">
                <a:solidFill>
                  <a:schemeClr val="tx1"/>
                </a:solidFill>
              </a:rPr>
              <a:t>pada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badan-badan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pengadilan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dan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legislatif</a:t>
            </a:r>
            <a:r>
              <a:rPr lang="en-US" altLang="en-US" sz="2800" dirty="0">
                <a:solidFill>
                  <a:schemeClr val="tx1"/>
                </a:solidFill>
              </a:rPr>
              <a:t>, </a:t>
            </a:r>
            <a:r>
              <a:rPr lang="en-US" altLang="en-US" sz="2800" dirty="0" err="1">
                <a:solidFill>
                  <a:schemeClr val="tx1"/>
                </a:solidFill>
              </a:rPr>
              <a:t>dan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badan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pemerintahan</a:t>
            </a:r>
            <a:r>
              <a:rPr lang="en-US" altLang="en-US" sz="2800" dirty="0">
                <a:solidFill>
                  <a:schemeClr val="tx1"/>
                </a:solidFill>
              </a:rPr>
              <a:t> yang </a:t>
            </a:r>
            <a:r>
              <a:rPr lang="en-US" altLang="en-US" sz="2800" dirty="0" err="1">
                <a:solidFill>
                  <a:schemeClr val="tx1"/>
                </a:solidFill>
              </a:rPr>
              <a:t>lebih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rendah</a:t>
            </a:r>
            <a:endParaRPr lang="en-US" altLang="en-US" sz="2800" dirty="0">
              <a:solidFill>
                <a:schemeClr val="tx1"/>
              </a:solidFill>
            </a:endParaRPr>
          </a:p>
          <a:p>
            <a:pPr algn="just">
              <a:defRPr/>
            </a:pPr>
            <a:r>
              <a:rPr lang="en-US" altLang="en-US" sz="2800" dirty="0" err="1">
                <a:solidFill>
                  <a:schemeClr val="tx1"/>
                </a:solidFill>
              </a:rPr>
              <a:t>Suatu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sistem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pemerintahan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negara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dan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suatu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ilmu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mengenai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sistem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pemerintahan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itu</a:t>
            </a:r>
            <a:endParaRPr lang="en-US" altLang="en-US" sz="2800" dirty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146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 bwMode="auto">
          <a:xfrm>
            <a:off x="468313" y="765175"/>
            <a:ext cx="8229600" cy="758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altLang="en-US" sz="4000" dirty="0" err="1">
                <a:solidFill>
                  <a:srgbClr val="0066FF"/>
                </a:solidFill>
              </a:rPr>
              <a:t>Pengertian</a:t>
            </a:r>
            <a:r>
              <a:rPr lang="en-US" altLang="en-US" sz="4000" dirty="0">
                <a:solidFill>
                  <a:srgbClr val="0066FF"/>
                </a:solidFill>
              </a:rPr>
              <a:t> </a:t>
            </a:r>
            <a:r>
              <a:rPr lang="en-US" altLang="en-US" sz="4000" dirty="0" err="1">
                <a:solidFill>
                  <a:srgbClr val="0066FF"/>
                </a:solidFill>
              </a:rPr>
              <a:t>Administrasi</a:t>
            </a:r>
            <a:r>
              <a:rPr lang="en-US" altLang="en-US" sz="4000" dirty="0">
                <a:solidFill>
                  <a:srgbClr val="0066FF"/>
                </a:solidFill>
              </a:rPr>
              <a:t> Negara </a:t>
            </a:r>
            <a:br>
              <a:rPr lang="en-US" altLang="en-US" sz="4000" dirty="0">
                <a:solidFill>
                  <a:srgbClr val="0066FF"/>
                </a:solidFill>
              </a:rPr>
            </a:br>
            <a:endParaRPr lang="en-US" altLang="en-US" sz="4000" dirty="0" smtClean="0">
              <a:solidFill>
                <a:srgbClr val="0066FF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447800"/>
            <a:ext cx="8208912" cy="4645025"/>
          </a:xfrm>
        </p:spPr>
        <p:txBody>
          <a:bodyPr/>
          <a:lstStyle/>
          <a:p>
            <a:pPr marL="0" indent="0" algn="just">
              <a:buNone/>
              <a:defRPr/>
            </a:pPr>
            <a:r>
              <a:rPr lang="en-US" altLang="en-US" sz="2800" dirty="0" err="1">
                <a:solidFill>
                  <a:schemeClr val="tx1"/>
                </a:solidFill>
              </a:rPr>
              <a:t>Administrasi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negara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adalah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sebagai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gabungan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jabatan</a:t>
            </a:r>
            <a:r>
              <a:rPr lang="en-US" altLang="en-US" sz="2800" dirty="0">
                <a:solidFill>
                  <a:schemeClr val="tx1"/>
                </a:solidFill>
              </a:rPr>
              <a:t> yang </a:t>
            </a:r>
            <a:r>
              <a:rPr lang="en-US" altLang="en-US" sz="2800" dirty="0" err="1">
                <a:solidFill>
                  <a:schemeClr val="tx1"/>
                </a:solidFill>
              </a:rPr>
              <a:t>dibentuk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dan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disusun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secara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bertingkat</a:t>
            </a:r>
            <a:r>
              <a:rPr lang="en-US" altLang="en-US" sz="2800" dirty="0">
                <a:solidFill>
                  <a:schemeClr val="tx1"/>
                </a:solidFill>
              </a:rPr>
              <a:t> (</a:t>
            </a:r>
            <a:r>
              <a:rPr lang="en-US" altLang="en-US" sz="2800" i="1" dirty="0" err="1">
                <a:solidFill>
                  <a:schemeClr val="tx1"/>
                </a:solidFill>
              </a:rPr>
              <a:t>trapgewijs</a:t>
            </a:r>
            <a:r>
              <a:rPr lang="en-US" altLang="en-US" sz="2800" dirty="0">
                <a:solidFill>
                  <a:schemeClr val="tx1"/>
                </a:solidFill>
              </a:rPr>
              <a:t>) </a:t>
            </a:r>
            <a:r>
              <a:rPr lang="en-US" altLang="en-US" sz="2800" dirty="0" err="1">
                <a:solidFill>
                  <a:schemeClr val="tx1"/>
                </a:solidFill>
              </a:rPr>
              <a:t>dan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diserahi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tugas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melakukan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sebagian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dari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pekerjaan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pemerintah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dalam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arti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luas</a:t>
            </a:r>
            <a:r>
              <a:rPr lang="en-US" altLang="en-US" sz="2800" dirty="0">
                <a:solidFill>
                  <a:schemeClr val="tx1"/>
                </a:solidFill>
              </a:rPr>
              <a:t>, yang </a:t>
            </a:r>
            <a:r>
              <a:rPr lang="en-US" altLang="en-US" sz="2800" dirty="0" err="1">
                <a:solidFill>
                  <a:schemeClr val="tx1"/>
                </a:solidFill>
              </a:rPr>
              <a:t>tidak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diserahkan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pada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badan-badan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pembuat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undang-undang</a:t>
            </a:r>
            <a:r>
              <a:rPr lang="en-US" altLang="en-US" sz="2800" dirty="0">
                <a:solidFill>
                  <a:schemeClr val="tx1"/>
                </a:solidFill>
              </a:rPr>
              <a:t>, </a:t>
            </a:r>
            <a:r>
              <a:rPr lang="en-US" altLang="en-US" sz="2800" dirty="0" err="1">
                <a:solidFill>
                  <a:schemeClr val="tx1"/>
                </a:solidFill>
              </a:rPr>
              <a:t>atau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badan-badan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</a:rPr>
              <a:t>kehakiman</a:t>
            </a:r>
            <a:endParaRPr lang="en-US" altLang="en-US" sz="2800" dirty="0">
              <a:solidFill>
                <a:schemeClr val="tx1"/>
              </a:solidFill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67864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196752"/>
            <a:ext cx="8208912" cy="4896073"/>
          </a:xfrm>
        </p:spPr>
        <p:txBody>
          <a:bodyPr/>
          <a:lstStyle/>
          <a:p>
            <a:pPr algn="just">
              <a:defRPr/>
            </a:pPr>
            <a:r>
              <a:rPr lang="en-US" altLang="en-US" sz="2000" dirty="0" err="1">
                <a:solidFill>
                  <a:schemeClr val="tx1"/>
                </a:solidFill>
              </a:rPr>
              <a:t>Administrasi</a:t>
            </a:r>
            <a:r>
              <a:rPr lang="en-US" altLang="en-US" sz="2000" dirty="0">
                <a:solidFill>
                  <a:schemeClr val="tx1"/>
                </a:solidFill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</a:rPr>
              <a:t>negara</a:t>
            </a:r>
            <a:r>
              <a:rPr lang="en-US" altLang="en-US" sz="2000" dirty="0">
                <a:solidFill>
                  <a:schemeClr val="tx1"/>
                </a:solidFill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</a:rPr>
              <a:t>mempunyai</a:t>
            </a:r>
            <a:r>
              <a:rPr lang="en-US" altLang="en-US" sz="2000" dirty="0">
                <a:solidFill>
                  <a:schemeClr val="tx1"/>
                </a:solidFill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</a:rPr>
              <a:t>arti</a:t>
            </a:r>
            <a:r>
              <a:rPr lang="en-US" altLang="en-US" sz="2000" dirty="0">
                <a:solidFill>
                  <a:schemeClr val="tx1"/>
                </a:solidFill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</a:rPr>
              <a:t>luas</a:t>
            </a:r>
            <a:r>
              <a:rPr lang="en-US" altLang="en-US" sz="2000" dirty="0">
                <a:solidFill>
                  <a:schemeClr val="tx1"/>
                </a:solidFill>
              </a:rPr>
              <a:t>, </a:t>
            </a:r>
            <a:r>
              <a:rPr lang="en-US" altLang="en-US" sz="2000" dirty="0" err="1">
                <a:solidFill>
                  <a:schemeClr val="tx1"/>
                </a:solidFill>
              </a:rPr>
              <a:t>yaitu</a:t>
            </a:r>
            <a:r>
              <a:rPr lang="en-US" altLang="en-US" sz="2000" dirty="0">
                <a:solidFill>
                  <a:schemeClr val="tx1"/>
                </a:solidFill>
              </a:rPr>
              <a:t> :</a:t>
            </a:r>
          </a:p>
          <a:p>
            <a:pPr lvl="1" algn="just">
              <a:defRPr/>
            </a:pPr>
            <a:r>
              <a:rPr lang="en-US" altLang="en-US" dirty="0"/>
              <a:t>Tata </a:t>
            </a:r>
            <a:r>
              <a:rPr lang="en-US" altLang="en-US" dirty="0" err="1"/>
              <a:t>pemerintahan</a:t>
            </a:r>
            <a:r>
              <a:rPr lang="en-US" altLang="en-US" dirty="0"/>
              <a:t> (</a:t>
            </a:r>
            <a:r>
              <a:rPr lang="en-US" altLang="en-US" dirty="0" err="1"/>
              <a:t>bestuur</a:t>
            </a:r>
            <a:r>
              <a:rPr lang="en-US" altLang="en-US" dirty="0"/>
              <a:t>)</a:t>
            </a:r>
          </a:p>
          <a:p>
            <a:pPr lvl="1" algn="just">
              <a:defRPr/>
            </a:pPr>
            <a:r>
              <a:rPr lang="en-US" altLang="en-US" dirty="0"/>
              <a:t>Tata </a:t>
            </a:r>
            <a:r>
              <a:rPr lang="en-US" altLang="en-US" dirty="0" err="1"/>
              <a:t>usaha</a:t>
            </a:r>
            <a:r>
              <a:rPr lang="en-US" altLang="en-US" dirty="0"/>
              <a:t> </a:t>
            </a:r>
            <a:r>
              <a:rPr lang="en-US" altLang="en-US" dirty="0" err="1"/>
              <a:t>negara</a:t>
            </a:r>
            <a:endParaRPr lang="en-US" altLang="en-US" dirty="0"/>
          </a:p>
          <a:p>
            <a:pPr lvl="1" algn="just">
              <a:defRPr/>
            </a:pPr>
            <a:r>
              <a:rPr lang="en-US" altLang="en-US" dirty="0" err="1"/>
              <a:t>administrasi</a:t>
            </a:r>
            <a:r>
              <a:rPr lang="en-US" altLang="en-US" dirty="0"/>
              <a:t> (</a:t>
            </a:r>
            <a:r>
              <a:rPr lang="en-US" altLang="en-US" dirty="0" err="1"/>
              <a:t>administratie</a:t>
            </a:r>
            <a:r>
              <a:rPr lang="en-US" altLang="en-US" dirty="0"/>
              <a:t>, </a:t>
            </a:r>
            <a:r>
              <a:rPr lang="en-US" altLang="en-US" dirty="0" err="1"/>
              <a:t>staatsbeheer</a:t>
            </a:r>
            <a:r>
              <a:rPr lang="en-US" altLang="en-US" dirty="0"/>
              <a:t>)/ </a:t>
            </a:r>
            <a:r>
              <a:rPr lang="en-US" altLang="en-US" dirty="0" err="1"/>
              <a:t>pengurusan</a:t>
            </a:r>
            <a:r>
              <a:rPr lang="en-US" altLang="en-US" dirty="0"/>
              <a:t> </a:t>
            </a:r>
            <a:r>
              <a:rPr lang="en-US" altLang="en-US" dirty="0" err="1"/>
              <a:t>rumah</a:t>
            </a:r>
            <a:r>
              <a:rPr lang="en-US" altLang="en-US" dirty="0"/>
              <a:t> </a:t>
            </a:r>
            <a:r>
              <a:rPr lang="en-US" altLang="en-US" dirty="0" err="1"/>
              <a:t>tangga</a:t>
            </a:r>
            <a:r>
              <a:rPr lang="en-US" altLang="en-US" dirty="0"/>
              <a:t> </a:t>
            </a:r>
            <a:r>
              <a:rPr lang="en-US" altLang="en-US" dirty="0" err="1"/>
              <a:t>negara</a:t>
            </a:r>
            <a:endParaRPr lang="en-US" altLang="en-US" dirty="0"/>
          </a:p>
          <a:p>
            <a:pPr lvl="1" algn="just">
              <a:defRPr/>
            </a:pPr>
            <a:r>
              <a:rPr lang="en-US" altLang="en-US" dirty="0"/>
              <a:t>Pembangunan (</a:t>
            </a:r>
            <a:r>
              <a:rPr lang="en-US" altLang="en-US" dirty="0" err="1"/>
              <a:t>ontwikkeling</a:t>
            </a:r>
            <a:r>
              <a:rPr lang="en-US" altLang="en-US" dirty="0"/>
              <a:t>)</a:t>
            </a:r>
          </a:p>
          <a:p>
            <a:pPr lvl="1" algn="just">
              <a:defRPr/>
            </a:pPr>
            <a:r>
              <a:rPr lang="en-US" altLang="en-US" dirty="0" err="1"/>
              <a:t>Pengendalian</a:t>
            </a:r>
            <a:r>
              <a:rPr lang="en-US" altLang="en-US" dirty="0"/>
              <a:t> </a:t>
            </a:r>
            <a:r>
              <a:rPr lang="en-US" altLang="en-US" dirty="0" err="1"/>
              <a:t>lingkungan</a:t>
            </a:r>
            <a:endParaRPr lang="en-US" altLang="en-US" dirty="0"/>
          </a:p>
          <a:p>
            <a:pPr algn="just">
              <a:defRPr/>
            </a:pPr>
            <a:r>
              <a:rPr lang="en-US" altLang="en-US" sz="2000" dirty="0" err="1">
                <a:solidFill>
                  <a:schemeClr val="tx1"/>
                </a:solidFill>
              </a:rPr>
              <a:t>Arti</a:t>
            </a:r>
            <a:r>
              <a:rPr lang="en-US" altLang="en-US" sz="2000" dirty="0">
                <a:solidFill>
                  <a:schemeClr val="tx1"/>
                </a:solidFill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</a:rPr>
              <a:t>administrasi</a:t>
            </a:r>
            <a:r>
              <a:rPr lang="en-US" altLang="en-US" sz="2000" dirty="0">
                <a:solidFill>
                  <a:schemeClr val="tx1"/>
                </a:solidFill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</a:rPr>
              <a:t>negara</a:t>
            </a:r>
            <a:r>
              <a:rPr lang="en-US" altLang="en-US" sz="2000" dirty="0">
                <a:solidFill>
                  <a:schemeClr val="tx1"/>
                </a:solidFill>
              </a:rPr>
              <a:t> :</a:t>
            </a:r>
          </a:p>
          <a:p>
            <a:pPr lvl="1" algn="just">
              <a:defRPr/>
            </a:pPr>
            <a:r>
              <a:rPr lang="en-US" altLang="en-US" dirty="0" err="1"/>
              <a:t>sebagai</a:t>
            </a:r>
            <a:r>
              <a:rPr lang="en-US" altLang="en-US" dirty="0"/>
              <a:t> </a:t>
            </a:r>
            <a:r>
              <a:rPr lang="en-US" altLang="en-US" dirty="0" err="1"/>
              <a:t>aparatur</a:t>
            </a:r>
            <a:r>
              <a:rPr lang="en-US" altLang="en-US" dirty="0"/>
              <a:t> </a:t>
            </a:r>
            <a:r>
              <a:rPr lang="en-US" altLang="en-US" dirty="0" err="1"/>
              <a:t>negara</a:t>
            </a:r>
            <a:r>
              <a:rPr lang="en-US" altLang="en-US" dirty="0"/>
              <a:t>/ </a:t>
            </a:r>
            <a:r>
              <a:rPr lang="en-US" altLang="en-US" dirty="0" err="1"/>
              <a:t>pemerintah</a:t>
            </a:r>
            <a:r>
              <a:rPr lang="en-US" altLang="en-US" dirty="0"/>
              <a:t>/ </a:t>
            </a:r>
            <a:r>
              <a:rPr lang="en-US" altLang="en-US" dirty="0" err="1"/>
              <a:t>institusi</a:t>
            </a:r>
            <a:r>
              <a:rPr lang="en-US" altLang="en-US" dirty="0"/>
              <a:t> </a:t>
            </a:r>
            <a:r>
              <a:rPr lang="en-US" altLang="en-US" dirty="0" err="1"/>
              <a:t>politik</a:t>
            </a:r>
            <a:endParaRPr lang="en-US" altLang="en-US" dirty="0"/>
          </a:p>
          <a:p>
            <a:pPr lvl="1" algn="just">
              <a:defRPr/>
            </a:pPr>
            <a:r>
              <a:rPr lang="en-US" altLang="en-US" dirty="0" err="1"/>
              <a:t>Sebagai</a:t>
            </a:r>
            <a:r>
              <a:rPr lang="en-US" altLang="en-US" dirty="0"/>
              <a:t> </a:t>
            </a:r>
            <a:r>
              <a:rPr lang="en-US" altLang="en-US" dirty="0" err="1"/>
              <a:t>fungsi</a:t>
            </a:r>
            <a:r>
              <a:rPr lang="en-US" altLang="en-US" dirty="0"/>
              <a:t>/ </a:t>
            </a:r>
            <a:r>
              <a:rPr lang="en-US" altLang="en-US" dirty="0" err="1"/>
              <a:t>aktivitas</a:t>
            </a:r>
            <a:r>
              <a:rPr lang="en-US" altLang="en-US" dirty="0"/>
              <a:t> </a:t>
            </a:r>
            <a:r>
              <a:rPr lang="en-US" altLang="en-US" dirty="0" err="1"/>
              <a:t>pelayanan</a:t>
            </a:r>
            <a:r>
              <a:rPr lang="en-US" altLang="en-US" dirty="0"/>
              <a:t> </a:t>
            </a:r>
            <a:r>
              <a:rPr lang="en-US" altLang="en-US" dirty="0" err="1"/>
              <a:t>pemerintah</a:t>
            </a:r>
            <a:endParaRPr lang="en-US" altLang="en-US" dirty="0"/>
          </a:p>
          <a:p>
            <a:pPr lvl="1" algn="just">
              <a:defRPr/>
            </a:pPr>
            <a:r>
              <a:rPr lang="en-US" altLang="en-US" dirty="0"/>
              <a:t>Proses </a:t>
            </a:r>
            <a:r>
              <a:rPr lang="en-US" altLang="en-US" dirty="0" err="1"/>
              <a:t>teknis</a:t>
            </a:r>
            <a:r>
              <a:rPr lang="en-US" altLang="en-US" dirty="0"/>
              <a:t> </a:t>
            </a:r>
            <a:r>
              <a:rPr lang="en-US" altLang="en-US" dirty="0" err="1"/>
              <a:t>penyelenggaraan</a:t>
            </a:r>
            <a:r>
              <a:rPr lang="en-US" altLang="en-US" dirty="0"/>
              <a:t> </a:t>
            </a:r>
            <a:r>
              <a:rPr lang="en-US" altLang="en-US" dirty="0" err="1"/>
              <a:t>undang-undang</a:t>
            </a:r>
            <a:endParaRPr lang="en-US" altLang="en-US" dirty="0"/>
          </a:p>
          <a:p>
            <a:pPr algn="just">
              <a:defRPr/>
            </a:pPr>
            <a:r>
              <a:rPr lang="en-US" altLang="en-US" sz="2000" dirty="0" err="1">
                <a:solidFill>
                  <a:schemeClr val="tx1"/>
                </a:solidFill>
              </a:rPr>
              <a:t>Administrasi</a:t>
            </a:r>
            <a:r>
              <a:rPr lang="en-US" altLang="en-US" sz="2000" dirty="0">
                <a:solidFill>
                  <a:schemeClr val="tx1"/>
                </a:solidFill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</a:rPr>
              <a:t>dijalankan</a:t>
            </a:r>
            <a:r>
              <a:rPr lang="en-US" altLang="en-US" sz="2000" dirty="0">
                <a:solidFill>
                  <a:schemeClr val="tx1"/>
                </a:solidFill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</a:rPr>
              <a:t>oleh</a:t>
            </a:r>
            <a:r>
              <a:rPr lang="en-US" altLang="en-US" sz="2000" dirty="0">
                <a:solidFill>
                  <a:schemeClr val="tx1"/>
                </a:solidFill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</a:rPr>
              <a:t>penguasa</a:t>
            </a:r>
            <a:r>
              <a:rPr lang="en-US" altLang="en-US" sz="2000" dirty="0">
                <a:solidFill>
                  <a:schemeClr val="tx1"/>
                </a:solidFill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</a:rPr>
              <a:t>administratif</a:t>
            </a:r>
            <a:r>
              <a:rPr lang="en-US" altLang="en-US" sz="2000" dirty="0">
                <a:solidFill>
                  <a:schemeClr val="tx1"/>
                </a:solidFill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</a:rPr>
              <a:t>beserta</a:t>
            </a:r>
            <a:r>
              <a:rPr lang="en-US" altLang="en-US" sz="2000" dirty="0">
                <a:solidFill>
                  <a:schemeClr val="tx1"/>
                </a:solidFill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</a:rPr>
              <a:t>aparatnya</a:t>
            </a:r>
            <a:endParaRPr lang="en-US" altLang="en-US" sz="2000" dirty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383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algn="just">
              <a:defRPr/>
            </a:pPr>
            <a:r>
              <a:rPr lang="en-US" altLang="en-US" sz="2800" dirty="0" err="1"/>
              <a:t>Praktek</a:t>
            </a:r>
            <a:r>
              <a:rPr lang="en-US" altLang="en-US" sz="2800" dirty="0"/>
              <a:t> di Indonesia, </a:t>
            </a:r>
            <a:r>
              <a:rPr lang="en-US" altLang="en-US" sz="2800" dirty="0" err="1"/>
              <a:t>kekuasaan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eksekutif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kekuasaan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administratif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menurut</a:t>
            </a:r>
            <a:r>
              <a:rPr lang="en-US" altLang="en-US" sz="2800" dirty="0"/>
              <a:t> UUD’45 (</a:t>
            </a:r>
            <a:r>
              <a:rPr lang="en-US" altLang="en-US" sz="2800" dirty="0" err="1"/>
              <a:t>dalam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penjelasan</a:t>
            </a:r>
            <a:r>
              <a:rPr lang="en-US" altLang="en-US" sz="2800" dirty="0"/>
              <a:t>) </a:t>
            </a:r>
            <a:r>
              <a:rPr lang="en-US" altLang="en-US" sz="2800" dirty="0" err="1"/>
              <a:t>berada</a:t>
            </a:r>
            <a:r>
              <a:rPr lang="en-US" altLang="en-US" sz="2800" dirty="0"/>
              <a:t> di </a:t>
            </a:r>
            <a:r>
              <a:rPr lang="en-US" altLang="en-US" sz="2800" dirty="0" err="1"/>
              <a:t>tangan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presiden</a:t>
            </a:r>
            <a:endParaRPr lang="en-US" altLang="en-US" sz="2800" dirty="0"/>
          </a:p>
          <a:p>
            <a:pPr algn="just">
              <a:defRPr/>
            </a:pPr>
            <a:r>
              <a:rPr lang="en-US" altLang="en-US" sz="2800" dirty="0" err="1"/>
              <a:t>Lapangan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Administrasi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negara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menurut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ajaran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Trias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Politica</a:t>
            </a:r>
            <a:r>
              <a:rPr lang="en-US" altLang="en-US" sz="2800" dirty="0"/>
              <a:t> John Locke </a:t>
            </a:r>
            <a:r>
              <a:rPr lang="en-US" altLang="en-US" sz="2800" dirty="0" err="1"/>
              <a:t>atau</a:t>
            </a:r>
            <a:r>
              <a:rPr lang="en-US" altLang="en-US" sz="2800" dirty="0"/>
              <a:t> Montesquieu </a:t>
            </a:r>
            <a:r>
              <a:rPr lang="en-US" altLang="en-US" sz="2800" dirty="0" err="1"/>
              <a:t>adalah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lapangan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eksekutif</a:t>
            </a:r>
            <a:r>
              <a:rPr lang="en-US" altLang="en-US" sz="2800" dirty="0"/>
              <a:t> (</a:t>
            </a:r>
            <a:r>
              <a:rPr lang="en-US" altLang="en-US" sz="2800" dirty="0" err="1"/>
              <a:t>konsep</a:t>
            </a:r>
            <a:r>
              <a:rPr lang="en-US" altLang="en-US" sz="2800" dirty="0"/>
              <a:t> </a:t>
            </a:r>
            <a:r>
              <a:rPr lang="en-US" altLang="en-US" sz="2800" dirty="0" err="1"/>
              <a:t>negara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hukum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klasik</a:t>
            </a:r>
            <a:r>
              <a:rPr lang="en-US" altLang="en-US" sz="2800" dirty="0"/>
              <a:t>)</a:t>
            </a:r>
          </a:p>
          <a:p>
            <a:pPr algn="just">
              <a:defRPr/>
            </a:pPr>
            <a:r>
              <a:rPr lang="en-US" altLang="en-US" sz="2800" dirty="0" err="1"/>
              <a:t>Lapangan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administrasi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negara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dalam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konsep</a:t>
            </a:r>
            <a:r>
              <a:rPr lang="en-US" altLang="en-US" sz="2800" dirty="0"/>
              <a:t> </a:t>
            </a:r>
            <a:r>
              <a:rPr lang="en-US" altLang="en-US" sz="2800" dirty="0" err="1"/>
              <a:t>negara</a:t>
            </a:r>
            <a:r>
              <a:rPr lang="en-US" altLang="en-US" sz="2800" dirty="0"/>
              <a:t> modern </a:t>
            </a:r>
            <a:r>
              <a:rPr lang="en-US" altLang="en-US" sz="2800" dirty="0" err="1"/>
              <a:t>lebih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luas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tidak</a:t>
            </a:r>
            <a:r>
              <a:rPr lang="en-US" altLang="en-US" sz="2800" dirty="0"/>
              <a:t> </a:t>
            </a:r>
            <a:r>
              <a:rPr lang="en-US" altLang="en-US" sz="2800" dirty="0" err="1"/>
              <a:t>hanya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pada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eksekutif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saja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tetapi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segala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lapangan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kehidupan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masyarakat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sehingga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membawa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efek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kepada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pembentukan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undang-undang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sosial</a:t>
            </a:r>
            <a:r>
              <a:rPr lang="en-US" altLang="en-US" sz="2800" dirty="0"/>
              <a:t> (</a:t>
            </a:r>
            <a:r>
              <a:rPr lang="en-US" altLang="en-US" sz="2800" i="1" dirty="0"/>
              <a:t>social </a:t>
            </a:r>
            <a:r>
              <a:rPr lang="en-US" altLang="en-US" sz="2800" i="1" dirty="0" err="1"/>
              <a:t>wetgeving</a:t>
            </a:r>
            <a:r>
              <a:rPr lang="en-US" altLang="en-US" sz="2800" dirty="0"/>
              <a:t>)</a:t>
            </a:r>
          </a:p>
          <a:p>
            <a:pPr algn="l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275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 bwMode="auto">
          <a:xfrm>
            <a:off x="468313" y="765175"/>
            <a:ext cx="8229600" cy="301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en-US" sz="4000" dirty="0" smtClean="0">
              <a:latin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371600"/>
            <a:ext cx="8208912" cy="4721225"/>
          </a:xfrm>
        </p:spPr>
        <p:txBody>
          <a:bodyPr/>
          <a:lstStyle/>
          <a:p>
            <a:pPr algn="just">
              <a:defRPr/>
            </a:pPr>
            <a:r>
              <a:rPr lang="en-US" altLang="en-US" dirty="0" err="1">
                <a:solidFill>
                  <a:schemeClr val="tx1"/>
                </a:solidFill>
              </a:rPr>
              <a:t>Praktek</a:t>
            </a:r>
            <a:r>
              <a:rPr lang="en-US" altLang="en-US" dirty="0">
                <a:solidFill>
                  <a:schemeClr val="tx1"/>
                </a:solidFill>
              </a:rPr>
              <a:t> di Indonesia, </a:t>
            </a:r>
            <a:r>
              <a:rPr lang="en-US" altLang="en-US" dirty="0" err="1">
                <a:solidFill>
                  <a:schemeClr val="tx1"/>
                </a:solidFill>
              </a:rPr>
              <a:t>kekuasaan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eksekutif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dan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kekuasaan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administratif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menurut</a:t>
            </a:r>
            <a:r>
              <a:rPr lang="en-US" altLang="en-US" dirty="0">
                <a:solidFill>
                  <a:schemeClr val="tx1"/>
                </a:solidFill>
              </a:rPr>
              <a:t> UUD’45 (</a:t>
            </a:r>
            <a:r>
              <a:rPr lang="en-US" altLang="en-US" dirty="0" err="1">
                <a:solidFill>
                  <a:schemeClr val="tx1"/>
                </a:solidFill>
              </a:rPr>
              <a:t>dalam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penjelasan</a:t>
            </a:r>
            <a:r>
              <a:rPr lang="en-US" altLang="en-US" dirty="0">
                <a:solidFill>
                  <a:schemeClr val="tx1"/>
                </a:solidFill>
              </a:rPr>
              <a:t>) </a:t>
            </a:r>
            <a:r>
              <a:rPr lang="en-US" altLang="en-US" dirty="0" err="1">
                <a:solidFill>
                  <a:schemeClr val="tx1"/>
                </a:solidFill>
              </a:rPr>
              <a:t>berada</a:t>
            </a:r>
            <a:r>
              <a:rPr lang="en-US" altLang="en-US" dirty="0">
                <a:solidFill>
                  <a:schemeClr val="tx1"/>
                </a:solidFill>
              </a:rPr>
              <a:t> di </a:t>
            </a:r>
            <a:r>
              <a:rPr lang="en-US" altLang="en-US" dirty="0" err="1">
                <a:solidFill>
                  <a:schemeClr val="tx1"/>
                </a:solidFill>
              </a:rPr>
              <a:t>tangan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presiden</a:t>
            </a:r>
            <a:endParaRPr lang="en-US" altLang="en-US" dirty="0">
              <a:solidFill>
                <a:schemeClr val="tx1"/>
              </a:solidFill>
            </a:endParaRPr>
          </a:p>
          <a:p>
            <a:pPr algn="just">
              <a:defRPr/>
            </a:pPr>
            <a:r>
              <a:rPr lang="en-US" altLang="en-US" dirty="0" err="1">
                <a:solidFill>
                  <a:schemeClr val="tx1"/>
                </a:solidFill>
              </a:rPr>
              <a:t>Lapangan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Administrasi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negara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menurut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ajaran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Trias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Politica</a:t>
            </a:r>
            <a:r>
              <a:rPr lang="en-US" altLang="en-US" dirty="0">
                <a:solidFill>
                  <a:schemeClr val="tx1"/>
                </a:solidFill>
              </a:rPr>
              <a:t> John Locke </a:t>
            </a:r>
            <a:r>
              <a:rPr lang="en-US" altLang="en-US" dirty="0" err="1">
                <a:solidFill>
                  <a:schemeClr val="tx1"/>
                </a:solidFill>
              </a:rPr>
              <a:t>atau</a:t>
            </a:r>
            <a:r>
              <a:rPr lang="en-US" altLang="en-US" dirty="0">
                <a:solidFill>
                  <a:schemeClr val="tx1"/>
                </a:solidFill>
              </a:rPr>
              <a:t> Montesquieu </a:t>
            </a:r>
            <a:r>
              <a:rPr lang="en-US" altLang="en-US" dirty="0" err="1">
                <a:solidFill>
                  <a:schemeClr val="tx1"/>
                </a:solidFill>
              </a:rPr>
              <a:t>adalah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lapangan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eksekutif</a:t>
            </a:r>
            <a:r>
              <a:rPr lang="en-US" altLang="en-US" dirty="0">
                <a:solidFill>
                  <a:schemeClr val="tx1"/>
                </a:solidFill>
              </a:rPr>
              <a:t> (</a:t>
            </a:r>
            <a:r>
              <a:rPr lang="en-US" altLang="en-US" dirty="0" err="1">
                <a:solidFill>
                  <a:schemeClr val="tx1"/>
                </a:solidFill>
              </a:rPr>
              <a:t>konsep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negara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hukum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klasik</a:t>
            </a:r>
            <a:r>
              <a:rPr lang="en-US" altLang="en-US" dirty="0">
                <a:solidFill>
                  <a:schemeClr val="tx1"/>
                </a:solidFill>
              </a:rPr>
              <a:t>)</a:t>
            </a:r>
          </a:p>
          <a:p>
            <a:pPr algn="just">
              <a:defRPr/>
            </a:pPr>
            <a:r>
              <a:rPr lang="en-US" altLang="en-US" dirty="0" err="1">
                <a:solidFill>
                  <a:schemeClr val="tx1"/>
                </a:solidFill>
              </a:rPr>
              <a:t>Lapangan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administrasi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negara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dalam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konsep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negara</a:t>
            </a:r>
            <a:r>
              <a:rPr lang="en-US" altLang="en-US" dirty="0">
                <a:solidFill>
                  <a:schemeClr val="tx1"/>
                </a:solidFill>
              </a:rPr>
              <a:t> modern </a:t>
            </a:r>
            <a:r>
              <a:rPr lang="en-US" altLang="en-US" dirty="0" err="1">
                <a:solidFill>
                  <a:schemeClr val="tx1"/>
                </a:solidFill>
              </a:rPr>
              <a:t>lebih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luas</a:t>
            </a:r>
            <a:r>
              <a:rPr lang="en-US" altLang="en-US" dirty="0">
                <a:solidFill>
                  <a:schemeClr val="tx1"/>
                </a:solidFill>
              </a:rPr>
              <a:t>, </a:t>
            </a:r>
            <a:r>
              <a:rPr lang="en-US" altLang="en-US" dirty="0" err="1">
                <a:solidFill>
                  <a:schemeClr val="tx1"/>
                </a:solidFill>
              </a:rPr>
              <a:t>tidak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hanya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pada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eksekutif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saja</a:t>
            </a:r>
            <a:r>
              <a:rPr lang="en-US" altLang="en-US" dirty="0">
                <a:solidFill>
                  <a:schemeClr val="tx1"/>
                </a:solidFill>
              </a:rPr>
              <a:t>, </a:t>
            </a:r>
            <a:r>
              <a:rPr lang="en-US" altLang="en-US" dirty="0" err="1">
                <a:solidFill>
                  <a:schemeClr val="tx1"/>
                </a:solidFill>
              </a:rPr>
              <a:t>tetapi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segala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lapangan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kehidupan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masyarakat</a:t>
            </a:r>
            <a:r>
              <a:rPr lang="en-US" altLang="en-US" dirty="0">
                <a:solidFill>
                  <a:schemeClr val="tx1"/>
                </a:solidFill>
              </a:rPr>
              <a:t>, </a:t>
            </a:r>
            <a:r>
              <a:rPr lang="en-US" altLang="en-US" dirty="0" err="1">
                <a:solidFill>
                  <a:schemeClr val="tx1"/>
                </a:solidFill>
              </a:rPr>
              <a:t>sehingga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membawa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efek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kepada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pembentukan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undang-undang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sosial</a:t>
            </a:r>
            <a:r>
              <a:rPr lang="en-US" altLang="en-US" dirty="0">
                <a:solidFill>
                  <a:schemeClr val="tx1"/>
                </a:solidFill>
              </a:rPr>
              <a:t> (</a:t>
            </a:r>
            <a:r>
              <a:rPr lang="en-US" altLang="en-US" i="1" dirty="0">
                <a:solidFill>
                  <a:schemeClr val="tx1"/>
                </a:solidFill>
              </a:rPr>
              <a:t>social </a:t>
            </a:r>
            <a:r>
              <a:rPr lang="en-US" altLang="en-US" i="1" dirty="0" err="1">
                <a:solidFill>
                  <a:schemeClr val="tx1"/>
                </a:solidFill>
              </a:rPr>
              <a:t>wetgeving</a:t>
            </a:r>
            <a:r>
              <a:rPr lang="en-US" altLang="en-US" dirty="0">
                <a:solidFill>
                  <a:schemeClr val="tx1"/>
                </a:solidFill>
              </a:rPr>
              <a:t>)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67864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196752"/>
            <a:ext cx="8208912" cy="489607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39383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algn="just"/>
            <a:r>
              <a:rPr lang="en-US" altLang="en-US" sz="3200" dirty="0"/>
              <a:t>Public Administration</a:t>
            </a:r>
            <a:br>
              <a:rPr lang="en-US" altLang="en-US" sz="3200" dirty="0"/>
            </a:br>
            <a:r>
              <a:rPr lang="en-US" altLang="en-US" sz="3200" dirty="0" err="1"/>
              <a:t>Menurut</a:t>
            </a:r>
            <a:r>
              <a:rPr lang="en-US" altLang="en-US" sz="3200" dirty="0"/>
              <a:t> Prof. Dwight Waldo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algn="just">
              <a:defRPr/>
            </a:pPr>
            <a:r>
              <a:rPr lang="en-US" altLang="en-US" sz="2800" i="1" dirty="0"/>
              <a:t>Public Administration is the organization and management of men and materials to achieve the purpose of Government</a:t>
            </a:r>
          </a:p>
          <a:p>
            <a:pPr algn="just">
              <a:defRPr/>
            </a:pPr>
            <a:r>
              <a:rPr lang="en-US" altLang="en-US" sz="2800" i="1" dirty="0"/>
              <a:t>Public administration is the art and science of management as applied to affair off State</a:t>
            </a:r>
          </a:p>
          <a:p>
            <a:pPr algn="l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0857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pPr algn="l"/>
            <a:r>
              <a:rPr lang="en-US" altLang="en-US" sz="2800" dirty="0" err="1"/>
              <a:t>Pengertian</a:t>
            </a:r>
            <a:r>
              <a:rPr lang="en-US" altLang="en-US" sz="2800" dirty="0"/>
              <a:t> </a:t>
            </a:r>
            <a:r>
              <a:rPr lang="en-US" altLang="en-US" sz="2800" dirty="0" err="1" smtClean="0"/>
              <a:t>HANMenurut</a:t>
            </a:r>
            <a:r>
              <a:rPr lang="en-US" altLang="en-US" sz="2800" dirty="0" smtClean="0"/>
              <a:t> </a:t>
            </a:r>
            <a:r>
              <a:rPr lang="en-US" altLang="en-US" sz="2800" dirty="0" err="1"/>
              <a:t>Prayudi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 algn="just">
              <a:lnSpc>
                <a:spcPct val="90000"/>
              </a:lnSpc>
              <a:defRPr/>
            </a:pPr>
            <a:r>
              <a:rPr lang="en-US" altLang="en-US" dirty="0">
                <a:solidFill>
                  <a:srgbClr val="00B0F0"/>
                </a:solidFill>
              </a:rPr>
              <a:t> </a:t>
            </a:r>
            <a:r>
              <a:rPr lang="en-US" altLang="en-US" sz="2400" dirty="0"/>
              <a:t>HAN </a:t>
            </a:r>
            <a:r>
              <a:rPr lang="en-US" altLang="en-US" sz="2400" dirty="0" err="1"/>
              <a:t>adalah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hukum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mengenai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pemerintahan</a:t>
            </a:r>
            <a:r>
              <a:rPr lang="en-US" altLang="en-US" sz="2400" dirty="0"/>
              <a:t> di </a:t>
            </a:r>
            <a:r>
              <a:rPr lang="en-US" altLang="en-US" sz="2400" dirty="0" err="1"/>
              <a:t>dalam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kedudukan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tugas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fungsinya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sebagai</a:t>
            </a:r>
            <a:r>
              <a:rPr lang="en-US" altLang="en-US" sz="2400" dirty="0"/>
              <a:t> administrator </a:t>
            </a:r>
            <a:r>
              <a:rPr lang="en-US" altLang="en-US" sz="2400" dirty="0" err="1"/>
              <a:t>negara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atau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dengan</a:t>
            </a:r>
            <a:r>
              <a:rPr lang="en-US" altLang="en-US" sz="2400" dirty="0"/>
              <a:t> kata lain </a:t>
            </a:r>
            <a:r>
              <a:rPr lang="en-US" altLang="en-US" sz="2400" dirty="0" err="1"/>
              <a:t>Hukum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mengenai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Administrasi</a:t>
            </a:r>
            <a:r>
              <a:rPr lang="en-US" altLang="en-US" sz="2400" dirty="0"/>
              <a:t> Negara </a:t>
            </a:r>
            <a:r>
              <a:rPr lang="en-US" altLang="en-US" sz="2400" dirty="0" err="1"/>
              <a:t>dan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hukum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hasil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ciptaan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administrasi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negara</a:t>
            </a:r>
            <a:endParaRPr lang="en-US" altLang="en-US" sz="2400" dirty="0"/>
          </a:p>
          <a:p>
            <a:pPr algn="just">
              <a:lnSpc>
                <a:spcPct val="90000"/>
              </a:lnSpc>
              <a:defRPr/>
            </a:pPr>
            <a:r>
              <a:rPr lang="en-US" altLang="en-US" sz="2400" dirty="0" err="1"/>
              <a:t>Konsekuensinya</a:t>
            </a:r>
            <a:r>
              <a:rPr lang="en-US" altLang="en-US" sz="2400" dirty="0"/>
              <a:t> HAN </a:t>
            </a:r>
            <a:r>
              <a:rPr lang="en-US" altLang="en-US" sz="2400" dirty="0" err="1"/>
              <a:t>adalah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hukum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menjadi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pedoman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dalam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penyelenggaraan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negara</a:t>
            </a:r>
            <a:endParaRPr lang="en-US" altLang="en-US" sz="2400" dirty="0"/>
          </a:p>
          <a:p>
            <a:pPr algn="just">
              <a:lnSpc>
                <a:spcPct val="90000"/>
              </a:lnSpc>
              <a:defRPr/>
            </a:pPr>
            <a:r>
              <a:rPr lang="en-US" altLang="en-US" sz="2400" dirty="0" err="1"/>
              <a:t>Pemerintah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adalah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pengurus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harian</a:t>
            </a:r>
            <a:r>
              <a:rPr lang="en-US" altLang="en-US" sz="2400" dirty="0"/>
              <a:t> Negara</a:t>
            </a:r>
          </a:p>
          <a:p>
            <a:pPr algn="just">
              <a:lnSpc>
                <a:spcPct val="90000"/>
              </a:lnSpc>
              <a:defRPr/>
            </a:pPr>
            <a:r>
              <a:rPr lang="en-US" altLang="en-US" sz="2400" dirty="0" err="1"/>
              <a:t>Pemerintah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adalah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keseluruhan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daripada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jabatan-jabatan</a:t>
            </a:r>
            <a:r>
              <a:rPr lang="en-US" altLang="en-US" sz="2400" dirty="0"/>
              <a:t> di </a:t>
            </a:r>
            <a:r>
              <a:rPr lang="en-US" altLang="en-US" sz="2400" dirty="0" err="1"/>
              <a:t>dalam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suatu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negara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mempunyai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tugas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wewenang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politik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negara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serta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pemerintahan</a:t>
            </a:r>
            <a:endParaRPr lang="en-US" altLang="en-US" sz="2400" dirty="0"/>
          </a:p>
          <a:p>
            <a:pPr algn="l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222403"/>
      </p:ext>
    </p:extLst>
  </p:cSld>
  <p:clrMapOvr>
    <a:masterClrMapping/>
  </p:clrMapOvr>
</p:sld>
</file>

<file path=ppt/theme/theme1.xml><?xml version="1.0" encoding="utf-8"?>
<a:theme xmlns:a="http://schemas.openxmlformats.org/drawingml/2006/main" name="0-Blanko-PPT-sesi-2-14 baru (1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0-Blanko-PPT-sesi-2-14 baru (1)</Template>
  <TotalTime>240</TotalTime>
  <Words>1062</Words>
  <Application>Microsoft Office PowerPoint</Application>
  <PresentationFormat>On-screen Show (4:3)</PresentationFormat>
  <Paragraphs>92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0-Blanko-PPT-sesi-2-14 baru (1)</vt:lpstr>
      <vt:lpstr>ADHINING P.R, SH,MH</vt:lpstr>
      <vt:lpstr>PowerPoint Presentation</vt:lpstr>
      <vt:lpstr>Pengertian Administrasi Negara  </vt:lpstr>
      <vt:lpstr>PowerPoint Presentation</vt:lpstr>
      <vt:lpstr>PowerPoint Presentation</vt:lpstr>
      <vt:lpstr>PowerPoint Presentation</vt:lpstr>
      <vt:lpstr>PowerPoint Presentation</vt:lpstr>
      <vt:lpstr>Public Administration Menurut Prof. Dwight Waldo</vt:lpstr>
      <vt:lpstr>Pengertian HANMenurut Prayudi</vt:lpstr>
      <vt:lpstr>Fungsi pemerintah dalam negara modern</vt:lpstr>
      <vt:lpstr>PowerPoint Presentation</vt:lpstr>
      <vt:lpstr>PowerPoint Presentation</vt:lpstr>
      <vt:lpstr>Perbedaan Hukum Administrasi negara dengan Hukum Negara menurut Van Vollenhoven</vt:lpstr>
      <vt:lpstr>Lingkup Hukum Negara dan HAN Menurut Van Vollenhoven</vt:lpstr>
      <vt:lpstr>SKEMA HAN</vt:lpstr>
      <vt:lpstr>Pengertian HAN dalam arti luas Unsur-unsurnya meliputi  </vt:lpstr>
      <vt:lpstr>PowerPoint Presentation</vt:lpstr>
      <vt:lpstr>Perbedaan HAN dengan HTN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Mulyo.W</dc:creator>
  <cp:lastModifiedBy>Adhining</cp:lastModifiedBy>
  <cp:revision>22</cp:revision>
  <dcterms:created xsi:type="dcterms:W3CDTF">2019-09-17T08:28:18Z</dcterms:created>
  <dcterms:modified xsi:type="dcterms:W3CDTF">2019-09-29T13:24:57Z</dcterms:modified>
</cp:coreProperties>
</file>