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6" r:id="rId2"/>
    <p:sldId id="335" r:id="rId3"/>
    <p:sldId id="381" r:id="rId4"/>
    <p:sldId id="383" r:id="rId5"/>
    <p:sldId id="384" r:id="rId6"/>
    <p:sldId id="385" r:id="rId7"/>
    <p:sldId id="386" r:id="rId8"/>
    <p:sldId id="387" r:id="rId9"/>
    <p:sldId id="389" r:id="rId10"/>
    <p:sldId id="390" r:id="rId11"/>
    <p:sldId id="391" r:id="rId12"/>
    <p:sldId id="39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3190" autoAdjust="0"/>
  </p:normalViewPr>
  <p:slideViewPr>
    <p:cSldViewPr>
      <p:cViewPr>
        <p:scale>
          <a:sx n="47" d="100"/>
          <a:sy n="47" d="100"/>
        </p:scale>
        <p:origin x="-11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3FF173-418C-4D12-9077-1C4D2E503070}" type="datetimeFigureOut">
              <a:rPr lang="id-ID"/>
              <a:pPr>
                <a:defRPr/>
              </a:pPr>
              <a:t>07/11/2018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6C65A4-18C5-4145-A468-EB519B238A2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8698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1E930D-E3F6-4A44-8C71-E99AD5B6C613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D2AE1-8CDF-4A45-A00D-ADB4D97AC0EA}" type="datetime1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9A123-F52E-49A6-B901-E06DB7CB0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7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0DC41-FAEF-4FAA-B6B2-A99AF124B0F5}" type="datetime1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864A1-6E90-49B2-9463-8C2B47E2E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3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B6FB1-D0DD-43BF-AECE-347F263557BC}" type="datetime1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C6D70-CC03-4899-B132-32D2D4245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4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6A83-483B-448E-8794-F0EF180EAE26}" type="datetime1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1C293-6EFA-4959-BDD7-E9F272D40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0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53E16-7BAE-4110-9122-E6343D4000A0}" type="datetime1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A0306-FB3E-4C38-AEA2-2A9F947CE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28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FA6C6-173E-48AE-A9AB-3DB822256489}" type="datetime1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8CC15-0C80-42E7-8BAF-D3AC15FE3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6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21092-59F3-4D38-B078-27BDF3F14CFB}" type="datetime1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925C7-A7C7-4906-B328-F7303D4FA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2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92891-36BE-4576-B5B8-FCF781E5553E}" type="datetime1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70C85-FB87-4C64-9964-2C4AD56428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1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C3C10-AC16-429B-B645-FA86727E7E97}" type="datetime1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B07BA-CB10-4B45-89B4-F93FACE3D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0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1426D-F325-404F-91B9-1E0076459D23}" type="datetime1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25815-F294-4120-9F6E-A64E53485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7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482E-A950-4355-BA75-DC28918D8473}" type="datetime1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5E88F-A92F-4312-A2E4-268822E92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97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EB905D-9D5E-4F81-8406-A33D4FB6A7B5}" type="datetime1">
              <a:rPr lang="en-US"/>
              <a:pPr>
                <a:defRPr/>
              </a:pPr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67178E82-C02D-41CE-A216-D5920785A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0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895600" y="3505200"/>
            <a:ext cx="6629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id-ID" b="1" dirty="0" smtClean="0">
                <a:solidFill>
                  <a:schemeClr val="bg1"/>
                </a:solidFill>
              </a:rPr>
              <a:t>M</a:t>
            </a:r>
            <a:r>
              <a:rPr lang="en-US" b="1" dirty="0" smtClean="0">
                <a:solidFill>
                  <a:schemeClr val="bg1"/>
                </a:solidFill>
              </a:rPr>
              <a:t>EDIA V</a:t>
            </a:r>
            <a:r>
              <a:rPr lang="id-ID" b="1" dirty="0" smtClean="0">
                <a:solidFill>
                  <a:schemeClr val="bg1"/>
                </a:solidFill>
              </a:rPr>
              <a:t>ISUAL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 PERTEMUAN </a:t>
            </a:r>
            <a:r>
              <a:rPr lang="id-ID" b="1" dirty="0" smtClean="0">
                <a:solidFill>
                  <a:schemeClr val="bg1"/>
                </a:solidFill>
              </a:rPr>
              <a:t>8</a:t>
            </a:r>
          </a:p>
          <a:p>
            <a:pPr algn="ctr"/>
            <a:r>
              <a:rPr lang="id-ID" b="1" dirty="0" smtClean="0">
                <a:solidFill>
                  <a:schemeClr val="bg1"/>
                </a:solidFill>
              </a:rPr>
              <a:t>KHAOLA </a:t>
            </a:r>
            <a:r>
              <a:rPr lang="en-US" b="1" dirty="0" smtClean="0">
                <a:solidFill>
                  <a:schemeClr val="bg1"/>
                </a:solidFill>
              </a:rPr>
              <a:t>R</a:t>
            </a:r>
            <a:r>
              <a:rPr lang="id-ID" b="1" dirty="0" smtClean="0">
                <a:solidFill>
                  <a:schemeClr val="bg1"/>
                </a:solidFill>
              </a:rPr>
              <a:t>ACH</a:t>
            </a:r>
            <a:r>
              <a:rPr lang="en-US" b="1" dirty="0" smtClean="0">
                <a:solidFill>
                  <a:schemeClr val="bg1"/>
                </a:solidFill>
              </a:rPr>
              <a:t>M</a:t>
            </a:r>
            <a:r>
              <a:rPr lang="id-ID" b="1" dirty="0" smtClean="0">
                <a:solidFill>
                  <a:schemeClr val="bg1"/>
                </a:solidFill>
              </a:rPr>
              <a:t>A ADZI</a:t>
            </a:r>
            <a:r>
              <a:rPr lang="en-US" b="1" dirty="0" smtClean="0">
                <a:solidFill>
                  <a:schemeClr val="bg1"/>
                </a:solidFill>
              </a:rPr>
              <a:t>M</a:t>
            </a:r>
            <a:r>
              <a:rPr lang="id-ID" b="1" dirty="0" smtClean="0">
                <a:solidFill>
                  <a:schemeClr val="bg1"/>
                </a:solidFill>
              </a:rPr>
              <a:t>A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US" b="1" dirty="0" smtClean="0">
                <a:solidFill>
                  <a:schemeClr val="bg1"/>
                </a:solidFill>
              </a:rPr>
              <a:t>P</a:t>
            </a:r>
            <a:r>
              <a:rPr lang="id-ID" b="1" dirty="0" smtClean="0">
                <a:solidFill>
                  <a:schemeClr val="bg1"/>
                </a:solidFill>
              </a:rPr>
              <a:t>GS</a:t>
            </a:r>
            <a:r>
              <a:rPr lang="en-US" b="1" dirty="0" smtClean="0">
                <a:solidFill>
                  <a:schemeClr val="bg1"/>
                </a:solidFill>
              </a:rPr>
              <a:t>D</a:t>
            </a:r>
            <a:r>
              <a:rPr lang="id-ID" b="1" dirty="0" smtClean="0">
                <a:solidFill>
                  <a:schemeClr val="bg1"/>
                </a:solidFill>
              </a:rPr>
              <a:t> FKIP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7" y="914400"/>
            <a:ext cx="8229600" cy="762000"/>
          </a:xfrm>
        </p:spPr>
        <p:txBody>
          <a:bodyPr/>
          <a:lstStyle/>
          <a:p>
            <a:r>
              <a:rPr lang="id-ID" sz="4800" dirty="0"/>
              <a:t>Jenis-jenis Media </a:t>
            </a:r>
            <a:r>
              <a:rPr lang="id-ID" sz="4800" dirty="0" smtClean="0"/>
              <a:t>Visual</a:t>
            </a:r>
            <a:endParaRPr lang="en-US" sz="4800" dirty="0" err="1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7" y="1447800"/>
            <a:ext cx="8229600" cy="419100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 marL="0" indent="0">
              <a:buNone/>
            </a:pPr>
            <a:endParaRPr lang="id-ID" sz="2400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id-ID" sz="2400" dirty="0"/>
              <a:t>Media visual </a:t>
            </a:r>
            <a:r>
              <a:rPr lang="id-ID" sz="2400" dirty="0" smtClean="0"/>
              <a:t>proyeksi</a:t>
            </a:r>
          </a:p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id-ID" sz="2400" dirty="0" smtClean="0"/>
              <a:t>Film </a:t>
            </a:r>
            <a:r>
              <a:rPr lang="id-ID" sz="2400" dirty="0"/>
              <a:t>Bingkai. Film bingkai adalah suatu film positif baik hitam putih ataupun berwarna  yang  berukuran  35  mm,  dan  umumnya  dibingkai dengan ukuran 2 x 2 inchi. Untuk melihatnya perlu ditayangkan dengan proyektor slide. </a:t>
            </a:r>
            <a:endParaRPr lang="en-US" sz="2400" dirty="0" smtClean="0"/>
          </a:p>
          <a:p>
            <a:pPr marL="0" indent="0">
              <a:buNone/>
            </a:pPr>
            <a:endParaRPr lang="id-ID" sz="2400" dirty="0"/>
          </a:p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id-ID" sz="2400" dirty="0" smtClean="0"/>
              <a:t>Film </a:t>
            </a:r>
            <a:r>
              <a:rPr lang="id-ID" sz="2400" dirty="0"/>
              <a:t>Rangkai. Film rangkai hampir sama dengan film bingkai, bedanya pada film  rangkai frame atau gambar tidak memerlukan bingkai dan merupakan  rangkaian berurutan dari sebuah gambar. </a:t>
            </a:r>
          </a:p>
        </p:txBody>
      </p:sp>
    </p:spTree>
    <p:extLst>
      <p:ext uri="{BB962C8B-B14F-4D97-AF65-F5344CB8AC3E}">
        <p14:creationId xmlns:p14="http://schemas.microsoft.com/office/powerpoint/2010/main" val="297380598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7" y="762000"/>
            <a:ext cx="8229600" cy="762000"/>
          </a:xfrm>
        </p:spPr>
        <p:txBody>
          <a:bodyPr/>
          <a:lstStyle/>
          <a:p>
            <a:r>
              <a:rPr lang="id-ID" sz="4800" dirty="0"/>
              <a:t>Jenis-jenis Media </a:t>
            </a:r>
            <a:r>
              <a:rPr lang="id-ID" sz="4800" dirty="0" smtClean="0"/>
              <a:t>Visual</a:t>
            </a:r>
            <a:endParaRPr lang="en-US" sz="4800" dirty="0" err="1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7" y="914400"/>
            <a:ext cx="8229600" cy="464820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 marL="0" indent="0">
              <a:buNone/>
            </a:pPr>
            <a:endParaRPr lang="id-ID" sz="2400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id-ID" sz="2400" dirty="0"/>
              <a:t>Media visual </a:t>
            </a:r>
            <a:r>
              <a:rPr lang="id-ID" sz="2400" dirty="0" smtClean="0"/>
              <a:t>proyeks</a:t>
            </a:r>
            <a:r>
              <a:rPr lang="en-US" sz="2400" dirty="0" smtClean="0"/>
              <a:t>i</a:t>
            </a:r>
            <a:endParaRPr lang="id-ID" sz="2400" dirty="0" smtClean="0"/>
          </a:p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id-ID" sz="2400" dirty="0" smtClean="0"/>
              <a:t>OHT</a:t>
            </a:r>
            <a:r>
              <a:rPr lang="id-ID" sz="2400" dirty="0"/>
              <a:t>. Over Head Transparancy (OHT) adalah media visual proyeksi, dibuat di atas bahan transparan,  biasanya film acetate atau plastik  berukuran  8,5 x 11  </a:t>
            </a:r>
            <a:r>
              <a:rPr lang="id-ID" sz="2400" dirty="0" smtClean="0"/>
              <a:t>inchi</a:t>
            </a:r>
            <a:endParaRPr lang="en-US" sz="2400" dirty="0" smtClean="0"/>
          </a:p>
          <a:p>
            <a:pPr marL="0" indent="0">
              <a:buNone/>
            </a:pPr>
            <a:endParaRPr lang="id-ID" sz="2400" dirty="0"/>
          </a:p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id-ID" sz="2400" dirty="0" smtClean="0"/>
              <a:t>Opaque </a:t>
            </a:r>
            <a:r>
              <a:rPr lang="id-ID" sz="2400" dirty="0"/>
              <a:t>Projektor. Projektor yang tak tembus pandang, karena yang diproyeksikan bukan bahan transparan tetapi bahan-bahan yang tidak tembus pandang (opaque) </a:t>
            </a:r>
            <a:endParaRPr lang="en-US" sz="2400" dirty="0" smtClean="0"/>
          </a:p>
          <a:p>
            <a:pPr marL="0" indent="0">
              <a:buNone/>
            </a:pPr>
            <a:endParaRPr lang="id-ID" sz="2400" dirty="0"/>
          </a:p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id-ID" sz="2400" dirty="0" smtClean="0"/>
              <a:t>Mikrofis</a:t>
            </a:r>
            <a:r>
              <a:rPr lang="id-ID" sz="2400" dirty="0"/>
              <a:t>. Mikrofis  adalah  lembaran  film  transparan  yang  terdiri  atas lambang-lambang visual yang diperkecil sedemikian sehingga tidak  dapat  dibaca  dengan  mata  telanjang.</a:t>
            </a:r>
            <a:r>
              <a:rPr lang="id-ID" sz="2400" dirty="0"/>
              <a:t/>
            </a:r>
            <a:br>
              <a:rPr lang="id-ID" sz="2400" dirty="0"/>
            </a:br>
            <a:endParaRPr lang="id-ID" sz="2400" dirty="0" smtClean="0"/>
          </a:p>
          <a:p>
            <a:pPr marL="0" indent="0">
              <a:buNone/>
            </a:pPr>
            <a:endParaRPr lang="id-ID" sz="2400" dirty="0" smtClean="0"/>
          </a:p>
        </p:txBody>
      </p:sp>
    </p:spTree>
    <p:extLst>
      <p:ext uri="{BB962C8B-B14F-4D97-AF65-F5344CB8AC3E}">
        <p14:creationId xmlns:p14="http://schemas.microsoft.com/office/powerpoint/2010/main" val="291277924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7" y="762000"/>
            <a:ext cx="8229600" cy="762000"/>
          </a:xfrm>
        </p:spPr>
        <p:txBody>
          <a:bodyPr/>
          <a:lstStyle/>
          <a:p>
            <a:r>
              <a:rPr lang="en-US" sz="4800" dirty="0" err="1" smtClean="0"/>
              <a:t>Contoh</a:t>
            </a:r>
            <a:r>
              <a:rPr lang="id-ID" sz="4800" dirty="0" smtClean="0"/>
              <a:t> </a:t>
            </a:r>
            <a:r>
              <a:rPr lang="id-ID" sz="4800" dirty="0"/>
              <a:t>Media </a:t>
            </a:r>
            <a:r>
              <a:rPr lang="id-ID" sz="4800" dirty="0" smtClean="0"/>
              <a:t>Visual</a:t>
            </a:r>
            <a:endParaRPr lang="en-US" sz="4800" dirty="0" err="1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7" y="1676400"/>
            <a:ext cx="8229600" cy="419100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>
              <a:buFontTx/>
              <a:buChar char="-"/>
            </a:pPr>
            <a:r>
              <a:rPr lang="en-US" sz="2400" dirty="0" err="1" smtClean="0"/>
              <a:t>Gambar</a:t>
            </a:r>
            <a:r>
              <a:rPr lang="en-US" sz="2400" dirty="0" smtClean="0"/>
              <a:t>/</a:t>
            </a:r>
            <a:r>
              <a:rPr lang="en-US" sz="2400" dirty="0" err="1" smtClean="0"/>
              <a:t>Foto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Sketsa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Diagram</a:t>
            </a:r>
          </a:p>
          <a:p>
            <a:pPr>
              <a:buFontTx/>
              <a:buChar char="-"/>
            </a:pPr>
            <a:r>
              <a:rPr lang="en-US" sz="2400" dirty="0" err="1" smtClean="0"/>
              <a:t>Bagan</a:t>
            </a:r>
            <a:r>
              <a:rPr lang="en-US" sz="2400" dirty="0" smtClean="0"/>
              <a:t>/Chart</a:t>
            </a:r>
          </a:p>
          <a:p>
            <a:pPr>
              <a:buFontTx/>
              <a:buChar char="-"/>
            </a:pPr>
            <a:r>
              <a:rPr lang="en-US" sz="2400" dirty="0" err="1" smtClean="0"/>
              <a:t>Grafik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Kartun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Poster</a:t>
            </a:r>
          </a:p>
          <a:p>
            <a:pPr>
              <a:buFontTx/>
              <a:buChar char="-"/>
            </a:pPr>
            <a:r>
              <a:rPr lang="en-US" sz="2400" dirty="0" err="1" smtClean="0"/>
              <a:t>Peta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Globe</a:t>
            </a:r>
          </a:p>
          <a:p>
            <a:pPr>
              <a:buFontTx/>
              <a:buChar char="-"/>
            </a:pPr>
            <a:r>
              <a:rPr lang="en-US" sz="2400" dirty="0" err="1" smtClean="0"/>
              <a:t>Papan</a:t>
            </a:r>
            <a:r>
              <a:rPr lang="en-US" sz="2400" dirty="0" smtClean="0"/>
              <a:t> </a:t>
            </a:r>
            <a:r>
              <a:rPr lang="en-US" sz="2400" dirty="0" err="1" smtClean="0"/>
              <a:t>Flanel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Papan</a:t>
            </a:r>
            <a:r>
              <a:rPr lang="en-US" sz="2400" dirty="0" smtClean="0"/>
              <a:t> </a:t>
            </a:r>
            <a:r>
              <a:rPr lang="en-US" sz="2400" dirty="0" err="1" smtClean="0"/>
              <a:t>Buletin</a:t>
            </a:r>
            <a:endParaRPr lang="id-ID" sz="2400" dirty="0" smtClean="0"/>
          </a:p>
        </p:txBody>
      </p:sp>
    </p:spTree>
    <p:extLst>
      <p:ext uri="{BB962C8B-B14F-4D97-AF65-F5344CB8AC3E}">
        <p14:creationId xmlns:p14="http://schemas.microsoft.com/office/powerpoint/2010/main" val="264511973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smtClean="0">
                <a:latin typeface="Arial" charset="0"/>
                <a:cs typeface="Arial" charset="0"/>
              </a:rPr>
              <a:t>KEMAMPUAN AKHIR YANG DIHARAPKAN</a:t>
            </a: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id-ID" sz="2400" dirty="0"/>
              <a:t>Mahasiswa mampu memahami secara konseptual, prosedural dan kaitan keduanya mengenai pengertian dan contoh m</a:t>
            </a:r>
            <a:r>
              <a:rPr lang="en-US" sz="2400" dirty="0" err="1"/>
              <a:t>edia</a:t>
            </a:r>
            <a:r>
              <a:rPr lang="en-US" sz="2400"/>
              <a:t> visual</a:t>
            </a:r>
            <a:endParaRPr lang="id-ID" sz="24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id-ID" sz="4800" dirty="0"/>
              <a:t>Media </a:t>
            </a:r>
            <a:r>
              <a:rPr lang="id-ID" sz="4800" dirty="0" smtClean="0"/>
              <a:t>Lihat </a:t>
            </a:r>
            <a:r>
              <a:rPr lang="id-ID" sz="4800" dirty="0"/>
              <a:t>(Media </a:t>
            </a:r>
            <a:r>
              <a:rPr lang="id-ID" sz="4800" dirty="0" smtClean="0"/>
              <a:t>Visual)</a:t>
            </a:r>
            <a:endParaRPr lang="en-US" sz="4800" dirty="0" err="1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7" y="1676400"/>
            <a:ext cx="8229600" cy="419100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id-ID" sz="2400" dirty="0"/>
              <a:t>Dalam kamus la Rousse Elementaire( 1956 : 852 ) “ visual, elle est qui appartient a la vue”. Maksudnya visual adalah semua yang Nampak atau terlihat. Dalam pembelajaran, visual adalah alat bantu pandang</a:t>
            </a:r>
            <a:r>
              <a:rPr lang="id-ID" sz="2400" dirty="0" smtClean="0"/>
              <a:t>.</a:t>
            </a:r>
          </a:p>
          <a:p>
            <a:r>
              <a:rPr lang="id-ID" sz="2400" dirty="0" smtClean="0"/>
              <a:t>Fathurrohman </a:t>
            </a:r>
            <a:r>
              <a:rPr lang="id-ID" sz="2400" dirty="0"/>
              <a:t>(2007 : 67) mengungkapkan bahwa </a:t>
            </a:r>
            <a:r>
              <a:rPr lang="id-ID" sz="2400" dirty="0" smtClean="0"/>
              <a:t>media </a:t>
            </a:r>
            <a:r>
              <a:rPr lang="id-ID" sz="2400" dirty="0"/>
              <a:t>visual adalah media yang hanya mengandalkan indra penglihatan. Media visual ini ada yang menampilkan gambar diam seperti film strip, slide foto, gambar atau lukisan dan cetakan</a:t>
            </a:r>
            <a:r>
              <a:rPr lang="id-ID" sz="2400" dirty="0" smtClean="0"/>
              <a:t>. Ada </a:t>
            </a:r>
            <a:r>
              <a:rPr lang="id-ID" sz="2400" dirty="0"/>
              <a:t>pula media visual yang menampilkan gambir atau symbol yang bergerak seperti film bisu dan film </a:t>
            </a:r>
            <a:r>
              <a:rPr lang="id-ID" sz="2400" dirty="0" smtClean="0"/>
              <a:t>kartun.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87901831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id-ID" dirty="0"/>
              <a:t>Fungsi media </a:t>
            </a:r>
            <a:r>
              <a:rPr lang="id-ID" dirty="0" smtClean="0"/>
              <a:t>visual</a:t>
            </a:r>
            <a:endParaRPr lang="en-US" sz="4400" dirty="0" err="1" smtClean="0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71600"/>
            <a:ext cx="8258175" cy="4800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Fungsi </a:t>
            </a:r>
            <a:r>
              <a:rPr lang="id-ID" sz="2400" dirty="0"/>
              <a:t>media visual dalam proses belajar </a:t>
            </a:r>
            <a:r>
              <a:rPr lang="id-ID" sz="2400" dirty="0" smtClean="0"/>
              <a:t>mengajar, Wibawa </a:t>
            </a:r>
            <a:r>
              <a:rPr lang="id-ID" sz="2400" dirty="0"/>
              <a:t>dan Mukti (</a:t>
            </a:r>
            <a:r>
              <a:rPr lang="id-ID" sz="2400" dirty="0" smtClean="0"/>
              <a:t>1992 </a:t>
            </a:r>
            <a:r>
              <a:rPr lang="id-ID" sz="2400" dirty="0"/>
              <a:t>: 28) </a:t>
            </a:r>
            <a:r>
              <a:rPr lang="id-ID" sz="2400" dirty="0" smtClean="0"/>
              <a:t>yaitu</a:t>
            </a:r>
            <a:r>
              <a:rPr lang="id-ID" sz="2400" dirty="0"/>
              <a:t> </a:t>
            </a:r>
            <a:r>
              <a:rPr lang="id-ID" sz="2400" dirty="0" smtClean="0"/>
              <a:t>:</a:t>
            </a:r>
            <a:endParaRPr lang="id-ID" sz="2400" dirty="0"/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Mengembangkan </a:t>
            </a:r>
            <a:r>
              <a:rPr lang="id-ID" sz="2400" dirty="0"/>
              <a:t>kemampuan visual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/>
              <a:t> Mengembangkan daya imajinasi anak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Membantu </a:t>
            </a:r>
            <a:r>
              <a:rPr lang="id-ID" sz="2400" dirty="0"/>
              <a:t>meningkatkan penguasaan anak terhadap hal-hal yang abstrak, atau peristiwa yang tidak mungkin dihadirkan didalam kelas.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Mengembangkan </a:t>
            </a:r>
            <a:r>
              <a:rPr lang="id-ID" sz="2400" dirty="0"/>
              <a:t>kreatifitas siswa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Memperjelas </a:t>
            </a:r>
            <a:r>
              <a:rPr lang="id-ID" sz="2400" dirty="0"/>
              <a:t>pengertian atau konsep yang abstrak kepada siswa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/>
              <a:t>Membantu </a:t>
            </a:r>
            <a:r>
              <a:rPr lang="id-ID" sz="2400" dirty="0"/>
              <a:t>siswa lenih mudah memahami makna pesan yang dibicarakan dalam proses </a:t>
            </a:r>
            <a:r>
              <a:rPr lang="id-ID" sz="2400" dirty="0" smtClean="0"/>
              <a:t>pembelajaran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316849156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id-ID" dirty="0"/>
              <a:t>Fungsi </a:t>
            </a:r>
            <a:r>
              <a:rPr lang="id-ID"/>
              <a:t>media </a:t>
            </a:r>
            <a:r>
              <a:rPr lang="id-ID" smtClean="0"/>
              <a:t>visual</a:t>
            </a:r>
            <a:endParaRPr lang="en-US" sz="4400" dirty="0" err="1" smtClean="0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24000"/>
            <a:ext cx="8258175" cy="4495800"/>
          </a:xfrm>
        </p:spPr>
        <p:txBody>
          <a:bodyPr/>
          <a:lstStyle/>
          <a:p>
            <a:pPr marL="457200" indent="-457200">
              <a:buFont typeface="+mj-lt"/>
              <a:buAutoNum type="arabicPeriod" startAt="8"/>
            </a:pPr>
            <a:r>
              <a:rPr lang="id-ID" sz="2400" dirty="0"/>
              <a:t> Menggambarkan </a:t>
            </a:r>
            <a:r>
              <a:rPr lang="id-ID" sz="2400" dirty="0" smtClean="0"/>
              <a:t>suatu </a:t>
            </a:r>
            <a:r>
              <a:rPr lang="id-ID" sz="2400" dirty="0"/>
              <a:t>hakikat suatu pesandalam bentuk yang menyerupai keadaan yang sebenarnya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id-ID" sz="2400" dirty="0" smtClean="0"/>
              <a:t>Memvisualisasikan </a:t>
            </a:r>
            <a:r>
              <a:rPr lang="id-ID" sz="2400" dirty="0"/>
              <a:t>pesan verbal dan makna isi pesan dan menyederhanakn makna dalam bentuk visualisasi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id-ID" sz="2400" dirty="0" smtClean="0"/>
              <a:t>Merangsang </a:t>
            </a:r>
            <a:r>
              <a:rPr lang="id-ID" sz="2400" dirty="0"/>
              <a:t>anak untuk mempelajari lebih jauh dan atau ingin lebih tahu hakikat dari pesan yang disampaikan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id-ID" sz="2400" dirty="0" smtClean="0"/>
              <a:t>Pembuka </a:t>
            </a:r>
            <a:r>
              <a:rPr lang="id-ID" sz="2400" dirty="0"/>
              <a:t>diskusi yang efektif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id-ID" sz="2400" dirty="0" smtClean="0"/>
              <a:t>Menumbuhkan </a:t>
            </a:r>
            <a:r>
              <a:rPr lang="id-ID" sz="2400" dirty="0"/>
              <a:t>minat baca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id-ID" sz="2400" dirty="0" smtClean="0"/>
              <a:t>Memvangkitkan </a:t>
            </a:r>
            <a:r>
              <a:rPr lang="id-ID" sz="2400" dirty="0"/>
              <a:t>motivasi, minat, ingatan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id-ID" sz="2400" dirty="0" smtClean="0"/>
              <a:t>Mengembangkan </a:t>
            </a:r>
            <a:r>
              <a:rPr lang="id-ID" sz="2400" dirty="0"/>
              <a:t>perbendaharaan kata dan keterampilan membaca.</a:t>
            </a:r>
          </a:p>
        </p:txBody>
      </p:sp>
    </p:spTree>
    <p:extLst>
      <p:ext uri="{BB962C8B-B14F-4D97-AF65-F5344CB8AC3E}">
        <p14:creationId xmlns:p14="http://schemas.microsoft.com/office/powerpoint/2010/main" val="4049580696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id-ID" sz="4800" dirty="0"/>
              <a:t>Kelebihan Media </a:t>
            </a:r>
            <a:r>
              <a:rPr lang="id-ID" sz="4800" dirty="0" smtClean="0"/>
              <a:t>Visual</a:t>
            </a:r>
            <a:endParaRPr lang="en-US" sz="4800" dirty="0" err="1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1960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id-ID" sz="2400" dirty="0" smtClean="0"/>
              <a:t>Umumnya </a:t>
            </a:r>
            <a:r>
              <a:rPr lang="id-ID" sz="2400" dirty="0"/>
              <a:t>murah harganya</a:t>
            </a:r>
          </a:p>
          <a:p>
            <a:r>
              <a:rPr lang="id-ID" sz="2400" dirty="0" smtClean="0"/>
              <a:t>Mudah </a:t>
            </a:r>
            <a:r>
              <a:rPr lang="id-ID" sz="2400" dirty="0"/>
              <a:t>didapat</a:t>
            </a:r>
          </a:p>
          <a:p>
            <a:r>
              <a:rPr lang="id-ID" sz="2400" dirty="0" smtClean="0"/>
              <a:t>Mudah </a:t>
            </a:r>
            <a:r>
              <a:rPr lang="id-ID" sz="2400" dirty="0"/>
              <a:t>digunakan</a:t>
            </a:r>
          </a:p>
          <a:p>
            <a:r>
              <a:rPr lang="id-ID" sz="2400" dirty="0" smtClean="0"/>
              <a:t>Dapat </a:t>
            </a:r>
            <a:r>
              <a:rPr lang="id-ID" sz="2400" dirty="0"/>
              <a:t>memperjelas suatu masalah</a:t>
            </a:r>
          </a:p>
          <a:p>
            <a:r>
              <a:rPr lang="id-ID" sz="2400" dirty="0" smtClean="0"/>
              <a:t>Lebih </a:t>
            </a:r>
            <a:r>
              <a:rPr lang="id-ID" sz="2400" dirty="0"/>
              <a:t>realistis</a:t>
            </a:r>
          </a:p>
          <a:p>
            <a:r>
              <a:rPr lang="id-ID" sz="2400" dirty="0" smtClean="0"/>
              <a:t>Repeatable</a:t>
            </a:r>
            <a:r>
              <a:rPr lang="id-ID" sz="2400" dirty="0"/>
              <a:t>, dapat dibaca berkali-kali dengan menyimpannya atau mengelipingnya.</a:t>
            </a:r>
          </a:p>
          <a:p>
            <a:r>
              <a:rPr lang="id-ID" sz="2400" dirty="0" smtClean="0"/>
              <a:t>Analisa </a:t>
            </a:r>
            <a:r>
              <a:rPr lang="id-ID" sz="2400" dirty="0"/>
              <a:t>lebih tajam, dapat membuat orang benar-benar mengerti isi berita dengan analisa yang lebih mendalam dan dapat membuat orang berfikir lebih spesifik tentang isi tulisan</a:t>
            </a:r>
            <a:r>
              <a:rPr lang="id-ID" sz="2400" dirty="0" smtClean="0"/>
              <a:t>.</a:t>
            </a:r>
            <a:r>
              <a:rPr lang="id-ID" sz="2400" dirty="0"/>
              <a:t/>
            </a:r>
            <a:br>
              <a:rPr lang="id-ID" sz="2400" dirty="0"/>
            </a:br>
            <a:endParaRPr lang="en-US" sz="2400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638605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id-ID" sz="4800" dirty="0"/>
              <a:t>Kelebihan Media </a:t>
            </a:r>
            <a:r>
              <a:rPr lang="id-ID" sz="4800" dirty="0" smtClean="0"/>
              <a:t>Visual</a:t>
            </a:r>
            <a:endParaRPr lang="en-US" sz="4800" dirty="0" err="1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endParaRPr lang="id-ID" sz="2400" dirty="0"/>
          </a:p>
          <a:p>
            <a:r>
              <a:rPr lang="id-ID" sz="2400" dirty="0" smtClean="0"/>
              <a:t>Pembelajaran </a:t>
            </a:r>
            <a:r>
              <a:rPr lang="id-ID" sz="2400" dirty="0"/>
              <a:t>yang menggunakan media visual akan lebih menarik, efektif, dan efisien</a:t>
            </a:r>
          </a:p>
          <a:p>
            <a:r>
              <a:rPr lang="id-ID" sz="2400" dirty="0" smtClean="0"/>
              <a:t>Proses </a:t>
            </a:r>
            <a:r>
              <a:rPr lang="id-ID" sz="2400" dirty="0"/>
              <a:t>pembelajarannya akan lebih menyenangkan dan tidak menjenuhkan, karena disertai dengan kombinasi gambar yang menarik.</a:t>
            </a:r>
          </a:p>
          <a:p>
            <a:r>
              <a:rPr lang="id-ID" sz="2400" dirty="0" smtClean="0"/>
              <a:t>Dapat </a:t>
            </a:r>
            <a:r>
              <a:rPr lang="id-ID" sz="2400" dirty="0"/>
              <a:t>membantu mengatasi keterbatasan pengamatan</a:t>
            </a:r>
          </a:p>
          <a:p>
            <a:r>
              <a:rPr lang="id-ID" sz="2400" dirty="0" smtClean="0"/>
              <a:t>Dapat </a:t>
            </a:r>
            <a:r>
              <a:rPr lang="id-ID" sz="2400" dirty="0"/>
              <a:t>mengatasi keterbatasan ruang dan waktu</a:t>
            </a:r>
          </a:p>
        </p:txBody>
      </p:sp>
    </p:spTree>
    <p:extLst>
      <p:ext uri="{BB962C8B-B14F-4D97-AF65-F5344CB8AC3E}">
        <p14:creationId xmlns:p14="http://schemas.microsoft.com/office/powerpoint/2010/main" val="151455863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id-ID" sz="4800" dirty="0" smtClean="0"/>
              <a:t>K</a:t>
            </a:r>
            <a:r>
              <a:rPr lang="id-ID" sz="4800" dirty="0"/>
              <a:t>ekurangan</a:t>
            </a:r>
            <a:r>
              <a:rPr lang="id-ID" sz="4800" dirty="0" smtClean="0"/>
              <a:t> </a:t>
            </a:r>
            <a:r>
              <a:rPr lang="id-ID" sz="4800" dirty="0"/>
              <a:t>Media </a:t>
            </a:r>
            <a:r>
              <a:rPr lang="id-ID" sz="4800" dirty="0" smtClean="0"/>
              <a:t>Visual</a:t>
            </a:r>
            <a:endParaRPr lang="en-US" sz="4800" dirty="0" err="1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7" y="1447800"/>
            <a:ext cx="8229600" cy="472440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id-ID" sz="2200" dirty="0"/>
              <a:t>Ukuran gambar sering kali kurang tepat dalam pengajaran kelompok besar</a:t>
            </a:r>
          </a:p>
          <a:p>
            <a:r>
              <a:rPr lang="id-ID" sz="2200" dirty="0" smtClean="0"/>
              <a:t>Memerlukan </a:t>
            </a:r>
            <a:r>
              <a:rPr lang="id-ID" sz="2200" dirty="0"/>
              <a:t>ketersediaan sumber dan keterampilan, dan kejelian guru dapat memanfaatkannya</a:t>
            </a:r>
          </a:p>
          <a:p>
            <a:r>
              <a:rPr lang="id-ID" sz="2200" dirty="0" smtClean="0"/>
              <a:t>Lambat </a:t>
            </a:r>
            <a:r>
              <a:rPr lang="id-ID" sz="2200" dirty="0"/>
              <a:t>dan kurang praktis</a:t>
            </a:r>
          </a:p>
          <a:p>
            <a:r>
              <a:rPr lang="id-ID" sz="2200" dirty="0" smtClean="0"/>
              <a:t>Tidak </a:t>
            </a:r>
            <a:r>
              <a:rPr lang="id-ID" sz="2200" dirty="0"/>
              <a:t>adanya audio, media visual hanya berbentuk tulisan tentu tidak dapat didengar, sehingga kurang mendetail materi yang disampaikan.</a:t>
            </a:r>
          </a:p>
          <a:p>
            <a:r>
              <a:rPr lang="id-ID" sz="2200" dirty="0" smtClean="0"/>
              <a:t>Visual </a:t>
            </a:r>
            <a:r>
              <a:rPr lang="id-ID" sz="2200" dirty="0"/>
              <a:t>yang terbatas, media ini hanya dapat memberikan visual berupa gambar yang mewakili isi berita.</a:t>
            </a:r>
          </a:p>
          <a:p>
            <a:r>
              <a:rPr lang="id-ID" sz="2200" dirty="0" smtClean="0"/>
              <a:t>Bahan </a:t>
            </a:r>
            <a:r>
              <a:rPr lang="id-ID" sz="2200" dirty="0"/>
              <a:t>visual dipandang sebagai “alat bantu” semata bagi guru dalam melakukan kegiatan mengajarnya sehingga keterpaduan antara bahan pelajaran dan alat bantu tersebut diabaikan.</a:t>
            </a:r>
          </a:p>
        </p:txBody>
      </p:sp>
    </p:spTree>
    <p:extLst>
      <p:ext uri="{BB962C8B-B14F-4D97-AF65-F5344CB8AC3E}">
        <p14:creationId xmlns:p14="http://schemas.microsoft.com/office/powerpoint/2010/main" val="56175948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7" y="914400"/>
            <a:ext cx="8229600" cy="762000"/>
          </a:xfrm>
        </p:spPr>
        <p:txBody>
          <a:bodyPr/>
          <a:lstStyle/>
          <a:p>
            <a:r>
              <a:rPr lang="id-ID" sz="4800" dirty="0"/>
              <a:t>Jenis-jenis Media </a:t>
            </a:r>
            <a:r>
              <a:rPr lang="id-ID" sz="4800" dirty="0" smtClean="0"/>
              <a:t>Visual</a:t>
            </a:r>
            <a:endParaRPr lang="en-US" sz="4800" dirty="0" err="1">
              <a:ln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sz="2400" dirty="0"/>
              <a:t>Media visual </a:t>
            </a:r>
            <a:r>
              <a:rPr lang="id-ID" sz="2400" dirty="0" smtClean="0"/>
              <a:t>non-proyeksi</a:t>
            </a:r>
          </a:p>
          <a:p>
            <a:pPr marL="803275" indent="-457200"/>
            <a:r>
              <a:rPr lang="id-ID" sz="2400" dirty="0"/>
              <a:t>Benda Realita (benda nyata)</a:t>
            </a:r>
          </a:p>
          <a:p>
            <a:pPr marL="803275" indent="-457200"/>
            <a:r>
              <a:rPr lang="id-ID" sz="2400" dirty="0"/>
              <a:t>Model dan prototype</a:t>
            </a:r>
          </a:p>
          <a:p>
            <a:pPr marL="803275" indent="-457200"/>
            <a:r>
              <a:rPr lang="id-ID" sz="2400" dirty="0"/>
              <a:t>Media cetak</a:t>
            </a:r>
          </a:p>
          <a:p>
            <a:pPr marL="803275" indent="-457200"/>
            <a:r>
              <a:rPr lang="id-ID" sz="2400" dirty="0"/>
              <a:t>Media grafis</a:t>
            </a:r>
          </a:p>
          <a:p>
            <a:pPr marL="0" indent="0">
              <a:buNone/>
            </a:pPr>
            <a:endParaRPr lang="id-ID" sz="2400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id-ID" sz="2400" dirty="0"/>
              <a:t>Media visual </a:t>
            </a:r>
            <a:r>
              <a:rPr lang="id-ID" sz="2400" dirty="0" smtClean="0"/>
              <a:t>proyeksi</a:t>
            </a:r>
          </a:p>
          <a:p>
            <a:pPr marL="0" indent="0">
              <a:buNone/>
            </a:pPr>
            <a:r>
              <a:rPr lang="id-ID" sz="2400" dirty="0"/>
              <a:t/>
            </a:r>
            <a:br>
              <a:rPr lang="id-ID" sz="2400" dirty="0"/>
            </a:br>
            <a:endParaRPr lang="id-ID" sz="2400" dirty="0" smtClean="0"/>
          </a:p>
          <a:p>
            <a:pPr marL="0" indent="0">
              <a:buNone/>
            </a:pPr>
            <a:endParaRPr lang="id-ID" sz="2400" dirty="0" smtClean="0"/>
          </a:p>
        </p:txBody>
      </p:sp>
    </p:spTree>
    <p:extLst>
      <p:ext uri="{BB962C8B-B14F-4D97-AF65-F5344CB8AC3E}">
        <p14:creationId xmlns:p14="http://schemas.microsoft.com/office/powerpoint/2010/main" val="293798802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1258</TotalTime>
  <Words>558</Words>
  <Application>Microsoft Office PowerPoint</Application>
  <PresentationFormat>On-screen Show (4:3)</PresentationFormat>
  <Paragraphs>81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KEMAMPUAN AKHIR YANG DIHARAPKAN</vt:lpstr>
      <vt:lpstr>Media Lihat (Media Visual)</vt:lpstr>
      <vt:lpstr>Fungsi media visual</vt:lpstr>
      <vt:lpstr>Fungsi media visual</vt:lpstr>
      <vt:lpstr>Kelebihan Media Visual</vt:lpstr>
      <vt:lpstr>Kelebihan Media Visual</vt:lpstr>
      <vt:lpstr>Kekurangan Media Visual</vt:lpstr>
      <vt:lpstr>Jenis-jenis Media Visual</vt:lpstr>
      <vt:lpstr>Jenis-jenis Media Visual</vt:lpstr>
      <vt:lpstr>Jenis-jenis Media Visual</vt:lpstr>
      <vt:lpstr>Contoh Media Visual</vt:lpstr>
    </vt:vector>
  </TitlesOfParts>
  <Company>signDesign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Khaola</dc:creator>
  <cp:lastModifiedBy>TOSHIBA</cp:lastModifiedBy>
  <cp:revision>222</cp:revision>
  <dcterms:created xsi:type="dcterms:W3CDTF">2010-08-24T06:47:44Z</dcterms:created>
  <dcterms:modified xsi:type="dcterms:W3CDTF">2018-11-07T09:03:45Z</dcterms:modified>
</cp:coreProperties>
</file>