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A83541E3-EC34-42A1-88C4-BF4E1658C9E0}" type="datetimeFigureOut">
              <a:rPr lang="en-US" smtClean="0"/>
              <a:t>9/19/2018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A9B793-BFC3-4DC9-A254-F1801AC07086}" type="slidenum">
              <a:rPr lang="en-US" smtClean="0"/>
              <a:t>‹#›</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3541E3-EC34-42A1-88C4-BF4E1658C9E0}" type="datetimeFigureOut">
              <a:rPr lang="en-US" smtClean="0"/>
              <a:t>9/19/2018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A9B793-BFC3-4DC9-A254-F1801AC0708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3541E3-EC34-42A1-88C4-BF4E1658C9E0}" type="datetimeFigureOut">
              <a:rPr lang="en-US" smtClean="0"/>
              <a:t>9/19/2018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A9B793-BFC3-4DC9-A254-F1801AC0708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A83541E3-EC34-42A1-88C4-BF4E1658C9E0}" type="datetimeFigureOut">
              <a:rPr lang="en-US" smtClean="0"/>
              <a:t>9/19/2018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A9B793-BFC3-4DC9-A254-F1801AC07086}" type="slidenum">
              <a:rPr lang="en-US" smtClean="0"/>
              <a:t>‹#›</a:t>
            </a:fld>
            <a:endParaRPr lang="en-US"/>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3541E3-EC34-42A1-88C4-BF4E1658C9E0}" type="datetimeFigureOut">
              <a:rPr lang="en-US" smtClean="0"/>
              <a:t>9/19/2018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A9B793-BFC3-4DC9-A254-F1801AC0708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A83541E3-EC34-42A1-88C4-BF4E1658C9E0}" type="datetimeFigureOut">
              <a:rPr lang="en-US" smtClean="0"/>
              <a:t>9/19/2018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A9B793-BFC3-4DC9-A254-F1801AC0708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A83541E3-EC34-42A1-88C4-BF4E1658C9E0}" type="datetimeFigureOut">
              <a:rPr lang="en-US" smtClean="0"/>
              <a:t>9/19/2018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A9B793-BFC3-4DC9-A254-F1801AC0708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83541E3-EC34-42A1-88C4-BF4E1658C9E0}" type="datetimeFigureOut">
              <a:rPr lang="en-US" smtClean="0"/>
              <a:t>9/19/2018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A9B793-BFC3-4DC9-A254-F1801AC0708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3541E3-EC34-42A1-88C4-BF4E1658C9E0}" type="datetimeFigureOut">
              <a:rPr lang="en-US" smtClean="0"/>
              <a:t>9/19/2018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A9B793-BFC3-4DC9-A254-F1801AC0708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3541E3-EC34-42A1-88C4-BF4E1658C9E0}" type="datetimeFigureOut">
              <a:rPr lang="en-US" smtClean="0"/>
              <a:t>9/19/2018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A9B793-BFC3-4DC9-A254-F1801AC0708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3541E3-EC34-42A1-88C4-BF4E1658C9E0}" type="datetimeFigureOut">
              <a:rPr lang="en-US" smtClean="0"/>
              <a:t>9/19/2018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A9B793-BFC3-4DC9-A254-F1801AC0708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A83541E3-EC34-42A1-88C4-BF4E1658C9E0}" type="datetimeFigureOut">
              <a:rPr lang="en-US" smtClean="0"/>
              <a:t>9/19/2018</a:t>
            </a:fld>
            <a:endParaRPr 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13A9B793-BFC3-4DC9-A254-F1801AC07086}"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Metodolologi Penelitian Hukum</a:t>
            </a:r>
            <a:endParaRPr lang="id-ID" dirty="0"/>
          </a:p>
        </p:txBody>
      </p:sp>
      <p:sp>
        <p:nvSpPr>
          <p:cNvPr id="3" name="Content Placeholder 2"/>
          <p:cNvSpPr>
            <a:spLocks noGrp="1"/>
          </p:cNvSpPr>
          <p:nvPr>
            <p:ph sz="quarter" idx="13"/>
          </p:nvPr>
        </p:nvSpPr>
        <p:spPr/>
        <p:txBody>
          <a:bodyPr>
            <a:normAutofit/>
          </a:bodyPr>
          <a:lstStyle/>
          <a:p>
            <a:r>
              <a:rPr lang="id-ID" dirty="0" smtClean="0"/>
              <a:t>Met Penelitian merupakan ilmu yg mempelajari metode penelitian.</a:t>
            </a:r>
          </a:p>
          <a:p>
            <a:r>
              <a:rPr lang="id-ID" dirty="0" smtClean="0"/>
              <a:t>Konsep teoretik ttg berbagai metode</a:t>
            </a:r>
          </a:p>
          <a:p>
            <a:r>
              <a:rPr lang="id-ID" dirty="0" smtClean="0"/>
              <a:t>Metodologi Penelitian tidak sama dgn metode penelitian.</a:t>
            </a:r>
          </a:p>
          <a:p>
            <a:r>
              <a:rPr lang="id-ID" dirty="0" smtClean="0"/>
              <a:t>Metode merupakan bagian dari metodologi</a:t>
            </a:r>
          </a:p>
          <a:p>
            <a:r>
              <a:rPr lang="id-ID" dirty="0" smtClean="0"/>
              <a:t>Melalui Metodologi tergambar dgn jelas landasan teori yg digunakan,tehnik pengumpulan,pengolahan,serta analisis data </a:t>
            </a:r>
          </a:p>
          <a:p>
            <a:r>
              <a:rPr lang="id-ID" dirty="0" smtClean="0"/>
              <a:t>Metodologi penelitian merupakan langkah-langkah penelitian</a:t>
            </a:r>
          </a:p>
          <a:p>
            <a:r>
              <a:rPr lang="id-ID" dirty="0" smtClean="0"/>
              <a:t>Metode penelitian adalah cara melakukan setiap langkah</a:t>
            </a:r>
          </a:p>
          <a:p>
            <a:pPr>
              <a:buNone/>
            </a:pPr>
            <a:endParaRPr lang="id-ID" dirty="0" smtClean="0"/>
          </a:p>
          <a:p>
            <a:endParaRPr lang="id-ID" dirty="0"/>
          </a:p>
        </p:txBody>
      </p:sp>
    </p:spTree>
    <p:extLst>
      <p:ext uri="{BB962C8B-B14F-4D97-AF65-F5344CB8AC3E}">
        <p14:creationId xmlns:p14="http://schemas.microsoft.com/office/powerpoint/2010/main" val="32286721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sz="quarter" idx="13"/>
          </p:nvPr>
        </p:nvSpPr>
        <p:spPr/>
        <p:txBody>
          <a:bodyPr>
            <a:normAutofit/>
          </a:bodyPr>
          <a:lstStyle/>
          <a:p>
            <a:r>
              <a:rPr lang="id-ID" dirty="0" smtClean="0"/>
              <a:t>Soejono Soekanto dan Sri Mamudji, ttg penelitian normatif :</a:t>
            </a:r>
          </a:p>
          <a:p>
            <a:pPr lvl="1"/>
            <a:r>
              <a:rPr lang="id-ID" dirty="0" smtClean="0"/>
              <a:t>Adalah penelitian hukum yg dilakukan dgn cara meneliti bahan kepustakaan (data skunder) yg mencakup :</a:t>
            </a:r>
          </a:p>
          <a:p>
            <a:pPr lvl="1"/>
            <a:r>
              <a:rPr lang="id-ID" dirty="0" smtClean="0"/>
              <a:t>a. Penelitian terhadap asas-asas hukum, yaitu penelitian terhadap unsur-unsur hukum baik unsur ideal yg menghasilkan kaidah-kaidah hkm melalui filsafat hkm dan unsur nyata yg menghasilkan tata hkm tertentu (tertulis)  </a:t>
            </a:r>
          </a:p>
          <a:p>
            <a:pPr lvl="1"/>
            <a:r>
              <a:rPr lang="id-ID" dirty="0" smtClean="0"/>
              <a:t>b. Penelitian terhadap sisematika hkm, yaitu mengadakan identifikasi terhadap pengertian pokok dalam hkm sprti subjek hkm,hak dan kewajiban, peristiwa hkm dalam peraturan perUUan</a:t>
            </a:r>
            <a:endParaRPr lang="id-ID" dirty="0"/>
          </a:p>
        </p:txBody>
      </p:sp>
    </p:spTree>
    <p:extLst>
      <p:ext uri="{BB962C8B-B14F-4D97-AF65-F5344CB8AC3E}">
        <p14:creationId xmlns:p14="http://schemas.microsoft.com/office/powerpoint/2010/main" val="38827612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sz="quarter" idx="13"/>
          </p:nvPr>
        </p:nvSpPr>
        <p:spPr/>
        <p:txBody>
          <a:bodyPr>
            <a:normAutofit/>
          </a:bodyPr>
          <a:lstStyle/>
          <a:p>
            <a:r>
              <a:rPr lang="id-ID" dirty="0" smtClean="0"/>
              <a:t>c. Penelitian terhadap taraf sinkronisasi vertikal dan horizontal, yaitu meneliti keserasian hkm positip (peraturan perUUan) agar dk bertentangan berdasarkan hierarki perUUan (stufenbau theory)</a:t>
            </a:r>
          </a:p>
          <a:p>
            <a:r>
              <a:rPr lang="id-ID" dirty="0" smtClean="0"/>
              <a:t>d. Perbandingan Hukum, yaitu membangun pengetahuan umum mengenai hkm positip dgn membandingkan sistem hkm di satu negara dgn sistem hkm di negara lain</a:t>
            </a:r>
          </a:p>
          <a:p>
            <a:r>
              <a:rPr lang="id-ID" dirty="0" smtClean="0"/>
              <a:t>e. Sejarah Hukum, meneliti perkembangan hkm posiip (per perUUan) dlm kurun waktu terentu misalnya hkm tnh,perkawinan,perpajakan perusahaan.</a:t>
            </a:r>
            <a:endParaRPr lang="id-ID" dirty="0"/>
          </a:p>
        </p:txBody>
      </p:sp>
    </p:spTree>
    <p:extLst>
      <p:ext uri="{BB962C8B-B14F-4D97-AF65-F5344CB8AC3E}">
        <p14:creationId xmlns:p14="http://schemas.microsoft.com/office/powerpoint/2010/main" val="14897205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sz="quarter" idx="13"/>
          </p:nvPr>
        </p:nvSpPr>
        <p:spPr/>
        <p:txBody>
          <a:bodyPr>
            <a:normAutofit/>
          </a:bodyPr>
          <a:lstStyle/>
          <a:p>
            <a:r>
              <a:rPr lang="id-ID" dirty="0" smtClean="0"/>
              <a:t>Sutandiyo Wigyosubroto memberikan istilah penelitian hkm normatif dgn istilah penelitian doktrinal, yaitu penelitian terhadap hkm yg dikonsepkan dan dikembangkan ats dasar doktrin yg dianut sang pengkonsepkan atau sang pengembangnya.</a:t>
            </a:r>
          </a:p>
          <a:p>
            <a:r>
              <a:rPr lang="id-ID" dirty="0" smtClean="0"/>
              <a:t>Penelitian hkm doktrinal dibagi menjadi 3 bagian</a:t>
            </a:r>
          </a:p>
          <a:p>
            <a:r>
              <a:rPr lang="id-ID" dirty="0" smtClean="0"/>
              <a:t>a. Penelitian doktrinal yg mengkaji hkm yg dikonsepkan sbg asas hkm alam dlm sistem moral menurut doktrin hkm alam</a:t>
            </a:r>
            <a:endParaRPr lang="id-ID" dirty="0"/>
          </a:p>
        </p:txBody>
      </p:sp>
    </p:spTree>
    <p:extLst>
      <p:ext uri="{BB962C8B-B14F-4D97-AF65-F5344CB8AC3E}">
        <p14:creationId xmlns:p14="http://schemas.microsoft.com/office/powerpoint/2010/main" val="36653761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sz="quarter" idx="13"/>
          </p:nvPr>
        </p:nvSpPr>
        <p:spPr/>
        <p:txBody>
          <a:bodyPr>
            <a:normAutofit/>
          </a:bodyPr>
          <a:lstStyle/>
          <a:p>
            <a:pPr>
              <a:buNone/>
            </a:pPr>
            <a:r>
              <a:rPr lang="id-ID" dirty="0" smtClean="0"/>
              <a:t>	b. Penelitian doktrinal yg mengkaji hkm yg dikonsepkan sbg kaidah perUUan menurut doktrin positivisme</a:t>
            </a:r>
          </a:p>
          <a:p>
            <a:pPr>
              <a:buNone/>
            </a:pPr>
            <a:r>
              <a:rPr lang="id-ID" dirty="0" smtClean="0"/>
              <a:t>	c. Penelitian doktrinal yg mengkaji hkm yg dikonsepkan sebagai keputusan hakim</a:t>
            </a:r>
          </a:p>
          <a:p>
            <a:pPr>
              <a:buNone/>
            </a:pPr>
            <a:r>
              <a:rPr lang="id-ID" dirty="0" smtClean="0"/>
              <a:t>Objek penelitian hukum normatif</a:t>
            </a:r>
          </a:p>
          <a:p>
            <a:pPr>
              <a:buNone/>
            </a:pPr>
            <a:r>
              <a:rPr lang="id-ID" dirty="0" smtClean="0"/>
              <a:t>	Isu dari hukum sbg sistem norma yg digunakan utk memberikan “justifikasi’ preskriptif ttg suatu peristiwa hukum. Sehingga penelitian hkm normatif menjadikan sistem norma sbg pusat kajiannya.</a:t>
            </a:r>
          </a:p>
          <a:p>
            <a:pPr>
              <a:buNone/>
            </a:pPr>
            <a:r>
              <a:rPr lang="id-ID" dirty="0" smtClean="0"/>
              <a:t>Sistem norma dlm arti yg sederhana adalah sistem kaidah atau aturan.</a:t>
            </a:r>
          </a:p>
          <a:p>
            <a:pPr>
              <a:buNone/>
            </a:pPr>
            <a:endParaRPr lang="id-ID" dirty="0" smtClean="0"/>
          </a:p>
          <a:p>
            <a:pPr>
              <a:buNone/>
            </a:pPr>
            <a:endParaRPr lang="id-ID" dirty="0" smtClean="0"/>
          </a:p>
          <a:p>
            <a:pPr>
              <a:buNone/>
            </a:pPr>
            <a:endParaRPr lang="id-ID" dirty="0"/>
          </a:p>
        </p:txBody>
      </p:sp>
    </p:spTree>
    <p:extLst>
      <p:ext uri="{BB962C8B-B14F-4D97-AF65-F5344CB8AC3E}">
        <p14:creationId xmlns:p14="http://schemas.microsoft.com/office/powerpoint/2010/main" val="25492729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sz="quarter" idx="13"/>
          </p:nvPr>
        </p:nvSpPr>
        <p:spPr/>
        <p:txBody>
          <a:bodyPr>
            <a:normAutofit/>
          </a:bodyPr>
          <a:lstStyle/>
          <a:p>
            <a:r>
              <a:rPr lang="id-ID" dirty="0" smtClean="0"/>
              <a:t>Penelitian hkm normatif meneliti kaidah atau aturan hkm sbg suatu bangunan sistem yg terkait dgn suatu peristiwa hkm.</a:t>
            </a:r>
          </a:p>
          <a:p>
            <a:r>
              <a:rPr lang="id-ID" dirty="0" smtClean="0"/>
              <a:t>Penelitian normatif dimaksudkan utk memberikan argumentasi hkm sbg dasar penentu apakah sesuatu peristiwa sdh benar atau salah serta bagaimana sebaiknya peristiwa itu menurut hkm.</a:t>
            </a:r>
          </a:p>
          <a:p>
            <a:r>
              <a:rPr lang="id-ID" smtClean="0"/>
              <a:t>Sehingga apabila org akan melakukan penelitian hkm normatif,maka ia akan memulai dari suatu peristiwa hkm dan selanjutnya akan dicarikan rujukan pada sistem norma,seperti  per perUUan,asas hkm,maupun doktrin hkm yg diajarkan para ahli hkm utk mencari konstruksi hkm maupun hub hukumnya.</a:t>
            </a:r>
            <a:endParaRPr lang="id-ID" dirty="0"/>
          </a:p>
        </p:txBody>
      </p:sp>
    </p:spTree>
    <p:extLst>
      <p:ext uri="{BB962C8B-B14F-4D97-AF65-F5344CB8AC3E}">
        <p14:creationId xmlns:p14="http://schemas.microsoft.com/office/powerpoint/2010/main" val="8495204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Contoh penelitian normatif</a:t>
            </a:r>
            <a:endParaRPr lang="id-ID" dirty="0"/>
          </a:p>
        </p:txBody>
      </p:sp>
      <p:sp>
        <p:nvSpPr>
          <p:cNvPr id="3" name="Content Placeholder 2"/>
          <p:cNvSpPr>
            <a:spLocks noGrp="1"/>
          </p:cNvSpPr>
          <p:nvPr>
            <p:ph sz="quarter" idx="13"/>
          </p:nvPr>
        </p:nvSpPr>
        <p:spPr/>
        <p:txBody>
          <a:bodyPr>
            <a:normAutofit/>
          </a:bodyPr>
          <a:lstStyle/>
          <a:p>
            <a:r>
              <a:rPr lang="id-ID" dirty="0" smtClean="0"/>
              <a:t>Misalkan org tertarik pada fenomena otonomi daerah, fenomena ini akan diuraikan satu persatu berdasarkan ketentuan peraturan perUUan yg ada (UU Otonomi Daerah). Ternyata banyak hal yg bisa didapatkan mengenai persoalan hkm dari aturan perUUan mengenai peristiwa tsb.</a:t>
            </a:r>
          </a:p>
          <a:p>
            <a:r>
              <a:rPr lang="id-ID" dirty="0" smtClean="0"/>
              <a:t>Dari tata cara pemilihan pemerintah daerah melalui PILKADA, fungsi pengawasan DPRD terhadap Pemerintah Daerah, Penganggaran Daaerah, rsetribusi daerah,dll.</a:t>
            </a:r>
          </a:p>
          <a:p>
            <a:r>
              <a:rPr lang="id-ID" dirty="0" smtClean="0"/>
              <a:t>Persoalan di atas tinggal ditentukan secara spesifik mana yg akan dibahas lbh lanjut.</a:t>
            </a:r>
          </a:p>
          <a:p>
            <a:endParaRPr lang="id-ID" dirty="0"/>
          </a:p>
        </p:txBody>
      </p:sp>
    </p:spTree>
    <p:extLst>
      <p:ext uri="{BB962C8B-B14F-4D97-AF65-F5344CB8AC3E}">
        <p14:creationId xmlns:p14="http://schemas.microsoft.com/office/powerpoint/2010/main" val="743462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sz="quarter" idx="13"/>
          </p:nvPr>
        </p:nvSpPr>
        <p:spPr/>
        <p:txBody>
          <a:bodyPr>
            <a:normAutofit/>
          </a:bodyPr>
          <a:lstStyle/>
          <a:p>
            <a:r>
              <a:rPr lang="id-ID" dirty="0" smtClean="0"/>
              <a:t>Apakah aturan ttg penganggaran daerah misalnya,tlh sesuai dgn ketentuan perUUan yg lbh tinggi.</a:t>
            </a:r>
          </a:p>
          <a:p>
            <a:r>
              <a:rPr lang="id-ID" dirty="0" smtClean="0"/>
              <a:t>Apakah tata cara pengawasan oleh DPRD terhadap pemerintah daerah tlh mampu mewujudkan prinsip good governance dan sebagainya.</a:t>
            </a:r>
          </a:p>
          <a:p>
            <a:r>
              <a:rPr lang="id-ID" dirty="0" smtClean="0"/>
              <a:t>Penelitian normatif hanya berhenti pd lingkup konsepsi hkm,asas hkm dan kaidah peraturan saja. Tdk sampai pd prilaku manusia yg menerapkan peraturan tsb. Sehingga tdk perlu mengkaji apakah anggota DPRD menjalankan ketentuan ttg fungsi pengawasan pemerintah daerah dgn baik atau tdk. Di samping itu jg dk perlu meneliti ttg prilaku para polisi dlm mengikuti PILKADA. </a:t>
            </a:r>
            <a:endParaRPr lang="id-ID" dirty="0"/>
          </a:p>
        </p:txBody>
      </p:sp>
    </p:spTree>
    <p:extLst>
      <p:ext uri="{BB962C8B-B14F-4D97-AF65-F5344CB8AC3E}">
        <p14:creationId xmlns:p14="http://schemas.microsoft.com/office/powerpoint/2010/main" val="22011877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sz="quarter" idx="13"/>
          </p:nvPr>
        </p:nvSpPr>
        <p:spPr/>
        <p:txBody>
          <a:bodyPr>
            <a:normAutofit/>
          </a:bodyPr>
          <a:lstStyle/>
          <a:p>
            <a:r>
              <a:rPr lang="id-ID" dirty="0" smtClean="0"/>
              <a:t>Contoh lainnya,apabila org tertarik dgn investasi asing di Indonesia ckp mengkaji mengenai ketentuan segala perUUan tg fenomena tsb.</a:t>
            </a:r>
          </a:p>
          <a:p>
            <a:r>
              <a:rPr lang="id-ID" dirty="0" smtClean="0"/>
              <a:t>Segala aturan perUUan dari proses perijinan,pengiriman masuknya peralatan,pembuatan kontrak karya,kontrak tenaga kerja asing dan lokal,hingga pembuatan perusahaan join venture.</a:t>
            </a:r>
          </a:p>
          <a:p>
            <a:r>
              <a:rPr lang="id-ID" dirty="0" smtClean="0"/>
              <a:t>Apakah semua ketentuan dan kontrak tsb. tlh sesuai dgn prinsip dan asas hkm serta per perUUan yg ada baik secara vertikal ataupun horisontal.</a:t>
            </a:r>
          </a:p>
          <a:p>
            <a:r>
              <a:rPr lang="id-ID" dirty="0" smtClean="0"/>
              <a:t>Tdk perlu meneliti prilaku dri tenaga kerja asing ketika bekerja di Indonesia atau prilaku investor asing yg suka menyuap para birokrat dlm proses mengurus perijinan.</a:t>
            </a:r>
            <a:endParaRPr lang="id-ID" dirty="0"/>
          </a:p>
        </p:txBody>
      </p:sp>
    </p:spTree>
    <p:extLst>
      <p:ext uri="{BB962C8B-B14F-4D97-AF65-F5344CB8AC3E}">
        <p14:creationId xmlns:p14="http://schemas.microsoft.com/office/powerpoint/2010/main" val="28253576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sz="quarter" idx="13"/>
          </p:nvPr>
        </p:nvSpPr>
        <p:spPr/>
        <p:txBody>
          <a:bodyPr>
            <a:normAutofit fontScale="92500" lnSpcReduction="10000"/>
          </a:bodyPr>
          <a:lstStyle/>
          <a:p>
            <a:r>
              <a:rPr lang="id-ID" dirty="0" smtClean="0"/>
              <a:t>Penelitian hkm normatif menempatkan sistem norma sbg objek kajiannya.</a:t>
            </a:r>
          </a:p>
          <a:p>
            <a:r>
              <a:rPr lang="id-ID" dirty="0" smtClean="0"/>
              <a:t>Sistem norma yg dimaksud adalah seluruh unsur dari norma hkm yg berisi nilai-nilai ttg bagaimana seharusnya manusia bertingkah laku.</a:t>
            </a:r>
          </a:p>
          <a:p>
            <a:r>
              <a:rPr lang="id-ID" dirty="0" smtClean="0"/>
              <a:t>Unsur-unsur tsb adalah:</a:t>
            </a:r>
          </a:p>
          <a:p>
            <a:pPr lvl="1"/>
            <a:r>
              <a:rPr lang="id-ID" dirty="0" smtClean="0"/>
              <a:t>Norma dasar</a:t>
            </a:r>
          </a:p>
          <a:p>
            <a:pPr lvl="1"/>
            <a:r>
              <a:rPr lang="id-ID" dirty="0" smtClean="0"/>
              <a:t>Asas-asas hkm</a:t>
            </a:r>
          </a:p>
          <a:p>
            <a:pPr lvl="1"/>
            <a:r>
              <a:rPr lang="id-ID" dirty="0" smtClean="0"/>
              <a:t>Kitab UU atau PerUUan</a:t>
            </a:r>
          </a:p>
          <a:p>
            <a:pPr lvl="1"/>
            <a:r>
              <a:rPr lang="id-ID" dirty="0" smtClean="0"/>
              <a:t>Doktrin atau ajaran hkm</a:t>
            </a:r>
          </a:p>
          <a:p>
            <a:pPr lvl="1"/>
            <a:r>
              <a:rPr lang="id-ID" dirty="0" smtClean="0"/>
              <a:t>Dokumen perjanjian</a:t>
            </a:r>
          </a:p>
          <a:p>
            <a:pPr lvl="1"/>
            <a:r>
              <a:rPr lang="id-ID" dirty="0" smtClean="0"/>
              <a:t>Keputusan pengadilan</a:t>
            </a:r>
          </a:p>
          <a:p>
            <a:pPr lvl="1"/>
            <a:r>
              <a:rPr lang="id-ID" dirty="0" smtClean="0"/>
              <a:t>Keputusan birokrasi</a:t>
            </a:r>
          </a:p>
          <a:p>
            <a:pPr lvl="1"/>
            <a:r>
              <a:rPr lang="id-ID" dirty="0" smtClean="0"/>
              <a:t>Segala btk dokumen hkm yg dibuat secara formal dan memp kekuatan hkm yg mengikat</a:t>
            </a:r>
            <a:endParaRPr lang="id-ID" dirty="0"/>
          </a:p>
        </p:txBody>
      </p:sp>
    </p:spTree>
    <p:extLst>
      <p:ext uri="{BB962C8B-B14F-4D97-AF65-F5344CB8AC3E}">
        <p14:creationId xmlns:p14="http://schemas.microsoft.com/office/powerpoint/2010/main" val="3592804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28596" y="1285860"/>
            <a:ext cx="8229600" cy="4643470"/>
          </a:xfrm>
        </p:spPr>
        <p:txBody>
          <a:bodyPr>
            <a:normAutofit/>
          </a:bodyPr>
          <a:lstStyle/>
          <a:p>
            <a:r>
              <a:rPr lang="id-ID" dirty="0" smtClean="0"/>
              <a:t>Penelitian berasal dari bah Inggris Research</a:t>
            </a:r>
          </a:p>
          <a:p>
            <a:r>
              <a:rPr lang="id-ID" dirty="0" smtClean="0"/>
              <a:t>Research artinya mencari kembali pada kebenaran</a:t>
            </a:r>
          </a:p>
          <a:p>
            <a:r>
              <a:rPr lang="id-ID" dirty="0" smtClean="0"/>
              <a:t>Pencarian kebenaran yg dimaksud adalah upaya-upaya manusia utk memahami dunia dgn segala rahasia yg terkandung di dlmnya utk mendapatkan solusi atau jln keluar dari setiap masalah yg dihadapinya</a:t>
            </a:r>
          </a:p>
          <a:p>
            <a:r>
              <a:rPr lang="id-ID" dirty="0" smtClean="0"/>
              <a:t>Penelitian sebagai aktivitas ilmiah merupakan proses pengembangan ilmu pengetahuan</a:t>
            </a:r>
          </a:p>
          <a:p>
            <a:r>
              <a:rPr lang="id-ID" dirty="0" smtClean="0"/>
              <a:t>Ilmu pengetahuan adalah pengetahuan yg ilmiah atau disebut ilmu</a:t>
            </a:r>
          </a:p>
          <a:p>
            <a:r>
              <a:rPr lang="id-ID" dirty="0" smtClean="0"/>
              <a:t>Pengetahuan yg tdk ilmiah bkn ilmu melainkan pengetahuan saja</a:t>
            </a:r>
          </a:p>
          <a:p>
            <a:r>
              <a:rPr lang="id-ID" dirty="0" smtClean="0"/>
              <a:t>Cara manusia mendapatkan ilmu pengetahuan atau kebenaran dpt dikelompokkan menjadi dua cara yaitu cara kuno dan cara modern</a:t>
            </a:r>
          </a:p>
          <a:p>
            <a:pPr>
              <a:buNone/>
            </a:pPr>
            <a:endParaRPr lang="id-ID" dirty="0" smtClean="0"/>
          </a:p>
          <a:p>
            <a:pPr lvl="1">
              <a:buNone/>
            </a:pPr>
            <a:endParaRPr lang="id-ID" dirty="0"/>
          </a:p>
        </p:txBody>
      </p:sp>
    </p:spTree>
    <p:extLst>
      <p:ext uri="{BB962C8B-B14F-4D97-AF65-F5344CB8AC3E}">
        <p14:creationId xmlns:p14="http://schemas.microsoft.com/office/powerpoint/2010/main" val="12371154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57158" y="1285860"/>
            <a:ext cx="8329642" cy="5288676"/>
          </a:xfrm>
        </p:spPr>
        <p:txBody>
          <a:bodyPr>
            <a:normAutofit/>
          </a:bodyPr>
          <a:lstStyle/>
          <a:p>
            <a:r>
              <a:rPr lang="id-ID" dirty="0" smtClean="0"/>
              <a:t>Berdasarkan pengalaman</a:t>
            </a:r>
          </a:p>
          <a:p>
            <a:pPr lvl="1"/>
            <a:r>
              <a:rPr lang="id-ID" dirty="0" smtClean="0"/>
              <a:t>Misal seorang anak yg belajar sepeda pd mulanya sering jatuh.Namun seiring dgn latihan terus-menerus berdasarkan pengalaman jatuh bangun akhirnya si anak pandai bersepeda </a:t>
            </a:r>
          </a:p>
          <a:p>
            <a:r>
              <a:rPr lang="id-ID" dirty="0" smtClean="0"/>
              <a:t>Menanyakan pada orang yang ahli</a:t>
            </a:r>
          </a:p>
          <a:p>
            <a:pPr lvl="1"/>
            <a:r>
              <a:rPr lang="id-ID" dirty="0" smtClean="0"/>
              <a:t>Misal menanyakan dan mempercayai seorang ulama terkenal</a:t>
            </a:r>
          </a:p>
          <a:p>
            <a:r>
              <a:rPr lang="id-ID" dirty="0" smtClean="0"/>
              <a:t>Karena kebetulan</a:t>
            </a:r>
          </a:p>
          <a:p>
            <a:pPr lvl="1"/>
            <a:r>
              <a:rPr lang="id-ID" dirty="0" smtClean="0"/>
              <a:t>Menyembuhkan org berpenyakit malaria karena minum air sungai yg kebetulan di pinggir sungai tsb tumbuh banyak pohon kina</a:t>
            </a:r>
          </a:p>
          <a:p>
            <a:r>
              <a:rPr lang="id-ID" dirty="0" smtClean="0"/>
              <a:t>Berdasarkan penelitian</a:t>
            </a:r>
          </a:p>
          <a:p>
            <a:pPr lvl="1"/>
            <a:r>
              <a:rPr lang="id-ID" dirty="0" smtClean="0"/>
              <a:t>Penelitian yg diselenggarakan labororotorium farmasi banyak menemukan obat utk menyembuhkan penyakit</a:t>
            </a:r>
          </a:p>
          <a:p>
            <a:pPr lvl="1"/>
            <a:r>
              <a:rPr lang="id-ID" dirty="0" smtClean="0"/>
              <a:t>Pabrik-pabrik mbl di jepang mendapatkan berbagai kemajuan di bdg permesinan</a:t>
            </a:r>
          </a:p>
          <a:p>
            <a:pPr lvl="1"/>
            <a:r>
              <a:rPr lang="id-ID" dirty="0" smtClean="0"/>
              <a:t>Lembaga Antariksa Amerika menemukan sumber energi alternatif di planet Mars</a:t>
            </a:r>
          </a:p>
          <a:p>
            <a:endParaRPr lang="id-ID" dirty="0"/>
          </a:p>
        </p:txBody>
      </p:sp>
    </p:spTree>
    <p:extLst>
      <p:ext uri="{BB962C8B-B14F-4D97-AF65-F5344CB8AC3E}">
        <p14:creationId xmlns:p14="http://schemas.microsoft.com/office/powerpoint/2010/main" val="3301246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28596" y="1643050"/>
            <a:ext cx="8229600" cy="4325112"/>
          </a:xfrm>
        </p:spPr>
        <p:txBody>
          <a:bodyPr>
            <a:normAutofit/>
          </a:bodyPr>
          <a:lstStyle/>
          <a:p>
            <a:r>
              <a:rPr lang="id-ID" dirty="0" smtClean="0"/>
              <a:t>Def penelitian secara lengkap</a:t>
            </a:r>
          </a:p>
          <a:p>
            <a:pPr lvl="1"/>
            <a:r>
              <a:rPr lang="id-ID" dirty="0" smtClean="0"/>
              <a:t>Suatu cara atau metode studi yg dilakukan seseorang secara hati-hati utk memahami sesuatu dgn melalui penyelidikan atau melalui usaha mencari bukti yg muncul sehubungan dgn masalah itu, yg dilakukan secara hati-hati sehingga diperolehpemecahan yg tepat terhadap masalah itu.</a:t>
            </a:r>
          </a:p>
          <a:p>
            <a:r>
              <a:rPr lang="id-ID" dirty="0" smtClean="0"/>
              <a:t>Penelitian mengandung dua pengertian</a:t>
            </a:r>
          </a:p>
          <a:p>
            <a:pPr lvl="1"/>
            <a:r>
              <a:rPr lang="id-ID" dirty="0" smtClean="0"/>
              <a:t>Merupakan metode atau cara dlm melakukan kegiatan yg dilakukan secara hati-hati utk menemukan kebenaran</a:t>
            </a:r>
          </a:p>
          <a:p>
            <a:pPr lvl="1"/>
            <a:r>
              <a:rPr lang="id-ID" dirty="0" smtClean="0"/>
              <a:t>Sebuah kegiatan yg dilakukan secara cermat dan hati-hati utk menguji kebenaran</a:t>
            </a:r>
            <a:endParaRPr lang="id-ID" dirty="0"/>
          </a:p>
        </p:txBody>
      </p:sp>
    </p:spTree>
    <p:extLst>
      <p:ext uri="{BB962C8B-B14F-4D97-AF65-F5344CB8AC3E}">
        <p14:creationId xmlns:p14="http://schemas.microsoft.com/office/powerpoint/2010/main" val="14128969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28596" y="1428736"/>
            <a:ext cx="8258204" cy="5145800"/>
          </a:xfrm>
        </p:spPr>
        <p:txBody>
          <a:bodyPr>
            <a:normAutofit/>
          </a:bodyPr>
          <a:lstStyle/>
          <a:p>
            <a:r>
              <a:rPr lang="id-ID" dirty="0" smtClean="0"/>
              <a:t>Kegiatan penelitian dilakukan sebagai upaya utk memahami dan memecahkan masalah secara ilmiah,sistemai,dan logis</a:t>
            </a:r>
          </a:p>
          <a:p>
            <a:r>
              <a:rPr lang="id-ID" dirty="0" smtClean="0"/>
              <a:t>Ilmiah artinya pemecahan masalah didasarkan ats fakta empiris yg diperoleh melalui penyelidikan yg objektif</a:t>
            </a:r>
          </a:p>
          <a:p>
            <a:r>
              <a:rPr lang="id-ID" dirty="0" smtClean="0"/>
              <a:t>Sistematis artinya mengikuti aturan-aturan tertentu</a:t>
            </a:r>
          </a:p>
          <a:p>
            <a:r>
              <a:rPr lang="id-ID" dirty="0" smtClean="0"/>
              <a:t>Logis berarti sesuai dgn penalaran</a:t>
            </a:r>
          </a:p>
          <a:p>
            <a:r>
              <a:rPr lang="id-ID" dirty="0" smtClean="0"/>
              <a:t>Dlm penelitian ilmiah, selalu ditemukan dua unsur penting,yaitu unsur observasi dan unsur penalaran</a:t>
            </a:r>
          </a:p>
          <a:p>
            <a:r>
              <a:rPr lang="id-ID" dirty="0" smtClean="0"/>
              <a:t>Unsur observasi merupakan kerja penglihatan terhadap fakta-fakta tertentu dgn menggunakan persepsi</a:t>
            </a:r>
          </a:p>
          <a:p>
            <a:endParaRPr lang="id-ID" dirty="0"/>
          </a:p>
        </p:txBody>
      </p:sp>
    </p:spTree>
    <p:extLst>
      <p:ext uri="{BB962C8B-B14F-4D97-AF65-F5344CB8AC3E}">
        <p14:creationId xmlns:p14="http://schemas.microsoft.com/office/powerpoint/2010/main" val="21905006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Penelitian Hukum</a:t>
            </a:r>
            <a:endParaRPr lang="id-ID" dirty="0"/>
          </a:p>
        </p:txBody>
      </p:sp>
      <p:sp>
        <p:nvSpPr>
          <p:cNvPr id="3" name="Content Placeholder 2"/>
          <p:cNvSpPr>
            <a:spLocks noGrp="1"/>
          </p:cNvSpPr>
          <p:nvPr>
            <p:ph sz="quarter" idx="13"/>
          </p:nvPr>
        </p:nvSpPr>
        <p:spPr/>
        <p:txBody>
          <a:bodyPr>
            <a:normAutofit/>
          </a:bodyPr>
          <a:lstStyle/>
          <a:p>
            <a:r>
              <a:rPr lang="id-ID" dirty="0" smtClean="0"/>
              <a:t>Cohen melihat bahwa penelitian hkm sebagai proses penemuan hukum dalam arti undang-undang yg diterapkan olh negara</a:t>
            </a:r>
          </a:p>
          <a:p>
            <a:r>
              <a:rPr lang="id-ID" dirty="0" smtClean="0"/>
              <a:t>Soerjono Soekanto bahwa penelitian hkm mempelajari  suatu gejala hkm tertentu dgn menganalisanya atau melakukan pemeriksaan yg mendalam terhadap fakta hkm utk kemudian mengusahakan suatu pemecahan ats permasalahan yg timbul akibat gejala yg bersangkutan</a:t>
            </a:r>
            <a:endParaRPr lang="id-ID" dirty="0"/>
          </a:p>
        </p:txBody>
      </p:sp>
    </p:spTree>
    <p:extLst>
      <p:ext uri="{BB962C8B-B14F-4D97-AF65-F5344CB8AC3E}">
        <p14:creationId xmlns:p14="http://schemas.microsoft.com/office/powerpoint/2010/main" val="3588659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28596" y="1571612"/>
            <a:ext cx="8258204" cy="5002924"/>
          </a:xfrm>
        </p:spPr>
        <p:txBody>
          <a:bodyPr>
            <a:normAutofit/>
          </a:bodyPr>
          <a:lstStyle/>
          <a:p>
            <a:r>
              <a:rPr lang="id-ID" dirty="0" smtClean="0"/>
              <a:t>Fakta dan gejala hkm tsb tdk terlepas dari sistem hkm yg diutarakan Lawrence Friedman</a:t>
            </a:r>
          </a:p>
          <a:p>
            <a:r>
              <a:rPr lang="id-ID" dirty="0" smtClean="0"/>
              <a:t>Sistem hkm tsb terdiri dari 3 unsur yaitu, Substansi hkm,sruktur hkm,budaya hkm</a:t>
            </a:r>
          </a:p>
          <a:p>
            <a:pPr lvl="1"/>
            <a:r>
              <a:rPr lang="id-ID" dirty="0" smtClean="0"/>
              <a:t>Substansi hkm terdiri dari norma,kaidah,asas-asas hkm,doktrin dan peraturan perUndang2an</a:t>
            </a:r>
          </a:p>
          <a:p>
            <a:pPr lvl="1"/>
            <a:r>
              <a:rPr lang="id-ID" dirty="0" smtClean="0"/>
              <a:t>Struktur hkm alh suatu proses pembentukan dan penerapan hkm meliputi pembuatan hkm(legeslasi),jaringan birokrasi,penegak hkm,dan lembaga peradilan beserta ketentuan acaranya</a:t>
            </a:r>
          </a:p>
          <a:p>
            <a:pPr lvl="1"/>
            <a:r>
              <a:rPr lang="id-ID" dirty="0" smtClean="0"/>
              <a:t>Budaya hkm adlh bentuk apresiasi masyarakat terhadap hkm</a:t>
            </a:r>
            <a:endParaRPr lang="id-ID" dirty="0"/>
          </a:p>
        </p:txBody>
      </p:sp>
    </p:spTree>
    <p:extLst>
      <p:ext uri="{BB962C8B-B14F-4D97-AF65-F5344CB8AC3E}">
        <p14:creationId xmlns:p14="http://schemas.microsoft.com/office/powerpoint/2010/main" val="1270522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28596" y="1214422"/>
            <a:ext cx="8258204" cy="5360114"/>
          </a:xfrm>
        </p:spPr>
        <p:txBody>
          <a:bodyPr>
            <a:normAutofit/>
          </a:bodyPr>
          <a:lstStyle/>
          <a:p>
            <a:r>
              <a:rPr lang="id-ID" dirty="0" smtClean="0"/>
              <a:t> Berdasarkan deskripsi di ats, maka penelitian hkm terhadap gejala hkm dibatasi pada penelitian mengenai norma,kaidah,dan asas-asasnya sbg substansi hkm,penerapan hkm oleh struktrur hkm dan mengamati hkm ketika berinteraksi dlm masyarakat sbg budaya hkm</a:t>
            </a:r>
          </a:p>
          <a:p>
            <a:r>
              <a:rPr lang="id-ID" dirty="0" smtClean="0"/>
              <a:t>Penelitian mengenai substansi hkm bisa diterapkan dlm penelitian dgn tipe penelitian normatif sementara penelitian struktur dan budaya hkm termasuk tipe penelitian empiris(sosiologis)</a:t>
            </a:r>
            <a:endParaRPr lang="id-ID" dirty="0"/>
          </a:p>
        </p:txBody>
      </p:sp>
    </p:spTree>
    <p:extLst>
      <p:ext uri="{BB962C8B-B14F-4D97-AF65-F5344CB8AC3E}">
        <p14:creationId xmlns:p14="http://schemas.microsoft.com/office/powerpoint/2010/main" val="14024609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Jenis penelitian dalam hukum</a:t>
            </a:r>
            <a:endParaRPr lang="id-ID" dirty="0"/>
          </a:p>
        </p:txBody>
      </p:sp>
      <p:sp>
        <p:nvSpPr>
          <p:cNvPr id="3" name="Content Placeholder 2"/>
          <p:cNvSpPr>
            <a:spLocks noGrp="1"/>
          </p:cNvSpPr>
          <p:nvPr>
            <p:ph sz="quarter" idx="13"/>
          </p:nvPr>
        </p:nvSpPr>
        <p:spPr/>
        <p:txBody>
          <a:bodyPr>
            <a:normAutofit/>
          </a:bodyPr>
          <a:lstStyle/>
          <a:p>
            <a:r>
              <a:rPr lang="id-ID" dirty="0" smtClean="0"/>
              <a:t>Penelitian Normatif</a:t>
            </a:r>
          </a:p>
          <a:p>
            <a:pPr lvl="1"/>
            <a:r>
              <a:rPr lang="id-ID" dirty="0" smtClean="0"/>
              <a:t>Adalah penelitian hukum yg meletakkan hukum sbg sebuah bangunan sistem norma. </a:t>
            </a:r>
          </a:p>
          <a:p>
            <a:r>
              <a:rPr lang="id-ID" dirty="0" smtClean="0"/>
              <a:t>Sistem norma yg dimaksud adalah mengenai asas, norma, kaidah dari peraturan perUUan, putusan pengadilan, perjanjian, serta doktrin (ajaran)</a:t>
            </a:r>
          </a:p>
          <a:p>
            <a:r>
              <a:rPr lang="id-ID" dirty="0" smtClean="0"/>
              <a:t>Peter Mahmud Marzuki ttg Penelitian Normatif</a:t>
            </a:r>
          </a:p>
          <a:p>
            <a:pPr lvl="1"/>
            <a:r>
              <a:rPr lang="id-ID" dirty="0" smtClean="0"/>
              <a:t>Suatu proses utk menemukan suatu aturan hkm positip, prinsip-prinsip hkm, maupun doktrin2 hkm,utk menjawab permasalahan hkm yg dihadapi....Penelitian hkm normatif dilakukan utk menghasilkan argumentasi, teori atau konsep baru sbg preskripsi dlm menyelesaikan masalah yg dihadapi....”</a:t>
            </a:r>
            <a:endParaRPr lang="id-ID" dirty="0"/>
          </a:p>
        </p:txBody>
      </p:sp>
    </p:spTree>
    <p:extLst>
      <p:ext uri="{BB962C8B-B14F-4D97-AF65-F5344CB8AC3E}">
        <p14:creationId xmlns:p14="http://schemas.microsoft.com/office/powerpoint/2010/main" val="1709175191"/>
      </p:ext>
    </p:extLst>
  </p:cSld>
  <p:clrMapOvr>
    <a:masterClrMapping/>
  </p:clrMapOvr>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0</TotalTime>
  <Words>1259</Words>
  <Application>Microsoft Office PowerPoint</Application>
  <PresentationFormat>On-screen Show (4:3)</PresentationFormat>
  <Paragraphs>93</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Horizon</vt:lpstr>
      <vt:lpstr>Metodolologi Penelitian Hukum</vt:lpstr>
      <vt:lpstr>PowerPoint Presentation</vt:lpstr>
      <vt:lpstr>PowerPoint Presentation</vt:lpstr>
      <vt:lpstr>PowerPoint Presentation</vt:lpstr>
      <vt:lpstr>PowerPoint Presentation</vt:lpstr>
      <vt:lpstr>Penelitian Hukum</vt:lpstr>
      <vt:lpstr>PowerPoint Presentation</vt:lpstr>
      <vt:lpstr>PowerPoint Presentation</vt:lpstr>
      <vt:lpstr>Jenis penelitian dalam hukum</vt:lpstr>
      <vt:lpstr>PowerPoint Presentation</vt:lpstr>
      <vt:lpstr>PowerPoint Presentation</vt:lpstr>
      <vt:lpstr>PowerPoint Presentation</vt:lpstr>
      <vt:lpstr>PowerPoint Presentation</vt:lpstr>
      <vt:lpstr>PowerPoint Presentation</vt:lpstr>
      <vt:lpstr>Contoh penelitian normatif</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Metodolologi Penelitian Hukum</dc:title>
  <dc:creator>ASUS-PC</dc:creator>
  <cp:lastModifiedBy>ASUS-PC</cp:lastModifiedBy>
  <cp:revision>1</cp:revision>
  <dcterms:created xsi:type="dcterms:W3CDTF">2018-09-19T14:05:07Z</dcterms:created>
  <dcterms:modified xsi:type="dcterms:W3CDTF">2018-09-19T14:06:03Z</dcterms:modified>
</cp:coreProperties>
</file>