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1" r:id="rId2"/>
    <p:sldId id="328" r:id="rId3"/>
    <p:sldId id="309" r:id="rId4"/>
    <p:sldId id="321" r:id="rId5"/>
    <p:sldId id="310" r:id="rId6"/>
    <p:sldId id="314" r:id="rId7"/>
    <p:sldId id="311" r:id="rId8"/>
    <p:sldId id="312" r:id="rId9"/>
    <p:sldId id="313" r:id="rId10"/>
    <p:sldId id="318" r:id="rId11"/>
    <p:sldId id="317" r:id="rId12"/>
    <p:sldId id="319" r:id="rId13"/>
    <p:sldId id="320" r:id="rId14"/>
    <p:sldId id="301" r:id="rId15"/>
    <p:sldId id="303" r:id="rId16"/>
    <p:sldId id="304" r:id="rId17"/>
    <p:sldId id="305" r:id="rId18"/>
    <p:sldId id="306" r:id="rId19"/>
    <p:sldId id="307" r:id="rId20"/>
    <p:sldId id="308" r:id="rId21"/>
    <p:sldId id="322" r:id="rId22"/>
    <p:sldId id="324" r:id="rId23"/>
    <p:sldId id="325" r:id="rId24"/>
    <p:sldId id="326" r:id="rId25"/>
    <p:sldId id="327" r:id="rId26"/>
    <p:sldId id="284" r:id="rId27"/>
    <p:sldId id="285" r:id="rId28"/>
    <p:sldId id="27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tri Mursyid" userId="a519e7d3bc7d4201" providerId="LiveId" clId="{DA6C130B-D265-416E-A632-2C3920E13F84}"/>
    <pc:docChg chg="custSel addSld modSld">
      <pc:chgData name="Safitri Mursyid" userId="a519e7d3bc7d4201" providerId="LiveId" clId="{DA6C130B-D265-416E-A632-2C3920E13F84}" dt="2020-07-28T11:42:42.558" v="99" actId="14100"/>
      <pc:docMkLst>
        <pc:docMk/>
      </pc:docMkLst>
      <pc:sldChg chg="addSp modSp new mod modClrScheme chgLayout">
        <pc:chgData name="Safitri Mursyid" userId="a519e7d3bc7d4201" providerId="LiveId" clId="{DA6C130B-D265-416E-A632-2C3920E13F84}" dt="2020-07-28T11:42:42.558" v="99" actId="14100"/>
        <pc:sldMkLst>
          <pc:docMk/>
          <pc:sldMk cId="2401162971" sldId="328"/>
        </pc:sldMkLst>
        <pc:spChg chg="mod ord">
          <ac:chgData name="Safitri Mursyid" userId="a519e7d3bc7d4201" providerId="LiveId" clId="{DA6C130B-D265-416E-A632-2C3920E13F84}" dt="2020-07-28T11:41:43.032" v="26" actId="700"/>
          <ac:spMkLst>
            <pc:docMk/>
            <pc:sldMk cId="2401162971" sldId="328"/>
            <ac:spMk id="2" creationId="{DDC882A3-95D6-4701-95A3-36CB2754BCC2}"/>
          </ac:spMkLst>
        </pc:spChg>
        <pc:spChg chg="add mod ord">
          <ac:chgData name="Safitri Mursyid" userId="a519e7d3bc7d4201" providerId="LiveId" clId="{DA6C130B-D265-416E-A632-2C3920E13F84}" dt="2020-07-28T11:42:42.558" v="99" actId="14100"/>
          <ac:spMkLst>
            <pc:docMk/>
            <pc:sldMk cId="2401162971" sldId="328"/>
            <ac:spMk id="3" creationId="{6807BB05-A975-4462-BF4A-00F4A7F9640F}"/>
          </ac:spMkLst>
        </pc:spChg>
        <pc:spChg chg="add mod ord">
          <ac:chgData name="Safitri Mursyid" userId="a519e7d3bc7d4201" providerId="LiveId" clId="{DA6C130B-D265-416E-A632-2C3920E13F84}" dt="2020-07-28T11:41:43.032" v="26" actId="700"/>
          <ac:spMkLst>
            <pc:docMk/>
            <pc:sldMk cId="2401162971" sldId="328"/>
            <ac:spMk id="4" creationId="{9BE7C8DE-2957-4468-8F4D-F35E8E68C167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25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FADB-D95B-44FE-B609-D628CFFFBB89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C3DC-28EB-422E-9F7A-73C0C2E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715A2A-47CB-455E-BAFC-EEE819A4B9D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CF29C6-88BC-45E2-AAD6-629BEB48E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1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26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3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35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5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46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 11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Psikologi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133600" y="4191000"/>
            <a:ext cx="7010400" cy="1367507"/>
          </a:xfrm>
        </p:spPr>
        <p:txBody>
          <a:bodyPr/>
          <a:lstStyle/>
          <a:p>
            <a:r>
              <a:rPr lang="en-US" sz="4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KORELASI</a:t>
            </a:r>
            <a:endParaRPr lang="id-ID" sz="44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597694" y="880753"/>
            <a:ext cx="12668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/>
          <a:p>
            <a:pPr algn="justLow"/>
            <a:endParaRPr lang="en-US" dirty="0"/>
          </a:p>
          <a:p>
            <a:pPr algn="justLow" eaLnBrk="0" hangingPunct="0">
              <a:buFontTx/>
              <a:buAutoNum type="arabicPeriod"/>
            </a:pPr>
            <a:r>
              <a:rPr lang="en-US" dirty="0">
                <a:ea typeface="Times New Roman" pitchFamily="18" charset="0"/>
                <a:cs typeface="Arial" charset="0"/>
              </a:rPr>
              <a:t>H</a:t>
            </a:r>
            <a:r>
              <a:rPr lang="en-US" baseline="-30000" dirty="0">
                <a:ea typeface="Times New Roman" pitchFamily="18" charset="0"/>
                <a:cs typeface="Arial" charset="0"/>
              </a:rPr>
              <a:t>0 </a:t>
            </a:r>
            <a:r>
              <a:rPr lang="en-US" dirty="0">
                <a:ea typeface="Times New Roman" pitchFamily="18" charset="0"/>
                <a:cs typeface="Arial" charset="0"/>
              </a:rPr>
              <a:t> : r </a:t>
            </a:r>
            <a:endParaRPr lang="en-US" dirty="0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277143" y="1203324"/>
            <a:ext cx="7185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 dirty="0">
                <a:ea typeface="Times New Roman" pitchFamily="18" charset="0"/>
                <a:cs typeface="Arial" charset="0"/>
              </a:rPr>
              <a:t> = 0 ,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artinya</a:t>
            </a:r>
            <a:r>
              <a:rPr lang="en-US" sz="2000" dirty="0">
                <a:ea typeface="Times New Roman" pitchFamily="18" charset="0"/>
                <a:cs typeface="Arial" charset="0"/>
              </a:rPr>
              <a:t> “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Tidak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ada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hubungan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antara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kebiasaan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merokok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</a:p>
          <a:p>
            <a:r>
              <a:rPr lang="en-US" sz="2000" dirty="0" err="1">
                <a:ea typeface="Times New Roman" pitchFamily="18" charset="0"/>
                <a:cs typeface="Arial" charset="0"/>
              </a:rPr>
              <a:t>dengan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penyakit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hipertensi</a:t>
            </a:r>
            <a:r>
              <a:rPr lang="en-US" sz="2000" dirty="0">
                <a:ea typeface="Times New Roman" pitchFamily="18" charset="0"/>
                <a:cs typeface="Arial" charset="0"/>
              </a:rPr>
              <a:t>” 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24" name="Object 8"/>
          <p:cNvGraphicFramePr>
            <a:graphicFrameLocks noChangeAspect="1"/>
          </p:cNvGraphicFramePr>
          <p:nvPr/>
        </p:nvGraphicFramePr>
        <p:xfrm>
          <a:off x="1524000" y="2143125"/>
          <a:ext cx="29527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39700" imgH="139700" progId="Equation.3">
                  <p:embed/>
                </p:oleObj>
              </mc:Choice>
              <mc:Fallback>
                <p:oleObj name="Equation" r:id="rId3" imgW="139700" imgH="139700" progId="Equation.3">
                  <p:embed/>
                  <p:pic>
                    <p:nvPicPr>
                      <p:cNvPr id="604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43125"/>
                        <a:ext cx="29527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3303586" y="381000"/>
            <a:ext cx="238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dirty="0"/>
              <a:t>UJI HIPOTESA</a:t>
            </a:r>
            <a:r>
              <a:rPr lang="en-US" dirty="0"/>
              <a:t> 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1981200" y="2498725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penyakit</a:t>
            </a:r>
            <a:r>
              <a:rPr lang="en-US" sz="2000" dirty="0"/>
              <a:t> </a:t>
            </a:r>
            <a:r>
              <a:rPr lang="en-US" sz="2000" dirty="0" err="1"/>
              <a:t>hipertensi</a:t>
            </a:r>
            <a:r>
              <a:rPr lang="en-US" sz="2000" dirty="0"/>
              <a:t>” 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596756" y="210185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000" dirty="0"/>
              <a:t>2. H1  : r    0, </a:t>
            </a:r>
            <a:r>
              <a:rPr lang="en-US" sz="2000" dirty="0" err="1"/>
              <a:t>artinya</a:t>
            </a:r>
            <a:r>
              <a:rPr lang="en-US" sz="2000" dirty="0"/>
              <a:t> “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kebiasaan</a:t>
            </a:r>
            <a:r>
              <a:rPr lang="en-US" sz="2000" dirty="0"/>
              <a:t> </a:t>
            </a:r>
            <a:r>
              <a:rPr lang="en-US" sz="2000" dirty="0" err="1"/>
              <a:t>merokok</a:t>
            </a:r>
            <a:r>
              <a:rPr lang="en-US" sz="2000" dirty="0"/>
              <a:t> </a:t>
            </a: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533400" y="3028950"/>
            <a:ext cx="2427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>
                <a:cs typeface="Times New Roman" pitchFamily="18" charset="0"/>
              </a:rPr>
              <a:t>3. Taraf signifikaksi </a:t>
            </a:r>
            <a:endParaRPr lang="en-US" sz="2000"/>
          </a:p>
        </p:txBody>
      </p:sp>
      <p:graphicFrame>
        <p:nvGraphicFramePr>
          <p:cNvPr id="60429" name="Object 13"/>
          <p:cNvGraphicFramePr>
            <a:graphicFrameLocks noChangeAspect="1"/>
          </p:cNvGraphicFramePr>
          <p:nvPr/>
        </p:nvGraphicFramePr>
        <p:xfrm>
          <a:off x="2819400" y="3122613"/>
          <a:ext cx="32702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152334" imgH="139639" progId="Equation.3">
                  <p:embed/>
                </p:oleObj>
              </mc:Choice>
              <mc:Fallback>
                <p:oleObj name="Equation" r:id="rId5" imgW="152334" imgH="139639" progId="Equation.3">
                  <p:embed/>
                  <p:pic>
                    <p:nvPicPr>
                      <p:cNvPr id="6042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122613"/>
                        <a:ext cx="32702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3127375" y="3048000"/>
            <a:ext cx="835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00">
                <a:cs typeface="Times New Roman" pitchFamily="18" charset="0"/>
              </a:rPr>
              <a:t>= </a:t>
            </a:r>
            <a:r>
              <a:rPr lang="en-US" sz="2000">
                <a:cs typeface="Times New Roman" pitchFamily="18" charset="0"/>
              </a:rPr>
              <a:t>0.10</a:t>
            </a:r>
            <a:r>
              <a:rPr lang="en-US" sz="1100"/>
              <a:t> </a:t>
            </a:r>
            <a:endParaRPr lang="en-US" sz="1800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533400" y="3489325"/>
            <a:ext cx="4964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4. Daerah kritis untuk uji dua arah statistic </a:t>
            </a:r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33" name="Object 17"/>
          <p:cNvGraphicFramePr>
            <a:graphicFrameLocks noChangeAspect="1"/>
          </p:cNvGraphicFramePr>
          <p:nvPr/>
        </p:nvGraphicFramePr>
        <p:xfrm>
          <a:off x="5410200" y="3505200"/>
          <a:ext cx="3651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215806" imgH="228501" progId="Equation.3">
                  <p:embed/>
                </p:oleObj>
              </mc:Choice>
              <mc:Fallback>
                <p:oleObj name="Equation" r:id="rId7" imgW="215806" imgH="228501" progId="Equation.3">
                  <p:embed/>
                  <p:pic>
                    <p:nvPicPr>
                      <p:cNvPr id="604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505200"/>
                        <a:ext cx="3651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35" name="Rectangle 19"/>
          <p:cNvSpPr>
            <a:spLocks noChangeArrowheads="1"/>
          </p:cNvSpPr>
          <p:nvPr/>
        </p:nvSpPr>
        <p:spPr bwMode="auto">
          <a:xfrm>
            <a:off x="5815013" y="3505200"/>
            <a:ext cx="326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dengan derajat kebebasan </a:t>
            </a:r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785813" y="3946525"/>
            <a:ext cx="2157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 dirty="0"/>
              <a:t>(2-1)(2-1)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37" name="Object 21"/>
          <p:cNvGraphicFramePr>
            <a:graphicFrameLocks noChangeAspect="1"/>
          </p:cNvGraphicFramePr>
          <p:nvPr/>
        </p:nvGraphicFramePr>
        <p:xfrm>
          <a:off x="2819400" y="3938588"/>
          <a:ext cx="166687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977900" imgH="241300" progId="Equation.3">
                  <p:embed/>
                </p:oleObj>
              </mc:Choice>
              <mc:Fallback>
                <p:oleObj name="Equation" r:id="rId9" imgW="977900" imgH="241300" progId="Equation.3">
                  <p:embed/>
                  <p:pic>
                    <p:nvPicPr>
                      <p:cNvPr id="6043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938588"/>
                        <a:ext cx="166687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4495800" y="3886200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atau </a:t>
            </a:r>
          </a:p>
        </p:txBody>
      </p:sp>
      <p:sp>
        <p:nvSpPr>
          <p:cNvPr id="60441" name="Rectangle 2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40" name="Object 24"/>
          <p:cNvGraphicFramePr>
            <a:graphicFrameLocks noChangeAspect="1"/>
          </p:cNvGraphicFramePr>
          <p:nvPr/>
        </p:nvGraphicFramePr>
        <p:xfrm>
          <a:off x="5210175" y="3886200"/>
          <a:ext cx="14192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812447" imgH="241195" progId="Equation.3">
                  <p:embed/>
                </p:oleObj>
              </mc:Choice>
              <mc:Fallback>
                <p:oleObj name="Equation" r:id="rId11" imgW="812447" imgH="241195" progId="Equation.3">
                  <p:embed/>
                  <p:pic>
                    <p:nvPicPr>
                      <p:cNvPr id="6044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3886200"/>
                        <a:ext cx="1419225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42" name="Rectangle 26"/>
          <p:cNvSpPr>
            <a:spLocks noChangeArrowheads="1"/>
          </p:cNvSpPr>
          <p:nvPr/>
        </p:nvSpPr>
        <p:spPr bwMode="auto">
          <a:xfrm>
            <a:off x="533400" y="4495800"/>
            <a:ext cx="420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t-IT" sz="2000"/>
              <a:t>5. Statistik sample dari data adalah </a:t>
            </a:r>
          </a:p>
        </p:txBody>
      </p:sp>
      <p:sp>
        <p:nvSpPr>
          <p:cNvPr id="60444" name="Rectangle 2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4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073921"/>
              </p:ext>
            </p:extLst>
          </p:nvPr>
        </p:nvGraphicFramePr>
        <p:xfrm>
          <a:off x="4752181" y="4524560"/>
          <a:ext cx="31718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1954951" imgH="253890" progId="Equation.3">
                  <p:embed/>
                </p:oleObj>
              </mc:Choice>
              <mc:Fallback>
                <p:oleObj name="Equation" r:id="rId13" imgW="1954951" imgH="253890" progId="Equation.3">
                  <p:embed/>
                  <p:pic>
                    <p:nvPicPr>
                      <p:cNvPr id="6044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181" y="4524560"/>
                        <a:ext cx="31718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45" name="Rectangle 29"/>
          <p:cNvSpPr>
            <a:spLocks noChangeArrowheads="1"/>
          </p:cNvSpPr>
          <p:nvPr/>
        </p:nvSpPr>
        <p:spPr bwMode="auto">
          <a:xfrm>
            <a:off x="533400" y="4800600"/>
            <a:ext cx="5407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 dirty="0"/>
              <a:t>6. </a:t>
            </a:r>
            <a:r>
              <a:rPr lang="en-US" sz="2000" dirty="0" err="1"/>
              <a:t>Kesimpulan</a:t>
            </a:r>
            <a:r>
              <a:rPr lang="en-US" sz="2000" dirty="0"/>
              <a:t> : </a:t>
            </a:r>
            <a:r>
              <a:rPr lang="en-US" dirty="0"/>
              <a:t>TOLAK HIPOTESA NOL</a:t>
            </a:r>
            <a:r>
              <a:rPr lang="en-US" sz="2000" dirty="0"/>
              <a:t> </a:t>
            </a:r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791188" y="5253335"/>
            <a:ext cx="66868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/>
          <a:p>
            <a:pPr algn="ctr"/>
            <a:endParaRPr lang="en-US" sz="2000" dirty="0"/>
          </a:p>
          <a:p>
            <a:pPr algn="ctr"/>
            <a:r>
              <a:rPr lang="en-US" sz="2000" dirty="0"/>
              <a:t>Ada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RENDAH yang SIGINIFIKAN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populasi</a:t>
            </a:r>
            <a:endParaRPr lang="en-US" sz="2000" dirty="0"/>
          </a:p>
          <a:p>
            <a:pPr algn="ctr" eaLnBrk="0" hangingPunc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638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835025" y="728990"/>
            <a:ext cx="47160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>
                <a:cs typeface="Times New Roman" pitchFamily="18" charset="0"/>
              </a:rPr>
              <a:t>1. </a:t>
            </a:r>
            <a:r>
              <a:rPr lang="en-US" sz="2800" dirty="0" err="1">
                <a:cs typeface="Times New Roman" pitchFamily="18" charset="0"/>
              </a:rPr>
              <a:t>Hitung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korelasi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kasus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berikut</a:t>
            </a:r>
            <a:endParaRPr lang="en-US" sz="2800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673023"/>
              </p:ext>
            </p:extLst>
          </p:nvPr>
        </p:nvGraphicFramePr>
        <p:xfrm>
          <a:off x="990600" y="1447800"/>
          <a:ext cx="6172200" cy="1828800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Penyakit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Kebiasaan Merokok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Bukan Perokok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Tidak  Hipertensi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Hipertensi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  <a:endParaRPr kumimoji="0" lang="id-ID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835025" y="3852389"/>
            <a:ext cx="76656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>
                <a:cs typeface="Times New Roman" pitchFamily="18" charset="0"/>
              </a:rPr>
              <a:t>2. </a:t>
            </a:r>
            <a:r>
              <a:rPr lang="en-US" sz="2800" dirty="0" err="1">
                <a:cs typeface="Times New Roman" pitchFamily="18" charset="0"/>
              </a:rPr>
              <a:t>Uji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Hipotesa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untuk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kasus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diatas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apabila</a:t>
            </a:r>
            <a:r>
              <a:rPr lang="en-US" sz="2800" dirty="0">
                <a:cs typeface="Times New Roman" pitchFamily="18" charset="0"/>
              </a:rPr>
              <a:t> r = 0.129 </a:t>
            </a:r>
          </a:p>
          <a:p>
            <a:r>
              <a:rPr lang="en-US" sz="2800" dirty="0" err="1">
                <a:cs typeface="Times New Roman" pitchFamily="18" charset="0"/>
              </a:rPr>
              <a:t>dengan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Taraf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signifikaksi</a:t>
            </a:r>
            <a:r>
              <a:rPr lang="en-US" sz="2800" dirty="0">
                <a:cs typeface="Times New Roman" pitchFamily="18" charset="0"/>
              </a:rPr>
              <a:t> </a:t>
            </a:r>
            <a:endParaRPr 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751908"/>
              </p:ext>
            </p:extLst>
          </p:nvPr>
        </p:nvGraphicFramePr>
        <p:xfrm>
          <a:off x="4658963" y="4360120"/>
          <a:ext cx="3048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52334" imgH="139639" progId="Equation.3">
                  <p:embed/>
                </p:oleObj>
              </mc:Choice>
              <mc:Fallback>
                <p:oleObj name="Equation" r:id="rId3" imgW="152334" imgH="139639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8963" y="4360120"/>
                        <a:ext cx="3048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5029200" y="4330389"/>
            <a:ext cx="835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00" dirty="0">
                <a:cs typeface="Times New Roman" pitchFamily="18" charset="0"/>
              </a:rPr>
              <a:t>= </a:t>
            </a:r>
            <a:r>
              <a:rPr lang="en-US" sz="2000" dirty="0">
                <a:cs typeface="Times New Roman" pitchFamily="18" charset="0"/>
              </a:rPr>
              <a:t>0.10</a:t>
            </a:r>
            <a:r>
              <a:rPr lang="en-US" sz="1100" dirty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19365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66800" y="749772"/>
            <a:ext cx="36372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sz="2800" dirty="0"/>
              <a:t>KOEFISIEN KONTIGENSI</a:t>
            </a:r>
            <a:r>
              <a:rPr lang="en-US" sz="2800" dirty="0"/>
              <a:t> </a:t>
            </a:r>
          </a:p>
        </p:txBody>
      </p:sp>
      <p:graphicFrame>
        <p:nvGraphicFramePr>
          <p:cNvPr id="4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605733"/>
              </p:ext>
            </p:extLst>
          </p:nvPr>
        </p:nvGraphicFramePr>
        <p:xfrm>
          <a:off x="1295400" y="4343400"/>
          <a:ext cx="5943600" cy="1493520"/>
        </p:xfrm>
        <a:graphic>
          <a:graphicData uri="http://schemas.openxmlformats.org/drawingml/2006/table">
            <a:tbl>
              <a:tblPr/>
              <a:tblGrid>
                <a:gridCol w="2178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Bukan perokok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sedang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Berat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Tidak hipertensi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Hipertensi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1095499" y="3733800"/>
            <a:ext cx="47048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Hitung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korelasi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dengan</a:t>
            </a:r>
            <a:r>
              <a:rPr lang="en-US" sz="2400" dirty="0">
                <a:cs typeface="Times New Roman" pitchFamily="18" charset="0"/>
              </a:rPr>
              <a:t> data </a:t>
            </a:r>
            <a:r>
              <a:rPr lang="en-US" sz="2400" dirty="0" err="1">
                <a:cs typeface="Times New Roman" pitchFamily="18" charset="0"/>
              </a:rPr>
              <a:t>berikut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326334"/>
              </p:ext>
            </p:extLst>
          </p:nvPr>
        </p:nvGraphicFramePr>
        <p:xfrm>
          <a:off x="1295400" y="1272992"/>
          <a:ext cx="211455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901309" imgH="482391" progId="Equation.3">
                  <p:embed/>
                </p:oleObj>
              </mc:Choice>
              <mc:Fallback>
                <p:oleObj name="Equation" r:id="rId3" imgW="901309" imgH="482391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272992"/>
                        <a:ext cx="211455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263241"/>
              </p:ext>
            </p:extLst>
          </p:nvPr>
        </p:nvGraphicFramePr>
        <p:xfrm>
          <a:off x="1295400" y="2362200"/>
          <a:ext cx="2771775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231900" imgH="457200" progId="Equation.3">
                  <p:embed/>
                </p:oleObj>
              </mc:Choice>
              <mc:Fallback>
                <p:oleObj name="Equation" r:id="rId5" imgW="1231900" imgH="4572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362200"/>
                        <a:ext cx="2771775" cy="103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236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297"/>
          <p:cNvGraphicFramePr>
            <a:graphicFrameLocks noGrp="1"/>
          </p:cNvGraphicFramePr>
          <p:nvPr/>
        </p:nvGraphicFramePr>
        <p:xfrm>
          <a:off x="838200" y="457200"/>
          <a:ext cx="7543800" cy="5894390"/>
        </p:xfrm>
        <a:graphic>
          <a:graphicData uri="http://schemas.openxmlformats.org/drawingml/2006/table">
            <a:tbl>
              <a:tblPr/>
              <a:tblGrid>
                <a:gridCol w="1417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78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Kebiasaan Merokok dan Penyakit Hipertensi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Penyakit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Kebiasaan merokok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5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TIDAK HPERTENSI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Bukan Perokok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4.278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sedang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1.138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berat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HIPERTENSI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Bukan Perokok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4.573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1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sedang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1.217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2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Berat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1.687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7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14.471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867400" y="1143000"/>
          <a:ext cx="3016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77646" imgH="228402" progId="Equation.3">
                  <p:embed/>
                </p:oleObj>
              </mc:Choice>
              <mc:Fallback>
                <p:oleObj name="Equation" r:id="rId3" imgW="177646" imgH="228402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143000"/>
                        <a:ext cx="3016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99583"/>
              </p:ext>
            </p:extLst>
          </p:nvPr>
        </p:nvGraphicFramePr>
        <p:xfrm>
          <a:off x="4572000" y="1066800"/>
          <a:ext cx="27146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77646" imgH="228402" progId="Equation.3">
                  <p:embed/>
                </p:oleObj>
              </mc:Choice>
              <mc:Fallback>
                <p:oleObj name="Equation" r:id="rId5" imgW="177646" imgH="228402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066800"/>
                        <a:ext cx="271462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72100" y="1828800"/>
          <a:ext cx="1333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952087" imgH="393529" progId="Equation.3">
                  <p:embed/>
                </p:oleObj>
              </mc:Choice>
              <mc:Fallback>
                <p:oleObj name="Equation" r:id="rId7" imgW="952087" imgH="393529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1828800"/>
                        <a:ext cx="1333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334000" y="2514600"/>
          <a:ext cx="1181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952087" imgH="393529" progId="Equation.3">
                  <p:embed/>
                </p:oleObj>
              </mc:Choice>
              <mc:Fallback>
                <p:oleObj name="Equation" r:id="rId9" imgW="952087" imgH="393529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514600"/>
                        <a:ext cx="11811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34000" y="3190875"/>
          <a:ext cx="11811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952087" imgH="393529" progId="Equation.3">
                  <p:embed/>
                </p:oleObj>
              </mc:Choice>
              <mc:Fallback>
                <p:oleObj name="Equation" r:id="rId11" imgW="952087" imgH="393529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190875"/>
                        <a:ext cx="11811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334000" y="3800475"/>
          <a:ext cx="11049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3" imgW="952087" imgH="393529" progId="Equation.3">
                  <p:embed/>
                </p:oleObj>
              </mc:Choice>
              <mc:Fallback>
                <p:oleObj name="Equation" r:id="rId13" imgW="952087" imgH="393529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800475"/>
                        <a:ext cx="11049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375509"/>
              </p:ext>
            </p:extLst>
          </p:nvPr>
        </p:nvGraphicFramePr>
        <p:xfrm>
          <a:off x="5410200" y="4495800"/>
          <a:ext cx="11049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5" imgW="952087" imgH="393529" progId="Equation.3">
                  <p:embed/>
                </p:oleObj>
              </mc:Choice>
              <mc:Fallback>
                <p:oleObj name="Equation" r:id="rId15" imgW="952087" imgH="393529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5800"/>
                        <a:ext cx="11049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01899"/>
              </p:ext>
            </p:extLst>
          </p:nvPr>
        </p:nvGraphicFramePr>
        <p:xfrm>
          <a:off x="5486400" y="5257800"/>
          <a:ext cx="12573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7" imgW="952087" imgH="393529" progId="Equation.3">
                  <p:embed/>
                </p:oleObj>
              </mc:Choice>
              <mc:Fallback>
                <p:oleObj name="Equation" r:id="rId17" imgW="952087" imgH="393529" progId="Equation.3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257800"/>
                        <a:ext cx="12573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229475" y="1066800"/>
          <a:ext cx="84772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9" imgW="698500" imgH="457200" progId="Equation.3">
                  <p:embed/>
                </p:oleObj>
              </mc:Choice>
              <mc:Fallback>
                <p:oleObj name="Equation" r:id="rId19" imgW="698500" imgH="457200" progId="Equation.3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9475" y="1066800"/>
                        <a:ext cx="847725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2706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809" name="Group 297"/>
          <p:cNvGraphicFramePr>
            <a:graphicFrameLocks noGrp="1"/>
          </p:cNvGraphicFramePr>
          <p:nvPr/>
        </p:nvGraphicFramePr>
        <p:xfrm>
          <a:off x="838200" y="457200"/>
          <a:ext cx="7543800" cy="5894390"/>
        </p:xfrm>
        <a:graphic>
          <a:graphicData uri="http://schemas.openxmlformats.org/drawingml/2006/table">
            <a:tbl>
              <a:tblPr/>
              <a:tblGrid>
                <a:gridCol w="1417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78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Kebiasaan Merokok dan Penyakit Hipertensi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Penyakit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Kebiasaan merokok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5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TIDAK HPERTENSI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Bukan Perokok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4.278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sedang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1.138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berat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HIPERTENSI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Bukan Perokok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4.573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1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sedang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1.217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2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 Berat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1.687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7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14.471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4811" name="Rectangle 29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810" name="Object 2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43863"/>
              </p:ext>
            </p:extLst>
          </p:nvPr>
        </p:nvGraphicFramePr>
        <p:xfrm>
          <a:off x="4598719" y="990600"/>
          <a:ext cx="2714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77646" imgH="228402" progId="Equation.3">
                  <p:embed/>
                </p:oleObj>
              </mc:Choice>
              <mc:Fallback>
                <p:oleObj name="Equation" r:id="rId3" imgW="177646" imgH="228402" progId="Equation.3">
                  <p:embed/>
                  <p:pic>
                    <p:nvPicPr>
                      <p:cNvPr id="64810" name="Object 2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719" y="990600"/>
                        <a:ext cx="271463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813" name="Rectangle 30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812" name="Object 300"/>
          <p:cNvGraphicFramePr>
            <a:graphicFrameLocks noChangeAspect="1"/>
          </p:cNvGraphicFramePr>
          <p:nvPr/>
        </p:nvGraphicFramePr>
        <p:xfrm>
          <a:off x="5867400" y="1143000"/>
          <a:ext cx="3016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77646" imgH="228402" progId="Equation.3">
                  <p:embed/>
                </p:oleObj>
              </mc:Choice>
              <mc:Fallback>
                <p:oleObj name="Equation" r:id="rId5" imgW="177646" imgH="228402" progId="Equation.3">
                  <p:embed/>
                  <p:pic>
                    <p:nvPicPr>
                      <p:cNvPr id="64812" name="Object 3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143000"/>
                        <a:ext cx="3016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815" name="Rectangle 30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814" name="Object 302"/>
          <p:cNvGraphicFramePr>
            <a:graphicFrameLocks noChangeAspect="1"/>
          </p:cNvGraphicFramePr>
          <p:nvPr/>
        </p:nvGraphicFramePr>
        <p:xfrm>
          <a:off x="7229475" y="1066800"/>
          <a:ext cx="84772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698500" imgH="457200" progId="Equation.3">
                  <p:embed/>
                </p:oleObj>
              </mc:Choice>
              <mc:Fallback>
                <p:oleObj name="Equation" r:id="rId7" imgW="698500" imgH="457200" progId="Equation.3">
                  <p:embed/>
                  <p:pic>
                    <p:nvPicPr>
                      <p:cNvPr id="64814" name="Object 3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9475" y="1066800"/>
                        <a:ext cx="847725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817" name="Rectangle 30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816" name="Object 304"/>
          <p:cNvGraphicFramePr>
            <a:graphicFrameLocks noChangeAspect="1"/>
          </p:cNvGraphicFramePr>
          <p:nvPr/>
        </p:nvGraphicFramePr>
        <p:xfrm>
          <a:off x="5372100" y="1828800"/>
          <a:ext cx="1333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952087" imgH="393529" progId="Equation.3">
                  <p:embed/>
                </p:oleObj>
              </mc:Choice>
              <mc:Fallback>
                <p:oleObj name="Equation" r:id="rId9" imgW="952087" imgH="393529" progId="Equation.3">
                  <p:embed/>
                  <p:pic>
                    <p:nvPicPr>
                      <p:cNvPr id="64816" name="Object 3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1828800"/>
                        <a:ext cx="1333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818" name="Object 306"/>
          <p:cNvGraphicFramePr>
            <a:graphicFrameLocks noChangeAspect="1"/>
          </p:cNvGraphicFramePr>
          <p:nvPr/>
        </p:nvGraphicFramePr>
        <p:xfrm>
          <a:off x="5334000" y="2514600"/>
          <a:ext cx="1181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952087" imgH="393529" progId="Equation.3">
                  <p:embed/>
                </p:oleObj>
              </mc:Choice>
              <mc:Fallback>
                <p:oleObj name="Equation" r:id="rId11" imgW="952087" imgH="393529" progId="Equation.3">
                  <p:embed/>
                  <p:pic>
                    <p:nvPicPr>
                      <p:cNvPr id="64818" name="Object 3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514600"/>
                        <a:ext cx="1181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821" name="Rectangle 3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820" name="Object 308"/>
          <p:cNvGraphicFramePr>
            <a:graphicFrameLocks noChangeAspect="1"/>
          </p:cNvGraphicFramePr>
          <p:nvPr/>
        </p:nvGraphicFramePr>
        <p:xfrm>
          <a:off x="5334000" y="3190875"/>
          <a:ext cx="11811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3" imgW="952087" imgH="393529" progId="Equation.3">
                  <p:embed/>
                </p:oleObj>
              </mc:Choice>
              <mc:Fallback>
                <p:oleObj name="Equation" r:id="rId13" imgW="952087" imgH="393529" progId="Equation.3">
                  <p:embed/>
                  <p:pic>
                    <p:nvPicPr>
                      <p:cNvPr id="64820" name="Object 3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190875"/>
                        <a:ext cx="11811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823" name="Rectangle 3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822" name="Object 310"/>
          <p:cNvGraphicFramePr>
            <a:graphicFrameLocks noChangeAspect="1"/>
          </p:cNvGraphicFramePr>
          <p:nvPr/>
        </p:nvGraphicFramePr>
        <p:xfrm>
          <a:off x="5334000" y="3800475"/>
          <a:ext cx="11049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5" imgW="952087" imgH="393529" progId="Equation.3">
                  <p:embed/>
                </p:oleObj>
              </mc:Choice>
              <mc:Fallback>
                <p:oleObj name="Equation" r:id="rId15" imgW="952087" imgH="393529" progId="Equation.3">
                  <p:embed/>
                  <p:pic>
                    <p:nvPicPr>
                      <p:cNvPr id="64822" name="Object 3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800475"/>
                        <a:ext cx="11049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825" name="Rectangle 3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824" name="Object 312"/>
          <p:cNvGraphicFramePr>
            <a:graphicFrameLocks noChangeAspect="1"/>
          </p:cNvGraphicFramePr>
          <p:nvPr/>
        </p:nvGraphicFramePr>
        <p:xfrm>
          <a:off x="5448300" y="4486275"/>
          <a:ext cx="11049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7" imgW="952087" imgH="393529" progId="Equation.3">
                  <p:embed/>
                </p:oleObj>
              </mc:Choice>
              <mc:Fallback>
                <p:oleObj name="Equation" r:id="rId17" imgW="952087" imgH="393529" progId="Equation.3">
                  <p:embed/>
                  <p:pic>
                    <p:nvPicPr>
                      <p:cNvPr id="64824" name="Object 3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4486275"/>
                        <a:ext cx="11049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827" name="Rectangle 3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826" name="Object 314"/>
          <p:cNvGraphicFramePr>
            <a:graphicFrameLocks noChangeAspect="1"/>
          </p:cNvGraphicFramePr>
          <p:nvPr/>
        </p:nvGraphicFramePr>
        <p:xfrm>
          <a:off x="5372100" y="5324475"/>
          <a:ext cx="12573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9" imgW="952087" imgH="393529" progId="Equation.3">
                  <p:embed/>
                </p:oleObj>
              </mc:Choice>
              <mc:Fallback>
                <p:oleObj name="Equation" r:id="rId19" imgW="952087" imgH="393529" progId="Equation.3">
                  <p:embed/>
                  <p:pic>
                    <p:nvPicPr>
                      <p:cNvPr id="64826" name="Object 3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5324475"/>
                        <a:ext cx="12573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488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457200" y="838200"/>
            <a:ext cx="12668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/>
          <a:p>
            <a:pPr algn="justLow"/>
            <a:endParaRPr lang="en-US"/>
          </a:p>
          <a:p>
            <a:pPr algn="justLow" eaLnBrk="0" hangingPunct="0">
              <a:buFontTx/>
              <a:buAutoNum type="arabicPeriod"/>
            </a:pPr>
            <a:r>
              <a:rPr lang="en-US">
                <a:ea typeface="Times New Roman" pitchFamily="18" charset="0"/>
                <a:cs typeface="Arial" charset="0"/>
              </a:rPr>
              <a:t>H</a:t>
            </a:r>
            <a:r>
              <a:rPr lang="en-US" baseline="-30000">
                <a:ea typeface="Times New Roman" pitchFamily="18" charset="0"/>
                <a:cs typeface="Arial" charset="0"/>
              </a:rPr>
              <a:t>0 </a:t>
            </a:r>
            <a:r>
              <a:rPr lang="en-US">
                <a:ea typeface="Times New Roman" pitchFamily="18" charset="0"/>
                <a:cs typeface="Arial" charset="0"/>
              </a:rPr>
              <a:t> : r </a:t>
            </a:r>
            <a:endParaRPr 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1447800" y="1203325"/>
            <a:ext cx="7185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 dirty="0">
                <a:ea typeface="Times New Roman" pitchFamily="18" charset="0"/>
                <a:cs typeface="Arial" charset="0"/>
              </a:rPr>
              <a:t> = 0 ,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artinya</a:t>
            </a:r>
            <a:r>
              <a:rPr lang="en-US" sz="2000" dirty="0">
                <a:ea typeface="Times New Roman" pitchFamily="18" charset="0"/>
                <a:cs typeface="Arial" charset="0"/>
              </a:rPr>
              <a:t> “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Tidak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ada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hubungan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antara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kebiasaan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merokok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</a:p>
          <a:p>
            <a:r>
              <a:rPr lang="en-US" sz="2000" dirty="0" err="1">
                <a:ea typeface="Times New Roman" pitchFamily="18" charset="0"/>
                <a:cs typeface="Arial" charset="0"/>
              </a:rPr>
              <a:t>dengan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penyakit</a:t>
            </a:r>
            <a:r>
              <a:rPr lang="en-US" sz="2000" dirty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hipertensi</a:t>
            </a:r>
            <a:r>
              <a:rPr lang="en-US" sz="2000" dirty="0">
                <a:ea typeface="Times New Roman" pitchFamily="18" charset="0"/>
                <a:cs typeface="Arial" charset="0"/>
              </a:rPr>
              <a:t>” 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1524000" y="2143125"/>
          <a:ext cx="29527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39700" imgH="139700" progId="Equation.3">
                  <p:embed/>
                </p:oleObj>
              </mc:Choice>
              <mc:Fallback>
                <p:oleObj name="Equation" r:id="rId3" imgW="139700" imgH="139700" progId="Equation.3">
                  <p:embed/>
                  <p:pic>
                    <p:nvPicPr>
                      <p:cNvPr id="665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43125"/>
                        <a:ext cx="29527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672306" y="381000"/>
            <a:ext cx="238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dirty="0"/>
              <a:t>UJI HIPOTESA</a:t>
            </a:r>
            <a:r>
              <a:rPr lang="en-US" dirty="0"/>
              <a:t> </a:t>
            </a: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4572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000" dirty="0"/>
              <a:t>2. H1  : r    0, </a:t>
            </a:r>
            <a:r>
              <a:rPr lang="en-US" sz="2000" dirty="0" err="1"/>
              <a:t>artinya</a:t>
            </a:r>
            <a:r>
              <a:rPr lang="en-US" sz="2000" dirty="0"/>
              <a:t> “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kebiasaan</a:t>
            </a:r>
            <a:r>
              <a:rPr lang="en-US" sz="2000" dirty="0"/>
              <a:t> </a:t>
            </a:r>
            <a:r>
              <a:rPr lang="en-US" sz="2000" dirty="0" err="1"/>
              <a:t>merokok</a:t>
            </a:r>
            <a:r>
              <a:rPr lang="en-US" sz="2000" dirty="0"/>
              <a:t> </a:t>
            </a:r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1981200" y="2498725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000"/>
              <a:t>dengan penyakit hipertensi” </a:t>
            </a:r>
          </a:p>
        </p:txBody>
      </p: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533400" y="3028950"/>
            <a:ext cx="2427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>
                <a:cs typeface="Times New Roman" pitchFamily="18" charset="0"/>
              </a:rPr>
              <a:t>3. Taraf signifikaksi </a:t>
            </a:r>
            <a:endParaRPr lang="en-US" sz="2000"/>
          </a:p>
        </p:txBody>
      </p:sp>
      <p:graphicFrame>
        <p:nvGraphicFramePr>
          <p:cNvPr id="66570" name="Object 10"/>
          <p:cNvGraphicFramePr>
            <a:graphicFrameLocks noChangeAspect="1"/>
          </p:cNvGraphicFramePr>
          <p:nvPr/>
        </p:nvGraphicFramePr>
        <p:xfrm>
          <a:off x="2819400" y="3122613"/>
          <a:ext cx="32702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52334" imgH="139639" progId="Equation.3">
                  <p:embed/>
                </p:oleObj>
              </mc:Choice>
              <mc:Fallback>
                <p:oleObj name="Equation" r:id="rId5" imgW="152334" imgH="139639" progId="Equation.3">
                  <p:embed/>
                  <p:pic>
                    <p:nvPicPr>
                      <p:cNvPr id="6657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122613"/>
                        <a:ext cx="32702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3127375" y="3048000"/>
            <a:ext cx="835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00">
                <a:cs typeface="Times New Roman" pitchFamily="18" charset="0"/>
              </a:rPr>
              <a:t>= </a:t>
            </a:r>
            <a:r>
              <a:rPr lang="en-US" sz="2000">
                <a:cs typeface="Times New Roman" pitchFamily="18" charset="0"/>
              </a:rPr>
              <a:t>0.10</a:t>
            </a:r>
            <a:r>
              <a:rPr lang="en-US" sz="1100"/>
              <a:t> </a:t>
            </a:r>
            <a:endParaRPr lang="en-US" sz="1800"/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533400" y="3489325"/>
            <a:ext cx="4964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4. Daerah kritis untuk uji dua arah statistic </a:t>
            </a:r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6574" name="Object 14"/>
          <p:cNvGraphicFramePr>
            <a:graphicFrameLocks noChangeAspect="1"/>
          </p:cNvGraphicFramePr>
          <p:nvPr/>
        </p:nvGraphicFramePr>
        <p:xfrm>
          <a:off x="5410200" y="3505200"/>
          <a:ext cx="3651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215806" imgH="228501" progId="Equation.3">
                  <p:embed/>
                </p:oleObj>
              </mc:Choice>
              <mc:Fallback>
                <p:oleObj name="Equation" r:id="rId7" imgW="215806" imgH="228501" progId="Equation.3">
                  <p:embed/>
                  <p:pic>
                    <p:nvPicPr>
                      <p:cNvPr id="6657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505200"/>
                        <a:ext cx="3651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5815013" y="3505200"/>
            <a:ext cx="326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dengan derajat kebebasan </a:t>
            </a:r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785813" y="3946525"/>
            <a:ext cx="2157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(3-1)(2-1) adalah </a:t>
            </a:r>
          </a:p>
        </p:txBody>
      </p: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6578" name="Object 18"/>
          <p:cNvGraphicFramePr>
            <a:graphicFrameLocks noChangeAspect="1"/>
          </p:cNvGraphicFramePr>
          <p:nvPr/>
        </p:nvGraphicFramePr>
        <p:xfrm>
          <a:off x="2873375" y="3962400"/>
          <a:ext cx="14065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825480" imgH="241200" progId="Equation.3">
                  <p:embed/>
                </p:oleObj>
              </mc:Choice>
              <mc:Fallback>
                <p:oleObj name="Equation" r:id="rId9" imgW="825480" imgH="241200" progId="Equation.3">
                  <p:embed/>
                  <p:pic>
                    <p:nvPicPr>
                      <p:cNvPr id="6657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962400"/>
                        <a:ext cx="140652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4495800" y="3886200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atau </a:t>
            </a:r>
          </a:p>
        </p:txBody>
      </p:sp>
      <p:sp>
        <p:nvSpPr>
          <p:cNvPr id="66580" name="Rectangle 2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6581" name="Object 21"/>
          <p:cNvGraphicFramePr>
            <a:graphicFrameLocks noChangeAspect="1"/>
          </p:cNvGraphicFramePr>
          <p:nvPr/>
        </p:nvGraphicFramePr>
        <p:xfrm>
          <a:off x="5210175" y="3886200"/>
          <a:ext cx="14192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1" imgW="812520" imgH="241200" progId="Equation.3">
                  <p:embed/>
                </p:oleObj>
              </mc:Choice>
              <mc:Fallback>
                <p:oleObj name="Equation" r:id="rId11" imgW="812520" imgH="241200" progId="Equation.3">
                  <p:embed/>
                  <p:pic>
                    <p:nvPicPr>
                      <p:cNvPr id="6658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3886200"/>
                        <a:ext cx="1419225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82" name="Rectangle 22"/>
          <p:cNvSpPr>
            <a:spLocks noChangeArrowheads="1"/>
          </p:cNvSpPr>
          <p:nvPr/>
        </p:nvSpPr>
        <p:spPr bwMode="auto">
          <a:xfrm>
            <a:off x="533400" y="4495800"/>
            <a:ext cx="420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t-IT" sz="2000"/>
              <a:t>5. Statistik sample dari data adalah </a:t>
            </a:r>
          </a:p>
        </p:txBody>
      </p:sp>
      <p:sp>
        <p:nvSpPr>
          <p:cNvPr id="66583" name="Rectangle 2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85" name="Rectangle 25"/>
          <p:cNvSpPr>
            <a:spLocks noChangeArrowheads="1"/>
          </p:cNvSpPr>
          <p:nvPr/>
        </p:nvSpPr>
        <p:spPr bwMode="auto">
          <a:xfrm>
            <a:off x="583374" y="4892675"/>
            <a:ext cx="5407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 dirty="0"/>
              <a:t>6. </a:t>
            </a:r>
            <a:r>
              <a:rPr lang="en-US" sz="2000" dirty="0" err="1"/>
              <a:t>Kesimpulan</a:t>
            </a:r>
            <a:r>
              <a:rPr lang="en-US" sz="2000" dirty="0"/>
              <a:t> : </a:t>
            </a:r>
            <a:r>
              <a:rPr lang="en-US" dirty="0"/>
              <a:t>TOLAK HIPOTESA NOL</a:t>
            </a:r>
            <a:r>
              <a:rPr lang="en-US" sz="2000" dirty="0"/>
              <a:t> </a:t>
            </a:r>
          </a:p>
        </p:txBody>
      </p:sp>
      <p:sp>
        <p:nvSpPr>
          <p:cNvPr id="66586" name="Rectangle 26"/>
          <p:cNvSpPr>
            <a:spLocks noChangeArrowheads="1"/>
          </p:cNvSpPr>
          <p:nvPr/>
        </p:nvSpPr>
        <p:spPr bwMode="auto">
          <a:xfrm>
            <a:off x="587396" y="5562600"/>
            <a:ext cx="704691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/>
          <a:p>
            <a:pPr algn="ctr"/>
            <a:endParaRPr lang="en-US" sz="2000" dirty="0"/>
          </a:p>
          <a:p>
            <a:pPr algn="ctr"/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RENDAH yang SIGINIFIKAN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populasi</a:t>
            </a:r>
            <a:endParaRPr lang="en-US" sz="2000" dirty="0"/>
          </a:p>
          <a:p>
            <a:pPr algn="ctr" eaLnBrk="0" hangingPunct="0"/>
            <a:endParaRPr lang="en-US" sz="2000" dirty="0"/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6587" name="Object 27"/>
          <p:cNvGraphicFramePr>
            <a:graphicFrameLocks noChangeAspect="1"/>
          </p:cNvGraphicFramePr>
          <p:nvPr/>
        </p:nvGraphicFramePr>
        <p:xfrm>
          <a:off x="4572000" y="4495800"/>
          <a:ext cx="12192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3" imgW="787400" imgH="228600" progId="Equation.3">
                  <p:embed/>
                </p:oleObj>
              </mc:Choice>
              <mc:Fallback>
                <p:oleObj name="Equation" r:id="rId13" imgW="787400" imgH="228600" progId="Equation.3">
                  <p:embed/>
                  <p:pic>
                    <p:nvPicPr>
                      <p:cNvPr id="6658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495800"/>
                        <a:ext cx="12192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58012" y="4495800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 =…….. </a:t>
            </a:r>
          </a:p>
        </p:txBody>
      </p:sp>
    </p:spTree>
    <p:extLst>
      <p:ext uri="{BB962C8B-B14F-4D97-AF65-F5344CB8AC3E}">
        <p14:creationId xmlns:p14="http://schemas.microsoft.com/office/powerpoint/2010/main" val="530871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720725" y="685800"/>
            <a:ext cx="358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dirty="0"/>
              <a:t>KORELASI SPEARMAN</a:t>
            </a:r>
            <a:r>
              <a:rPr lang="en-US" dirty="0"/>
              <a:t> 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622465" y="1447800"/>
            <a:ext cx="81661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dirty="0"/>
              <a:t>K</a:t>
            </a:r>
            <a:r>
              <a:rPr lang="id-ID" dirty="0"/>
              <a:t>oefisien korelasi antara variabel dengan skala ordinal digunakan korelasi Spearman berikut</a:t>
            </a:r>
            <a:r>
              <a:rPr lang="en-US" dirty="0"/>
              <a:t> 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343445"/>
              </p:ext>
            </p:extLst>
          </p:nvPr>
        </p:nvGraphicFramePr>
        <p:xfrm>
          <a:off x="1439594" y="2270125"/>
          <a:ext cx="2895600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143000" imgH="469900" progId="Equation.3">
                  <p:embed/>
                </p:oleObj>
              </mc:Choice>
              <mc:Fallback>
                <p:oleObj name="Equation" r:id="rId3" imgW="1143000" imgH="469900" progId="Equation.3">
                  <p:embed/>
                  <p:pic>
                    <p:nvPicPr>
                      <p:cNvPr id="696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594" y="2270125"/>
                        <a:ext cx="2895600" cy="1373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1219200" y="3581400"/>
            <a:ext cx="3795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dirty="0"/>
              <a:t>D : selisih rangking/urutan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5460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222" name="Group 4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571527"/>
              </p:ext>
            </p:extLst>
          </p:nvPr>
        </p:nvGraphicFramePr>
        <p:xfrm>
          <a:off x="838200" y="1600200"/>
          <a:ext cx="7620000" cy="3169920"/>
        </p:xfrm>
        <a:graphic>
          <a:graphicData uri="http://schemas.openxmlformats.org/drawingml/2006/table">
            <a:tbl>
              <a:tblPr/>
              <a:tblGrid>
                <a:gridCol w="149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Waktu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Tempuh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Pada Babak Penyisihan/ Semi Final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Perenang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Babak Penyisihan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Babak Semi final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Peringkat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Peringkat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1’15”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1’02”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1’03”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1’02”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59”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1’01”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1’04”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59”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1”03”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1’03”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926068"/>
            <a:ext cx="9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Contoh</a:t>
            </a:r>
            <a:r>
              <a:rPr lang="en-US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052490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Group 2"/>
          <p:cNvGraphicFramePr>
            <a:graphicFrameLocks noGrp="1"/>
          </p:cNvGraphicFramePr>
          <p:nvPr/>
        </p:nvGraphicFramePr>
        <p:xfrm>
          <a:off x="685800" y="1143000"/>
          <a:ext cx="7620000" cy="3169920"/>
        </p:xfrm>
        <a:graphic>
          <a:graphicData uri="http://schemas.openxmlformats.org/drawingml/2006/table">
            <a:tbl>
              <a:tblPr/>
              <a:tblGrid>
                <a:gridCol w="149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Waktu &amp; Urutan Pada Babak Penyisihan/ Semi Final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Perenang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Babak Penyisihan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Babak Semi final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Peringkat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Peringkat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1’15”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1’02”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atau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1’03”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atau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1’02”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atau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59”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1’01”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1’04”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59”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1”03”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atau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1’03”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325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959" name="Group 255"/>
          <p:cNvGraphicFramePr>
            <a:graphicFrameLocks noGrp="1"/>
          </p:cNvGraphicFramePr>
          <p:nvPr/>
        </p:nvGraphicFramePr>
        <p:xfrm>
          <a:off x="1219200" y="381000"/>
          <a:ext cx="6781800" cy="3566160"/>
        </p:xfrm>
        <a:graphic>
          <a:graphicData uri="http://schemas.openxmlformats.org/drawingml/2006/table">
            <a:tbl>
              <a:tblPr/>
              <a:tblGrid>
                <a:gridCol w="1350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41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Urutan Babak Penyisihan dan Semifinal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Perenang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Rangking dalam babak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r>
                        <a:rPr kumimoji="0" lang="id-ID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id-ID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Penyisihan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semifinal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2960" name="Rectangle 256"/>
          <p:cNvSpPr>
            <a:spLocks noChangeArrowheads="1"/>
          </p:cNvSpPr>
          <p:nvPr/>
        </p:nvSpPr>
        <p:spPr bwMode="auto">
          <a:xfrm>
            <a:off x="736600" y="4038600"/>
            <a:ext cx="8407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d-ID"/>
              <a:t>Dari catatan waktu dan rangking dari sampel 5 perenang pada kedua babak diatas, diperoleh</a:t>
            </a:r>
            <a:r>
              <a:rPr lang="en-US"/>
              <a:t> </a:t>
            </a:r>
          </a:p>
        </p:txBody>
      </p:sp>
      <p:sp>
        <p:nvSpPr>
          <p:cNvPr id="72962" name="Rectangle 258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2961" name="Object 257"/>
          <p:cNvGraphicFramePr>
            <a:graphicFrameLocks noChangeAspect="1"/>
          </p:cNvGraphicFramePr>
          <p:nvPr/>
        </p:nvGraphicFramePr>
        <p:xfrm>
          <a:off x="2352675" y="4800600"/>
          <a:ext cx="4200525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2146300" imgH="419100" progId="Equation.3">
                  <p:embed/>
                </p:oleObj>
              </mc:Choice>
              <mc:Fallback>
                <p:oleObj name="Equation" r:id="rId3" imgW="2146300" imgH="419100" progId="Equation.3">
                  <p:embed/>
                  <p:pic>
                    <p:nvPicPr>
                      <p:cNvPr id="72961" name="Object 2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4800600"/>
                        <a:ext cx="4200525" cy="820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963" name="Rectangle 259"/>
          <p:cNvSpPr>
            <a:spLocks noChangeArrowheads="1"/>
          </p:cNvSpPr>
          <p:nvPr/>
        </p:nvSpPr>
        <p:spPr bwMode="auto">
          <a:xfrm>
            <a:off x="717797" y="54102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dirty="0"/>
              <a:t>H</a:t>
            </a:r>
            <a:r>
              <a:rPr lang="id-ID" dirty="0"/>
              <a:t>ubungan positif SANGAT RENDAH antara perolehan peringkat babak penyisihan dengan peringkat babak semi final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8790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882A3-95D6-4701-95A3-36CB2754B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Akhir </a:t>
            </a:r>
            <a:r>
              <a:rPr lang="en-US" dirty="0" err="1"/>
              <a:t>Pembelajaran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7BB05-A975-4462-BF4A-00F4A7F96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r>
              <a:rPr lang="en-US" sz="4000" dirty="0"/>
              <a:t>Mampu </a:t>
            </a:r>
            <a:r>
              <a:rPr lang="en-US" sz="4000" dirty="0" err="1"/>
              <a:t>menjelaskan</a:t>
            </a:r>
            <a:r>
              <a:rPr lang="en-US" sz="4000" dirty="0"/>
              <a:t> dan </a:t>
            </a:r>
            <a:r>
              <a:rPr lang="en-US" sz="4000" dirty="0" err="1"/>
              <a:t>menganalisa</a:t>
            </a:r>
            <a:r>
              <a:rPr lang="en-US" sz="4000" dirty="0"/>
              <a:t> </a:t>
            </a:r>
            <a:r>
              <a:rPr lang="en-US" sz="4000" dirty="0" err="1"/>
              <a:t>pemakaian</a:t>
            </a:r>
            <a:r>
              <a:rPr lang="en-US" sz="4000" dirty="0"/>
              <a:t> </a:t>
            </a:r>
            <a:r>
              <a:rPr lang="en-US" sz="4000" dirty="0" err="1"/>
              <a:t>korelasi</a:t>
            </a:r>
            <a:r>
              <a:rPr lang="en-US" sz="4000" dirty="0"/>
              <a:t> yang </a:t>
            </a:r>
            <a:r>
              <a:rPr lang="en-US" sz="4000" dirty="0" err="1"/>
              <a:t>tepat</a:t>
            </a:r>
            <a:endParaRPr lang="en-ID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7C8DE-2957-4468-8F4D-F35E8E68C1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1162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457200" y="838200"/>
            <a:ext cx="12668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/>
          <a:p>
            <a:pPr algn="justLow"/>
            <a:endParaRPr lang="en-US"/>
          </a:p>
          <a:p>
            <a:pPr algn="justLow" eaLnBrk="0" hangingPunct="0">
              <a:buFontTx/>
              <a:buAutoNum type="arabicPeriod"/>
            </a:pPr>
            <a:r>
              <a:rPr lang="en-US">
                <a:ea typeface="Times New Roman" pitchFamily="18" charset="0"/>
                <a:cs typeface="Arial" charset="0"/>
              </a:rPr>
              <a:t>H</a:t>
            </a:r>
            <a:r>
              <a:rPr lang="en-US" baseline="-30000">
                <a:ea typeface="Times New Roman" pitchFamily="18" charset="0"/>
                <a:cs typeface="Arial" charset="0"/>
              </a:rPr>
              <a:t>0 </a:t>
            </a:r>
            <a:r>
              <a:rPr lang="en-US">
                <a:ea typeface="Times New Roman" pitchFamily="18" charset="0"/>
                <a:cs typeface="Arial" charset="0"/>
              </a:rPr>
              <a:t> : r </a:t>
            </a:r>
            <a:endParaRPr lang="en-US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447800" y="1203325"/>
            <a:ext cx="7185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>
                <a:ea typeface="Times New Roman" pitchFamily="18" charset="0"/>
                <a:cs typeface="Arial" charset="0"/>
              </a:rPr>
              <a:t> = 0 , artinya “Tidak ada hubungan antara kebiasaan merokok </a:t>
            </a:r>
          </a:p>
          <a:p>
            <a:r>
              <a:rPr lang="en-US" sz="2000">
                <a:ea typeface="Times New Roman" pitchFamily="18" charset="0"/>
                <a:cs typeface="Arial" charset="0"/>
              </a:rPr>
              <a:t>dengan penyakit hipertensi” 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1524000" y="2143125"/>
          <a:ext cx="29527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39700" imgH="139700" progId="Equation.3">
                  <p:embed/>
                </p:oleObj>
              </mc:Choice>
              <mc:Fallback>
                <p:oleObj name="Equation" r:id="rId3" imgW="139700" imgH="139700" progId="Equation.3">
                  <p:embed/>
                  <p:pic>
                    <p:nvPicPr>
                      <p:cNvPr id="757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43125"/>
                        <a:ext cx="29527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276600" y="533400"/>
            <a:ext cx="238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UJI HIPOTESA</a:t>
            </a:r>
            <a:r>
              <a:rPr lang="en-US"/>
              <a:t> 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4572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000"/>
              <a:t>2. H1  : r    0, artinya “Terdapat hubungan antara kebiasaan merokok 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1981200" y="2498725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000"/>
              <a:t>dengan penyakit hipertensi” 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533400" y="3028950"/>
            <a:ext cx="2427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>
                <a:cs typeface="Times New Roman" pitchFamily="18" charset="0"/>
              </a:rPr>
              <a:t>3. Taraf signifikaksi </a:t>
            </a:r>
            <a:endParaRPr lang="en-US" sz="2000"/>
          </a:p>
        </p:txBody>
      </p:sp>
      <p:graphicFrame>
        <p:nvGraphicFramePr>
          <p:cNvPr id="75786" name="Object 10"/>
          <p:cNvGraphicFramePr>
            <a:graphicFrameLocks noChangeAspect="1"/>
          </p:cNvGraphicFramePr>
          <p:nvPr/>
        </p:nvGraphicFramePr>
        <p:xfrm>
          <a:off x="2819400" y="3122613"/>
          <a:ext cx="32702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52334" imgH="139639" progId="Equation.3">
                  <p:embed/>
                </p:oleObj>
              </mc:Choice>
              <mc:Fallback>
                <p:oleObj name="Equation" r:id="rId5" imgW="152334" imgH="139639" progId="Equation.3">
                  <p:embed/>
                  <p:pic>
                    <p:nvPicPr>
                      <p:cNvPr id="757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122613"/>
                        <a:ext cx="32702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3127375" y="3048000"/>
            <a:ext cx="835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00">
                <a:cs typeface="Times New Roman" pitchFamily="18" charset="0"/>
              </a:rPr>
              <a:t>= </a:t>
            </a:r>
            <a:r>
              <a:rPr lang="en-US" sz="2000">
                <a:cs typeface="Times New Roman" pitchFamily="18" charset="0"/>
              </a:rPr>
              <a:t>0.10</a:t>
            </a:r>
            <a:r>
              <a:rPr lang="en-US" sz="1100"/>
              <a:t> </a:t>
            </a:r>
            <a:endParaRPr lang="en-US" sz="1800"/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533400" y="3489325"/>
            <a:ext cx="6813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4. Daerah kritis untuk uji dua arah untuk korelasi spearman</a:t>
            </a: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93" name="Rectangle 1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96" name="Rectangle 2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98" name="Rectangle 22"/>
          <p:cNvSpPr>
            <a:spLocks noChangeArrowheads="1"/>
          </p:cNvSpPr>
          <p:nvPr/>
        </p:nvSpPr>
        <p:spPr bwMode="auto">
          <a:xfrm>
            <a:off x="533400" y="4495800"/>
            <a:ext cx="420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t-IT" sz="2000"/>
              <a:t>5. Statistik sample dari data adalah </a:t>
            </a:r>
          </a:p>
        </p:txBody>
      </p:sp>
      <p:sp>
        <p:nvSpPr>
          <p:cNvPr id="75799" name="Rectangle 2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800" name="Rectangle 24"/>
          <p:cNvSpPr>
            <a:spLocks noChangeArrowheads="1"/>
          </p:cNvSpPr>
          <p:nvPr/>
        </p:nvSpPr>
        <p:spPr bwMode="auto">
          <a:xfrm>
            <a:off x="533400" y="5029200"/>
            <a:ext cx="5559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6. Kesimpulan : </a:t>
            </a:r>
            <a:r>
              <a:rPr lang="en-US"/>
              <a:t>TERIMA HIPOTESA NOL</a:t>
            </a:r>
            <a:r>
              <a:rPr lang="en-US" sz="2000"/>
              <a:t> </a:t>
            </a:r>
          </a:p>
        </p:txBody>
      </p:sp>
      <p:sp>
        <p:nvSpPr>
          <p:cNvPr id="75801" name="Rectangle 25"/>
          <p:cNvSpPr>
            <a:spLocks noChangeArrowheads="1"/>
          </p:cNvSpPr>
          <p:nvPr/>
        </p:nvSpPr>
        <p:spPr bwMode="auto">
          <a:xfrm>
            <a:off x="762000" y="5410200"/>
            <a:ext cx="7329488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/>
          <a:p>
            <a:endParaRPr lang="en-US" sz="2000"/>
          </a:p>
          <a:p>
            <a:r>
              <a:rPr lang="en-US" sz="2000"/>
              <a:t>hubungan positif SANGAT RENDAH yang TIDAKSIGINIFIKAN </a:t>
            </a:r>
          </a:p>
          <a:p>
            <a:r>
              <a:rPr lang="en-US" sz="2000"/>
              <a:t>pada populasi</a:t>
            </a:r>
          </a:p>
          <a:p>
            <a:pPr eaLnBrk="0" hangingPunct="0"/>
            <a:endParaRPr lang="en-US" sz="2000"/>
          </a:p>
        </p:txBody>
      </p:sp>
      <p:sp>
        <p:nvSpPr>
          <p:cNvPr id="75802" name="Rectangle 2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805" name="Rectangle 29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5804" name="Object 28"/>
          <p:cNvGraphicFramePr>
            <a:graphicFrameLocks noChangeAspect="1"/>
          </p:cNvGraphicFramePr>
          <p:nvPr/>
        </p:nvGraphicFramePr>
        <p:xfrm>
          <a:off x="990600" y="3952875"/>
          <a:ext cx="18288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914400" imgH="241300" progId="Equation.3">
                  <p:embed/>
                </p:oleObj>
              </mc:Choice>
              <mc:Fallback>
                <p:oleObj name="Equation" r:id="rId7" imgW="914400" imgH="241300" progId="Equation.3">
                  <p:embed/>
                  <p:pic>
                    <p:nvPicPr>
                      <p:cNvPr id="7580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952875"/>
                        <a:ext cx="18288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807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5806" name="Object 30"/>
          <p:cNvGraphicFramePr>
            <a:graphicFrameLocks noChangeAspect="1"/>
          </p:cNvGraphicFramePr>
          <p:nvPr/>
        </p:nvGraphicFramePr>
        <p:xfrm>
          <a:off x="4648200" y="4419600"/>
          <a:ext cx="21336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990170" imgH="241195" progId="Equation.3">
                  <p:embed/>
                </p:oleObj>
              </mc:Choice>
              <mc:Fallback>
                <p:oleObj name="Equation" r:id="rId9" imgW="990170" imgH="241195" progId="Equation.3">
                  <p:embed/>
                  <p:pic>
                    <p:nvPicPr>
                      <p:cNvPr id="7580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19600"/>
                        <a:ext cx="2133600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476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4084638" y="381000"/>
            <a:ext cx="482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dirty="0"/>
              <a:t>KORELASI P</a:t>
            </a:r>
            <a:r>
              <a:rPr lang="en-US" dirty="0"/>
              <a:t>R</a:t>
            </a:r>
            <a:r>
              <a:rPr lang="id-ID" dirty="0"/>
              <a:t>ODUCT MOMENT 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304800" y="914400"/>
            <a:ext cx="8305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>
              <a:tabLst>
                <a:tab pos="3543300" algn="l"/>
                <a:tab pos="4000500" algn="l"/>
              </a:tabLst>
            </a:pPr>
            <a:r>
              <a:rPr lang="id-ID"/>
              <a:t>Menghitung </a:t>
            </a:r>
            <a:r>
              <a:rPr lang="en-US"/>
              <a:t>k</a:t>
            </a:r>
            <a:r>
              <a:rPr lang="id-ID"/>
              <a:t>orelasi antara variabel dengan skala pengukuran interval/rasio dengan variabel dengan skala pengukuran interval/rasio digunakan rumus berikut: 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90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364408"/>
              </p:ext>
            </p:extLst>
          </p:nvPr>
        </p:nvGraphicFramePr>
        <p:xfrm>
          <a:off x="997527" y="2101850"/>
          <a:ext cx="35814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955800" imgH="558800" progId="Equation.3">
                  <p:embed/>
                </p:oleObj>
              </mc:Choice>
              <mc:Fallback>
                <p:oleObj name="Equation" r:id="rId3" imgW="1955800" imgH="558800" progId="Equation.3">
                  <p:embed/>
                  <p:pic>
                    <p:nvPicPr>
                      <p:cNvPr id="890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527" y="2101850"/>
                        <a:ext cx="3581400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3712956" y="3148013"/>
            <a:ext cx="862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dirty="0"/>
              <a:t>atau</a:t>
            </a:r>
            <a:r>
              <a:rPr lang="en-US" dirty="0"/>
              <a:t> </a:t>
            </a: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90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86793"/>
              </p:ext>
            </p:extLst>
          </p:nvPr>
        </p:nvGraphicFramePr>
        <p:xfrm>
          <a:off x="1084056" y="3733800"/>
          <a:ext cx="52578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3060700" imgH="533400" progId="Equation.3">
                  <p:embed/>
                </p:oleObj>
              </mc:Choice>
              <mc:Fallback>
                <p:oleObj name="Equation" r:id="rId5" imgW="3060700" imgH="533400" progId="Equation.3">
                  <p:embed/>
                  <p:pic>
                    <p:nvPicPr>
                      <p:cNvPr id="890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056" y="3733800"/>
                        <a:ext cx="52578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0" y="2776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9100" name="Rectangle 12"/>
          <p:cNvSpPr>
            <a:spLocks noChangeArrowheads="1"/>
          </p:cNvSpPr>
          <p:nvPr/>
        </p:nvSpPr>
        <p:spPr bwMode="auto">
          <a:xfrm>
            <a:off x="5791200" y="2439494"/>
            <a:ext cx="3511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543300" algn="l"/>
                <a:tab pos="4000500" algn="l"/>
              </a:tabLst>
            </a:pPr>
            <a:r>
              <a:rPr lang="en-US" sz="1800" dirty="0">
                <a:ea typeface="Times New Roman" pitchFamily="18" charset="0"/>
                <a:cs typeface="Arial" charset="0"/>
              </a:rPr>
              <a:t>X : </a:t>
            </a:r>
            <a:r>
              <a:rPr lang="id-ID" sz="1800" dirty="0">
                <a:ea typeface="Times New Roman" pitchFamily="18" charset="0"/>
                <a:cs typeface="Arial" charset="0"/>
              </a:rPr>
              <a:t>Variabel yang mempengaruhi</a:t>
            </a:r>
            <a:endParaRPr lang="en-US" sz="1800" dirty="0">
              <a:ea typeface="Times New Roman" pitchFamily="18" charset="0"/>
              <a:cs typeface="Arial" charset="0"/>
            </a:endParaRPr>
          </a:p>
        </p:txBody>
      </p:sp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5867400" y="3127726"/>
            <a:ext cx="343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543300" algn="l"/>
                <a:tab pos="4000500" algn="l"/>
              </a:tabLst>
            </a:pPr>
            <a:r>
              <a:rPr lang="en-US" sz="1800" dirty="0">
                <a:ea typeface="Times New Roman" pitchFamily="18" charset="0"/>
                <a:cs typeface="Arial" charset="0"/>
              </a:rPr>
              <a:t>Y </a:t>
            </a:r>
            <a:r>
              <a:rPr lang="id-ID" sz="1800" dirty="0">
                <a:ea typeface="Times New Roman" pitchFamily="18" charset="0"/>
                <a:cs typeface="Arial" charset="0"/>
              </a:rPr>
              <a:t>: Variabel yang dipengaruhi </a:t>
            </a:r>
          </a:p>
          <a:p>
            <a:pPr eaLnBrk="0" hangingPunct="0">
              <a:tabLst>
                <a:tab pos="3543300" algn="l"/>
                <a:tab pos="4000500" algn="l"/>
              </a:tabLst>
            </a:pPr>
            <a:r>
              <a:rPr lang="id-ID" sz="1800" dirty="0">
                <a:ea typeface="Times New Roman" pitchFamily="18" charset="0"/>
                <a:cs typeface="Arial" charset="0"/>
              </a:rPr>
              <a:t>N : Jumlah pasangan data (X,Y</a:t>
            </a:r>
            <a:r>
              <a:rPr lang="en-US" sz="1800" dirty="0">
                <a:ea typeface="Times New Roman" pitchFamily="18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5416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799" name="Group 927"/>
          <p:cNvGraphicFramePr>
            <a:graphicFrameLocks noGrp="1"/>
          </p:cNvGraphicFramePr>
          <p:nvPr/>
        </p:nvGraphicFramePr>
        <p:xfrm>
          <a:off x="2209800" y="228600"/>
          <a:ext cx="5334000" cy="649224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Nomor Sampel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IPK (X)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UTS (Y)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endParaRPr kumimoji="0" lang="id-ID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384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0" name="Group 2"/>
          <p:cNvGraphicFramePr>
            <a:graphicFrameLocks noGrp="1"/>
          </p:cNvGraphicFramePr>
          <p:nvPr/>
        </p:nvGraphicFramePr>
        <p:xfrm>
          <a:off x="2209800" y="228600"/>
          <a:ext cx="5334000" cy="649224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Nomor Sampel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IPK (X)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UTS (Y)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114.80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128.48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231.88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58.80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216.60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160.16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155.48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136.64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189.00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Jumlah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158.67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51504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2784.52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Rata-rata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43300" algn="l"/>
                          <a:tab pos="4000500" algn="l"/>
                        </a:tabLst>
                      </a:pPr>
                      <a:r>
                        <a:rPr kumimoji="0" lang="id-ID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99501" name="Rectangle 173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9500" name="Object 172"/>
          <p:cNvGraphicFramePr>
            <a:graphicFrameLocks noChangeAspect="1"/>
          </p:cNvGraphicFramePr>
          <p:nvPr/>
        </p:nvGraphicFramePr>
        <p:xfrm>
          <a:off x="5181600" y="304800"/>
          <a:ext cx="381000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241195" imgH="190417" progId="Equation.3">
                  <p:embed/>
                </p:oleObj>
              </mc:Choice>
              <mc:Fallback>
                <p:oleObj name="Equation" r:id="rId3" imgW="241195" imgH="190417" progId="Equation.3">
                  <p:embed/>
                  <p:pic>
                    <p:nvPicPr>
                      <p:cNvPr id="99500" name="Object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04800"/>
                        <a:ext cx="381000" cy="30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503" name="Rectangle 175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9502" name="Object 174"/>
          <p:cNvGraphicFramePr>
            <a:graphicFrameLocks noChangeAspect="1"/>
          </p:cNvGraphicFramePr>
          <p:nvPr/>
        </p:nvGraphicFramePr>
        <p:xfrm>
          <a:off x="6019800" y="246063"/>
          <a:ext cx="3810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203112" imgH="190417" progId="Equation.3">
                  <p:embed/>
                </p:oleObj>
              </mc:Choice>
              <mc:Fallback>
                <p:oleObj name="Equation" r:id="rId5" imgW="203112" imgH="190417" progId="Equation.3">
                  <p:embed/>
                  <p:pic>
                    <p:nvPicPr>
                      <p:cNvPr id="99502" name="Object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6063"/>
                        <a:ext cx="3810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505" name="Rectangle 177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9504" name="Object 176"/>
          <p:cNvGraphicFramePr>
            <a:graphicFrameLocks noChangeAspect="1"/>
          </p:cNvGraphicFramePr>
          <p:nvPr/>
        </p:nvGraphicFramePr>
        <p:xfrm>
          <a:off x="6858000" y="369888"/>
          <a:ext cx="381000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253780" imgH="164957" progId="Equation.3">
                  <p:embed/>
                </p:oleObj>
              </mc:Choice>
              <mc:Fallback>
                <p:oleObj name="Equation" r:id="rId7" imgW="253780" imgH="164957" progId="Equation.3">
                  <p:embed/>
                  <p:pic>
                    <p:nvPicPr>
                      <p:cNvPr id="99504" name="Object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69888"/>
                        <a:ext cx="381000" cy="23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8450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8306" name="Object 2"/>
          <p:cNvGraphicFramePr>
            <a:graphicFrameLocks noChangeAspect="1"/>
          </p:cNvGraphicFramePr>
          <p:nvPr/>
        </p:nvGraphicFramePr>
        <p:xfrm>
          <a:off x="1524000" y="762000"/>
          <a:ext cx="55626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3111500" imgH="469900" progId="Equation.3">
                  <p:embed/>
                </p:oleObj>
              </mc:Choice>
              <mc:Fallback>
                <p:oleObj name="Equation" r:id="rId3" imgW="3111500" imgH="469900" progId="Equation.3">
                  <p:embed/>
                  <p:pic>
                    <p:nvPicPr>
                      <p:cNvPr id="983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762000"/>
                        <a:ext cx="5562600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524000" y="1981200"/>
          <a:ext cx="56388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3111500" imgH="469900" progId="Equation.3">
                  <p:embed/>
                </p:oleObj>
              </mc:Choice>
              <mc:Fallback>
                <p:oleObj name="Equation" r:id="rId5" imgW="3111500" imgH="469900" progId="Equation.3">
                  <p:embed/>
                  <p:pic>
                    <p:nvPicPr>
                      <p:cNvPr id="983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81200"/>
                        <a:ext cx="563880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8310" name="Object 6"/>
          <p:cNvGraphicFramePr>
            <a:graphicFrameLocks noChangeAspect="1"/>
          </p:cNvGraphicFramePr>
          <p:nvPr/>
        </p:nvGraphicFramePr>
        <p:xfrm>
          <a:off x="1524000" y="3205163"/>
          <a:ext cx="487680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2806700" imgH="444500" progId="Equation.3">
                  <p:embed/>
                </p:oleObj>
              </mc:Choice>
              <mc:Fallback>
                <p:oleObj name="Equation" r:id="rId7" imgW="2806700" imgH="444500" progId="Equation.3">
                  <p:embed/>
                  <p:pic>
                    <p:nvPicPr>
                      <p:cNvPr id="983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05163"/>
                        <a:ext cx="4876800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8312" name="Object 8"/>
          <p:cNvGraphicFramePr>
            <a:graphicFrameLocks noChangeAspect="1"/>
          </p:cNvGraphicFramePr>
          <p:nvPr/>
        </p:nvGraphicFramePr>
        <p:xfrm>
          <a:off x="1609725" y="4581525"/>
          <a:ext cx="38766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2273300" imgH="444500" progId="Equation.3">
                  <p:embed/>
                </p:oleObj>
              </mc:Choice>
              <mc:Fallback>
                <p:oleObj name="Equation" r:id="rId9" imgW="2273300" imgH="444500" progId="Equation.3">
                  <p:embed/>
                  <p:pic>
                    <p:nvPicPr>
                      <p:cNvPr id="983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4581525"/>
                        <a:ext cx="38766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1981200" y="5562600"/>
            <a:ext cx="454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/>
              <a:t>(Hubungan positif </a:t>
            </a:r>
            <a:r>
              <a:rPr lang="en-US"/>
              <a:t>agak rendah</a:t>
            </a:r>
            <a:r>
              <a:rPr lang="id-ID"/>
              <a:t>)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8485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457200" y="838200"/>
            <a:ext cx="12668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/>
          <a:p>
            <a:pPr algn="justLow"/>
            <a:endParaRPr lang="en-US"/>
          </a:p>
          <a:p>
            <a:pPr algn="justLow" eaLnBrk="0" hangingPunct="0">
              <a:buFontTx/>
              <a:buAutoNum type="arabicPeriod"/>
            </a:pPr>
            <a:r>
              <a:rPr lang="en-US">
                <a:ea typeface="Times New Roman" pitchFamily="18" charset="0"/>
                <a:cs typeface="Arial" charset="0"/>
              </a:rPr>
              <a:t>H</a:t>
            </a:r>
            <a:r>
              <a:rPr lang="en-US" baseline="-30000">
                <a:ea typeface="Times New Roman" pitchFamily="18" charset="0"/>
                <a:cs typeface="Arial" charset="0"/>
              </a:rPr>
              <a:t>0 </a:t>
            </a:r>
            <a:r>
              <a:rPr lang="en-US">
                <a:ea typeface="Times New Roman" pitchFamily="18" charset="0"/>
                <a:cs typeface="Arial" charset="0"/>
              </a:rPr>
              <a:t> : r </a:t>
            </a:r>
            <a:endParaRPr lang="en-US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1447800" y="1203325"/>
            <a:ext cx="7413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>
                <a:ea typeface="Times New Roman" pitchFamily="18" charset="0"/>
                <a:cs typeface="Arial" charset="0"/>
              </a:rPr>
              <a:t> = 0 , artinya “Tidak ada hubungan antara IPK dengan nilai UTS </a:t>
            </a:r>
          </a:p>
          <a:p>
            <a:r>
              <a:rPr lang="en-US" sz="2000">
                <a:ea typeface="Times New Roman" pitchFamily="18" charset="0"/>
                <a:cs typeface="Arial" charset="0"/>
              </a:rPr>
              <a:t> statistika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1524000" y="2143125"/>
          <a:ext cx="29527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39700" imgH="139700" progId="Equation.3">
                  <p:embed/>
                </p:oleObj>
              </mc:Choice>
              <mc:Fallback>
                <p:oleObj name="Equation" r:id="rId3" imgW="139700" imgH="139700" progId="Equation.3">
                  <p:embed/>
                  <p:pic>
                    <p:nvPicPr>
                      <p:cNvPr id="1013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43125"/>
                        <a:ext cx="29527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3276600" y="533400"/>
            <a:ext cx="238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UJI HIPOTESA</a:t>
            </a:r>
            <a:r>
              <a:rPr lang="en-US"/>
              <a:t> </a:t>
            </a:r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457200" y="20574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000"/>
              <a:t>2. H1  : r    0, artinya “Terdapat hubungan antara IPK dengan nilai UTS</a:t>
            </a:r>
          </a:p>
          <a:p>
            <a:r>
              <a:rPr lang="en-US" sz="2000"/>
              <a:t>             statistika </a:t>
            </a:r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533400" y="3028950"/>
            <a:ext cx="2427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>
                <a:cs typeface="Times New Roman" pitchFamily="18" charset="0"/>
              </a:rPr>
              <a:t>3. Taraf signifikaksi </a:t>
            </a:r>
            <a:endParaRPr lang="en-US" sz="2000"/>
          </a:p>
        </p:txBody>
      </p:sp>
      <p:graphicFrame>
        <p:nvGraphicFramePr>
          <p:cNvPr id="101385" name="Object 9"/>
          <p:cNvGraphicFramePr>
            <a:graphicFrameLocks noChangeAspect="1"/>
          </p:cNvGraphicFramePr>
          <p:nvPr/>
        </p:nvGraphicFramePr>
        <p:xfrm>
          <a:off x="2819400" y="3122613"/>
          <a:ext cx="32702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152334" imgH="139639" progId="Equation.3">
                  <p:embed/>
                </p:oleObj>
              </mc:Choice>
              <mc:Fallback>
                <p:oleObj name="Equation" r:id="rId5" imgW="152334" imgH="139639" progId="Equation.3">
                  <p:embed/>
                  <p:pic>
                    <p:nvPicPr>
                      <p:cNvPr id="10138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122613"/>
                        <a:ext cx="32702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3127375" y="3048000"/>
            <a:ext cx="835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100">
                <a:cs typeface="Times New Roman" pitchFamily="18" charset="0"/>
              </a:rPr>
              <a:t>= </a:t>
            </a:r>
            <a:r>
              <a:rPr lang="en-US" sz="2000">
                <a:cs typeface="Times New Roman" pitchFamily="18" charset="0"/>
              </a:rPr>
              <a:t>0.10</a:t>
            </a:r>
            <a:r>
              <a:rPr lang="en-US" sz="1100"/>
              <a:t> </a:t>
            </a:r>
            <a:endParaRPr lang="en-US" sz="1800"/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533400" y="3565525"/>
            <a:ext cx="7153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4. Daerah kritis untuk uji dua arah Pearson dengan sampel 20</a:t>
            </a:r>
          </a:p>
          <a:p>
            <a:r>
              <a:rPr lang="en-US" sz="2000"/>
              <a:t>    adalah r &lt;-0.444 atau r &gt; 0.444  </a:t>
            </a:r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1390" name="Rectangle 1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1391" name="Rectangle 15"/>
          <p:cNvSpPr>
            <a:spLocks noChangeArrowheads="1"/>
          </p:cNvSpPr>
          <p:nvPr/>
        </p:nvSpPr>
        <p:spPr bwMode="auto">
          <a:xfrm>
            <a:off x="533400" y="4495800"/>
            <a:ext cx="3317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t-IT" sz="2000"/>
              <a:t>5. Statistik sample r = 0.53  </a:t>
            </a:r>
          </a:p>
        </p:txBody>
      </p:sp>
      <p:sp>
        <p:nvSpPr>
          <p:cNvPr id="101392" name="Rectangle 16"/>
          <p:cNvSpPr>
            <a:spLocks noChangeArrowheads="1"/>
          </p:cNvSpPr>
          <p:nvPr/>
        </p:nvSpPr>
        <p:spPr bwMode="auto">
          <a:xfrm>
            <a:off x="533400" y="5029200"/>
            <a:ext cx="5407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/>
              <a:t>6. Kesimpulan : </a:t>
            </a:r>
            <a:r>
              <a:rPr lang="en-US"/>
              <a:t>TOLAK HIPOTESA NOL</a:t>
            </a:r>
            <a:r>
              <a:rPr lang="en-US" sz="2000"/>
              <a:t> </a:t>
            </a:r>
          </a:p>
        </p:txBody>
      </p:sp>
      <p:sp>
        <p:nvSpPr>
          <p:cNvPr id="101393" name="Rectangle 17"/>
          <p:cNvSpPr>
            <a:spLocks noChangeArrowheads="1"/>
          </p:cNvSpPr>
          <p:nvPr/>
        </p:nvSpPr>
        <p:spPr bwMode="auto">
          <a:xfrm>
            <a:off x="842963" y="5410200"/>
            <a:ext cx="7823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/>
          <a:p>
            <a:pPr algn="ctr"/>
            <a:endParaRPr lang="en-US" sz="2000"/>
          </a:p>
          <a:p>
            <a:pPr algn="ctr"/>
            <a:r>
              <a:rPr lang="en-US" sz="2000"/>
              <a:t>hubungan positif AGAK RENDAH yang SIGINIFIKAN pada populasi</a:t>
            </a:r>
          </a:p>
          <a:p>
            <a:pPr algn="ctr" eaLnBrk="0" hangingPunct="0"/>
            <a:endParaRPr lang="en-US" sz="2000"/>
          </a:p>
        </p:txBody>
      </p:sp>
      <p:graphicFrame>
        <p:nvGraphicFramePr>
          <p:cNvPr id="101395" name="Object 19"/>
          <p:cNvGraphicFramePr>
            <a:graphicFrameLocks noChangeAspect="1"/>
          </p:cNvGraphicFramePr>
          <p:nvPr/>
        </p:nvGraphicFramePr>
        <p:xfrm>
          <a:off x="3189288" y="30384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10139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3038475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00" name="AutoShape 24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62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066800" y="914400"/>
            <a:ext cx="66294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Product Moment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447800" y="2362200"/>
            <a:ext cx="6172200" cy="123444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</p:pic>
    </p:spTree>
    <p:extLst>
      <p:ext uri="{BB962C8B-B14F-4D97-AF65-F5344CB8AC3E}">
        <p14:creationId xmlns:p14="http://schemas.microsoft.com/office/powerpoint/2010/main" val="94946482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1143000"/>
            <a:ext cx="72390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UJI KEOFISIEN KORELASI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3048000"/>
            <a:ext cx="2209800" cy="1752600"/>
          </a:xfrm>
          <a:prstGeom prst="rect">
            <a:avLst/>
          </a:prstGeom>
          <a:noFill/>
          <a:ln w="57150" cmpd="thickThin">
            <a:solidFill>
              <a:srgbClr val="800000"/>
            </a:solidFill>
            <a:miter lim="800000"/>
            <a:headEnd/>
            <a:tailEnd/>
          </a:ln>
          <a:effectLst/>
        </p:spPr>
      </p:pic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4724400" y="3200400"/>
          <a:ext cx="2971800" cy="1556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5" imgW="749160" imgH="622080" progId="Equation.3">
                  <p:embed/>
                </p:oleObj>
              </mc:Choice>
              <mc:Fallback>
                <p:oleObj name="Equation" r:id="rId5" imgW="749160" imgH="622080" progId="Equation.3">
                  <p:embed/>
                  <p:pic>
                    <p:nvPicPr>
                      <p:cNvPr id="808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200400"/>
                        <a:ext cx="2971800" cy="1556657"/>
                      </a:xfrm>
                      <a:prstGeom prst="rect">
                        <a:avLst/>
                      </a:prstGeom>
                      <a:noFill/>
                      <a:ln w="57150" cmpd="thickThin">
                        <a:solidFill>
                          <a:srgbClr val="8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CC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138806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609600" y="986264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sv-SE" sz="2400" dirty="0"/>
              <a:t>KORELASI menyatakan kuat/lemahnya hubungan searah yang terjadi antara 2 variavel</a:t>
            </a: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609600" y="2096483"/>
            <a:ext cx="8001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 algn="justLow"/>
            <a:r>
              <a:rPr lang="sv-SE" sz="2400" dirty="0"/>
              <a:t>Contoh : </a:t>
            </a:r>
          </a:p>
          <a:p>
            <a:pPr marL="342900" indent="-342900" algn="justLow">
              <a:buFontTx/>
              <a:buAutoNum type="arabicPeriod"/>
            </a:pPr>
            <a:r>
              <a:rPr lang="sv-SE" sz="2400" dirty="0"/>
              <a:t>Tingkat Kecerdasan yang dipengaruhi oleh asupan gizi</a:t>
            </a:r>
          </a:p>
          <a:p>
            <a:pPr marL="342900" indent="-342900" algn="justLow">
              <a:buFontTx/>
              <a:buAutoNum type="arabicPeriod"/>
            </a:pPr>
            <a:r>
              <a:rPr lang="sv-SE" sz="2400" dirty="0"/>
              <a:t>Prestasi belajar anak pada sekolah berasarama yang dipengaruhi oleh urutan anak di keluarga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17517" y="3962400"/>
            <a:ext cx="8001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id-ID" sz="2400" dirty="0"/>
              <a:t>Korelasi digunakan pertama kali oleh Karl Pearson pada tahun 1900 merupakan istilah statistik yang menyatakan derajat hubungan linier antara dua variabel atau lebih. Koefisien korelasi ( r ) memiliki besaran </a:t>
            </a:r>
            <a:r>
              <a:rPr lang="en-US" sz="2400" dirty="0"/>
              <a:t> </a:t>
            </a:r>
            <a:endParaRPr lang="sv-SE" sz="2400" dirty="0"/>
          </a:p>
          <a:p>
            <a:pPr algn="justLow">
              <a:buFontTx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3049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8600" y="1752600"/>
            <a:ext cx="8305800" cy="335438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</p:pic>
    </p:spTree>
    <p:extLst>
      <p:ext uri="{BB962C8B-B14F-4D97-AF65-F5344CB8AC3E}">
        <p14:creationId xmlns:p14="http://schemas.microsoft.com/office/powerpoint/2010/main" val="12069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69392"/>
              </p:ext>
            </p:extLst>
          </p:nvPr>
        </p:nvGraphicFramePr>
        <p:xfrm>
          <a:off x="832840" y="533400"/>
          <a:ext cx="7772400" cy="448056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2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Tabel V – 1 Nilai korelalsi dan Interpretasi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Nilai Korelasi ( r 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Interpretasi*)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Interpretasi**)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Tidak berkorelasi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Tidak berkorelasi (sangat rendah)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0.01 – 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Sangat rendah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0.21 – 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Rendah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Rendah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0.41 – 0.60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Agak rendah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Agak rendah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0.61 – 0.80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Cukup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Cukup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0.81 – 0.99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Tinggi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Tinggi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Sangat Tinggi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327"/>
          <p:cNvSpPr>
            <a:spLocks noChangeArrowheads="1"/>
          </p:cNvSpPr>
          <p:nvPr/>
        </p:nvSpPr>
        <p:spPr bwMode="auto">
          <a:xfrm>
            <a:off x="831850" y="5257800"/>
            <a:ext cx="526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d-ID" dirty="0"/>
              <a:t>*) Prof Dr Husaini Usman., M.Pd., MT</a:t>
            </a:r>
            <a:endParaRPr lang="en-US" dirty="0"/>
          </a:p>
          <a:p>
            <a:r>
              <a:rPr lang="id-ID" dirty="0"/>
              <a:t>**) Prof Drs Sutrisno Hadi., MA</a:t>
            </a:r>
          </a:p>
        </p:txBody>
      </p:sp>
    </p:spTree>
    <p:extLst>
      <p:ext uri="{BB962C8B-B14F-4D97-AF65-F5344CB8AC3E}">
        <p14:creationId xmlns:p14="http://schemas.microsoft.com/office/powerpoint/2010/main" val="163880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KOEFISIEN DETERMINASI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8382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Indeks determinasi atau koefisien determinasi digunakan untuk mengukur derajat hubungan </a:t>
            </a:r>
          </a:p>
          <a:p>
            <a:r>
              <a:rPr lang="fi-FI" sz="3200" dirty="0"/>
              <a:t> </a:t>
            </a:r>
            <a:endParaRPr lang="en-US" sz="3200" dirty="0"/>
          </a:p>
          <a:p>
            <a:r>
              <a:rPr lang="fi-FI" sz="3200" dirty="0"/>
              <a:t>Koefisien determinasi dilambangkan dengan r kuadrat [r</a:t>
            </a:r>
            <a:r>
              <a:rPr lang="fi-FI" sz="3200" baseline="30000" dirty="0"/>
              <a:t>2</a:t>
            </a:r>
            <a:r>
              <a:rPr lang="fi-FI" sz="3200" dirty="0"/>
              <a:t>] yang besarnya 0 &lt; r</a:t>
            </a:r>
            <a:r>
              <a:rPr lang="fi-FI" sz="3200" baseline="30000" dirty="0"/>
              <a:t>2</a:t>
            </a:r>
            <a:r>
              <a:rPr lang="fi-FI" sz="3200" dirty="0"/>
              <a:t> &lt; +1 dalam bentuk persen yaitu 0% &lt; r</a:t>
            </a:r>
            <a:r>
              <a:rPr lang="fi-FI" sz="3200" baseline="30000" dirty="0"/>
              <a:t>2</a:t>
            </a:r>
            <a:r>
              <a:rPr lang="fi-FI" sz="3200" dirty="0"/>
              <a:t> &lt; 100%. Jika r</a:t>
            </a:r>
            <a:r>
              <a:rPr lang="fi-FI" sz="3200" baseline="30000" dirty="0"/>
              <a:t>2</a:t>
            </a:r>
            <a:r>
              <a:rPr lang="fi-FI" sz="3200" dirty="0"/>
              <a:t> = +1 atau r</a:t>
            </a:r>
            <a:r>
              <a:rPr lang="fi-FI" sz="3200" baseline="30000" dirty="0"/>
              <a:t>2</a:t>
            </a:r>
            <a:r>
              <a:rPr lang="fi-FI" sz="3200" dirty="0"/>
              <a:t> = 100%,</a:t>
            </a:r>
          </a:p>
          <a:p>
            <a:r>
              <a:rPr lang="fi-FI" sz="3200" dirty="0"/>
              <a:t> 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42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de-DE" dirty="0"/>
              <a:t>JENIS KORELASI</a:t>
            </a:r>
            <a:br>
              <a:rPr lang="de-DE" dirty="0"/>
            </a:br>
            <a:endParaRPr lang="en-US" dirty="0"/>
          </a:p>
        </p:txBody>
      </p:sp>
      <p:graphicFrame>
        <p:nvGraphicFramePr>
          <p:cNvPr id="3" name="Group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800920"/>
              </p:ext>
            </p:extLst>
          </p:nvPr>
        </p:nvGraphicFramePr>
        <p:xfrm>
          <a:off x="685800" y="1524000"/>
          <a:ext cx="8061325" cy="3992880"/>
        </p:xfrm>
        <a:graphic>
          <a:graphicData uri="http://schemas.openxmlformats.org/drawingml/2006/table">
            <a:tbl>
              <a:tblPr/>
              <a:tblGrid>
                <a:gridCol w="273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7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Jenis Korelasi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JENIS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VARIABEL YANG DIUKUR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UJI SIGNIFIKASI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Variabel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Varibael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Korelasi Phi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Low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Koefisien Kontigensi</a:t>
                      </a: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Nominal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Nominal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Kai kuadrat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Korelasi Spearman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Ordinal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Ordinal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Spearman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Korelasi Point Bi Serial / Korelasi Point Serial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Nominal/ Ordinal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Student 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Korelasi Product Moment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Interval/ Rasio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Interval / Rasio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Product Moment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513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de-DE"/>
              <a:t>KORELASI PHI</a:t>
            </a:r>
          </a:p>
        </p:txBody>
      </p:sp>
      <p:graphicFrame>
        <p:nvGraphicFramePr>
          <p:cNvPr id="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493080"/>
              </p:ext>
            </p:extLst>
          </p:nvPr>
        </p:nvGraphicFramePr>
        <p:xfrm>
          <a:off x="1143000" y="1447800"/>
          <a:ext cx="6172200" cy="1828800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Variabel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</a:t>
                      </a:r>
                      <a:endParaRPr kumimoji="0" lang="id-ID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Varaibel B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B1</a:t>
                      </a:r>
                      <a:endParaRPr kumimoji="0" lang="id-ID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B2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A1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id-ID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164430"/>
              </p:ext>
            </p:extLst>
          </p:nvPr>
        </p:nvGraphicFramePr>
        <p:xfrm>
          <a:off x="1828800" y="3810000"/>
          <a:ext cx="50387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270000" imgH="279400" progId="Equation.3">
                  <p:embed/>
                </p:oleObj>
              </mc:Choice>
              <mc:Fallback>
                <p:oleObj name="Equation" r:id="rId3" imgW="1270000" imgH="2794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50387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453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843222"/>
              </p:ext>
            </p:extLst>
          </p:nvPr>
        </p:nvGraphicFramePr>
        <p:xfrm>
          <a:off x="1295400" y="1600200"/>
          <a:ext cx="5562599" cy="1771650"/>
        </p:xfrm>
        <a:graphic>
          <a:graphicData uri="http://schemas.openxmlformats.org/drawingml/2006/table">
            <a:tbl>
              <a:tblPr/>
              <a:tblGrid>
                <a:gridCol w="226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0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Penyakit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Kebiasaan Merokok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Bukan Perokok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Perokok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Tidak  Hipertensi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Hipertensi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09600"/>
            <a:ext cx="7555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:  </a:t>
            </a:r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dirty="0" err="1"/>
              <a:t>korelasi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Hipertensi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kebiasaan</a:t>
            </a:r>
            <a:r>
              <a:rPr lang="en-US" sz="2400" dirty="0"/>
              <a:t> </a:t>
            </a:r>
            <a:r>
              <a:rPr lang="en-US" sz="2400" dirty="0" err="1"/>
              <a:t>merokok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data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626061"/>
              </p:ext>
            </p:extLst>
          </p:nvPr>
        </p:nvGraphicFramePr>
        <p:xfrm>
          <a:off x="1371600" y="3505200"/>
          <a:ext cx="578167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654300" imgH="457200" progId="Equation.3">
                  <p:embed/>
                </p:oleObj>
              </mc:Choice>
              <mc:Fallback>
                <p:oleObj name="Equation" r:id="rId3" imgW="2654300" imgH="4572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05200"/>
                        <a:ext cx="5781675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908846"/>
              </p:ext>
            </p:extLst>
          </p:nvPr>
        </p:nvGraphicFramePr>
        <p:xfrm>
          <a:off x="1473200" y="4302331"/>
          <a:ext cx="5867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2641600" imgH="457200" progId="Equation.3">
                  <p:embed/>
                </p:oleObj>
              </mc:Choice>
              <mc:Fallback>
                <p:oleObj name="Equation" r:id="rId5" imgW="2641600" imgH="4572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4302331"/>
                        <a:ext cx="5867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95"/>
          <p:cNvSpPr>
            <a:spLocks noChangeArrowheads="1"/>
          </p:cNvSpPr>
          <p:nvPr/>
        </p:nvSpPr>
        <p:spPr bwMode="auto">
          <a:xfrm>
            <a:off x="7413152" y="4495800"/>
            <a:ext cx="1760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(</a:t>
            </a:r>
            <a:r>
              <a:rPr lang="id-ID" dirty="0"/>
              <a:t>RENDAH</a:t>
            </a:r>
            <a:r>
              <a:rPr lang="en-US" dirty="0"/>
              <a:t>) </a:t>
            </a:r>
          </a:p>
        </p:txBody>
      </p:sp>
      <p:sp>
        <p:nvSpPr>
          <p:cNvPr id="10" name="Rectangle 99"/>
          <p:cNvSpPr>
            <a:spLocks noChangeArrowheads="1"/>
          </p:cNvSpPr>
          <p:nvPr/>
        </p:nvSpPr>
        <p:spPr bwMode="auto">
          <a:xfrm>
            <a:off x="1905000" y="5547112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= </a:t>
            </a:r>
            <a:r>
              <a:rPr lang="id-ID" dirty="0"/>
              <a:t>7.84 %</a:t>
            </a:r>
            <a:r>
              <a:rPr lang="en-US" dirty="0"/>
              <a:t>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415238"/>
              </p:ext>
            </p:extLst>
          </p:nvPr>
        </p:nvGraphicFramePr>
        <p:xfrm>
          <a:off x="1447800" y="5370507"/>
          <a:ext cx="502499" cy="528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177646" imgH="190335" progId="Equation.3">
                  <p:embed/>
                </p:oleObj>
              </mc:Choice>
              <mc:Fallback>
                <p:oleObj name="Equation" r:id="rId7" imgW="177646" imgH="190335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370507"/>
                        <a:ext cx="502499" cy="5289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3124200" y="5452547"/>
            <a:ext cx="47368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 err="1">
                <a:cs typeface="Times New Roman" pitchFamily="18" charset="0"/>
              </a:rPr>
              <a:t>Kontribusi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id-ID" dirty="0">
                <a:cs typeface="Times New Roman" pitchFamily="18" charset="0"/>
              </a:rPr>
              <a:t>kebiasaan merokok dengan timbulnya</a:t>
            </a:r>
            <a:endParaRPr lang="en-US" dirty="0">
              <a:cs typeface="Times New Roman" pitchFamily="18" charset="0"/>
            </a:endParaRPr>
          </a:p>
          <a:p>
            <a:r>
              <a:rPr lang="en-US" dirty="0" err="1">
                <a:cs typeface="Times New Roman" pitchFamily="18" charset="0"/>
              </a:rPr>
              <a:t>Penyakit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hipertensi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sebesar</a:t>
            </a:r>
            <a:r>
              <a:rPr lang="en-US" dirty="0">
                <a:cs typeface="Times New Roman" pitchFamily="18" charset="0"/>
              </a:rPr>
              <a:t> 7,84 %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89920581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529</TotalTime>
  <Words>1272</Words>
  <Application>Microsoft Office PowerPoint</Application>
  <PresentationFormat>On-screen Show (4:3)</PresentationFormat>
  <Paragraphs>539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Times New Roman</vt:lpstr>
      <vt:lpstr>0-Blanko-PPT-sesi-1 Baru (3)</vt:lpstr>
      <vt:lpstr>Equation</vt:lpstr>
      <vt:lpstr>Dra Safitri M  M.Si</vt:lpstr>
      <vt:lpstr>Tujuan Akhir Pembelajaran</vt:lpstr>
      <vt:lpstr>PowerPoint Presentation</vt:lpstr>
      <vt:lpstr>PowerPoint Presentation</vt:lpstr>
      <vt:lpstr>PowerPoint Presentation</vt:lpstr>
      <vt:lpstr>KOEFISIEN DETERMINASI</vt:lpstr>
      <vt:lpstr>JENIS KORELASI </vt:lpstr>
      <vt:lpstr>KORELASI PHI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Safitri Mursyid</cp:lastModifiedBy>
  <cp:revision>46</cp:revision>
  <dcterms:created xsi:type="dcterms:W3CDTF">2019-09-17T08:27:08Z</dcterms:created>
  <dcterms:modified xsi:type="dcterms:W3CDTF">2020-07-28T11:42:46Z</dcterms:modified>
</cp:coreProperties>
</file>