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16" r:id="rId2"/>
    <p:sldId id="335" r:id="rId3"/>
    <p:sldId id="365" r:id="rId4"/>
    <p:sldId id="366"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9" r:id="rId27"/>
    <p:sldId id="390" r:id="rId28"/>
    <p:sldId id="391" r:id="rId29"/>
    <p:sldId id="392" r:id="rId30"/>
    <p:sldId id="393" r:id="rId31"/>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92" autoAdjust="0"/>
    <p:restoredTop sz="93190" autoAdjust="0"/>
  </p:normalViewPr>
  <p:slideViewPr>
    <p:cSldViewPr>
      <p:cViewPr>
        <p:scale>
          <a:sx n="73" d="100"/>
          <a:sy n="73" d="100"/>
        </p:scale>
        <p:origin x="-2724" y="-8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id-ID"/>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139BA3C5-D6AC-49BE-ABF9-0F4A77D7538B}" type="datetimeFigureOut">
              <a:rPr lang="id-ID"/>
              <a:pPr>
                <a:defRPr/>
              </a:pPr>
              <a:t>26/11/2019</a:t>
            </a:fld>
            <a:endParaRPr lang="id-ID"/>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id-ID"/>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2B69CFD0-D86E-45DB-BCB5-0761C07F9840}" type="slidenum">
              <a:rPr lang="id-ID"/>
              <a:pPr>
                <a:defRPr/>
              </a:pPr>
              <a:t>‹#›</a:t>
            </a:fld>
            <a:endParaRPr lang="id-ID"/>
          </a:p>
        </p:txBody>
      </p:sp>
    </p:spTree>
    <p:extLst>
      <p:ext uri="{BB962C8B-B14F-4D97-AF65-F5344CB8AC3E}">
        <p14:creationId xmlns:p14="http://schemas.microsoft.com/office/powerpoint/2010/main" val="66957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D065ECB-EA42-46C1-9085-8DD4813BA2C0}" type="datetimeFigureOut">
              <a:rPr lang="id-ID"/>
              <a:pPr>
                <a:defRPr/>
              </a:pPr>
              <a:t>26/11/2019</a:t>
            </a:fld>
            <a:endParaRPr lang="id-ID"/>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B5382E2A-288D-4F58-AF1C-4CC8E384E151}" type="slidenum">
              <a:rPr lang="id-ID" altLang="en-US"/>
              <a:pPr>
                <a:defRPr/>
              </a:pPr>
              <a:t>‹#›</a:t>
            </a:fld>
            <a:endParaRPr lang="id-ID" altLang="en-US"/>
          </a:p>
        </p:txBody>
      </p:sp>
    </p:spTree>
    <p:extLst>
      <p:ext uri="{BB962C8B-B14F-4D97-AF65-F5344CB8AC3E}">
        <p14:creationId xmlns:p14="http://schemas.microsoft.com/office/powerpoint/2010/main" val="3018883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87AEA4-AD88-43C7-8217-00500143C26D}" type="slidenum">
              <a:rPr lang="id-ID" altLang="en-US" smtClean="0">
                <a:latin typeface="Calibri" pitchFamily="34" charset="0"/>
              </a:rPr>
              <a:pPr/>
              <a:t>2</a:t>
            </a:fld>
            <a:endParaRPr lang="id-ID"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16ED1B-730D-4FAB-B0B5-F00E03AE1D5A}" type="datetime1">
              <a:rPr lang="en-US"/>
              <a:pPr>
                <a:defRPr/>
              </a:pPr>
              <a:t>11/26/2019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512220-3BC6-4FE1-90D2-77AACFF537BB}" type="slidenum">
              <a:rPr lang="en-US" altLang="en-US"/>
              <a:pPr>
                <a:defRPr/>
              </a:pPr>
              <a:t>‹#›</a:t>
            </a:fld>
            <a:endParaRPr lang="en-US" altLang="en-US"/>
          </a:p>
        </p:txBody>
      </p:sp>
    </p:spTree>
    <p:extLst>
      <p:ext uri="{BB962C8B-B14F-4D97-AF65-F5344CB8AC3E}">
        <p14:creationId xmlns:p14="http://schemas.microsoft.com/office/powerpoint/2010/main" val="99263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D11001-F94A-487D-9EC8-E3AEEFFA7F71}" type="datetime1">
              <a:rPr lang="en-US"/>
              <a:pPr>
                <a:defRPr/>
              </a:pPr>
              <a:t>11/26/2019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001C78-627E-4FFE-8FFA-ADD247589FE0}" type="slidenum">
              <a:rPr lang="en-US" altLang="en-US"/>
              <a:pPr>
                <a:defRPr/>
              </a:pPr>
              <a:t>‹#›</a:t>
            </a:fld>
            <a:endParaRPr lang="en-US" altLang="en-US"/>
          </a:p>
        </p:txBody>
      </p:sp>
    </p:spTree>
    <p:extLst>
      <p:ext uri="{BB962C8B-B14F-4D97-AF65-F5344CB8AC3E}">
        <p14:creationId xmlns:p14="http://schemas.microsoft.com/office/powerpoint/2010/main" val="262385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AB9442-FDA7-4FF0-A121-14AE6E4197F0}" type="datetime1">
              <a:rPr lang="en-US"/>
              <a:pPr>
                <a:defRPr/>
              </a:pPr>
              <a:t>11/26/2019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A67CF9-64C9-430C-A32C-F48A845895FE}" type="slidenum">
              <a:rPr lang="en-US" altLang="en-US"/>
              <a:pPr>
                <a:defRPr/>
              </a:pPr>
              <a:t>‹#›</a:t>
            </a:fld>
            <a:endParaRPr lang="en-US" altLang="en-US"/>
          </a:p>
        </p:txBody>
      </p:sp>
    </p:spTree>
    <p:extLst>
      <p:ext uri="{BB962C8B-B14F-4D97-AF65-F5344CB8AC3E}">
        <p14:creationId xmlns:p14="http://schemas.microsoft.com/office/powerpoint/2010/main" val="117931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A878C4-CD9C-4B89-9E9F-55E392E6C1A7}" type="datetime1">
              <a:rPr lang="en-US"/>
              <a:pPr>
                <a:defRPr/>
              </a:pPr>
              <a:t>11/26/2019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5A1C17-9789-4A53-8918-A5D2A4C10672}" type="slidenum">
              <a:rPr lang="en-US" altLang="en-US"/>
              <a:pPr>
                <a:defRPr/>
              </a:pPr>
              <a:t>‹#›</a:t>
            </a:fld>
            <a:endParaRPr lang="en-US" altLang="en-US"/>
          </a:p>
        </p:txBody>
      </p:sp>
    </p:spTree>
    <p:extLst>
      <p:ext uri="{BB962C8B-B14F-4D97-AF65-F5344CB8AC3E}">
        <p14:creationId xmlns:p14="http://schemas.microsoft.com/office/powerpoint/2010/main" val="422006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A6BCB6-FB76-4053-9E1A-F20F75E4C0D3}" type="datetime1">
              <a:rPr lang="en-US"/>
              <a:pPr>
                <a:defRPr/>
              </a:pPr>
              <a:t>11/26/2019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48E9A7-055E-4693-8F89-F4E4D0D19050}" type="slidenum">
              <a:rPr lang="en-US" altLang="en-US"/>
              <a:pPr>
                <a:defRPr/>
              </a:pPr>
              <a:t>‹#›</a:t>
            </a:fld>
            <a:endParaRPr lang="en-US" altLang="en-US"/>
          </a:p>
        </p:txBody>
      </p:sp>
    </p:spTree>
    <p:extLst>
      <p:ext uri="{BB962C8B-B14F-4D97-AF65-F5344CB8AC3E}">
        <p14:creationId xmlns:p14="http://schemas.microsoft.com/office/powerpoint/2010/main" val="313368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A4BE2D6-4BEC-417C-AA24-C768D23C6E3D}" type="datetime1">
              <a:rPr lang="en-US"/>
              <a:pPr>
                <a:defRPr/>
              </a:pPr>
              <a:t>11/26/2019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5DE1D4-9B04-40BA-BE9C-6377FD99D41A}" type="slidenum">
              <a:rPr lang="en-US" altLang="en-US"/>
              <a:pPr>
                <a:defRPr/>
              </a:pPr>
              <a:t>‹#›</a:t>
            </a:fld>
            <a:endParaRPr lang="en-US" altLang="en-US"/>
          </a:p>
        </p:txBody>
      </p:sp>
    </p:spTree>
    <p:extLst>
      <p:ext uri="{BB962C8B-B14F-4D97-AF65-F5344CB8AC3E}">
        <p14:creationId xmlns:p14="http://schemas.microsoft.com/office/powerpoint/2010/main" val="125836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2BD0E4-EFC2-4EC0-B139-326D2CA5B170}" type="datetime1">
              <a:rPr lang="en-US"/>
              <a:pPr>
                <a:defRPr/>
              </a:pPr>
              <a:t>11/26/2019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C68CAD-3239-400E-94F4-B4B731180798}" type="slidenum">
              <a:rPr lang="en-US" altLang="en-US"/>
              <a:pPr>
                <a:defRPr/>
              </a:pPr>
              <a:t>‹#›</a:t>
            </a:fld>
            <a:endParaRPr lang="en-US" altLang="en-US"/>
          </a:p>
        </p:txBody>
      </p:sp>
    </p:spTree>
    <p:extLst>
      <p:ext uri="{BB962C8B-B14F-4D97-AF65-F5344CB8AC3E}">
        <p14:creationId xmlns:p14="http://schemas.microsoft.com/office/powerpoint/2010/main" val="168013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DCA6DD1-2741-4D4E-83EB-A67889DCF80E}" type="datetime1">
              <a:rPr lang="en-US"/>
              <a:pPr>
                <a:defRPr/>
              </a:pPr>
              <a:t>11/26/2019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4065D1F-29DC-45AB-ADE2-F63F9477AE08}" type="slidenum">
              <a:rPr lang="en-US" altLang="en-US"/>
              <a:pPr>
                <a:defRPr/>
              </a:pPr>
              <a:t>‹#›</a:t>
            </a:fld>
            <a:endParaRPr lang="en-US" altLang="en-US"/>
          </a:p>
        </p:txBody>
      </p:sp>
    </p:spTree>
    <p:extLst>
      <p:ext uri="{BB962C8B-B14F-4D97-AF65-F5344CB8AC3E}">
        <p14:creationId xmlns:p14="http://schemas.microsoft.com/office/powerpoint/2010/main" val="374864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A1F8AE-0658-4ECB-80A4-EC111FAFA9FB}" type="datetime1">
              <a:rPr lang="en-US"/>
              <a:pPr>
                <a:defRPr/>
              </a:pPr>
              <a:t>11/26/2019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0176E0-9712-4780-826E-A2F5A26E8CAE}" type="slidenum">
              <a:rPr lang="en-US" altLang="en-US"/>
              <a:pPr>
                <a:defRPr/>
              </a:pPr>
              <a:t>‹#›</a:t>
            </a:fld>
            <a:endParaRPr lang="en-US" altLang="en-US"/>
          </a:p>
        </p:txBody>
      </p:sp>
    </p:spTree>
    <p:extLst>
      <p:ext uri="{BB962C8B-B14F-4D97-AF65-F5344CB8AC3E}">
        <p14:creationId xmlns:p14="http://schemas.microsoft.com/office/powerpoint/2010/main" val="94751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0A148C-AA80-48F3-B550-9F567CD3B2A7}" type="datetime1">
              <a:rPr lang="en-US"/>
              <a:pPr>
                <a:defRPr/>
              </a:pPr>
              <a:t>11/26/2019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0B4697-2B1C-4D12-AA16-44A5FBC86A69}" type="slidenum">
              <a:rPr lang="en-US" altLang="en-US"/>
              <a:pPr>
                <a:defRPr/>
              </a:pPr>
              <a:t>‹#›</a:t>
            </a:fld>
            <a:endParaRPr lang="en-US" altLang="en-US"/>
          </a:p>
        </p:txBody>
      </p:sp>
    </p:spTree>
    <p:extLst>
      <p:ext uri="{BB962C8B-B14F-4D97-AF65-F5344CB8AC3E}">
        <p14:creationId xmlns:p14="http://schemas.microsoft.com/office/powerpoint/2010/main" val="213005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C89EBC-BC25-4003-A3B6-FD73BFB16CF4}" type="datetime1">
              <a:rPr lang="en-US"/>
              <a:pPr>
                <a:defRPr/>
              </a:pPr>
              <a:t>11/26/2019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D83934-504C-4972-9D3D-83FDB944ABF3}" type="slidenum">
              <a:rPr lang="en-US" altLang="en-US"/>
              <a:pPr>
                <a:defRPr/>
              </a:pPr>
              <a:t>‹#›</a:t>
            </a:fld>
            <a:endParaRPr lang="en-US" altLang="en-US"/>
          </a:p>
        </p:txBody>
      </p:sp>
    </p:spTree>
    <p:extLst>
      <p:ext uri="{BB962C8B-B14F-4D97-AF65-F5344CB8AC3E}">
        <p14:creationId xmlns:p14="http://schemas.microsoft.com/office/powerpoint/2010/main" val="213486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366DFB2-47D3-4739-8A79-248DE6DA44BD}" type="datetime1">
              <a:rPr lang="en-US"/>
              <a:pPr>
                <a:defRPr/>
              </a:pPr>
              <a:t>11/26/2019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pPr>
              <a:defRPr/>
            </a:pPr>
            <a:fld id="{19E16104-F6D3-4E8F-B209-3CCE96E0084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7" r:id="rId1"/>
    <p:sldLayoutId id="214748376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7463"/>
            <a:ext cx="9144000"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3200400" y="3505200"/>
            <a:ext cx="563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altLang="en-US" b="1" dirty="0">
                <a:solidFill>
                  <a:schemeClr val="bg1"/>
                </a:solidFill>
              </a:rPr>
              <a:t>KOMUNIKASI PEMASARAN TERPADU </a:t>
            </a:r>
            <a:r>
              <a:rPr lang="en-US" altLang="en-US" b="1" dirty="0">
                <a:solidFill>
                  <a:schemeClr val="bg1"/>
                </a:solidFill>
              </a:rPr>
              <a:t>PERTEMUAN </a:t>
            </a:r>
            <a:r>
              <a:rPr lang="id-ID" altLang="en-US" b="1" dirty="0" smtClean="0">
                <a:solidFill>
                  <a:schemeClr val="bg1"/>
                </a:solidFill>
              </a:rPr>
              <a:t>11- </a:t>
            </a:r>
            <a:r>
              <a:rPr lang="id-ID" altLang="en-US" b="1" dirty="0">
                <a:solidFill>
                  <a:schemeClr val="bg1"/>
                </a:solidFill>
              </a:rPr>
              <a:t>Tools IMC - </a:t>
            </a:r>
            <a:r>
              <a:rPr lang="id-ID" altLang="en-US" b="1" dirty="0" smtClean="0">
                <a:solidFill>
                  <a:schemeClr val="bg1"/>
                </a:solidFill>
              </a:rPr>
              <a:t>ADVERTISING</a:t>
            </a:r>
            <a:endParaRPr lang="en-US" altLang="en-US" b="1" dirty="0">
              <a:solidFill>
                <a:schemeClr val="bg1"/>
              </a:solidFill>
            </a:endParaRPr>
          </a:p>
          <a:p>
            <a:pPr algn="ctr" eaLnBrk="1" hangingPunct="1"/>
            <a:r>
              <a:rPr lang="en-US" altLang="en-US" b="1" dirty="0">
                <a:solidFill>
                  <a:schemeClr val="bg1"/>
                </a:solidFill>
              </a:rPr>
              <a:t>EUIS NURUL B, S.E.,</a:t>
            </a:r>
            <a:r>
              <a:rPr lang="en-US" altLang="en-US" b="1" dirty="0" err="1">
                <a:solidFill>
                  <a:schemeClr val="bg1"/>
                </a:solidFill>
              </a:rPr>
              <a:t>M.Si</a:t>
            </a:r>
            <a:r>
              <a:rPr lang="en-US" altLang="en-US" b="1" dirty="0">
                <a:solidFill>
                  <a:schemeClr val="bg1"/>
                </a:solidFill>
              </a:rPr>
              <a:t> (</a:t>
            </a:r>
            <a:r>
              <a:rPr lang="en-US" altLang="en-US" b="1" dirty="0" err="1">
                <a:solidFill>
                  <a:schemeClr val="bg1"/>
                </a:solidFill>
              </a:rPr>
              <a:t>Koordinator</a:t>
            </a:r>
            <a:r>
              <a:rPr lang="en-US" altLang="en-US" b="1" dirty="0">
                <a:solidFill>
                  <a:schemeClr val="bg1"/>
                </a:solidFill>
              </a:rPr>
              <a:t>) + Team</a:t>
            </a:r>
          </a:p>
          <a:p>
            <a:pPr algn="ctr" eaLnBrk="1" hangingPunct="1"/>
            <a:r>
              <a:rPr lang="en-US" altLang="en-US" b="1" dirty="0">
                <a:solidFill>
                  <a:schemeClr val="bg1"/>
                </a:solidFill>
              </a:rPr>
              <a:t>FAKULTAS ILMU KOMUNIKASI</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838200" y="1047750"/>
            <a:ext cx="712787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2000" b="1" dirty="0" smtClean="0">
                <a:solidFill>
                  <a:srgbClr val="000000"/>
                </a:solidFill>
                <a:latin typeface="Arial" pitchFamily="34" charset="0"/>
              </a:rPr>
              <a:t>Hal-</a:t>
            </a:r>
            <a:r>
              <a:rPr lang="en-US" sz="2000" b="1" dirty="0" err="1" smtClean="0">
                <a:solidFill>
                  <a:srgbClr val="000000"/>
                </a:solidFill>
                <a:latin typeface="Arial" pitchFamily="34" charset="0"/>
              </a:rPr>
              <a:t>hal</a:t>
            </a:r>
            <a:r>
              <a:rPr lang="en-US" sz="2000" b="1" dirty="0" smtClean="0">
                <a:solidFill>
                  <a:srgbClr val="000000"/>
                </a:solidFill>
                <a:latin typeface="Arial" pitchFamily="34" charset="0"/>
              </a:rPr>
              <a:t> yang </a:t>
            </a:r>
            <a:r>
              <a:rPr lang="en-US" sz="2000" b="1" dirty="0" err="1" smtClean="0">
                <a:solidFill>
                  <a:srgbClr val="000000"/>
                </a:solidFill>
                <a:latin typeface="Arial" pitchFamily="34" charset="0"/>
              </a:rPr>
              <a:t>harus</a:t>
            </a:r>
            <a:r>
              <a:rPr lang="en-US" sz="2000" b="1" dirty="0" smtClean="0">
                <a:solidFill>
                  <a:srgbClr val="000000"/>
                </a:solidFill>
                <a:latin typeface="Arial" pitchFamily="34" charset="0"/>
              </a:rPr>
              <a:t> </a:t>
            </a:r>
            <a:r>
              <a:rPr lang="en-US" sz="2000" b="1" dirty="0" err="1" smtClean="0">
                <a:solidFill>
                  <a:srgbClr val="000000"/>
                </a:solidFill>
                <a:latin typeface="Arial" pitchFamily="34" charset="0"/>
              </a:rPr>
              <a:t>diperhatikan</a:t>
            </a:r>
            <a:r>
              <a:rPr lang="en-US" sz="2000" b="1" dirty="0" smtClean="0">
                <a:solidFill>
                  <a:srgbClr val="000000"/>
                </a:solidFill>
                <a:latin typeface="Arial" pitchFamily="34" charset="0"/>
              </a:rPr>
              <a:t> </a:t>
            </a:r>
            <a:r>
              <a:rPr lang="en-US" sz="2000" b="1" dirty="0" err="1" smtClean="0">
                <a:solidFill>
                  <a:srgbClr val="000000"/>
                </a:solidFill>
                <a:latin typeface="Arial" pitchFamily="34" charset="0"/>
              </a:rPr>
              <a:t>dalam</a:t>
            </a:r>
            <a:r>
              <a:rPr lang="en-US" sz="2000" b="1" dirty="0" smtClean="0">
                <a:solidFill>
                  <a:srgbClr val="000000"/>
                </a:solidFill>
                <a:latin typeface="Arial" pitchFamily="34" charset="0"/>
              </a:rPr>
              <a:t> </a:t>
            </a:r>
            <a:r>
              <a:rPr lang="en-US" sz="2000" b="1" dirty="0" err="1" smtClean="0">
                <a:solidFill>
                  <a:srgbClr val="000000"/>
                </a:solidFill>
                <a:latin typeface="Arial" pitchFamily="34" charset="0"/>
              </a:rPr>
              <a:t>membuat</a:t>
            </a:r>
            <a:r>
              <a:rPr lang="en-US" sz="2000" b="1" dirty="0" smtClean="0">
                <a:solidFill>
                  <a:srgbClr val="000000"/>
                </a:solidFill>
                <a:latin typeface="Arial" pitchFamily="34" charset="0"/>
              </a:rPr>
              <a:t> </a:t>
            </a:r>
            <a:r>
              <a:rPr lang="en-US" sz="2000" b="1" dirty="0" err="1" smtClean="0">
                <a:solidFill>
                  <a:srgbClr val="000000"/>
                </a:solidFill>
                <a:latin typeface="Arial" pitchFamily="34" charset="0"/>
              </a:rPr>
              <a:t>iklan</a:t>
            </a:r>
            <a:r>
              <a:rPr lang="en-US" sz="4400" dirty="0" smtClean="0">
                <a:solidFill>
                  <a:srgbClr val="000000"/>
                </a:solidFill>
                <a:latin typeface="Arial" pitchFamily="34" charset="0"/>
              </a:rPr>
              <a:t> </a:t>
            </a:r>
          </a:p>
        </p:txBody>
      </p:sp>
      <p:sp>
        <p:nvSpPr>
          <p:cNvPr id="8198" name="Rectangle 6"/>
          <p:cNvSpPr>
            <a:spLocks noChangeArrowheads="1"/>
          </p:cNvSpPr>
          <p:nvPr/>
        </p:nvSpPr>
        <p:spPr bwMode="auto">
          <a:xfrm>
            <a:off x="1476375" y="2276475"/>
            <a:ext cx="7354888"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just" eaLnBrk="1" hangingPunct="1">
              <a:spcBef>
                <a:spcPct val="20000"/>
              </a:spcBef>
              <a:buClr>
                <a:srgbClr val="CCCCFF"/>
              </a:buClr>
              <a:buFont typeface="Wingdings" pitchFamily="2" charset="2"/>
              <a:buChar char="l"/>
            </a:pPr>
            <a:r>
              <a:rPr lang="en-US" sz="3200" smtClean="0">
                <a:solidFill>
                  <a:srgbClr val="000000"/>
                </a:solidFill>
                <a:latin typeface="Arial" pitchFamily="34" charset="0"/>
              </a:rPr>
              <a:t>Target audience</a:t>
            </a:r>
          </a:p>
          <a:p>
            <a:pPr marL="609600" indent="-609600" algn="just" eaLnBrk="1" hangingPunct="1">
              <a:spcBef>
                <a:spcPct val="20000"/>
              </a:spcBef>
              <a:buClr>
                <a:srgbClr val="CCCCFF"/>
              </a:buClr>
              <a:buFont typeface="Wingdings" pitchFamily="2" charset="2"/>
              <a:buChar char="l"/>
            </a:pPr>
            <a:r>
              <a:rPr lang="pt-BR" sz="3200" smtClean="0">
                <a:solidFill>
                  <a:srgbClr val="000000"/>
                </a:solidFill>
                <a:latin typeface="Arial" pitchFamily="34" charset="0"/>
              </a:rPr>
              <a:t>Media</a:t>
            </a:r>
          </a:p>
          <a:p>
            <a:pPr marL="609600" indent="-609600" algn="just" eaLnBrk="1" hangingPunct="1">
              <a:spcBef>
                <a:spcPct val="20000"/>
              </a:spcBef>
              <a:buClr>
                <a:srgbClr val="CCCCFF"/>
              </a:buClr>
              <a:buFont typeface="Wingdings" pitchFamily="2" charset="2"/>
              <a:buChar char="l"/>
            </a:pPr>
            <a:r>
              <a:rPr lang="pt-BR" sz="3200" smtClean="0">
                <a:solidFill>
                  <a:srgbClr val="000000"/>
                </a:solidFill>
                <a:latin typeface="Arial" pitchFamily="34" charset="0"/>
              </a:rPr>
              <a:t>Geografi</a:t>
            </a:r>
            <a:endParaRPr lang="en-US" sz="3200" smtClean="0">
              <a:solidFill>
                <a:srgbClr val="000000"/>
              </a:solidFill>
              <a:latin typeface="Arial" pitchFamily="34" charset="0"/>
            </a:endParaRPr>
          </a:p>
        </p:txBody>
      </p:sp>
    </p:spTree>
    <p:extLst>
      <p:ext uri="{BB962C8B-B14F-4D97-AF65-F5344CB8AC3E}">
        <p14:creationId xmlns:p14="http://schemas.microsoft.com/office/powerpoint/2010/main" val="3012316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7"/>
          <p:cNvSpPr>
            <a:spLocks noChangeArrowheads="1"/>
          </p:cNvSpPr>
          <p:nvPr/>
        </p:nvSpPr>
        <p:spPr bwMode="auto">
          <a:xfrm>
            <a:off x="1403350" y="1628775"/>
            <a:ext cx="7354888"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1" hangingPunct="1">
              <a:spcBef>
                <a:spcPct val="20000"/>
              </a:spcBef>
              <a:buClr>
                <a:srgbClr val="CCCCFF"/>
              </a:buClr>
              <a:buFont typeface="Wingdings" pitchFamily="2" charset="2"/>
              <a:buChar char="l"/>
            </a:pPr>
            <a:r>
              <a:rPr lang="id-ID" sz="1600" b="1" smtClean="0">
                <a:solidFill>
                  <a:srgbClr val="000000"/>
                </a:solidFill>
                <a:latin typeface="Arial" pitchFamily="34" charset="0"/>
              </a:rPr>
              <a:t>Generic (Superior)</a:t>
            </a:r>
            <a:r>
              <a:rPr lang="en-US" sz="1600" b="1" smtClean="0">
                <a:solidFill>
                  <a:srgbClr val="000000"/>
                </a:solidFill>
                <a:latin typeface="Arial" pitchFamily="34" charset="0"/>
              </a:rPr>
              <a:t> </a:t>
            </a:r>
          </a:p>
          <a:p>
            <a:pPr marL="609600" indent="-609600" eaLnBrk="1" hangingPunct="1">
              <a:spcBef>
                <a:spcPct val="20000"/>
              </a:spcBef>
              <a:buClr>
                <a:srgbClr val="CCCCFF"/>
              </a:buClr>
              <a:buFont typeface="Wingdings" pitchFamily="2" charset="2"/>
              <a:buNone/>
            </a:pPr>
            <a:r>
              <a:rPr lang="en-US" sz="1600" smtClean="0">
                <a:solidFill>
                  <a:srgbClr val="000000"/>
                </a:solidFill>
                <a:latin typeface="Arial" pitchFamily="34" charset="0"/>
              </a:rPr>
              <a:t>	Contohnya : TOP 1 OIL</a:t>
            </a:r>
            <a:endParaRPr lang="id-ID" sz="1600" smtClean="0">
              <a:solidFill>
                <a:srgbClr val="000000"/>
              </a:solidFill>
              <a:latin typeface="Arial" pitchFamily="34" charset="0"/>
            </a:endParaRPr>
          </a:p>
          <a:p>
            <a:pPr marL="609600" indent="-609600" eaLnBrk="1" hangingPunct="1">
              <a:spcBef>
                <a:spcPct val="20000"/>
              </a:spcBef>
              <a:buClr>
                <a:srgbClr val="CCCCFF"/>
              </a:buClr>
              <a:buFont typeface="Wingdings" pitchFamily="2" charset="2"/>
              <a:buChar char="l"/>
            </a:pPr>
            <a:r>
              <a:rPr lang="id-ID" sz="1600" b="1" smtClean="0">
                <a:solidFill>
                  <a:srgbClr val="000000"/>
                </a:solidFill>
                <a:latin typeface="Arial" pitchFamily="34" charset="0"/>
              </a:rPr>
              <a:t>Preemtive (superior terbatas)</a:t>
            </a:r>
            <a:endParaRPr lang="en-US" sz="1600" b="1" smtClean="0">
              <a:solidFill>
                <a:srgbClr val="000000"/>
              </a:solidFill>
              <a:latin typeface="Arial" pitchFamily="34" charset="0"/>
            </a:endParaRPr>
          </a:p>
          <a:p>
            <a:pPr marL="609600" indent="-609600" eaLnBrk="1" hangingPunct="1">
              <a:spcBef>
                <a:spcPct val="20000"/>
              </a:spcBef>
              <a:buClr>
                <a:srgbClr val="CCCCFF"/>
              </a:buClr>
              <a:buFont typeface="Wingdings" pitchFamily="2" charset="2"/>
              <a:buNone/>
            </a:pPr>
            <a:r>
              <a:rPr lang="en-US" sz="1600" smtClean="0">
                <a:solidFill>
                  <a:srgbClr val="000000"/>
                </a:solidFill>
                <a:latin typeface="Arial" pitchFamily="34" charset="0"/>
              </a:rPr>
              <a:t>	Contohnya : KFC</a:t>
            </a:r>
            <a:endParaRPr lang="id-ID" sz="1600" smtClean="0">
              <a:solidFill>
                <a:srgbClr val="000000"/>
              </a:solidFill>
              <a:latin typeface="Arial" pitchFamily="34" charset="0"/>
            </a:endParaRPr>
          </a:p>
          <a:p>
            <a:pPr marL="609600" indent="-609600" eaLnBrk="1" hangingPunct="1">
              <a:spcBef>
                <a:spcPct val="20000"/>
              </a:spcBef>
              <a:buClr>
                <a:srgbClr val="CCCCFF"/>
              </a:buClr>
              <a:buFont typeface="Wingdings" pitchFamily="2" charset="2"/>
              <a:buChar char="l"/>
            </a:pPr>
            <a:r>
              <a:rPr lang="id-ID" sz="1600" b="1" smtClean="0">
                <a:solidFill>
                  <a:srgbClr val="000000"/>
                </a:solidFill>
                <a:latin typeface="Arial" pitchFamily="34" charset="0"/>
              </a:rPr>
              <a:t>Unique Selling Proposition</a:t>
            </a:r>
            <a:endParaRPr lang="en-US" sz="1600" b="1" smtClean="0">
              <a:solidFill>
                <a:srgbClr val="000000"/>
              </a:solidFill>
              <a:latin typeface="Arial" pitchFamily="34" charset="0"/>
            </a:endParaRPr>
          </a:p>
          <a:p>
            <a:pPr marL="609600" indent="-609600" eaLnBrk="1" hangingPunct="1">
              <a:spcBef>
                <a:spcPct val="20000"/>
              </a:spcBef>
              <a:buClr>
                <a:srgbClr val="CCCCFF"/>
              </a:buClr>
              <a:buFont typeface="Wingdings" pitchFamily="2" charset="2"/>
              <a:buNone/>
            </a:pPr>
            <a:r>
              <a:rPr lang="en-US" sz="1600" smtClean="0">
                <a:solidFill>
                  <a:srgbClr val="000000"/>
                </a:solidFill>
                <a:latin typeface="Arial" pitchFamily="34" charset="0"/>
              </a:rPr>
              <a:t>	Contohnya : Purence</a:t>
            </a:r>
            <a:r>
              <a:rPr lang="id-ID" sz="1600" smtClean="0">
                <a:solidFill>
                  <a:srgbClr val="000000"/>
                </a:solidFill>
                <a:latin typeface="Arial" pitchFamily="34" charset="0"/>
              </a:rPr>
              <a:t> </a:t>
            </a:r>
          </a:p>
          <a:p>
            <a:pPr marL="609600" indent="-609600" eaLnBrk="1" hangingPunct="1">
              <a:spcBef>
                <a:spcPct val="20000"/>
              </a:spcBef>
              <a:buClr>
                <a:srgbClr val="CCCCFF"/>
              </a:buClr>
              <a:buFont typeface="Wingdings" pitchFamily="2" charset="2"/>
              <a:buChar char="l"/>
            </a:pPr>
            <a:r>
              <a:rPr lang="id-ID" sz="1600" b="1" smtClean="0">
                <a:solidFill>
                  <a:srgbClr val="000000"/>
                </a:solidFill>
                <a:latin typeface="Arial" pitchFamily="34" charset="0"/>
              </a:rPr>
              <a:t>Brand Image</a:t>
            </a:r>
            <a:endParaRPr lang="en-US" sz="1600" b="1" smtClean="0">
              <a:solidFill>
                <a:srgbClr val="000000"/>
              </a:solidFill>
              <a:latin typeface="Arial" pitchFamily="34" charset="0"/>
            </a:endParaRPr>
          </a:p>
          <a:p>
            <a:pPr marL="609600" indent="-609600" eaLnBrk="1" hangingPunct="1">
              <a:spcBef>
                <a:spcPct val="20000"/>
              </a:spcBef>
              <a:buClr>
                <a:srgbClr val="CCCCFF"/>
              </a:buClr>
              <a:buFont typeface="Wingdings" pitchFamily="2" charset="2"/>
              <a:buNone/>
            </a:pPr>
            <a:r>
              <a:rPr lang="en-US" sz="1600" smtClean="0">
                <a:solidFill>
                  <a:srgbClr val="000000"/>
                </a:solidFill>
                <a:latin typeface="Arial" pitchFamily="34" charset="0"/>
              </a:rPr>
              <a:t>	Contohnya :Garuda Indonesia</a:t>
            </a:r>
            <a:endParaRPr lang="id-ID" sz="1600" smtClean="0">
              <a:solidFill>
                <a:srgbClr val="000000"/>
              </a:solidFill>
              <a:latin typeface="Arial" pitchFamily="34" charset="0"/>
            </a:endParaRPr>
          </a:p>
          <a:p>
            <a:pPr marL="609600" indent="-609600" eaLnBrk="1" hangingPunct="1">
              <a:spcBef>
                <a:spcPct val="20000"/>
              </a:spcBef>
              <a:buClr>
                <a:srgbClr val="CCCCFF"/>
              </a:buClr>
              <a:buFont typeface="Wingdings" pitchFamily="2" charset="2"/>
              <a:buChar char="l"/>
            </a:pPr>
            <a:r>
              <a:rPr lang="id-ID" sz="1600" b="1" smtClean="0">
                <a:solidFill>
                  <a:srgbClr val="000000"/>
                </a:solidFill>
                <a:latin typeface="Arial" pitchFamily="34" charset="0"/>
              </a:rPr>
              <a:t>Positioning</a:t>
            </a:r>
            <a:r>
              <a:rPr lang="en-US" sz="1600" b="1" smtClean="0">
                <a:solidFill>
                  <a:srgbClr val="000000"/>
                </a:solidFill>
                <a:latin typeface="Arial" pitchFamily="34" charset="0"/>
              </a:rPr>
              <a:t> </a:t>
            </a:r>
          </a:p>
          <a:p>
            <a:pPr marL="609600" indent="-609600" eaLnBrk="1" hangingPunct="1">
              <a:spcBef>
                <a:spcPct val="20000"/>
              </a:spcBef>
              <a:buClr>
                <a:srgbClr val="CCCCFF"/>
              </a:buClr>
              <a:buFont typeface="Wingdings" pitchFamily="2" charset="2"/>
              <a:buNone/>
            </a:pPr>
            <a:r>
              <a:rPr lang="en-US" sz="1600" smtClean="0">
                <a:solidFill>
                  <a:srgbClr val="000000"/>
                </a:solidFill>
                <a:latin typeface="Arial" pitchFamily="34" charset="0"/>
              </a:rPr>
              <a:t>	Contohnya : Rinso “Berani Kotor Itu Baik”</a:t>
            </a:r>
            <a:endParaRPr lang="id-ID" sz="1600" smtClean="0">
              <a:solidFill>
                <a:srgbClr val="000000"/>
              </a:solidFill>
              <a:latin typeface="Arial" pitchFamily="34" charset="0"/>
            </a:endParaRPr>
          </a:p>
          <a:p>
            <a:pPr marL="609600" indent="-609600" eaLnBrk="1" hangingPunct="1">
              <a:spcBef>
                <a:spcPct val="20000"/>
              </a:spcBef>
              <a:buClr>
                <a:srgbClr val="CCCCFF"/>
              </a:buClr>
              <a:buFont typeface="Wingdings" pitchFamily="2" charset="2"/>
              <a:buChar char="l"/>
            </a:pPr>
            <a:r>
              <a:rPr lang="id-ID" sz="1600" b="1" smtClean="0">
                <a:solidFill>
                  <a:srgbClr val="000000"/>
                </a:solidFill>
                <a:latin typeface="Arial" pitchFamily="34" charset="0"/>
              </a:rPr>
              <a:t>Resonance</a:t>
            </a:r>
            <a:endParaRPr lang="en-US" sz="1600" b="1" smtClean="0">
              <a:solidFill>
                <a:srgbClr val="000000"/>
              </a:solidFill>
              <a:latin typeface="Arial" pitchFamily="34" charset="0"/>
            </a:endParaRPr>
          </a:p>
          <a:p>
            <a:pPr marL="609600" indent="-609600" eaLnBrk="1" hangingPunct="1">
              <a:spcBef>
                <a:spcPct val="20000"/>
              </a:spcBef>
              <a:buClr>
                <a:srgbClr val="CCCCFF"/>
              </a:buClr>
              <a:buFont typeface="Wingdings" pitchFamily="2" charset="2"/>
              <a:buNone/>
            </a:pPr>
            <a:r>
              <a:rPr lang="en-US" sz="1600" smtClean="0">
                <a:solidFill>
                  <a:srgbClr val="000000"/>
                </a:solidFill>
                <a:latin typeface="Arial" pitchFamily="34" charset="0"/>
              </a:rPr>
              <a:t>	Contohnya : Chris John “Extra Joss”  Michael Jordan “Gatorade”</a:t>
            </a:r>
            <a:endParaRPr lang="id-ID" sz="1600" smtClean="0">
              <a:solidFill>
                <a:srgbClr val="000000"/>
              </a:solidFill>
              <a:latin typeface="Arial" pitchFamily="34" charset="0"/>
            </a:endParaRPr>
          </a:p>
          <a:p>
            <a:pPr marL="609600" indent="-609600" eaLnBrk="1" hangingPunct="1">
              <a:spcBef>
                <a:spcPct val="20000"/>
              </a:spcBef>
              <a:buClr>
                <a:srgbClr val="CCCCFF"/>
              </a:buClr>
              <a:buFont typeface="Wingdings" pitchFamily="2" charset="2"/>
              <a:buChar char="l"/>
            </a:pPr>
            <a:r>
              <a:rPr lang="id-ID" sz="1600" b="1" smtClean="0">
                <a:solidFill>
                  <a:srgbClr val="000000"/>
                </a:solidFill>
                <a:latin typeface="Arial" pitchFamily="34" charset="0"/>
              </a:rPr>
              <a:t>Affective</a:t>
            </a:r>
            <a:endParaRPr lang="en-US" sz="1600" b="1" smtClean="0">
              <a:solidFill>
                <a:srgbClr val="000000"/>
              </a:solidFill>
              <a:latin typeface="Arial" pitchFamily="34" charset="0"/>
            </a:endParaRPr>
          </a:p>
          <a:p>
            <a:pPr marL="609600" indent="-609600" eaLnBrk="1" hangingPunct="1">
              <a:spcBef>
                <a:spcPct val="20000"/>
              </a:spcBef>
              <a:buClr>
                <a:srgbClr val="CCCCFF"/>
              </a:buClr>
              <a:buFont typeface="Wingdings" pitchFamily="2" charset="2"/>
              <a:buNone/>
            </a:pPr>
            <a:r>
              <a:rPr lang="en-GB" sz="1600" smtClean="0">
                <a:solidFill>
                  <a:srgbClr val="000000"/>
                </a:solidFill>
                <a:latin typeface="Arial" pitchFamily="34" charset="0"/>
              </a:rPr>
              <a:t>	</a:t>
            </a:r>
            <a:r>
              <a:rPr lang="en-US" sz="1600" smtClean="0">
                <a:solidFill>
                  <a:srgbClr val="000000"/>
                </a:solidFill>
                <a:latin typeface="Arial" pitchFamily="34" charset="0"/>
              </a:rPr>
              <a:t>Contohnya : Produk Kecantikan </a:t>
            </a:r>
            <a:endParaRPr lang="en-GB" sz="1600" smtClean="0">
              <a:solidFill>
                <a:srgbClr val="000000"/>
              </a:solidFill>
              <a:latin typeface="Arial" pitchFamily="34" charset="0"/>
            </a:endParaRPr>
          </a:p>
        </p:txBody>
      </p:sp>
      <p:sp>
        <p:nvSpPr>
          <p:cNvPr id="39944" name="Rectangle 8"/>
          <p:cNvSpPr>
            <a:spLocks noChangeArrowheads="1"/>
          </p:cNvSpPr>
          <p:nvPr/>
        </p:nvSpPr>
        <p:spPr bwMode="auto">
          <a:xfrm>
            <a:off x="1692275" y="836613"/>
            <a:ext cx="712787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100" b="1" smtClean="0">
                <a:solidFill>
                  <a:srgbClr val="000000"/>
                </a:solidFill>
                <a:latin typeface="Arial" pitchFamily="34" charset="0"/>
              </a:rPr>
              <a:t>STRATEGI PERIKLANAN</a:t>
            </a:r>
            <a:r>
              <a:rPr lang="en-US" sz="3800" smtClean="0">
                <a:solidFill>
                  <a:srgbClr val="000000"/>
                </a:solidFill>
                <a:latin typeface="Arial" pitchFamily="34" charset="0"/>
              </a:rPr>
              <a:t> </a:t>
            </a:r>
          </a:p>
        </p:txBody>
      </p:sp>
    </p:spTree>
    <p:extLst>
      <p:ext uri="{BB962C8B-B14F-4D97-AF65-F5344CB8AC3E}">
        <p14:creationId xmlns:p14="http://schemas.microsoft.com/office/powerpoint/2010/main" val="805682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1692275" y="758825"/>
            <a:ext cx="712787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id-ID" sz="2100" b="1" smtClean="0">
                <a:solidFill>
                  <a:srgbClr val="000000"/>
                </a:solidFill>
                <a:latin typeface="Arial" pitchFamily="34" charset="0"/>
              </a:rPr>
              <a:t>TUJUAN PERIKLANAN</a:t>
            </a:r>
            <a:endParaRPr lang="en-US" sz="2100" b="1" smtClean="0">
              <a:solidFill>
                <a:srgbClr val="000000"/>
              </a:solidFill>
              <a:latin typeface="Arial" pitchFamily="34" charset="0"/>
            </a:endParaRPr>
          </a:p>
        </p:txBody>
      </p:sp>
      <p:sp>
        <p:nvSpPr>
          <p:cNvPr id="9222" name="Rectangle 6"/>
          <p:cNvSpPr>
            <a:spLocks noChangeArrowheads="1"/>
          </p:cNvSpPr>
          <p:nvPr/>
        </p:nvSpPr>
        <p:spPr bwMode="auto">
          <a:xfrm>
            <a:off x="1476375" y="1773238"/>
            <a:ext cx="7354888"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just" eaLnBrk="1" hangingPunct="1">
              <a:spcBef>
                <a:spcPct val="20000"/>
              </a:spcBef>
              <a:buClr>
                <a:srgbClr val="CCCCFF"/>
              </a:buClr>
              <a:buFont typeface="Wingdings" pitchFamily="2" charset="2"/>
              <a:buChar char="l"/>
            </a:pPr>
            <a:r>
              <a:rPr lang="id-ID" sz="2000" dirty="0" smtClean="0">
                <a:solidFill>
                  <a:srgbClr val="000000"/>
                </a:solidFill>
                <a:latin typeface="Arial" pitchFamily="34" charset="0"/>
              </a:rPr>
              <a:t>Aspek pertama yang paling penting sebelum merumuskan strategi periklanan adalah sebuah sasaran atau tujuan. Tujuan itu tergantung pada apa yang ingin dicapai oleh klien. Penetapan tujuan periklanan merupakan aspek penting yang mendapat perhatian serius. Tanpa tujuan yang baik, tidak mungkin mengarahkan dan mengendalikan keputusan dengan efektif dan efisien.</a:t>
            </a:r>
          </a:p>
          <a:p>
            <a:pPr marL="609600" indent="-609600" algn="just" eaLnBrk="1" hangingPunct="1">
              <a:spcBef>
                <a:spcPct val="20000"/>
              </a:spcBef>
              <a:buClr>
                <a:srgbClr val="CCCCFF"/>
              </a:buClr>
              <a:buFont typeface="Wingdings" pitchFamily="2" charset="2"/>
              <a:buChar char="l"/>
            </a:pPr>
            <a:r>
              <a:rPr lang="id-ID" sz="2000" dirty="0" smtClean="0">
                <a:solidFill>
                  <a:srgbClr val="000000"/>
                </a:solidFill>
                <a:latin typeface="Arial" pitchFamily="34" charset="0"/>
              </a:rPr>
              <a:t>Tujuan periklanan berfungsi sebagai alat komunikasi dan koordinasi, memberikan kriteria dalam pengambilan keputusan serta sebagai alat evaluasi. Selain itu tujuan juga akan sangat membantu dalam komunikasi dan membuat suatu garis antara keputusan strategis dan taktis.</a:t>
            </a:r>
            <a:br>
              <a:rPr lang="id-ID" sz="2000" dirty="0" smtClean="0">
                <a:solidFill>
                  <a:srgbClr val="000000"/>
                </a:solidFill>
                <a:latin typeface="Arial" pitchFamily="34" charset="0"/>
              </a:rPr>
            </a:br>
            <a:r>
              <a:rPr lang="id-ID" sz="2000" dirty="0" smtClean="0">
                <a:solidFill>
                  <a:srgbClr val="000000"/>
                </a:solidFill>
                <a:latin typeface="Arial" pitchFamily="34" charset="0"/>
              </a:rPr>
              <a:t/>
            </a:r>
            <a:br>
              <a:rPr lang="id-ID" sz="2000" dirty="0" smtClean="0">
                <a:solidFill>
                  <a:srgbClr val="000000"/>
                </a:solidFill>
                <a:latin typeface="Arial" pitchFamily="34" charset="0"/>
              </a:rPr>
            </a:br>
            <a:endParaRPr lang="en-US" sz="2000" dirty="0" smtClean="0">
              <a:solidFill>
                <a:srgbClr val="000000"/>
              </a:solidFill>
              <a:latin typeface="Arial" pitchFamily="34" charset="0"/>
            </a:endParaRPr>
          </a:p>
        </p:txBody>
      </p:sp>
    </p:spTree>
    <p:extLst>
      <p:ext uri="{BB962C8B-B14F-4D97-AF65-F5344CB8AC3E}">
        <p14:creationId xmlns:p14="http://schemas.microsoft.com/office/powerpoint/2010/main" val="1295198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1692275" y="765175"/>
            <a:ext cx="712787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id-ID" sz="2100" b="1" smtClean="0">
                <a:solidFill>
                  <a:srgbClr val="000000"/>
                </a:solidFill>
                <a:latin typeface="Arial" pitchFamily="34" charset="0"/>
              </a:rPr>
              <a:t>TUJUAN PERIKLANAN</a:t>
            </a:r>
            <a:endParaRPr lang="en-US" sz="2100" b="1" smtClean="0">
              <a:solidFill>
                <a:srgbClr val="000000"/>
              </a:solidFill>
              <a:latin typeface="Arial" pitchFamily="34" charset="0"/>
            </a:endParaRPr>
          </a:p>
        </p:txBody>
      </p:sp>
      <p:sp>
        <p:nvSpPr>
          <p:cNvPr id="10246" name="Rectangle 6"/>
          <p:cNvSpPr>
            <a:spLocks noChangeArrowheads="1"/>
          </p:cNvSpPr>
          <p:nvPr/>
        </p:nvSpPr>
        <p:spPr bwMode="auto">
          <a:xfrm>
            <a:off x="1081088" y="1484313"/>
            <a:ext cx="8062912"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1" hangingPunct="1">
              <a:spcBef>
                <a:spcPct val="20000"/>
              </a:spcBef>
              <a:buClr>
                <a:srgbClr val="CCCCFF"/>
              </a:buClr>
              <a:buFont typeface="Wingdings" pitchFamily="2" charset="2"/>
              <a:buChar char="l"/>
            </a:pPr>
            <a:r>
              <a:rPr lang="id-ID" sz="2000" smtClean="0">
                <a:solidFill>
                  <a:srgbClr val="000000"/>
                </a:solidFill>
                <a:latin typeface="Arial" pitchFamily="34" charset="0"/>
              </a:rPr>
              <a:t>Menciptakan kesadaran pada suatu merek di dalam benak konsumen. </a:t>
            </a:r>
          </a:p>
          <a:p>
            <a:pPr marL="609600" indent="-609600" eaLnBrk="1" hangingPunct="1">
              <a:spcBef>
                <a:spcPct val="20000"/>
              </a:spcBef>
              <a:buClr>
                <a:srgbClr val="CCCCFF"/>
              </a:buClr>
              <a:buFont typeface="Wingdings" pitchFamily="2" charset="2"/>
              <a:buChar char="l"/>
            </a:pPr>
            <a:r>
              <a:rPr lang="id-ID" sz="2000" smtClean="0">
                <a:solidFill>
                  <a:srgbClr val="000000"/>
                </a:solidFill>
                <a:latin typeface="Arial" pitchFamily="34" charset="0"/>
              </a:rPr>
              <a:t>Mengkomunikasikan informasi kepada konsumen mengenai keunggulan suatu merek.</a:t>
            </a:r>
            <a:r>
              <a:rPr lang="en-US" sz="2000" smtClean="0">
                <a:solidFill>
                  <a:srgbClr val="000000"/>
                </a:solidFill>
                <a:latin typeface="Arial" pitchFamily="34" charset="0"/>
              </a:rPr>
              <a:t> </a:t>
            </a:r>
          </a:p>
          <a:p>
            <a:pPr marL="609600" indent="-609600" eaLnBrk="1" hangingPunct="1">
              <a:spcBef>
                <a:spcPct val="20000"/>
              </a:spcBef>
              <a:buClr>
                <a:srgbClr val="CCCCFF"/>
              </a:buClr>
              <a:buFont typeface="Wingdings" pitchFamily="2" charset="2"/>
              <a:buChar char="l"/>
            </a:pPr>
            <a:r>
              <a:rPr lang="pt-BR" sz="2000" smtClean="0">
                <a:solidFill>
                  <a:srgbClr val="000000"/>
                </a:solidFill>
                <a:latin typeface="Arial" pitchFamily="34" charset="0"/>
              </a:rPr>
              <a:t>Mengasosiasikan suatu merek dengan perasaan serta emosi tertentu. </a:t>
            </a:r>
          </a:p>
          <a:p>
            <a:pPr marL="609600" indent="-609600" eaLnBrk="1" hangingPunct="1">
              <a:spcBef>
                <a:spcPct val="20000"/>
              </a:spcBef>
              <a:buClr>
                <a:srgbClr val="CCCCFF"/>
              </a:buClr>
              <a:buFont typeface="Wingdings" pitchFamily="2" charset="2"/>
              <a:buChar char="l"/>
            </a:pPr>
            <a:r>
              <a:rPr lang="pt-BR" sz="2000" smtClean="0">
                <a:solidFill>
                  <a:srgbClr val="000000"/>
                </a:solidFill>
                <a:latin typeface="Arial" pitchFamily="34" charset="0"/>
              </a:rPr>
              <a:t>Membuat perilaku</a:t>
            </a:r>
            <a:r>
              <a:rPr lang="en-US" sz="2000" smtClean="0">
                <a:solidFill>
                  <a:srgbClr val="000000"/>
                </a:solidFill>
                <a:latin typeface="Arial" pitchFamily="34" charset="0"/>
              </a:rPr>
              <a:t> </a:t>
            </a:r>
          </a:p>
          <a:p>
            <a:pPr marL="609600" indent="-609600" eaLnBrk="1" hangingPunct="1">
              <a:spcBef>
                <a:spcPct val="20000"/>
              </a:spcBef>
              <a:buClr>
                <a:srgbClr val="CCCCFF"/>
              </a:buClr>
              <a:buFont typeface="Wingdings" pitchFamily="2" charset="2"/>
              <a:buChar char="l"/>
            </a:pPr>
            <a:r>
              <a:rPr lang="id-ID" sz="2000" smtClean="0">
                <a:solidFill>
                  <a:srgbClr val="000000"/>
                </a:solidFill>
                <a:latin typeface="Arial" pitchFamily="34" charset="0"/>
              </a:rPr>
              <a:t>Mengembangkan atau mengubah citra atau personalitas dari sebuah merek</a:t>
            </a:r>
            <a:r>
              <a:rPr lang="en-US" sz="2000" smtClean="0">
                <a:solidFill>
                  <a:srgbClr val="000000"/>
                </a:solidFill>
                <a:latin typeface="Arial" pitchFamily="34" charset="0"/>
              </a:rPr>
              <a:t> </a:t>
            </a:r>
          </a:p>
          <a:p>
            <a:pPr marL="609600" indent="-609600" eaLnBrk="1" hangingPunct="1">
              <a:spcBef>
                <a:spcPct val="20000"/>
              </a:spcBef>
              <a:buClr>
                <a:srgbClr val="CCCCFF"/>
              </a:buClr>
              <a:buFont typeface="Wingdings" pitchFamily="2" charset="2"/>
              <a:buChar char="l"/>
            </a:pPr>
            <a:r>
              <a:rPr lang="id-ID" sz="2000" smtClean="0">
                <a:solidFill>
                  <a:srgbClr val="000000"/>
                </a:solidFill>
                <a:latin typeface="Arial" pitchFamily="34" charset="0"/>
              </a:rPr>
              <a:t>Mengembangkan persepsi positif calon konsumen</a:t>
            </a:r>
            <a:r>
              <a:rPr lang="en-US" sz="2000" smtClean="0">
                <a:solidFill>
                  <a:srgbClr val="000000"/>
                </a:solidFill>
                <a:latin typeface="Arial" pitchFamily="34" charset="0"/>
              </a:rPr>
              <a:t> </a:t>
            </a:r>
          </a:p>
          <a:p>
            <a:pPr marL="609600" indent="-609600" eaLnBrk="1" hangingPunct="1">
              <a:spcBef>
                <a:spcPct val="20000"/>
              </a:spcBef>
              <a:buClr>
                <a:srgbClr val="CCCCFF"/>
              </a:buClr>
              <a:buFont typeface="Wingdings" pitchFamily="2" charset="2"/>
              <a:buChar char="l"/>
            </a:pPr>
            <a:r>
              <a:rPr lang="id-ID" sz="2000" smtClean="0">
                <a:solidFill>
                  <a:srgbClr val="000000"/>
                </a:solidFill>
                <a:latin typeface="Arial" pitchFamily="34" charset="0"/>
              </a:rPr>
              <a:t>Mengarahkan konsumen untuk membeli produk</a:t>
            </a:r>
            <a:r>
              <a:rPr lang="en-US" sz="2000" smtClean="0">
                <a:solidFill>
                  <a:srgbClr val="000000"/>
                </a:solidFill>
                <a:latin typeface="Arial" pitchFamily="34" charset="0"/>
              </a:rPr>
              <a:t> </a:t>
            </a:r>
          </a:p>
          <a:p>
            <a:pPr marL="609600" indent="-609600" eaLnBrk="1" hangingPunct="1">
              <a:spcBef>
                <a:spcPct val="20000"/>
              </a:spcBef>
              <a:buClr>
                <a:srgbClr val="CCCCFF"/>
              </a:buClr>
              <a:buFont typeface="Wingdings" pitchFamily="2" charset="2"/>
              <a:buChar char="l"/>
            </a:pPr>
            <a:r>
              <a:rPr lang="id-ID" sz="2000" smtClean="0">
                <a:solidFill>
                  <a:srgbClr val="000000"/>
                </a:solidFill>
                <a:latin typeface="Arial" pitchFamily="34" charset="0"/>
              </a:rPr>
              <a:t>Loyalitas Merek (TOP OF MIND) atau Daya ingat</a:t>
            </a:r>
            <a:endParaRPr lang="en-US" sz="2000" smtClean="0">
              <a:solidFill>
                <a:srgbClr val="000000"/>
              </a:solidFill>
              <a:latin typeface="Arial" pitchFamily="34" charset="0"/>
            </a:endParaRPr>
          </a:p>
        </p:txBody>
      </p:sp>
    </p:spTree>
    <p:extLst>
      <p:ext uri="{BB962C8B-B14F-4D97-AF65-F5344CB8AC3E}">
        <p14:creationId xmlns:p14="http://schemas.microsoft.com/office/powerpoint/2010/main" val="439014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9" name="Rectangle 15"/>
          <p:cNvSpPr>
            <a:spLocks noChangeArrowheads="1"/>
          </p:cNvSpPr>
          <p:nvPr/>
        </p:nvSpPr>
        <p:spPr bwMode="auto">
          <a:xfrm>
            <a:off x="1331913" y="981075"/>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b="1" smtClean="0">
                <a:solidFill>
                  <a:srgbClr val="000000"/>
                </a:solidFill>
                <a:latin typeface="Garamond" pitchFamily="18" charset="0"/>
              </a:rPr>
              <a:t>Hierarchy of Communication Effects</a:t>
            </a:r>
          </a:p>
          <a:p>
            <a:pPr eaLnBrk="1" hangingPunct="1"/>
            <a:r>
              <a:rPr lang="en-US" b="1" smtClean="0">
                <a:solidFill>
                  <a:srgbClr val="000000"/>
                </a:solidFill>
                <a:latin typeface="Garamond" pitchFamily="18" charset="0"/>
              </a:rPr>
              <a:t>Advertising Process at Work</a:t>
            </a:r>
          </a:p>
        </p:txBody>
      </p:sp>
      <p:sp>
        <p:nvSpPr>
          <p:cNvPr id="11280" name="Text Box 16"/>
          <p:cNvSpPr txBox="1">
            <a:spLocks noChangeArrowheads="1"/>
          </p:cNvSpPr>
          <p:nvPr/>
        </p:nvSpPr>
        <p:spPr bwMode="auto">
          <a:xfrm>
            <a:off x="4060825" y="2306638"/>
            <a:ext cx="2303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GB" smtClean="0">
              <a:solidFill>
                <a:srgbClr val="000000"/>
              </a:solidFill>
              <a:latin typeface="Arial" pitchFamily="34" charset="0"/>
            </a:endParaRPr>
          </a:p>
        </p:txBody>
      </p:sp>
      <p:sp>
        <p:nvSpPr>
          <p:cNvPr id="11281" name="Oval 17"/>
          <p:cNvSpPr>
            <a:spLocks noChangeArrowheads="1"/>
          </p:cNvSpPr>
          <p:nvPr/>
        </p:nvSpPr>
        <p:spPr bwMode="auto">
          <a:xfrm>
            <a:off x="1219200" y="5070475"/>
            <a:ext cx="2074863" cy="1095375"/>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dirty="0" smtClean="0">
                <a:solidFill>
                  <a:srgbClr val="FFFFFF"/>
                </a:solidFill>
                <a:latin typeface="Garamond" pitchFamily="18" charset="0"/>
              </a:rPr>
              <a:t>Awareness</a:t>
            </a:r>
          </a:p>
        </p:txBody>
      </p:sp>
      <p:sp>
        <p:nvSpPr>
          <p:cNvPr id="11282" name="Oval 18" descr="80%"/>
          <p:cNvSpPr>
            <a:spLocks noChangeArrowheads="1"/>
          </p:cNvSpPr>
          <p:nvPr/>
        </p:nvSpPr>
        <p:spPr bwMode="auto">
          <a:xfrm>
            <a:off x="2362200" y="4321175"/>
            <a:ext cx="2074862" cy="1095375"/>
          </a:xfrm>
          <a:prstGeom prst="ellipse">
            <a:avLst/>
          </a:prstGeom>
          <a:pattFill prst="pct80">
            <a:fgClr>
              <a:srgbClr val="0000FF"/>
            </a:fgClr>
            <a:bgClr>
              <a:srgbClr val="FFFF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dirty="0" smtClean="0">
                <a:solidFill>
                  <a:srgbClr val="FFFFFF"/>
                </a:solidFill>
                <a:latin typeface="Garamond" pitchFamily="18" charset="0"/>
              </a:rPr>
              <a:t>Knowledge</a:t>
            </a:r>
          </a:p>
        </p:txBody>
      </p:sp>
      <p:sp>
        <p:nvSpPr>
          <p:cNvPr id="11283" name="Oval 19" descr="75%"/>
          <p:cNvSpPr>
            <a:spLocks noChangeArrowheads="1"/>
          </p:cNvSpPr>
          <p:nvPr/>
        </p:nvSpPr>
        <p:spPr bwMode="auto">
          <a:xfrm>
            <a:off x="3505200" y="3573463"/>
            <a:ext cx="2074863" cy="1095375"/>
          </a:xfrm>
          <a:prstGeom prst="ellipse">
            <a:avLst/>
          </a:prstGeom>
          <a:pattFill prst="pct75">
            <a:fgClr>
              <a:srgbClr val="0000FF"/>
            </a:fgClr>
            <a:bgClr>
              <a:srgbClr val="FFFF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FFFFFF"/>
                </a:solidFill>
                <a:latin typeface="Garamond" pitchFamily="18" charset="0"/>
              </a:rPr>
              <a:t>Liking</a:t>
            </a:r>
          </a:p>
        </p:txBody>
      </p:sp>
      <p:sp>
        <p:nvSpPr>
          <p:cNvPr id="11284" name="Oval 20" descr="70%"/>
          <p:cNvSpPr>
            <a:spLocks noChangeArrowheads="1"/>
          </p:cNvSpPr>
          <p:nvPr/>
        </p:nvSpPr>
        <p:spPr bwMode="auto">
          <a:xfrm>
            <a:off x="4800600" y="2881313"/>
            <a:ext cx="2074863" cy="1095375"/>
          </a:xfrm>
          <a:prstGeom prst="ellipse">
            <a:avLst/>
          </a:prstGeom>
          <a:pattFill prst="pct70">
            <a:fgClr>
              <a:srgbClr val="0000FF"/>
            </a:fgClr>
            <a:bgClr>
              <a:srgbClr val="FFFF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dirty="0" smtClean="0">
                <a:solidFill>
                  <a:srgbClr val="FFFFFF"/>
                </a:solidFill>
                <a:latin typeface="Garamond" pitchFamily="18" charset="0"/>
              </a:rPr>
              <a:t>Preference</a:t>
            </a:r>
          </a:p>
        </p:txBody>
      </p:sp>
      <p:sp>
        <p:nvSpPr>
          <p:cNvPr id="11285" name="Oval 21" descr="50%"/>
          <p:cNvSpPr>
            <a:spLocks noChangeArrowheads="1"/>
          </p:cNvSpPr>
          <p:nvPr/>
        </p:nvSpPr>
        <p:spPr bwMode="auto">
          <a:xfrm>
            <a:off x="5943600" y="2132013"/>
            <a:ext cx="2074863" cy="1095375"/>
          </a:xfrm>
          <a:prstGeom prst="ellipse">
            <a:avLst/>
          </a:prstGeom>
          <a:pattFill prst="pct50">
            <a:fgClr>
              <a:srgbClr val="0000FF"/>
            </a:fgClr>
            <a:bgClr>
              <a:srgbClr val="FFFF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dirty="0" smtClean="0">
                <a:solidFill>
                  <a:srgbClr val="FFFFFF"/>
                </a:solidFill>
                <a:latin typeface="Garamond" pitchFamily="18" charset="0"/>
              </a:rPr>
              <a:t>Conviction</a:t>
            </a:r>
          </a:p>
        </p:txBody>
      </p:sp>
      <p:sp>
        <p:nvSpPr>
          <p:cNvPr id="11286" name="Oval 22" descr="40%"/>
          <p:cNvSpPr>
            <a:spLocks noChangeArrowheads="1"/>
          </p:cNvSpPr>
          <p:nvPr/>
        </p:nvSpPr>
        <p:spPr bwMode="auto">
          <a:xfrm>
            <a:off x="7010400" y="1382713"/>
            <a:ext cx="2074862" cy="1095375"/>
          </a:xfrm>
          <a:prstGeom prst="ellipse">
            <a:avLst/>
          </a:prstGeom>
          <a:pattFill prst="pct40">
            <a:fgClr>
              <a:srgbClr val="0000FF"/>
            </a:fgClr>
            <a:bgClr>
              <a:srgbClr val="FFFF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dirty="0" smtClean="0">
                <a:solidFill>
                  <a:srgbClr val="FFFFFF"/>
                </a:solidFill>
                <a:latin typeface="Garamond" pitchFamily="18" charset="0"/>
              </a:rPr>
              <a:t>Purchase</a:t>
            </a:r>
          </a:p>
        </p:txBody>
      </p:sp>
    </p:spTree>
    <p:extLst>
      <p:ext uri="{BB962C8B-B14F-4D97-AF65-F5344CB8AC3E}">
        <p14:creationId xmlns:p14="http://schemas.microsoft.com/office/powerpoint/2010/main" val="3096102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81">
                                            <p:txEl>
                                              <p:charRg st="4294967295" end="4294967295"/>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000"/>
                                  </p:stCondLst>
                                  <p:childTnLst>
                                    <p:set>
                                      <p:cBhvr>
                                        <p:cTn id="9" dur="1" fill="hold">
                                          <p:stCondLst>
                                            <p:cond delay="499"/>
                                          </p:stCondLst>
                                        </p:cTn>
                                        <p:tgtEl>
                                          <p:spTgt spid="11282">
                                            <p:txEl>
                                              <p:charRg st="4294967295" end="4294967295"/>
                                            </p:txEl>
                                          </p:spTgt>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499"/>
                                          </p:stCondLst>
                                        </p:cTn>
                                        <p:tgtEl>
                                          <p:spTgt spid="11283">
                                            <p:txEl>
                                              <p:charRg st="4294967295" end="4294967295"/>
                                            </p:txEl>
                                          </p:spTgt>
                                        </p:tgtEl>
                                        <p:attrNameLst>
                                          <p:attrName>style.visibility</p:attrName>
                                        </p:attrNameLst>
                                      </p:cBhvr>
                                      <p:to>
                                        <p:strVal val="visible"/>
                                      </p:to>
                                    </p:set>
                                  </p:childTnLst>
                                </p:cTn>
                              </p:par>
                            </p:childTnLst>
                          </p:cTn>
                        </p:par>
                        <p:par>
                          <p:cTn id="13" fill="hold" nodeType="afterGroup">
                            <p:stCondLst>
                              <p:cond delay="3500"/>
                            </p:stCondLst>
                            <p:childTnLst>
                              <p:par>
                                <p:cTn id="14" presetID="1" presetClass="entr" presetSubtype="0" fill="hold" grpId="0" nodeType="afterEffect">
                                  <p:stCondLst>
                                    <p:cond delay="1000"/>
                                  </p:stCondLst>
                                  <p:childTnLst>
                                    <p:set>
                                      <p:cBhvr>
                                        <p:cTn id="15" dur="1" fill="hold">
                                          <p:stCondLst>
                                            <p:cond delay="499"/>
                                          </p:stCondLst>
                                        </p:cTn>
                                        <p:tgtEl>
                                          <p:spTgt spid="11284">
                                            <p:txEl>
                                              <p:charRg st="4294967295" end="4294967295"/>
                                            </p:txEl>
                                          </p:spTgt>
                                        </p:tgtEl>
                                        <p:attrNameLst>
                                          <p:attrName>style.visibility</p:attrName>
                                        </p:attrNameLst>
                                      </p:cBhvr>
                                      <p:to>
                                        <p:strVal val="visible"/>
                                      </p:to>
                                    </p:set>
                                  </p:childTnLst>
                                </p:cTn>
                              </p:par>
                            </p:childTnLst>
                          </p:cTn>
                        </p:par>
                        <p:par>
                          <p:cTn id="16" fill="hold" nodeType="afterGroup">
                            <p:stCondLst>
                              <p:cond delay="5000"/>
                            </p:stCondLst>
                            <p:childTnLst>
                              <p:par>
                                <p:cTn id="17" presetID="1" presetClass="entr" presetSubtype="0" fill="hold" grpId="0" nodeType="afterEffect">
                                  <p:stCondLst>
                                    <p:cond delay="1000"/>
                                  </p:stCondLst>
                                  <p:childTnLst>
                                    <p:set>
                                      <p:cBhvr>
                                        <p:cTn id="18" dur="1" fill="hold">
                                          <p:stCondLst>
                                            <p:cond delay="499"/>
                                          </p:stCondLst>
                                        </p:cTn>
                                        <p:tgtEl>
                                          <p:spTgt spid="11285">
                                            <p:txEl>
                                              <p:charRg st="4294967295" end="4294967295"/>
                                            </p:txEl>
                                          </p:spTgt>
                                        </p:tgtEl>
                                        <p:attrNameLst>
                                          <p:attrName>style.visibility</p:attrName>
                                        </p:attrNameLst>
                                      </p:cBhvr>
                                      <p:to>
                                        <p:strVal val="visible"/>
                                      </p:to>
                                    </p:set>
                                  </p:childTnLst>
                                </p:cTn>
                              </p:par>
                            </p:childTnLst>
                          </p:cTn>
                        </p:par>
                        <p:par>
                          <p:cTn id="19" fill="hold" nodeType="afterGroup">
                            <p:stCondLst>
                              <p:cond delay="6500"/>
                            </p:stCondLst>
                            <p:childTnLst>
                              <p:par>
                                <p:cTn id="20" presetID="1" presetClass="entr" presetSubtype="0" fill="hold" grpId="0" nodeType="afterEffect">
                                  <p:stCondLst>
                                    <p:cond delay="1000"/>
                                  </p:stCondLst>
                                  <p:childTnLst>
                                    <p:set>
                                      <p:cBhvr>
                                        <p:cTn id="21" dur="1" fill="hold">
                                          <p:stCondLst>
                                            <p:cond delay="499"/>
                                          </p:stCondLst>
                                        </p:cTn>
                                        <p:tgtEl>
                                          <p:spTgt spid="11286">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1" grpId="0" autoUpdateAnimBg="0"/>
      <p:bldP spid="11282" grpId="0" autoUpdateAnimBg="0"/>
      <p:bldP spid="11283" grpId="0" autoUpdateAnimBg="0"/>
      <p:bldP spid="11284" grpId="0" autoUpdateAnimBg="0"/>
      <p:bldP spid="11285" grpId="0" autoUpdateAnimBg="0"/>
      <p:bldP spid="1128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Oval 5"/>
          <p:cNvSpPr>
            <a:spLocks noChangeArrowheads="1"/>
          </p:cNvSpPr>
          <p:nvPr/>
        </p:nvSpPr>
        <p:spPr bwMode="auto">
          <a:xfrm>
            <a:off x="1147763" y="5070475"/>
            <a:ext cx="2074862" cy="10953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Awareness</a:t>
            </a:r>
          </a:p>
        </p:txBody>
      </p:sp>
      <p:sp>
        <p:nvSpPr>
          <p:cNvPr id="12295" name="Rectangle 7"/>
          <p:cNvSpPr>
            <a:spLocks noChangeArrowheads="1"/>
          </p:cNvSpPr>
          <p:nvPr/>
        </p:nvSpPr>
        <p:spPr bwMode="auto">
          <a:xfrm>
            <a:off x="1058863" y="981075"/>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b="1" smtClean="0">
                <a:solidFill>
                  <a:srgbClr val="000000"/>
                </a:solidFill>
                <a:latin typeface="Garamond" pitchFamily="18" charset="0"/>
              </a:rPr>
              <a:t>Hierarchy of Communication Effects</a:t>
            </a:r>
          </a:p>
          <a:p>
            <a:pPr eaLnBrk="1" hangingPunct="1"/>
            <a:r>
              <a:rPr lang="en-US" b="1" smtClean="0">
                <a:solidFill>
                  <a:srgbClr val="000000"/>
                </a:solidFill>
                <a:latin typeface="Garamond" pitchFamily="18" charset="0"/>
              </a:rPr>
              <a:t>Advertising Process at Work</a:t>
            </a:r>
          </a:p>
        </p:txBody>
      </p:sp>
      <p:sp>
        <p:nvSpPr>
          <p:cNvPr id="12296" name="Oval 8"/>
          <p:cNvSpPr>
            <a:spLocks noChangeArrowheads="1"/>
          </p:cNvSpPr>
          <p:nvPr/>
        </p:nvSpPr>
        <p:spPr bwMode="auto">
          <a:xfrm>
            <a:off x="2287588" y="4321175"/>
            <a:ext cx="2074862" cy="10953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Knowledge</a:t>
            </a:r>
          </a:p>
        </p:txBody>
      </p:sp>
      <p:sp>
        <p:nvSpPr>
          <p:cNvPr id="12297" name="Oval 9"/>
          <p:cNvSpPr>
            <a:spLocks noChangeArrowheads="1"/>
          </p:cNvSpPr>
          <p:nvPr/>
        </p:nvSpPr>
        <p:spPr bwMode="auto">
          <a:xfrm>
            <a:off x="3498850" y="3573463"/>
            <a:ext cx="2074863" cy="10953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Liking</a:t>
            </a:r>
          </a:p>
        </p:txBody>
      </p:sp>
      <p:sp>
        <p:nvSpPr>
          <p:cNvPr id="12298" name="Oval 10"/>
          <p:cNvSpPr>
            <a:spLocks noChangeArrowheads="1"/>
          </p:cNvSpPr>
          <p:nvPr/>
        </p:nvSpPr>
        <p:spPr bwMode="auto">
          <a:xfrm>
            <a:off x="4765675" y="2881313"/>
            <a:ext cx="2074863" cy="10953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Preference</a:t>
            </a:r>
          </a:p>
        </p:txBody>
      </p:sp>
      <p:sp>
        <p:nvSpPr>
          <p:cNvPr id="12299" name="Oval 11"/>
          <p:cNvSpPr>
            <a:spLocks noChangeArrowheads="1"/>
          </p:cNvSpPr>
          <p:nvPr/>
        </p:nvSpPr>
        <p:spPr bwMode="auto">
          <a:xfrm>
            <a:off x="5918200" y="2132013"/>
            <a:ext cx="2074863" cy="10953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Conviction</a:t>
            </a:r>
          </a:p>
        </p:txBody>
      </p:sp>
      <p:sp>
        <p:nvSpPr>
          <p:cNvPr id="12300" name="Oval 12"/>
          <p:cNvSpPr>
            <a:spLocks noChangeArrowheads="1"/>
          </p:cNvSpPr>
          <p:nvPr/>
        </p:nvSpPr>
        <p:spPr bwMode="auto">
          <a:xfrm>
            <a:off x="7069138" y="1382713"/>
            <a:ext cx="2074862" cy="10953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Purchase</a:t>
            </a:r>
          </a:p>
        </p:txBody>
      </p:sp>
      <p:sp>
        <p:nvSpPr>
          <p:cNvPr id="12301" name="Oval 13"/>
          <p:cNvSpPr>
            <a:spLocks noChangeArrowheads="1"/>
          </p:cNvSpPr>
          <p:nvPr/>
        </p:nvSpPr>
        <p:spPr bwMode="auto">
          <a:xfrm>
            <a:off x="1147763" y="5076825"/>
            <a:ext cx="2074862" cy="109537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Awareness</a:t>
            </a:r>
          </a:p>
        </p:txBody>
      </p:sp>
      <p:sp>
        <p:nvSpPr>
          <p:cNvPr id="12302" name="Rectangle 14"/>
          <p:cNvSpPr>
            <a:spLocks noChangeArrowheads="1"/>
          </p:cNvSpPr>
          <p:nvPr/>
        </p:nvSpPr>
        <p:spPr bwMode="auto">
          <a:xfrm>
            <a:off x="5435600" y="4479925"/>
            <a:ext cx="3702050" cy="1685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tIns="228600" rIns="274320" bIns="228600">
            <a:spAutoFit/>
          </a:bodyPr>
          <a:lstStyle/>
          <a:p>
            <a:pPr eaLnBrk="1" hangingPunct="1"/>
            <a:r>
              <a:rPr lang="en-US" sz="2000" b="1" smtClean="0">
                <a:solidFill>
                  <a:srgbClr val="000000"/>
                </a:solidFill>
                <a:latin typeface="Garamond" pitchFamily="18" charset="0"/>
              </a:rPr>
              <a:t>Brand identification</a:t>
            </a:r>
          </a:p>
          <a:p>
            <a:pPr eaLnBrk="1" hangingPunct="1"/>
            <a:r>
              <a:rPr lang="en-US" sz="2000" b="1" smtClean="0">
                <a:solidFill>
                  <a:srgbClr val="000000"/>
                </a:solidFill>
                <a:latin typeface="Garamond" pitchFamily="18" charset="0"/>
              </a:rPr>
              <a:t>Verbal – Pronounciation</a:t>
            </a:r>
          </a:p>
          <a:p>
            <a:pPr eaLnBrk="1" hangingPunct="1"/>
            <a:r>
              <a:rPr lang="en-US" sz="2000" b="1" smtClean="0">
                <a:solidFill>
                  <a:srgbClr val="000000"/>
                </a:solidFill>
                <a:latin typeface="Garamond" pitchFamily="18" charset="0"/>
              </a:rPr>
              <a:t>Visual – Symbol</a:t>
            </a:r>
          </a:p>
          <a:p>
            <a:pPr eaLnBrk="1" hangingPunct="1"/>
            <a:r>
              <a:rPr lang="en-US" sz="2000" b="1" smtClean="0">
                <a:solidFill>
                  <a:srgbClr val="000000"/>
                </a:solidFill>
                <a:latin typeface="Garamond" pitchFamily="18" charset="0"/>
              </a:rPr>
              <a:t>Semantics …</a:t>
            </a:r>
          </a:p>
        </p:txBody>
      </p:sp>
      <p:sp>
        <p:nvSpPr>
          <p:cNvPr id="12303" name="AutoShape 15">
            <a:hlinkClick r:id="rId2" action="ppaction://hlinksldjump" highlightClick="1"/>
          </p:cNvPr>
          <p:cNvSpPr>
            <a:spLocks noChangeArrowheads="1"/>
          </p:cNvSpPr>
          <p:nvPr/>
        </p:nvSpPr>
        <p:spPr bwMode="auto">
          <a:xfrm>
            <a:off x="1476375" y="4652963"/>
            <a:ext cx="431800" cy="360362"/>
          </a:xfrm>
          <a:prstGeom prst="actionButtonEnd">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smtClean="0">
              <a:solidFill>
                <a:srgbClr val="000000"/>
              </a:solidFill>
              <a:latin typeface="Arial" pitchFamily="34" charset="0"/>
            </a:endParaRPr>
          </a:p>
        </p:txBody>
      </p:sp>
    </p:spTree>
    <p:extLst>
      <p:ext uri="{BB962C8B-B14F-4D97-AF65-F5344CB8AC3E}">
        <p14:creationId xmlns:p14="http://schemas.microsoft.com/office/powerpoint/2010/main" val="3995607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2301"/>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2000"/>
                                  </p:stCondLst>
                                  <p:childTnLst>
                                    <p:set>
                                      <p:cBhvr>
                                        <p:cTn id="9" dur="1" fill="hold">
                                          <p:stCondLst>
                                            <p:cond delay="74"/>
                                          </p:stCondLst>
                                        </p:cTn>
                                        <p:tgtEl>
                                          <p:spTgt spid="12302">
                                            <p:bg/>
                                          </p:spTgt>
                                        </p:tgtEl>
                                        <p:attrNameLst>
                                          <p:attrName>style.visibility</p:attrName>
                                        </p:attrNameLst>
                                      </p:cBhvr>
                                      <p:to>
                                        <p:strVal val="visible"/>
                                      </p:to>
                                    </p:set>
                                  </p:childTnLst>
                                </p:cTn>
                              </p:par>
                            </p:childTnLst>
                          </p:cTn>
                        </p:par>
                        <p:par>
                          <p:cTn id="10" fill="hold" nodeType="afterGroup">
                            <p:stCondLst>
                              <p:cond delay="3575"/>
                            </p:stCondLst>
                            <p:childTnLst>
                              <p:par>
                                <p:cTn id="11" presetID="1" presetClass="entr" presetSubtype="0" fill="hold" grpId="0" nodeType="afterEffect">
                                  <p:stCondLst>
                                    <p:cond delay="2000"/>
                                  </p:stCondLst>
                                  <p:iterate type="lt">
                                    <p:tmAbs val="75"/>
                                  </p:iterate>
                                  <p:childTnLst>
                                    <p:set>
                                      <p:cBhvr>
                                        <p:cTn id="12" dur="1" fill="hold">
                                          <p:stCondLst>
                                            <p:cond delay="74"/>
                                          </p:stCondLst>
                                        </p:cTn>
                                        <p:tgtEl>
                                          <p:spTgt spid="12302">
                                            <p:txEl>
                                              <p:pRg st="0" end="0"/>
                                            </p:txEl>
                                          </p:spTgt>
                                        </p:tgtEl>
                                        <p:attrNameLst>
                                          <p:attrName>style.visibility</p:attrName>
                                        </p:attrNameLst>
                                      </p:cBhvr>
                                      <p:to>
                                        <p:strVal val="visible"/>
                                      </p:to>
                                    </p:set>
                                  </p:childTnLst>
                                </p:cTn>
                              </p:par>
                            </p:childTnLst>
                          </p:cTn>
                        </p:par>
                        <p:par>
                          <p:cTn id="13" fill="hold" nodeType="afterGroup">
                            <p:stCondLst>
                              <p:cond delay="7000"/>
                            </p:stCondLst>
                            <p:childTnLst>
                              <p:par>
                                <p:cTn id="14" presetID="1" presetClass="entr" presetSubtype="0" fill="hold" grpId="0" nodeType="afterEffect">
                                  <p:stCondLst>
                                    <p:cond delay="2000"/>
                                  </p:stCondLst>
                                  <p:iterate type="lt">
                                    <p:tmAbs val="75"/>
                                  </p:iterate>
                                  <p:childTnLst>
                                    <p:set>
                                      <p:cBhvr>
                                        <p:cTn id="15" dur="1" fill="hold">
                                          <p:stCondLst>
                                            <p:cond delay="74"/>
                                          </p:stCondLst>
                                        </p:cTn>
                                        <p:tgtEl>
                                          <p:spTgt spid="12302">
                                            <p:txEl>
                                              <p:pRg st="1" end="1"/>
                                            </p:txEl>
                                          </p:spTgt>
                                        </p:tgtEl>
                                        <p:attrNameLst>
                                          <p:attrName>style.visibility</p:attrName>
                                        </p:attrNameLst>
                                      </p:cBhvr>
                                      <p:to>
                                        <p:strVal val="visible"/>
                                      </p:to>
                                    </p:set>
                                  </p:childTnLst>
                                </p:cTn>
                              </p:par>
                            </p:childTnLst>
                          </p:cTn>
                        </p:par>
                        <p:par>
                          <p:cTn id="16" fill="hold" nodeType="afterGroup">
                            <p:stCondLst>
                              <p:cond delay="10575"/>
                            </p:stCondLst>
                            <p:childTnLst>
                              <p:par>
                                <p:cTn id="17" presetID="1" presetClass="entr" presetSubtype="0" fill="hold" grpId="0" nodeType="afterEffect">
                                  <p:stCondLst>
                                    <p:cond delay="2000"/>
                                  </p:stCondLst>
                                  <p:iterate type="lt">
                                    <p:tmAbs val="75"/>
                                  </p:iterate>
                                  <p:childTnLst>
                                    <p:set>
                                      <p:cBhvr>
                                        <p:cTn id="18" dur="1" fill="hold">
                                          <p:stCondLst>
                                            <p:cond delay="74"/>
                                          </p:stCondLst>
                                        </p:cTn>
                                        <p:tgtEl>
                                          <p:spTgt spid="12302">
                                            <p:txEl>
                                              <p:pRg st="2" end="2"/>
                                            </p:txEl>
                                          </p:spTgt>
                                        </p:tgtEl>
                                        <p:attrNameLst>
                                          <p:attrName>style.visibility</p:attrName>
                                        </p:attrNameLst>
                                      </p:cBhvr>
                                      <p:to>
                                        <p:strVal val="visible"/>
                                      </p:to>
                                    </p:set>
                                  </p:childTnLst>
                                </p:cTn>
                              </p:par>
                            </p:childTnLst>
                          </p:cTn>
                        </p:par>
                        <p:par>
                          <p:cTn id="19" fill="hold" nodeType="afterGroup">
                            <p:stCondLst>
                              <p:cond delay="13550"/>
                            </p:stCondLst>
                            <p:childTnLst>
                              <p:par>
                                <p:cTn id="20" presetID="1" presetClass="entr" presetSubtype="0" fill="hold" grpId="0" nodeType="afterEffect">
                                  <p:stCondLst>
                                    <p:cond delay="2000"/>
                                  </p:stCondLst>
                                  <p:iterate type="lt">
                                    <p:tmAbs val="75"/>
                                  </p:iterate>
                                  <p:childTnLst>
                                    <p:set>
                                      <p:cBhvr>
                                        <p:cTn id="21" dur="1" fill="hold">
                                          <p:stCondLst>
                                            <p:cond delay="74"/>
                                          </p:stCondLst>
                                        </p:cTn>
                                        <p:tgtEl>
                                          <p:spTgt spid="123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animBg="1" autoUpdateAnimBg="0"/>
      <p:bldP spid="12302" grpId="0" build="p" animBg="1" autoUpdateAnimBg="0" advAuto="2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id-ID"/>
          </a:p>
        </p:txBody>
      </p:sp>
      <p:sp>
        <p:nvSpPr>
          <p:cNvPr id="11" name="Content Placeholder 10"/>
          <p:cNvSpPr>
            <a:spLocks noGrp="1"/>
          </p:cNvSpPr>
          <p:nvPr>
            <p:ph idx="1"/>
          </p:nvPr>
        </p:nvSpPr>
        <p:spPr/>
        <p:txBody>
          <a:bodyPr/>
          <a:lstStyle/>
          <a:p>
            <a:endParaRPr lang="id-ID"/>
          </a:p>
        </p:txBody>
      </p:sp>
      <p:sp>
        <p:nvSpPr>
          <p:cNvPr id="13317" name="Oval 5"/>
          <p:cNvSpPr>
            <a:spLocks noChangeArrowheads="1"/>
          </p:cNvSpPr>
          <p:nvPr/>
        </p:nvSpPr>
        <p:spPr bwMode="auto">
          <a:xfrm>
            <a:off x="2563813" y="4314825"/>
            <a:ext cx="2074862" cy="10953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Knowledge</a:t>
            </a:r>
          </a:p>
        </p:txBody>
      </p:sp>
      <p:sp>
        <p:nvSpPr>
          <p:cNvPr id="13319" name="Rectangle 7"/>
          <p:cNvSpPr>
            <a:spLocks noChangeArrowheads="1"/>
          </p:cNvSpPr>
          <p:nvPr/>
        </p:nvSpPr>
        <p:spPr bwMode="auto">
          <a:xfrm>
            <a:off x="1331913" y="981075"/>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b="1" smtClean="0">
                <a:solidFill>
                  <a:srgbClr val="000000"/>
                </a:solidFill>
                <a:latin typeface="Garamond" pitchFamily="18" charset="0"/>
              </a:rPr>
              <a:t>Hierarchy of Communication Effects</a:t>
            </a:r>
          </a:p>
          <a:p>
            <a:pPr eaLnBrk="1" hangingPunct="1"/>
            <a:r>
              <a:rPr lang="en-US" b="1" smtClean="0">
                <a:solidFill>
                  <a:srgbClr val="000000"/>
                </a:solidFill>
                <a:latin typeface="Garamond" pitchFamily="18" charset="0"/>
              </a:rPr>
              <a:t>Advertising Process at Work</a:t>
            </a:r>
          </a:p>
        </p:txBody>
      </p:sp>
      <p:sp>
        <p:nvSpPr>
          <p:cNvPr id="13320" name="Oval 8"/>
          <p:cNvSpPr>
            <a:spLocks noChangeArrowheads="1"/>
          </p:cNvSpPr>
          <p:nvPr/>
        </p:nvSpPr>
        <p:spPr bwMode="auto">
          <a:xfrm>
            <a:off x="1409700" y="5070475"/>
            <a:ext cx="2074863" cy="10953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Awareness</a:t>
            </a:r>
          </a:p>
        </p:txBody>
      </p:sp>
      <p:sp>
        <p:nvSpPr>
          <p:cNvPr id="13321" name="Oval 9"/>
          <p:cNvSpPr>
            <a:spLocks noChangeArrowheads="1"/>
          </p:cNvSpPr>
          <p:nvPr/>
        </p:nvSpPr>
        <p:spPr bwMode="auto">
          <a:xfrm>
            <a:off x="3771900" y="3573463"/>
            <a:ext cx="2074863" cy="10953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Liking</a:t>
            </a:r>
          </a:p>
        </p:txBody>
      </p:sp>
      <p:sp>
        <p:nvSpPr>
          <p:cNvPr id="13322" name="Oval 10"/>
          <p:cNvSpPr>
            <a:spLocks noChangeArrowheads="1"/>
          </p:cNvSpPr>
          <p:nvPr/>
        </p:nvSpPr>
        <p:spPr bwMode="auto">
          <a:xfrm>
            <a:off x="5038725" y="2881313"/>
            <a:ext cx="2074863" cy="10953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Preference</a:t>
            </a:r>
          </a:p>
        </p:txBody>
      </p:sp>
      <p:sp>
        <p:nvSpPr>
          <p:cNvPr id="13323" name="Oval 11"/>
          <p:cNvSpPr>
            <a:spLocks noChangeArrowheads="1"/>
          </p:cNvSpPr>
          <p:nvPr/>
        </p:nvSpPr>
        <p:spPr bwMode="auto">
          <a:xfrm>
            <a:off x="6191250" y="2132013"/>
            <a:ext cx="2074863" cy="10953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Conviction</a:t>
            </a:r>
          </a:p>
        </p:txBody>
      </p:sp>
      <p:sp>
        <p:nvSpPr>
          <p:cNvPr id="13324" name="Oval 12"/>
          <p:cNvSpPr>
            <a:spLocks noChangeArrowheads="1"/>
          </p:cNvSpPr>
          <p:nvPr/>
        </p:nvSpPr>
        <p:spPr bwMode="auto">
          <a:xfrm>
            <a:off x="7342188" y="1382713"/>
            <a:ext cx="2074862" cy="10953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Purchase</a:t>
            </a:r>
          </a:p>
        </p:txBody>
      </p:sp>
      <p:sp>
        <p:nvSpPr>
          <p:cNvPr id="13325" name="Oval 13"/>
          <p:cNvSpPr>
            <a:spLocks noChangeArrowheads="1"/>
          </p:cNvSpPr>
          <p:nvPr/>
        </p:nvSpPr>
        <p:spPr bwMode="auto">
          <a:xfrm>
            <a:off x="2563813" y="4314825"/>
            <a:ext cx="2074862" cy="109537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Knowledge</a:t>
            </a:r>
          </a:p>
        </p:txBody>
      </p:sp>
      <p:sp>
        <p:nvSpPr>
          <p:cNvPr id="13326" name="Rectangle 14"/>
          <p:cNvSpPr>
            <a:spLocks noChangeArrowheads="1"/>
          </p:cNvSpPr>
          <p:nvPr/>
        </p:nvSpPr>
        <p:spPr bwMode="auto">
          <a:xfrm>
            <a:off x="5549900" y="4437063"/>
            <a:ext cx="3414713" cy="18399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tIns="228600" rIns="274320" bIns="228600">
            <a:spAutoFit/>
          </a:bodyPr>
          <a:lstStyle/>
          <a:p>
            <a:pPr eaLnBrk="1" hangingPunct="1"/>
            <a:r>
              <a:rPr lang="en-US" b="1" smtClean="0">
                <a:solidFill>
                  <a:srgbClr val="000000"/>
                </a:solidFill>
                <a:latin typeface="Garamond" pitchFamily="18" charset="0"/>
              </a:rPr>
              <a:t>Information</a:t>
            </a:r>
          </a:p>
          <a:p>
            <a:pPr eaLnBrk="1" hangingPunct="1"/>
            <a:r>
              <a:rPr lang="en-US" b="1" smtClean="0">
                <a:solidFill>
                  <a:srgbClr val="000000"/>
                </a:solidFill>
                <a:latin typeface="Garamond" pitchFamily="18" charset="0"/>
              </a:rPr>
              <a:t>Description</a:t>
            </a:r>
          </a:p>
          <a:p>
            <a:pPr eaLnBrk="1" hangingPunct="1"/>
            <a:r>
              <a:rPr lang="en-US" b="1" smtClean="0">
                <a:solidFill>
                  <a:srgbClr val="000000"/>
                </a:solidFill>
                <a:latin typeface="Garamond" pitchFamily="18" charset="0"/>
              </a:rPr>
              <a:t>What product</a:t>
            </a:r>
          </a:p>
          <a:p>
            <a:pPr eaLnBrk="1" hangingPunct="1"/>
            <a:r>
              <a:rPr lang="en-US" b="1" smtClean="0">
                <a:solidFill>
                  <a:srgbClr val="000000"/>
                </a:solidFill>
                <a:latin typeface="Garamond" pitchFamily="18" charset="0"/>
              </a:rPr>
              <a:t>Size, fragrance, flavor</a:t>
            </a:r>
          </a:p>
          <a:p>
            <a:pPr eaLnBrk="1" hangingPunct="1"/>
            <a:r>
              <a:rPr lang="en-US" b="1" smtClean="0">
                <a:solidFill>
                  <a:srgbClr val="000000"/>
                </a:solidFill>
                <a:latin typeface="Garamond" pitchFamily="18" charset="0"/>
              </a:rPr>
              <a:t>Price (range)</a:t>
            </a:r>
          </a:p>
        </p:txBody>
      </p:sp>
      <p:sp>
        <p:nvSpPr>
          <p:cNvPr id="13327" name="AutoShape 15">
            <a:hlinkClick r:id="rId2" action="ppaction://hlinksldjump" highlightClick="1"/>
          </p:cNvPr>
          <p:cNvSpPr>
            <a:spLocks noChangeArrowheads="1"/>
          </p:cNvSpPr>
          <p:nvPr/>
        </p:nvSpPr>
        <p:spPr bwMode="auto">
          <a:xfrm>
            <a:off x="2987675" y="3789363"/>
            <a:ext cx="431800" cy="360362"/>
          </a:xfrm>
          <a:prstGeom prst="actionButtonEnd">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smtClean="0">
              <a:solidFill>
                <a:srgbClr val="000000"/>
              </a:solidFill>
              <a:latin typeface="Arial" pitchFamily="34" charset="0"/>
            </a:endParaRPr>
          </a:p>
        </p:txBody>
      </p:sp>
    </p:spTree>
    <p:extLst>
      <p:ext uri="{BB962C8B-B14F-4D97-AF65-F5344CB8AC3E}">
        <p14:creationId xmlns:p14="http://schemas.microsoft.com/office/powerpoint/2010/main" val="2594721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3325"/>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74"/>
                                          </p:stCondLst>
                                        </p:cTn>
                                        <p:tgtEl>
                                          <p:spTgt spid="13326">
                                            <p:bg/>
                                          </p:spTgt>
                                        </p:tgtEl>
                                        <p:attrNameLst>
                                          <p:attrName>style.visibility</p:attrName>
                                        </p:attrNameLst>
                                      </p:cBhvr>
                                      <p:to>
                                        <p:strVal val="visible"/>
                                      </p:to>
                                    </p:set>
                                  </p:childTnLst>
                                </p:cTn>
                              </p:par>
                            </p:childTnLst>
                          </p:cTn>
                        </p:par>
                        <p:par>
                          <p:cTn id="10" fill="hold" nodeType="afterGroup">
                            <p:stCondLst>
                              <p:cond delay="2575"/>
                            </p:stCondLst>
                            <p:childTnLst>
                              <p:par>
                                <p:cTn id="11" presetID="1" presetClass="entr" presetSubtype="0" fill="hold" grpId="0" nodeType="afterEffect">
                                  <p:stCondLst>
                                    <p:cond delay="1000"/>
                                  </p:stCondLst>
                                  <p:iterate type="lt">
                                    <p:tmAbs val="75"/>
                                  </p:iterate>
                                  <p:childTnLst>
                                    <p:set>
                                      <p:cBhvr>
                                        <p:cTn id="12" dur="1" fill="hold">
                                          <p:stCondLst>
                                            <p:cond delay="74"/>
                                          </p:stCondLst>
                                        </p:cTn>
                                        <p:tgtEl>
                                          <p:spTgt spid="13326">
                                            <p:txEl>
                                              <p:pRg st="0" end="0"/>
                                            </p:txEl>
                                          </p:spTgt>
                                        </p:tgtEl>
                                        <p:attrNameLst>
                                          <p:attrName>style.visibility</p:attrName>
                                        </p:attrNameLst>
                                      </p:cBhvr>
                                      <p:to>
                                        <p:strVal val="visible"/>
                                      </p:to>
                                    </p:set>
                                  </p:childTnLst>
                                </p:cTn>
                              </p:par>
                            </p:childTnLst>
                          </p:cTn>
                        </p:par>
                        <p:par>
                          <p:cTn id="13" fill="hold" nodeType="afterGroup">
                            <p:stCondLst>
                              <p:cond delay="4400"/>
                            </p:stCondLst>
                            <p:childTnLst>
                              <p:par>
                                <p:cTn id="14" presetID="1" presetClass="entr" presetSubtype="0" fill="hold" grpId="0" nodeType="afterEffect">
                                  <p:stCondLst>
                                    <p:cond delay="1000"/>
                                  </p:stCondLst>
                                  <p:iterate type="lt">
                                    <p:tmAbs val="75"/>
                                  </p:iterate>
                                  <p:childTnLst>
                                    <p:set>
                                      <p:cBhvr>
                                        <p:cTn id="15" dur="1" fill="hold">
                                          <p:stCondLst>
                                            <p:cond delay="74"/>
                                          </p:stCondLst>
                                        </p:cTn>
                                        <p:tgtEl>
                                          <p:spTgt spid="13326">
                                            <p:txEl>
                                              <p:pRg st="1" end="1"/>
                                            </p:txEl>
                                          </p:spTgt>
                                        </p:tgtEl>
                                        <p:attrNameLst>
                                          <p:attrName>style.visibility</p:attrName>
                                        </p:attrNameLst>
                                      </p:cBhvr>
                                      <p:to>
                                        <p:strVal val="visible"/>
                                      </p:to>
                                    </p:set>
                                  </p:childTnLst>
                                </p:cTn>
                              </p:par>
                            </p:childTnLst>
                          </p:cTn>
                        </p:par>
                        <p:par>
                          <p:cTn id="16" fill="hold" nodeType="afterGroup">
                            <p:stCondLst>
                              <p:cond delay="6225"/>
                            </p:stCondLst>
                            <p:childTnLst>
                              <p:par>
                                <p:cTn id="17" presetID="1" presetClass="entr" presetSubtype="0" fill="hold" grpId="0" nodeType="afterEffect">
                                  <p:stCondLst>
                                    <p:cond delay="1000"/>
                                  </p:stCondLst>
                                  <p:iterate type="lt">
                                    <p:tmAbs val="75"/>
                                  </p:iterate>
                                  <p:childTnLst>
                                    <p:set>
                                      <p:cBhvr>
                                        <p:cTn id="18" dur="1" fill="hold">
                                          <p:stCondLst>
                                            <p:cond delay="74"/>
                                          </p:stCondLst>
                                        </p:cTn>
                                        <p:tgtEl>
                                          <p:spTgt spid="13326">
                                            <p:txEl>
                                              <p:pRg st="2" end="2"/>
                                            </p:txEl>
                                          </p:spTgt>
                                        </p:tgtEl>
                                        <p:attrNameLst>
                                          <p:attrName>style.visibility</p:attrName>
                                        </p:attrNameLst>
                                      </p:cBhvr>
                                      <p:to>
                                        <p:strVal val="visible"/>
                                      </p:to>
                                    </p:set>
                                  </p:childTnLst>
                                </p:cTn>
                              </p:par>
                            </p:childTnLst>
                          </p:cTn>
                        </p:par>
                        <p:par>
                          <p:cTn id="19" fill="hold" nodeType="afterGroup">
                            <p:stCondLst>
                              <p:cond delay="8050"/>
                            </p:stCondLst>
                            <p:childTnLst>
                              <p:par>
                                <p:cTn id="20" presetID="1" presetClass="entr" presetSubtype="0" fill="hold" grpId="0" nodeType="afterEffect">
                                  <p:stCondLst>
                                    <p:cond delay="1000"/>
                                  </p:stCondLst>
                                  <p:iterate type="lt">
                                    <p:tmAbs val="75"/>
                                  </p:iterate>
                                  <p:childTnLst>
                                    <p:set>
                                      <p:cBhvr>
                                        <p:cTn id="21" dur="1" fill="hold">
                                          <p:stCondLst>
                                            <p:cond delay="74"/>
                                          </p:stCondLst>
                                        </p:cTn>
                                        <p:tgtEl>
                                          <p:spTgt spid="13326">
                                            <p:txEl>
                                              <p:pRg st="3" end="3"/>
                                            </p:txEl>
                                          </p:spTgt>
                                        </p:tgtEl>
                                        <p:attrNameLst>
                                          <p:attrName>style.visibility</p:attrName>
                                        </p:attrNameLst>
                                      </p:cBhvr>
                                      <p:to>
                                        <p:strVal val="visible"/>
                                      </p:to>
                                    </p:set>
                                  </p:childTnLst>
                                </p:cTn>
                              </p:par>
                            </p:childTnLst>
                          </p:cTn>
                        </p:par>
                        <p:par>
                          <p:cTn id="22" fill="hold" nodeType="afterGroup">
                            <p:stCondLst>
                              <p:cond delay="10625"/>
                            </p:stCondLst>
                            <p:childTnLst>
                              <p:par>
                                <p:cTn id="23" presetID="1" presetClass="entr" presetSubtype="0" fill="hold" grpId="0" nodeType="afterEffect">
                                  <p:stCondLst>
                                    <p:cond delay="1000"/>
                                  </p:stCondLst>
                                  <p:iterate type="lt">
                                    <p:tmAbs val="75"/>
                                  </p:iterate>
                                  <p:childTnLst>
                                    <p:set>
                                      <p:cBhvr>
                                        <p:cTn id="24" dur="1" fill="hold">
                                          <p:stCondLst>
                                            <p:cond delay="74"/>
                                          </p:stCondLst>
                                        </p:cTn>
                                        <p:tgtEl>
                                          <p:spTgt spid="133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animBg="1" autoUpdateAnimBg="0"/>
      <p:bldP spid="13326" grpId="0" build="p" animBg="1"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Oval 5"/>
          <p:cNvSpPr>
            <a:spLocks noChangeArrowheads="1"/>
          </p:cNvSpPr>
          <p:nvPr/>
        </p:nvSpPr>
        <p:spPr bwMode="auto">
          <a:xfrm>
            <a:off x="3492500" y="3552825"/>
            <a:ext cx="2074863" cy="1066800"/>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Liking</a:t>
            </a:r>
          </a:p>
        </p:txBody>
      </p:sp>
      <p:sp>
        <p:nvSpPr>
          <p:cNvPr id="14343" name="Rectangle 7"/>
          <p:cNvSpPr>
            <a:spLocks noChangeArrowheads="1"/>
          </p:cNvSpPr>
          <p:nvPr/>
        </p:nvSpPr>
        <p:spPr bwMode="auto">
          <a:xfrm>
            <a:off x="1058863" y="981075"/>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b="1" smtClean="0">
                <a:solidFill>
                  <a:srgbClr val="000000"/>
                </a:solidFill>
                <a:latin typeface="Garamond" pitchFamily="18" charset="0"/>
              </a:rPr>
              <a:t>Hierarchy of Communication Effects</a:t>
            </a:r>
          </a:p>
          <a:p>
            <a:pPr eaLnBrk="1" hangingPunct="1"/>
            <a:r>
              <a:rPr lang="en-US" b="1" smtClean="0">
                <a:solidFill>
                  <a:srgbClr val="000000"/>
                </a:solidFill>
                <a:latin typeface="Garamond" pitchFamily="18" charset="0"/>
              </a:rPr>
              <a:t>Advertising Process at Work</a:t>
            </a:r>
          </a:p>
        </p:txBody>
      </p:sp>
      <p:sp>
        <p:nvSpPr>
          <p:cNvPr id="14344" name="Oval 8"/>
          <p:cNvSpPr>
            <a:spLocks noChangeArrowheads="1"/>
          </p:cNvSpPr>
          <p:nvPr/>
        </p:nvSpPr>
        <p:spPr bwMode="auto">
          <a:xfrm>
            <a:off x="1136650" y="5070475"/>
            <a:ext cx="2074863" cy="10953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Awareness</a:t>
            </a:r>
          </a:p>
        </p:txBody>
      </p:sp>
      <p:sp>
        <p:nvSpPr>
          <p:cNvPr id="14345" name="Oval 9"/>
          <p:cNvSpPr>
            <a:spLocks noChangeArrowheads="1"/>
          </p:cNvSpPr>
          <p:nvPr/>
        </p:nvSpPr>
        <p:spPr bwMode="auto">
          <a:xfrm>
            <a:off x="2287588" y="4321175"/>
            <a:ext cx="2074862" cy="10953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Knowledge</a:t>
            </a:r>
          </a:p>
        </p:txBody>
      </p:sp>
      <p:sp>
        <p:nvSpPr>
          <p:cNvPr id="14346" name="Oval 10"/>
          <p:cNvSpPr>
            <a:spLocks noChangeArrowheads="1"/>
          </p:cNvSpPr>
          <p:nvPr/>
        </p:nvSpPr>
        <p:spPr bwMode="auto">
          <a:xfrm>
            <a:off x="5918200" y="2132013"/>
            <a:ext cx="2074863" cy="10953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Conviction</a:t>
            </a:r>
          </a:p>
        </p:txBody>
      </p:sp>
      <p:sp>
        <p:nvSpPr>
          <p:cNvPr id="14347" name="Oval 11"/>
          <p:cNvSpPr>
            <a:spLocks noChangeArrowheads="1"/>
          </p:cNvSpPr>
          <p:nvPr/>
        </p:nvSpPr>
        <p:spPr bwMode="auto">
          <a:xfrm>
            <a:off x="7069138" y="1382713"/>
            <a:ext cx="2074862" cy="10953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Purchase</a:t>
            </a:r>
          </a:p>
        </p:txBody>
      </p:sp>
      <p:sp>
        <p:nvSpPr>
          <p:cNvPr id="14348" name="Oval 12"/>
          <p:cNvSpPr>
            <a:spLocks noChangeArrowheads="1"/>
          </p:cNvSpPr>
          <p:nvPr/>
        </p:nvSpPr>
        <p:spPr bwMode="auto">
          <a:xfrm>
            <a:off x="4765675" y="2881313"/>
            <a:ext cx="2074863" cy="1095375"/>
          </a:xfrm>
          <a:prstGeom prst="ellipse">
            <a:avLst/>
          </a:prstGeom>
          <a:solidFill>
            <a:srgbClr val="000099">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Preference</a:t>
            </a:r>
          </a:p>
        </p:txBody>
      </p:sp>
      <p:sp>
        <p:nvSpPr>
          <p:cNvPr id="14349" name="Oval 13"/>
          <p:cNvSpPr>
            <a:spLocks noChangeArrowheads="1"/>
          </p:cNvSpPr>
          <p:nvPr/>
        </p:nvSpPr>
        <p:spPr bwMode="auto">
          <a:xfrm>
            <a:off x="3492500" y="3530600"/>
            <a:ext cx="2074863" cy="1122363"/>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Liking</a:t>
            </a:r>
          </a:p>
        </p:txBody>
      </p:sp>
      <p:sp>
        <p:nvSpPr>
          <p:cNvPr id="14350" name="Rectangle 14"/>
          <p:cNvSpPr>
            <a:spLocks noChangeArrowheads="1"/>
          </p:cNvSpPr>
          <p:nvPr/>
        </p:nvSpPr>
        <p:spPr bwMode="auto">
          <a:xfrm>
            <a:off x="5181599" y="4619625"/>
            <a:ext cx="3586163" cy="120032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74320" tIns="228600" rIns="274320" bIns="228600">
            <a:spAutoFit/>
          </a:bodyPr>
          <a:lstStyle/>
          <a:p>
            <a:pPr eaLnBrk="1" hangingPunct="1"/>
            <a:r>
              <a:rPr lang="en-US" sz="2400" b="1" dirty="0" smtClean="0">
                <a:solidFill>
                  <a:srgbClr val="000000"/>
                </a:solidFill>
                <a:latin typeface="Garamond" pitchFamily="18" charset="0"/>
              </a:rPr>
              <a:t>What it does for me</a:t>
            </a:r>
          </a:p>
          <a:p>
            <a:pPr eaLnBrk="1" hangingPunct="1"/>
            <a:r>
              <a:rPr lang="en-US" sz="2400" b="1" dirty="0" smtClean="0">
                <a:solidFill>
                  <a:srgbClr val="000000"/>
                </a:solidFill>
                <a:latin typeface="Garamond" pitchFamily="18" charset="0"/>
              </a:rPr>
              <a:t>Benefits over features </a:t>
            </a:r>
          </a:p>
        </p:txBody>
      </p:sp>
      <p:sp>
        <p:nvSpPr>
          <p:cNvPr id="14351" name="AutoShape 15">
            <a:hlinkClick r:id="rId2" action="ppaction://hlinksldjump" highlightClick="1"/>
          </p:cNvPr>
          <p:cNvSpPr>
            <a:spLocks noChangeArrowheads="1"/>
          </p:cNvSpPr>
          <p:nvPr/>
        </p:nvSpPr>
        <p:spPr bwMode="auto">
          <a:xfrm>
            <a:off x="3924300" y="2997200"/>
            <a:ext cx="431800" cy="360363"/>
          </a:xfrm>
          <a:prstGeom prst="actionButtonEnd">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smtClean="0">
              <a:solidFill>
                <a:srgbClr val="000000"/>
              </a:solidFill>
              <a:latin typeface="Arial" pitchFamily="34" charset="0"/>
            </a:endParaRPr>
          </a:p>
        </p:txBody>
      </p:sp>
    </p:spTree>
    <p:extLst>
      <p:ext uri="{BB962C8B-B14F-4D97-AF65-F5344CB8AC3E}">
        <p14:creationId xmlns:p14="http://schemas.microsoft.com/office/powerpoint/2010/main" val="3327296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000"/>
                                  </p:stCondLst>
                                  <p:childTnLst>
                                    <p:set>
                                      <p:cBhvr>
                                        <p:cTn id="9" dur="1" fill="hold">
                                          <p:stCondLst>
                                            <p:cond delay="74"/>
                                          </p:stCondLst>
                                        </p:cTn>
                                        <p:tgtEl>
                                          <p:spTgt spid="14350">
                                            <p:bg/>
                                          </p:spTgt>
                                        </p:tgtEl>
                                        <p:attrNameLst>
                                          <p:attrName>style.visibility</p:attrName>
                                        </p:attrNameLst>
                                      </p:cBhvr>
                                      <p:to>
                                        <p:strVal val="visible"/>
                                      </p:to>
                                    </p:set>
                                  </p:childTnLst>
                                </p:cTn>
                              </p:par>
                            </p:childTnLst>
                          </p:cTn>
                        </p:par>
                        <p:par>
                          <p:cTn id="10" fill="hold" nodeType="afterGroup">
                            <p:stCondLst>
                              <p:cond delay="1575"/>
                            </p:stCondLst>
                            <p:childTnLst>
                              <p:par>
                                <p:cTn id="11" presetID="1" presetClass="entr" presetSubtype="0" fill="hold" grpId="0" nodeType="afterEffect">
                                  <p:stCondLst>
                                    <p:cond delay="1000"/>
                                  </p:stCondLst>
                                  <p:iterate type="lt">
                                    <p:tmAbs val="75"/>
                                  </p:iterate>
                                  <p:childTnLst>
                                    <p:set>
                                      <p:cBhvr>
                                        <p:cTn id="12" dur="1" fill="hold">
                                          <p:stCondLst>
                                            <p:cond delay="74"/>
                                          </p:stCondLst>
                                        </p:cTn>
                                        <p:tgtEl>
                                          <p:spTgt spid="14350">
                                            <p:txEl>
                                              <p:pRg st="0" end="0"/>
                                            </p:txEl>
                                          </p:spTgt>
                                        </p:tgtEl>
                                        <p:attrNameLst>
                                          <p:attrName>style.visibility</p:attrName>
                                        </p:attrNameLst>
                                      </p:cBhvr>
                                      <p:to>
                                        <p:strVal val="visible"/>
                                      </p:to>
                                    </p:set>
                                  </p:childTnLst>
                                </p:cTn>
                              </p:par>
                            </p:childTnLst>
                          </p:cTn>
                        </p:par>
                        <p:par>
                          <p:cTn id="13" fill="hold" nodeType="afterGroup">
                            <p:stCondLst>
                              <p:cond delay="3700"/>
                            </p:stCondLst>
                            <p:childTnLst>
                              <p:par>
                                <p:cTn id="14" presetID="1" presetClass="entr" presetSubtype="0" fill="hold" grpId="0" nodeType="afterEffect">
                                  <p:stCondLst>
                                    <p:cond delay="1000"/>
                                  </p:stCondLst>
                                  <p:iterate type="lt">
                                    <p:tmAbs val="75"/>
                                  </p:iterate>
                                  <p:childTnLst>
                                    <p:set>
                                      <p:cBhvr>
                                        <p:cTn id="15" dur="1" fill="hold">
                                          <p:stCondLst>
                                            <p:cond delay="74"/>
                                          </p:stCondLst>
                                        </p:cTn>
                                        <p:tgtEl>
                                          <p:spTgt spid="1435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animBg="1" autoUpdateAnimBg="0"/>
      <p:bldP spid="14350" grpId="0" build="p" animBg="1"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Oval 5"/>
          <p:cNvSpPr>
            <a:spLocks noChangeArrowheads="1"/>
          </p:cNvSpPr>
          <p:nvPr/>
        </p:nvSpPr>
        <p:spPr bwMode="auto">
          <a:xfrm>
            <a:off x="4867275" y="2867025"/>
            <a:ext cx="1936750" cy="1022350"/>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Preference</a:t>
            </a:r>
          </a:p>
        </p:txBody>
      </p:sp>
      <p:sp>
        <p:nvSpPr>
          <p:cNvPr id="19463" name="Rectangle 7"/>
          <p:cNvSpPr>
            <a:spLocks noChangeArrowheads="1"/>
          </p:cNvSpPr>
          <p:nvPr/>
        </p:nvSpPr>
        <p:spPr bwMode="auto">
          <a:xfrm>
            <a:off x="1363663" y="981075"/>
            <a:ext cx="426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b="1" smtClean="0">
                <a:solidFill>
                  <a:srgbClr val="000000"/>
                </a:solidFill>
                <a:latin typeface="Garamond" pitchFamily="18" charset="0"/>
              </a:rPr>
              <a:t>Hierarchy of Communication Effects</a:t>
            </a:r>
          </a:p>
          <a:p>
            <a:pPr eaLnBrk="1" hangingPunct="1"/>
            <a:r>
              <a:rPr lang="en-US" b="1" smtClean="0">
                <a:solidFill>
                  <a:srgbClr val="000000"/>
                </a:solidFill>
                <a:latin typeface="Garamond" pitchFamily="18" charset="0"/>
              </a:rPr>
              <a:t>Advertising Process at Work</a:t>
            </a:r>
          </a:p>
        </p:txBody>
      </p:sp>
      <p:sp>
        <p:nvSpPr>
          <p:cNvPr id="19464" name="Oval 8"/>
          <p:cNvSpPr>
            <a:spLocks noChangeArrowheads="1"/>
          </p:cNvSpPr>
          <p:nvPr/>
        </p:nvSpPr>
        <p:spPr bwMode="auto">
          <a:xfrm>
            <a:off x="1274763" y="5070475"/>
            <a:ext cx="1936750" cy="1022350"/>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Awareness</a:t>
            </a:r>
          </a:p>
        </p:txBody>
      </p:sp>
      <p:sp>
        <p:nvSpPr>
          <p:cNvPr id="19465" name="Oval 9"/>
          <p:cNvSpPr>
            <a:spLocks noChangeArrowheads="1"/>
          </p:cNvSpPr>
          <p:nvPr/>
        </p:nvSpPr>
        <p:spPr bwMode="auto">
          <a:xfrm>
            <a:off x="2425700" y="4321175"/>
            <a:ext cx="1936750" cy="1022350"/>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Knowledge</a:t>
            </a:r>
          </a:p>
        </p:txBody>
      </p:sp>
      <p:sp>
        <p:nvSpPr>
          <p:cNvPr id="19466" name="Oval 10"/>
          <p:cNvSpPr>
            <a:spLocks noChangeArrowheads="1"/>
          </p:cNvSpPr>
          <p:nvPr/>
        </p:nvSpPr>
        <p:spPr bwMode="auto">
          <a:xfrm>
            <a:off x="3636963" y="3573463"/>
            <a:ext cx="1936750" cy="1022350"/>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Liking</a:t>
            </a:r>
          </a:p>
        </p:txBody>
      </p:sp>
      <p:sp>
        <p:nvSpPr>
          <p:cNvPr id="19467" name="Oval 11"/>
          <p:cNvSpPr>
            <a:spLocks noChangeArrowheads="1"/>
          </p:cNvSpPr>
          <p:nvPr/>
        </p:nvSpPr>
        <p:spPr bwMode="auto">
          <a:xfrm>
            <a:off x="6056313" y="2132013"/>
            <a:ext cx="1936750" cy="1022350"/>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Conviction</a:t>
            </a:r>
          </a:p>
        </p:txBody>
      </p:sp>
      <p:sp>
        <p:nvSpPr>
          <p:cNvPr id="19468" name="Oval 12"/>
          <p:cNvSpPr>
            <a:spLocks noChangeArrowheads="1"/>
          </p:cNvSpPr>
          <p:nvPr/>
        </p:nvSpPr>
        <p:spPr bwMode="auto">
          <a:xfrm>
            <a:off x="7207250" y="1382713"/>
            <a:ext cx="1936750" cy="1022350"/>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Purchase</a:t>
            </a:r>
          </a:p>
        </p:txBody>
      </p:sp>
      <p:sp>
        <p:nvSpPr>
          <p:cNvPr id="19469" name="Oval 13"/>
          <p:cNvSpPr>
            <a:spLocks noChangeArrowheads="1"/>
          </p:cNvSpPr>
          <p:nvPr/>
        </p:nvSpPr>
        <p:spPr bwMode="auto">
          <a:xfrm>
            <a:off x="4903788" y="2867025"/>
            <a:ext cx="1936750" cy="102235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Preference</a:t>
            </a:r>
          </a:p>
        </p:txBody>
      </p:sp>
      <p:sp>
        <p:nvSpPr>
          <p:cNvPr id="19470" name="Rectangle 14"/>
          <p:cNvSpPr>
            <a:spLocks noChangeArrowheads="1"/>
          </p:cNvSpPr>
          <p:nvPr/>
        </p:nvSpPr>
        <p:spPr bwMode="auto">
          <a:xfrm>
            <a:off x="5076825" y="4603750"/>
            <a:ext cx="3770313" cy="15621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tIns="228600" rIns="274320" bIns="228600">
            <a:spAutoFit/>
          </a:bodyPr>
          <a:lstStyle/>
          <a:p>
            <a:pPr eaLnBrk="1" hangingPunct="1"/>
            <a:r>
              <a:rPr lang="en-US" sz="2400" b="1" smtClean="0">
                <a:solidFill>
                  <a:srgbClr val="000000"/>
                </a:solidFill>
                <a:latin typeface="Garamond" pitchFamily="18" charset="0"/>
              </a:rPr>
              <a:t>How does it compare to …</a:t>
            </a:r>
          </a:p>
          <a:p>
            <a:pPr eaLnBrk="1" hangingPunct="1"/>
            <a:r>
              <a:rPr lang="en-US" sz="2400" b="1" smtClean="0">
                <a:solidFill>
                  <a:srgbClr val="000000"/>
                </a:solidFill>
                <a:latin typeface="Garamond" pitchFamily="18" charset="0"/>
              </a:rPr>
              <a:t>Better, how better?</a:t>
            </a:r>
          </a:p>
        </p:txBody>
      </p:sp>
      <p:sp>
        <p:nvSpPr>
          <p:cNvPr id="19471" name="AutoShape 15">
            <a:hlinkClick r:id="rId2" action="ppaction://hlinksldjump" highlightClick="1"/>
          </p:cNvPr>
          <p:cNvSpPr>
            <a:spLocks noChangeArrowheads="1"/>
          </p:cNvSpPr>
          <p:nvPr/>
        </p:nvSpPr>
        <p:spPr bwMode="auto">
          <a:xfrm>
            <a:off x="5292725" y="2347913"/>
            <a:ext cx="431800" cy="360362"/>
          </a:xfrm>
          <a:prstGeom prst="actionButtonEnd">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smtClean="0">
              <a:solidFill>
                <a:srgbClr val="000000"/>
              </a:solidFill>
              <a:latin typeface="Arial" pitchFamily="34" charset="0"/>
            </a:endParaRPr>
          </a:p>
        </p:txBody>
      </p:sp>
    </p:spTree>
    <p:extLst>
      <p:ext uri="{BB962C8B-B14F-4D97-AF65-F5344CB8AC3E}">
        <p14:creationId xmlns:p14="http://schemas.microsoft.com/office/powerpoint/2010/main" val="984494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000"/>
                                  </p:stCondLst>
                                  <p:childTnLst>
                                    <p:set>
                                      <p:cBhvr>
                                        <p:cTn id="9" dur="1" fill="hold">
                                          <p:stCondLst>
                                            <p:cond delay="74"/>
                                          </p:stCondLst>
                                        </p:cTn>
                                        <p:tgtEl>
                                          <p:spTgt spid="19470">
                                            <p:bg/>
                                          </p:spTgt>
                                        </p:tgtEl>
                                        <p:attrNameLst>
                                          <p:attrName>style.visibility</p:attrName>
                                        </p:attrNameLst>
                                      </p:cBhvr>
                                      <p:to>
                                        <p:strVal val="visible"/>
                                      </p:to>
                                    </p:set>
                                  </p:childTnLst>
                                </p:cTn>
                              </p:par>
                            </p:childTnLst>
                          </p:cTn>
                        </p:par>
                        <p:par>
                          <p:cTn id="10" fill="hold" nodeType="afterGroup">
                            <p:stCondLst>
                              <p:cond delay="1575"/>
                            </p:stCondLst>
                            <p:childTnLst>
                              <p:par>
                                <p:cTn id="11" presetID="1" presetClass="entr" presetSubtype="0" fill="hold" grpId="0" nodeType="afterEffect">
                                  <p:stCondLst>
                                    <p:cond delay="1000"/>
                                  </p:stCondLst>
                                  <p:iterate type="lt">
                                    <p:tmAbs val="75"/>
                                  </p:iterate>
                                  <p:childTnLst>
                                    <p:set>
                                      <p:cBhvr>
                                        <p:cTn id="12" dur="1" fill="hold">
                                          <p:stCondLst>
                                            <p:cond delay="74"/>
                                          </p:stCondLst>
                                        </p:cTn>
                                        <p:tgtEl>
                                          <p:spTgt spid="19470">
                                            <p:txEl>
                                              <p:pRg st="0" end="0"/>
                                            </p:txEl>
                                          </p:spTgt>
                                        </p:tgtEl>
                                        <p:attrNameLst>
                                          <p:attrName>style.visibility</p:attrName>
                                        </p:attrNameLst>
                                      </p:cBhvr>
                                      <p:to>
                                        <p:strVal val="visible"/>
                                      </p:to>
                                    </p:set>
                                  </p:childTnLst>
                                </p:cTn>
                              </p:par>
                            </p:childTnLst>
                          </p:cTn>
                        </p:par>
                        <p:par>
                          <p:cTn id="13" fill="hold" nodeType="afterGroup">
                            <p:stCondLst>
                              <p:cond delay="4000"/>
                            </p:stCondLst>
                            <p:childTnLst>
                              <p:par>
                                <p:cTn id="14" presetID="1" presetClass="entr" presetSubtype="0" fill="hold" grpId="0" nodeType="afterEffect">
                                  <p:stCondLst>
                                    <p:cond delay="1000"/>
                                  </p:stCondLst>
                                  <p:iterate type="lt">
                                    <p:tmAbs val="75"/>
                                  </p:iterate>
                                  <p:childTnLst>
                                    <p:set>
                                      <p:cBhvr>
                                        <p:cTn id="15" dur="1" fill="hold">
                                          <p:stCondLst>
                                            <p:cond delay="74"/>
                                          </p:stCondLst>
                                        </p:cTn>
                                        <p:tgtEl>
                                          <p:spTgt spid="1947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9" grpId="0" animBg="1" autoUpdateAnimBg="0"/>
      <p:bldP spid="19470" grpId="0" build="p" animBg="1"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Oval 5"/>
          <p:cNvSpPr>
            <a:spLocks noChangeArrowheads="1"/>
          </p:cNvSpPr>
          <p:nvPr/>
        </p:nvSpPr>
        <p:spPr bwMode="auto">
          <a:xfrm>
            <a:off x="6288088" y="2079625"/>
            <a:ext cx="1735137" cy="952500"/>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Conviction</a:t>
            </a:r>
          </a:p>
        </p:txBody>
      </p:sp>
      <p:sp>
        <p:nvSpPr>
          <p:cNvPr id="20487" name="Rectangle 7"/>
          <p:cNvSpPr>
            <a:spLocks noChangeArrowheads="1"/>
          </p:cNvSpPr>
          <p:nvPr/>
        </p:nvSpPr>
        <p:spPr bwMode="auto">
          <a:xfrm>
            <a:off x="1808163" y="908050"/>
            <a:ext cx="3822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b="1" smtClean="0">
                <a:solidFill>
                  <a:srgbClr val="000000"/>
                </a:solidFill>
                <a:latin typeface="Garamond" pitchFamily="18" charset="0"/>
              </a:rPr>
              <a:t>Hierarchy of Communication Effects</a:t>
            </a:r>
          </a:p>
          <a:p>
            <a:pPr eaLnBrk="1" hangingPunct="1"/>
            <a:r>
              <a:rPr lang="en-US" b="1" smtClean="0">
                <a:solidFill>
                  <a:srgbClr val="000000"/>
                </a:solidFill>
                <a:latin typeface="Garamond" pitchFamily="18" charset="0"/>
              </a:rPr>
              <a:t>Advertising Process at Work</a:t>
            </a:r>
          </a:p>
        </p:txBody>
      </p:sp>
      <p:sp>
        <p:nvSpPr>
          <p:cNvPr id="20488" name="Oval 8"/>
          <p:cNvSpPr>
            <a:spLocks noChangeArrowheads="1"/>
          </p:cNvSpPr>
          <p:nvPr/>
        </p:nvSpPr>
        <p:spPr bwMode="auto">
          <a:xfrm>
            <a:off x="1476375" y="4997450"/>
            <a:ext cx="1735138" cy="952500"/>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Awareness</a:t>
            </a:r>
          </a:p>
        </p:txBody>
      </p:sp>
      <p:sp>
        <p:nvSpPr>
          <p:cNvPr id="20489" name="Oval 9"/>
          <p:cNvSpPr>
            <a:spLocks noChangeArrowheads="1"/>
          </p:cNvSpPr>
          <p:nvPr/>
        </p:nvSpPr>
        <p:spPr bwMode="auto">
          <a:xfrm>
            <a:off x="2627313" y="4248150"/>
            <a:ext cx="1735137" cy="952500"/>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Knowledge</a:t>
            </a:r>
          </a:p>
        </p:txBody>
      </p:sp>
      <p:sp>
        <p:nvSpPr>
          <p:cNvPr id="20490" name="Oval 10"/>
          <p:cNvSpPr>
            <a:spLocks noChangeArrowheads="1"/>
          </p:cNvSpPr>
          <p:nvPr/>
        </p:nvSpPr>
        <p:spPr bwMode="auto">
          <a:xfrm>
            <a:off x="3838575" y="3500438"/>
            <a:ext cx="1735138" cy="952500"/>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Liking</a:t>
            </a:r>
          </a:p>
        </p:txBody>
      </p:sp>
      <p:sp>
        <p:nvSpPr>
          <p:cNvPr id="20491" name="Oval 11"/>
          <p:cNvSpPr>
            <a:spLocks noChangeArrowheads="1"/>
          </p:cNvSpPr>
          <p:nvPr/>
        </p:nvSpPr>
        <p:spPr bwMode="auto">
          <a:xfrm>
            <a:off x="5105400" y="2808288"/>
            <a:ext cx="1735138" cy="952500"/>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Preference</a:t>
            </a:r>
          </a:p>
        </p:txBody>
      </p:sp>
      <p:sp>
        <p:nvSpPr>
          <p:cNvPr id="20492" name="Oval 12"/>
          <p:cNvSpPr>
            <a:spLocks noChangeArrowheads="1"/>
          </p:cNvSpPr>
          <p:nvPr/>
        </p:nvSpPr>
        <p:spPr bwMode="auto">
          <a:xfrm>
            <a:off x="7408863" y="1309688"/>
            <a:ext cx="1735137" cy="952500"/>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Purchase</a:t>
            </a:r>
          </a:p>
        </p:txBody>
      </p:sp>
      <p:sp>
        <p:nvSpPr>
          <p:cNvPr id="20493" name="Oval 13"/>
          <p:cNvSpPr>
            <a:spLocks noChangeArrowheads="1"/>
          </p:cNvSpPr>
          <p:nvPr/>
        </p:nvSpPr>
        <p:spPr bwMode="auto">
          <a:xfrm>
            <a:off x="6257925" y="2058988"/>
            <a:ext cx="1735138" cy="95250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Conviction</a:t>
            </a:r>
          </a:p>
        </p:txBody>
      </p:sp>
      <p:sp>
        <p:nvSpPr>
          <p:cNvPr id="20494" name="Rectangle 14"/>
          <p:cNvSpPr>
            <a:spLocks noChangeArrowheads="1"/>
          </p:cNvSpPr>
          <p:nvPr/>
        </p:nvSpPr>
        <p:spPr bwMode="auto">
          <a:xfrm>
            <a:off x="1343025" y="1771650"/>
            <a:ext cx="3157538" cy="1990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tIns="228600" rIns="274320" bIns="228600">
            <a:spAutoFit/>
          </a:bodyPr>
          <a:lstStyle/>
          <a:p>
            <a:pPr eaLnBrk="1" hangingPunct="1"/>
            <a:r>
              <a:rPr lang="en-US" sz="2000" b="1" smtClean="0">
                <a:solidFill>
                  <a:srgbClr val="000000"/>
                </a:solidFill>
                <a:latin typeface="Garamond" pitchFamily="18" charset="0"/>
              </a:rPr>
              <a:t>Show in use</a:t>
            </a:r>
          </a:p>
          <a:p>
            <a:pPr eaLnBrk="1" hangingPunct="1"/>
            <a:r>
              <a:rPr lang="en-US" sz="2000" b="1" smtClean="0">
                <a:solidFill>
                  <a:srgbClr val="000000"/>
                </a:solidFill>
                <a:latin typeface="Garamond" pitchFamily="18" charset="0"/>
              </a:rPr>
              <a:t>Show how it makes one better</a:t>
            </a:r>
          </a:p>
          <a:p>
            <a:pPr eaLnBrk="1" hangingPunct="1"/>
            <a:r>
              <a:rPr lang="en-US" sz="2000" b="1" smtClean="0">
                <a:solidFill>
                  <a:srgbClr val="000000"/>
                </a:solidFill>
                <a:latin typeface="Garamond" pitchFamily="18" charset="0"/>
              </a:rPr>
              <a:t>Endorsements!</a:t>
            </a:r>
          </a:p>
          <a:p>
            <a:pPr eaLnBrk="1" hangingPunct="1"/>
            <a:r>
              <a:rPr lang="en-US" sz="2000" b="1" smtClean="0">
                <a:solidFill>
                  <a:srgbClr val="000000"/>
                </a:solidFill>
                <a:latin typeface="Garamond" pitchFamily="18" charset="0"/>
              </a:rPr>
              <a:t>Testimonials!</a:t>
            </a:r>
          </a:p>
        </p:txBody>
      </p:sp>
      <p:sp>
        <p:nvSpPr>
          <p:cNvPr id="20495" name="AutoShape 15">
            <a:hlinkClick r:id="rId2" action="ppaction://hlinksldjump" highlightClick="1"/>
          </p:cNvPr>
          <p:cNvSpPr>
            <a:spLocks noChangeArrowheads="1"/>
          </p:cNvSpPr>
          <p:nvPr/>
        </p:nvSpPr>
        <p:spPr bwMode="auto">
          <a:xfrm>
            <a:off x="6445250" y="1555750"/>
            <a:ext cx="431800" cy="360363"/>
          </a:xfrm>
          <a:prstGeom prst="actionButtonEnd">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smtClean="0">
              <a:solidFill>
                <a:srgbClr val="000000"/>
              </a:solidFill>
              <a:latin typeface="Arial" pitchFamily="34" charset="0"/>
            </a:endParaRPr>
          </a:p>
        </p:txBody>
      </p:sp>
      <p:sp>
        <p:nvSpPr>
          <p:cNvPr id="10" name="Title 9"/>
          <p:cNvSpPr>
            <a:spLocks noGrp="1"/>
          </p:cNvSpPr>
          <p:nvPr>
            <p:ph type="title"/>
          </p:nvPr>
        </p:nvSpPr>
        <p:spPr/>
        <p:txBody>
          <a:bodyPr/>
          <a:lstStyle/>
          <a:p>
            <a:endParaRPr lang="id-ID" dirty="0"/>
          </a:p>
        </p:txBody>
      </p:sp>
      <p:sp>
        <p:nvSpPr>
          <p:cNvPr id="11" name="Content Placeholder 10"/>
          <p:cNvSpPr>
            <a:spLocks noGrp="1"/>
          </p:cNvSpPr>
          <p:nvPr>
            <p:ph idx="1"/>
          </p:nvPr>
        </p:nvSpPr>
        <p:spPr/>
        <p:txBody>
          <a:bodyPr/>
          <a:lstStyle/>
          <a:p>
            <a:endParaRPr lang="id-ID"/>
          </a:p>
        </p:txBody>
      </p:sp>
    </p:spTree>
    <p:extLst>
      <p:ext uri="{BB962C8B-B14F-4D97-AF65-F5344CB8AC3E}">
        <p14:creationId xmlns:p14="http://schemas.microsoft.com/office/powerpoint/2010/main" val="511599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9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000"/>
                                  </p:stCondLst>
                                  <p:childTnLst>
                                    <p:set>
                                      <p:cBhvr>
                                        <p:cTn id="9" dur="1" fill="hold">
                                          <p:stCondLst>
                                            <p:cond delay="74"/>
                                          </p:stCondLst>
                                        </p:cTn>
                                        <p:tgtEl>
                                          <p:spTgt spid="20494">
                                            <p:bg/>
                                          </p:spTgt>
                                        </p:tgtEl>
                                        <p:attrNameLst>
                                          <p:attrName>style.visibility</p:attrName>
                                        </p:attrNameLst>
                                      </p:cBhvr>
                                      <p:to>
                                        <p:strVal val="visible"/>
                                      </p:to>
                                    </p:set>
                                  </p:childTnLst>
                                </p:cTn>
                              </p:par>
                            </p:childTnLst>
                          </p:cTn>
                        </p:par>
                        <p:par>
                          <p:cTn id="10" fill="hold" nodeType="afterGroup">
                            <p:stCondLst>
                              <p:cond delay="1575"/>
                            </p:stCondLst>
                            <p:childTnLst>
                              <p:par>
                                <p:cTn id="11" presetID="1" presetClass="entr" presetSubtype="0" fill="hold" grpId="0" nodeType="afterEffect">
                                  <p:stCondLst>
                                    <p:cond delay="1000"/>
                                  </p:stCondLst>
                                  <p:iterate type="lt">
                                    <p:tmAbs val="75"/>
                                  </p:iterate>
                                  <p:childTnLst>
                                    <p:set>
                                      <p:cBhvr>
                                        <p:cTn id="12" dur="1" fill="hold">
                                          <p:stCondLst>
                                            <p:cond delay="74"/>
                                          </p:stCondLst>
                                        </p:cTn>
                                        <p:tgtEl>
                                          <p:spTgt spid="20494">
                                            <p:txEl>
                                              <p:pRg st="0" end="0"/>
                                            </p:txEl>
                                          </p:spTgt>
                                        </p:tgtEl>
                                        <p:attrNameLst>
                                          <p:attrName>style.visibility</p:attrName>
                                        </p:attrNameLst>
                                      </p:cBhvr>
                                      <p:to>
                                        <p:strVal val="visible"/>
                                      </p:to>
                                    </p:set>
                                  </p:childTnLst>
                                </p:cTn>
                              </p:par>
                            </p:childTnLst>
                          </p:cTn>
                        </p:par>
                        <p:par>
                          <p:cTn id="13" fill="hold" nodeType="afterGroup">
                            <p:stCondLst>
                              <p:cond delay="3250"/>
                            </p:stCondLst>
                            <p:childTnLst>
                              <p:par>
                                <p:cTn id="14" presetID="1" presetClass="entr" presetSubtype="0" fill="hold" grpId="0" nodeType="afterEffect">
                                  <p:stCondLst>
                                    <p:cond delay="1000"/>
                                  </p:stCondLst>
                                  <p:iterate type="lt">
                                    <p:tmAbs val="75"/>
                                  </p:iterate>
                                  <p:childTnLst>
                                    <p:set>
                                      <p:cBhvr>
                                        <p:cTn id="15" dur="1" fill="hold">
                                          <p:stCondLst>
                                            <p:cond delay="74"/>
                                          </p:stCondLst>
                                        </p:cTn>
                                        <p:tgtEl>
                                          <p:spTgt spid="20494">
                                            <p:txEl>
                                              <p:pRg st="1" end="1"/>
                                            </p:txEl>
                                          </p:spTgt>
                                        </p:tgtEl>
                                        <p:attrNameLst>
                                          <p:attrName>style.visibility</p:attrName>
                                        </p:attrNameLst>
                                      </p:cBhvr>
                                      <p:to>
                                        <p:strVal val="visible"/>
                                      </p:to>
                                    </p:set>
                                  </p:childTnLst>
                                </p:cTn>
                              </p:par>
                            </p:childTnLst>
                          </p:cTn>
                        </p:par>
                        <p:par>
                          <p:cTn id="16" fill="hold" nodeType="afterGroup">
                            <p:stCondLst>
                              <p:cond delay="5975"/>
                            </p:stCondLst>
                            <p:childTnLst>
                              <p:par>
                                <p:cTn id="17" presetID="1" presetClass="entr" presetSubtype="0" fill="hold" grpId="0" nodeType="afterEffect">
                                  <p:stCondLst>
                                    <p:cond delay="1000"/>
                                  </p:stCondLst>
                                  <p:iterate type="lt">
                                    <p:tmAbs val="75"/>
                                  </p:iterate>
                                  <p:childTnLst>
                                    <p:set>
                                      <p:cBhvr>
                                        <p:cTn id="18" dur="1" fill="hold">
                                          <p:stCondLst>
                                            <p:cond delay="74"/>
                                          </p:stCondLst>
                                        </p:cTn>
                                        <p:tgtEl>
                                          <p:spTgt spid="20494">
                                            <p:txEl>
                                              <p:pRg st="2" end="2"/>
                                            </p:txEl>
                                          </p:spTgt>
                                        </p:tgtEl>
                                        <p:attrNameLst>
                                          <p:attrName>style.visibility</p:attrName>
                                        </p:attrNameLst>
                                      </p:cBhvr>
                                      <p:to>
                                        <p:strVal val="visible"/>
                                      </p:to>
                                    </p:set>
                                  </p:childTnLst>
                                </p:cTn>
                              </p:par>
                            </p:childTnLst>
                          </p:cTn>
                        </p:par>
                        <p:par>
                          <p:cTn id="19" fill="hold" nodeType="afterGroup">
                            <p:stCondLst>
                              <p:cond delay="7950"/>
                            </p:stCondLst>
                            <p:childTnLst>
                              <p:par>
                                <p:cTn id="20" presetID="1" presetClass="entr" presetSubtype="0" fill="hold" grpId="0" nodeType="afterEffect">
                                  <p:stCondLst>
                                    <p:cond delay="1000"/>
                                  </p:stCondLst>
                                  <p:iterate type="lt">
                                    <p:tmAbs val="75"/>
                                  </p:iterate>
                                  <p:childTnLst>
                                    <p:set>
                                      <p:cBhvr>
                                        <p:cTn id="21" dur="1" fill="hold">
                                          <p:stCondLst>
                                            <p:cond delay="74"/>
                                          </p:stCondLst>
                                        </p:cTn>
                                        <p:tgtEl>
                                          <p:spTgt spid="204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animBg="1" autoUpdateAnimBg="0"/>
      <p:bldP spid="20494" grpId="0" build="p" animBg="1"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en-US" sz="3600" b="1" dirty="0"/>
              <a:t>VISI DAN MISI UNIVERSITAS ESA UNGGUL</a:t>
            </a:r>
          </a:p>
        </p:txBody>
      </p:sp>
      <p:pic>
        <p:nvPicPr>
          <p:cNvPr id="4102"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1600200"/>
            <a:ext cx="9144000" cy="4800600"/>
          </a:xfrm>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Oval 5"/>
          <p:cNvSpPr>
            <a:spLocks noChangeArrowheads="1"/>
          </p:cNvSpPr>
          <p:nvPr/>
        </p:nvSpPr>
        <p:spPr bwMode="auto">
          <a:xfrm>
            <a:off x="7196138" y="1419225"/>
            <a:ext cx="1643062" cy="9937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Purchase</a:t>
            </a:r>
          </a:p>
        </p:txBody>
      </p:sp>
      <p:sp>
        <p:nvSpPr>
          <p:cNvPr id="21511" name="Rectangle 7"/>
          <p:cNvSpPr>
            <a:spLocks noChangeArrowheads="1"/>
          </p:cNvSpPr>
          <p:nvPr/>
        </p:nvSpPr>
        <p:spPr bwMode="auto">
          <a:xfrm>
            <a:off x="1700213" y="1009650"/>
            <a:ext cx="36210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b="1" smtClean="0">
                <a:solidFill>
                  <a:srgbClr val="000000"/>
                </a:solidFill>
                <a:latin typeface="Garamond" pitchFamily="18" charset="0"/>
              </a:rPr>
              <a:t>Hierarchy of Communication Effects</a:t>
            </a:r>
          </a:p>
          <a:p>
            <a:pPr eaLnBrk="1" hangingPunct="1"/>
            <a:r>
              <a:rPr lang="en-US" b="1" smtClean="0">
                <a:solidFill>
                  <a:srgbClr val="000000"/>
                </a:solidFill>
                <a:latin typeface="Garamond" pitchFamily="18" charset="0"/>
              </a:rPr>
              <a:t>Advertising Process at Work</a:t>
            </a:r>
          </a:p>
        </p:txBody>
      </p:sp>
      <p:sp>
        <p:nvSpPr>
          <p:cNvPr id="21512" name="Oval 8"/>
          <p:cNvSpPr>
            <a:spLocks noChangeArrowheads="1"/>
          </p:cNvSpPr>
          <p:nvPr/>
        </p:nvSpPr>
        <p:spPr bwMode="auto">
          <a:xfrm>
            <a:off x="1258888" y="5099050"/>
            <a:ext cx="1643062" cy="9937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Awareness</a:t>
            </a:r>
          </a:p>
        </p:txBody>
      </p:sp>
      <p:sp>
        <p:nvSpPr>
          <p:cNvPr id="21513" name="Oval 9"/>
          <p:cNvSpPr>
            <a:spLocks noChangeArrowheads="1"/>
          </p:cNvSpPr>
          <p:nvPr/>
        </p:nvSpPr>
        <p:spPr bwMode="auto">
          <a:xfrm>
            <a:off x="2409825" y="4349750"/>
            <a:ext cx="1643063" cy="9937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Knowledge</a:t>
            </a:r>
          </a:p>
        </p:txBody>
      </p:sp>
      <p:sp>
        <p:nvSpPr>
          <p:cNvPr id="21514" name="Oval 10"/>
          <p:cNvSpPr>
            <a:spLocks noChangeArrowheads="1"/>
          </p:cNvSpPr>
          <p:nvPr/>
        </p:nvSpPr>
        <p:spPr bwMode="auto">
          <a:xfrm>
            <a:off x="3621088" y="3602038"/>
            <a:ext cx="1643062" cy="9937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Liking</a:t>
            </a:r>
          </a:p>
        </p:txBody>
      </p:sp>
      <p:sp>
        <p:nvSpPr>
          <p:cNvPr id="21515" name="Oval 11"/>
          <p:cNvSpPr>
            <a:spLocks noChangeArrowheads="1"/>
          </p:cNvSpPr>
          <p:nvPr/>
        </p:nvSpPr>
        <p:spPr bwMode="auto">
          <a:xfrm>
            <a:off x="4887913" y="2909888"/>
            <a:ext cx="1643062" cy="9937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Preference</a:t>
            </a:r>
          </a:p>
        </p:txBody>
      </p:sp>
      <p:sp>
        <p:nvSpPr>
          <p:cNvPr id="21516" name="Oval 12"/>
          <p:cNvSpPr>
            <a:spLocks noChangeArrowheads="1"/>
          </p:cNvSpPr>
          <p:nvPr/>
        </p:nvSpPr>
        <p:spPr bwMode="auto">
          <a:xfrm>
            <a:off x="6040438" y="2160588"/>
            <a:ext cx="1643062" cy="993775"/>
          </a:xfrm>
          <a:prstGeom prst="ellipse">
            <a:avLst/>
          </a:prstGeom>
          <a:solidFill>
            <a:srgbClr val="0033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Conviction</a:t>
            </a:r>
          </a:p>
        </p:txBody>
      </p:sp>
      <p:sp>
        <p:nvSpPr>
          <p:cNvPr id="21517" name="Oval 13"/>
          <p:cNvSpPr>
            <a:spLocks noChangeArrowheads="1"/>
          </p:cNvSpPr>
          <p:nvPr/>
        </p:nvSpPr>
        <p:spPr bwMode="auto">
          <a:xfrm>
            <a:off x="7191375" y="1411288"/>
            <a:ext cx="1643063" cy="99377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smtClean="0">
                <a:solidFill>
                  <a:srgbClr val="000000"/>
                </a:solidFill>
                <a:latin typeface="Garamond" pitchFamily="18" charset="0"/>
              </a:rPr>
              <a:t>Purchase</a:t>
            </a:r>
          </a:p>
        </p:txBody>
      </p:sp>
      <p:sp>
        <p:nvSpPr>
          <p:cNvPr id="21518" name="Rectangle 14"/>
          <p:cNvSpPr>
            <a:spLocks noChangeArrowheads="1"/>
          </p:cNvSpPr>
          <p:nvPr/>
        </p:nvSpPr>
        <p:spPr bwMode="auto">
          <a:xfrm>
            <a:off x="1216025" y="2209801"/>
            <a:ext cx="2517775" cy="156966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74320" tIns="228600" rIns="274320" bIns="228600">
            <a:spAutoFit/>
          </a:bodyPr>
          <a:lstStyle/>
          <a:p>
            <a:pPr eaLnBrk="1" hangingPunct="1"/>
            <a:r>
              <a:rPr lang="en-US" b="1" smtClean="0">
                <a:solidFill>
                  <a:srgbClr val="000000"/>
                </a:solidFill>
                <a:latin typeface="Garamond" pitchFamily="18" charset="0"/>
              </a:rPr>
              <a:t>Ready stage</a:t>
            </a:r>
          </a:p>
          <a:p>
            <a:pPr eaLnBrk="1" hangingPunct="1"/>
            <a:r>
              <a:rPr lang="en-US" b="1" smtClean="0">
                <a:solidFill>
                  <a:srgbClr val="000000"/>
                </a:solidFill>
                <a:latin typeface="Garamond" pitchFamily="18" charset="0"/>
              </a:rPr>
              <a:t>Availability, presentation, trial, performance, price</a:t>
            </a:r>
          </a:p>
        </p:txBody>
      </p:sp>
      <p:sp>
        <p:nvSpPr>
          <p:cNvPr id="21519" name="AutoShape 15">
            <a:hlinkClick r:id="rId2" action="ppaction://hlinksldjump" highlightClick="1"/>
          </p:cNvPr>
          <p:cNvSpPr>
            <a:spLocks noChangeArrowheads="1"/>
          </p:cNvSpPr>
          <p:nvPr/>
        </p:nvSpPr>
        <p:spPr bwMode="auto">
          <a:xfrm>
            <a:off x="7380288" y="981075"/>
            <a:ext cx="431800" cy="360363"/>
          </a:xfrm>
          <a:prstGeom prst="actionButtonEnd">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smtClean="0">
              <a:solidFill>
                <a:srgbClr val="000000"/>
              </a:solidFill>
              <a:latin typeface="Arial" pitchFamily="34" charset="0"/>
            </a:endParaRPr>
          </a:p>
        </p:txBody>
      </p:sp>
    </p:spTree>
    <p:extLst>
      <p:ext uri="{BB962C8B-B14F-4D97-AF65-F5344CB8AC3E}">
        <p14:creationId xmlns:p14="http://schemas.microsoft.com/office/powerpoint/2010/main" val="3291886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1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000"/>
                                  </p:stCondLst>
                                  <p:childTnLst>
                                    <p:set>
                                      <p:cBhvr>
                                        <p:cTn id="9" dur="1" fill="hold">
                                          <p:stCondLst>
                                            <p:cond delay="74"/>
                                          </p:stCondLst>
                                        </p:cTn>
                                        <p:tgtEl>
                                          <p:spTgt spid="21518">
                                            <p:bg/>
                                          </p:spTgt>
                                        </p:tgtEl>
                                        <p:attrNameLst>
                                          <p:attrName>style.visibility</p:attrName>
                                        </p:attrNameLst>
                                      </p:cBhvr>
                                      <p:to>
                                        <p:strVal val="visible"/>
                                      </p:to>
                                    </p:set>
                                  </p:childTnLst>
                                </p:cTn>
                              </p:par>
                            </p:childTnLst>
                          </p:cTn>
                        </p:par>
                        <p:par>
                          <p:cTn id="10" fill="hold" nodeType="afterGroup">
                            <p:stCondLst>
                              <p:cond delay="1575"/>
                            </p:stCondLst>
                            <p:childTnLst>
                              <p:par>
                                <p:cTn id="11" presetID="1" presetClass="entr" presetSubtype="0" fill="hold" grpId="0" nodeType="afterEffect">
                                  <p:stCondLst>
                                    <p:cond delay="1000"/>
                                  </p:stCondLst>
                                  <p:iterate type="lt">
                                    <p:tmAbs val="75"/>
                                  </p:iterate>
                                  <p:childTnLst>
                                    <p:set>
                                      <p:cBhvr>
                                        <p:cTn id="12" dur="1" fill="hold">
                                          <p:stCondLst>
                                            <p:cond delay="74"/>
                                          </p:stCondLst>
                                        </p:cTn>
                                        <p:tgtEl>
                                          <p:spTgt spid="21518">
                                            <p:txEl>
                                              <p:pRg st="0" end="0"/>
                                            </p:txEl>
                                          </p:spTgt>
                                        </p:tgtEl>
                                        <p:attrNameLst>
                                          <p:attrName>style.visibility</p:attrName>
                                        </p:attrNameLst>
                                      </p:cBhvr>
                                      <p:to>
                                        <p:strVal val="visible"/>
                                      </p:to>
                                    </p:set>
                                  </p:childTnLst>
                                </p:cTn>
                              </p:par>
                            </p:childTnLst>
                          </p:cTn>
                        </p:par>
                        <p:par>
                          <p:cTn id="13" fill="hold" nodeType="afterGroup">
                            <p:stCondLst>
                              <p:cond delay="3325"/>
                            </p:stCondLst>
                            <p:childTnLst>
                              <p:par>
                                <p:cTn id="14" presetID="1" presetClass="entr" presetSubtype="0" fill="hold" grpId="0" nodeType="afterEffect">
                                  <p:stCondLst>
                                    <p:cond delay="1000"/>
                                  </p:stCondLst>
                                  <p:iterate type="lt">
                                    <p:tmAbs val="75"/>
                                  </p:iterate>
                                  <p:childTnLst>
                                    <p:set>
                                      <p:cBhvr>
                                        <p:cTn id="15" dur="1" fill="hold">
                                          <p:stCondLst>
                                            <p:cond delay="74"/>
                                          </p:stCondLst>
                                        </p:cTn>
                                        <p:tgtEl>
                                          <p:spTgt spid="215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animBg="1" autoUpdateAnimBg="0"/>
      <p:bldP spid="21518" grpId="0" build="p" animBg="1"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8" name="Rectangle 20"/>
          <p:cNvSpPr>
            <a:spLocks noChangeArrowheads="1"/>
          </p:cNvSpPr>
          <p:nvPr/>
        </p:nvSpPr>
        <p:spPr bwMode="auto">
          <a:xfrm>
            <a:off x="1066801" y="773668"/>
            <a:ext cx="7939088"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2000" b="1" dirty="0" smtClean="0">
                <a:solidFill>
                  <a:srgbClr val="000000"/>
                </a:solidFill>
                <a:latin typeface="Garamond" pitchFamily="18" charset="0"/>
              </a:rPr>
              <a:t>Advertising Process At Work</a:t>
            </a:r>
            <a:endParaRPr lang="en-US" dirty="0" smtClean="0">
              <a:solidFill>
                <a:srgbClr val="000000"/>
              </a:solidFill>
              <a:latin typeface="Garamond" pitchFamily="18" charset="0"/>
            </a:endParaRPr>
          </a:p>
        </p:txBody>
      </p:sp>
      <p:sp>
        <p:nvSpPr>
          <p:cNvPr id="22549" name="Text Box 21"/>
          <p:cNvSpPr txBox="1">
            <a:spLocks noChangeArrowheads="1"/>
          </p:cNvSpPr>
          <p:nvPr/>
        </p:nvSpPr>
        <p:spPr bwMode="auto">
          <a:xfrm>
            <a:off x="2095500" y="3365075"/>
            <a:ext cx="2044700" cy="4866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sz="2400" b="1" smtClean="0">
                <a:solidFill>
                  <a:srgbClr val="000000"/>
                </a:solidFill>
                <a:latin typeface="Garamond" pitchFamily="18" charset="0"/>
              </a:rPr>
              <a:t>Liking</a:t>
            </a:r>
          </a:p>
        </p:txBody>
      </p:sp>
      <p:sp>
        <p:nvSpPr>
          <p:cNvPr id="22550" name="Text Box 22"/>
          <p:cNvSpPr txBox="1">
            <a:spLocks noChangeArrowheads="1"/>
          </p:cNvSpPr>
          <p:nvPr/>
        </p:nvSpPr>
        <p:spPr bwMode="auto">
          <a:xfrm>
            <a:off x="2095500" y="2069675"/>
            <a:ext cx="2044700" cy="4866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sz="2400" b="1" smtClean="0">
                <a:solidFill>
                  <a:srgbClr val="000000"/>
                </a:solidFill>
                <a:latin typeface="Garamond" pitchFamily="18" charset="0"/>
              </a:rPr>
              <a:t>Conviction</a:t>
            </a:r>
          </a:p>
        </p:txBody>
      </p:sp>
      <p:sp>
        <p:nvSpPr>
          <p:cNvPr id="22551" name="Text Box 23"/>
          <p:cNvSpPr txBox="1">
            <a:spLocks noChangeArrowheads="1"/>
          </p:cNvSpPr>
          <p:nvPr/>
        </p:nvSpPr>
        <p:spPr bwMode="auto">
          <a:xfrm>
            <a:off x="2095500" y="2717375"/>
            <a:ext cx="2044700" cy="4866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sz="2400" b="1" smtClean="0">
                <a:solidFill>
                  <a:srgbClr val="000000"/>
                </a:solidFill>
                <a:latin typeface="Garamond" pitchFamily="18" charset="0"/>
              </a:rPr>
              <a:t>Preference</a:t>
            </a:r>
          </a:p>
        </p:txBody>
      </p:sp>
      <p:sp>
        <p:nvSpPr>
          <p:cNvPr id="22552" name="Text Box 24"/>
          <p:cNvSpPr txBox="1">
            <a:spLocks noChangeArrowheads="1"/>
          </p:cNvSpPr>
          <p:nvPr/>
        </p:nvSpPr>
        <p:spPr bwMode="auto">
          <a:xfrm>
            <a:off x="2095500" y="4014362"/>
            <a:ext cx="2044700" cy="4866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sz="2400" b="1" smtClean="0">
                <a:solidFill>
                  <a:srgbClr val="000000"/>
                </a:solidFill>
                <a:latin typeface="Garamond" pitchFamily="18" charset="0"/>
              </a:rPr>
              <a:t>Knowledge</a:t>
            </a:r>
          </a:p>
        </p:txBody>
      </p:sp>
      <p:sp>
        <p:nvSpPr>
          <p:cNvPr id="22553" name="Text Box 25"/>
          <p:cNvSpPr txBox="1">
            <a:spLocks noChangeArrowheads="1"/>
          </p:cNvSpPr>
          <p:nvPr/>
        </p:nvSpPr>
        <p:spPr bwMode="auto">
          <a:xfrm>
            <a:off x="2095500" y="4662062"/>
            <a:ext cx="2044700" cy="4866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sz="2400" b="1" smtClean="0">
                <a:solidFill>
                  <a:srgbClr val="000000"/>
                </a:solidFill>
                <a:latin typeface="Garamond" pitchFamily="18" charset="0"/>
              </a:rPr>
              <a:t>Awareness</a:t>
            </a:r>
          </a:p>
        </p:txBody>
      </p:sp>
      <p:sp>
        <p:nvSpPr>
          <p:cNvPr id="22554" name="Text Box 26"/>
          <p:cNvSpPr txBox="1">
            <a:spLocks noChangeArrowheads="1"/>
          </p:cNvSpPr>
          <p:nvPr/>
        </p:nvSpPr>
        <p:spPr bwMode="auto">
          <a:xfrm>
            <a:off x="4140200" y="2069675"/>
            <a:ext cx="4518025" cy="4866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sz="2400" dirty="0" err="1" smtClean="0">
                <a:solidFill>
                  <a:srgbClr val="000000"/>
                </a:solidFill>
                <a:latin typeface="Garamond" pitchFamily="18" charset="0"/>
              </a:rPr>
              <a:t>Sudah</a:t>
            </a:r>
            <a:r>
              <a:rPr lang="en-US" sz="2400" dirty="0" smtClean="0">
                <a:solidFill>
                  <a:srgbClr val="000000"/>
                </a:solidFill>
                <a:latin typeface="Garamond" pitchFamily="18" charset="0"/>
              </a:rPr>
              <a:t> </a:t>
            </a:r>
            <a:r>
              <a:rPr lang="en-US" sz="2400" dirty="0" err="1" smtClean="0">
                <a:solidFill>
                  <a:srgbClr val="000000"/>
                </a:solidFill>
                <a:latin typeface="Garamond" pitchFamily="18" charset="0"/>
              </a:rPr>
              <a:t>tidak</a:t>
            </a:r>
            <a:r>
              <a:rPr lang="en-US" sz="2400" dirty="0" smtClean="0">
                <a:solidFill>
                  <a:srgbClr val="000000"/>
                </a:solidFill>
                <a:latin typeface="Garamond" pitchFamily="18" charset="0"/>
              </a:rPr>
              <a:t> </a:t>
            </a:r>
            <a:r>
              <a:rPr lang="en-US" sz="2400" dirty="0" err="1" smtClean="0">
                <a:solidFill>
                  <a:srgbClr val="000000"/>
                </a:solidFill>
                <a:latin typeface="Garamond" pitchFamily="18" charset="0"/>
              </a:rPr>
              <a:t>membandingkan</a:t>
            </a:r>
            <a:r>
              <a:rPr lang="en-US" sz="2400" dirty="0" smtClean="0">
                <a:solidFill>
                  <a:srgbClr val="000000"/>
                </a:solidFill>
                <a:latin typeface="Garamond" pitchFamily="18" charset="0"/>
              </a:rPr>
              <a:t> </a:t>
            </a:r>
            <a:r>
              <a:rPr lang="en-US" sz="2400" dirty="0" err="1" smtClean="0">
                <a:solidFill>
                  <a:srgbClr val="000000"/>
                </a:solidFill>
                <a:latin typeface="Garamond" pitchFamily="18" charset="0"/>
              </a:rPr>
              <a:t>lagi</a:t>
            </a:r>
            <a:endParaRPr lang="en-US" sz="2400" dirty="0" smtClean="0">
              <a:solidFill>
                <a:srgbClr val="000000"/>
              </a:solidFill>
              <a:latin typeface="Garamond" pitchFamily="18" charset="0"/>
            </a:endParaRPr>
          </a:p>
        </p:txBody>
      </p:sp>
      <p:sp>
        <p:nvSpPr>
          <p:cNvPr id="22555" name="Text Box 27"/>
          <p:cNvSpPr txBox="1">
            <a:spLocks noChangeArrowheads="1"/>
          </p:cNvSpPr>
          <p:nvPr/>
        </p:nvSpPr>
        <p:spPr bwMode="auto">
          <a:xfrm>
            <a:off x="4140200" y="2717375"/>
            <a:ext cx="4518025" cy="4866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sz="2400" smtClean="0">
                <a:solidFill>
                  <a:srgbClr val="000000"/>
                </a:solidFill>
                <a:latin typeface="Garamond" pitchFamily="18" charset="0"/>
              </a:rPr>
              <a:t>Saya lebih suka karena …</a:t>
            </a:r>
          </a:p>
        </p:txBody>
      </p:sp>
      <p:sp>
        <p:nvSpPr>
          <p:cNvPr id="22556" name="Text Box 28"/>
          <p:cNvSpPr txBox="1">
            <a:spLocks noChangeArrowheads="1"/>
          </p:cNvSpPr>
          <p:nvPr/>
        </p:nvSpPr>
        <p:spPr bwMode="auto">
          <a:xfrm>
            <a:off x="4140200" y="3365075"/>
            <a:ext cx="4518025" cy="4866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sz="2400" smtClean="0">
                <a:solidFill>
                  <a:srgbClr val="000000"/>
                </a:solidFill>
                <a:latin typeface="Garamond" pitchFamily="18" charset="0"/>
              </a:rPr>
              <a:t>Ya saya suka yang …</a:t>
            </a:r>
          </a:p>
        </p:txBody>
      </p:sp>
      <p:sp>
        <p:nvSpPr>
          <p:cNvPr id="22557" name="Text Box 29"/>
          <p:cNvSpPr txBox="1">
            <a:spLocks noChangeArrowheads="1"/>
          </p:cNvSpPr>
          <p:nvPr/>
        </p:nvSpPr>
        <p:spPr bwMode="auto">
          <a:xfrm>
            <a:off x="4140200" y="4014362"/>
            <a:ext cx="4518025" cy="4866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sz="2400" smtClean="0">
                <a:solidFill>
                  <a:srgbClr val="000000"/>
                </a:solidFill>
                <a:latin typeface="Garamond" pitchFamily="18" charset="0"/>
              </a:rPr>
              <a:t>Aku tahulah, yang …</a:t>
            </a:r>
          </a:p>
        </p:txBody>
      </p:sp>
      <p:sp>
        <p:nvSpPr>
          <p:cNvPr id="22558" name="Text Box 30"/>
          <p:cNvSpPr txBox="1">
            <a:spLocks noChangeArrowheads="1"/>
          </p:cNvSpPr>
          <p:nvPr/>
        </p:nvSpPr>
        <p:spPr bwMode="auto">
          <a:xfrm>
            <a:off x="4140200" y="4662062"/>
            <a:ext cx="4518025" cy="4866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sz="2400" smtClean="0">
                <a:solidFill>
                  <a:srgbClr val="000000"/>
                </a:solidFill>
                <a:latin typeface="Garamond" pitchFamily="18" charset="0"/>
              </a:rPr>
              <a:t>Oooh …</a:t>
            </a:r>
          </a:p>
        </p:txBody>
      </p:sp>
      <p:sp>
        <p:nvSpPr>
          <p:cNvPr id="22559" name="Text Box 31"/>
          <p:cNvSpPr txBox="1">
            <a:spLocks noChangeArrowheads="1"/>
          </p:cNvSpPr>
          <p:nvPr/>
        </p:nvSpPr>
        <p:spPr bwMode="auto">
          <a:xfrm>
            <a:off x="2095500" y="1421975"/>
            <a:ext cx="2044700" cy="4866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sz="2400" b="1" dirty="0" smtClean="0">
                <a:solidFill>
                  <a:srgbClr val="000000"/>
                </a:solidFill>
                <a:latin typeface="Garamond" pitchFamily="18" charset="0"/>
              </a:rPr>
              <a:t>Purchase</a:t>
            </a:r>
          </a:p>
        </p:txBody>
      </p:sp>
      <p:sp>
        <p:nvSpPr>
          <p:cNvPr id="22560" name="Text Box 32"/>
          <p:cNvSpPr txBox="1">
            <a:spLocks noChangeArrowheads="1"/>
          </p:cNvSpPr>
          <p:nvPr/>
        </p:nvSpPr>
        <p:spPr bwMode="auto">
          <a:xfrm>
            <a:off x="4140200" y="1421975"/>
            <a:ext cx="4518025" cy="4866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sz="2400" smtClean="0">
                <a:solidFill>
                  <a:srgbClr val="000000"/>
                </a:solidFill>
                <a:latin typeface="Garamond" pitchFamily="18" charset="0"/>
              </a:rPr>
              <a:t>Action. Ke toko, beli.</a:t>
            </a:r>
          </a:p>
        </p:txBody>
      </p:sp>
    </p:spTree>
    <p:extLst>
      <p:ext uri="{BB962C8B-B14F-4D97-AF65-F5344CB8AC3E}">
        <p14:creationId xmlns:p14="http://schemas.microsoft.com/office/powerpoint/2010/main" val="83580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ChangeArrowheads="1"/>
          </p:cNvSpPr>
          <p:nvPr/>
        </p:nvSpPr>
        <p:spPr bwMode="auto">
          <a:xfrm>
            <a:off x="5580063" y="549275"/>
            <a:ext cx="3563937"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r>
              <a:rPr lang="en-US" b="1" smtClean="0">
                <a:solidFill>
                  <a:srgbClr val="000000"/>
                </a:solidFill>
                <a:latin typeface="Arial" pitchFamily="34" charset="0"/>
              </a:rPr>
              <a:t>Communication Processing</a:t>
            </a:r>
          </a:p>
          <a:p>
            <a:pPr algn="r" eaLnBrk="1" hangingPunct="1"/>
            <a:r>
              <a:rPr lang="en-US" smtClean="0">
                <a:solidFill>
                  <a:srgbClr val="000000"/>
                </a:solidFill>
                <a:latin typeface="Arial" pitchFamily="34" charset="0"/>
              </a:rPr>
              <a:t>McGuire 1876</a:t>
            </a:r>
          </a:p>
        </p:txBody>
      </p:sp>
      <p:sp>
        <p:nvSpPr>
          <p:cNvPr id="23559" name="Text Box 7"/>
          <p:cNvSpPr txBox="1">
            <a:spLocks noChangeArrowheads="1"/>
          </p:cNvSpPr>
          <p:nvPr/>
        </p:nvSpPr>
        <p:spPr bwMode="auto">
          <a:xfrm>
            <a:off x="1655763" y="3068638"/>
            <a:ext cx="2195512" cy="557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b="1" smtClean="0">
                <a:solidFill>
                  <a:srgbClr val="000000"/>
                </a:solidFill>
                <a:latin typeface="Arial" pitchFamily="34" charset="0"/>
              </a:rPr>
              <a:t>Comprehension</a:t>
            </a:r>
          </a:p>
        </p:txBody>
      </p:sp>
      <p:sp>
        <p:nvSpPr>
          <p:cNvPr id="23560" name="Text Box 8"/>
          <p:cNvSpPr txBox="1">
            <a:spLocks noChangeArrowheads="1"/>
          </p:cNvSpPr>
          <p:nvPr/>
        </p:nvSpPr>
        <p:spPr bwMode="auto">
          <a:xfrm>
            <a:off x="1655763" y="1916113"/>
            <a:ext cx="2195512" cy="557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b="1" smtClean="0">
                <a:solidFill>
                  <a:srgbClr val="000000"/>
                </a:solidFill>
                <a:latin typeface="Arial" pitchFamily="34" charset="0"/>
              </a:rPr>
              <a:t>Retention</a:t>
            </a:r>
          </a:p>
        </p:txBody>
      </p:sp>
      <p:sp>
        <p:nvSpPr>
          <p:cNvPr id="23561" name="Text Box 9"/>
          <p:cNvSpPr txBox="1">
            <a:spLocks noChangeArrowheads="1"/>
          </p:cNvSpPr>
          <p:nvPr/>
        </p:nvSpPr>
        <p:spPr bwMode="auto">
          <a:xfrm>
            <a:off x="1655763" y="2492375"/>
            <a:ext cx="2195512" cy="557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b="1" smtClean="0">
                <a:solidFill>
                  <a:srgbClr val="000000"/>
                </a:solidFill>
                <a:latin typeface="Arial" pitchFamily="34" charset="0"/>
              </a:rPr>
              <a:t>Acceptance</a:t>
            </a:r>
          </a:p>
        </p:txBody>
      </p:sp>
      <p:sp>
        <p:nvSpPr>
          <p:cNvPr id="23562" name="Text Box 10"/>
          <p:cNvSpPr txBox="1">
            <a:spLocks noChangeArrowheads="1"/>
          </p:cNvSpPr>
          <p:nvPr/>
        </p:nvSpPr>
        <p:spPr bwMode="auto">
          <a:xfrm>
            <a:off x="1655763" y="3644900"/>
            <a:ext cx="2195512" cy="557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b="1" smtClean="0">
                <a:solidFill>
                  <a:srgbClr val="000000"/>
                </a:solidFill>
                <a:latin typeface="Arial" pitchFamily="34" charset="0"/>
              </a:rPr>
              <a:t>Attention</a:t>
            </a:r>
          </a:p>
        </p:txBody>
      </p:sp>
      <p:sp>
        <p:nvSpPr>
          <p:cNvPr id="23563" name="Text Box 11"/>
          <p:cNvSpPr txBox="1">
            <a:spLocks noChangeArrowheads="1"/>
          </p:cNvSpPr>
          <p:nvPr/>
        </p:nvSpPr>
        <p:spPr bwMode="auto">
          <a:xfrm>
            <a:off x="1655763" y="4167188"/>
            <a:ext cx="2195512" cy="557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b="1" smtClean="0">
                <a:solidFill>
                  <a:srgbClr val="000000"/>
                </a:solidFill>
                <a:latin typeface="Arial" pitchFamily="34" charset="0"/>
              </a:rPr>
              <a:t>Exposure</a:t>
            </a:r>
          </a:p>
        </p:txBody>
      </p:sp>
      <p:sp>
        <p:nvSpPr>
          <p:cNvPr id="23564" name="Text Box 12"/>
          <p:cNvSpPr txBox="1">
            <a:spLocks noChangeArrowheads="1"/>
          </p:cNvSpPr>
          <p:nvPr/>
        </p:nvSpPr>
        <p:spPr bwMode="auto">
          <a:xfrm>
            <a:off x="3851275" y="1916113"/>
            <a:ext cx="4849813" cy="557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smtClean="0">
                <a:solidFill>
                  <a:srgbClr val="000000"/>
                </a:solidFill>
                <a:latin typeface="Arial" pitchFamily="34" charset="0"/>
              </a:rPr>
              <a:t>Integrates into long term memory</a:t>
            </a:r>
          </a:p>
        </p:txBody>
      </p:sp>
      <p:sp>
        <p:nvSpPr>
          <p:cNvPr id="23565" name="Text Box 13"/>
          <p:cNvSpPr txBox="1">
            <a:spLocks noChangeArrowheads="1"/>
          </p:cNvSpPr>
          <p:nvPr/>
        </p:nvSpPr>
        <p:spPr bwMode="auto">
          <a:xfrm>
            <a:off x="3851275" y="2492375"/>
            <a:ext cx="4849813" cy="557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smtClean="0">
                <a:solidFill>
                  <a:srgbClr val="000000"/>
                </a:solidFill>
                <a:latin typeface="Arial" pitchFamily="34" charset="0"/>
              </a:rPr>
              <a:t>Absorbed into existing knowledge/beliefs</a:t>
            </a:r>
          </a:p>
        </p:txBody>
      </p:sp>
      <p:sp>
        <p:nvSpPr>
          <p:cNvPr id="23566" name="Text Box 14"/>
          <p:cNvSpPr txBox="1">
            <a:spLocks noChangeArrowheads="1"/>
          </p:cNvSpPr>
          <p:nvPr/>
        </p:nvSpPr>
        <p:spPr bwMode="auto">
          <a:xfrm>
            <a:off x="3851275" y="3068638"/>
            <a:ext cx="4849813" cy="557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smtClean="0">
                <a:solidFill>
                  <a:srgbClr val="000000"/>
                </a:solidFill>
                <a:latin typeface="Arial" pitchFamily="34" charset="0"/>
              </a:rPr>
              <a:t>Understanding. Interpretes as intended</a:t>
            </a:r>
          </a:p>
        </p:txBody>
      </p:sp>
      <p:sp>
        <p:nvSpPr>
          <p:cNvPr id="23567" name="Text Box 15"/>
          <p:cNvSpPr txBox="1">
            <a:spLocks noChangeArrowheads="1"/>
          </p:cNvSpPr>
          <p:nvPr/>
        </p:nvSpPr>
        <p:spPr bwMode="auto">
          <a:xfrm>
            <a:off x="3851275" y="3644900"/>
            <a:ext cx="4849813" cy="557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smtClean="0">
                <a:solidFill>
                  <a:srgbClr val="000000"/>
                </a:solidFill>
                <a:latin typeface="Arial" pitchFamily="34" charset="0"/>
              </a:rPr>
              <a:t>Aware. Allocate information process. </a:t>
            </a:r>
          </a:p>
        </p:txBody>
      </p:sp>
      <p:sp>
        <p:nvSpPr>
          <p:cNvPr id="23568" name="Text Box 16"/>
          <p:cNvSpPr txBox="1">
            <a:spLocks noChangeArrowheads="1"/>
          </p:cNvSpPr>
          <p:nvPr/>
        </p:nvSpPr>
        <p:spPr bwMode="auto">
          <a:xfrm>
            <a:off x="3851275" y="4149725"/>
            <a:ext cx="4849813" cy="557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p>
            <a:pPr eaLnBrk="1" hangingPunct="1">
              <a:spcBef>
                <a:spcPct val="50000"/>
              </a:spcBef>
            </a:pPr>
            <a:r>
              <a:rPr lang="en-US" smtClean="0">
                <a:solidFill>
                  <a:srgbClr val="000000"/>
                </a:solidFill>
                <a:latin typeface="Arial" pitchFamily="34" charset="0"/>
              </a:rPr>
              <a:t>Proximity. See, hear and also experience</a:t>
            </a:r>
          </a:p>
        </p:txBody>
      </p:sp>
      <p:sp>
        <p:nvSpPr>
          <p:cNvPr id="11" name="Content Placeholder 10"/>
          <p:cNvSpPr>
            <a:spLocks noGrp="1"/>
          </p:cNvSpPr>
          <p:nvPr>
            <p:ph idx="1"/>
          </p:nvPr>
        </p:nvSpPr>
        <p:spPr/>
        <p:txBody>
          <a:bodyPr/>
          <a:lstStyle/>
          <a:p>
            <a:endParaRPr lang="id-ID"/>
          </a:p>
        </p:txBody>
      </p:sp>
    </p:spTree>
    <p:extLst>
      <p:ext uri="{BB962C8B-B14F-4D97-AF65-F5344CB8AC3E}">
        <p14:creationId xmlns:p14="http://schemas.microsoft.com/office/powerpoint/2010/main" val="29926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6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6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56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56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56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23559" grpId="0" animBg="1"/>
      <p:bldP spid="23560" grpId="0" animBg="1"/>
      <p:bldP spid="23561" grpId="0" animBg="1"/>
      <p:bldP spid="23562" grpId="0" animBg="1"/>
      <p:bldP spid="23563" grpId="0" animBg="1"/>
      <p:bldP spid="23564" grpId="0" animBg="1"/>
      <p:bldP spid="23565" grpId="0" animBg="1"/>
      <p:bldP spid="23566" grpId="0" animBg="1"/>
      <p:bldP spid="23567" grpId="0" animBg="1"/>
      <p:bldP spid="2356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ChangeArrowheads="1"/>
          </p:cNvSpPr>
          <p:nvPr/>
        </p:nvSpPr>
        <p:spPr bwMode="auto">
          <a:xfrm>
            <a:off x="1692275" y="1047750"/>
            <a:ext cx="712787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sv-SE" sz="2100" b="1" dirty="0" smtClean="0">
                <a:solidFill>
                  <a:srgbClr val="000000"/>
                </a:solidFill>
                <a:latin typeface="Arial" pitchFamily="34" charset="0"/>
              </a:rPr>
              <a:t>Kelebihan Dan Sasaran Media Periklanan</a:t>
            </a:r>
            <a:endParaRPr lang="en-US" sz="2100" b="1" dirty="0" smtClean="0">
              <a:solidFill>
                <a:srgbClr val="000000"/>
              </a:solidFill>
              <a:latin typeface="Arial" pitchFamily="34" charset="0"/>
            </a:endParaRPr>
          </a:p>
        </p:txBody>
      </p:sp>
      <p:sp>
        <p:nvSpPr>
          <p:cNvPr id="24582" name="Rectangle 6"/>
          <p:cNvSpPr>
            <a:spLocks noChangeArrowheads="1"/>
          </p:cNvSpPr>
          <p:nvPr/>
        </p:nvSpPr>
        <p:spPr bwMode="auto">
          <a:xfrm>
            <a:off x="1547813" y="2060575"/>
            <a:ext cx="7058025" cy="37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1" hangingPunct="1">
              <a:spcBef>
                <a:spcPct val="20000"/>
              </a:spcBef>
              <a:buClr>
                <a:srgbClr val="CCCCFF"/>
              </a:buClr>
              <a:buFont typeface="Wingdings" pitchFamily="2" charset="2"/>
              <a:buNone/>
            </a:pPr>
            <a:r>
              <a:rPr lang="sv-SE" sz="2000" b="1" smtClean="0">
                <a:solidFill>
                  <a:srgbClr val="000000"/>
                </a:solidFill>
                <a:latin typeface="Arial" pitchFamily="34" charset="0"/>
              </a:rPr>
              <a:t>1. Nilai tambah dari sebuah periklanan</a:t>
            </a:r>
            <a:endParaRPr lang="sv-SE" sz="2000" smtClean="0">
              <a:solidFill>
                <a:srgbClr val="000000"/>
              </a:solidFill>
              <a:latin typeface="Arial" pitchFamily="34" charset="0"/>
            </a:endParaRPr>
          </a:p>
          <a:p>
            <a:pPr marL="609600" indent="-609600" eaLnBrk="1" hangingPunct="1">
              <a:spcBef>
                <a:spcPct val="20000"/>
              </a:spcBef>
              <a:buClr>
                <a:srgbClr val="CCCCFF"/>
              </a:buClr>
              <a:buFont typeface="Wingdings" pitchFamily="2" charset="2"/>
              <a:buNone/>
            </a:pPr>
            <a:r>
              <a:rPr lang="sv-SE" sz="2000" smtClean="0">
                <a:solidFill>
                  <a:srgbClr val="000000"/>
                </a:solidFill>
                <a:latin typeface="Arial" pitchFamily="34" charset="0"/>
              </a:rPr>
              <a:t>	Nilai tambah dari periklanan adalah dapat membawa suatu merk kedalam pikiran konsumen (Positioning dan Repositioning).  </a:t>
            </a:r>
          </a:p>
          <a:p>
            <a:pPr marL="609600" indent="-609600" eaLnBrk="1" hangingPunct="1">
              <a:spcBef>
                <a:spcPct val="20000"/>
              </a:spcBef>
              <a:buClr>
                <a:srgbClr val="CCCCFF"/>
              </a:buClr>
              <a:buFont typeface="Wingdings" pitchFamily="2" charset="2"/>
              <a:buChar char="l"/>
            </a:pPr>
            <a:r>
              <a:rPr lang="sv-SE" sz="2000" smtClean="0">
                <a:solidFill>
                  <a:srgbClr val="000000"/>
                </a:solidFill>
                <a:latin typeface="Arial" pitchFamily="34" charset="0"/>
              </a:rPr>
              <a:t>1.1 Awareness</a:t>
            </a:r>
          </a:p>
          <a:p>
            <a:pPr marL="609600" indent="-609600" eaLnBrk="1" hangingPunct="1">
              <a:spcBef>
                <a:spcPct val="20000"/>
              </a:spcBef>
              <a:buClr>
                <a:srgbClr val="CCCCFF"/>
              </a:buClr>
              <a:buFont typeface="Wingdings" pitchFamily="2" charset="2"/>
              <a:buChar char="l"/>
            </a:pPr>
            <a:r>
              <a:rPr lang="sv-SE" sz="2000" smtClean="0">
                <a:solidFill>
                  <a:srgbClr val="000000"/>
                </a:solidFill>
                <a:latin typeface="Arial" pitchFamily="34" charset="0"/>
              </a:rPr>
              <a:t>1.2 Sumber dari ide kreatif</a:t>
            </a:r>
          </a:p>
          <a:p>
            <a:pPr marL="609600" indent="-609600" eaLnBrk="1" hangingPunct="1">
              <a:spcBef>
                <a:spcPct val="20000"/>
              </a:spcBef>
              <a:buClr>
                <a:srgbClr val="CCCCFF"/>
              </a:buClr>
              <a:buFont typeface="Wingdings" pitchFamily="2" charset="2"/>
              <a:buChar char="l"/>
            </a:pPr>
            <a:r>
              <a:rPr lang="sv-SE" sz="2000" smtClean="0">
                <a:solidFill>
                  <a:srgbClr val="000000"/>
                </a:solidFill>
                <a:latin typeface="Arial" pitchFamily="34" charset="0"/>
              </a:rPr>
              <a:t>1.3 Informasi</a:t>
            </a:r>
            <a:endParaRPr lang="sv-SE" sz="2000" b="1" smtClean="0">
              <a:solidFill>
                <a:srgbClr val="000000"/>
              </a:solidFill>
              <a:latin typeface="Arial" pitchFamily="34" charset="0"/>
            </a:endParaRPr>
          </a:p>
          <a:p>
            <a:pPr marL="609600" indent="-609600" eaLnBrk="1" hangingPunct="1">
              <a:spcBef>
                <a:spcPct val="20000"/>
              </a:spcBef>
              <a:buClr>
                <a:srgbClr val="CCCCFF"/>
              </a:buClr>
              <a:buFont typeface="Wingdings" pitchFamily="2" charset="2"/>
              <a:buChar char="l"/>
            </a:pPr>
            <a:r>
              <a:rPr lang="sv-SE" sz="2000" smtClean="0">
                <a:solidFill>
                  <a:srgbClr val="000000"/>
                </a:solidFill>
                <a:latin typeface="Arial" pitchFamily="34" charset="0"/>
              </a:rPr>
              <a:t>1.4 Brand Positioning</a:t>
            </a:r>
          </a:p>
          <a:p>
            <a:pPr marL="609600" indent="-609600" eaLnBrk="1" hangingPunct="1">
              <a:spcBef>
                <a:spcPct val="20000"/>
              </a:spcBef>
              <a:buClr>
                <a:srgbClr val="CCCCFF"/>
              </a:buClr>
              <a:buFont typeface="Wingdings" pitchFamily="2" charset="2"/>
              <a:buNone/>
            </a:pPr>
            <a:r>
              <a:rPr lang="sv-SE" sz="2000" smtClean="0">
                <a:solidFill>
                  <a:srgbClr val="000000"/>
                </a:solidFill>
                <a:latin typeface="Arial" pitchFamily="34" charset="0"/>
              </a:rPr>
              <a:t>			</a:t>
            </a:r>
            <a:endParaRPr lang="en-US" sz="2000" smtClean="0">
              <a:solidFill>
                <a:srgbClr val="000000"/>
              </a:solidFill>
              <a:latin typeface="Arial" pitchFamily="34" charset="0"/>
            </a:endParaRPr>
          </a:p>
        </p:txBody>
      </p:sp>
      <p:sp>
        <p:nvSpPr>
          <p:cNvPr id="10" name="Title 9"/>
          <p:cNvSpPr>
            <a:spLocks noGrp="1"/>
          </p:cNvSpPr>
          <p:nvPr>
            <p:ph type="title"/>
          </p:nvPr>
        </p:nvSpPr>
        <p:spPr/>
        <p:txBody>
          <a:bodyPr/>
          <a:lstStyle/>
          <a:p>
            <a:endParaRPr lang="id-ID"/>
          </a:p>
        </p:txBody>
      </p:sp>
      <p:sp>
        <p:nvSpPr>
          <p:cNvPr id="11" name="Content Placeholder 10"/>
          <p:cNvSpPr>
            <a:spLocks noGrp="1"/>
          </p:cNvSpPr>
          <p:nvPr>
            <p:ph idx="1"/>
          </p:nvPr>
        </p:nvSpPr>
        <p:spPr/>
        <p:txBody>
          <a:bodyPr/>
          <a:lstStyle/>
          <a:p>
            <a:endParaRPr lang="id-ID" dirty="0"/>
          </a:p>
        </p:txBody>
      </p:sp>
    </p:spTree>
    <p:extLst>
      <p:ext uri="{BB962C8B-B14F-4D97-AF65-F5344CB8AC3E}">
        <p14:creationId xmlns:p14="http://schemas.microsoft.com/office/powerpoint/2010/main" val="4113803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ChangeArrowheads="1"/>
          </p:cNvSpPr>
          <p:nvPr/>
        </p:nvSpPr>
        <p:spPr bwMode="auto">
          <a:xfrm>
            <a:off x="1692275" y="1047750"/>
            <a:ext cx="712787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sv-SE" sz="2100" b="1" smtClean="0">
                <a:solidFill>
                  <a:srgbClr val="000000"/>
                </a:solidFill>
                <a:latin typeface="Arial" pitchFamily="34" charset="0"/>
              </a:rPr>
              <a:t>Kelebihan Dan Sasaran Media Periklanan</a:t>
            </a:r>
            <a:endParaRPr lang="en-US" sz="2100" b="1" smtClean="0">
              <a:solidFill>
                <a:srgbClr val="000000"/>
              </a:solidFill>
              <a:latin typeface="Arial" pitchFamily="34" charset="0"/>
            </a:endParaRPr>
          </a:p>
        </p:txBody>
      </p:sp>
      <p:sp>
        <p:nvSpPr>
          <p:cNvPr id="26630" name="Rectangle 6"/>
          <p:cNvSpPr>
            <a:spLocks noChangeArrowheads="1"/>
          </p:cNvSpPr>
          <p:nvPr/>
        </p:nvSpPr>
        <p:spPr bwMode="auto">
          <a:xfrm>
            <a:off x="1547813" y="2060575"/>
            <a:ext cx="7345362"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1" hangingPunct="1">
              <a:spcBef>
                <a:spcPct val="20000"/>
              </a:spcBef>
              <a:buClr>
                <a:srgbClr val="CCCCFF"/>
              </a:buClr>
              <a:buFont typeface="Wingdings" pitchFamily="2" charset="2"/>
              <a:buNone/>
            </a:pPr>
            <a:r>
              <a:rPr lang="sv-SE" sz="2400" b="1" smtClean="0">
                <a:solidFill>
                  <a:srgbClr val="000000"/>
                </a:solidFill>
                <a:latin typeface="Arial" pitchFamily="34" charset="0"/>
              </a:rPr>
              <a:t>	2. Cost Effectiviness</a:t>
            </a:r>
            <a:endParaRPr lang="sv-SE" sz="2400" smtClean="0">
              <a:solidFill>
                <a:srgbClr val="000000"/>
              </a:solidFill>
              <a:latin typeface="Arial" pitchFamily="34" charset="0"/>
            </a:endParaRPr>
          </a:p>
          <a:p>
            <a:pPr marL="609600" indent="-609600" eaLnBrk="1" hangingPunct="1">
              <a:spcBef>
                <a:spcPct val="20000"/>
              </a:spcBef>
              <a:buClr>
                <a:srgbClr val="CCCCFF"/>
              </a:buClr>
              <a:buFont typeface="Wingdings" pitchFamily="2" charset="2"/>
              <a:buNone/>
            </a:pPr>
            <a:r>
              <a:rPr lang="sv-SE" sz="2400" smtClean="0">
                <a:solidFill>
                  <a:srgbClr val="000000"/>
                </a:solidFill>
                <a:latin typeface="Arial" pitchFamily="34" charset="0"/>
              </a:rPr>
              <a:t>	Jangkauan Televisi Komersil jika dihitung dari biaya yang dikeluarkan perkepala/audiens jauh lebih efektif dibandingkan </a:t>
            </a:r>
            <a:r>
              <a:rPr lang="sv-SE" sz="2400" i="1" smtClean="0">
                <a:solidFill>
                  <a:srgbClr val="000000"/>
                </a:solidFill>
                <a:latin typeface="Arial" pitchFamily="34" charset="0"/>
              </a:rPr>
              <a:t>MARCOM </a:t>
            </a:r>
            <a:r>
              <a:rPr lang="sv-SE" sz="2400" smtClean="0">
                <a:solidFill>
                  <a:srgbClr val="000000"/>
                </a:solidFill>
                <a:latin typeface="Arial" pitchFamily="34" charset="0"/>
              </a:rPr>
              <a:t>yang lain.</a:t>
            </a:r>
            <a:r>
              <a:rPr lang="sv-SE" sz="2400" b="1" smtClean="0">
                <a:solidFill>
                  <a:srgbClr val="000000"/>
                </a:solidFill>
                <a:latin typeface="Arial" pitchFamily="34" charset="0"/>
              </a:rPr>
              <a:t> </a:t>
            </a:r>
          </a:p>
          <a:p>
            <a:pPr marL="609600" indent="-609600" eaLnBrk="1" hangingPunct="1">
              <a:spcBef>
                <a:spcPct val="20000"/>
              </a:spcBef>
              <a:buClr>
                <a:srgbClr val="CCCCFF"/>
              </a:buClr>
              <a:buFont typeface="Wingdings" pitchFamily="2" charset="2"/>
              <a:buNone/>
            </a:pPr>
            <a:r>
              <a:rPr lang="sv-SE" sz="2400" b="1" smtClean="0">
                <a:solidFill>
                  <a:srgbClr val="000000"/>
                </a:solidFill>
                <a:latin typeface="Arial" pitchFamily="34" charset="0"/>
              </a:rPr>
              <a:t>	3. Control</a:t>
            </a:r>
            <a:endParaRPr lang="sv-SE" sz="2400" smtClean="0">
              <a:solidFill>
                <a:srgbClr val="000000"/>
              </a:solidFill>
              <a:latin typeface="Arial" pitchFamily="34" charset="0"/>
            </a:endParaRPr>
          </a:p>
          <a:p>
            <a:pPr marL="609600" indent="-609600" eaLnBrk="1" hangingPunct="1">
              <a:spcBef>
                <a:spcPct val="20000"/>
              </a:spcBef>
              <a:buClr>
                <a:srgbClr val="CCCCFF"/>
              </a:buClr>
              <a:buFont typeface="Wingdings" pitchFamily="2" charset="2"/>
              <a:buNone/>
            </a:pPr>
            <a:r>
              <a:rPr lang="sv-SE" sz="2400" smtClean="0">
                <a:solidFill>
                  <a:srgbClr val="000000"/>
                </a:solidFill>
                <a:latin typeface="Arial" pitchFamily="34" charset="0"/>
              </a:rPr>
              <a:t>	Karena waktu dan tempat periklanan dibayar  oleh pemasar/sponsor, Merek mempunyai  kontrol yang lengkap selama apa yg diiklankan iklan, kapan dan dimana iklan itu muncul.</a:t>
            </a:r>
            <a:endParaRPr lang="en-US" sz="2400" smtClean="0">
              <a:solidFill>
                <a:srgbClr val="000000"/>
              </a:solidFill>
              <a:latin typeface="Arial" pitchFamily="34" charset="0"/>
            </a:endParaRPr>
          </a:p>
        </p:txBody>
      </p:sp>
      <p:sp>
        <p:nvSpPr>
          <p:cNvPr id="10" name="Title 9"/>
          <p:cNvSpPr>
            <a:spLocks noGrp="1"/>
          </p:cNvSpPr>
          <p:nvPr>
            <p:ph type="title"/>
          </p:nvPr>
        </p:nvSpPr>
        <p:spPr/>
        <p:txBody>
          <a:bodyPr/>
          <a:lstStyle/>
          <a:p>
            <a:endParaRPr lang="id-ID"/>
          </a:p>
        </p:txBody>
      </p:sp>
      <p:sp>
        <p:nvSpPr>
          <p:cNvPr id="11" name="Content Placeholder 10"/>
          <p:cNvSpPr>
            <a:spLocks noGrp="1"/>
          </p:cNvSpPr>
          <p:nvPr>
            <p:ph idx="1"/>
          </p:nvPr>
        </p:nvSpPr>
        <p:spPr/>
        <p:txBody>
          <a:bodyPr/>
          <a:lstStyle/>
          <a:p>
            <a:endParaRPr lang="id-ID" dirty="0"/>
          </a:p>
        </p:txBody>
      </p:sp>
    </p:spTree>
    <p:extLst>
      <p:ext uri="{BB962C8B-B14F-4D97-AF65-F5344CB8AC3E}">
        <p14:creationId xmlns:p14="http://schemas.microsoft.com/office/powerpoint/2010/main" val="1571017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ChangeArrowheads="1"/>
          </p:cNvSpPr>
          <p:nvPr/>
        </p:nvSpPr>
        <p:spPr bwMode="auto">
          <a:xfrm>
            <a:off x="1692275" y="1047750"/>
            <a:ext cx="712787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sv-SE" sz="3800" smtClean="0">
                <a:solidFill>
                  <a:srgbClr val="000000"/>
                </a:solidFill>
                <a:latin typeface="Arial" pitchFamily="34" charset="0"/>
              </a:rPr>
              <a:t> </a:t>
            </a:r>
            <a:r>
              <a:rPr lang="sv-SE" sz="3000" b="1" smtClean="0">
                <a:solidFill>
                  <a:srgbClr val="000000"/>
                </a:solidFill>
                <a:latin typeface="Arial" pitchFamily="34" charset="0"/>
              </a:rPr>
              <a:t>IMC- Kekuatan Hubungan</a:t>
            </a:r>
            <a:r>
              <a:rPr lang="sv-SE" sz="3800" smtClean="0">
                <a:solidFill>
                  <a:srgbClr val="000000"/>
                </a:solidFill>
                <a:latin typeface="Arial" pitchFamily="34" charset="0"/>
              </a:rPr>
              <a:t> </a:t>
            </a:r>
            <a:endParaRPr lang="en-US" sz="3800" smtClean="0">
              <a:solidFill>
                <a:srgbClr val="000000"/>
              </a:solidFill>
              <a:latin typeface="Arial" pitchFamily="34" charset="0"/>
            </a:endParaRPr>
          </a:p>
        </p:txBody>
      </p:sp>
      <p:sp>
        <p:nvSpPr>
          <p:cNvPr id="27654" name="Rectangle 6"/>
          <p:cNvSpPr>
            <a:spLocks noChangeArrowheads="1"/>
          </p:cNvSpPr>
          <p:nvPr/>
        </p:nvSpPr>
        <p:spPr bwMode="auto">
          <a:xfrm>
            <a:off x="1547813" y="2060575"/>
            <a:ext cx="7058025" cy="37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1" hangingPunct="1">
              <a:spcBef>
                <a:spcPct val="20000"/>
              </a:spcBef>
              <a:buClr>
                <a:srgbClr val="CCCCFF"/>
              </a:buClr>
              <a:buFont typeface="Wingdings" pitchFamily="2" charset="2"/>
              <a:buChar char="l"/>
            </a:pPr>
            <a:r>
              <a:rPr lang="sv-SE" sz="2000" smtClean="0">
                <a:solidFill>
                  <a:srgbClr val="000000"/>
                </a:solidFill>
                <a:latin typeface="Arial" pitchFamily="34" charset="0"/>
              </a:rPr>
              <a:t>Dua kelebihan hubungan periklanan dengan program IMC lainnya lebih terdapat di </a:t>
            </a:r>
            <a:r>
              <a:rPr lang="sv-SE" sz="2000" i="1" smtClean="0">
                <a:solidFill>
                  <a:srgbClr val="000000"/>
                </a:solidFill>
                <a:latin typeface="Arial" pitchFamily="34" charset="0"/>
              </a:rPr>
              <a:t>self-selection </a:t>
            </a:r>
            <a:r>
              <a:rPr lang="sv-SE" sz="2000" smtClean="0">
                <a:solidFill>
                  <a:srgbClr val="000000"/>
                </a:solidFill>
                <a:latin typeface="Arial" pitchFamily="34" charset="0"/>
              </a:rPr>
              <a:t>dan</a:t>
            </a:r>
            <a:r>
              <a:rPr lang="sv-SE" sz="2000" i="1" smtClean="0">
                <a:solidFill>
                  <a:srgbClr val="000000"/>
                </a:solidFill>
                <a:latin typeface="Arial" pitchFamily="34" charset="0"/>
              </a:rPr>
              <a:t> stakeholder.</a:t>
            </a:r>
            <a:r>
              <a:rPr lang="sv-SE" sz="2000" smtClean="0">
                <a:solidFill>
                  <a:srgbClr val="000000"/>
                </a:solidFill>
                <a:latin typeface="Arial" pitchFamily="34" charset="0"/>
              </a:rPr>
              <a:t> Kelebihan pertama, </a:t>
            </a:r>
            <a:r>
              <a:rPr lang="sv-SE" sz="2000" i="1" smtClean="0">
                <a:solidFill>
                  <a:srgbClr val="000000"/>
                </a:solidFill>
                <a:latin typeface="Arial" pitchFamily="34" charset="0"/>
              </a:rPr>
              <a:t>MARCOM </a:t>
            </a:r>
            <a:r>
              <a:rPr lang="sv-SE" sz="2000" smtClean="0">
                <a:solidFill>
                  <a:srgbClr val="000000"/>
                </a:solidFill>
                <a:latin typeface="Arial" pitchFamily="34" charset="0"/>
              </a:rPr>
              <a:t>bisa mempunyai hubungan dengan calon pelanggan secara terus menerus.  </a:t>
            </a:r>
          </a:p>
          <a:p>
            <a:pPr marL="609600" indent="-609600" eaLnBrk="1" hangingPunct="1">
              <a:spcBef>
                <a:spcPct val="20000"/>
              </a:spcBef>
              <a:buClr>
                <a:srgbClr val="CCCCFF"/>
              </a:buClr>
              <a:buFont typeface="Wingdings" pitchFamily="2" charset="2"/>
              <a:buChar char="l"/>
            </a:pPr>
            <a:r>
              <a:rPr lang="sv-SE" sz="2000" smtClean="0">
                <a:solidFill>
                  <a:srgbClr val="000000"/>
                </a:solidFill>
                <a:latin typeface="Arial" pitchFamily="34" charset="0"/>
              </a:rPr>
              <a:t>Kekuatan yang kedua adalah bahwa pesan dari media massa periklanan dapat dilihat oleh </a:t>
            </a:r>
            <a:r>
              <a:rPr lang="sv-SE" sz="2000" i="1" smtClean="0">
                <a:solidFill>
                  <a:srgbClr val="000000"/>
                </a:solidFill>
                <a:latin typeface="Arial" pitchFamily="34" charset="0"/>
              </a:rPr>
              <a:t>stakeholder </a:t>
            </a:r>
            <a:r>
              <a:rPr lang="sv-SE" sz="2000" smtClean="0">
                <a:solidFill>
                  <a:srgbClr val="000000"/>
                </a:solidFill>
                <a:latin typeface="Arial" pitchFamily="34" charset="0"/>
              </a:rPr>
              <a:t>lainnya, seperti pelanggan-karyawan, investor, komunitas lokal atau masyarakat awam.</a:t>
            </a:r>
            <a:endParaRPr lang="en-US" sz="2000" smtClean="0">
              <a:solidFill>
                <a:srgbClr val="000000"/>
              </a:solidFill>
              <a:latin typeface="Arial" pitchFamily="34" charset="0"/>
            </a:endParaRPr>
          </a:p>
        </p:txBody>
      </p:sp>
      <p:sp>
        <p:nvSpPr>
          <p:cNvPr id="10" name="Title 9"/>
          <p:cNvSpPr>
            <a:spLocks noGrp="1"/>
          </p:cNvSpPr>
          <p:nvPr>
            <p:ph type="title"/>
          </p:nvPr>
        </p:nvSpPr>
        <p:spPr/>
        <p:txBody>
          <a:bodyPr/>
          <a:lstStyle/>
          <a:p>
            <a:endParaRPr lang="id-ID"/>
          </a:p>
        </p:txBody>
      </p:sp>
      <p:sp>
        <p:nvSpPr>
          <p:cNvPr id="11" name="Content Placeholder 10"/>
          <p:cNvSpPr>
            <a:spLocks noGrp="1"/>
          </p:cNvSpPr>
          <p:nvPr>
            <p:ph idx="1"/>
          </p:nvPr>
        </p:nvSpPr>
        <p:spPr/>
        <p:txBody>
          <a:bodyPr/>
          <a:lstStyle/>
          <a:p>
            <a:endParaRPr lang="id-ID"/>
          </a:p>
        </p:txBody>
      </p:sp>
    </p:spTree>
    <p:extLst>
      <p:ext uri="{BB962C8B-B14F-4D97-AF65-F5344CB8AC3E}">
        <p14:creationId xmlns:p14="http://schemas.microsoft.com/office/powerpoint/2010/main" val="2571239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ChangeArrowheads="1"/>
          </p:cNvSpPr>
          <p:nvPr/>
        </p:nvSpPr>
        <p:spPr bwMode="auto">
          <a:xfrm>
            <a:off x="1619250" y="1268413"/>
            <a:ext cx="712787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sv-SE" sz="3800" smtClean="0">
                <a:solidFill>
                  <a:srgbClr val="000000"/>
                </a:solidFill>
                <a:latin typeface="Arial" pitchFamily="34" charset="0"/>
              </a:rPr>
              <a:t> </a:t>
            </a:r>
            <a:r>
              <a:rPr lang="en-US" sz="2100" b="1" smtClean="0">
                <a:solidFill>
                  <a:srgbClr val="000000"/>
                </a:solidFill>
                <a:latin typeface="Arial" pitchFamily="34" charset="0"/>
              </a:rPr>
              <a:t>Merchandising And POP </a:t>
            </a:r>
            <a:br>
              <a:rPr lang="en-US" sz="2100" b="1" smtClean="0">
                <a:solidFill>
                  <a:srgbClr val="000000"/>
                </a:solidFill>
                <a:latin typeface="Arial" pitchFamily="34" charset="0"/>
              </a:rPr>
            </a:br>
            <a:r>
              <a:rPr lang="en-US" sz="2100" b="1" smtClean="0">
                <a:solidFill>
                  <a:srgbClr val="000000"/>
                </a:solidFill>
                <a:latin typeface="Arial" pitchFamily="34" charset="0"/>
              </a:rPr>
              <a:t>(Point Of Purchase)</a:t>
            </a:r>
          </a:p>
        </p:txBody>
      </p:sp>
      <p:sp>
        <p:nvSpPr>
          <p:cNvPr id="30726" name="Rectangle 6"/>
          <p:cNvSpPr>
            <a:spLocks noChangeArrowheads="1"/>
          </p:cNvSpPr>
          <p:nvPr/>
        </p:nvSpPr>
        <p:spPr bwMode="auto">
          <a:xfrm>
            <a:off x="1763713" y="2349500"/>
            <a:ext cx="6853237"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sv-SE" smtClean="0">
                <a:solidFill>
                  <a:srgbClr val="000000"/>
                </a:solidFill>
                <a:latin typeface="Arial" pitchFamily="34" charset="0"/>
              </a:rPr>
              <a:t>Alat Perdagangan yang memperluas merek atau </a:t>
            </a:r>
            <a:r>
              <a:rPr lang="sv-SE" i="1" smtClean="0">
                <a:solidFill>
                  <a:srgbClr val="000000"/>
                </a:solidFill>
                <a:latin typeface="Arial" pitchFamily="34" charset="0"/>
              </a:rPr>
              <a:t>brand image</a:t>
            </a:r>
            <a:r>
              <a:rPr lang="sv-SE" smtClean="0">
                <a:solidFill>
                  <a:srgbClr val="000000"/>
                </a:solidFill>
                <a:latin typeface="Arial" pitchFamily="34" charset="0"/>
              </a:rPr>
              <a:t> sampai kegiatan promosi lainnya di tingkat eceran.  Material merchandising dan POP disajikan oleh manufaktur (cabang-cabang toko dari perusahaan besar) yang memberikan toko eceran siap jadi dan pesan mereknya didesain secara professional.  </a:t>
            </a:r>
            <a:r>
              <a:rPr lang="en-US" smtClean="0">
                <a:solidFill>
                  <a:srgbClr val="000000"/>
                </a:solidFill>
                <a:latin typeface="Arial" pitchFamily="34" charset="0"/>
              </a:rPr>
              <a:t>Material-material ini meliputi </a:t>
            </a:r>
            <a:r>
              <a:rPr lang="en-US" i="1" smtClean="0">
                <a:solidFill>
                  <a:srgbClr val="000000"/>
                </a:solidFill>
                <a:latin typeface="Arial" pitchFamily="34" charset="0"/>
              </a:rPr>
              <a:t>banner, </a:t>
            </a:r>
            <a:r>
              <a:rPr lang="en-US" smtClean="0">
                <a:solidFill>
                  <a:srgbClr val="000000"/>
                </a:solidFill>
                <a:latin typeface="Arial" pitchFamily="34" charset="0"/>
              </a:rPr>
              <a:t>tanda, </a:t>
            </a:r>
            <a:r>
              <a:rPr lang="en-US" i="1" smtClean="0">
                <a:solidFill>
                  <a:srgbClr val="000000"/>
                </a:solidFill>
                <a:latin typeface="Arial" pitchFamily="34" charset="0"/>
              </a:rPr>
              <a:t>window poster,  counter stand, floor stand, </a:t>
            </a:r>
            <a:r>
              <a:rPr lang="en-US" smtClean="0">
                <a:solidFill>
                  <a:srgbClr val="000000"/>
                </a:solidFill>
                <a:latin typeface="Arial" pitchFamily="34" charset="0"/>
              </a:rPr>
              <a:t>tv monitor, audio tape. </a:t>
            </a:r>
          </a:p>
        </p:txBody>
      </p:sp>
      <p:sp>
        <p:nvSpPr>
          <p:cNvPr id="10" name="Title 9"/>
          <p:cNvSpPr>
            <a:spLocks noGrp="1"/>
          </p:cNvSpPr>
          <p:nvPr>
            <p:ph type="title"/>
          </p:nvPr>
        </p:nvSpPr>
        <p:spPr/>
        <p:txBody>
          <a:bodyPr/>
          <a:lstStyle/>
          <a:p>
            <a:endParaRPr lang="id-ID"/>
          </a:p>
        </p:txBody>
      </p:sp>
      <p:sp>
        <p:nvSpPr>
          <p:cNvPr id="11" name="Content Placeholder 10"/>
          <p:cNvSpPr>
            <a:spLocks noGrp="1"/>
          </p:cNvSpPr>
          <p:nvPr>
            <p:ph idx="1"/>
          </p:nvPr>
        </p:nvSpPr>
        <p:spPr/>
        <p:txBody>
          <a:bodyPr/>
          <a:lstStyle/>
          <a:p>
            <a:endParaRPr lang="id-ID"/>
          </a:p>
        </p:txBody>
      </p:sp>
    </p:spTree>
    <p:extLst>
      <p:ext uri="{BB962C8B-B14F-4D97-AF65-F5344CB8AC3E}">
        <p14:creationId xmlns:p14="http://schemas.microsoft.com/office/powerpoint/2010/main" val="2840836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ChangeArrowheads="1"/>
          </p:cNvSpPr>
          <p:nvPr/>
        </p:nvSpPr>
        <p:spPr bwMode="auto">
          <a:xfrm>
            <a:off x="1619250" y="1268413"/>
            <a:ext cx="712787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sv-SE" sz="3800" smtClean="0">
                <a:solidFill>
                  <a:srgbClr val="000000"/>
                </a:solidFill>
                <a:latin typeface="Arial" pitchFamily="34" charset="0"/>
              </a:rPr>
              <a:t> </a:t>
            </a:r>
            <a:r>
              <a:rPr lang="en-US" sz="2500" b="1" smtClean="0">
                <a:solidFill>
                  <a:srgbClr val="000000"/>
                </a:solidFill>
                <a:latin typeface="Arial" pitchFamily="34" charset="0"/>
              </a:rPr>
              <a:t>Kelebihan dan Kekurangan Merchandising</a:t>
            </a:r>
          </a:p>
        </p:txBody>
      </p:sp>
      <p:sp>
        <p:nvSpPr>
          <p:cNvPr id="31753" name="Rectangle 9"/>
          <p:cNvSpPr>
            <a:spLocks noChangeArrowheads="1"/>
          </p:cNvSpPr>
          <p:nvPr/>
        </p:nvSpPr>
        <p:spPr bwMode="auto">
          <a:xfrm>
            <a:off x="1476375" y="1916113"/>
            <a:ext cx="6840538"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082675" indent="-182563" eaLnBrk="1" hangingPunct="1">
              <a:spcBef>
                <a:spcPct val="20000"/>
              </a:spcBef>
              <a:buClr>
                <a:srgbClr val="CCCCFF"/>
              </a:buClr>
              <a:buFont typeface="Wingdings" pitchFamily="2" charset="2"/>
              <a:buNone/>
              <a:tabLst>
                <a:tab pos="990600" algn="l"/>
                <a:tab pos="1158875" algn="l"/>
              </a:tabLst>
            </a:pPr>
            <a:r>
              <a:rPr lang="pt-BR" sz="2000" smtClean="0">
                <a:solidFill>
                  <a:srgbClr val="000000"/>
                </a:solidFill>
                <a:latin typeface="Arial" pitchFamily="34" charset="0"/>
              </a:rPr>
              <a:t>	</a:t>
            </a:r>
          </a:p>
          <a:p>
            <a:pPr marL="1082675" indent="-182563" eaLnBrk="1" hangingPunct="1">
              <a:spcBef>
                <a:spcPct val="20000"/>
              </a:spcBef>
              <a:buClr>
                <a:srgbClr val="000000"/>
              </a:buClr>
              <a:buFont typeface="Wingdings" pitchFamily="2" charset="2"/>
              <a:buChar char="Ø"/>
              <a:tabLst>
                <a:tab pos="990600" algn="l"/>
                <a:tab pos="1158875" algn="l"/>
              </a:tabLst>
            </a:pPr>
            <a:endParaRPr lang="en-US" sz="2000" b="1" smtClean="0">
              <a:solidFill>
                <a:srgbClr val="000000"/>
              </a:solidFill>
              <a:latin typeface="Arial" pitchFamily="34" charset="0"/>
            </a:endParaRPr>
          </a:p>
          <a:p>
            <a:pPr marL="1082675" indent="-182563" eaLnBrk="1" hangingPunct="1">
              <a:spcBef>
                <a:spcPct val="20000"/>
              </a:spcBef>
              <a:buClr>
                <a:srgbClr val="CCCCFF"/>
              </a:buClr>
              <a:buFont typeface="Wingdings" pitchFamily="2" charset="2"/>
              <a:buNone/>
              <a:tabLst>
                <a:tab pos="990600" algn="l"/>
                <a:tab pos="1158875" algn="l"/>
              </a:tabLst>
            </a:pPr>
            <a:r>
              <a:rPr lang="en-US" b="1" smtClean="0">
                <a:solidFill>
                  <a:srgbClr val="000000"/>
                </a:solidFill>
                <a:latin typeface="Arial" pitchFamily="34" charset="0"/>
              </a:rPr>
              <a:t>	Kelebihan Merchandising And POP (Point Of Purchase)</a:t>
            </a:r>
          </a:p>
          <a:p>
            <a:pPr marL="1082675" indent="-182563" eaLnBrk="1" hangingPunct="1">
              <a:spcBef>
                <a:spcPct val="20000"/>
              </a:spcBef>
              <a:buClr>
                <a:srgbClr val="CCCCFF"/>
              </a:buClr>
              <a:buFont typeface="Wingdings" pitchFamily="2" charset="2"/>
              <a:buNone/>
              <a:tabLst>
                <a:tab pos="990600" algn="l"/>
                <a:tab pos="1158875" algn="l"/>
              </a:tabLst>
            </a:pPr>
            <a:r>
              <a:rPr lang="en-US" smtClean="0">
                <a:solidFill>
                  <a:srgbClr val="000000"/>
                </a:solidFill>
                <a:latin typeface="Arial" pitchFamily="34" charset="0"/>
              </a:rPr>
              <a:t>	memberikan perhatian kepada </a:t>
            </a:r>
            <a:r>
              <a:rPr lang="en-US" i="1" smtClean="0">
                <a:solidFill>
                  <a:srgbClr val="000000"/>
                </a:solidFill>
                <a:latin typeface="Arial" pitchFamily="34" charset="0"/>
              </a:rPr>
              <a:t>brand </a:t>
            </a:r>
            <a:r>
              <a:rPr lang="en-US" smtClean="0">
                <a:solidFill>
                  <a:srgbClr val="000000"/>
                </a:solidFill>
                <a:latin typeface="Arial" pitchFamily="34" charset="0"/>
              </a:rPr>
              <a:t>terutama penawaran produk untuk mendapatkan nilai jual (</a:t>
            </a:r>
            <a:r>
              <a:rPr lang="en-US" i="1" smtClean="0">
                <a:solidFill>
                  <a:srgbClr val="000000"/>
                </a:solidFill>
                <a:latin typeface="Arial" pitchFamily="34" charset="0"/>
              </a:rPr>
              <a:t>point of sale</a:t>
            </a:r>
            <a:r>
              <a:rPr lang="en-US" smtClean="0">
                <a:solidFill>
                  <a:srgbClr val="000000"/>
                </a:solidFill>
                <a:latin typeface="Arial" pitchFamily="34" charset="0"/>
              </a:rPr>
              <a:t>).  </a:t>
            </a:r>
          </a:p>
          <a:p>
            <a:pPr marL="1082675" indent="-182563" eaLnBrk="1" hangingPunct="1">
              <a:spcBef>
                <a:spcPct val="20000"/>
              </a:spcBef>
              <a:buClr>
                <a:srgbClr val="CCCCFF"/>
              </a:buClr>
              <a:buFont typeface="Wingdings" pitchFamily="2" charset="2"/>
              <a:buNone/>
              <a:tabLst>
                <a:tab pos="990600" algn="l"/>
                <a:tab pos="1158875" algn="l"/>
              </a:tabLst>
            </a:pPr>
            <a:r>
              <a:rPr lang="en-US" b="1" smtClean="0">
                <a:solidFill>
                  <a:srgbClr val="000000"/>
                </a:solidFill>
                <a:latin typeface="Arial" pitchFamily="34" charset="0"/>
              </a:rPr>
              <a:t>	Kekurangan Merchandising And POP (Point Of Purchase) adalah </a:t>
            </a:r>
            <a:endParaRPr lang="sv-SE" b="1" smtClean="0">
              <a:solidFill>
                <a:srgbClr val="000000"/>
              </a:solidFill>
              <a:latin typeface="Arial" pitchFamily="34" charset="0"/>
            </a:endParaRPr>
          </a:p>
          <a:p>
            <a:pPr marL="1082675" indent="-182563" eaLnBrk="1" hangingPunct="1">
              <a:spcBef>
                <a:spcPct val="20000"/>
              </a:spcBef>
              <a:buClr>
                <a:srgbClr val="CCCCFF"/>
              </a:buClr>
              <a:buFont typeface="Wingdings" pitchFamily="2" charset="2"/>
              <a:buNone/>
              <a:tabLst>
                <a:tab pos="990600" algn="l"/>
                <a:tab pos="1158875" algn="l"/>
              </a:tabLst>
            </a:pPr>
            <a:r>
              <a:rPr lang="sv-SE" smtClean="0">
                <a:solidFill>
                  <a:srgbClr val="000000"/>
                </a:solidFill>
                <a:latin typeface="Arial" pitchFamily="34" charset="0"/>
              </a:rPr>
              <a:t>	-Perlawan eceran untuk menggunakan material POP</a:t>
            </a:r>
          </a:p>
          <a:p>
            <a:pPr marL="1082675" indent="-182563" eaLnBrk="1" hangingPunct="1">
              <a:spcBef>
                <a:spcPct val="20000"/>
              </a:spcBef>
              <a:buClr>
                <a:srgbClr val="CCCCFF"/>
              </a:buClr>
              <a:buFont typeface="Wingdings" pitchFamily="2" charset="2"/>
              <a:buNone/>
              <a:tabLst>
                <a:tab pos="990600" algn="l"/>
                <a:tab pos="1158875" algn="l"/>
              </a:tabLst>
            </a:pPr>
            <a:r>
              <a:rPr lang="sv-SE" smtClean="0">
                <a:solidFill>
                  <a:srgbClr val="000000"/>
                </a:solidFill>
                <a:latin typeface="Arial" pitchFamily="34" charset="0"/>
              </a:rPr>
              <a:t>	-Penjual sering kali melakukan kesalahan dalam   mempromosikan material POP.</a:t>
            </a:r>
            <a:endParaRPr lang="en-US" smtClean="0">
              <a:solidFill>
                <a:srgbClr val="000000"/>
              </a:solidFill>
              <a:latin typeface="Arial" pitchFamily="34" charset="0"/>
            </a:endParaRPr>
          </a:p>
        </p:txBody>
      </p:sp>
    </p:spTree>
    <p:extLst>
      <p:ext uri="{BB962C8B-B14F-4D97-AF65-F5344CB8AC3E}">
        <p14:creationId xmlns:p14="http://schemas.microsoft.com/office/powerpoint/2010/main" val="130878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ChangeArrowheads="1"/>
          </p:cNvSpPr>
          <p:nvPr/>
        </p:nvSpPr>
        <p:spPr bwMode="auto">
          <a:xfrm>
            <a:off x="1692275" y="1047750"/>
            <a:ext cx="712787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sv-SE" sz="3800" b="1" smtClean="0">
                <a:solidFill>
                  <a:srgbClr val="000000"/>
                </a:solidFill>
                <a:latin typeface="Arial" pitchFamily="34" charset="0"/>
              </a:rPr>
              <a:t>PACKAGING</a:t>
            </a:r>
            <a:endParaRPr lang="en-US" sz="3800" b="1" smtClean="0">
              <a:solidFill>
                <a:srgbClr val="000000"/>
              </a:solidFill>
              <a:latin typeface="Arial" pitchFamily="34" charset="0"/>
            </a:endParaRPr>
          </a:p>
        </p:txBody>
      </p:sp>
      <p:sp>
        <p:nvSpPr>
          <p:cNvPr id="32774" name="Rectangle 6"/>
          <p:cNvSpPr>
            <a:spLocks noChangeArrowheads="1"/>
          </p:cNvSpPr>
          <p:nvPr/>
        </p:nvSpPr>
        <p:spPr bwMode="auto">
          <a:xfrm>
            <a:off x="395288" y="1557338"/>
            <a:ext cx="8748712" cy="341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082675" indent="-182563" eaLnBrk="1" hangingPunct="1">
              <a:spcBef>
                <a:spcPct val="20000"/>
              </a:spcBef>
              <a:buClr>
                <a:srgbClr val="CCCCFF"/>
              </a:buClr>
              <a:buFont typeface="Wingdings" pitchFamily="2" charset="2"/>
              <a:buNone/>
              <a:tabLst>
                <a:tab pos="990600" algn="l"/>
                <a:tab pos="1158875" algn="l"/>
              </a:tabLst>
            </a:pPr>
            <a:r>
              <a:rPr lang="pt-BR" sz="2000" smtClean="0">
                <a:solidFill>
                  <a:srgbClr val="000000"/>
                </a:solidFill>
                <a:latin typeface="Arial" pitchFamily="34" charset="0"/>
              </a:rPr>
              <a:t>	</a:t>
            </a:r>
          </a:p>
          <a:p>
            <a:pPr marL="1082675" indent="-182563" eaLnBrk="1" hangingPunct="1">
              <a:spcBef>
                <a:spcPct val="20000"/>
              </a:spcBef>
              <a:buClr>
                <a:srgbClr val="000000"/>
              </a:buClr>
              <a:buFont typeface="Wingdings" pitchFamily="2" charset="2"/>
              <a:buChar char="Ø"/>
              <a:tabLst>
                <a:tab pos="990600" algn="l"/>
                <a:tab pos="1158875" algn="l"/>
              </a:tabLst>
            </a:pPr>
            <a:endParaRPr lang="en-US" sz="2000" b="1" smtClean="0">
              <a:solidFill>
                <a:srgbClr val="000000"/>
              </a:solidFill>
              <a:latin typeface="Arial" pitchFamily="34" charset="0"/>
            </a:endParaRPr>
          </a:p>
          <a:p>
            <a:pPr marL="1082675" indent="-182563" eaLnBrk="1" hangingPunct="1">
              <a:spcBef>
                <a:spcPct val="20000"/>
              </a:spcBef>
              <a:buClr>
                <a:srgbClr val="000000"/>
              </a:buClr>
              <a:buFont typeface="Wingdings" pitchFamily="2" charset="2"/>
              <a:buNone/>
              <a:tabLst>
                <a:tab pos="990600" algn="l"/>
                <a:tab pos="1158875" algn="l"/>
              </a:tabLst>
            </a:pPr>
            <a:r>
              <a:rPr lang="sv-SE" sz="2400" i="1" smtClean="0">
                <a:solidFill>
                  <a:srgbClr val="000000"/>
                </a:solidFill>
                <a:latin typeface="Arial" pitchFamily="34" charset="0"/>
              </a:rPr>
              <a:t>		Packaging </a:t>
            </a:r>
            <a:r>
              <a:rPr lang="sv-SE" sz="2400" smtClean="0">
                <a:solidFill>
                  <a:srgbClr val="000000"/>
                </a:solidFill>
                <a:latin typeface="Arial" pitchFamily="34" charset="0"/>
              </a:rPr>
              <a:t>adalah kemasan untuk menyampaikan informasi.</a:t>
            </a:r>
            <a:r>
              <a:rPr lang="sv-SE" sz="2400" b="1" smtClean="0">
                <a:solidFill>
                  <a:srgbClr val="000000"/>
                </a:solidFill>
                <a:latin typeface="Arial" pitchFamily="34" charset="0"/>
              </a:rPr>
              <a:t> </a:t>
            </a:r>
            <a:r>
              <a:rPr lang="sv-SE" sz="2400" i="1" smtClean="0">
                <a:solidFill>
                  <a:srgbClr val="000000"/>
                </a:solidFill>
                <a:latin typeface="Arial" pitchFamily="34" charset="0"/>
              </a:rPr>
              <a:t>Packaging</a:t>
            </a:r>
            <a:r>
              <a:rPr lang="sv-SE" sz="2400" smtClean="0">
                <a:solidFill>
                  <a:srgbClr val="000000"/>
                </a:solidFill>
                <a:latin typeface="Arial" pitchFamily="34" charset="0"/>
              </a:rPr>
              <a:t> adalah bagian terpenting dan mempengaruhi bagi identitas sebuah merek.  Sebuah </a:t>
            </a:r>
            <a:r>
              <a:rPr lang="sv-SE" sz="2400" i="1" smtClean="0">
                <a:solidFill>
                  <a:srgbClr val="000000"/>
                </a:solidFill>
                <a:latin typeface="Arial" pitchFamily="34" charset="0"/>
              </a:rPr>
              <a:t>Packaging </a:t>
            </a:r>
            <a:r>
              <a:rPr lang="sv-SE" sz="2400" smtClean="0">
                <a:solidFill>
                  <a:srgbClr val="000000"/>
                </a:solidFill>
                <a:latin typeface="Arial" pitchFamily="34" charset="0"/>
              </a:rPr>
              <a:t>dapat membantu </a:t>
            </a:r>
            <a:r>
              <a:rPr lang="sv-SE" sz="2400" i="1" smtClean="0">
                <a:solidFill>
                  <a:srgbClr val="000000"/>
                </a:solidFill>
                <a:latin typeface="Arial" pitchFamily="34" charset="0"/>
              </a:rPr>
              <a:t>brand </a:t>
            </a:r>
            <a:r>
              <a:rPr lang="sv-SE" sz="2400" smtClean="0">
                <a:solidFill>
                  <a:srgbClr val="000000"/>
                </a:solidFill>
                <a:latin typeface="Arial" pitchFamily="34" charset="0"/>
              </a:rPr>
              <a:t>untuk beragam informasi dan memberikan nilai lebih bagi produk.</a:t>
            </a:r>
            <a:endParaRPr lang="en-US" sz="2400" smtClean="0">
              <a:solidFill>
                <a:srgbClr val="000000"/>
              </a:solidFill>
              <a:latin typeface="Arial" pitchFamily="34" charset="0"/>
            </a:endParaRPr>
          </a:p>
        </p:txBody>
      </p:sp>
    </p:spTree>
    <p:extLst>
      <p:ext uri="{BB962C8B-B14F-4D97-AF65-F5344CB8AC3E}">
        <p14:creationId xmlns:p14="http://schemas.microsoft.com/office/powerpoint/2010/main" val="3434482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1692275" y="1047750"/>
            <a:ext cx="712787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sv-SE" sz="3800" b="1" smtClean="0">
                <a:solidFill>
                  <a:srgbClr val="000000"/>
                </a:solidFill>
                <a:latin typeface="Arial" pitchFamily="34" charset="0"/>
              </a:rPr>
              <a:t>PACKAGING</a:t>
            </a:r>
            <a:endParaRPr lang="en-US" sz="3800" b="1" smtClean="0">
              <a:solidFill>
                <a:srgbClr val="000000"/>
              </a:solidFill>
              <a:latin typeface="Arial" pitchFamily="34" charset="0"/>
            </a:endParaRPr>
          </a:p>
        </p:txBody>
      </p:sp>
      <p:sp>
        <p:nvSpPr>
          <p:cNvPr id="33798" name="Rectangle 6"/>
          <p:cNvSpPr>
            <a:spLocks noChangeArrowheads="1"/>
          </p:cNvSpPr>
          <p:nvPr/>
        </p:nvSpPr>
        <p:spPr bwMode="auto">
          <a:xfrm>
            <a:off x="1476375" y="1557338"/>
            <a:ext cx="7343775"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082675" indent="-182563" eaLnBrk="1" hangingPunct="1">
              <a:spcBef>
                <a:spcPct val="20000"/>
              </a:spcBef>
              <a:buClr>
                <a:srgbClr val="CCCCFF"/>
              </a:buClr>
              <a:buFont typeface="Wingdings" pitchFamily="2" charset="2"/>
              <a:buNone/>
              <a:tabLst>
                <a:tab pos="990600" algn="l"/>
                <a:tab pos="1158875" algn="l"/>
              </a:tabLst>
            </a:pPr>
            <a:r>
              <a:rPr lang="pt-BR" sz="2000" dirty="0" smtClean="0">
                <a:solidFill>
                  <a:srgbClr val="000000"/>
                </a:solidFill>
                <a:latin typeface="Arial" pitchFamily="34" charset="0"/>
              </a:rPr>
              <a:t>	</a:t>
            </a:r>
          </a:p>
          <a:p>
            <a:pPr marL="1082675" indent="-182563" eaLnBrk="1" hangingPunct="1">
              <a:spcBef>
                <a:spcPct val="20000"/>
              </a:spcBef>
              <a:buClr>
                <a:srgbClr val="000000"/>
              </a:buClr>
              <a:buFont typeface="Wingdings" pitchFamily="2" charset="2"/>
              <a:buChar char="Ø"/>
              <a:tabLst>
                <a:tab pos="990600" algn="l"/>
                <a:tab pos="1158875" algn="l"/>
              </a:tabLst>
            </a:pPr>
            <a:endParaRPr lang="en-US" sz="2000" b="1" dirty="0" smtClean="0">
              <a:solidFill>
                <a:srgbClr val="000000"/>
              </a:solidFill>
              <a:latin typeface="Arial" pitchFamily="34" charset="0"/>
            </a:endParaRPr>
          </a:p>
          <a:p>
            <a:pPr marL="1082675" indent="-182563" algn="just" eaLnBrk="1" hangingPunct="1">
              <a:spcBef>
                <a:spcPct val="20000"/>
              </a:spcBef>
              <a:buClr>
                <a:srgbClr val="CCCCFF"/>
              </a:buClr>
              <a:buFont typeface="Wingdings" pitchFamily="2" charset="2"/>
              <a:buNone/>
              <a:tabLst>
                <a:tab pos="990600" algn="l"/>
                <a:tab pos="1158875" algn="l"/>
              </a:tabLst>
            </a:pPr>
            <a:r>
              <a:rPr lang="sv-SE" sz="2400" i="1" dirty="0" smtClean="0">
                <a:solidFill>
                  <a:srgbClr val="000000"/>
                </a:solidFill>
                <a:latin typeface="Arial" pitchFamily="34" charset="0"/>
              </a:rPr>
              <a:t>	</a:t>
            </a:r>
            <a:r>
              <a:rPr lang="sv-SE" b="1" dirty="0" smtClean="0">
                <a:solidFill>
                  <a:srgbClr val="000000"/>
                </a:solidFill>
                <a:latin typeface="Arial" pitchFamily="34" charset="0"/>
              </a:rPr>
              <a:t>Kelebihan dan Kekurangan Packaging</a:t>
            </a:r>
            <a:endParaRPr lang="sv-SE" dirty="0" smtClean="0">
              <a:solidFill>
                <a:srgbClr val="000000"/>
              </a:solidFill>
              <a:latin typeface="Arial" pitchFamily="34" charset="0"/>
            </a:endParaRPr>
          </a:p>
          <a:p>
            <a:pPr marL="1082675" indent="-182563" algn="just" eaLnBrk="1" hangingPunct="1">
              <a:spcBef>
                <a:spcPct val="20000"/>
              </a:spcBef>
              <a:buClr>
                <a:srgbClr val="CCCCFF"/>
              </a:buClr>
              <a:buFont typeface="Wingdings" pitchFamily="2" charset="2"/>
              <a:buChar char="l"/>
              <a:tabLst>
                <a:tab pos="990600" algn="l"/>
                <a:tab pos="1158875" algn="l"/>
              </a:tabLst>
            </a:pPr>
            <a:r>
              <a:rPr lang="sv-SE" dirty="0" smtClean="0">
                <a:solidFill>
                  <a:srgbClr val="000000"/>
                </a:solidFill>
                <a:latin typeface="Arial" pitchFamily="34" charset="0"/>
              </a:rPr>
              <a:t>Kelebihan packaging adalah memberikan peryataan yang bisa membawa </a:t>
            </a:r>
            <a:r>
              <a:rPr lang="sv-SE" i="1" dirty="0" smtClean="0">
                <a:solidFill>
                  <a:srgbClr val="000000"/>
                </a:solidFill>
                <a:latin typeface="Arial" pitchFamily="34" charset="0"/>
              </a:rPr>
              <a:t>personality brand </a:t>
            </a:r>
            <a:r>
              <a:rPr lang="sv-SE" dirty="0" smtClean="0">
                <a:solidFill>
                  <a:srgbClr val="000000"/>
                </a:solidFill>
                <a:latin typeface="Arial" pitchFamily="34" charset="0"/>
              </a:rPr>
              <a:t>menjadi lebih hidup, merupakan usaha dari komunikasi pemasaran lainnya, dan sebagai pengingat suatu merek bagi konsumen ketika di pusat perbelanjaan.</a:t>
            </a:r>
          </a:p>
          <a:p>
            <a:pPr marL="1082675" indent="-182563" algn="just" eaLnBrk="1" hangingPunct="1">
              <a:spcBef>
                <a:spcPct val="20000"/>
              </a:spcBef>
              <a:buClr>
                <a:srgbClr val="CCCCFF"/>
              </a:buClr>
              <a:buFont typeface="Wingdings" pitchFamily="2" charset="2"/>
              <a:buChar char="l"/>
              <a:tabLst>
                <a:tab pos="990600" algn="l"/>
                <a:tab pos="1158875" algn="l"/>
              </a:tabLst>
            </a:pPr>
            <a:r>
              <a:rPr lang="sv-SE" dirty="0" smtClean="0">
                <a:solidFill>
                  <a:srgbClr val="000000"/>
                </a:solidFill>
                <a:latin typeface="Arial" pitchFamily="34" charset="0"/>
              </a:rPr>
              <a:t>Kekurangan dari </a:t>
            </a:r>
            <a:r>
              <a:rPr lang="sv-SE" i="1" dirty="0" smtClean="0">
                <a:solidFill>
                  <a:srgbClr val="000000"/>
                </a:solidFill>
                <a:latin typeface="Arial" pitchFamily="34" charset="0"/>
              </a:rPr>
              <a:t>packaging </a:t>
            </a:r>
            <a:r>
              <a:rPr lang="sv-SE" dirty="0" smtClean="0">
                <a:solidFill>
                  <a:srgbClr val="000000"/>
                </a:solidFill>
                <a:latin typeface="Arial" pitchFamily="34" charset="0"/>
              </a:rPr>
              <a:t>adalah bahwa setiap kemasan merek berbeda-beda, sehingga apabila kemasan itu dibuang (non organik) bisa merusak lingkungan.</a:t>
            </a:r>
            <a:endParaRPr lang="en-US" dirty="0" smtClean="0">
              <a:solidFill>
                <a:srgbClr val="000000"/>
              </a:solidFill>
              <a:latin typeface="Arial" pitchFamily="34" charset="0"/>
            </a:endParaRPr>
          </a:p>
        </p:txBody>
      </p:sp>
    </p:spTree>
    <p:extLst>
      <p:ext uri="{BB962C8B-B14F-4D97-AF65-F5344CB8AC3E}">
        <p14:creationId xmlns:p14="http://schemas.microsoft.com/office/powerpoint/2010/main" val="158100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1908175" y="1052513"/>
            <a:ext cx="69119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3400" dirty="0" smtClean="0">
                <a:solidFill>
                  <a:srgbClr val="000000"/>
                </a:solidFill>
                <a:latin typeface="Tahoma" pitchFamily="34" charset="0"/>
              </a:rPr>
              <a:t>PENGERTIAN PERIKLANAN</a:t>
            </a:r>
          </a:p>
        </p:txBody>
      </p:sp>
      <p:sp>
        <p:nvSpPr>
          <p:cNvPr id="3078" name="Rectangle 6"/>
          <p:cNvSpPr>
            <a:spLocks noChangeArrowheads="1"/>
          </p:cNvSpPr>
          <p:nvPr/>
        </p:nvSpPr>
        <p:spPr bwMode="auto">
          <a:xfrm>
            <a:off x="1331913" y="1916113"/>
            <a:ext cx="7488237"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Low" eaLnBrk="1" hangingPunct="1">
              <a:lnSpc>
                <a:spcPct val="80000"/>
              </a:lnSpc>
              <a:spcBef>
                <a:spcPct val="20000"/>
              </a:spcBef>
              <a:buClr>
                <a:srgbClr val="CCCCFF"/>
              </a:buClr>
              <a:buFont typeface="Wingdings" pitchFamily="2" charset="2"/>
              <a:buChar char="l"/>
            </a:pPr>
            <a:r>
              <a:rPr lang="en-US" sz="2400" dirty="0" smtClean="0">
                <a:solidFill>
                  <a:srgbClr val="000000"/>
                </a:solidFill>
                <a:latin typeface="Book Antiqua" pitchFamily="18" charset="0"/>
              </a:rPr>
              <a:t>Advertising </a:t>
            </a:r>
            <a:r>
              <a:rPr lang="en-US" sz="2400" dirty="0" err="1" smtClean="0">
                <a:solidFill>
                  <a:srgbClr val="000000"/>
                </a:solidFill>
                <a:latin typeface="Book Antiqua" pitchFamily="18" charset="0"/>
              </a:rPr>
              <a:t>adalah</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komunikasi</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penawaran</a:t>
            </a:r>
            <a:r>
              <a:rPr lang="en-US" sz="2400" dirty="0" smtClean="0">
                <a:solidFill>
                  <a:srgbClr val="000000"/>
                </a:solidFill>
                <a:latin typeface="Book Antiqua" pitchFamily="18" charset="0"/>
              </a:rPr>
              <a:t> agar orang </a:t>
            </a:r>
            <a:r>
              <a:rPr lang="en-US" sz="2400" dirty="0" err="1" smtClean="0">
                <a:solidFill>
                  <a:srgbClr val="000000"/>
                </a:solidFill>
                <a:latin typeface="Book Antiqua" pitchFamily="18" charset="0"/>
              </a:rPr>
              <a:t>berpaling</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kepada</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sesuatu</a:t>
            </a:r>
            <a:r>
              <a:rPr lang="en-US" sz="2400" dirty="0" smtClean="0">
                <a:solidFill>
                  <a:srgbClr val="000000"/>
                </a:solidFill>
                <a:latin typeface="Book Antiqua" pitchFamily="18" charset="0"/>
              </a:rPr>
              <a:t> yang </a:t>
            </a:r>
            <a:r>
              <a:rPr lang="en-US" sz="2400" dirty="0" err="1" smtClean="0">
                <a:solidFill>
                  <a:srgbClr val="000000"/>
                </a:solidFill>
                <a:latin typeface="Book Antiqua" pitchFamily="18" charset="0"/>
              </a:rPr>
              <a:t>ditawarkan</a:t>
            </a:r>
            <a:r>
              <a:rPr lang="en-US" sz="2400" dirty="0" smtClean="0">
                <a:solidFill>
                  <a:srgbClr val="000000"/>
                </a:solidFill>
                <a:latin typeface="Book Antiqua" pitchFamily="18" charset="0"/>
              </a:rPr>
              <a:t>.</a:t>
            </a:r>
            <a:endParaRPr lang="en-AU" sz="2400" dirty="0" smtClean="0">
              <a:solidFill>
                <a:srgbClr val="000000"/>
              </a:solidFill>
              <a:latin typeface="Book Antiqua" pitchFamily="18" charset="0"/>
            </a:endParaRPr>
          </a:p>
          <a:p>
            <a:pPr marL="342900" indent="-342900" algn="justLow" eaLnBrk="1" hangingPunct="1">
              <a:lnSpc>
                <a:spcPct val="80000"/>
              </a:lnSpc>
              <a:spcBef>
                <a:spcPct val="20000"/>
              </a:spcBef>
              <a:buClr>
                <a:srgbClr val="CCCCFF"/>
              </a:buClr>
              <a:buFont typeface="Wingdings" pitchFamily="2" charset="2"/>
              <a:buChar char="l"/>
            </a:pPr>
            <a:r>
              <a:rPr lang="en-US" sz="2400" dirty="0" err="1" smtClean="0">
                <a:solidFill>
                  <a:srgbClr val="000000"/>
                </a:solidFill>
                <a:latin typeface="Book Antiqua" pitchFamily="18" charset="0"/>
              </a:rPr>
              <a:t>Menurut</a:t>
            </a:r>
            <a:r>
              <a:rPr lang="en-US" sz="2400" dirty="0" smtClean="0">
                <a:solidFill>
                  <a:srgbClr val="000000"/>
                </a:solidFill>
                <a:latin typeface="Book Antiqua" pitchFamily="18" charset="0"/>
              </a:rPr>
              <a:t> Tata </a:t>
            </a:r>
            <a:r>
              <a:rPr lang="en-US" sz="2400" dirty="0" err="1" smtClean="0">
                <a:solidFill>
                  <a:srgbClr val="000000"/>
                </a:solidFill>
                <a:latin typeface="Book Antiqua" pitchFamily="18" charset="0"/>
              </a:rPr>
              <a:t>Krama</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dan</a:t>
            </a:r>
            <a:r>
              <a:rPr lang="en-US" sz="2400" dirty="0" smtClean="0">
                <a:solidFill>
                  <a:srgbClr val="000000"/>
                </a:solidFill>
                <a:latin typeface="Book Antiqua" pitchFamily="18" charset="0"/>
              </a:rPr>
              <a:t> Tata Cara </a:t>
            </a:r>
            <a:r>
              <a:rPr lang="en-US" sz="2400" dirty="0" err="1" smtClean="0">
                <a:solidFill>
                  <a:srgbClr val="000000"/>
                </a:solidFill>
                <a:latin typeface="Book Antiqua" pitchFamily="18" charset="0"/>
              </a:rPr>
              <a:t>Periklanan</a:t>
            </a:r>
            <a:r>
              <a:rPr lang="en-US" sz="2400" dirty="0" smtClean="0">
                <a:solidFill>
                  <a:srgbClr val="000000"/>
                </a:solidFill>
                <a:latin typeface="Book Antiqua" pitchFamily="18" charset="0"/>
              </a:rPr>
              <a:t> Indonesia Yang </a:t>
            </a:r>
            <a:r>
              <a:rPr lang="en-US" sz="2400" dirty="0" err="1" smtClean="0">
                <a:solidFill>
                  <a:srgbClr val="000000"/>
                </a:solidFill>
                <a:latin typeface="Book Antiqua" pitchFamily="18" charset="0"/>
              </a:rPr>
              <a:t>disempurnakan</a:t>
            </a:r>
            <a:r>
              <a:rPr lang="en-US" sz="2400" dirty="0" smtClean="0">
                <a:solidFill>
                  <a:srgbClr val="000000"/>
                </a:solidFill>
                <a:latin typeface="Book Antiqua" pitchFamily="18" charset="0"/>
              </a:rPr>
              <a:t>, </a:t>
            </a:r>
            <a:r>
              <a:rPr lang="en-US" sz="2400" dirty="0" err="1" smtClean="0">
                <a:solidFill>
                  <a:srgbClr val="FF0000"/>
                </a:solidFill>
                <a:latin typeface="Book Antiqua" pitchFamily="18" charset="0"/>
              </a:rPr>
              <a:t>ialah</a:t>
            </a:r>
            <a:r>
              <a:rPr lang="en-US" sz="2400" dirty="0" smtClean="0">
                <a:solidFill>
                  <a:srgbClr val="FF0000"/>
                </a:solidFill>
                <a:latin typeface="Book Antiqua" pitchFamily="18" charset="0"/>
              </a:rPr>
              <a:t> </a:t>
            </a:r>
            <a:r>
              <a:rPr lang="en-US" sz="2400" dirty="0" err="1" smtClean="0">
                <a:solidFill>
                  <a:srgbClr val="FF0000"/>
                </a:solidFill>
                <a:latin typeface="Book Antiqua" pitchFamily="18" charset="0"/>
              </a:rPr>
              <a:t>seluruh</a:t>
            </a:r>
            <a:r>
              <a:rPr lang="en-US" sz="2400" dirty="0" smtClean="0">
                <a:solidFill>
                  <a:srgbClr val="FF0000"/>
                </a:solidFill>
                <a:latin typeface="Book Antiqua" pitchFamily="18" charset="0"/>
              </a:rPr>
              <a:t> proses yang </a:t>
            </a:r>
            <a:r>
              <a:rPr lang="en-US" sz="2400" dirty="0" err="1" smtClean="0">
                <a:solidFill>
                  <a:srgbClr val="FF0000"/>
                </a:solidFill>
                <a:latin typeface="Book Antiqua" pitchFamily="18" charset="0"/>
              </a:rPr>
              <a:t>meliputi</a:t>
            </a:r>
            <a:r>
              <a:rPr lang="en-US" sz="2400" dirty="0" smtClean="0">
                <a:solidFill>
                  <a:srgbClr val="FF0000"/>
                </a:solidFill>
                <a:latin typeface="Book Antiqua" pitchFamily="18" charset="0"/>
              </a:rPr>
              <a:t> </a:t>
            </a:r>
            <a:r>
              <a:rPr lang="en-US" sz="2400" dirty="0" err="1" smtClean="0">
                <a:solidFill>
                  <a:srgbClr val="FF0000"/>
                </a:solidFill>
                <a:latin typeface="Book Antiqua" pitchFamily="18" charset="0"/>
              </a:rPr>
              <a:t>penyiapan</a:t>
            </a:r>
            <a:r>
              <a:rPr lang="en-US" sz="2400" dirty="0" smtClean="0">
                <a:solidFill>
                  <a:srgbClr val="FF0000"/>
                </a:solidFill>
                <a:latin typeface="Book Antiqua" pitchFamily="18" charset="0"/>
              </a:rPr>
              <a:t>, </a:t>
            </a:r>
            <a:r>
              <a:rPr lang="en-US" sz="2400" dirty="0" err="1" smtClean="0">
                <a:solidFill>
                  <a:srgbClr val="FF0000"/>
                </a:solidFill>
                <a:latin typeface="Book Antiqua" pitchFamily="18" charset="0"/>
              </a:rPr>
              <a:t>perencanaan</a:t>
            </a:r>
            <a:r>
              <a:rPr lang="en-US" sz="2400" dirty="0" smtClean="0">
                <a:solidFill>
                  <a:srgbClr val="FF0000"/>
                </a:solidFill>
                <a:latin typeface="Book Antiqua" pitchFamily="18" charset="0"/>
              </a:rPr>
              <a:t>, </a:t>
            </a:r>
            <a:r>
              <a:rPr lang="en-US" sz="2400" dirty="0" err="1" smtClean="0">
                <a:solidFill>
                  <a:srgbClr val="FF0000"/>
                </a:solidFill>
                <a:latin typeface="Book Antiqua" pitchFamily="18" charset="0"/>
              </a:rPr>
              <a:t>pelaksanaan</a:t>
            </a:r>
            <a:r>
              <a:rPr lang="en-US" sz="2400" dirty="0" smtClean="0">
                <a:solidFill>
                  <a:srgbClr val="FF0000"/>
                </a:solidFill>
                <a:latin typeface="Book Antiqua" pitchFamily="18" charset="0"/>
              </a:rPr>
              <a:t> </a:t>
            </a:r>
            <a:r>
              <a:rPr lang="en-US" sz="2400" dirty="0" err="1" smtClean="0">
                <a:solidFill>
                  <a:srgbClr val="FF0000"/>
                </a:solidFill>
                <a:latin typeface="Book Antiqua" pitchFamily="18" charset="0"/>
              </a:rPr>
              <a:t>dan</a:t>
            </a:r>
            <a:r>
              <a:rPr lang="en-US" sz="2400" dirty="0" smtClean="0">
                <a:solidFill>
                  <a:srgbClr val="FF0000"/>
                </a:solidFill>
                <a:latin typeface="Book Antiqua" pitchFamily="18" charset="0"/>
              </a:rPr>
              <a:t> </a:t>
            </a:r>
            <a:r>
              <a:rPr lang="en-US" sz="2400" dirty="0" err="1" smtClean="0">
                <a:solidFill>
                  <a:srgbClr val="FF0000"/>
                </a:solidFill>
                <a:latin typeface="Book Antiqua" pitchFamily="18" charset="0"/>
              </a:rPr>
              <a:t>pengawasan</a:t>
            </a:r>
            <a:r>
              <a:rPr lang="en-US" sz="2400" dirty="0" smtClean="0">
                <a:solidFill>
                  <a:srgbClr val="FF0000"/>
                </a:solidFill>
                <a:latin typeface="Book Antiqua" pitchFamily="18" charset="0"/>
              </a:rPr>
              <a:t> </a:t>
            </a:r>
            <a:r>
              <a:rPr lang="en-US" sz="2400" dirty="0" err="1" smtClean="0">
                <a:solidFill>
                  <a:srgbClr val="FF0000"/>
                </a:solidFill>
                <a:latin typeface="Book Antiqua" pitchFamily="18" charset="0"/>
              </a:rPr>
              <a:t>penyampaian</a:t>
            </a:r>
            <a:r>
              <a:rPr lang="en-US" sz="2400" dirty="0" smtClean="0">
                <a:solidFill>
                  <a:srgbClr val="FF0000"/>
                </a:solidFill>
                <a:latin typeface="Book Antiqua" pitchFamily="18" charset="0"/>
              </a:rPr>
              <a:t> </a:t>
            </a:r>
            <a:r>
              <a:rPr lang="en-US" sz="2400" dirty="0" err="1" smtClean="0">
                <a:solidFill>
                  <a:srgbClr val="FF0000"/>
                </a:solidFill>
                <a:latin typeface="Book Antiqua" pitchFamily="18" charset="0"/>
              </a:rPr>
              <a:t>iklan</a:t>
            </a:r>
            <a:r>
              <a:rPr lang="en-US" sz="2400" dirty="0" smtClean="0">
                <a:solidFill>
                  <a:srgbClr val="FF0000"/>
                </a:solidFill>
                <a:latin typeface="Book Antiqua" pitchFamily="18" charset="0"/>
              </a:rPr>
              <a:t>.</a:t>
            </a:r>
          </a:p>
          <a:p>
            <a:pPr marL="342900" indent="-342900" algn="justLow" eaLnBrk="1" hangingPunct="1">
              <a:lnSpc>
                <a:spcPct val="80000"/>
              </a:lnSpc>
              <a:spcBef>
                <a:spcPct val="20000"/>
              </a:spcBef>
              <a:buClr>
                <a:srgbClr val="CCCCFF"/>
              </a:buClr>
              <a:buFont typeface="Wingdings" pitchFamily="2" charset="2"/>
              <a:buChar char="l"/>
            </a:pPr>
            <a:r>
              <a:rPr lang="en-US" sz="2400" dirty="0" err="1" smtClean="0">
                <a:solidFill>
                  <a:srgbClr val="000000"/>
                </a:solidFill>
                <a:latin typeface="Book Antiqua" pitchFamily="18" charset="0"/>
              </a:rPr>
              <a:t>Sedangkan</a:t>
            </a:r>
            <a:r>
              <a:rPr lang="en-US" sz="2400" dirty="0" smtClean="0">
                <a:solidFill>
                  <a:srgbClr val="CCCCFF"/>
                </a:solidFill>
                <a:latin typeface="Book Antiqua" pitchFamily="18" charset="0"/>
              </a:rPr>
              <a:t> </a:t>
            </a:r>
            <a:r>
              <a:rPr lang="en-US" sz="2400" dirty="0" err="1" smtClean="0">
                <a:solidFill>
                  <a:srgbClr val="FF0000"/>
                </a:solidFill>
                <a:latin typeface="Book Antiqua" pitchFamily="18" charset="0"/>
              </a:rPr>
              <a:t>iklan</a:t>
            </a:r>
            <a:r>
              <a:rPr lang="en-US" sz="2400" dirty="0" smtClean="0">
                <a:solidFill>
                  <a:srgbClr val="CCCCFF"/>
                </a:solidFill>
                <a:latin typeface="Book Antiqua" pitchFamily="18" charset="0"/>
              </a:rPr>
              <a:t> </a:t>
            </a:r>
            <a:r>
              <a:rPr lang="en-US" sz="2400" dirty="0" err="1" smtClean="0">
                <a:solidFill>
                  <a:srgbClr val="000000"/>
                </a:solidFill>
                <a:latin typeface="Book Antiqua" pitchFamily="18" charset="0"/>
              </a:rPr>
              <a:t>ialah</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segala</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bentuk</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pesan</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penawaran</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tentang</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suatu</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produk</a:t>
            </a:r>
            <a:r>
              <a:rPr lang="en-US" sz="2400" dirty="0" smtClean="0">
                <a:solidFill>
                  <a:srgbClr val="000000"/>
                </a:solidFill>
                <a:latin typeface="Book Antiqua" pitchFamily="18" charset="0"/>
              </a:rPr>
              <a:t> yang </a:t>
            </a:r>
            <a:r>
              <a:rPr lang="en-US" sz="2400" dirty="0" err="1" smtClean="0">
                <a:solidFill>
                  <a:srgbClr val="000000"/>
                </a:solidFill>
                <a:latin typeface="Book Antiqua" pitchFamily="18" charset="0"/>
              </a:rPr>
              <a:t>disampaikan</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lewat</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suatu</a:t>
            </a:r>
            <a:r>
              <a:rPr lang="en-US" sz="2400" dirty="0" smtClean="0">
                <a:solidFill>
                  <a:srgbClr val="000000"/>
                </a:solidFill>
                <a:latin typeface="Book Antiqua" pitchFamily="18" charset="0"/>
              </a:rPr>
              <a:t> media </a:t>
            </a:r>
            <a:r>
              <a:rPr lang="en-US" sz="2400" dirty="0" err="1" smtClean="0">
                <a:solidFill>
                  <a:srgbClr val="000000"/>
                </a:solidFill>
                <a:latin typeface="Book Antiqua" pitchFamily="18" charset="0"/>
              </a:rPr>
              <a:t>dan</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dibiayai</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oleh</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pemrakarsa</a:t>
            </a:r>
            <a:r>
              <a:rPr lang="en-US" sz="2400" dirty="0" smtClean="0">
                <a:solidFill>
                  <a:srgbClr val="000000"/>
                </a:solidFill>
                <a:latin typeface="Book Antiqua" pitchFamily="18" charset="0"/>
              </a:rPr>
              <a:t> yang </a:t>
            </a:r>
            <a:r>
              <a:rPr lang="en-US" sz="2400" dirty="0" err="1" smtClean="0">
                <a:solidFill>
                  <a:srgbClr val="000000"/>
                </a:solidFill>
                <a:latin typeface="Book Antiqua" pitchFamily="18" charset="0"/>
              </a:rPr>
              <a:t>dikenal</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serta</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ditujukan</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kepada</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sebagian</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atau</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seluruh</a:t>
            </a:r>
            <a:r>
              <a:rPr lang="en-US" sz="2400" dirty="0" smtClean="0">
                <a:solidFill>
                  <a:srgbClr val="000000"/>
                </a:solidFill>
                <a:latin typeface="Book Antiqua" pitchFamily="18" charset="0"/>
              </a:rPr>
              <a:t> </a:t>
            </a:r>
            <a:r>
              <a:rPr lang="en-US" sz="2400" dirty="0" err="1" smtClean="0">
                <a:solidFill>
                  <a:srgbClr val="000000"/>
                </a:solidFill>
                <a:latin typeface="Book Antiqua" pitchFamily="18" charset="0"/>
              </a:rPr>
              <a:t>masyarakat</a:t>
            </a:r>
            <a:r>
              <a:rPr lang="en-US" sz="2400" dirty="0" smtClean="0">
                <a:solidFill>
                  <a:srgbClr val="000000"/>
                </a:solidFill>
                <a:latin typeface="Arial" pitchFamily="34" charset="0"/>
              </a:rPr>
              <a:t>.</a:t>
            </a:r>
          </a:p>
          <a:p>
            <a:pPr marL="342900" indent="-342900" eaLnBrk="1" hangingPunct="1">
              <a:lnSpc>
                <a:spcPct val="80000"/>
              </a:lnSpc>
              <a:spcBef>
                <a:spcPct val="20000"/>
              </a:spcBef>
              <a:buClr>
                <a:srgbClr val="CCCCFF"/>
              </a:buClr>
              <a:buFont typeface="Wingdings" pitchFamily="2" charset="2"/>
              <a:buNone/>
            </a:pPr>
            <a:endParaRPr lang="en-US" sz="2400" dirty="0" smtClean="0">
              <a:solidFill>
                <a:srgbClr val="000000"/>
              </a:solidFill>
              <a:latin typeface="Arial" pitchFamily="34" charset="0"/>
            </a:endParaRPr>
          </a:p>
        </p:txBody>
      </p:sp>
    </p:spTree>
    <p:extLst>
      <p:ext uri="{BB962C8B-B14F-4D97-AF65-F5344CB8AC3E}">
        <p14:creationId xmlns:p14="http://schemas.microsoft.com/office/powerpoint/2010/main" val="2545855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ChangeArrowheads="1"/>
          </p:cNvSpPr>
          <p:nvPr/>
        </p:nvSpPr>
        <p:spPr bwMode="auto">
          <a:xfrm>
            <a:off x="1692275" y="1047750"/>
            <a:ext cx="712787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1900" b="1" smtClean="0">
                <a:solidFill>
                  <a:srgbClr val="000000"/>
                </a:solidFill>
                <a:latin typeface="Arial" pitchFamily="34" charset="0"/>
              </a:rPr>
              <a:t>PERANAN BARU BAGI PERIKLANAN</a:t>
            </a:r>
          </a:p>
        </p:txBody>
      </p:sp>
      <p:sp>
        <p:nvSpPr>
          <p:cNvPr id="25607" name="Rectangle 7"/>
          <p:cNvSpPr>
            <a:spLocks noChangeArrowheads="1"/>
          </p:cNvSpPr>
          <p:nvPr/>
        </p:nvSpPr>
        <p:spPr bwMode="auto">
          <a:xfrm>
            <a:off x="395288" y="1557338"/>
            <a:ext cx="8748712" cy="438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082675" indent="-182563" algn="just" eaLnBrk="1" hangingPunct="1">
              <a:spcBef>
                <a:spcPct val="20000"/>
              </a:spcBef>
              <a:buClr>
                <a:srgbClr val="CCCCFF"/>
              </a:buClr>
              <a:buFont typeface="Wingdings" pitchFamily="2" charset="2"/>
              <a:buNone/>
              <a:tabLst>
                <a:tab pos="990600" algn="l"/>
                <a:tab pos="1158875" algn="l"/>
              </a:tabLst>
            </a:pPr>
            <a:r>
              <a:rPr lang="pt-BR" sz="2000" dirty="0" smtClean="0">
                <a:solidFill>
                  <a:srgbClr val="000000"/>
                </a:solidFill>
                <a:latin typeface="Arial" pitchFamily="34" charset="0"/>
              </a:rPr>
              <a:t>	</a:t>
            </a:r>
          </a:p>
          <a:p>
            <a:pPr marL="1082675" indent="-182563" algn="just" eaLnBrk="1" hangingPunct="1">
              <a:spcBef>
                <a:spcPct val="20000"/>
              </a:spcBef>
              <a:buClr>
                <a:srgbClr val="000000"/>
              </a:buClr>
              <a:buFont typeface="Wingdings" pitchFamily="2" charset="2"/>
              <a:buChar char="Ø"/>
              <a:tabLst>
                <a:tab pos="990600" algn="l"/>
                <a:tab pos="1158875" algn="l"/>
              </a:tabLst>
            </a:pPr>
            <a:endParaRPr lang="en-US" sz="2000" b="1" dirty="0" smtClean="0">
              <a:solidFill>
                <a:srgbClr val="000000"/>
              </a:solidFill>
              <a:latin typeface="Arial" pitchFamily="34" charset="0"/>
            </a:endParaRPr>
          </a:p>
          <a:p>
            <a:pPr marL="1082675" indent="-182563" algn="just" eaLnBrk="1" hangingPunct="1">
              <a:spcBef>
                <a:spcPct val="20000"/>
              </a:spcBef>
              <a:buClr>
                <a:srgbClr val="000000"/>
              </a:buClr>
              <a:buFont typeface="Wingdings" pitchFamily="2" charset="2"/>
              <a:buChar char="Ø"/>
              <a:tabLst>
                <a:tab pos="990600" algn="l"/>
                <a:tab pos="1158875" algn="l"/>
              </a:tabLst>
            </a:pP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Periklanan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tidak</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bisa</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mengubah</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isi</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benak</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konsumen</a:t>
            </a:r>
            <a:endParaRPr lang="en-US" sz="2000" dirty="0" smtClean="0">
              <a:solidFill>
                <a:srgbClr val="000000"/>
              </a:solidFill>
              <a:latin typeface="Arial" pitchFamily="34" charset="0"/>
            </a:endParaRPr>
          </a:p>
          <a:p>
            <a:pPr marL="1082675" indent="-182563" algn="just" eaLnBrk="1" hangingPunct="1">
              <a:spcBef>
                <a:spcPct val="20000"/>
              </a:spcBef>
              <a:buClr>
                <a:srgbClr val="000000"/>
              </a:buClr>
              <a:buFont typeface="Wingdings" pitchFamily="2" charset="2"/>
              <a:buChar char="Ø"/>
              <a:tabLst>
                <a:tab pos="990600" algn="l"/>
                <a:tab pos="1158875" algn="l"/>
              </a:tabLst>
            </a:pP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Periklanan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adalah</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pemelihara</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merek</a:t>
            </a:r>
            <a:endParaRPr lang="en-US" sz="2000" dirty="0" smtClean="0">
              <a:solidFill>
                <a:srgbClr val="000000"/>
              </a:solidFill>
              <a:latin typeface="Arial" pitchFamily="34" charset="0"/>
            </a:endParaRPr>
          </a:p>
          <a:p>
            <a:pPr marL="1082675" indent="-182563" algn="just" eaLnBrk="1" hangingPunct="1">
              <a:spcBef>
                <a:spcPct val="20000"/>
              </a:spcBef>
              <a:buClr>
                <a:srgbClr val="000000"/>
              </a:buClr>
              <a:buFont typeface="Wingdings" pitchFamily="2" charset="2"/>
              <a:buChar char="Ø"/>
              <a:tabLst>
                <a:tab pos="990600" algn="l"/>
                <a:tab pos="1158875" algn="l"/>
              </a:tabLst>
            </a:pPr>
            <a:r>
              <a:rPr lang="pt-BR" sz="2000" dirty="0" smtClean="0">
                <a:solidFill>
                  <a:srgbClr val="000000"/>
                </a:solidFill>
                <a:latin typeface="Arial" pitchFamily="34" charset="0"/>
              </a:rPr>
              <a:t> Periklanan hanya bisa menangani persepsi yang sudah</a:t>
            </a:r>
          </a:p>
          <a:p>
            <a:pPr marL="1082675" indent="-182563" algn="just" eaLnBrk="1" hangingPunct="1">
              <a:spcBef>
                <a:spcPct val="20000"/>
              </a:spcBef>
              <a:buClr>
                <a:srgbClr val="000000"/>
              </a:buClr>
              <a:buFont typeface="Wingdings" pitchFamily="2" charset="2"/>
              <a:buNone/>
              <a:tabLst>
                <a:tab pos="990600" algn="l"/>
                <a:tab pos="1158875" algn="l"/>
              </a:tabLst>
            </a:pPr>
            <a:r>
              <a:rPr lang="pt-BR" sz="2000" dirty="0" smtClean="0">
                <a:solidFill>
                  <a:srgbClr val="000000"/>
                </a:solidFill>
                <a:latin typeface="Arial" pitchFamily="34" charset="0"/>
              </a:rPr>
              <a:t>		 ada di dalam benak</a:t>
            </a:r>
            <a:r>
              <a:rPr lang="en-US" sz="2000" dirty="0" smtClean="0">
                <a:solidFill>
                  <a:srgbClr val="000000"/>
                </a:solidFill>
                <a:latin typeface="Arial" pitchFamily="34" charset="0"/>
              </a:rPr>
              <a:t>  </a:t>
            </a:r>
          </a:p>
          <a:p>
            <a:pPr marL="1082675" indent="-182563" algn="just" eaLnBrk="1" hangingPunct="1">
              <a:spcBef>
                <a:spcPct val="20000"/>
              </a:spcBef>
              <a:buClr>
                <a:srgbClr val="000000"/>
              </a:buClr>
              <a:buFont typeface="Wingdings" pitchFamily="2" charset="2"/>
              <a:buChar char="Ø"/>
              <a:tabLst>
                <a:tab pos="990600" algn="l"/>
                <a:tab pos="1158875" algn="l"/>
              </a:tabLst>
            </a:pPr>
            <a:r>
              <a:rPr lang="pt-BR" sz="2000" dirty="0" smtClean="0">
                <a:solidFill>
                  <a:srgbClr val="000000"/>
                </a:solidFill>
                <a:latin typeface="Arial" pitchFamily="34" charset="0"/>
              </a:rPr>
              <a:t> Mengingat, mendidik, memperdalam, dan melindungi </a:t>
            </a:r>
          </a:p>
          <a:p>
            <a:pPr marL="1082675" indent="-182563" algn="just" eaLnBrk="1" hangingPunct="1">
              <a:spcBef>
                <a:spcPct val="20000"/>
              </a:spcBef>
              <a:buClr>
                <a:srgbClr val="000000"/>
              </a:buClr>
              <a:buFont typeface="Wingdings" pitchFamily="2" charset="2"/>
              <a:buChar char="Ø"/>
              <a:tabLst>
                <a:tab pos="990600" algn="l"/>
                <a:tab pos="1158875" algn="l"/>
              </a:tabLst>
            </a:pP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Periklanan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untuk</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memperkuat</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posisi</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kepempimpinan</a:t>
            </a:r>
            <a:endParaRPr lang="en-US" sz="2000" dirty="0" smtClean="0">
              <a:solidFill>
                <a:srgbClr val="000000"/>
              </a:solidFill>
              <a:latin typeface="Arial" pitchFamily="34" charset="0"/>
            </a:endParaRPr>
          </a:p>
          <a:p>
            <a:pPr marL="1082675" indent="-182563" algn="just" eaLnBrk="1" hangingPunct="1">
              <a:spcBef>
                <a:spcPct val="20000"/>
              </a:spcBef>
              <a:buClr>
                <a:srgbClr val="000000"/>
              </a:buClr>
              <a:buFont typeface="Wingdings" pitchFamily="2" charset="2"/>
              <a:buChar char="Ø"/>
              <a:tabLst>
                <a:tab pos="990600" algn="l"/>
                <a:tab pos="1158875" algn="l"/>
              </a:tabLst>
            </a:pP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Tugas</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periklanan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adalah</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membuat</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produk</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menjadi</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menarik</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bukan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membuat</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periklanan</a:t>
            </a:r>
            <a:r>
              <a:rPr lang="en-US" sz="2000" dirty="0" smtClean="0">
                <a:solidFill>
                  <a:srgbClr val="000000"/>
                </a:solidFill>
                <a:latin typeface="Arial" pitchFamily="34" charset="0"/>
              </a:rPr>
              <a:t> yang </a:t>
            </a:r>
            <a:r>
              <a:rPr lang="en-US" sz="2000" dirty="0" err="1" smtClean="0">
                <a:solidFill>
                  <a:srgbClr val="000000"/>
                </a:solidFill>
                <a:latin typeface="Arial" pitchFamily="34" charset="0"/>
              </a:rPr>
              <a:t>menarik</a:t>
            </a:r>
            <a:r>
              <a:rPr lang="en-US" sz="2000" dirty="0" smtClean="0">
                <a:solidFill>
                  <a:srgbClr val="000000"/>
                </a:solidFill>
                <a:latin typeface="Arial" pitchFamily="34" charset="0"/>
              </a:rPr>
              <a:t>. </a:t>
            </a:r>
          </a:p>
          <a:p>
            <a:pPr marL="1082675" indent="-182563" algn="just" eaLnBrk="1" hangingPunct="1">
              <a:spcBef>
                <a:spcPct val="20000"/>
              </a:spcBef>
              <a:buClr>
                <a:srgbClr val="000000"/>
              </a:buClr>
              <a:buFont typeface="Wingdings" pitchFamily="2" charset="2"/>
              <a:buChar char="Ø"/>
              <a:tabLst>
                <a:tab pos="990600" algn="l"/>
                <a:tab pos="1158875" algn="l"/>
              </a:tabLst>
            </a:pP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Periklanan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melindungi</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suatu</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merek</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dari</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serangan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pesaing</a:t>
            </a:r>
            <a:r>
              <a:rPr lang="en-US" sz="2000" dirty="0" smtClean="0">
                <a:solidFill>
                  <a:srgbClr val="000000"/>
                </a:solidFill>
                <a:latin typeface="Arial" pitchFamily="34" charset="0"/>
              </a:rPr>
              <a:t> </a:t>
            </a:r>
          </a:p>
          <a:p>
            <a:pPr marL="1082675" indent="-182563" algn="just" eaLnBrk="1" hangingPunct="1">
              <a:spcBef>
                <a:spcPct val="20000"/>
              </a:spcBef>
              <a:buClr>
                <a:srgbClr val="000000"/>
              </a:buClr>
              <a:buFont typeface="Wingdings" pitchFamily="2" charset="2"/>
              <a:buChar char="Ø"/>
              <a:tabLst>
                <a:tab pos="990600" algn="l"/>
                <a:tab pos="1158875" algn="l"/>
              </a:tabLst>
            </a:pPr>
            <a:endParaRPr lang="en-US" sz="2000" dirty="0" smtClean="0">
              <a:solidFill>
                <a:srgbClr val="000000"/>
              </a:solidFill>
              <a:latin typeface="Arial" pitchFamily="34" charset="0"/>
            </a:endParaRPr>
          </a:p>
        </p:txBody>
      </p:sp>
    </p:spTree>
    <p:extLst>
      <p:ext uri="{BB962C8B-B14F-4D97-AF65-F5344CB8AC3E}">
        <p14:creationId xmlns:p14="http://schemas.microsoft.com/office/powerpoint/2010/main" val="2669580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1331913" y="692150"/>
            <a:ext cx="7561262"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3400" smtClean="0">
                <a:solidFill>
                  <a:srgbClr val="000000"/>
                </a:solidFill>
                <a:latin typeface="Century Gothic" pitchFamily="34" charset="0"/>
              </a:rPr>
              <a:t>PENGERTIAN PERIKLANAN</a:t>
            </a:r>
          </a:p>
        </p:txBody>
      </p:sp>
      <p:sp>
        <p:nvSpPr>
          <p:cNvPr id="4102" name="Rectangle 6"/>
          <p:cNvSpPr>
            <a:spLocks noChangeArrowheads="1"/>
          </p:cNvSpPr>
          <p:nvPr/>
        </p:nvSpPr>
        <p:spPr bwMode="auto">
          <a:xfrm>
            <a:off x="1331913" y="1600200"/>
            <a:ext cx="7354887"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rgbClr val="CCCCFF"/>
              </a:buClr>
              <a:buFont typeface="Wingdings" pitchFamily="2" charset="2"/>
              <a:buChar char="l"/>
            </a:pPr>
            <a:r>
              <a:rPr lang="en-US" sz="2800" smtClean="0">
                <a:solidFill>
                  <a:srgbClr val="000000"/>
                </a:solidFill>
                <a:latin typeface="Book Antiqua" pitchFamily="18" charset="0"/>
              </a:rPr>
              <a:t>Menurut O’Guinn dkk (2003:8) advertising is a paid, mass mediated attempt to persuade</a:t>
            </a:r>
            <a:r>
              <a:rPr lang="en-AU" sz="2800" smtClean="0">
                <a:solidFill>
                  <a:srgbClr val="000000"/>
                </a:solidFill>
                <a:latin typeface="Book Antiqua" pitchFamily="18" charset="0"/>
              </a:rPr>
              <a:t> </a:t>
            </a:r>
          </a:p>
          <a:p>
            <a:pPr marL="342900" indent="-342900" eaLnBrk="1" hangingPunct="1">
              <a:spcBef>
                <a:spcPct val="20000"/>
              </a:spcBef>
              <a:buClr>
                <a:srgbClr val="CCCCFF"/>
              </a:buClr>
              <a:buFont typeface="Wingdings" pitchFamily="2" charset="2"/>
              <a:buChar char="l"/>
            </a:pPr>
            <a:endParaRPr lang="en-US" sz="2800" smtClean="0">
              <a:solidFill>
                <a:srgbClr val="000000"/>
              </a:solidFill>
              <a:latin typeface="Book Antiqua" pitchFamily="18" charset="0"/>
            </a:endParaRPr>
          </a:p>
          <a:p>
            <a:pPr marL="342900" indent="-342900" eaLnBrk="1" hangingPunct="1">
              <a:spcBef>
                <a:spcPct val="20000"/>
              </a:spcBef>
              <a:buClr>
                <a:srgbClr val="CCCCFF"/>
              </a:buClr>
              <a:buFont typeface="Wingdings" pitchFamily="2" charset="2"/>
              <a:buChar char="l"/>
            </a:pPr>
            <a:r>
              <a:rPr lang="en-US" sz="2800" smtClean="0">
                <a:solidFill>
                  <a:srgbClr val="000000"/>
                </a:solidFill>
                <a:latin typeface="Book Antiqua" pitchFamily="18" charset="0"/>
              </a:rPr>
              <a:t>Menurut Wells, dkk  (1989:8) advertising  is  paid  </a:t>
            </a:r>
            <a:r>
              <a:rPr lang="en-US" sz="2800" i="1" smtClean="0">
                <a:solidFill>
                  <a:srgbClr val="000000"/>
                </a:solidFill>
                <a:latin typeface="Book Antiqua" pitchFamily="18" charset="0"/>
              </a:rPr>
              <a:t>nonpersoal communication </a:t>
            </a:r>
            <a:r>
              <a:rPr lang="en-US" sz="2800" smtClean="0">
                <a:solidFill>
                  <a:srgbClr val="000000"/>
                </a:solidFill>
                <a:latin typeface="Book Antiqua" pitchFamily="18" charset="0"/>
              </a:rPr>
              <a:t>from an identified </a:t>
            </a:r>
            <a:r>
              <a:rPr lang="en-US" sz="2800" i="1" smtClean="0">
                <a:solidFill>
                  <a:srgbClr val="000000"/>
                </a:solidFill>
                <a:latin typeface="Book Antiqua" pitchFamily="18" charset="0"/>
              </a:rPr>
              <a:t>sponsor </a:t>
            </a:r>
            <a:r>
              <a:rPr lang="en-US" sz="2800" smtClean="0">
                <a:solidFill>
                  <a:srgbClr val="000000"/>
                </a:solidFill>
                <a:latin typeface="Book Antiqua" pitchFamily="18" charset="0"/>
              </a:rPr>
              <a:t>using </a:t>
            </a:r>
            <a:r>
              <a:rPr lang="en-US" sz="2800" i="1" smtClean="0">
                <a:solidFill>
                  <a:srgbClr val="000000"/>
                </a:solidFill>
                <a:latin typeface="Book Antiqua" pitchFamily="18" charset="0"/>
              </a:rPr>
              <a:t>mass media </a:t>
            </a:r>
            <a:r>
              <a:rPr lang="en-US" sz="2800" smtClean="0">
                <a:solidFill>
                  <a:srgbClr val="000000"/>
                </a:solidFill>
                <a:latin typeface="Book Antiqua" pitchFamily="18" charset="0"/>
              </a:rPr>
              <a:t>to </a:t>
            </a:r>
            <a:r>
              <a:rPr lang="en-US" sz="2800" i="1" smtClean="0">
                <a:solidFill>
                  <a:srgbClr val="000000"/>
                </a:solidFill>
                <a:latin typeface="Book Antiqua" pitchFamily="18" charset="0"/>
              </a:rPr>
              <a:t>persuade or influence</a:t>
            </a:r>
            <a:r>
              <a:rPr lang="en-US" sz="2800" smtClean="0">
                <a:solidFill>
                  <a:srgbClr val="000000"/>
                </a:solidFill>
                <a:latin typeface="Book Antiqua" pitchFamily="18" charset="0"/>
              </a:rPr>
              <a:t> an </a:t>
            </a:r>
            <a:r>
              <a:rPr lang="en-US" sz="2800" i="1" smtClean="0">
                <a:solidFill>
                  <a:srgbClr val="000000"/>
                </a:solidFill>
                <a:latin typeface="Book Antiqua" pitchFamily="18" charset="0"/>
              </a:rPr>
              <a:t>audience</a:t>
            </a:r>
            <a:r>
              <a:rPr lang="en-US" sz="2800" smtClean="0">
                <a:solidFill>
                  <a:srgbClr val="000000"/>
                </a:solidFill>
                <a:latin typeface="Book Antiqua" pitchFamily="18" charset="0"/>
              </a:rPr>
              <a:t>.</a:t>
            </a:r>
            <a:endParaRPr lang="en-AU" sz="2800" smtClean="0">
              <a:solidFill>
                <a:srgbClr val="000000"/>
              </a:solidFill>
              <a:latin typeface="Book Antiqua" pitchFamily="18" charset="0"/>
            </a:endParaRPr>
          </a:p>
          <a:p>
            <a:pPr marL="342900" indent="-342900" eaLnBrk="1" hangingPunct="1">
              <a:spcBef>
                <a:spcPct val="20000"/>
              </a:spcBef>
              <a:buClr>
                <a:srgbClr val="CCCCFF"/>
              </a:buClr>
              <a:buFont typeface="Wingdings" pitchFamily="2" charset="2"/>
              <a:buChar char="l"/>
            </a:pPr>
            <a:endParaRPr lang="en-US" sz="2800" smtClean="0">
              <a:solidFill>
                <a:srgbClr val="000000"/>
              </a:solidFill>
              <a:latin typeface="Book Antiqua" pitchFamily="18" charset="0"/>
            </a:endParaRPr>
          </a:p>
        </p:txBody>
      </p:sp>
    </p:spTree>
    <p:extLst>
      <p:ext uri="{BB962C8B-B14F-4D97-AF65-F5344CB8AC3E}">
        <p14:creationId xmlns:p14="http://schemas.microsoft.com/office/powerpoint/2010/main" val="98156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ChangeArrowheads="1"/>
          </p:cNvSpPr>
          <p:nvPr/>
        </p:nvSpPr>
        <p:spPr bwMode="auto">
          <a:xfrm>
            <a:off x="1403350" y="836613"/>
            <a:ext cx="72834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100" b="1" smtClean="0">
                <a:solidFill>
                  <a:srgbClr val="000000"/>
                </a:solidFill>
                <a:latin typeface="Arial" pitchFamily="34" charset="0"/>
              </a:rPr>
              <a:t>KESIMPULAN</a:t>
            </a:r>
          </a:p>
        </p:txBody>
      </p:sp>
      <p:sp>
        <p:nvSpPr>
          <p:cNvPr id="15366" name="Rectangle 6"/>
          <p:cNvSpPr>
            <a:spLocks noChangeArrowheads="1"/>
          </p:cNvSpPr>
          <p:nvPr/>
        </p:nvSpPr>
        <p:spPr bwMode="auto">
          <a:xfrm>
            <a:off x="1331913" y="1484313"/>
            <a:ext cx="7488237"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43000" lvl="2" indent="-228600" eaLnBrk="1" hangingPunct="1">
              <a:spcBef>
                <a:spcPct val="20000"/>
              </a:spcBef>
              <a:buClr>
                <a:srgbClr val="CCCCFF"/>
              </a:buClr>
              <a:buFont typeface="Wingdings" pitchFamily="2" charset="2"/>
              <a:buChar char="l"/>
            </a:pPr>
            <a:r>
              <a:rPr lang="en-US" sz="2300" dirty="0" smtClean="0">
                <a:solidFill>
                  <a:srgbClr val="000000"/>
                </a:solidFill>
                <a:latin typeface="Arial" pitchFamily="34" charset="0"/>
              </a:rPr>
              <a:t>non personal communication, yang </a:t>
            </a:r>
            <a:r>
              <a:rPr lang="en-US" sz="2300" dirty="0" err="1" smtClean="0">
                <a:solidFill>
                  <a:srgbClr val="000000"/>
                </a:solidFill>
                <a:latin typeface="Arial" pitchFamily="34" charset="0"/>
              </a:rPr>
              <a:t>artinya</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periklanan</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bukan</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komunikasi</a:t>
            </a:r>
            <a:r>
              <a:rPr lang="en-US" sz="2300" dirty="0" smtClean="0">
                <a:solidFill>
                  <a:srgbClr val="000000"/>
                </a:solidFill>
                <a:latin typeface="Arial" pitchFamily="34" charset="0"/>
              </a:rPr>
              <a:t> personal </a:t>
            </a:r>
            <a:r>
              <a:rPr lang="en-US" sz="2300" dirty="0" err="1" smtClean="0">
                <a:solidFill>
                  <a:srgbClr val="000000"/>
                </a:solidFill>
                <a:latin typeface="Arial" pitchFamily="34" charset="0"/>
              </a:rPr>
              <a:t>antara</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satu</a:t>
            </a:r>
            <a:r>
              <a:rPr lang="en-US" sz="2300" dirty="0" smtClean="0">
                <a:solidFill>
                  <a:srgbClr val="000000"/>
                </a:solidFill>
                <a:latin typeface="Arial" pitchFamily="34" charset="0"/>
              </a:rPr>
              <a:t> orang </a:t>
            </a:r>
            <a:r>
              <a:rPr lang="en-US" sz="2300" dirty="0" err="1" smtClean="0">
                <a:solidFill>
                  <a:srgbClr val="000000"/>
                </a:solidFill>
                <a:latin typeface="Arial" pitchFamily="34" charset="0"/>
              </a:rPr>
              <a:t>dengan</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satu</a:t>
            </a:r>
            <a:r>
              <a:rPr lang="en-US" sz="2300" dirty="0" smtClean="0">
                <a:solidFill>
                  <a:srgbClr val="000000"/>
                </a:solidFill>
                <a:latin typeface="Arial" pitchFamily="34" charset="0"/>
              </a:rPr>
              <a:t> orang </a:t>
            </a:r>
            <a:r>
              <a:rPr lang="en-US" sz="2300" dirty="0" err="1" smtClean="0">
                <a:solidFill>
                  <a:srgbClr val="000000"/>
                </a:solidFill>
                <a:latin typeface="Arial" pitchFamily="34" charset="0"/>
              </a:rPr>
              <a:t>tetapi</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komunikasi</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massa</a:t>
            </a:r>
            <a:r>
              <a:rPr lang="en-US" sz="2300" dirty="0" smtClean="0">
                <a:solidFill>
                  <a:srgbClr val="000000"/>
                </a:solidFill>
                <a:latin typeface="Arial" pitchFamily="34" charset="0"/>
              </a:rPr>
              <a:t> yang </a:t>
            </a:r>
            <a:r>
              <a:rPr lang="en-US" sz="2300" dirty="0" err="1" smtClean="0">
                <a:solidFill>
                  <a:srgbClr val="000000"/>
                </a:solidFill>
                <a:latin typeface="Arial" pitchFamily="34" charset="0"/>
              </a:rPr>
              <a:t>menyampaikan</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pesan</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kepada</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banyak</a:t>
            </a:r>
            <a:r>
              <a:rPr lang="en-US" sz="2300" dirty="0" smtClean="0">
                <a:solidFill>
                  <a:srgbClr val="000000"/>
                </a:solidFill>
                <a:latin typeface="Arial" pitchFamily="34" charset="0"/>
              </a:rPr>
              <a:t> orang (</a:t>
            </a:r>
            <a:r>
              <a:rPr lang="en-US" sz="2300" dirty="0" err="1" smtClean="0">
                <a:solidFill>
                  <a:srgbClr val="000000"/>
                </a:solidFill>
                <a:latin typeface="Arial" pitchFamily="34" charset="0"/>
              </a:rPr>
              <a:t>massa</a:t>
            </a:r>
            <a:r>
              <a:rPr lang="en-US" sz="2300" dirty="0" smtClean="0">
                <a:solidFill>
                  <a:srgbClr val="000000"/>
                </a:solidFill>
                <a:latin typeface="Arial" pitchFamily="34" charset="0"/>
              </a:rPr>
              <a:t>).</a:t>
            </a:r>
          </a:p>
          <a:p>
            <a:pPr marL="1143000" lvl="2" indent="-228600" eaLnBrk="1" hangingPunct="1">
              <a:spcBef>
                <a:spcPct val="20000"/>
              </a:spcBef>
              <a:buClr>
                <a:srgbClr val="CCCCFF"/>
              </a:buClr>
              <a:buFont typeface="Wingdings" pitchFamily="2" charset="2"/>
              <a:buChar char="l"/>
            </a:pPr>
            <a:r>
              <a:rPr lang="en-US" sz="2300" dirty="0" smtClean="0">
                <a:solidFill>
                  <a:srgbClr val="000000"/>
                </a:solidFill>
                <a:latin typeface="Arial" pitchFamily="34" charset="0"/>
              </a:rPr>
              <a:t>sponsor, </a:t>
            </a:r>
            <a:r>
              <a:rPr lang="en-US" sz="2300" dirty="0" err="1" smtClean="0">
                <a:solidFill>
                  <a:srgbClr val="000000"/>
                </a:solidFill>
                <a:latin typeface="Arial" pitchFamily="34" charset="0"/>
              </a:rPr>
              <a:t>yaitu</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pihak</a:t>
            </a:r>
            <a:r>
              <a:rPr lang="en-US" sz="2300" dirty="0" smtClean="0">
                <a:solidFill>
                  <a:srgbClr val="000000"/>
                </a:solidFill>
                <a:latin typeface="Arial" pitchFamily="34" charset="0"/>
              </a:rPr>
              <a:t> yang </a:t>
            </a:r>
            <a:r>
              <a:rPr lang="en-US" sz="2300" dirty="0" err="1" smtClean="0">
                <a:solidFill>
                  <a:srgbClr val="000000"/>
                </a:solidFill>
                <a:latin typeface="Arial" pitchFamily="34" charset="0"/>
              </a:rPr>
              <a:t>memprakarsai</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adanya</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iklan</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atau</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pihak</a:t>
            </a:r>
            <a:r>
              <a:rPr lang="en-US" sz="2300" dirty="0" smtClean="0">
                <a:solidFill>
                  <a:srgbClr val="000000"/>
                </a:solidFill>
                <a:latin typeface="Arial" pitchFamily="34" charset="0"/>
              </a:rPr>
              <a:t> yang </a:t>
            </a:r>
            <a:r>
              <a:rPr lang="en-US" sz="2300" dirty="0" err="1" smtClean="0">
                <a:solidFill>
                  <a:srgbClr val="000000"/>
                </a:solidFill>
                <a:latin typeface="Arial" pitchFamily="34" charset="0"/>
              </a:rPr>
              <a:t>bertanggung</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jawab</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terhadap</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iklan</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tersebut</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Dalam</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pengertian</a:t>
            </a:r>
            <a:r>
              <a:rPr lang="en-US" sz="2300" dirty="0" smtClean="0">
                <a:solidFill>
                  <a:srgbClr val="000000"/>
                </a:solidFill>
                <a:latin typeface="Arial" pitchFamily="34" charset="0"/>
              </a:rPr>
              <a:t> yang </a:t>
            </a:r>
            <a:r>
              <a:rPr lang="en-US" sz="2300" dirty="0" err="1" smtClean="0">
                <a:solidFill>
                  <a:srgbClr val="000000"/>
                </a:solidFill>
                <a:latin typeface="Arial" pitchFamily="34" charset="0"/>
              </a:rPr>
              <a:t>lebih</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sederhana</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adalah</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produsen</a:t>
            </a:r>
            <a:r>
              <a:rPr lang="en-US" sz="2300" dirty="0" smtClean="0">
                <a:solidFill>
                  <a:srgbClr val="000000"/>
                </a:solidFill>
                <a:latin typeface="Arial" pitchFamily="34" charset="0"/>
              </a:rPr>
              <a:t> yang </a:t>
            </a:r>
            <a:r>
              <a:rPr lang="en-US" sz="2300" dirty="0" err="1" smtClean="0">
                <a:solidFill>
                  <a:srgbClr val="000000"/>
                </a:solidFill>
                <a:latin typeface="Arial" pitchFamily="34" charset="0"/>
              </a:rPr>
              <a:t>memiliki</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iklan</a:t>
            </a:r>
            <a:r>
              <a:rPr lang="en-US" sz="2300" dirty="0" smtClean="0">
                <a:solidFill>
                  <a:srgbClr val="000000"/>
                </a:solidFill>
                <a:latin typeface="Arial" pitchFamily="34" charset="0"/>
              </a:rPr>
              <a:t> </a:t>
            </a:r>
            <a:r>
              <a:rPr lang="en-US" sz="2300" dirty="0" err="1" smtClean="0">
                <a:solidFill>
                  <a:srgbClr val="000000"/>
                </a:solidFill>
                <a:latin typeface="Arial" pitchFamily="34" charset="0"/>
              </a:rPr>
              <a:t>tersebut</a:t>
            </a:r>
            <a:r>
              <a:rPr lang="en-US" sz="2300" dirty="0" smtClean="0">
                <a:solidFill>
                  <a:srgbClr val="000000"/>
                </a:solidFill>
                <a:latin typeface="Arial" pitchFamily="34" charset="0"/>
              </a:rPr>
              <a:t>.</a:t>
            </a:r>
          </a:p>
        </p:txBody>
      </p:sp>
    </p:spTree>
    <p:extLst>
      <p:ext uri="{BB962C8B-B14F-4D97-AF65-F5344CB8AC3E}">
        <p14:creationId xmlns:p14="http://schemas.microsoft.com/office/powerpoint/2010/main" val="1833913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noChangeArrowheads="1"/>
          </p:cNvSpPr>
          <p:nvPr/>
        </p:nvSpPr>
        <p:spPr bwMode="auto">
          <a:xfrm>
            <a:off x="1403350" y="836613"/>
            <a:ext cx="72834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100" b="1" smtClean="0">
                <a:solidFill>
                  <a:srgbClr val="000000"/>
                </a:solidFill>
                <a:latin typeface="Arial" pitchFamily="34" charset="0"/>
              </a:rPr>
              <a:t>KESIMPULAN</a:t>
            </a:r>
          </a:p>
        </p:txBody>
      </p:sp>
      <p:sp>
        <p:nvSpPr>
          <p:cNvPr id="16392" name="Rectangle 8"/>
          <p:cNvSpPr>
            <a:spLocks noChangeArrowheads="1"/>
          </p:cNvSpPr>
          <p:nvPr/>
        </p:nvSpPr>
        <p:spPr bwMode="auto">
          <a:xfrm>
            <a:off x="1258888" y="1557338"/>
            <a:ext cx="7885112"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600200" lvl="3" indent="-228600" eaLnBrk="1" hangingPunct="1">
              <a:spcBef>
                <a:spcPct val="20000"/>
              </a:spcBef>
              <a:buClr>
                <a:srgbClr val="CCCCFF"/>
              </a:buClr>
              <a:buFontTx/>
              <a:buChar char="•"/>
            </a:pPr>
            <a:r>
              <a:rPr lang="en-US" sz="2000" smtClean="0">
                <a:solidFill>
                  <a:srgbClr val="000000"/>
                </a:solidFill>
                <a:latin typeface="Arial" pitchFamily="34" charset="0"/>
              </a:rPr>
              <a:t>to persuade or influence artinya komunikasi periklanan mempunyai tujuan yang hendak dicapai. pesan penawaran yang dibuat ditujukan untuk mempengaruhi orang lain supaya menerima tawaran yang diberikan.</a:t>
            </a:r>
          </a:p>
          <a:p>
            <a:pPr marL="1600200" lvl="3" indent="-228600" eaLnBrk="1" hangingPunct="1">
              <a:lnSpc>
                <a:spcPct val="110000"/>
              </a:lnSpc>
              <a:spcBef>
                <a:spcPct val="20000"/>
              </a:spcBef>
              <a:buClr>
                <a:srgbClr val="CCCCFF"/>
              </a:buClr>
              <a:buFontTx/>
              <a:buChar char="•"/>
            </a:pPr>
            <a:r>
              <a:rPr lang="en-US" sz="2000" smtClean="0">
                <a:solidFill>
                  <a:srgbClr val="000000"/>
                </a:solidFill>
                <a:latin typeface="Arial" pitchFamily="34" charset="0"/>
              </a:rPr>
              <a:t>audiens adalah orang yang dituju, orang yang menjadi tempat penyampaian iklan. Dalam komunikasi tempat penyampaian pesan disebut audiens tetapi dalam usaha menawarkan produk tempat menyampaikan penawaran disebut sebagai konsumen</a:t>
            </a:r>
            <a:endParaRPr lang="en-US" sz="3200" smtClean="0">
              <a:solidFill>
                <a:srgbClr val="000000"/>
              </a:solidFill>
              <a:latin typeface="Arial" pitchFamily="34" charset="0"/>
            </a:endParaRPr>
          </a:p>
        </p:txBody>
      </p:sp>
    </p:spTree>
    <p:extLst>
      <p:ext uri="{BB962C8B-B14F-4D97-AF65-F5344CB8AC3E}">
        <p14:creationId xmlns:p14="http://schemas.microsoft.com/office/powerpoint/2010/main" val="2276590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ChangeArrowheads="1"/>
          </p:cNvSpPr>
          <p:nvPr/>
        </p:nvSpPr>
        <p:spPr bwMode="auto">
          <a:xfrm>
            <a:off x="1403350" y="476250"/>
            <a:ext cx="72834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100" b="1" smtClean="0">
                <a:solidFill>
                  <a:srgbClr val="000000"/>
                </a:solidFill>
                <a:latin typeface="Arial" pitchFamily="34" charset="0"/>
              </a:rPr>
              <a:t>KESIMPULAN</a:t>
            </a:r>
          </a:p>
        </p:txBody>
      </p:sp>
      <p:sp>
        <p:nvSpPr>
          <p:cNvPr id="18438" name="Rectangle 6"/>
          <p:cNvSpPr>
            <a:spLocks noChangeArrowheads="1"/>
          </p:cNvSpPr>
          <p:nvPr/>
        </p:nvSpPr>
        <p:spPr bwMode="auto">
          <a:xfrm>
            <a:off x="1331913" y="1484313"/>
            <a:ext cx="7488237"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600200" lvl="3" indent="-228600" eaLnBrk="1" hangingPunct="1">
              <a:spcBef>
                <a:spcPct val="20000"/>
              </a:spcBef>
              <a:buClr>
                <a:srgbClr val="CCCCFF"/>
              </a:buClr>
              <a:buFontTx/>
              <a:buChar char="•"/>
            </a:pPr>
            <a:endParaRPr lang="id-ID" sz="3200" smtClean="0">
              <a:solidFill>
                <a:srgbClr val="000000"/>
              </a:solidFill>
              <a:latin typeface="Arial" pitchFamily="34" charset="0"/>
            </a:endParaRPr>
          </a:p>
        </p:txBody>
      </p:sp>
      <p:sp>
        <p:nvSpPr>
          <p:cNvPr id="18440" name="Rectangle 8"/>
          <p:cNvSpPr>
            <a:spLocks noChangeArrowheads="1"/>
          </p:cNvSpPr>
          <p:nvPr/>
        </p:nvSpPr>
        <p:spPr bwMode="auto">
          <a:xfrm>
            <a:off x="185420" y="1219200"/>
            <a:ext cx="89281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057400" lvl="4" indent="-228600" eaLnBrk="1" hangingPunct="1">
              <a:spcBef>
                <a:spcPct val="20000"/>
              </a:spcBef>
              <a:buClr>
                <a:srgbClr val="CCCCFF"/>
              </a:buClr>
              <a:buFont typeface="Wingdings" pitchFamily="2" charset="2"/>
              <a:buChar char=""/>
            </a:pPr>
            <a:r>
              <a:rPr lang="en-AU" sz="2000" dirty="0" smtClean="0">
                <a:solidFill>
                  <a:srgbClr val="000000"/>
                </a:solidFill>
                <a:latin typeface="Arial" pitchFamily="34" charset="0"/>
              </a:rPr>
              <a:t>One-way </a:t>
            </a:r>
            <a:r>
              <a:rPr lang="en-AU" sz="2000" dirty="0" err="1" smtClean="0">
                <a:solidFill>
                  <a:srgbClr val="000000"/>
                </a:solidFill>
                <a:latin typeface="Arial" pitchFamily="34" charset="0"/>
              </a:rPr>
              <a:t>artinya</a:t>
            </a:r>
            <a:r>
              <a:rPr lang="en-AU" sz="2000" dirty="0" smtClean="0">
                <a:solidFill>
                  <a:srgbClr val="000000"/>
                </a:solidFill>
                <a:latin typeface="Arial" pitchFamily="34" charset="0"/>
              </a:rPr>
              <a:t> </a:t>
            </a:r>
            <a:r>
              <a:rPr lang="en-AU" sz="2000" dirty="0" err="1" smtClean="0">
                <a:solidFill>
                  <a:srgbClr val="000000"/>
                </a:solidFill>
                <a:latin typeface="Arial" pitchFamily="34" charset="0"/>
              </a:rPr>
              <a:t>satu</a:t>
            </a:r>
            <a:r>
              <a:rPr lang="en-AU" sz="2000" dirty="0" smtClean="0">
                <a:solidFill>
                  <a:srgbClr val="000000"/>
                </a:solidFill>
                <a:latin typeface="Arial" pitchFamily="34" charset="0"/>
              </a:rPr>
              <a:t> </a:t>
            </a:r>
            <a:r>
              <a:rPr lang="en-AU" sz="2000" dirty="0" err="1" smtClean="0">
                <a:solidFill>
                  <a:srgbClr val="000000"/>
                </a:solidFill>
                <a:latin typeface="Arial" pitchFamily="34" charset="0"/>
              </a:rPr>
              <a:t>arah</a:t>
            </a:r>
            <a:r>
              <a:rPr lang="en-AU" sz="2000" dirty="0" smtClean="0">
                <a:solidFill>
                  <a:srgbClr val="000000"/>
                </a:solidFill>
                <a:latin typeface="Arial" pitchFamily="34" charset="0"/>
              </a:rPr>
              <a:t>. Hal </a:t>
            </a:r>
            <a:r>
              <a:rPr lang="en-AU" sz="2000" dirty="0" err="1" smtClean="0">
                <a:solidFill>
                  <a:srgbClr val="000000"/>
                </a:solidFill>
                <a:latin typeface="Arial" pitchFamily="34" charset="0"/>
              </a:rPr>
              <a:t>ini</a:t>
            </a:r>
            <a:r>
              <a:rPr lang="en-AU" sz="2000" dirty="0" smtClean="0">
                <a:solidFill>
                  <a:srgbClr val="000000"/>
                </a:solidFill>
                <a:latin typeface="Arial" pitchFamily="34" charset="0"/>
              </a:rPr>
              <a:t> </a:t>
            </a:r>
            <a:r>
              <a:rPr lang="en-AU" sz="2000" dirty="0" err="1" smtClean="0">
                <a:solidFill>
                  <a:srgbClr val="000000"/>
                </a:solidFill>
                <a:latin typeface="Arial" pitchFamily="34" charset="0"/>
              </a:rPr>
              <a:t>dikarenakan</a:t>
            </a:r>
            <a:r>
              <a:rPr lang="en-AU" sz="2000" dirty="0" smtClean="0">
                <a:solidFill>
                  <a:srgbClr val="000000"/>
                </a:solidFill>
                <a:latin typeface="Arial" pitchFamily="34" charset="0"/>
              </a:rPr>
              <a:t> </a:t>
            </a:r>
            <a:r>
              <a:rPr lang="en-US" sz="2000" dirty="0" err="1" smtClean="0">
                <a:solidFill>
                  <a:srgbClr val="000000"/>
                </a:solidFill>
                <a:latin typeface="Arial" pitchFamily="34" charset="0"/>
              </a:rPr>
              <a:t>penggunaan</a:t>
            </a:r>
            <a:r>
              <a:rPr lang="en-US" sz="2000" dirty="0" smtClean="0">
                <a:solidFill>
                  <a:srgbClr val="000000"/>
                </a:solidFill>
                <a:latin typeface="Arial" pitchFamily="34" charset="0"/>
              </a:rPr>
              <a:t> media </a:t>
            </a:r>
            <a:r>
              <a:rPr lang="en-US" sz="2000" dirty="0" err="1" smtClean="0">
                <a:solidFill>
                  <a:srgbClr val="000000"/>
                </a:solidFill>
                <a:latin typeface="Arial" pitchFamily="34" charset="0"/>
              </a:rPr>
              <a:t>tidak</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bisa</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membawa</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pesan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dari</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pelanggan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kembali</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kepada</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perusahaan</a:t>
            </a:r>
            <a:r>
              <a:rPr lang="en-US" sz="2000" dirty="0" smtClean="0">
                <a:solidFill>
                  <a:srgbClr val="000000"/>
                </a:solidFill>
                <a:latin typeface="Arial" pitchFamily="34" charset="0"/>
              </a:rPr>
              <a:t>. Dan </a:t>
            </a:r>
            <a:r>
              <a:rPr lang="en-US" sz="2000" dirty="0" err="1" smtClean="0">
                <a:solidFill>
                  <a:srgbClr val="000000"/>
                </a:solidFill>
                <a:latin typeface="Arial" pitchFamily="34" charset="0"/>
              </a:rPr>
              <a:t>itu</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tidak</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bersifat</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interaktif</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atau</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timbal</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balik</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Contohnya</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jika</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kita</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melihat</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iklan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pada</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televisi</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atau</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didalam</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surat</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kabar</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dan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adapun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cara</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untuk</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dapat</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berinteraksi</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terhadap</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perusahaan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dengan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melalui</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saluran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komunikasi</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telepon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pos</a:t>
            </a:r>
            <a:r>
              <a:rPr lang="en-US" sz="2000" dirty="0" smtClean="0">
                <a:solidFill>
                  <a:srgbClr val="000000"/>
                </a:solidFill>
                <a:latin typeface="Arial" pitchFamily="34" charset="0"/>
              </a:rPr>
              <a:t>, e-mail).</a:t>
            </a:r>
          </a:p>
          <a:p>
            <a:pPr marL="2057400" lvl="4" indent="-228600" eaLnBrk="1" hangingPunct="1">
              <a:spcBef>
                <a:spcPct val="20000"/>
              </a:spcBef>
              <a:buClr>
                <a:srgbClr val="CCCCFF"/>
              </a:buClr>
              <a:buFont typeface="Wingdings" pitchFamily="2" charset="2"/>
              <a:buChar char=""/>
            </a:pPr>
            <a:r>
              <a:rPr lang="en-US" sz="2000" dirty="0" smtClean="0">
                <a:solidFill>
                  <a:srgbClr val="000000"/>
                </a:solidFill>
                <a:latin typeface="Arial" pitchFamily="34" charset="0"/>
              </a:rPr>
              <a:t>Planned messages </a:t>
            </a:r>
            <a:r>
              <a:rPr lang="en-US" sz="2000" dirty="0" err="1" smtClean="0">
                <a:solidFill>
                  <a:srgbClr val="000000"/>
                </a:solidFill>
                <a:latin typeface="Arial" pitchFamily="34" charset="0"/>
              </a:rPr>
              <a:t>artinya</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pesan</a:t>
            </a:r>
            <a:r>
              <a:rPr lang="en-US" sz="2000" dirty="0" smtClean="0">
                <a:solidFill>
                  <a:srgbClr val="000000"/>
                </a:solidFill>
                <a:latin typeface="Arial" pitchFamily="34" charset="0"/>
              </a:rPr>
              <a:t> yang </a:t>
            </a:r>
            <a:r>
              <a:rPr lang="en-US" sz="2000" dirty="0" err="1" smtClean="0">
                <a:solidFill>
                  <a:srgbClr val="000000"/>
                </a:solidFill>
                <a:latin typeface="Arial" pitchFamily="34" charset="0"/>
              </a:rPr>
              <a:t>direncanakan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yaitu</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pesan</a:t>
            </a:r>
            <a:r>
              <a:rPr lang="en-US" sz="2000" dirty="0" smtClean="0">
                <a:solidFill>
                  <a:srgbClr val="000000"/>
                </a:solidFill>
                <a:latin typeface="Arial" pitchFamily="34" charset="0"/>
              </a:rPr>
              <a:t> yang </a:t>
            </a:r>
            <a:r>
              <a:rPr lang="en-US" sz="2000" dirty="0" err="1" smtClean="0">
                <a:solidFill>
                  <a:srgbClr val="000000"/>
                </a:solidFill>
                <a:latin typeface="Arial" pitchFamily="34" charset="0"/>
              </a:rPr>
              <a:t>diciptakan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dan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dikendalikan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oleh</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pemasang</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iklan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untuk</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mengkomunikasikan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pesannya</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berupa</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suatu</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gambaran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dan</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gagasan</a:t>
            </a:r>
            <a:r>
              <a:rPr lang="en-US" sz="2000" dirty="0" smtClean="0">
                <a:solidFill>
                  <a:srgbClr val="000000"/>
                </a:solidFill>
                <a:latin typeface="Arial" pitchFamily="34" charset="0"/>
              </a:rPr>
              <a:t>/ide yang </a:t>
            </a:r>
            <a:r>
              <a:rPr lang="en-US" sz="2000" dirty="0" err="1" smtClean="0">
                <a:solidFill>
                  <a:srgbClr val="000000"/>
                </a:solidFill>
                <a:latin typeface="Arial" pitchFamily="34" charset="0"/>
              </a:rPr>
              <a:t>sangat</a:t>
            </a:r>
            <a:r>
              <a:rPr lang="en-US" sz="2000" dirty="0" smtClean="0">
                <a:solidFill>
                  <a:srgbClr val="000000"/>
                </a:solidFill>
                <a:latin typeface="Arial" pitchFamily="34" charset="0"/>
              </a:rPr>
              <a:t> </a:t>
            </a:r>
            <a:r>
              <a:rPr lang="en-US" sz="2000" dirty="0" err="1" smtClean="0">
                <a:solidFill>
                  <a:srgbClr val="000000"/>
                </a:solidFill>
                <a:latin typeface="Arial" pitchFamily="34" charset="0"/>
              </a:rPr>
              <a:t>tepat</a:t>
            </a:r>
            <a:r>
              <a:rPr lang="en-US" sz="2000" dirty="0" smtClean="0">
                <a:solidFill>
                  <a:srgbClr val="000000"/>
                </a:solidFill>
                <a:latin typeface="Arial" pitchFamily="34" charset="0"/>
              </a:rPr>
              <a:t>.</a:t>
            </a:r>
          </a:p>
          <a:p>
            <a:pPr marL="1600200" lvl="3" indent="-228600" eaLnBrk="1" hangingPunct="1">
              <a:spcBef>
                <a:spcPct val="20000"/>
              </a:spcBef>
              <a:buClr>
                <a:srgbClr val="CCCCFF"/>
              </a:buClr>
            </a:pPr>
            <a:endParaRPr lang="en-US" sz="3200" dirty="0" smtClean="0">
              <a:solidFill>
                <a:srgbClr val="000000"/>
              </a:solidFill>
              <a:latin typeface="Arial" pitchFamily="34" charset="0"/>
            </a:endParaRPr>
          </a:p>
        </p:txBody>
      </p:sp>
    </p:spTree>
    <p:extLst>
      <p:ext uri="{BB962C8B-B14F-4D97-AF65-F5344CB8AC3E}">
        <p14:creationId xmlns:p14="http://schemas.microsoft.com/office/powerpoint/2010/main" val="141007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ChangeArrowheads="1"/>
          </p:cNvSpPr>
          <p:nvPr/>
        </p:nvSpPr>
        <p:spPr bwMode="auto">
          <a:xfrm>
            <a:off x="1403350" y="836613"/>
            <a:ext cx="72834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100" b="1" smtClean="0">
                <a:solidFill>
                  <a:srgbClr val="000000"/>
                </a:solidFill>
                <a:latin typeface="Arial" pitchFamily="34" charset="0"/>
              </a:rPr>
              <a:t>FUNGSI MEDIA MASSA PERIKLANAN</a:t>
            </a:r>
          </a:p>
        </p:txBody>
      </p:sp>
      <p:sp>
        <p:nvSpPr>
          <p:cNvPr id="5127" name="Rectangle 7"/>
          <p:cNvSpPr>
            <a:spLocks noChangeArrowheads="1"/>
          </p:cNvSpPr>
          <p:nvPr/>
        </p:nvSpPr>
        <p:spPr bwMode="auto">
          <a:xfrm>
            <a:off x="1331913" y="1600200"/>
            <a:ext cx="7354887"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90000"/>
              </a:lnSpc>
              <a:spcBef>
                <a:spcPct val="20000"/>
              </a:spcBef>
              <a:buClr>
                <a:srgbClr val="CCCCFF"/>
              </a:buClr>
              <a:buFont typeface="Wingdings" pitchFamily="2" charset="2"/>
              <a:buChar char="l"/>
            </a:pPr>
            <a:r>
              <a:rPr lang="en-US" sz="2400" dirty="0" err="1" smtClean="0">
                <a:solidFill>
                  <a:srgbClr val="000000"/>
                </a:solidFill>
                <a:latin typeface="Arial" pitchFamily="34" charset="0"/>
              </a:rPr>
              <a:t>Fungsi</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utama</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periklanan</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yaitu</a:t>
            </a:r>
            <a:r>
              <a:rPr lang="en-US" sz="2400" dirty="0" smtClean="0">
                <a:solidFill>
                  <a:srgbClr val="000000"/>
                </a:solidFill>
                <a:latin typeface="Arial" pitchFamily="34" charset="0"/>
              </a:rPr>
              <a:t> </a:t>
            </a:r>
            <a:r>
              <a:rPr lang="en-US" sz="2400" b="1" dirty="0" err="1" smtClean="0">
                <a:solidFill>
                  <a:srgbClr val="000000"/>
                </a:solidFill>
                <a:latin typeface="Arial" pitchFamily="34" charset="0"/>
              </a:rPr>
              <a:t>membangun</a:t>
            </a:r>
            <a:r>
              <a:rPr lang="en-US" sz="2400" b="1" dirty="0" smtClean="0">
                <a:solidFill>
                  <a:srgbClr val="000000"/>
                </a:solidFill>
                <a:latin typeface="Arial" pitchFamily="34" charset="0"/>
              </a:rPr>
              <a:t> </a:t>
            </a:r>
            <a:r>
              <a:rPr lang="en-US" sz="2400" b="1" dirty="0" err="1" smtClean="0">
                <a:solidFill>
                  <a:srgbClr val="000000"/>
                </a:solidFill>
                <a:latin typeface="Arial" pitchFamily="34" charset="0"/>
              </a:rPr>
              <a:t>kesadaran</a:t>
            </a:r>
            <a:r>
              <a:rPr lang="en-US" sz="2400" b="1" dirty="0" smtClean="0">
                <a:solidFill>
                  <a:srgbClr val="000000"/>
                </a:solidFill>
                <a:latin typeface="Arial" pitchFamily="34" charset="0"/>
              </a:rPr>
              <a:t> </a:t>
            </a:r>
            <a:r>
              <a:rPr lang="en-US" sz="2400" b="1" dirty="0" err="1" smtClean="0">
                <a:solidFill>
                  <a:srgbClr val="000000"/>
                </a:solidFill>
                <a:latin typeface="Arial" pitchFamily="34" charset="0"/>
              </a:rPr>
              <a:t>konsumen</a:t>
            </a:r>
            <a:r>
              <a:rPr lang="en-US" sz="2400" b="1" dirty="0" smtClean="0">
                <a:solidFill>
                  <a:srgbClr val="000000"/>
                </a:solidFill>
                <a:latin typeface="Arial" pitchFamily="34" charset="0"/>
              </a:rPr>
              <a:t> </a:t>
            </a:r>
            <a:r>
              <a:rPr lang="en-US" sz="2400" b="1" dirty="0" err="1" smtClean="0">
                <a:solidFill>
                  <a:srgbClr val="000000"/>
                </a:solidFill>
                <a:latin typeface="Arial" pitchFamily="34" charset="0"/>
              </a:rPr>
              <a:t>akan</a:t>
            </a:r>
            <a:r>
              <a:rPr lang="en-US" sz="2400" b="1" dirty="0" smtClean="0">
                <a:solidFill>
                  <a:srgbClr val="000000"/>
                </a:solidFill>
                <a:latin typeface="Arial" pitchFamily="34" charset="0"/>
              </a:rPr>
              <a:t> </a:t>
            </a:r>
            <a:r>
              <a:rPr lang="en-US" sz="2400" b="1" dirty="0" err="1" smtClean="0">
                <a:solidFill>
                  <a:srgbClr val="000000"/>
                </a:solidFill>
                <a:latin typeface="Arial" pitchFamily="34" charset="0"/>
              </a:rPr>
              <a:t>suatu</a:t>
            </a:r>
            <a:r>
              <a:rPr lang="en-US" sz="2400" b="1" dirty="0" smtClean="0">
                <a:solidFill>
                  <a:srgbClr val="000000"/>
                </a:solidFill>
                <a:latin typeface="Arial" pitchFamily="34" charset="0"/>
              </a:rPr>
              <a:t> </a:t>
            </a:r>
            <a:r>
              <a:rPr lang="en-US" sz="2400" b="1" dirty="0" err="1" smtClean="0">
                <a:solidFill>
                  <a:srgbClr val="000000"/>
                </a:solidFill>
                <a:latin typeface="Arial" pitchFamily="34" charset="0"/>
              </a:rPr>
              <a:t>merek</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terutama</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pada</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produk-produk</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baru</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dan</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perusahaan-perusahaan</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baru</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dalam</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membangun</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kredibilitas</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merek</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dan</a:t>
            </a:r>
            <a:r>
              <a:rPr lang="en-US" sz="2400" dirty="0" smtClean="0">
                <a:solidFill>
                  <a:srgbClr val="000000"/>
                </a:solidFill>
                <a:latin typeface="Arial" pitchFamily="34" charset="0"/>
              </a:rPr>
              <a:t> momentum </a:t>
            </a:r>
            <a:r>
              <a:rPr lang="en-US" sz="2400" dirty="0" err="1" smtClean="0">
                <a:solidFill>
                  <a:srgbClr val="000000"/>
                </a:solidFill>
                <a:latin typeface="Arial" pitchFamily="34" charset="0"/>
              </a:rPr>
              <a:t>sangatlah</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sulit</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Maksudnya</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adalah</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perusahaan</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harus</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tahu</a:t>
            </a:r>
            <a:r>
              <a:rPr lang="en-US" sz="2400" dirty="0" smtClean="0">
                <a:solidFill>
                  <a:srgbClr val="000000"/>
                </a:solidFill>
                <a:latin typeface="Arial" pitchFamily="34" charset="0"/>
              </a:rPr>
              <a:t> momentum </a:t>
            </a:r>
            <a:r>
              <a:rPr lang="en-US" sz="2400" dirty="0" err="1" smtClean="0">
                <a:solidFill>
                  <a:srgbClr val="000000"/>
                </a:solidFill>
                <a:latin typeface="Arial" pitchFamily="34" charset="0"/>
              </a:rPr>
              <a:t>atau</a:t>
            </a:r>
            <a:r>
              <a:rPr lang="en-US" sz="2400" dirty="0" smtClean="0">
                <a:solidFill>
                  <a:srgbClr val="000000"/>
                </a:solidFill>
                <a:latin typeface="Arial" pitchFamily="34" charset="0"/>
              </a:rPr>
              <a:t> timing yang </a:t>
            </a:r>
            <a:r>
              <a:rPr lang="en-US" sz="2400" dirty="0" err="1" smtClean="0">
                <a:solidFill>
                  <a:srgbClr val="000000"/>
                </a:solidFill>
                <a:latin typeface="Arial" pitchFamily="34" charset="0"/>
              </a:rPr>
              <a:t>tepat</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dalam</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memasarkan</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produknya</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Adapun</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fungsi</a:t>
            </a:r>
            <a:r>
              <a:rPr lang="en-US" sz="2400" dirty="0" smtClean="0">
                <a:solidFill>
                  <a:srgbClr val="000000"/>
                </a:solidFill>
                <a:latin typeface="Arial" pitchFamily="34" charset="0"/>
              </a:rPr>
              <a:t> yang </a:t>
            </a:r>
            <a:r>
              <a:rPr lang="en-US" sz="2400" dirty="0" err="1" smtClean="0">
                <a:solidFill>
                  <a:srgbClr val="000000"/>
                </a:solidFill>
                <a:latin typeface="Arial" pitchFamily="34" charset="0"/>
              </a:rPr>
              <a:t>lainnya</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adalah</a:t>
            </a:r>
            <a:r>
              <a:rPr lang="en-US" sz="2400" dirty="0" smtClean="0">
                <a:solidFill>
                  <a:srgbClr val="000000"/>
                </a:solidFill>
                <a:latin typeface="Arial" pitchFamily="34" charset="0"/>
              </a:rPr>
              <a:t> </a:t>
            </a:r>
            <a:r>
              <a:rPr lang="en-US" sz="2400" b="1" dirty="0" err="1" smtClean="0">
                <a:solidFill>
                  <a:srgbClr val="000000"/>
                </a:solidFill>
                <a:latin typeface="Arial" pitchFamily="34" charset="0"/>
              </a:rPr>
              <a:t>loyalitas</a:t>
            </a:r>
            <a:r>
              <a:rPr lang="en-US" sz="2400" b="1" dirty="0" smtClean="0">
                <a:solidFill>
                  <a:srgbClr val="000000"/>
                </a:solidFill>
                <a:latin typeface="Arial" pitchFamily="34" charset="0"/>
              </a:rPr>
              <a:t> </a:t>
            </a:r>
            <a:r>
              <a:rPr lang="en-US" sz="2400" b="1" dirty="0" err="1" smtClean="0">
                <a:solidFill>
                  <a:srgbClr val="000000"/>
                </a:solidFill>
                <a:latin typeface="Arial" pitchFamily="34" charset="0"/>
              </a:rPr>
              <a:t>merek</a:t>
            </a:r>
            <a:r>
              <a:rPr lang="en-US" sz="2400" b="1" dirty="0" smtClean="0">
                <a:solidFill>
                  <a:srgbClr val="000000"/>
                </a:solidFill>
                <a:latin typeface="Arial" pitchFamily="34" charset="0"/>
              </a:rPr>
              <a:t>, </a:t>
            </a:r>
            <a:r>
              <a:rPr lang="en-US" sz="2400" b="1" dirty="0" err="1" smtClean="0">
                <a:solidFill>
                  <a:srgbClr val="000000"/>
                </a:solidFill>
                <a:latin typeface="Arial" pitchFamily="34" charset="0"/>
              </a:rPr>
              <a:t>edukasi</a:t>
            </a:r>
            <a:r>
              <a:rPr lang="en-US" sz="2400" b="1" dirty="0" smtClean="0">
                <a:solidFill>
                  <a:srgbClr val="000000"/>
                </a:solidFill>
                <a:latin typeface="Arial" pitchFamily="34" charset="0"/>
              </a:rPr>
              <a:t>/</a:t>
            </a:r>
            <a:r>
              <a:rPr lang="en-US" sz="2400" b="1" dirty="0" err="1" smtClean="0">
                <a:solidFill>
                  <a:srgbClr val="000000"/>
                </a:solidFill>
                <a:latin typeface="Arial" pitchFamily="34" charset="0"/>
              </a:rPr>
              <a:t>pendidikan</a:t>
            </a:r>
            <a:r>
              <a:rPr lang="en-US" sz="2400" b="1" dirty="0" smtClean="0">
                <a:solidFill>
                  <a:srgbClr val="000000"/>
                </a:solidFill>
                <a:latin typeface="Arial" pitchFamily="34" charset="0"/>
              </a:rPr>
              <a:t>, </a:t>
            </a:r>
            <a:r>
              <a:rPr lang="en-US" sz="2400" b="1" dirty="0" err="1" smtClean="0">
                <a:solidFill>
                  <a:srgbClr val="000000"/>
                </a:solidFill>
                <a:latin typeface="Arial" pitchFamily="34" charset="0"/>
              </a:rPr>
              <a:t>dan</a:t>
            </a:r>
            <a:r>
              <a:rPr lang="en-US" sz="2400" b="1" dirty="0" smtClean="0">
                <a:solidFill>
                  <a:srgbClr val="000000"/>
                </a:solidFill>
                <a:latin typeface="Arial" pitchFamily="34" charset="0"/>
              </a:rPr>
              <a:t> </a:t>
            </a:r>
            <a:r>
              <a:rPr lang="en-US" sz="2400" b="1" dirty="0" err="1" smtClean="0">
                <a:solidFill>
                  <a:srgbClr val="000000"/>
                </a:solidFill>
                <a:latin typeface="Arial" pitchFamily="34" charset="0"/>
              </a:rPr>
              <a:t>membangun</a:t>
            </a:r>
            <a:r>
              <a:rPr lang="en-US" sz="2400" b="1" dirty="0" smtClean="0">
                <a:solidFill>
                  <a:srgbClr val="000000"/>
                </a:solidFill>
                <a:latin typeface="Arial" pitchFamily="34" charset="0"/>
              </a:rPr>
              <a:t> image </a:t>
            </a:r>
            <a:r>
              <a:rPr lang="en-US" sz="2400" b="1" dirty="0" err="1" smtClean="0">
                <a:solidFill>
                  <a:srgbClr val="000000"/>
                </a:solidFill>
                <a:latin typeface="Arial" pitchFamily="34" charset="0"/>
              </a:rPr>
              <a:t>dengan</a:t>
            </a:r>
            <a:r>
              <a:rPr lang="en-US" sz="2400" b="1" dirty="0" smtClean="0">
                <a:solidFill>
                  <a:srgbClr val="000000"/>
                </a:solidFill>
                <a:latin typeface="Arial" pitchFamily="34" charset="0"/>
              </a:rPr>
              <a:t> positioning.</a:t>
            </a:r>
          </a:p>
        </p:txBody>
      </p:sp>
    </p:spTree>
    <p:extLst>
      <p:ext uri="{BB962C8B-B14F-4D97-AF65-F5344CB8AC3E}">
        <p14:creationId xmlns:p14="http://schemas.microsoft.com/office/powerpoint/2010/main" val="4059808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1371600" y="838200"/>
            <a:ext cx="712787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100" b="1" dirty="0" smtClean="0">
                <a:solidFill>
                  <a:srgbClr val="000000"/>
                </a:solidFill>
                <a:latin typeface="Arial" pitchFamily="34" charset="0"/>
              </a:rPr>
              <a:t>UNSUR-UNSUR DALAM PERIKLANAN</a:t>
            </a:r>
          </a:p>
        </p:txBody>
      </p:sp>
      <p:sp>
        <p:nvSpPr>
          <p:cNvPr id="7174" name="Rectangle 6"/>
          <p:cNvSpPr>
            <a:spLocks noChangeArrowheads="1"/>
          </p:cNvSpPr>
          <p:nvPr/>
        </p:nvSpPr>
        <p:spPr bwMode="auto">
          <a:xfrm>
            <a:off x="1331913" y="1671638"/>
            <a:ext cx="7354887"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spcBef>
                <a:spcPct val="20000"/>
              </a:spcBef>
              <a:buClr>
                <a:srgbClr val="CCCCFF"/>
              </a:buClr>
              <a:buFont typeface="Wingdings" pitchFamily="2" charset="2"/>
              <a:buChar char="l"/>
            </a:pPr>
            <a:r>
              <a:rPr lang="en-US" sz="2400" dirty="0" err="1" smtClean="0">
                <a:solidFill>
                  <a:srgbClr val="000000"/>
                </a:solidFill>
                <a:latin typeface="Arial" pitchFamily="34" charset="0"/>
              </a:rPr>
              <a:t>Iklan</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adalah</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suatu</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Alat</a:t>
            </a:r>
            <a:r>
              <a:rPr lang="en-US" sz="2400" dirty="0" smtClean="0">
                <a:solidFill>
                  <a:srgbClr val="000000"/>
                </a:solidFill>
                <a:latin typeface="Arial" pitchFamily="34" charset="0"/>
              </a:rPr>
              <a:t> Yang </a:t>
            </a:r>
            <a:r>
              <a:rPr lang="en-US" sz="2400" dirty="0" err="1" smtClean="0">
                <a:solidFill>
                  <a:srgbClr val="000000"/>
                </a:solidFill>
                <a:latin typeface="Arial" pitchFamily="34" charset="0"/>
              </a:rPr>
              <a:t>jangkauannya</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Sangat</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Luas</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untuk</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Menciptakan</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suatu</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Pemahaman</a:t>
            </a:r>
            <a:r>
              <a:rPr lang="en-US" sz="2400" dirty="0" smtClean="0">
                <a:solidFill>
                  <a:srgbClr val="000000"/>
                </a:solidFill>
                <a:latin typeface="Arial" pitchFamily="34" charset="0"/>
              </a:rPr>
              <a:t> Yang </a:t>
            </a:r>
            <a:r>
              <a:rPr lang="en-US" sz="2400" dirty="0" err="1" smtClean="0">
                <a:solidFill>
                  <a:srgbClr val="000000"/>
                </a:solidFill>
                <a:latin typeface="Arial" pitchFamily="34" charset="0"/>
              </a:rPr>
              <a:t>Lebih</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Spesifik</a:t>
            </a:r>
            <a:r>
              <a:rPr lang="en-US" sz="2400" dirty="0" smtClean="0">
                <a:solidFill>
                  <a:srgbClr val="000000"/>
                </a:solidFill>
                <a:latin typeface="Arial" pitchFamily="34" charset="0"/>
              </a:rPr>
              <a:t>. agar </a:t>
            </a:r>
            <a:r>
              <a:rPr lang="en-US" sz="2400" dirty="0" err="1" smtClean="0">
                <a:solidFill>
                  <a:srgbClr val="000000"/>
                </a:solidFill>
                <a:latin typeface="Arial" pitchFamily="34" charset="0"/>
              </a:rPr>
              <a:t>bisa</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lebih</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dimengerti</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dengan</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semakin</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banyaknya</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iklan</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khalayak</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mengklasifikasikan</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iklan-iklan</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dalam</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berbagai</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bentuk</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seperti</a:t>
            </a:r>
            <a:r>
              <a:rPr lang="en-US" sz="2400" dirty="0" smtClean="0">
                <a:solidFill>
                  <a:srgbClr val="000000"/>
                </a:solidFill>
                <a:latin typeface="Arial" pitchFamily="34" charset="0"/>
              </a:rPr>
              <a:t> sport </a:t>
            </a:r>
            <a:r>
              <a:rPr lang="en-US" sz="2400" dirty="0" err="1" smtClean="0">
                <a:solidFill>
                  <a:srgbClr val="000000"/>
                </a:solidFill>
                <a:latin typeface="Arial" pitchFamily="34" charset="0"/>
              </a:rPr>
              <a:t>Adv</a:t>
            </a:r>
            <a:r>
              <a:rPr lang="en-US" sz="2400" dirty="0" smtClean="0">
                <a:solidFill>
                  <a:srgbClr val="000000"/>
                </a:solidFill>
                <a:latin typeface="Arial" pitchFamily="34" charset="0"/>
              </a:rPr>
              <a:t>, Retail </a:t>
            </a:r>
            <a:r>
              <a:rPr lang="en-US" sz="2400" dirty="0" err="1" smtClean="0">
                <a:solidFill>
                  <a:srgbClr val="000000"/>
                </a:solidFill>
                <a:latin typeface="Arial" pitchFamily="34" charset="0"/>
              </a:rPr>
              <a:t>Adv</a:t>
            </a:r>
            <a:r>
              <a:rPr lang="en-US" sz="2400" dirty="0" smtClean="0">
                <a:solidFill>
                  <a:srgbClr val="000000"/>
                </a:solidFill>
                <a:latin typeface="Arial" pitchFamily="34" charset="0"/>
              </a:rPr>
              <a:t>, Print </a:t>
            </a:r>
            <a:r>
              <a:rPr lang="en-US" sz="2400" dirty="0" err="1" smtClean="0">
                <a:solidFill>
                  <a:srgbClr val="000000"/>
                </a:solidFill>
                <a:latin typeface="Arial" pitchFamily="34" charset="0"/>
              </a:rPr>
              <a:t>Adv</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dan</a:t>
            </a:r>
            <a:r>
              <a:rPr lang="en-US" sz="2400" dirty="0" smtClean="0">
                <a:solidFill>
                  <a:srgbClr val="000000"/>
                </a:solidFill>
                <a:latin typeface="Arial" pitchFamily="34" charset="0"/>
              </a:rPr>
              <a:t> lain-lain.</a:t>
            </a:r>
          </a:p>
        </p:txBody>
      </p:sp>
    </p:spTree>
    <p:extLst>
      <p:ext uri="{BB962C8B-B14F-4D97-AF65-F5344CB8AC3E}">
        <p14:creationId xmlns:p14="http://schemas.microsoft.com/office/powerpoint/2010/main" val="35161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1515</TotalTime>
  <Words>1032</Words>
  <Application>Microsoft Office PowerPoint</Application>
  <PresentationFormat>On-screen Show (4:3)</PresentationFormat>
  <Paragraphs>210</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NURUL</cp:lastModifiedBy>
  <cp:revision>237</cp:revision>
  <cp:lastPrinted>2019-11-12T05:55:15Z</cp:lastPrinted>
  <dcterms:created xsi:type="dcterms:W3CDTF">2010-08-24T06:47:44Z</dcterms:created>
  <dcterms:modified xsi:type="dcterms:W3CDTF">2019-11-26T07:06:28Z</dcterms:modified>
</cp:coreProperties>
</file>