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83" r:id="rId2"/>
    <p:sldId id="408" r:id="rId3"/>
    <p:sldId id="409" r:id="rId4"/>
    <p:sldId id="410"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54" d="100"/>
          <a:sy n="54" d="100"/>
        </p:scale>
        <p:origin x="1666" y="3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04/03/2018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04/03/2018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734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4743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9635"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10167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0659"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06318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168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420876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270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50663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3731"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04348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4755"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815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5779"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214733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680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671378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782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70118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8851"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84099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144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614078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9875"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27839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0899"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29091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192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779687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294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261916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3971"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37086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4995"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14620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6019"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72322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704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327370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806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99187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9091"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38365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934845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0115"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00381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1139"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527464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216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706134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429303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3491"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345271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4515"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161875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290284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6563"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244737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7587"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256974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8611" name="Rectangle 2"/>
          <p:cNvSpPr>
            <a:spLocks noGrp="1" noChangeArrowheads="1"/>
          </p:cNvSpPr>
          <p:nvPr>
            <p:ph type="body" idx="1"/>
          </p:nvPr>
        </p:nvSpPr>
        <p:spPr>
          <a:xfrm>
            <a:off x="685800" y="4343400"/>
            <a:ext cx="5486400" cy="4114800"/>
          </a:xfrm>
          <a:noFill/>
          <a:ln/>
        </p:spPr>
        <p:txBody>
          <a:bodyPr wrap="none" anchor="ctr"/>
          <a:lstStyle/>
          <a:p>
            <a:endParaRPr lang="id-ID"/>
          </a:p>
        </p:txBody>
      </p:sp>
    </p:spTree>
    <p:extLst>
      <p:ext uri="{BB962C8B-B14F-4D97-AF65-F5344CB8AC3E}">
        <p14:creationId xmlns:p14="http://schemas.microsoft.com/office/powerpoint/2010/main" val="2447903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3/4/2018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3/4/2018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3/4/2018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3/4/2018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3/4/2018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3/4/2018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COMPUTING</a:t>
            </a:r>
            <a:endParaRPr lang="id-ID" dirty="0"/>
          </a:p>
        </p:txBody>
      </p:sp>
      <p:sp>
        <p:nvSpPr>
          <p:cNvPr id="3" name="Subtitle 2"/>
          <p:cNvSpPr>
            <a:spLocks noGrp="1"/>
          </p:cNvSpPr>
          <p:nvPr>
            <p:ph type="subTitle" idx="1"/>
          </p:nvPr>
        </p:nvSpPr>
        <p:spPr/>
        <p:txBody>
          <a:bodyPr/>
          <a:lstStyle/>
          <a:p>
            <a:r>
              <a:rPr lang="en-US" dirty="0"/>
              <a:t>INTRODUCTION</a:t>
            </a:r>
            <a:br>
              <a:rPr lang="en-US" dirty="0"/>
            </a:br>
            <a:r>
              <a:rPr lang="en-US" dirty="0" err="1"/>
              <a:t>Pertemuan</a:t>
            </a:r>
            <a:r>
              <a:rPr lang="en-US" dirty="0"/>
              <a:t> 1</a:t>
            </a:r>
            <a:br>
              <a:rPr lang="en-US" dirty="0"/>
            </a:br>
            <a:r>
              <a:rPr lang="en-US" dirty="0" err="1"/>
              <a:t>Dosen</a:t>
            </a:r>
            <a:r>
              <a:rPr lang="en-US" dirty="0"/>
              <a:t> </a:t>
            </a:r>
            <a:r>
              <a:rPr lang="en-US" dirty="0" err="1"/>
              <a:t>Pengampu</a:t>
            </a:r>
            <a:r>
              <a:rPr lang="en-US" dirty="0"/>
              <a:t>: Hendry Gunawan </a:t>
            </a:r>
            <a:r>
              <a:rPr lang="en-US" dirty="0" err="1"/>
              <a:t>S.Kom</a:t>
            </a:r>
            <a:r>
              <a:rPr lang="en-US" dirty="0"/>
              <a:t>, MM</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p>
        </p:txBody>
      </p:sp>
      <p:sp>
        <p:nvSpPr>
          <p:cNvPr id="3" name="Content Placeholder 2"/>
          <p:cNvSpPr>
            <a:spLocks noGrp="1"/>
          </p:cNvSpPr>
          <p:nvPr>
            <p:ph idx="1"/>
          </p:nvPr>
        </p:nvSpPr>
        <p:spPr/>
        <p:txBody>
          <a:bodyPr/>
          <a:lstStyle/>
          <a:p>
            <a:r>
              <a:rPr lang="en-US" b="1" dirty="0" err="1"/>
              <a:t>Vuzix</a:t>
            </a:r>
            <a:r>
              <a:rPr lang="en-US" b="1" dirty="0"/>
              <a:t> M100 Smart Glasses</a:t>
            </a:r>
          </a:p>
          <a:p>
            <a:r>
              <a:rPr lang="en-US" dirty="0"/>
              <a:t>Similar to the notion first brought to the stage by Google Glasses, the </a:t>
            </a:r>
            <a:r>
              <a:rPr lang="en-US" dirty="0" err="1"/>
              <a:t>Vuzix</a:t>
            </a:r>
            <a:r>
              <a:rPr lang="en-US" dirty="0"/>
              <a:t> M100 Smart Glasses was recently featured in CES 2013. The glasses pairs with your Android smartphone via Bluetooth and comes packed with Android 4.0, GPS, Wi-Fi and 4GB of storage.</a:t>
            </a:r>
          </a:p>
          <a:p>
            <a:pPr marL="0" indent="0">
              <a:buNone/>
            </a:pPr>
            <a:endParaRPr lang="en-US" dirty="0"/>
          </a:p>
        </p:txBody>
      </p:sp>
      <p:pic>
        <p:nvPicPr>
          <p:cNvPr id="4" name="Picture 3"/>
          <p:cNvPicPr>
            <a:picLocks noChangeAspect="1"/>
          </p:cNvPicPr>
          <p:nvPr/>
        </p:nvPicPr>
        <p:blipFill>
          <a:blip r:embed="rId2"/>
          <a:stretch>
            <a:fillRect/>
          </a:stretch>
        </p:blipFill>
        <p:spPr>
          <a:xfrm>
            <a:off x="899592" y="3925175"/>
            <a:ext cx="3096344" cy="2384185"/>
          </a:xfrm>
          <a:prstGeom prst="rect">
            <a:avLst/>
          </a:prstGeom>
        </p:spPr>
      </p:pic>
    </p:spTree>
    <p:extLst>
      <p:ext uri="{BB962C8B-B14F-4D97-AF65-F5344CB8AC3E}">
        <p14:creationId xmlns:p14="http://schemas.microsoft.com/office/powerpoint/2010/main" val="68333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p>
        </p:txBody>
      </p:sp>
      <p:sp>
        <p:nvSpPr>
          <p:cNvPr id="3" name="Content Placeholder 2"/>
          <p:cNvSpPr>
            <a:spLocks noGrp="1"/>
          </p:cNvSpPr>
          <p:nvPr>
            <p:ph idx="1"/>
          </p:nvPr>
        </p:nvSpPr>
        <p:spPr/>
        <p:txBody>
          <a:bodyPr/>
          <a:lstStyle/>
          <a:p>
            <a:r>
              <a:rPr lang="en-US" b="1" dirty="0" err="1"/>
              <a:t>Rusty’s</a:t>
            </a:r>
            <a:r>
              <a:rPr lang="en-US" b="1" dirty="0"/>
              <a:t> Wired Series</a:t>
            </a:r>
          </a:p>
          <a:p>
            <a:r>
              <a:rPr lang="en-US" dirty="0"/>
              <a:t>Say goodbye to tangled earphones that take up space in your pocket. Rusty has come up with a hoody with earphones that double as the elastic strings of the hood. To plug your music device in, in one of the side pockets, where you can house your music device, there is a jack to plug in your tunes.</a:t>
            </a:r>
          </a:p>
        </p:txBody>
      </p:sp>
      <p:pic>
        <p:nvPicPr>
          <p:cNvPr id="4" name="Picture 3"/>
          <p:cNvPicPr>
            <a:picLocks noChangeAspect="1"/>
          </p:cNvPicPr>
          <p:nvPr/>
        </p:nvPicPr>
        <p:blipFill>
          <a:blip r:embed="rId2"/>
          <a:stretch>
            <a:fillRect/>
          </a:stretch>
        </p:blipFill>
        <p:spPr>
          <a:xfrm>
            <a:off x="5580112" y="4149080"/>
            <a:ext cx="2334022" cy="2597147"/>
          </a:xfrm>
          <a:prstGeom prst="rect">
            <a:avLst/>
          </a:prstGeom>
        </p:spPr>
      </p:pic>
    </p:spTree>
    <p:extLst>
      <p:ext uri="{BB962C8B-B14F-4D97-AF65-F5344CB8AC3E}">
        <p14:creationId xmlns:p14="http://schemas.microsoft.com/office/powerpoint/2010/main" val="220718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p>
        </p:txBody>
      </p:sp>
      <p:sp>
        <p:nvSpPr>
          <p:cNvPr id="3" name="Content Placeholder 2"/>
          <p:cNvSpPr>
            <a:spLocks noGrp="1"/>
          </p:cNvSpPr>
          <p:nvPr>
            <p:ph idx="1"/>
          </p:nvPr>
        </p:nvSpPr>
        <p:spPr/>
        <p:txBody>
          <a:bodyPr/>
          <a:lstStyle/>
          <a:p>
            <a:r>
              <a:rPr lang="en-US" b="1" dirty="0"/>
              <a:t>Nike+ </a:t>
            </a:r>
            <a:r>
              <a:rPr lang="en-US" b="1" dirty="0" err="1"/>
              <a:t>FuelBand</a:t>
            </a:r>
            <a:endParaRPr lang="en-US" b="1" dirty="0"/>
          </a:p>
          <a:p>
            <a:r>
              <a:rPr lang="en-US" dirty="0"/>
              <a:t>The Nike+ </a:t>
            </a:r>
            <a:r>
              <a:rPr lang="en-US" dirty="0" err="1"/>
              <a:t>FuelBand</a:t>
            </a:r>
            <a:r>
              <a:rPr lang="en-US" dirty="0"/>
              <a:t> tracks your daily exercise and the calories burnt while doing those activities. For every activity, the LED will light up and let you know your progress. You can set these goals, view detailed progress, and unlock achievements to stay motivated, or share it with your social networks via its iPhone app.</a:t>
            </a:r>
          </a:p>
        </p:txBody>
      </p:sp>
      <p:pic>
        <p:nvPicPr>
          <p:cNvPr id="4" name="Picture 3"/>
          <p:cNvPicPr>
            <a:picLocks noChangeAspect="1"/>
          </p:cNvPicPr>
          <p:nvPr/>
        </p:nvPicPr>
        <p:blipFill>
          <a:blip r:embed="rId2"/>
          <a:stretch>
            <a:fillRect/>
          </a:stretch>
        </p:blipFill>
        <p:spPr>
          <a:xfrm>
            <a:off x="4897735" y="3848081"/>
            <a:ext cx="3160415" cy="3009919"/>
          </a:xfrm>
          <a:prstGeom prst="rect">
            <a:avLst/>
          </a:prstGeom>
        </p:spPr>
      </p:pic>
    </p:spTree>
    <p:extLst>
      <p:ext uri="{BB962C8B-B14F-4D97-AF65-F5344CB8AC3E}">
        <p14:creationId xmlns:p14="http://schemas.microsoft.com/office/powerpoint/2010/main" val="406329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p>
        </p:txBody>
      </p:sp>
      <p:sp>
        <p:nvSpPr>
          <p:cNvPr id="3" name="Content Placeholder 2"/>
          <p:cNvSpPr>
            <a:spLocks noGrp="1"/>
          </p:cNvSpPr>
          <p:nvPr>
            <p:ph idx="1"/>
          </p:nvPr>
        </p:nvSpPr>
        <p:spPr/>
        <p:txBody>
          <a:bodyPr/>
          <a:lstStyle/>
          <a:p>
            <a:r>
              <a:rPr lang="en-US" b="1" dirty="0"/>
              <a:t>Pebble Watch For Smartphones</a:t>
            </a:r>
          </a:p>
          <a:p>
            <a:r>
              <a:rPr lang="en-US" dirty="0"/>
              <a:t>Not a fan of smart glasses? Then, go for a smart watch instead. The Pebble is a watch that is paired with your iPhone or Android phone via Bluetooth. You can then receive push notifications such as Facebook messages and alerts for calls, messages and email. The magic behind the Pebble is that it is highly customizable and is great for use in the outdoors. </a:t>
            </a:r>
          </a:p>
        </p:txBody>
      </p:sp>
      <p:pic>
        <p:nvPicPr>
          <p:cNvPr id="4" name="Picture 3"/>
          <p:cNvPicPr>
            <a:picLocks noChangeAspect="1"/>
          </p:cNvPicPr>
          <p:nvPr/>
        </p:nvPicPr>
        <p:blipFill>
          <a:blip r:embed="rId2"/>
          <a:stretch>
            <a:fillRect/>
          </a:stretch>
        </p:blipFill>
        <p:spPr>
          <a:xfrm>
            <a:off x="2411760" y="4124325"/>
            <a:ext cx="4924425" cy="2733675"/>
          </a:xfrm>
          <a:prstGeom prst="rect">
            <a:avLst/>
          </a:prstGeom>
        </p:spPr>
      </p:pic>
    </p:spTree>
    <p:extLst>
      <p:ext uri="{BB962C8B-B14F-4D97-AF65-F5344CB8AC3E}">
        <p14:creationId xmlns:p14="http://schemas.microsoft.com/office/powerpoint/2010/main" val="137815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p>
        </p:txBody>
      </p:sp>
      <p:sp>
        <p:nvSpPr>
          <p:cNvPr id="3" name="Content Placeholder 2"/>
          <p:cNvSpPr>
            <a:spLocks noGrp="1"/>
          </p:cNvSpPr>
          <p:nvPr>
            <p:ph idx="1"/>
          </p:nvPr>
        </p:nvSpPr>
        <p:spPr/>
        <p:txBody>
          <a:bodyPr/>
          <a:lstStyle/>
          <a:p>
            <a:r>
              <a:rPr lang="en-US" b="1" dirty="0" err="1"/>
              <a:t>iWallet</a:t>
            </a:r>
            <a:endParaRPr lang="en-US" b="1" dirty="0"/>
          </a:p>
          <a:p>
            <a:r>
              <a:rPr lang="en-US" dirty="0"/>
              <a:t>Whether it is because you don’t like having to change wallets once they are worn down, or if you don’t like the feel of leather on your skin, </a:t>
            </a:r>
            <a:r>
              <a:rPr lang="en-US" dirty="0" err="1"/>
              <a:t>iWallet</a:t>
            </a:r>
            <a:r>
              <a:rPr lang="en-US" dirty="0"/>
              <a:t> is a game-changer you’d want to take a look at. With a strong, hard casing, biometric access, and </a:t>
            </a:r>
            <a:r>
              <a:rPr lang="en-US" dirty="0" err="1"/>
              <a:t>bluetooth</a:t>
            </a:r>
            <a:r>
              <a:rPr lang="en-US" dirty="0"/>
              <a:t> technology to act as a deterrent against thieves, the </a:t>
            </a:r>
            <a:r>
              <a:rPr lang="en-US" dirty="0" err="1"/>
              <a:t>iWallet</a:t>
            </a:r>
            <a:r>
              <a:rPr lang="en-US" dirty="0"/>
              <a:t> is out to prove that it takes your security very seriously.</a:t>
            </a:r>
          </a:p>
        </p:txBody>
      </p:sp>
      <p:pic>
        <p:nvPicPr>
          <p:cNvPr id="4" name="Picture 3"/>
          <p:cNvPicPr>
            <a:picLocks noChangeAspect="1"/>
          </p:cNvPicPr>
          <p:nvPr/>
        </p:nvPicPr>
        <p:blipFill>
          <a:blip r:embed="rId2"/>
          <a:stretch>
            <a:fillRect/>
          </a:stretch>
        </p:blipFill>
        <p:spPr>
          <a:xfrm>
            <a:off x="2074735" y="4537710"/>
            <a:ext cx="4676775" cy="1771650"/>
          </a:xfrm>
          <a:prstGeom prst="rect">
            <a:avLst/>
          </a:prstGeom>
        </p:spPr>
      </p:pic>
    </p:spTree>
    <p:extLst>
      <p:ext uri="{BB962C8B-B14F-4D97-AF65-F5344CB8AC3E}">
        <p14:creationId xmlns:p14="http://schemas.microsoft.com/office/powerpoint/2010/main" val="6357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p>
        </p:txBody>
      </p:sp>
      <p:sp>
        <p:nvSpPr>
          <p:cNvPr id="3" name="Content Placeholder 2"/>
          <p:cNvSpPr>
            <a:spLocks noGrp="1"/>
          </p:cNvSpPr>
          <p:nvPr>
            <p:ph idx="1"/>
          </p:nvPr>
        </p:nvSpPr>
        <p:spPr/>
        <p:txBody>
          <a:bodyPr/>
          <a:lstStyle/>
          <a:p>
            <a:r>
              <a:rPr lang="en-US" b="1" dirty="0"/>
              <a:t>Nike </a:t>
            </a:r>
            <a:r>
              <a:rPr lang="en-US" b="1" dirty="0" err="1"/>
              <a:t>Hyperdunk</a:t>
            </a:r>
            <a:r>
              <a:rPr lang="en-US" b="1" dirty="0"/>
              <a:t>+</a:t>
            </a:r>
          </a:p>
          <a:p>
            <a:r>
              <a:rPr lang="en-US" dirty="0"/>
              <a:t>Athletes always want to improve themselves, and with this pair of Nike </a:t>
            </a:r>
            <a:r>
              <a:rPr lang="en-US" dirty="0" err="1"/>
              <a:t>Hyperdunk</a:t>
            </a:r>
            <a:r>
              <a:rPr lang="en-US" dirty="0"/>
              <a:t>+, basketball players can monitor their speed, jump height and their overall game performance. There are sensors on the shoe that transmit information to your smartphone via </a:t>
            </a:r>
            <a:r>
              <a:rPr lang="en-US" dirty="0" err="1"/>
              <a:t>bluetooth</a:t>
            </a:r>
            <a:r>
              <a:rPr lang="en-US" dirty="0"/>
              <a:t>.</a:t>
            </a:r>
          </a:p>
        </p:txBody>
      </p:sp>
      <p:pic>
        <p:nvPicPr>
          <p:cNvPr id="4" name="Picture 3"/>
          <p:cNvPicPr>
            <a:picLocks noChangeAspect="1"/>
          </p:cNvPicPr>
          <p:nvPr/>
        </p:nvPicPr>
        <p:blipFill>
          <a:blip r:embed="rId2"/>
          <a:stretch>
            <a:fillRect/>
          </a:stretch>
        </p:blipFill>
        <p:spPr>
          <a:xfrm>
            <a:off x="1547664" y="3933825"/>
            <a:ext cx="5343525" cy="2924175"/>
          </a:xfrm>
          <a:prstGeom prst="rect">
            <a:avLst/>
          </a:prstGeom>
        </p:spPr>
      </p:pic>
    </p:spTree>
    <p:extLst>
      <p:ext uri="{BB962C8B-B14F-4D97-AF65-F5344CB8AC3E}">
        <p14:creationId xmlns:p14="http://schemas.microsoft.com/office/powerpoint/2010/main" val="37928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Keuntungan mobile technology</a:t>
            </a:r>
          </a:p>
        </p:txBody>
      </p:sp>
      <p:sp>
        <p:nvSpPr>
          <p:cNvPr id="18435" name="Rectangle 2"/>
          <p:cNvSpPr>
            <a:spLocks noGrp="1" noChangeArrowheads="1"/>
          </p:cNvSpPr>
          <p:nvPr>
            <p:ph idx="1"/>
          </p:nvPr>
        </p:nvSpPr>
        <p:spPr/>
        <p:txBody>
          <a:bodyPr>
            <a:normAutofit/>
          </a:bodyPr>
          <a:lstStyle/>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Extreme Personalization</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Ponsel diantara dompet dan kunci motor</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Tempat menyimpan segala informasi pribadi</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Pengaksesan Informasi setiap saat dan dimanapun</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Memungkinkan kita untuk bekerja, belanja atau bermain tanpa batasan waktu dan tempat (asal terhubung!)</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Mobilitas tinggi tanpa kerumitan kabel (W-LAN) &amp; Instalasi jaringan yang cepat</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Kompatible yang tinggi dengan teknologi lain</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Cocok untuk daerah yang belum ada infrastruktur</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Reduksi biaya : dalam kasus pengembangan, pemindahan maupun perubahan konfigurasi LAN</a:t>
            </a:r>
          </a:p>
        </p:txBody>
      </p:sp>
    </p:spTree>
    <p:extLst>
      <p:ext uri="{BB962C8B-B14F-4D97-AF65-F5344CB8AC3E}">
        <p14:creationId xmlns:p14="http://schemas.microsoft.com/office/powerpoint/2010/main" val="1608762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7" end="7"/>
                                            </p:txEl>
                                          </p:spTgt>
                                        </p:tgtEl>
                                        <p:attrNameLst>
                                          <p:attrName>style.visibility</p:attrName>
                                        </p:attrNameLst>
                                      </p:cBhvr>
                                      <p:to>
                                        <p:strVal val="visible"/>
                                      </p:to>
                                    </p:set>
                                    <p:anim calcmode="lin" valueType="num">
                                      <p:cBhvr additive="base">
                                        <p:cTn id="4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8" end="8"/>
                                            </p:txEl>
                                          </p:spTgt>
                                        </p:tgtEl>
                                        <p:attrNameLst>
                                          <p:attrName>style.visibility</p:attrName>
                                        </p:attrNameLst>
                                      </p:cBhvr>
                                      <p:to>
                                        <p:strVal val="visible"/>
                                      </p:to>
                                    </p:set>
                                    <p:anim calcmode="lin" valueType="num">
                                      <p:cBhvr additive="base">
                                        <p:cTn id="49"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Kekurangan</a:t>
            </a:r>
          </a:p>
        </p:txBody>
      </p:sp>
      <p:sp>
        <p:nvSpPr>
          <p:cNvPr id="19459" name="Rectangle 2"/>
          <p:cNvSpPr>
            <a:spLocks noGrp="1" noChangeArrowheads="1"/>
          </p:cNvSpPr>
          <p:nvPr>
            <p:ph idx="1"/>
          </p:nvPr>
        </p:nvSpPr>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Harus LoS (Line of Sight)</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Security</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Interferences (pesawat?)</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Sensitif terhadap cuaca</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Keterbatasan jarak (10-100m)</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Izin penggunaan Frequency</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Menggunakan frekuensi 2.4 GHz</a:t>
            </a:r>
          </a:p>
        </p:txBody>
      </p:sp>
    </p:spTree>
    <p:extLst>
      <p:ext uri="{BB962C8B-B14F-4D97-AF65-F5344CB8AC3E}">
        <p14:creationId xmlns:p14="http://schemas.microsoft.com/office/powerpoint/2010/main" val="2582082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459">
                                            <p:txEl>
                                              <p:pRg st="6" end="6"/>
                                            </p:txEl>
                                          </p:spTgt>
                                        </p:tgtEl>
                                        <p:attrNameLst>
                                          <p:attrName>style.visibility</p:attrName>
                                        </p:attrNameLst>
                                      </p:cBhvr>
                                      <p:to>
                                        <p:strVal val="visible"/>
                                      </p:to>
                                    </p:set>
                                    <p:anim calcmode="lin" valueType="num">
                                      <p:cBhvr additive="base">
                                        <p:cTn id="41"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Mobile Phone</a:t>
            </a:r>
          </a:p>
        </p:txBody>
      </p:sp>
      <p:sp>
        <p:nvSpPr>
          <p:cNvPr id="20483" name="Rectangle 2"/>
          <p:cNvSpPr>
            <a:spLocks noGrp="1" noChangeArrowheads="1"/>
          </p:cNvSpPr>
          <p:nvPr>
            <p:ph idx="1"/>
          </p:nvPr>
        </p:nvSpPr>
        <p:spPr>
          <a:xfrm>
            <a:off x="457200" y="1916113"/>
            <a:ext cx="8229600" cy="4210050"/>
          </a:xfrm>
        </p:spPr>
        <p:txBody>
          <a:bodyPr>
            <a:normAutofit/>
          </a:bodyPr>
          <a:lstStyle/>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Mobile phone = cell phone: adalah perangkat elektronik portabel yang berfungsi sebagaimana pesawat telepon normal, yang dapat bergerak pada suatu area yang luas. (bandingkan dengan cordless phone). </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Kebanyakan mobile phone saat ini menggunakan kombinasi </a:t>
            </a:r>
            <a:r>
              <a:rPr lang="en-GB" sz="2400" b="1"/>
              <a:t>transmisi radio</a:t>
            </a:r>
            <a:r>
              <a:rPr lang="en-GB" sz="2400"/>
              <a:t> dan </a:t>
            </a:r>
            <a:r>
              <a:rPr lang="en-GB" sz="2400" b="1"/>
              <a:t>telephone circuit switching</a:t>
            </a:r>
            <a:r>
              <a:rPr lang="en-GB" sz="2400"/>
              <a:t> (PSTN) konvensional, walaupun </a:t>
            </a:r>
            <a:r>
              <a:rPr lang="en-GB" sz="2400" b="1"/>
              <a:t>packet switching</a:t>
            </a:r>
            <a:r>
              <a:rPr lang="en-GB" sz="2400"/>
              <a:t> sudah digunakan untuk beberapa bagian jaringan mobile phone, khususnya untuk layanan akses Internet dan WAP.</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Mampu:</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Voice function, SMS, packet switching untuk Internet, MMS</a:t>
            </a:r>
          </a:p>
        </p:txBody>
      </p:sp>
      <p:pic>
        <p:nvPicPr>
          <p:cNvPr id="21508" name="Picture 3"/>
          <p:cNvPicPr>
            <a:picLocks noChangeAspect="1" noChangeArrowheads="1"/>
          </p:cNvPicPr>
          <p:nvPr/>
        </p:nvPicPr>
        <p:blipFill>
          <a:blip r:embed="rId3"/>
          <a:srcRect/>
          <a:stretch>
            <a:fillRect/>
          </a:stretch>
        </p:blipFill>
        <p:spPr bwMode="auto">
          <a:xfrm>
            <a:off x="6286500" y="0"/>
            <a:ext cx="2857500" cy="1724025"/>
          </a:xfrm>
          <a:prstGeom prst="rect">
            <a:avLst/>
          </a:prstGeom>
          <a:noFill/>
          <a:ln w="9525">
            <a:noFill/>
            <a:round/>
            <a:headEnd/>
            <a:tailEnd/>
          </a:ln>
        </p:spPr>
      </p:pic>
    </p:spTree>
    <p:extLst>
      <p:ext uri="{BB962C8B-B14F-4D97-AF65-F5344CB8AC3E}">
        <p14:creationId xmlns:p14="http://schemas.microsoft.com/office/powerpoint/2010/main" val="2471156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 calcmode="lin" valueType="num">
                                      <p:cBhvr additive="base">
                                        <p:cTn id="2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Perubahan Telekomunikasi</a:t>
            </a:r>
          </a:p>
        </p:txBody>
      </p:sp>
      <p:sp>
        <p:nvSpPr>
          <p:cNvPr id="21507" name="Rectangle 2"/>
          <p:cNvSpPr>
            <a:spLocks noGrp="1" noChangeArrowheads="1"/>
          </p:cNvSpPr>
          <p:nvPr>
            <p:ph idx="1"/>
          </p:nvPr>
        </p:nvSpPr>
        <p:spPr/>
        <p:txBody>
          <a:bodyPr>
            <a:normAutofit/>
          </a:bodyPr>
          <a:lstStyle/>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Fleksibilitas pemakaian :</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Menggeser penggunaan telepon kabel</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Tidak dibatasi dalam suatu ruang tertentu (selama dalam area hot spot)</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Bentuk dan ukuran</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Jumlah pemakai yang meningkat</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2000 sampai 2005 - kurang lebih 200 juta pelanggan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2006 – kurang lebih 800 juta</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Jumlah network provider yang meningkat</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Bukan merupakan barang mewah, tetapi menjadi “part of life”.</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Fasilitas layanan yang meningkat : internet dan multimedia</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Kapasitas memori yang memungkinkan :</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Penyimpanan nomor telepon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Pesan singkat (SMS)</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Gambar</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Aplikasi</a:t>
            </a:r>
          </a:p>
        </p:txBody>
      </p:sp>
    </p:spTree>
    <p:extLst>
      <p:ext uri="{BB962C8B-B14F-4D97-AF65-F5344CB8AC3E}">
        <p14:creationId xmlns:p14="http://schemas.microsoft.com/office/powerpoint/2010/main" val="1606088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507">
                                            <p:txEl>
                                              <p:pRg st="7" end="7"/>
                                            </p:txEl>
                                          </p:spTgt>
                                        </p:tgtEl>
                                        <p:attrNameLst>
                                          <p:attrName>style.visibility</p:attrName>
                                        </p:attrNameLst>
                                      </p:cBhvr>
                                      <p:to>
                                        <p:strVal val="visible"/>
                                      </p:to>
                                    </p:set>
                                    <p:anim calcmode="lin" valueType="num">
                                      <p:cBhvr additive="base">
                                        <p:cTn id="3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 calcmode="lin" valueType="num">
                                      <p:cBhvr additive="base">
                                        <p:cTn id="4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9" end="9"/>
                                            </p:txEl>
                                          </p:spTgt>
                                        </p:tgtEl>
                                        <p:attrNameLst>
                                          <p:attrName>style.visibility</p:attrName>
                                        </p:attrNameLst>
                                      </p:cBhvr>
                                      <p:to>
                                        <p:strVal val="visible"/>
                                      </p:to>
                                    </p:set>
                                    <p:anim calcmode="lin" valueType="num">
                                      <p:cBhvr additive="base">
                                        <p:cTn id="49"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07">
                                            <p:txEl>
                                              <p:pRg st="10" end="10"/>
                                            </p:txEl>
                                          </p:spTgt>
                                        </p:tgtEl>
                                        <p:attrNameLst>
                                          <p:attrName>style.visibility</p:attrName>
                                        </p:attrNameLst>
                                      </p:cBhvr>
                                      <p:to>
                                        <p:strVal val="visible"/>
                                      </p:to>
                                    </p:set>
                                    <p:anim calcmode="lin" valueType="num">
                                      <p:cBhvr additive="base">
                                        <p:cTn id="55"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507">
                                            <p:txEl>
                                              <p:pRg st="11" end="11"/>
                                            </p:txEl>
                                          </p:spTgt>
                                        </p:tgtEl>
                                        <p:attrNameLst>
                                          <p:attrName>style.visibility</p:attrName>
                                        </p:attrNameLst>
                                      </p:cBhvr>
                                      <p:to>
                                        <p:strVal val="visible"/>
                                      </p:to>
                                    </p:set>
                                    <p:anim calcmode="lin" valueType="num">
                                      <p:cBhvr additive="base">
                                        <p:cTn id="59"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507">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507">
                                            <p:txEl>
                                              <p:pRg st="12" end="12"/>
                                            </p:txEl>
                                          </p:spTgt>
                                        </p:tgtEl>
                                        <p:attrNameLst>
                                          <p:attrName>style.visibility</p:attrName>
                                        </p:attrNameLst>
                                      </p:cBhvr>
                                      <p:to>
                                        <p:strVal val="visible"/>
                                      </p:to>
                                    </p:set>
                                    <p:anim calcmode="lin" valueType="num">
                                      <p:cBhvr additive="base">
                                        <p:cTn id="63" dur="5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507">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507">
                                            <p:txEl>
                                              <p:pRg st="13" end="13"/>
                                            </p:txEl>
                                          </p:spTgt>
                                        </p:tgtEl>
                                        <p:attrNameLst>
                                          <p:attrName>style.visibility</p:attrName>
                                        </p:attrNameLst>
                                      </p:cBhvr>
                                      <p:to>
                                        <p:strVal val="visible"/>
                                      </p:to>
                                    </p:set>
                                    <p:anim calcmode="lin" valueType="num">
                                      <p:cBhvr additive="base">
                                        <p:cTn id="67" dur="5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507">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507">
                                            <p:txEl>
                                              <p:pRg st="14" end="14"/>
                                            </p:txEl>
                                          </p:spTgt>
                                        </p:tgtEl>
                                        <p:attrNameLst>
                                          <p:attrName>style.visibility</p:attrName>
                                        </p:attrNameLst>
                                      </p:cBhvr>
                                      <p:to>
                                        <p:strVal val="visible"/>
                                      </p:to>
                                    </p:set>
                                    <p:anim calcmode="lin" valueType="num">
                                      <p:cBhvr additive="base">
                                        <p:cTn id="71" dur="500" fill="hold"/>
                                        <p:tgtEl>
                                          <p:spTgt spid="21507">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50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Silabus</a:t>
            </a:r>
            <a:endParaRPr lang="en-US" dirty="0"/>
          </a:p>
        </p:txBody>
      </p:sp>
      <p:sp>
        <p:nvSpPr>
          <p:cNvPr id="3" name="Content Placeholder 2"/>
          <p:cNvSpPr>
            <a:spLocks noGrp="1"/>
          </p:cNvSpPr>
          <p:nvPr>
            <p:ph idx="1"/>
          </p:nvPr>
        </p:nvSpPr>
        <p:spPr/>
        <p:txBody>
          <a:bodyPr/>
          <a:lstStyle/>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Pengantar</a:t>
            </a:r>
            <a:r>
              <a:rPr lang="en-US" dirty="0"/>
              <a:t> </a:t>
            </a:r>
            <a:r>
              <a:rPr lang="en-US" dirty="0" err="1"/>
              <a:t>Teknologi</a:t>
            </a:r>
            <a:r>
              <a:rPr lang="en-US" dirty="0"/>
              <a:t> Mobile</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Perkembangan</a:t>
            </a:r>
            <a:r>
              <a:rPr lang="en-US" dirty="0"/>
              <a:t> </a:t>
            </a:r>
            <a:r>
              <a:rPr lang="en-US" dirty="0" err="1"/>
              <a:t>Teknolgi</a:t>
            </a:r>
            <a:r>
              <a:rPr lang="en-US" dirty="0"/>
              <a:t> Wireless: 1G, 2G, 3G, 4G</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Location Based </a:t>
            </a:r>
            <a:r>
              <a:rPr lang="en-US" dirty="0" err="1"/>
              <a:t>Systema</a:t>
            </a:r>
            <a:r>
              <a:rPr lang="en-US" dirty="0"/>
              <a:t> &amp; Wireless Technical</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Mobile Communication System</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Wi-Fi </a:t>
            </a:r>
            <a:r>
              <a:rPr lang="en-US" dirty="0" err="1"/>
              <a:t>dan</a:t>
            </a:r>
            <a:r>
              <a:rPr lang="en-US" dirty="0"/>
              <a:t> Bluetooth</a:t>
            </a:r>
          </a:p>
          <a:p>
            <a:pPr marL="341313" indent="-341313">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Android</a:t>
            </a:r>
          </a:p>
          <a:p>
            <a:endParaRPr lang="en-US" dirty="0"/>
          </a:p>
        </p:txBody>
      </p:sp>
    </p:spTree>
    <p:extLst>
      <p:ext uri="{BB962C8B-B14F-4D97-AF65-F5344CB8AC3E}">
        <p14:creationId xmlns:p14="http://schemas.microsoft.com/office/powerpoint/2010/main" val="216082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Generation Mobile Phones</a:t>
            </a:r>
          </a:p>
        </p:txBody>
      </p:sp>
      <p:pic>
        <p:nvPicPr>
          <p:cNvPr id="23555"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5135344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Perbedaan</a:t>
            </a:r>
          </a:p>
        </p:txBody>
      </p:sp>
      <p:pic>
        <p:nvPicPr>
          <p:cNvPr id="24579"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1285044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Standard Mobile Phone</a:t>
            </a:r>
          </a:p>
        </p:txBody>
      </p:sp>
      <p:sp>
        <p:nvSpPr>
          <p:cNvPr id="24579" name="Rectangle 2"/>
          <p:cNvSpPr>
            <a:spLocks noGrp="1" noChangeArrowheads="1"/>
          </p:cNvSpPr>
          <p:nvPr>
            <p:ph idx="1"/>
          </p:nvPr>
        </p:nvSpPr>
        <p:spPr/>
        <p:txBody>
          <a:bodyPr>
            <a:normAutofit/>
          </a:bodyPr>
          <a:lstStyle/>
          <a:p>
            <a:pPr marL="341313" indent="-3413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0G</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Push to Talk</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Mobile Telephone System</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Improved Mobile Telephone System</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Advanced Mobile Telephone System</a:t>
            </a:r>
          </a:p>
          <a:p>
            <a:pPr marL="1141413" lvl="2" indent="-227013" eaLnBrk="1" hangingPunct="1">
              <a:lnSpc>
                <a:spcPct val="80000"/>
              </a:lnSpc>
              <a:spcBef>
                <a:spcPts val="3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900 Mhz</a:t>
            </a:r>
          </a:p>
          <a:p>
            <a:pPr marL="1141413" lvl="2" indent="-227013" eaLnBrk="1" hangingPunct="1">
              <a:lnSpc>
                <a:spcPct val="80000"/>
              </a:lnSpc>
              <a:spcBef>
                <a:spcPts val="3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In japan</a:t>
            </a:r>
          </a:p>
          <a:p>
            <a:pPr marL="341313" indent="-3413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1G</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Nordic Mobile Telephone (1rst cell phone in jerman)</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Advanced Mobile Phone System (analog mobile phone)</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Analog, Band frekuensi 800 MHz</a:t>
            </a:r>
          </a:p>
          <a:p>
            <a:pPr marL="341313" indent="-3413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2G</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Digital System</a:t>
            </a:r>
          </a:p>
          <a:p>
            <a:pPr marL="741363" lvl="1" indent="-284163" eaLnBrk="1" hangingPunct="1">
              <a:lnSpc>
                <a:spcPct val="80000"/>
              </a:lnSpc>
              <a:spcBef>
                <a:spcPts val="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t>Global System for Mobile communications (GSM: originally from </a:t>
            </a:r>
            <a:r>
              <a:rPr lang="en-GB" sz="1600" i="1"/>
              <a:t>Groupe Spécial Mobile</a:t>
            </a:r>
            <a:r>
              <a:rPr lang="en-GB" sz="1600"/>
              <a:t>)</a:t>
            </a:r>
          </a:p>
          <a:p>
            <a:pPr marL="1141413" lvl="2" indent="-227013" eaLnBrk="1" hangingPunct="1">
              <a:lnSpc>
                <a:spcPct val="80000"/>
              </a:lnSpc>
              <a:spcBef>
                <a:spcPts val="3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The most standard cell phone</a:t>
            </a:r>
          </a:p>
          <a:p>
            <a:pPr marL="1141413" lvl="2" indent="-227013" eaLnBrk="1" hangingPunct="1">
              <a:lnSpc>
                <a:spcPct val="80000"/>
              </a:lnSpc>
              <a:spcBef>
                <a:spcPts val="3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SMS</a:t>
            </a:r>
          </a:p>
          <a:p>
            <a:pPr marL="741363" lvl="1" indent="-284163" eaLnBrk="1" hangingPunct="1">
              <a:lnSpc>
                <a:spcPct val="80000"/>
              </a:lnSpc>
              <a:spcBef>
                <a:spcPts val="3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a:p>
        </p:txBody>
      </p:sp>
    </p:spTree>
    <p:extLst>
      <p:ext uri="{BB962C8B-B14F-4D97-AF65-F5344CB8AC3E}">
        <p14:creationId xmlns:p14="http://schemas.microsoft.com/office/powerpoint/2010/main" val="1068368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 calcmode="lin" valueType="num">
                                      <p:cBhvr additive="base">
                                        <p:cTn id="2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7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additive="base">
                                        <p:cTn id="31"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7" end="7"/>
                                            </p:txEl>
                                          </p:spTgt>
                                        </p:tgtEl>
                                        <p:attrNameLst>
                                          <p:attrName>style.visibility</p:attrName>
                                        </p:attrNameLst>
                                      </p:cBhvr>
                                      <p:to>
                                        <p:strVal val="visible"/>
                                      </p:to>
                                    </p:set>
                                    <p:anim calcmode="lin" valueType="num">
                                      <p:cBhvr additive="base">
                                        <p:cTn id="37"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579">
                                            <p:txEl>
                                              <p:pRg st="8" end="8"/>
                                            </p:txEl>
                                          </p:spTgt>
                                        </p:tgtEl>
                                        <p:attrNameLst>
                                          <p:attrName>style.visibility</p:attrName>
                                        </p:attrNameLst>
                                      </p:cBhvr>
                                      <p:to>
                                        <p:strVal val="visible"/>
                                      </p:to>
                                    </p:set>
                                    <p:anim calcmode="lin" valueType="num">
                                      <p:cBhvr additive="base">
                                        <p:cTn id="41"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57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579">
                                            <p:txEl>
                                              <p:pRg st="9" end="9"/>
                                            </p:txEl>
                                          </p:spTgt>
                                        </p:tgtEl>
                                        <p:attrNameLst>
                                          <p:attrName>style.visibility</p:attrName>
                                        </p:attrNameLst>
                                      </p:cBhvr>
                                      <p:to>
                                        <p:strVal val="visible"/>
                                      </p:to>
                                    </p:set>
                                    <p:anim calcmode="lin" valueType="num">
                                      <p:cBhvr additive="base">
                                        <p:cTn id="45"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57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579">
                                            <p:txEl>
                                              <p:pRg st="10" end="10"/>
                                            </p:txEl>
                                          </p:spTgt>
                                        </p:tgtEl>
                                        <p:attrNameLst>
                                          <p:attrName>style.visibility</p:attrName>
                                        </p:attrNameLst>
                                      </p:cBhvr>
                                      <p:to>
                                        <p:strVal val="visible"/>
                                      </p:to>
                                    </p:set>
                                    <p:anim calcmode="lin" valueType="num">
                                      <p:cBhvr additive="base">
                                        <p:cTn id="49"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579">
                                            <p:txEl>
                                              <p:pRg st="11" end="11"/>
                                            </p:txEl>
                                          </p:spTgt>
                                        </p:tgtEl>
                                        <p:attrNameLst>
                                          <p:attrName>style.visibility</p:attrName>
                                        </p:attrNameLst>
                                      </p:cBhvr>
                                      <p:to>
                                        <p:strVal val="visible"/>
                                      </p:to>
                                    </p:set>
                                    <p:anim calcmode="lin" valueType="num">
                                      <p:cBhvr additive="base">
                                        <p:cTn id="55" dur="5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9">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579">
                                            <p:txEl>
                                              <p:pRg st="12" end="12"/>
                                            </p:txEl>
                                          </p:spTgt>
                                        </p:tgtEl>
                                        <p:attrNameLst>
                                          <p:attrName>style.visibility</p:attrName>
                                        </p:attrNameLst>
                                      </p:cBhvr>
                                      <p:to>
                                        <p:strVal val="visible"/>
                                      </p:to>
                                    </p:set>
                                    <p:anim calcmode="lin" valueType="num">
                                      <p:cBhvr additive="base">
                                        <p:cTn id="59" dur="500" fill="hold"/>
                                        <p:tgtEl>
                                          <p:spTgt spid="24579">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579">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579">
                                            <p:txEl>
                                              <p:pRg st="13" end="13"/>
                                            </p:txEl>
                                          </p:spTgt>
                                        </p:tgtEl>
                                        <p:attrNameLst>
                                          <p:attrName>style.visibility</p:attrName>
                                        </p:attrNameLst>
                                      </p:cBhvr>
                                      <p:to>
                                        <p:strVal val="visible"/>
                                      </p:to>
                                    </p:set>
                                    <p:anim calcmode="lin" valueType="num">
                                      <p:cBhvr additive="base">
                                        <p:cTn id="63" dur="500" fill="hold"/>
                                        <p:tgtEl>
                                          <p:spTgt spid="2457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579">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579">
                                            <p:txEl>
                                              <p:pRg st="14" end="14"/>
                                            </p:txEl>
                                          </p:spTgt>
                                        </p:tgtEl>
                                        <p:attrNameLst>
                                          <p:attrName>style.visibility</p:attrName>
                                        </p:attrNameLst>
                                      </p:cBhvr>
                                      <p:to>
                                        <p:strVal val="visible"/>
                                      </p:to>
                                    </p:set>
                                    <p:anim calcmode="lin" valueType="num">
                                      <p:cBhvr additive="base">
                                        <p:cTn id="67" dur="500" fill="hold"/>
                                        <p:tgtEl>
                                          <p:spTgt spid="24579">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579">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579">
                                            <p:txEl>
                                              <p:pRg st="15" end="15"/>
                                            </p:txEl>
                                          </p:spTgt>
                                        </p:tgtEl>
                                        <p:attrNameLst>
                                          <p:attrName>style.visibility</p:attrName>
                                        </p:attrNameLst>
                                      </p:cBhvr>
                                      <p:to>
                                        <p:strVal val="visible"/>
                                      </p:to>
                                    </p:set>
                                    <p:anim calcmode="lin" valueType="num">
                                      <p:cBhvr additive="base">
                                        <p:cTn id="71" dur="500" fill="hold"/>
                                        <p:tgtEl>
                                          <p:spTgt spid="24579">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457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Standard Mobile Phone</a:t>
            </a:r>
          </a:p>
        </p:txBody>
      </p:sp>
      <p:sp>
        <p:nvSpPr>
          <p:cNvPr id="25603"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6800" rIns="90000" bIns="46800"/>
          <a:lstStyle/>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Integrated Digital Enhanced Network (iDEN) </a:t>
            </a:r>
          </a:p>
          <a:p>
            <a:pPr marL="1141413" lvl="2" indent="-227013">
              <a:lnSpc>
                <a:spcPct val="9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rPr>
              <a:t>Developed by Motorola</a:t>
            </a:r>
          </a:p>
          <a:p>
            <a:pPr marL="1141413" lvl="2" indent="-227013">
              <a:lnSpc>
                <a:spcPct val="9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rPr>
              <a:t>Uses Time Division Multiple Access</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Digital AMPS</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code division multiple access (CDMAone)</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Menggunakan frek: 800, 900, 1800, 1900 MHz</a:t>
            </a: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2.5G</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General Packet Radio System</a:t>
            </a:r>
          </a:p>
          <a:p>
            <a:pPr marL="1141413" lvl="2" indent="-227013">
              <a:lnSpc>
                <a:spcPct val="9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rPr>
              <a:t>56 – 114 Kbps, for SMS, MMS, WAP, Internet</a:t>
            </a:r>
          </a:p>
          <a:p>
            <a:pPr marL="341313" indent="-34131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2.75G</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CDMA2000</a:t>
            </a:r>
          </a:p>
          <a:p>
            <a:pPr marL="741363" lvl="1" indent="-284163">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Enhanced Data rates for GSM Evolution (EDGE) or Enhanced GPRS (EGPRS)</a:t>
            </a:r>
          </a:p>
        </p:txBody>
      </p:sp>
    </p:spTree>
    <p:extLst>
      <p:ext uri="{BB962C8B-B14F-4D97-AF65-F5344CB8AC3E}">
        <p14:creationId xmlns:p14="http://schemas.microsoft.com/office/powerpoint/2010/main" val="1025221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 calcmode="lin" valueType="num">
                                      <p:cBhvr additive="base">
                                        <p:cTn id="2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603">
                                            <p:txEl>
                                              <p:pRg st="6" end="6"/>
                                            </p:txEl>
                                          </p:spTgt>
                                        </p:tgtEl>
                                        <p:attrNameLst>
                                          <p:attrName>style.visibility</p:attrName>
                                        </p:attrNameLst>
                                      </p:cBhvr>
                                      <p:to>
                                        <p:strVal val="visible"/>
                                      </p:to>
                                    </p:set>
                                    <p:anim calcmode="lin" valueType="num">
                                      <p:cBhvr additive="base">
                                        <p:cTn id="3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60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 calcmode="lin" valueType="num">
                                      <p:cBhvr additive="base">
                                        <p:cTn id="37"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03">
                                            <p:txEl>
                                              <p:pRg st="8" end="8"/>
                                            </p:txEl>
                                          </p:spTgt>
                                        </p:tgtEl>
                                        <p:attrNameLst>
                                          <p:attrName>style.visibility</p:attrName>
                                        </p:attrNameLst>
                                      </p:cBhvr>
                                      <p:to>
                                        <p:strVal val="visible"/>
                                      </p:to>
                                    </p:set>
                                    <p:anim calcmode="lin" valueType="num">
                                      <p:cBhvr additive="base">
                                        <p:cTn id="41"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603">
                                            <p:txEl>
                                              <p:pRg st="9" end="9"/>
                                            </p:txEl>
                                          </p:spTgt>
                                        </p:tgtEl>
                                        <p:attrNameLst>
                                          <p:attrName>style.visibility</p:attrName>
                                        </p:attrNameLst>
                                      </p:cBhvr>
                                      <p:to>
                                        <p:strVal val="visible"/>
                                      </p:to>
                                    </p:set>
                                    <p:anim calcmode="lin" valueType="num">
                                      <p:cBhvr additive="base">
                                        <p:cTn id="47"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60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03">
                                            <p:txEl>
                                              <p:pRg st="10" end="10"/>
                                            </p:txEl>
                                          </p:spTgt>
                                        </p:tgtEl>
                                        <p:attrNameLst>
                                          <p:attrName>style.visibility</p:attrName>
                                        </p:attrNameLst>
                                      </p:cBhvr>
                                      <p:to>
                                        <p:strVal val="visible"/>
                                      </p:to>
                                    </p:set>
                                    <p:anim calcmode="lin" valueType="num">
                                      <p:cBhvr additive="base">
                                        <p:cTn id="51"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0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603">
                                            <p:txEl>
                                              <p:pRg st="11" end="11"/>
                                            </p:txEl>
                                          </p:spTgt>
                                        </p:tgtEl>
                                        <p:attrNameLst>
                                          <p:attrName>style.visibility</p:attrName>
                                        </p:attrNameLst>
                                      </p:cBhvr>
                                      <p:to>
                                        <p:strVal val="visible"/>
                                      </p:to>
                                    </p:set>
                                    <p:anim calcmode="lin" valueType="num">
                                      <p:cBhvr additive="base">
                                        <p:cTn id="55" dur="5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Standard Mobile Phone</a:t>
            </a:r>
          </a:p>
        </p:txBody>
      </p:sp>
      <p:sp>
        <p:nvSpPr>
          <p:cNvPr id="26627" name="Rectangle 2"/>
          <p:cNvSpPr>
            <a:spLocks noGrp="1" noChangeArrowheads="1"/>
          </p:cNvSpPr>
          <p:nvPr>
            <p:ph idx="1"/>
          </p:nvPr>
        </p:nvSpPr>
        <p:spPr/>
        <p:txBody>
          <a:bodyPr>
            <a:normAutofit/>
          </a:bodyPr>
          <a:lstStyle/>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3G</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Wideband Code Division Multiple Access (WCDMA)</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Universal Mobile Telecommunication System</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CDMA 2000</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WiMAX (</a:t>
            </a:r>
            <a:r>
              <a:rPr lang="en-GB" sz="2400"/>
              <a:t>Worldwide Interoperability for Microwave Access)</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3.5G</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HSDPA (</a:t>
            </a:r>
            <a:r>
              <a:rPr lang="en-GB" sz="2400"/>
              <a:t>High-Speed Downlink Packet Access)</a:t>
            </a:r>
          </a:p>
          <a:p>
            <a:pPr marL="1141413" lvl="2" indent="-22701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1.8, 3.6, 7.2 and 14.4 Mbit/s</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4G</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Ultra Mobile Broadband (UMB)</a:t>
            </a:r>
          </a:p>
        </p:txBody>
      </p:sp>
    </p:spTree>
    <p:extLst>
      <p:ext uri="{BB962C8B-B14F-4D97-AF65-F5344CB8AC3E}">
        <p14:creationId xmlns:p14="http://schemas.microsoft.com/office/powerpoint/2010/main" val="38267012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anim calcmode="lin" valueType="num">
                                      <p:cBhvr additive="base">
                                        <p:cTn id="29"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627">
                                            <p:txEl>
                                              <p:pRg st="6" end="6"/>
                                            </p:txEl>
                                          </p:spTgt>
                                        </p:tgtEl>
                                        <p:attrNameLst>
                                          <p:attrName>style.visibility</p:attrName>
                                        </p:attrNameLst>
                                      </p:cBhvr>
                                      <p:to>
                                        <p:strVal val="visible"/>
                                      </p:to>
                                    </p:set>
                                    <p:anim calcmode="lin" valueType="num">
                                      <p:cBhvr additive="base">
                                        <p:cTn id="3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 calcmode="lin" valueType="num">
                                      <p:cBhvr additive="base">
                                        <p:cTn id="37"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8" end="8"/>
                                            </p:txEl>
                                          </p:spTgt>
                                        </p:tgtEl>
                                        <p:attrNameLst>
                                          <p:attrName>style.visibility</p:attrName>
                                        </p:attrNameLst>
                                      </p:cBhvr>
                                      <p:to>
                                        <p:strVal val="visible"/>
                                      </p:to>
                                    </p:set>
                                    <p:anim calcmode="lin" valueType="num">
                                      <p:cBhvr additive="base">
                                        <p:cTn id="43"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627">
                                            <p:txEl>
                                              <p:pRg st="9" end="9"/>
                                            </p:txEl>
                                          </p:spTgt>
                                        </p:tgtEl>
                                        <p:attrNameLst>
                                          <p:attrName>style.visibility</p:attrName>
                                        </p:attrNameLst>
                                      </p:cBhvr>
                                      <p:to>
                                        <p:strVal val="visible"/>
                                      </p:to>
                                    </p:set>
                                    <p:anim calcmode="lin" valueType="num">
                                      <p:cBhvr additive="base">
                                        <p:cTn id="47"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Perbedaan</a:t>
            </a:r>
          </a:p>
        </p:txBody>
      </p:sp>
      <p:sp>
        <p:nvSpPr>
          <p:cNvPr id="27651" name="Rectangle 2"/>
          <p:cNvSpPr>
            <a:spLocks noGrp="1" noChangeArrowheads="1"/>
          </p:cNvSpPr>
          <p:nvPr>
            <p:ph idx="1"/>
          </p:nvPr>
        </p:nvSpPr>
        <p:spPr/>
        <p:txBody>
          <a:bodyPr>
            <a:normAutofit/>
          </a:bodyPr>
          <a:lstStyle/>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1G: </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radio sinyal bersifat analog</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Pada frekuensi 800 Mhz &amp; 400 Mhz</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Dimulai dari Chicago, dikomersilkan 1983</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2G: </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radio sinyal bersifat digital</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Dimulai dari maret 1993</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Menggunakan TDM (Time Division Multiplexing)</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Frekuensi 800 – 1900 Mhz</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Dikenalnya GSM dan CDMA</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2.5G – 3G: digital high speed</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4G: IPv6, voice, digital high speed</a:t>
            </a:r>
          </a:p>
        </p:txBody>
      </p:sp>
    </p:spTree>
    <p:extLst>
      <p:ext uri="{BB962C8B-B14F-4D97-AF65-F5344CB8AC3E}">
        <p14:creationId xmlns:p14="http://schemas.microsoft.com/office/powerpoint/2010/main" val="16200531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anim calcmode="lin" valueType="num">
                                      <p:cBhvr additive="base">
                                        <p:cTn id="29"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 calcmode="lin" valueType="num">
                                      <p:cBhvr additive="base">
                                        <p:cTn id="3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5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 calcmode="lin" valueType="num">
                                      <p:cBhvr additive="base">
                                        <p:cTn id="37"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651">
                                            <p:txEl>
                                              <p:pRg st="8" end="8"/>
                                            </p:txEl>
                                          </p:spTgt>
                                        </p:tgtEl>
                                        <p:attrNameLst>
                                          <p:attrName>style.visibility</p:attrName>
                                        </p:attrNameLst>
                                      </p:cBhvr>
                                      <p:to>
                                        <p:strVal val="visible"/>
                                      </p:to>
                                    </p:set>
                                    <p:anim calcmode="lin" valueType="num">
                                      <p:cBhvr additive="base">
                                        <p:cTn id="41"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65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651">
                                            <p:txEl>
                                              <p:pRg st="9" end="9"/>
                                            </p:txEl>
                                          </p:spTgt>
                                        </p:tgtEl>
                                        <p:attrNameLst>
                                          <p:attrName>style.visibility</p:attrName>
                                        </p:attrNameLst>
                                      </p:cBhvr>
                                      <p:to>
                                        <p:strVal val="visible"/>
                                      </p:to>
                                    </p:set>
                                    <p:anim calcmode="lin" valueType="num">
                                      <p:cBhvr additive="base">
                                        <p:cTn id="45"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651">
                                            <p:txEl>
                                              <p:pRg st="10" end="10"/>
                                            </p:txEl>
                                          </p:spTgt>
                                        </p:tgtEl>
                                        <p:attrNameLst>
                                          <p:attrName>style.visibility</p:attrName>
                                        </p:attrNameLst>
                                      </p:cBhvr>
                                      <p:to>
                                        <p:strVal val="visible"/>
                                      </p:to>
                                    </p:set>
                                    <p:anim calcmode="lin" valueType="num">
                                      <p:cBhvr additive="base">
                                        <p:cTn id="51"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651">
                                            <p:txEl>
                                              <p:pRg st="11" end="11"/>
                                            </p:txEl>
                                          </p:spTgt>
                                        </p:tgtEl>
                                        <p:attrNameLst>
                                          <p:attrName>style.visibility</p:attrName>
                                        </p:attrNameLst>
                                      </p:cBhvr>
                                      <p:to>
                                        <p:strVal val="visible"/>
                                      </p:to>
                                    </p:set>
                                    <p:anim calcmode="lin" valueType="num">
                                      <p:cBhvr additive="base">
                                        <p:cTn id="57" dur="5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6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3G</a:t>
            </a:r>
          </a:p>
        </p:txBody>
      </p:sp>
      <p:sp>
        <p:nvSpPr>
          <p:cNvPr id="28675" name="Rectangle 2"/>
          <p:cNvSpPr>
            <a:spLocks noGrp="1" noChangeArrowheads="1"/>
          </p:cNvSpPr>
          <p:nvPr>
            <p:ph idx="1"/>
          </p:nvPr>
        </p:nvSpPr>
        <p:spPr/>
        <p:txBody>
          <a:bodyPr>
            <a:normAutofit/>
          </a:bodyPr>
          <a:lstStyle/>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Sistem 3G dimaksudkan untuk menyediakan global mobility dengan cakupan layanan yang lebih luas, seperti telephony, paging, messaging, Internet dan broadband data. </a:t>
            </a:r>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International Telecommunication Union (ITU) memulai proses standard sistem 3G dikenal sebagai International Mobile Telecommunications 2000 (IMT-2000). </a:t>
            </a:r>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European Telecommunications Standards Institute (ETSI) bertanggung jawab terhadap proses standarisasi UMTS (universal mobile telecommunication systems). </a:t>
            </a:r>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Tahun 1998, Third Generation Partnership Project (3GPP) dibentuk untuk melanjutkan pekerjaan spesifikasi teknis UMTS.</a:t>
            </a:r>
          </a:p>
        </p:txBody>
      </p:sp>
    </p:spTree>
    <p:extLst>
      <p:ext uri="{BB962C8B-B14F-4D97-AF65-F5344CB8AC3E}">
        <p14:creationId xmlns:p14="http://schemas.microsoft.com/office/powerpoint/2010/main" val="2976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3G (2)</a:t>
            </a:r>
          </a:p>
        </p:txBody>
      </p:sp>
      <p:sp>
        <p:nvSpPr>
          <p:cNvPr id="29699" name="Rectangle 2"/>
          <p:cNvSpPr>
            <a:spLocks noGrp="1" noChangeArrowheads="1"/>
          </p:cNvSpPr>
          <p:nvPr>
            <p:ph idx="1"/>
          </p:nvPr>
        </p:nvSpPr>
        <p:spPr/>
        <p:txBody>
          <a:bodyPr>
            <a:normAutofit/>
          </a:bodyPr>
          <a:lstStyle/>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Third Generation Partnership Project 2 (3GPP2) dibentuk untuk mengembangkan teknologi cdma2000 yang merupakan anggota keluarga IMT-2000.</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Februari 1992, World Radio Conference mengalokasikan untuk pemakaian UMTS</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Frekuensi 1885 - 2025 Mhz dan 2110 - 2200 MHz digunakan untuk IMT-2000.</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Jaringan 3G menyediakan transmisi data rate lebih  tinggi: 384Kbps, dibandingkan dengan GSM 56Kbps</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WCDMA menggunakan lebar 5 MHz sinyal radio dengan chip rate 3.84 Mcps</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Lebih besar 3 kali daripada cdmaOne (IS-95), yang menggunakan lebar 1,25 Mhz dengan chip rate 1,22 Mcps.</a:t>
            </a:r>
          </a:p>
        </p:txBody>
      </p:sp>
    </p:spTree>
    <p:extLst>
      <p:ext uri="{BB962C8B-B14F-4D97-AF65-F5344CB8AC3E}">
        <p14:creationId xmlns:p14="http://schemas.microsoft.com/office/powerpoint/2010/main" val="3551253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699">
                                            <p:txEl>
                                              <p:pRg st="5" end="5"/>
                                            </p:txEl>
                                          </p:spTgt>
                                        </p:tgtEl>
                                        <p:attrNameLst>
                                          <p:attrName>style.visibility</p:attrName>
                                        </p:attrNameLst>
                                      </p:cBhvr>
                                      <p:to>
                                        <p:strVal val="visible"/>
                                      </p:to>
                                    </p:set>
                                    <p:anim calcmode="lin" valueType="num">
                                      <p:cBhvr additive="base">
                                        <p:cTn id="33"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273050"/>
            <a:ext cx="8229600" cy="1236663"/>
          </a:xfrm>
        </p:spPr>
        <p:txBody>
          <a:bodyPr/>
          <a:lstStyle/>
          <a:p>
            <a:pPr eaLnBrk="1" hangingPunct="1"/>
            <a:endParaRPr lang="id-ID"/>
          </a:p>
        </p:txBody>
      </p:sp>
      <p:pic>
        <p:nvPicPr>
          <p:cNvPr id="31747" name="Picture 2"/>
          <p:cNvPicPr>
            <a:picLocks noChangeAspect="1" noChangeArrowheads="1"/>
          </p:cNvPicPr>
          <p:nvPr/>
        </p:nvPicPr>
        <p:blipFill>
          <a:blip r:embed="rId3"/>
          <a:srcRect/>
          <a:stretch>
            <a:fillRect/>
          </a:stretch>
        </p:blipFill>
        <p:spPr bwMode="auto">
          <a:xfrm>
            <a:off x="179388" y="188913"/>
            <a:ext cx="8713787" cy="6335712"/>
          </a:xfrm>
          <a:prstGeom prst="rect">
            <a:avLst/>
          </a:prstGeom>
          <a:noFill/>
          <a:ln w="9525">
            <a:noFill/>
            <a:round/>
            <a:headEnd/>
            <a:tailEnd/>
          </a:ln>
        </p:spPr>
      </p:pic>
    </p:spTree>
    <p:extLst>
      <p:ext uri="{BB962C8B-B14F-4D97-AF65-F5344CB8AC3E}">
        <p14:creationId xmlns:p14="http://schemas.microsoft.com/office/powerpoint/2010/main" val="3687175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Operator Selular Indonesia</a:t>
            </a:r>
          </a:p>
        </p:txBody>
      </p:sp>
      <p:sp>
        <p:nvSpPr>
          <p:cNvPr id="32771" name="Rectangle 2"/>
          <p:cNvSpPr>
            <a:spLocks noGrp="1" noChangeArrowheads="1"/>
          </p:cNvSpPr>
          <p:nvPr>
            <p:ph idx="1"/>
          </p:nvPr>
        </p:nvSpPr>
        <p:spPr>
          <a:xfrm>
            <a:off x="457200" y="1600200"/>
            <a:ext cx="3394075" cy="4525963"/>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AMPS</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Komselindo</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GSM</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Telkomsel</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Satelindo</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Excelcom</a:t>
            </a:r>
          </a:p>
        </p:txBody>
      </p:sp>
      <p:sp>
        <p:nvSpPr>
          <p:cNvPr id="32772" name="Rectangle 3"/>
          <p:cNvSpPr>
            <a:spLocks noChangeArrowheads="1"/>
          </p:cNvSpPr>
          <p:nvPr/>
        </p:nvSpPr>
        <p:spPr bwMode="auto">
          <a:xfrm>
            <a:off x="4211638" y="1412875"/>
            <a:ext cx="3394075" cy="5111750"/>
          </a:xfrm>
          <a:prstGeom prst="rect">
            <a:avLst/>
          </a:prstGeom>
          <a:noFill/>
          <a:ln w="9525">
            <a:noFill/>
            <a:round/>
            <a:headEnd/>
            <a:tailEnd/>
          </a:ln>
        </p:spPr>
        <p:txBody>
          <a:bodyPr lIns="90000" tIns="46800" rIns="90000" bIns="46800"/>
          <a:lstStyle/>
          <a:p>
            <a:pPr marL="341313" indent="-34131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GPRS</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Telkomsel</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Satelindo</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Excelcom</a:t>
            </a:r>
          </a:p>
          <a:p>
            <a:pPr marL="341313" indent="-34131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CDMA</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Telkom Flexy</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Indosat StarOne</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Bakrie Telko Esia</a:t>
            </a:r>
          </a:p>
          <a:p>
            <a:pPr marL="741363" lvl="1" indent="-284163">
              <a:spcBef>
                <a:spcPts val="6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a:solidFill>
                  <a:srgbClr val="000000"/>
                </a:solidFill>
              </a:rPr>
              <a:t>Mobile-8 Fren</a:t>
            </a:r>
          </a:p>
        </p:txBody>
      </p:sp>
    </p:spTree>
    <p:extLst>
      <p:ext uri="{BB962C8B-B14F-4D97-AF65-F5344CB8AC3E}">
        <p14:creationId xmlns:p14="http://schemas.microsoft.com/office/powerpoint/2010/main" val="4125275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Referensi</a:t>
            </a:r>
            <a:endParaRPr lang="en-US" dirty="0"/>
          </a:p>
        </p:txBody>
      </p:sp>
      <p:sp>
        <p:nvSpPr>
          <p:cNvPr id="3" name="Content Placeholder 2"/>
          <p:cNvSpPr>
            <a:spLocks noGrp="1"/>
          </p:cNvSpPr>
          <p:nvPr>
            <p:ph idx="1"/>
          </p:nvPr>
        </p:nvSpPr>
        <p:spPr/>
        <p:txBody>
          <a:bodyPr>
            <a:normAutofit fontScale="92500" lnSpcReduction="20000"/>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Mobile Computing Handbook by Mohammad </a:t>
            </a:r>
            <a:r>
              <a:rPr lang="en-GB" dirty="0" err="1"/>
              <a:t>Ilyas</a:t>
            </a:r>
            <a:r>
              <a:rPr lang="en-GB" dirty="0"/>
              <a:t>, </a:t>
            </a:r>
            <a:r>
              <a:rPr lang="en-GB" dirty="0" err="1"/>
              <a:t>Imad</a:t>
            </a:r>
            <a:r>
              <a:rPr lang="en-GB" dirty="0"/>
              <a:t> </a:t>
            </a:r>
            <a:r>
              <a:rPr lang="en-GB" dirty="0" err="1"/>
              <a:t>Mahgoub</a:t>
            </a:r>
            <a:r>
              <a:rPr lang="en-GB" dirty="0"/>
              <a:t>, AUERBACH PUBLICATIONS (CRC Company), 2005</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Mobile Broadband: </a:t>
            </a:r>
            <a:r>
              <a:rPr lang="en-GB" dirty="0" err="1"/>
              <a:t>Tren</a:t>
            </a:r>
            <a:r>
              <a:rPr lang="en-GB" dirty="0"/>
              <a:t> </a:t>
            </a:r>
            <a:r>
              <a:rPr lang="en-GB" dirty="0" err="1"/>
              <a:t>Teknologi</a:t>
            </a:r>
            <a:r>
              <a:rPr lang="en-GB" dirty="0"/>
              <a:t> Wireless </a:t>
            </a:r>
            <a:r>
              <a:rPr lang="en-GB" dirty="0" err="1"/>
              <a:t>Saat</a:t>
            </a:r>
            <a:r>
              <a:rPr lang="en-GB" dirty="0"/>
              <a:t> </a:t>
            </a:r>
            <a:r>
              <a:rPr lang="en-GB" dirty="0" err="1"/>
              <a:t>ini</a:t>
            </a:r>
            <a:r>
              <a:rPr lang="en-GB" dirty="0"/>
              <a:t> </a:t>
            </a:r>
            <a:r>
              <a:rPr lang="en-GB" dirty="0" err="1"/>
              <a:t>dan</a:t>
            </a:r>
            <a:r>
              <a:rPr lang="en-GB" dirty="0"/>
              <a:t> Masa </a:t>
            </a:r>
            <a:r>
              <a:rPr lang="en-GB" dirty="0" err="1"/>
              <a:t>Datang</a:t>
            </a:r>
            <a:r>
              <a:rPr lang="en-GB" dirty="0"/>
              <a:t>, Gunawan </a:t>
            </a:r>
            <a:r>
              <a:rPr lang="en-GB" dirty="0" err="1"/>
              <a:t>Wibisono</a:t>
            </a:r>
            <a:r>
              <a:rPr lang="en-GB" dirty="0"/>
              <a:t> </a:t>
            </a:r>
            <a:r>
              <a:rPr lang="en-GB" dirty="0" err="1"/>
              <a:t>dan</a:t>
            </a:r>
            <a:r>
              <a:rPr lang="en-GB" dirty="0"/>
              <a:t> </a:t>
            </a:r>
            <a:r>
              <a:rPr lang="en-GB" dirty="0" err="1"/>
              <a:t>Gunadi</a:t>
            </a:r>
            <a:r>
              <a:rPr lang="en-GB" dirty="0"/>
              <a:t> </a:t>
            </a:r>
            <a:r>
              <a:rPr lang="en-GB" dirty="0" err="1"/>
              <a:t>Dwi</a:t>
            </a:r>
            <a:r>
              <a:rPr lang="en-GB" dirty="0"/>
              <a:t> </a:t>
            </a:r>
            <a:r>
              <a:rPr lang="en-GB" dirty="0" err="1"/>
              <a:t>Hantoro</a:t>
            </a:r>
            <a:r>
              <a:rPr lang="en-GB" dirty="0"/>
              <a:t>, </a:t>
            </a:r>
            <a:r>
              <a:rPr lang="en-GB" dirty="0" err="1"/>
              <a:t>Penerbit</a:t>
            </a:r>
            <a:r>
              <a:rPr lang="en-GB" dirty="0"/>
              <a:t> </a:t>
            </a:r>
            <a:r>
              <a:rPr lang="en-GB" dirty="0" err="1"/>
              <a:t>Informatika</a:t>
            </a:r>
            <a:r>
              <a:rPr lang="en-GB" dirty="0"/>
              <a:t>, Bandung, 2008</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a:t>Konsep</a:t>
            </a:r>
            <a:r>
              <a:rPr lang="en-US" dirty="0"/>
              <a:t> </a:t>
            </a:r>
            <a:r>
              <a:rPr lang="en-US" dirty="0" err="1"/>
              <a:t>Teknologi</a:t>
            </a:r>
            <a:r>
              <a:rPr lang="en-US" dirty="0"/>
              <a:t> </a:t>
            </a:r>
            <a:r>
              <a:rPr lang="en-US" dirty="0" err="1"/>
              <a:t>Seluler</a:t>
            </a:r>
            <a:r>
              <a:rPr lang="en-US" dirty="0"/>
              <a:t>, Gunawan </a:t>
            </a:r>
            <a:r>
              <a:rPr lang="en-US" dirty="0" err="1"/>
              <a:t>Wibisono</a:t>
            </a:r>
            <a:r>
              <a:rPr lang="en-US" dirty="0"/>
              <a:t>, </a:t>
            </a:r>
            <a:r>
              <a:rPr lang="en-US" dirty="0" err="1"/>
              <a:t>dkk</a:t>
            </a:r>
            <a:r>
              <a:rPr lang="en-US" dirty="0"/>
              <a:t>., </a:t>
            </a:r>
            <a:r>
              <a:rPr lang="en-US" dirty="0" err="1"/>
              <a:t>Penerbit</a:t>
            </a:r>
            <a:r>
              <a:rPr lang="en-US" dirty="0"/>
              <a:t> </a:t>
            </a:r>
            <a:r>
              <a:rPr lang="en-US" dirty="0" err="1"/>
              <a:t>Informatika</a:t>
            </a:r>
            <a:r>
              <a:rPr lang="en-US" dirty="0"/>
              <a:t>, Bandung, 2008</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d-ID" dirty="0"/>
              <a:t>Programming the Mobile Web, Maximiliano Firtman, O'Reilly Media, 2010</a:t>
            </a:r>
          </a:p>
          <a:p>
            <a:endParaRPr lang="en-US" dirty="0"/>
          </a:p>
        </p:txBody>
      </p:sp>
    </p:spTree>
    <p:extLst>
      <p:ext uri="{BB962C8B-B14F-4D97-AF65-F5344CB8AC3E}">
        <p14:creationId xmlns:p14="http://schemas.microsoft.com/office/powerpoint/2010/main" val="65530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GSM Operator Code</a:t>
            </a:r>
          </a:p>
        </p:txBody>
      </p:sp>
      <p:sp>
        <p:nvSpPr>
          <p:cNvPr id="32771" name="Rectangle 2"/>
          <p:cNvSpPr>
            <a:spLocks noGrp="1" noChangeArrowheads="1"/>
          </p:cNvSpPr>
          <p:nvPr>
            <p:ph idx="1"/>
          </p:nvPr>
        </p:nvSpPr>
        <p:spPr/>
        <p:txBody>
          <a:bodyPr>
            <a:normAutofit/>
          </a:bodyPr>
          <a:lstStyle/>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 </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Kartika Ekamas</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510-01 </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Satelindo IND SAT-C</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510-10 </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Telekomsel TELKOMSELGSM</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510-11 </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Excelcom IND-EXCELCOM</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510-15</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Telekomindo Telekomindo</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Sumber: </a:t>
            </a:r>
            <a:r>
              <a:rPr lang="en-GB" sz="2400"/>
              <a:t>http://www.gsm-security.net/gsm-operator-codes.shtml</a:t>
            </a:r>
          </a:p>
        </p:txBody>
      </p:sp>
    </p:spTree>
    <p:extLst>
      <p:ext uri="{BB962C8B-B14F-4D97-AF65-F5344CB8AC3E}">
        <p14:creationId xmlns:p14="http://schemas.microsoft.com/office/powerpoint/2010/main" val="28411138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additive="base">
                                        <p:cTn id="2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771">
                                            <p:txEl>
                                              <p:pRg st="7" end="7"/>
                                            </p:txEl>
                                          </p:spTgt>
                                        </p:tgtEl>
                                        <p:attrNameLst>
                                          <p:attrName>style.visibility</p:attrName>
                                        </p:attrNameLst>
                                      </p:cBhvr>
                                      <p:to>
                                        <p:strVal val="visible"/>
                                      </p:to>
                                    </p:set>
                                    <p:anim calcmode="lin" valueType="num">
                                      <p:cBhvr additive="base">
                                        <p:cTn id="41"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771">
                                            <p:txEl>
                                              <p:pRg st="8" end="8"/>
                                            </p:txEl>
                                          </p:spTgt>
                                        </p:tgtEl>
                                        <p:attrNameLst>
                                          <p:attrName>style.visibility</p:attrName>
                                        </p:attrNameLst>
                                      </p:cBhvr>
                                      <p:to>
                                        <p:strVal val="visible"/>
                                      </p:to>
                                    </p:set>
                                    <p:anim calcmode="lin" valueType="num">
                                      <p:cBhvr additive="base">
                                        <p:cTn id="47"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77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771">
                                            <p:txEl>
                                              <p:pRg st="9" end="9"/>
                                            </p:txEl>
                                          </p:spTgt>
                                        </p:tgtEl>
                                        <p:attrNameLst>
                                          <p:attrName>style.visibility</p:attrName>
                                        </p:attrNameLst>
                                      </p:cBhvr>
                                      <p:to>
                                        <p:strVal val="visible"/>
                                      </p:to>
                                    </p:set>
                                    <p:anim calcmode="lin" valueType="num">
                                      <p:cBhvr additive="base">
                                        <p:cTn id="51"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7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2771">
                                            <p:txEl>
                                              <p:pRg st="10" end="10"/>
                                            </p:txEl>
                                          </p:spTgt>
                                        </p:tgtEl>
                                        <p:attrNameLst>
                                          <p:attrName>style.visibility</p:attrName>
                                        </p:attrNameLst>
                                      </p:cBhvr>
                                      <p:to>
                                        <p:strVal val="visible"/>
                                      </p:to>
                                    </p:set>
                                    <p:anim calcmode="lin" valueType="num">
                                      <p:cBhvr additive="base">
                                        <p:cTn id="57" dur="5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2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Pengguna CDMA2000 Indonesia</a:t>
            </a:r>
          </a:p>
        </p:txBody>
      </p:sp>
      <p:sp>
        <p:nvSpPr>
          <p:cNvPr id="33795" name="Rectangle 2"/>
          <p:cNvSpPr>
            <a:spLocks noGrp="1" noChangeArrowheads="1"/>
          </p:cNvSpPr>
          <p:nvPr>
            <p:ph idx="1"/>
          </p:nvPr>
        </p:nvSpPr>
        <p:spPr/>
        <p:txBody>
          <a:bodyPr/>
          <a:lstStyle/>
          <a:p>
            <a:pPr marL="341313" indent="-3413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Sumber: </a:t>
            </a:r>
            <a:r>
              <a:rPr lang="en-GB" sz="1800"/>
              <a:t>http://www.cdg.org/technology/product_pavilion/cdma2000_operators.asp</a:t>
            </a:r>
          </a:p>
          <a:p>
            <a:pPr marL="341313" indent="-341313" eaLnBrk="1" hangingPunct="1">
              <a:lnSpc>
                <a:spcPct val="80000"/>
              </a:lnSpc>
              <a:spcBef>
                <a:spcPts val="4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Bakrie Telecom (1X: Commercial, September 12, 2003)</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Indosat (1xEV-DO Rel. 0: Commercial, August 24, 2006) (1X: Commercial, May 29, 2004)</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Mobile-8 Telecom (1xEV-DO Rel. 0: Commercial, May 2006) (1X: Commercial, December 8, 2003)</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Sampoerna Telekomunikasi Indonesia (1X: Commercial, April 19, 2004)    </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Smart Telecom (1X: Commercial, September 3, 2007)</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TELKOM Indonesia (1X: Commercial, December 5, 2002) </a:t>
            </a:r>
          </a:p>
        </p:txBody>
      </p:sp>
    </p:spTree>
    <p:extLst>
      <p:ext uri="{BB962C8B-B14F-4D97-AF65-F5344CB8AC3E}">
        <p14:creationId xmlns:p14="http://schemas.microsoft.com/office/powerpoint/2010/main" val="32605044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anim calcmode="lin" valueType="num">
                                      <p:cBhvr additive="base">
                                        <p:cTn id="25"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 calcmode="lin" valueType="num">
                                      <p:cBhvr additive="base">
                                        <p:cTn id="31"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 calcmode="lin" valueType="num">
                                      <p:cBhvr additive="base">
                                        <p:cTn id="37"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5">
                                            <p:txEl>
                                              <p:pRg st="7" end="7"/>
                                            </p:txEl>
                                          </p:spTgt>
                                        </p:tgtEl>
                                        <p:attrNameLst>
                                          <p:attrName>style.visibility</p:attrName>
                                        </p:attrNameLst>
                                      </p:cBhvr>
                                      <p:to>
                                        <p:strVal val="visible"/>
                                      </p:to>
                                    </p:set>
                                    <p:anim calcmode="lin" valueType="num">
                                      <p:cBhvr additive="base">
                                        <p:cTn id="43"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GSM Coverage</a:t>
            </a:r>
          </a:p>
        </p:txBody>
      </p:sp>
      <p:pic>
        <p:nvPicPr>
          <p:cNvPr id="35843" name="Picture 2"/>
          <p:cNvPicPr>
            <a:picLocks noChangeAspect="1" noChangeArrowheads="1"/>
          </p:cNvPicPr>
          <p:nvPr/>
        </p:nvPicPr>
        <p:blipFill>
          <a:blip r:embed="rId3"/>
          <a:srcRect/>
          <a:stretch>
            <a:fillRect/>
          </a:stretch>
        </p:blipFill>
        <p:spPr bwMode="auto">
          <a:xfrm>
            <a:off x="179388" y="620713"/>
            <a:ext cx="4752975" cy="3173412"/>
          </a:xfrm>
          <a:prstGeom prst="rect">
            <a:avLst/>
          </a:prstGeom>
          <a:noFill/>
          <a:ln w="9525">
            <a:noFill/>
            <a:round/>
            <a:headEnd/>
            <a:tailEnd/>
          </a:ln>
        </p:spPr>
      </p:pic>
      <p:sp>
        <p:nvSpPr>
          <p:cNvPr id="35844" name="Text Box 3"/>
          <p:cNvSpPr txBox="1">
            <a:spLocks noChangeArrowheads="1"/>
          </p:cNvSpPr>
          <p:nvPr/>
        </p:nvSpPr>
        <p:spPr bwMode="auto">
          <a:xfrm>
            <a:off x="471488" y="188913"/>
            <a:ext cx="1003300"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XL Area</a:t>
            </a:r>
          </a:p>
        </p:txBody>
      </p:sp>
      <p:pic>
        <p:nvPicPr>
          <p:cNvPr id="35845" name="Picture 4"/>
          <p:cNvPicPr>
            <a:picLocks noChangeAspect="1" noChangeArrowheads="1"/>
          </p:cNvPicPr>
          <p:nvPr/>
        </p:nvPicPr>
        <p:blipFill>
          <a:blip r:embed="rId4"/>
          <a:srcRect/>
          <a:stretch>
            <a:fillRect/>
          </a:stretch>
        </p:blipFill>
        <p:spPr bwMode="auto">
          <a:xfrm>
            <a:off x="4800600" y="1773238"/>
            <a:ext cx="4343400" cy="2838450"/>
          </a:xfrm>
          <a:prstGeom prst="rect">
            <a:avLst/>
          </a:prstGeom>
          <a:noFill/>
          <a:ln w="9525">
            <a:noFill/>
            <a:round/>
            <a:headEnd/>
            <a:tailEnd/>
          </a:ln>
        </p:spPr>
      </p:pic>
      <p:sp>
        <p:nvSpPr>
          <p:cNvPr id="35846" name="Text Box 5"/>
          <p:cNvSpPr txBox="1">
            <a:spLocks noChangeArrowheads="1"/>
          </p:cNvSpPr>
          <p:nvPr/>
        </p:nvSpPr>
        <p:spPr bwMode="auto">
          <a:xfrm>
            <a:off x="6157913" y="1268413"/>
            <a:ext cx="928687"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Indosat</a:t>
            </a:r>
          </a:p>
        </p:txBody>
      </p:sp>
      <p:pic>
        <p:nvPicPr>
          <p:cNvPr id="35847" name="Picture 6"/>
          <p:cNvPicPr>
            <a:picLocks noChangeAspect="1" noChangeArrowheads="1"/>
          </p:cNvPicPr>
          <p:nvPr/>
        </p:nvPicPr>
        <p:blipFill>
          <a:blip r:embed="rId5"/>
          <a:srcRect/>
          <a:stretch>
            <a:fillRect/>
          </a:stretch>
        </p:blipFill>
        <p:spPr bwMode="auto">
          <a:xfrm>
            <a:off x="250825" y="3860800"/>
            <a:ext cx="4333875" cy="2828925"/>
          </a:xfrm>
          <a:prstGeom prst="rect">
            <a:avLst/>
          </a:prstGeom>
          <a:noFill/>
          <a:ln w="9525">
            <a:noFill/>
            <a:round/>
            <a:headEnd/>
            <a:tailEnd/>
          </a:ln>
        </p:spPr>
      </p:pic>
      <p:sp>
        <p:nvSpPr>
          <p:cNvPr id="35848" name="Text Box 7"/>
          <p:cNvSpPr txBox="1">
            <a:spLocks noChangeArrowheads="1"/>
          </p:cNvSpPr>
          <p:nvPr/>
        </p:nvSpPr>
        <p:spPr bwMode="auto">
          <a:xfrm>
            <a:off x="4718050" y="5157788"/>
            <a:ext cx="1220788"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Telkomsel</a:t>
            </a:r>
          </a:p>
        </p:txBody>
      </p:sp>
    </p:spTree>
    <p:extLst>
      <p:ext uri="{BB962C8B-B14F-4D97-AF65-F5344CB8AC3E}">
        <p14:creationId xmlns:p14="http://schemas.microsoft.com/office/powerpoint/2010/main" val="7092433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Area Aplikasi Mobile</a:t>
            </a:r>
          </a:p>
        </p:txBody>
      </p:sp>
      <p:sp>
        <p:nvSpPr>
          <p:cNvPr id="35843" name="Rectangle 2"/>
          <p:cNvSpPr>
            <a:spLocks noGrp="1" noChangeArrowheads="1"/>
          </p:cNvSpPr>
          <p:nvPr>
            <p:ph idx="1"/>
          </p:nvPr>
        </p:nvSpPr>
        <p:spPr>
          <a:xfrm>
            <a:off x="457200" y="1600200"/>
            <a:ext cx="8229600" cy="4924425"/>
          </a:xfrm>
        </p:spPr>
        <p:txBody>
          <a:bodyPr>
            <a:normAutofit/>
          </a:bodyPr>
          <a:lstStyle/>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Business-to-Customer</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Personalisasi aplikasi e-commerce</a:t>
            </a:r>
          </a:p>
          <a:p>
            <a:pPr marL="1141413" lvl="2" indent="-2270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Misal: membandingkan harga barang</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Bisnis barang digital</a:t>
            </a:r>
          </a:p>
          <a:p>
            <a:pPr marL="1141413" lvl="2" indent="-2270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Misal: menjual aplikasi Java MIDP, Video, MP3, ringtone</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Improvisasi layanan yang sudah ada</a:t>
            </a:r>
          </a:p>
          <a:p>
            <a:pPr marL="1141413" lvl="2" indent="-22701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Misal: marketing sesuai dengan profile pemakai</a:t>
            </a:r>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Business-to-Business</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Mobile supply chain management</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Mobile commerce</a:t>
            </a:r>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Business-to-Employee</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Mobile Sales Marketing</a:t>
            </a:r>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Government and Public services</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Polisi mengecek data SIM, pemilik mobil</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perawat mengecek data medis pasien</a:t>
            </a:r>
          </a:p>
        </p:txBody>
      </p:sp>
    </p:spTree>
    <p:extLst>
      <p:ext uri="{BB962C8B-B14F-4D97-AF65-F5344CB8AC3E}">
        <p14:creationId xmlns:p14="http://schemas.microsoft.com/office/powerpoint/2010/main" val="1260781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anim calcmode="lin" valueType="num">
                                      <p:cBhvr additive="base">
                                        <p:cTn id="23"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 calcmode="lin" valueType="num">
                                      <p:cBhvr additive="base">
                                        <p:cTn id="2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anim calcmode="lin" valueType="num">
                                      <p:cBhvr additive="base">
                                        <p:cTn id="31"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7" end="7"/>
                                            </p:txEl>
                                          </p:spTgt>
                                        </p:tgtEl>
                                        <p:attrNameLst>
                                          <p:attrName>style.visibility</p:attrName>
                                        </p:attrNameLst>
                                      </p:cBhvr>
                                      <p:to>
                                        <p:strVal val="visible"/>
                                      </p:to>
                                    </p:set>
                                    <p:anim calcmode="lin" valueType="num">
                                      <p:cBhvr additive="base">
                                        <p:cTn id="37"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843">
                                            <p:txEl>
                                              <p:pRg st="8" end="8"/>
                                            </p:txEl>
                                          </p:spTgt>
                                        </p:tgtEl>
                                        <p:attrNameLst>
                                          <p:attrName>style.visibility</p:attrName>
                                        </p:attrNameLst>
                                      </p:cBhvr>
                                      <p:to>
                                        <p:strVal val="visible"/>
                                      </p:to>
                                    </p:set>
                                    <p:anim calcmode="lin" valueType="num">
                                      <p:cBhvr additive="base">
                                        <p:cTn id="41"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84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843">
                                            <p:txEl>
                                              <p:pRg st="9" end="9"/>
                                            </p:txEl>
                                          </p:spTgt>
                                        </p:tgtEl>
                                        <p:attrNameLst>
                                          <p:attrName>style.visibility</p:attrName>
                                        </p:attrNameLst>
                                      </p:cBhvr>
                                      <p:to>
                                        <p:strVal val="visible"/>
                                      </p:to>
                                    </p:set>
                                    <p:anim calcmode="lin" valueType="num">
                                      <p:cBhvr additive="base">
                                        <p:cTn id="45" dur="5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58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843">
                                            <p:txEl>
                                              <p:pRg st="10" end="10"/>
                                            </p:txEl>
                                          </p:spTgt>
                                        </p:tgtEl>
                                        <p:attrNameLst>
                                          <p:attrName>style.visibility</p:attrName>
                                        </p:attrNameLst>
                                      </p:cBhvr>
                                      <p:to>
                                        <p:strVal val="visible"/>
                                      </p:to>
                                    </p:set>
                                    <p:anim calcmode="lin" valueType="num">
                                      <p:cBhvr additive="base">
                                        <p:cTn id="51" dur="5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584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843">
                                            <p:txEl>
                                              <p:pRg st="11" end="11"/>
                                            </p:txEl>
                                          </p:spTgt>
                                        </p:tgtEl>
                                        <p:attrNameLst>
                                          <p:attrName>style.visibility</p:attrName>
                                        </p:attrNameLst>
                                      </p:cBhvr>
                                      <p:to>
                                        <p:strVal val="visible"/>
                                      </p:to>
                                    </p:set>
                                    <p:anim calcmode="lin" valueType="num">
                                      <p:cBhvr additive="base">
                                        <p:cTn id="55" dur="500" fill="hold"/>
                                        <p:tgtEl>
                                          <p:spTgt spid="3584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8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843">
                                            <p:txEl>
                                              <p:pRg st="12" end="12"/>
                                            </p:txEl>
                                          </p:spTgt>
                                        </p:tgtEl>
                                        <p:attrNameLst>
                                          <p:attrName>style.visibility</p:attrName>
                                        </p:attrNameLst>
                                      </p:cBhvr>
                                      <p:to>
                                        <p:strVal val="visible"/>
                                      </p:to>
                                    </p:set>
                                    <p:anim calcmode="lin" valueType="num">
                                      <p:cBhvr additive="base">
                                        <p:cTn id="61" dur="500" fill="hold"/>
                                        <p:tgtEl>
                                          <p:spTgt spid="3584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84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5843">
                                            <p:txEl>
                                              <p:pRg st="13" end="13"/>
                                            </p:txEl>
                                          </p:spTgt>
                                        </p:tgtEl>
                                        <p:attrNameLst>
                                          <p:attrName>style.visibility</p:attrName>
                                        </p:attrNameLst>
                                      </p:cBhvr>
                                      <p:to>
                                        <p:strVal val="visible"/>
                                      </p:to>
                                    </p:set>
                                    <p:anim calcmode="lin" valueType="num">
                                      <p:cBhvr additive="base">
                                        <p:cTn id="65" dur="500" fill="hold"/>
                                        <p:tgtEl>
                                          <p:spTgt spid="3584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84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843">
                                            <p:txEl>
                                              <p:pRg st="14" end="14"/>
                                            </p:txEl>
                                          </p:spTgt>
                                        </p:tgtEl>
                                        <p:attrNameLst>
                                          <p:attrName>style.visibility</p:attrName>
                                        </p:attrNameLst>
                                      </p:cBhvr>
                                      <p:to>
                                        <p:strVal val="visible"/>
                                      </p:to>
                                    </p:set>
                                    <p:anim calcmode="lin" valueType="num">
                                      <p:cBhvr additive="base">
                                        <p:cTn id="69" dur="500" fill="hold"/>
                                        <p:tgtEl>
                                          <p:spTgt spid="3584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584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Aplikasi Mobile Phone</a:t>
            </a:r>
          </a:p>
        </p:txBody>
      </p:sp>
      <p:sp>
        <p:nvSpPr>
          <p:cNvPr id="36867" name="Rectangle 2"/>
          <p:cNvSpPr>
            <a:spLocks noGrp="1" noChangeArrowheads="1"/>
          </p:cNvSpPr>
          <p:nvPr>
            <p:ph idx="1"/>
          </p:nvPr>
        </p:nvSpPr>
        <p:spPr/>
        <p:txBody>
          <a:bodyPr>
            <a:normAutofit lnSpcReduction="10000"/>
          </a:bodyPr>
          <a:lstStyle/>
          <a:p>
            <a:pPr marL="341313" indent="-341313" eaLnBrk="1" hangingPunct="1">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Messaging</a:t>
            </a:r>
          </a:p>
          <a:p>
            <a:pPr marL="741363" lvl="1" indent="-28416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SMS, MMS, Instant Messaging</a:t>
            </a:r>
          </a:p>
          <a:p>
            <a:pPr marL="341313" indent="-341313" eaLnBrk="1" hangingPunct="1">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transaction</a:t>
            </a:r>
          </a:p>
          <a:p>
            <a:pPr marL="741363" lvl="1" indent="-28416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SMS alert, MMS alert, report </a:t>
            </a:r>
            <a:r>
              <a:rPr lang="en-US" sz="2400" dirty="0" err="1"/>
              <a:t>analisys</a:t>
            </a:r>
            <a:endParaRPr lang="en-US" sz="2400" dirty="0"/>
          </a:p>
          <a:p>
            <a:pPr marL="341313" indent="-341313" eaLnBrk="1" hangingPunct="1">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workplace</a:t>
            </a:r>
          </a:p>
          <a:p>
            <a:pPr marL="741363" lvl="1" indent="-28416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Email, </a:t>
            </a:r>
            <a:r>
              <a:rPr lang="en-US" sz="2400" dirty="0" err="1"/>
              <a:t>calender</a:t>
            </a:r>
            <a:r>
              <a:rPr lang="en-US" sz="2400" dirty="0"/>
              <a:t>, CRM</a:t>
            </a:r>
            <a:r>
              <a:rPr lang="id-ID" sz="2400" dirty="0"/>
              <a:t>(customer record management)</a:t>
            </a:r>
            <a:r>
              <a:rPr lang="en-US" sz="2400" dirty="0"/>
              <a:t>, Instant Messaging</a:t>
            </a:r>
          </a:p>
          <a:p>
            <a:pPr marL="341313" indent="-341313" eaLnBrk="1" hangingPunct="1">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music and videos</a:t>
            </a:r>
          </a:p>
          <a:p>
            <a:pPr marL="741363" lvl="1" indent="-28416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Monotone, RTTTL</a:t>
            </a:r>
            <a:r>
              <a:rPr lang="id-ID" sz="2400"/>
              <a:t>(ring tone text transfer langguage)</a:t>
            </a:r>
            <a:r>
              <a:rPr lang="en-US" sz="2400"/>
              <a:t>, </a:t>
            </a:r>
            <a:r>
              <a:rPr lang="en-US" sz="2400" dirty="0"/>
              <a:t>Midi, mp3, wav, mp4, screensaver, picture message, A2DP</a:t>
            </a:r>
          </a:p>
          <a:p>
            <a:pPr marL="341313" indent="-341313" eaLnBrk="1" hangingPunct="1">
              <a:lnSpc>
                <a:spcPct val="8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games</a:t>
            </a:r>
          </a:p>
          <a:p>
            <a:pPr marL="741363" lvl="1" indent="-28416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Monochrome games, java games, </a:t>
            </a:r>
            <a:r>
              <a:rPr lang="en-US" sz="2400" dirty="0" err="1"/>
              <a:t>symbian</a:t>
            </a:r>
            <a:endParaRPr lang="en-US" sz="2400" dirty="0"/>
          </a:p>
        </p:txBody>
      </p:sp>
    </p:spTree>
    <p:extLst>
      <p:ext uri="{BB962C8B-B14F-4D97-AF65-F5344CB8AC3E}">
        <p14:creationId xmlns:p14="http://schemas.microsoft.com/office/powerpoint/2010/main" val="4225463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additive="base">
                                        <p:cTn id="2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867">
                                            <p:txEl>
                                              <p:pRg st="5" end="5"/>
                                            </p:txEl>
                                          </p:spTgt>
                                        </p:tgtEl>
                                        <p:attrNameLst>
                                          <p:attrName>style.visibility</p:attrName>
                                        </p:attrNameLst>
                                      </p:cBhvr>
                                      <p:to>
                                        <p:strVal val="visible"/>
                                      </p:to>
                                    </p:set>
                                    <p:anim calcmode="lin" valueType="num">
                                      <p:cBhvr additive="base">
                                        <p:cTn id="31"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 calcmode="lin" valueType="num">
                                      <p:cBhvr additive="base">
                                        <p:cTn id="37"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867">
                                            <p:txEl>
                                              <p:pRg st="7" end="7"/>
                                            </p:txEl>
                                          </p:spTgt>
                                        </p:tgtEl>
                                        <p:attrNameLst>
                                          <p:attrName>style.visibility</p:attrName>
                                        </p:attrNameLst>
                                      </p:cBhvr>
                                      <p:to>
                                        <p:strVal val="visible"/>
                                      </p:to>
                                    </p:set>
                                    <p:anim calcmode="lin" valueType="num">
                                      <p:cBhvr additive="base">
                                        <p:cTn id="41"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6867">
                                            <p:txEl>
                                              <p:pRg st="8" end="8"/>
                                            </p:txEl>
                                          </p:spTgt>
                                        </p:tgtEl>
                                        <p:attrNameLst>
                                          <p:attrName>style.visibility</p:attrName>
                                        </p:attrNameLst>
                                      </p:cBhvr>
                                      <p:to>
                                        <p:strVal val="visible"/>
                                      </p:to>
                                    </p:set>
                                    <p:anim calcmode="lin" valueType="num">
                                      <p:cBhvr additive="base">
                                        <p:cTn id="47"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6867">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867">
                                            <p:txEl>
                                              <p:pRg st="9" end="9"/>
                                            </p:txEl>
                                          </p:spTgt>
                                        </p:tgtEl>
                                        <p:attrNameLst>
                                          <p:attrName>style.visibility</p:attrName>
                                        </p:attrNameLst>
                                      </p:cBhvr>
                                      <p:to>
                                        <p:strVal val="visible"/>
                                      </p:to>
                                    </p:set>
                                    <p:anim calcmode="lin" valueType="num">
                                      <p:cBhvr additive="base">
                                        <p:cTn id="51"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68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Mobile Killer Applications</a:t>
            </a:r>
          </a:p>
        </p:txBody>
      </p:sp>
      <p:sp>
        <p:nvSpPr>
          <p:cNvPr id="37891" name="Rectangle 2"/>
          <p:cNvSpPr>
            <a:spLocks noGrp="1" noChangeArrowheads="1"/>
          </p:cNvSpPr>
          <p:nvPr>
            <p:ph idx="1"/>
          </p:nvPr>
        </p:nvSpPr>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Contoh : email, www, instance messaging, online auction, p2p file sharing</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Mobile Entertainment</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 2003, $3,5 juta diperoleh dari bisnis ringtone (RBT)</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Multiplayer Games</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Content-based applications</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High-impact visual games</a:t>
            </a:r>
          </a:p>
        </p:txBody>
      </p:sp>
    </p:spTree>
    <p:extLst>
      <p:ext uri="{BB962C8B-B14F-4D97-AF65-F5344CB8AC3E}">
        <p14:creationId xmlns:p14="http://schemas.microsoft.com/office/powerpoint/2010/main" val="2953120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additive="base">
                                        <p:cTn id="2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Mobile Killer Application</a:t>
            </a:r>
          </a:p>
        </p:txBody>
      </p:sp>
      <p:sp>
        <p:nvSpPr>
          <p:cNvPr id="38915" name="Rectangle 2"/>
          <p:cNvSpPr>
            <a:spLocks noGrp="1" noChangeArrowheads="1"/>
          </p:cNvSpPr>
          <p:nvPr>
            <p:ph idx="1"/>
          </p:nvPr>
        </p:nvSpPr>
        <p:spPr/>
        <p:txBody>
          <a:bodyPr>
            <a:normAutofit/>
          </a:bodyPr>
          <a:lstStyle/>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Mobile Enterprise</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Terhubung ke berbagai kegiatan perusahaan</a:t>
            </a:r>
          </a:p>
          <a:p>
            <a:pPr marL="1141413" lvl="2" indent="-22701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akses email, database dan im</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Pengaksesan file</a:t>
            </a:r>
          </a:p>
          <a:p>
            <a:pPr marL="1141413" lvl="2" indent="-22701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mobile client untuk download, view dan sinkronisasi dokumen</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Menanggapi panggilan dan permintaan melalui layanan pesan</a:t>
            </a:r>
          </a:p>
          <a:p>
            <a:pPr marL="1141413" lvl="2" indent="-22701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push-based data</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Optimisasi penjadwalan dan perpindahan</a:t>
            </a:r>
          </a:p>
          <a:p>
            <a:pPr marL="1141413" lvl="2" indent="-22701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aplikasi location-aware</a:t>
            </a:r>
          </a:p>
          <a:p>
            <a:pPr marL="741363" lvl="1" indent="-28416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Pengaksesan portal web perusahaan</a:t>
            </a:r>
          </a:p>
        </p:txBody>
      </p:sp>
    </p:spTree>
    <p:extLst>
      <p:ext uri="{BB962C8B-B14F-4D97-AF65-F5344CB8AC3E}">
        <p14:creationId xmlns:p14="http://schemas.microsoft.com/office/powerpoint/2010/main" val="3808662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 calcmode="lin" valueType="num">
                                      <p:cBhvr additive="base">
                                        <p:cTn id="2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 calcmode="lin" valueType="num">
                                      <p:cBhvr additive="base">
                                        <p:cTn id="31"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anim calcmode="lin" valueType="num">
                                      <p:cBhvr additive="base">
                                        <p:cTn id="35"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915">
                                            <p:txEl>
                                              <p:pRg st="8" end="8"/>
                                            </p:txEl>
                                          </p:spTgt>
                                        </p:tgtEl>
                                        <p:attrNameLst>
                                          <p:attrName>style.visibility</p:attrName>
                                        </p:attrNameLst>
                                      </p:cBhvr>
                                      <p:to>
                                        <p:strVal val="visible"/>
                                      </p:to>
                                    </p:set>
                                    <p:anim calcmode="lin" valueType="num">
                                      <p:cBhvr additive="base">
                                        <p:cTn id="39"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915">
                                            <p:txEl>
                                              <p:pRg st="9" end="9"/>
                                            </p:txEl>
                                          </p:spTgt>
                                        </p:tgtEl>
                                        <p:attrNameLst>
                                          <p:attrName>style.visibility</p:attrName>
                                        </p:attrNameLst>
                                      </p:cBhvr>
                                      <p:to>
                                        <p:strVal val="visible"/>
                                      </p:to>
                                    </p:set>
                                    <p:anim calcmode="lin" valueType="num">
                                      <p:cBhvr additive="base">
                                        <p:cTn id="43"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Karakteristik Piranti Mobile</a:t>
            </a:r>
          </a:p>
        </p:txBody>
      </p:sp>
      <p:pic>
        <p:nvPicPr>
          <p:cNvPr id="40963"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100834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Karakteristik Piranti Mobile</a:t>
            </a:r>
          </a:p>
        </p:txBody>
      </p:sp>
      <p:pic>
        <p:nvPicPr>
          <p:cNvPr id="41987"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3062737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Karakteristik Piranti Mobile</a:t>
            </a:r>
          </a:p>
        </p:txBody>
      </p:sp>
      <p:pic>
        <p:nvPicPr>
          <p:cNvPr id="43011"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1899289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Referensi</a:t>
            </a:r>
            <a:endParaRPr lang="en-US" dirty="0"/>
          </a:p>
        </p:txBody>
      </p:sp>
      <p:sp>
        <p:nvSpPr>
          <p:cNvPr id="9218" name="Rectangle 2"/>
          <p:cNvSpPr>
            <a:spLocks noGrp="1" noChangeArrowheads="1"/>
          </p:cNvSpPr>
          <p:nvPr>
            <p:ph idx="1"/>
          </p:nvPr>
        </p:nvSpPr>
        <p:spPr/>
        <p:txBody>
          <a:bodyPr>
            <a:normAutofit lnSpcReduction="10000"/>
          </a:bodyPr>
          <a:lstStyle/>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ea typeface="+mn-ea"/>
              </a:rPr>
              <a:t>Building Solutions with the Microsoft .NET Compact Framework: Architecture and Best Practices for Mobile Development, by Dean Fox, Jon Box, Addison Wesley, 2003</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sz="2800" dirty="0">
                <a:ea typeface="+mn-ea"/>
              </a:rPr>
              <a:t>Wireless Communications and Networks, William Stallings, 2004</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ea typeface="+mn-ea"/>
              </a:rPr>
              <a:t>Wireless Internet and M-</a:t>
            </a:r>
            <a:r>
              <a:rPr lang="en-GB" sz="2800" dirty="0" err="1">
                <a:ea typeface="+mn-ea"/>
              </a:rPr>
              <a:t>Businness</a:t>
            </a:r>
            <a:r>
              <a:rPr lang="en-GB" sz="2800" dirty="0">
                <a:ea typeface="+mn-ea"/>
              </a:rPr>
              <a:t>: How to Program, </a:t>
            </a:r>
            <a:r>
              <a:rPr lang="id-ID" sz="2800" dirty="0">
                <a:ea typeface="+mn-ea"/>
              </a:rPr>
              <a:t>Deitel, </a:t>
            </a:r>
            <a:r>
              <a:rPr lang="en-GB" sz="2800" dirty="0">
                <a:ea typeface="+mn-ea"/>
              </a:rPr>
              <a:t>2002</a:t>
            </a:r>
            <a:endParaRPr lang="id-ID" sz="2800" dirty="0">
              <a:ea typeface="+mn-ea"/>
            </a:endParaRP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d-ID" sz="2800" dirty="0">
                <a:ea typeface="+mn-ea"/>
              </a:rPr>
              <a:t>Foundations of Qt Development, Johan Thelin, Apress, 2007</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d-ID" sz="2800" dirty="0">
                <a:ea typeface="+mn-ea"/>
              </a:rPr>
              <a:t>Qt for Symbian</a:t>
            </a:r>
            <a:r>
              <a:rPr lang="id-ID" sz="2800" b="1" dirty="0">
                <a:ea typeface="+mn-ea"/>
              </a:rPr>
              <a:t>, </a:t>
            </a:r>
            <a:r>
              <a:rPr lang="id-ID" sz="2800" dirty="0">
                <a:ea typeface="+mn-ea"/>
              </a:rPr>
              <a:t>Frank H. P. Fitzek, et.al, Wiley, 2010</a:t>
            </a:r>
            <a:endParaRPr lang="id-ID" sz="2800" b="1" dirty="0">
              <a:ea typeface="+mn-ea"/>
            </a:endParaRP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ea typeface="+mn-ea"/>
            </a:endParaRPr>
          </a:p>
        </p:txBody>
      </p:sp>
    </p:spTree>
    <p:extLst>
      <p:ext uri="{BB962C8B-B14F-4D97-AF65-F5344CB8AC3E}">
        <p14:creationId xmlns:p14="http://schemas.microsoft.com/office/powerpoint/2010/main" val="40082704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additive="base">
                                        <p:cTn id="25"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8">
                                            <p:txEl>
                                              <p:pRg st="4" end="4"/>
                                            </p:txEl>
                                          </p:spTgt>
                                        </p:tgtEl>
                                        <p:attrNameLst>
                                          <p:attrName>style.visibility</p:attrName>
                                        </p:attrNameLst>
                                      </p:cBhvr>
                                      <p:to>
                                        <p:strVal val="visible"/>
                                      </p:to>
                                    </p:set>
                                    <p:anim calcmode="lin" valueType="num">
                                      <p:cBhvr additive="base">
                                        <p:cTn id="31" dur="500" fill="hold"/>
                                        <p:tgtEl>
                                          <p:spTgt spid="92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Keterbatasan Piranti Mobile</a:t>
            </a:r>
          </a:p>
        </p:txBody>
      </p:sp>
      <p:pic>
        <p:nvPicPr>
          <p:cNvPr id="44035"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604909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Keterbatasan Piranti Mobile</a:t>
            </a:r>
          </a:p>
        </p:txBody>
      </p:sp>
      <p:pic>
        <p:nvPicPr>
          <p:cNvPr id="45059" name="Picture 2"/>
          <p:cNvPicPr>
            <a:picLocks noChangeAspect="1" noChangeArrowheads="1"/>
          </p:cNvPicPr>
          <p:nvPr/>
        </p:nvPicPr>
        <p:blipFill>
          <a:blip r:embed="rId3"/>
          <a:srcRect/>
          <a:stretch>
            <a:fillRect/>
          </a:stretch>
        </p:blipFill>
        <p:spPr bwMode="auto">
          <a:xfrm>
            <a:off x="457200" y="1600200"/>
            <a:ext cx="8229600" cy="4525963"/>
          </a:xfrm>
          <a:prstGeom prst="rect">
            <a:avLst/>
          </a:prstGeom>
          <a:noFill/>
          <a:ln w="9525">
            <a:noFill/>
            <a:round/>
            <a:headEnd/>
            <a:tailEnd/>
          </a:ln>
        </p:spPr>
      </p:pic>
    </p:spTree>
    <p:extLst>
      <p:ext uri="{BB962C8B-B14F-4D97-AF65-F5344CB8AC3E}">
        <p14:creationId xmlns:p14="http://schemas.microsoft.com/office/powerpoint/2010/main" val="19572873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Pengguna Aplikasi Mobile</a:t>
            </a:r>
          </a:p>
        </p:txBody>
      </p:sp>
      <p:sp>
        <p:nvSpPr>
          <p:cNvPr id="45059" name="Rectangle 2"/>
          <p:cNvSpPr>
            <a:spLocks noGrp="1" noChangeArrowheads="1"/>
          </p:cNvSpPr>
          <p:nvPr>
            <p:ph idx="1"/>
          </p:nvPr>
        </p:nvSpPr>
        <p:spPr/>
        <p:txBody>
          <a:bodyPr>
            <a:normAutofit/>
          </a:bodyPr>
          <a:lstStyle/>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Worker</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Mobile Worker</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Melakukan</a:t>
            </a:r>
            <a:r>
              <a:rPr lang="en-US" sz="2000" dirty="0"/>
              <a:t> </a:t>
            </a:r>
            <a:r>
              <a:rPr lang="en-US" sz="2000" dirty="0" err="1"/>
              <a:t>pengecekan</a:t>
            </a:r>
            <a:r>
              <a:rPr lang="en-US" sz="2000" dirty="0"/>
              <a:t> email, </a:t>
            </a:r>
            <a:r>
              <a:rPr lang="en-US" sz="2000" dirty="0" err="1"/>
              <a:t>jadwal</a:t>
            </a:r>
            <a:r>
              <a:rPr lang="en-US" sz="2000" dirty="0"/>
              <a:t>, </a:t>
            </a:r>
            <a:r>
              <a:rPr lang="en-US" sz="2000" dirty="0" err="1"/>
              <a:t>dan</a:t>
            </a:r>
            <a:r>
              <a:rPr lang="en-US" sz="2000" dirty="0"/>
              <a:t> </a:t>
            </a:r>
            <a:r>
              <a:rPr lang="en-US" sz="2000" dirty="0" err="1"/>
              <a:t>kondisi</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Memperbarui</a:t>
            </a:r>
            <a:r>
              <a:rPr lang="en-US" sz="2000" dirty="0"/>
              <a:t> email, </a:t>
            </a:r>
            <a:r>
              <a:rPr lang="en-US" sz="2000" dirty="0" err="1"/>
              <a:t>jadwal</a:t>
            </a:r>
            <a:r>
              <a:rPr lang="en-US" sz="2000" dirty="0"/>
              <a:t>, </a:t>
            </a:r>
            <a:r>
              <a:rPr lang="en-US" sz="2000" dirty="0" err="1"/>
              <a:t>dan</a:t>
            </a:r>
            <a:r>
              <a:rPr lang="en-US" sz="2000" dirty="0"/>
              <a:t> </a:t>
            </a:r>
            <a:r>
              <a:rPr lang="en-US" sz="2000" dirty="0" err="1"/>
              <a:t>kondisi</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Pertemuan</a:t>
            </a:r>
            <a:r>
              <a:rPr lang="en-US" sz="2000" dirty="0"/>
              <a:t> </a:t>
            </a:r>
            <a:r>
              <a:rPr lang="en-US" sz="2000" dirty="0" err="1"/>
              <a:t>atau</a:t>
            </a:r>
            <a:r>
              <a:rPr lang="en-US" sz="2000" dirty="0"/>
              <a:t> </a:t>
            </a:r>
            <a:r>
              <a:rPr lang="en-US" sz="2000" dirty="0" err="1"/>
              <a:t>rapat</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Mengatur</a:t>
            </a:r>
            <a:r>
              <a:rPr lang="en-US" sz="2000" dirty="0"/>
              <a:t> </a:t>
            </a:r>
            <a:r>
              <a:rPr lang="en-US" sz="2000" dirty="0" err="1"/>
              <a:t>pegawai</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Membaca</a:t>
            </a:r>
            <a:r>
              <a:rPr lang="en-US" sz="2000" dirty="0"/>
              <a:t> </a:t>
            </a:r>
            <a:r>
              <a:rPr lang="en-US" sz="2000" dirty="0" err="1"/>
              <a:t>atau</a:t>
            </a:r>
            <a:r>
              <a:rPr lang="en-US" sz="2000" dirty="0"/>
              <a:t> </a:t>
            </a:r>
            <a:r>
              <a:rPr lang="en-US" sz="2000" dirty="0" err="1"/>
              <a:t>menulis</a:t>
            </a:r>
            <a:r>
              <a:rPr lang="en-US" sz="2000" dirty="0"/>
              <a:t> </a:t>
            </a:r>
            <a:r>
              <a:rPr lang="en-US" sz="2000" dirty="0" err="1"/>
              <a:t>bisnis</a:t>
            </a:r>
            <a:r>
              <a:rPr lang="en-US" sz="2000" dirty="0"/>
              <a:t> </a:t>
            </a:r>
            <a:r>
              <a:rPr lang="en-US" sz="2000" dirty="0" err="1"/>
              <a:t>dokumen</a:t>
            </a:r>
            <a:endParaRPr lang="en-US" sz="2000" dirty="0"/>
          </a:p>
          <a:p>
            <a:pPr marL="341313" indent="-341313" eaLnBrk="1" hangingPunct="1">
              <a:lnSpc>
                <a:spcPct val="8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Sales</a:t>
            </a:r>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Mempersiapkan</a:t>
            </a:r>
            <a:r>
              <a:rPr lang="en-US" sz="2000" dirty="0"/>
              <a:t> </a:t>
            </a:r>
            <a:r>
              <a:rPr lang="en-US" sz="2000" dirty="0" err="1"/>
              <a:t>pertemuan</a:t>
            </a:r>
            <a:r>
              <a:rPr lang="en-US" sz="2000" dirty="0"/>
              <a:t> </a:t>
            </a:r>
            <a:r>
              <a:rPr lang="en-US" sz="2000" dirty="0" err="1"/>
              <a:t>dengan</a:t>
            </a:r>
            <a:r>
              <a:rPr lang="en-US" sz="2000" dirty="0"/>
              <a:t> </a:t>
            </a:r>
            <a:r>
              <a:rPr lang="en-US" sz="2000" dirty="0" err="1"/>
              <a:t>pelanggan</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Pertemuan</a:t>
            </a:r>
            <a:r>
              <a:rPr lang="en-US" sz="2000" dirty="0"/>
              <a:t> </a:t>
            </a:r>
            <a:r>
              <a:rPr lang="en-US" sz="2000" dirty="0" err="1"/>
              <a:t>dengan</a:t>
            </a:r>
            <a:r>
              <a:rPr lang="en-US" sz="2000" dirty="0"/>
              <a:t> </a:t>
            </a:r>
            <a:r>
              <a:rPr lang="en-US" sz="2000" dirty="0" err="1"/>
              <a:t>pelanggan</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Mengunjungi</a:t>
            </a:r>
            <a:r>
              <a:rPr lang="en-US" sz="2000" dirty="0"/>
              <a:t> </a:t>
            </a:r>
            <a:r>
              <a:rPr lang="en-US" sz="2000" dirty="0" err="1"/>
              <a:t>ke</a:t>
            </a:r>
            <a:r>
              <a:rPr lang="en-US" sz="2000" dirty="0"/>
              <a:t> </a:t>
            </a:r>
            <a:r>
              <a:rPr lang="en-US" sz="2000" dirty="0" err="1"/>
              <a:t>tempat</a:t>
            </a:r>
            <a:r>
              <a:rPr lang="en-US" sz="2000" dirty="0"/>
              <a:t> </a:t>
            </a:r>
            <a:r>
              <a:rPr lang="en-US" sz="2000" dirty="0" err="1"/>
              <a:t>pelanggan</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Membaca</a:t>
            </a:r>
            <a:r>
              <a:rPr lang="en-US" sz="2000" dirty="0"/>
              <a:t> </a:t>
            </a:r>
            <a:r>
              <a:rPr lang="en-US" sz="2000" dirty="0" err="1"/>
              <a:t>dan</a:t>
            </a:r>
            <a:r>
              <a:rPr lang="en-US" sz="2000" dirty="0"/>
              <a:t> </a:t>
            </a:r>
            <a:r>
              <a:rPr lang="en-US" sz="2000" dirty="0" err="1"/>
              <a:t>menulis</a:t>
            </a:r>
            <a:r>
              <a:rPr lang="en-US" sz="2000" dirty="0"/>
              <a:t> </a:t>
            </a:r>
            <a:r>
              <a:rPr lang="en-US" sz="2000" dirty="0" err="1"/>
              <a:t>catatan</a:t>
            </a:r>
            <a:r>
              <a:rPr lang="en-US" sz="2000" dirty="0"/>
              <a:t> </a:t>
            </a:r>
            <a:r>
              <a:rPr lang="en-US" sz="2000" dirty="0" err="1"/>
              <a:t>bisnis</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Melakukan</a:t>
            </a:r>
            <a:r>
              <a:rPr lang="en-US" sz="2000" dirty="0"/>
              <a:t> </a:t>
            </a:r>
            <a:r>
              <a:rPr lang="en-US" sz="2000" dirty="0" err="1"/>
              <a:t>tugas</a:t>
            </a:r>
            <a:r>
              <a:rPr lang="en-US" sz="2000" dirty="0"/>
              <a:t> </a:t>
            </a:r>
            <a:r>
              <a:rPr lang="en-US" sz="2000" dirty="0" err="1"/>
              <a:t>administrasi</a:t>
            </a:r>
            <a:endParaRPr lang="en-US" sz="2000" dirty="0"/>
          </a:p>
          <a:p>
            <a:pPr marL="741363" lvl="1" indent="-28416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Melakukan</a:t>
            </a:r>
            <a:r>
              <a:rPr lang="en-US" sz="2000" dirty="0"/>
              <a:t> follow-up </a:t>
            </a:r>
            <a:r>
              <a:rPr lang="en-US" sz="2000" dirty="0" err="1"/>
              <a:t>tugas</a:t>
            </a:r>
            <a:endParaRPr lang="en-US" sz="2000" dirty="0"/>
          </a:p>
        </p:txBody>
      </p:sp>
    </p:spTree>
    <p:extLst>
      <p:ext uri="{BB962C8B-B14F-4D97-AF65-F5344CB8AC3E}">
        <p14:creationId xmlns:p14="http://schemas.microsoft.com/office/powerpoint/2010/main" val="27716630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calcmode="lin" valueType="num">
                                      <p:cBhvr additive="base">
                                        <p:cTn id="2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 calcmode="lin" valueType="num">
                                      <p:cBhvr additive="base">
                                        <p:cTn id="2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anim calcmode="lin" valueType="num">
                                      <p:cBhvr additive="base">
                                        <p:cTn id="31"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7" end="7"/>
                                            </p:txEl>
                                          </p:spTgt>
                                        </p:tgtEl>
                                        <p:attrNameLst>
                                          <p:attrName>style.visibility</p:attrName>
                                        </p:attrNameLst>
                                      </p:cBhvr>
                                      <p:to>
                                        <p:strVal val="visible"/>
                                      </p:to>
                                    </p:set>
                                    <p:anim calcmode="lin" valueType="num">
                                      <p:cBhvr additive="base">
                                        <p:cTn id="37"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059">
                                            <p:txEl>
                                              <p:pRg st="8" end="8"/>
                                            </p:txEl>
                                          </p:spTgt>
                                        </p:tgtEl>
                                        <p:attrNameLst>
                                          <p:attrName>style.visibility</p:attrName>
                                        </p:attrNameLst>
                                      </p:cBhvr>
                                      <p:to>
                                        <p:strVal val="visible"/>
                                      </p:to>
                                    </p:set>
                                    <p:anim calcmode="lin" valueType="num">
                                      <p:cBhvr additive="base">
                                        <p:cTn id="4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5059">
                                            <p:txEl>
                                              <p:pRg st="9" end="9"/>
                                            </p:txEl>
                                          </p:spTgt>
                                        </p:tgtEl>
                                        <p:attrNameLst>
                                          <p:attrName>style.visibility</p:attrName>
                                        </p:attrNameLst>
                                      </p:cBhvr>
                                      <p:to>
                                        <p:strVal val="visible"/>
                                      </p:to>
                                    </p:set>
                                    <p:anim calcmode="lin" valueType="num">
                                      <p:cBhvr additive="base">
                                        <p:cTn id="45" dur="5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505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5059">
                                            <p:txEl>
                                              <p:pRg st="10" end="10"/>
                                            </p:txEl>
                                          </p:spTgt>
                                        </p:tgtEl>
                                        <p:attrNameLst>
                                          <p:attrName>style.visibility</p:attrName>
                                        </p:attrNameLst>
                                      </p:cBhvr>
                                      <p:to>
                                        <p:strVal val="visible"/>
                                      </p:to>
                                    </p:set>
                                    <p:anim calcmode="lin" valueType="num">
                                      <p:cBhvr additive="base">
                                        <p:cTn id="49" dur="5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5059">
                                            <p:txEl>
                                              <p:pRg st="11" end="11"/>
                                            </p:txEl>
                                          </p:spTgt>
                                        </p:tgtEl>
                                        <p:attrNameLst>
                                          <p:attrName>style.visibility</p:attrName>
                                        </p:attrNameLst>
                                      </p:cBhvr>
                                      <p:to>
                                        <p:strVal val="visible"/>
                                      </p:to>
                                    </p:set>
                                    <p:anim calcmode="lin" valueType="num">
                                      <p:cBhvr additive="base">
                                        <p:cTn id="53" dur="500" fill="hold"/>
                                        <p:tgtEl>
                                          <p:spTgt spid="45059">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5059">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059">
                                            <p:txEl>
                                              <p:pRg st="12" end="12"/>
                                            </p:txEl>
                                          </p:spTgt>
                                        </p:tgtEl>
                                        <p:attrNameLst>
                                          <p:attrName>style.visibility</p:attrName>
                                        </p:attrNameLst>
                                      </p:cBhvr>
                                      <p:to>
                                        <p:strVal val="visible"/>
                                      </p:to>
                                    </p:set>
                                    <p:anim calcmode="lin" valueType="num">
                                      <p:cBhvr additive="base">
                                        <p:cTn id="57" dur="500" fill="hold"/>
                                        <p:tgtEl>
                                          <p:spTgt spid="45059">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5059">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059">
                                            <p:txEl>
                                              <p:pRg st="13" end="13"/>
                                            </p:txEl>
                                          </p:spTgt>
                                        </p:tgtEl>
                                        <p:attrNameLst>
                                          <p:attrName>style.visibility</p:attrName>
                                        </p:attrNameLst>
                                      </p:cBhvr>
                                      <p:to>
                                        <p:strVal val="visible"/>
                                      </p:to>
                                    </p:set>
                                    <p:anim calcmode="lin" valueType="num">
                                      <p:cBhvr additive="base">
                                        <p:cTn id="61" dur="500" fill="hold"/>
                                        <p:tgtEl>
                                          <p:spTgt spid="45059">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Pengguna Aplikasi Mobile</a:t>
            </a:r>
          </a:p>
        </p:txBody>
      </p:sp>
      <p:sp>
        <p:nvSpPr>
          <p:cNvPr id="46083" name="Rectangle 2"/>
          <p:cNvSpPr>
            <a:spLocks noGrp="1" noChangeArrowheads="1"/>
          </p:cNvSpPr>
          <p:nvPr>
            <p:ph idx="1"/>
          </p:nvPr>
        </p:nvSpPr>
        <p:spPr/>
        <p:txBody>
          <a:bodyPr>
            <a:normAutofit lnSpcReduction="10000"/>
          </a:bodyPr>
          <a:lstStyle/>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Perbaikan / Jasa</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Menerima panggilan perbaikan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Mengetahui informasi tugas pesanan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Mengunjungi ke tempat perbaikan untuk pelanggan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Mengetahui perkerjaan selanjutnya</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perbaikan atau follow-up pekerjaan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Pembayaran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Penjadwalan follow-up tugas</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tugas administrasi</a:t>
            </a:r>
          </a:p>
          <a:p>
            <a:pPr marL="341313" indent="-341313" eaLnBrk="1" hangingPunct="1">
              <a:lnSpc>
                <a:spcPct val="8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Konsultan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Bekerja di tempat pelanggan atau kantor sendiri</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Mengetahui apa yang akan dilakukan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pelayanan atau follow-up tugas</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Pembayaran</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Penjadwalan follow-up tugas</a:t>
            </a:r>
          </a:p>
          <a:p>
            <a:pPr marL="741363" lvl="1" indent="-284163" eaLnBrk="1" hangingPunct="1">
              <a:lnSpc>
                <a:spcPct val="8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tugas administrasi</a:t>
            </a:r>
          </a:p>
        </p:txBody>
      </p:sp>
    </p:spTree>
    <p:extLst>
      <p:ext uri="{BB962C8B-B14F-4D97-AF65-F5344CB8AC3E}">
        <p14:creationId xmlns:p14="http://schemas.microsoft.com/office/powerpoint/2010/main" val="2460440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additive="base">
                                        <p:cTn id="1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anim calcmode="lin" valueType="num">
                                      <p:cBhvr additive="base">
                                        <p:cTn id="23"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 calcmode="lin" valueType="num">
                                      <p:cBhvr additive="base">
                                        <p:cTn id="2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anim calcmode="lin" valueType="num">
                                      <p:cBhvr additive="base">
                                        <p:cTn id="31"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anim calcmode="lin" valueType="num">
                                      <p:cBhvr additive="base">
                                        <p:cTn id="35"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08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083">
                                            <p:txEl>
                                              <p:pRg st="8" end="8"/>
                                            </p:txEl>
                                          </p:spTgt>
                                        </p:tgtEl>
                                        <p:attrNameLst>
                                          <p:attrName>style.visibility</p:attrName>
                                        </p:attrNameLst>
                                      </p:cBhvr>
                                      <p:to>
                                        <p:strVal val="visible"/>
                                      </p:to>
                                    </p:set>
                                    <p:anim calcmode="lin" valueType="num">
                                      <p:cBhvr additive="base">
                                        <p:cTn id="39" dur="5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6083">
                                            <p:txEl>
                                              <p:pRg st="9" end="9"/>
                                            </p:txEl>
                                          </p:spTgt>
                                        </p:tgtEl>
                                        <p:attrNameLst>
                                          <p:attrName>style.visibility</p:attrName>
                                        </p:attrNameLst>
                                      </p:cBhvr>
                                      <p:to>
                                        <p:strVal val="visible"/>
                                      </p:to>
                                    </p:set>
                                    <p:anim calcmode="lin" valueType="num">
                                      <p:cBhvr additive="base">
                                        <p:cTn id="45" dur="5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608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6083">
                                            <p:txEl>
                                              <p:pRg st="10" end="10"/>
                                            </p:txEl>
                                          </p:spTgt>
                                        </p:tgtEl>
                                        <p:attrNameLst>
                                          <p:attrName>style.visibility</p:attrName>
                                        </p:attrNameLst>
                                      </p:cBhvr>
                                      <p:to>
                                        <p:strVal val="visible"/>
                                      </p:to>
                                    </p:set>
                                    <p:anim calcmode="lin" valueType="num">
                                      <p:cBhvr additive="base">
                                        <p:cTn id="49" dur="500" fill="hold"/>
                                        <p:tgtEl>
                                          <p:spTgt spid="4608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08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6083">
                                            <p:txEl>
                                              <p:pRg st="11" end="11"/>
                                            </p:txEl>
                                          </p:spTgt>
                                        </p:tgtEl>
                                        <p:attrNameLst>
                                          <p:attrName>style.visibility</p:attrName>
                                        </p:attrNameLst>
                                      </p:cBhvr>
                                      <p:to>
                                        <p:strVal val="visible"/>
                                      </p:to>
                                    </p:set>
                                    <p:anim calcmode="lin" valueType="num">
                                      <p:cBhvr additive="base">
                                        <p:cTn id="53" dur="5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608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6083">
                                            <p:txEl>
                                              <p:pRg st="12" end="12"/>
                                            </p:txEl>
                                          </p:spTgt>
                                        </p:tgtEl>
                                        <p:attrNameLst>
                                          <p:attrName>style.visibility</p:attrName>
                                        </p:attrNameLst>
                                      </p:cBhvr>
                                      <p:to>
                                        <p:strVal val="visible"/>
                                      </p:to>
                                    </p:set>
                                    <p:anim calcmode="lin" valueType="num">
                                      <p:cBhvr additive="base">
                                        <p:cTn id="57" dur="500" fill="hold"/>
                                        <p:tgtEl>
                                          <p:spTgt spid="4608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608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6083">
                                            <p:txEl>
                                              <p:pRg st="13" end="13"/>
                                            </p:txEl>
                                          </p:spTgt>
                                        </p:tgtEl>
                                        <p:attrNameLst>
                                          <p:attrName>style.visibility</p:attrName>
                                        </p:attrNameLst>
                                      </p:cBhvr>
                                      <p:to>
                                        <p:strVal val="visible"/>
                                      </p:to>
                                    </p:set>
                                    <p:anim calcmode="lin" valueType="num">
                                      <p:cBhvr additive="base">
                                        <p:cTn id="61" dur="500" fill="hold"/>
                                        <p:tgtEl>
                                          <p:spTgt spid="4608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608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083">
                                            <p:txEl>
                                              <p:pRg st="14" end="14"/>
                                            </p:txEl>
                                          </p:spTgt>
                                        </p:tgtEl>
                                        <p:attrNameLst>
                                          <p:attrName>style.visibility</p:attrName>
                                        </p:attrNameLst>
                                      </p:cBhvr>
                                      <p:to>
                                        <p:strVal val="visible"/>
                                      </p:to>
                                    </p:set>
                                    <p:anim calcmode="lin" valueType="num">
                                      <p:cBhvr additive="base">
                                        <p:cTn id="65" dur="500" fill="hold"/>
                                        <p:tgtEl>
                                          <p:spTgt spid="4608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608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6083">
                                            <p:txEl>
                                              <p:pRg st="15" end="15"/>
                                            </p:txEl>
                                          </p:spTgt>
                                        </p:tgtEl>
                                        <p:attrNameLst>
                                          <p:attrName>style.visibility</p:attrName>
                                        </p:attrNameLst>
                                      </p:cBhvr>
                                      <p:to>
                                        <p:strVal val="visible"/>
                                      </p:to>
                                    </p:set>
                                    <p:anim calcmode="lin" valueType="num">
                                      <p:cBhvr additive="base">
                                        <p:cTn id="69" dur="500" fill="hold"/>
                                        <p:tgtEl>
                                          <p:spTgt spid="4608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608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8013" cy="633412"/>
          </a:xfrm>
        </p:spPr>
        <p:txBody>
          <a:bodyPr>
            <a:normAutofit fontScale="90000"/>
          </a:bodyPr>
          <a:lstStyle/>
          <a:p>
            <a:r>
              <a:rPr lang="id-ID"/>
              <a:t>Mobile technology</a:t>
            </a:r>
          </a:p>
        </p:txBody>
      </p:sp>
      <p:pic>
        <p:nvPicPr>
          <p:cNvPr id="48131" name="Picture 2"/>
          <p:cNvPicPr>
            <a:picLocks noChangeAspect="1" noChangeArrowheads="1"/>
          </p:cNvPicPr>
          <p:nvPr/>
        </p:nvPicPr>
        <p:blipFill>
          <a:blip r:embed="rId3"/>
          <a:srcRect/>
          <a:stretch>
            <a:fillRect/>
          </a:stretch>
        </p:blipFill>
        <p:spPr bwMode="auto">
          <a:xfrm>
            <a:off x="0" y="981075"/>
            <a:ext cx="2143125" cy="2143125"/>
          </a:xfrm>
          <a:prstGeom prst="rect">
            <a:avLst/>
          </a:prstGeom>
          <a:noFill/>
          <a:ln w="9525">
            <a:noFill/>
            <a:miter lim="800000"/>
            <a:headEnd/>
            <a:tailEnd/>
          </a:ln>
        </p:spPr>
      </p:pic>
      <p:pic>
        <p:nvPicPr>
          <p:cNvPr id="48132" name="Picture 3"/>
          <p:cNvPicPr>
            <a:picLocks noChangeAspect="1" noChangeArrowheads="1"/>
          </p:cNvPicPr>
          <p:nvPr/>
        </p:nvPicPr>
        <p:blipFill>
          <a:blip r:embed="rId4"/>
          <a:srcRect/>
          <a:stretch>
            <a:fillRect/>
          </a:stretch>
        </p:blipFill>
        <p:spPr bwMode="auto">
          <a:xfrm>
            <a:off x="2411413" y="1052513"/>
            <a:ext cx="2466975" cy="1847850"/>
          </a:xfrm>
          <a:prstGeom prst="rect">
            <a:avLst/>
          </a:prstGeom>
          <a:noFill/>
          <a:ln w="9525">
            <a:noFill/>
            <a:miter lim="800000"/>
            <a:headEnd/>
            <a:tailEnd/>
          </a:ln>
        </p:spPr>
      </p:pic>
      <p:pic>
        <p:nvPicPr>
          <p:cNvPr id="48133" name="Picture 4"/>
          <p:cNvPicPr>
            <a:picLocks noChangeAspect="1" noChangeArrowheads="1"/>
          </p:cNvPicPr>
          <p:nvPr/>
        </p:nvPicPr>
        <p:blipFill>
          <a:blip r:embed="rId5"/>
          <a:srcRect/>
          <a:stretch>
            <a:fillRect/>
          </a:stretch>
        </p:blipFill>
        <p:spPr bwMode="auto">
          <a:xfrm>
            <a:off x="5003800" y="1341438"/>
            <a:ext cx="1905000" cy="2400300"/>
          </a:xfrm>
          <a:prstGeom prst="rect">
            <a:avLst/>
          </a:prstGeom>
          <a:noFill/>
          <a:ln w="9525">
            <a:noFill/>
            <a:miter lim="800000"/>
            <a:headEnd/>
            <a:tailEnd/>
          </a:ln>
        </p:spPr>
      </p:pic>
      <p:pic>
        <p:nvPicPr>
          <p:cNvPr id="48134" name="Picture 5"/>
          <p:cNvPicPr>
            <a:picLocks noChangeAspect="1" noChangeArrowheads="1"/>
          </p:cNvPicPr>
          <p:nvPr/>
        </p:nvPicPr>
        <p:blipFill>
          <a:blip r:embed="rId6"/>
          <a:srcRect/>
          <a:stretch>
            <a:fillRect/>
          </a:stretch>
        </p:blipFill>
        <p:spPr bwMode="auto">
          <a:xfrm>
            <a:off x="250825" y="2997200"/>
            <a:ext cx="2143125" cy="2143125"/>
          </a:xfrm>
          <a:prstGeom prst="rect">
            <a:avLst/>
          </a:prstGeom>
          <a:noFill/>
          <a:ln w="9525">
            <a:noFill/>
            <a:miter lim="800000"/>
            <a:headEnd/>
            <a:tailEnd/>
          </a:ln>
        </p:spPr>
      </p:pic>
      <p:pic>
        <p:nvPicPr>
          <p:cNvPr id="48135" name="Picture 6"/>
          <p:cNvPicPr>
            <a:picLocks noChangeAspect="1" noChangeArrowheads="1"/>
          </p:cNvPicPr>
          <p:nvPr/>
        </p:nvPicPr>
        <p:blipFill>
          <a:blip r:embed="rId7"/>
          <a:srcRect/>
          <a:stretch>
            <a:fillRect/>
          </a:stretch>
        </p:blipFill>
        <p:spPr bwMode="auto">
          <a:xfrm>
            <a:off x="2555875" y="2565400"/>
            <a:ext cx="2143125" cy="2143125"/>
          </a:xfrm>
          <a:prstGeom prst="rect">
            <a:avLst/>
          </a:prstGeom>
          <a:noFill/>
          <a:ln w="9525">
            <a:noFill/>
            <a:miter lim="800000"/>
            <a:headEnd/>
            <a:tailEnd/>
          </a:ln>
        </p:spPr>
      </p:pic>
      <p:pic>
        <p:nvPicPr>
          <p:cNvPr id="48136" name="Picture 7"/>
          <p:cNvPicPr>
            <a:picLocks noChangeAspect="1" noChangeArrowheads="1"/>
          </p:cNvPicPr>
          <p:nvPr/>
        </p:nvPicPr>
        <p:blipFill>
          <a:blip r:embed="rId8"/>
          <a:srcRect/>
          <a:stretch>
            <a:fillRect/>
          </a:stretch>
        </p:blipFill>
        <p:spPr bwMode="auto">
          <a:xfrm>
            <a:off x="3995738" y="4714875"/>
            <a:ext cx="2143125" cy="2143125"/>
          </a:xfrm>
          <a:prstGeom prst="rect">
            <a:avLst/>
          </a:prstGeom>
          <a:noFill/>
          <a:ln w="9525">
            <a:noFill/>
            <a:miter lim="800000"/>
            <a:headEnd/>
            <a:tailEnd/>
          </a:ln>
        </p:spPr>
      </p:pic>
      <p:pic>
        <p:nvPicPr>
          <p:cNvPr id="48137" name="Picture 8"/>
          <p:cNvPicPr>
            <a:picLocks noChangeAspect="1" noChangeArrowheads="1"/>
          </p:cNvPicPr>
          <p:nvPr/>
        </p:nvPicPr>
        <p:blipFill>
          <a:blip r:embed="rId9"/>
          <a:srcRect/>
          <a:stretch>
            <a:fillRect/>
          </a:stretch>
        </p:blipFill>
        <p:spPr bwMode="auto">
          <a:xfrm>
            <a:off x="6948488" y="5445125"/>
            <a:ext cx="1219200" cy="1152525"/>
          </a:xfrm>
          <a:prstGeom prst="rect">
            <a:avLst/>
          </a:prstGeom>
          <a:noFill/>
          <a:ln w="9525">
            <a:noFill/>
            <a:miter lim="800000"/>
            <a:headEnd/>
            <a:tailEnd/>
          </a:ln>
        </p:spPr>
      </p:pic>
      <p:pic>
        <p:nvPicPr>
          <p:cNvPr id="48138" name="Picture 9"/>
          <p:cNvPicPr>
            <a:picLocks noChangeAspect="1" noChangeArrowheads="1"/>
          </p:cNvPicPr>
          <p:nvPr/>
        </p:nvPicPr>
        <p:blipFill>
          <a:blip r:embed="rId10"/>
          <a:srcRect/>
          <a:stretch>
            <a:fillRect/>
          </a:stretch>
        </p:blipFill>
        <p:spPr bwMode="auto">
          <a:xfrm>
            <a:off x="755650" y="5013325"/>
            <a:ext cx="2762250" cy="1657350"/>
          </a:xfrm>
          <a:prstGeom prst="rect">
            <a:avLst/>
          </a:prstGeom>
          <a:noFill/>
          <a:ln w="9525">
            <a:noFill/>
            <a:miter lim="800000"/>
            <a:headEnd/>
            <a:tailEnd/>
          </a:ln>
        </p:spPr>
      </p:pic>
      <p:pic>
        <p:nvPicPr>
          <p:cNvPr id="48139" name="Picture 10"/>
          <p:cNvPicPr>
            <a:picLocks noChangeAspect="1" noChangeArrowheads="1"/>
          </p:cNvPicPr>
          <p:nvPr/>
        </p:nvPicPr>
        <p:blipFill>
          <a:blip r:embed="rId11"/>
          <a:srcRect/>
          <a:stretch>
            <a:fillRect/>
          </a:stretch>
        </p:blipFill>
        <p:spPr bwMode="auto">
          <a:xfrm>
            <a:off x="7000875" y="1052513"/>
            <a:ext cx="2143125" cy="2143125"/>
          </a:xfrm>
          <a:prstGeom prst="rect">
            <a:avLst/>
          </a:prstGeom>
          <a:noFill/>
          <a:ln w="9525">
            <a:noFill/>
            <a:miter lim="800000"/>
            <a:headEnd/>
            <a:tailEnd/>
          </a:ln>
        </p:spPr>
      </p:pic>
      <p:pic>
        <p:nvPicPr>
          <p:cNvPr id="48140" name="Picture 11"/>
          <p:cNvPicPr>
            <a:picLocks noChangeAspect="1" noChangeArrowheads="1"/>
          </p:cNvPicPr>
          <p:nvPr/>
        </p:nvPicPr>
        <p:blipFill>
          <a:blip r:embed="rId12"/>
          <a:srcRect/>
          <a:stretch>
            <a:fillRect/>
          </a:stretch>
        </p:blipFill>
        <p:spPr bwMode="auto">
          <a:xfrm>
            <a:off x="6300788" y="3573463"/>
            <a:ext cx="2609850" cy="1752600"/>
          </a:xfrm>
          <a:prstGeom prst="rect">
            <a:avLst/>
          </a:prstGeom>
          <a:noFill/>
          <a:ln w="9525">
            <a:noFill/>
            <a:miter lim="800000"/>
            <a:headEnd/>
            <a:tailEnd/>
          </a:ln>
        </p:spPr>
      </p:pic>
    </p:spTree>
    <p:extLst>
      <p:ext uri="{BB962C8B-B14F-4D97-AF65-F5344CB8AC3E}">
        <p14:creationId xmlns:p14="http://schemas.microsoft.com/office/powerpoint/2010/main" val="182287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Mobile Computing</a:t>
            </a:r>
          </a:p>
        </p:txBody>
      </p:sp>
      <p:sp>
        <p:nvSpPr>
          <p:cNvPr id="15363" name="Rectangle 2"/>
          <p:cNvSpPr>
            <a:spLocks noGrp="1" noChangeArrowheads="1"/>
          </p:cNvSpPr>
          <p:nvPr>
            <p:ph idx="1"/>
          </p:nvPr>
        </p:nvSpPr>
        <p:spPr/>
        <p:txBody>
          <a:bodyPr>
            <a:normAutofit/>
          </a:bodyPr>
          <a:lstStyle/>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Mobile Computing </a:t>
            </a:r>
            <a:r>
              <a:rPr lang="en-US" sz="2400" dirty="0" err="1"/>
              <a:t>adalah</a:t>
            </a:r>
            <a:r>
              <a:rPr lang="en-US" sz="2400" dirty="0"/>
              <a:t> </a:t>
            </a:r>
            <a:r>
              <a:rPr lang="en-US" sz="2400" dirty="0" err="1"/>
              <a:t>suatu</a:t>
            </a:r>
            <a:r>
              <a:rPr lang="en-US" sz="2400" dirty="0"/>
              <a:t> </a:t>
            </a:r>
            <a:r>
              <a:rPr lang="en-US" sz="2400" dirty="0" err="1"/>
              <a:t>istilah</a:t>
            </a:r>
            <a:r>
              <a:rPr lang="en-US" sz="2400" dirty="0"/>
              <a:t> yang </a:t>
            </a:r>
            <a:r>
              <a:rPr lang="en-US" sz="2400" dirty="0" err="1"/>
              <a:t>digunakan</a:t>
            </a:r>
            <a:r>
              <a:rPr lang="en-US" sz="2400" dirty="0"/>
              <a:t> </a:t>
            </a:r>
            <a:r>
              <a:rPr lang="en-US" sz="2400" dirty="0" err="1"/>
              <a:t>untuk</a:t>
            </a:r>
            <a:r>
              <a:rPr lang="en-US" sz="2400" dirty="0"/>
              <a:t> </a:t>
            </a:r>
            <a:r>
              <a:rPr lang="en-US" sz="2400" dirty="0" err="1"/>
              <a:t>menggambarkan</a:t>
            </a:r>
            <a:r>
              <a:rPr lang="en-US" sz="2400" dirty="0"/>
              <a:t> </a:t>
            </a:r>
            <a:r>
              <a:rPr lang="en-US" sz="2400" dirty="0" err="1"/>
              <a:t>aplikasi</a:t>
            </a:r>
            <a:r>
              <a:rPr lang="en-US" sz="2400" dirty="0"/>
              <a:t> </a:t>
            </a:r>
            <a:r>
              <a:rPr lang="en-US" sz="2400" dirty="0" err="1"/>
              <a:t>pada</a:t>
            </a:r>
            <a:r>
              <a:rPr lang="en-US" sz="2400" dirty="0"/>
              <a:t> </a:t>
            </a:r>
            <a:r>
              <a:rPr lang="en-US" sz="2400" dirty="0" err="1"/>
              <a:t>piranti</a:t>
            </a:r>
            <a:r>
              <a:rPr lang="en-US" sz="2400" dirty="0"/>
              <a:t> </a:t>
            </a:r>
            <a:r>
              <a:rPr lang="en-US" sz="2400" dirty="0" err="1"/>
              <a:t>berukuran</a:t>
            </a:r>
            <a:r>
              <a:rPr lang="en-US" sz="2400" dirty="0"/>
              <a:t> </a:t>
            </a:r>
            <a:r>
              <a:rPr lang="en-US" sz="2400" dirty="0" err="1"/>
              <a:t>kecil</a:t>
            </a:r>
            <a:r>
              <a:rPr lang="en-US" sz="2400" dirty="0"/>
              <a:t>, portable, </a:t>
            </a:r>
            <a:r>
              <a:rPr lang="en-US" sz="2400" dirty="0" err="1"/>
              <a:t>dan</a:t>
            </a:r>
            <a:r>
              <a:rPr lang="en-US" sz="2400" dirty="0"/>
              <a:t> wireless </a:t>
            </a:r>
            <a:r>
              <a:rPr lang="en-US" sz="2400" dirty="0" err="1"/>
              <a:t>serta</a:t>
            </a:r>
            <a:r>
              <a:rPr lang="en-US" sz="2400" dirty="0"/>
              <a:t> </a:t>
            </a:r>
            <a:r>
              <a:rPr lang="en-US" sz="2400" dirty="0" err="1"/>
              <a:t>mendukung</a:t>
            </a:r>
            <a:r>
              <a:rPr lang="en-US" sz="2400" dirty="0"/>
              <a:t> </a:t>
            </a:r>
            <a:r>
              <a:rPr lang="en-US" sz="2400" dirty="0" err="1"/>
              <a:t>komunikasi</a:t>
            </a:r>
            <a:r>
              <a:rPr lang="en-US" sz="2400" dirty="0"/>
              <a:t>.</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Mobile Computing : A technology that allows transmission of data, via a computer, without having to be connected to a fixed physical link. </a:t>
            </a:r>
          </a:p>
          <a:p>
            <a:pPr marL="341313" indent="-341313" eaLnBrk="1" hangingPunct="1">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Yang </a:t>
            </a:r>
            <a:r>
              <a:rPr lang="en-US" sz="2400" dirty="0" err="1"/>
              <a:t>termasuk</a:t>
            </a:r>
            <a:r>
              <a:rPr lang="en-US" sz="2400" dirty="0"/>
              <a:t> mobile computing:</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laptop </a:t>
            </a:r>
            <a:r>
              <a:rPr lang="en-US" sz="2000" dirty="0" err="1"/>
              <a:t>dengan</a:t>
            </a:r>
            <a:r>
              <a:rPr lang="en-US" sz="2000" dirty="0"/>
              <a:t> wireless LAN</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Mobile phone/Smartphone</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Wearable computer</a:t>
            </a:r>
          </a:p>
          <a:p>
            <a:pPr marL="741363" lvl="1" indent="-284163" eaLnBrk="1" hangingPunct="1">
              <a:lnSpc>
                <a:spcPct val="90000"/>
              </a:lnSpc>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Personal Digital Assistant (PDA) </a:t>
            </a:r>
            <a:r>
              <a:rPr lang="en-US" sz="2000" dirty="0" err="1"/>
              <a:t>dengan</a:t>
            </a:r>
            <a:r>
              <a:rPr lang="en-US" sz="2000" dirty="0"/>
              <a:t> Bluetooth </a:t>
            </a:r>
            <a:r>
              <a:rPr lang="en-US" sz="2000" dirty="0" err="1"/>
              <a:t>atau</a:t>
            </a:r>
            <a:r>
              <a:rPr lang="en-US" sz="2000" dirty="0"/>
              <a:t> IRDA</a:t>
            </a:r>
          </a:p>
        </p:txBody>
      </p:sp>
    </p:spTree>
    <p:extLst>
      <p:ext uri="{BB962C8B-B14F-4D97-AF65-F5344CB8AC3E}">
        <p14:creationId xmlns:p14="http://schemas.microsoft.com/office/powerpoint/2010/main" val="37320838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 calcmode="lin" valueType="num">
                                      <p:cBhvr additive="base">
                                        <p:cTn id="3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Mobile Computing </a:t>
            </a:r>
            <a:r>
              <a:rPr lang="en-US" sz="2400" dirty="0" err="1"/>
              <a:t>adalah</a:t>
            </a:r>
            <a:r>
              <a:rPr lang="en-US" sz="2400" dirty="0"/>
              <a:t> </a:t>
            </a:r>
            <a:r>
              <a:rPr lang="en-US" sz="2400" dirty="0" err="1"/>
              <a:t>suatu</a:t>
            </a:r>
            <a:r>
              <a:rPr lang="en-US" sz="2400" dirty="0"/>
              <a:t> </a:t>
            </a:r>
            <a:r>
              <a:rPr lang="en-US" sz="2400" dirty="0" err="1"/>
              <a:t>istilah</a:t>
            </a:r>
            <a:r>
              <a:rPr lang="en-US" sz="2400" dirty="0"/>
              <a:t> yang </a:t>
            </a:r>
            <a:r>
              <a:rPr lang="en-US" sz="2400" dirty="0" err="1"/>
              <a:t>digunakan</a:t>
            </a:r>
            <a:r>
              <a:rPr lang="en-US" sz="2400" dirty="0"/>
              <a:t> </a:t>
            </a:r>
            <a:r>
              <a:rPr lang="en-US" sz="2400" dirty="0" err="1"/>
              <a:t>untuk</a:t>
            </a:r>
            <a:r>
              <a:rPr lang="en-US" sz="2400" dirty="0"/>
              <a:t> </a:t>
            </a:r>
            <a:r>
              <a:rPr lang="en-US" sz="2400" dirty="0" err="1"/>
              <a:t>menggambarkan</a:t>
            </a:r>
            <a:r>
              <a:rPr lang="en-US" sz="2400" dirty="0"/>
              <a:t> </a:t>
            </a:r>
            <a:r>
              <a:rPr lang="en-US" sz="2400" dirty="0" err="1"/>
              <a:t>aplikasi</a:t>
            </a:r>
            <a:r>
              <a:rPr lang="en-US" sz="2400" dirty="0"/>
              <a:t> </a:t>
            </a:r>
            <a:r>
              <a:rPr lang="en-US" sz="2400" dirty="0" err="1"/>
              <a:t>pada</a:t>
            </a:r>
            <a:r>
              <a:rPr lang="en-US" sz="2400" dirty="0"/>
              <a:t> </a:t>
            </a:r>
            <a:r>
              <a:rPr lang="en-US" sz="2400" dirty="0" err="1"/>
              <a:t>piranti</a:t>
            </a:r>
            <a:r>
              <a:rPr lang="en-US" sz="2400" dirty="0"/>
              <a:t> </a:t>
            </a:r>
            <a:r>
              <a:rPr lang="en-US" sz="2400" dirty="0" err="1"/>
              <a:t>berukuran</a:t>
            </a:r>
            <a:r>
              <a:rPr lang="en-US" sz="2400" dirty="0"/>
              <a:t> </a:t>
            </a:r>
            <a:r>
              <a:rPr lang="en-US" sz="2400" dirty="0" err="1"/>
              <a:t>kecil</a:t>
            </a:r>
            <a:r>
              <a:rPr lang="en-US" sz="2400" dirty="0"/>
              <a:t>, portable, </a:t>
            </a:r>
            <a:r>
              <a:rPr lang="en-US" sz="2400" dirty="0" err="1"/>
              <a:t>dan</a:t>
            </a:r>
            <a:r>
              <a:rPr lang="en-US" sz="2400" dirty="0"/>
              <a:t> wireless </a:t>
            </a:r>
            <a:r>
              <a:rPr lang="en-US" sz="2400" dirty="0" err="1"/>
              <a:t>serta</a:t>
            </a:r>
            <a:r>
              <a:rPr lang="en-US" sz="2400" dirty="0"/>
              <a:t> </a:t>
            </a:r>
            <a:r>
              <a:rPr lang="en-US" sz="2400" dirty="0" err="1"/>
              <a:t>mendukung</a:t>
            </a:r>
            <a:r>
              <a:rPr lang="en-US" sz="2400" dirty="0"/>
              <a:t> </a:t>
            </a:r>
            <a:r>
              <a:rPr lang="en-US" sz="2400" dirty="0" err="1"/>
              <a:t>komunikasi</a:t>
            </a:r>
            <a:r>
              <a:rPr lang="en-US" sz="2400" dirty="0"/>
              <a:t>.</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Mobile Computing : A technology that allows transmission of data, via a computer, without having to be connected to a fixed physical link. </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Yang </a:t>
            </a:r>
            <a:r>
              <a:rPr lang="en-US" sz="2400" dirty="0" err="1"/>
              <a:t>termasuk</a:t>
            </a:r>
            <a:r>
              <a:rPr lang="en-US" sz="2400" dirty="0"/>
              <a:t> mobile computing:</a:t>
            </a:r>
          </a:p>
          <a:p>
            <a:pPr marL="741363" lvl="1" indent="-28416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laptop </a:t>
            </a:r>
            <a:r>
              <a:rPr lang="en-US" sz="2000" dirty="0" err="1"/>
              <a:t>dengan</a:t>
            </a:r>
            <a:r>
              <a:rPr lang="en-US" sz="2000" dirty="0"/>
              <a:t> wireless LAN</a:t>
            </a:r>
          </a:p>
          <a:p>
            <a:pPr marL="741363" lvl="1" indent="-28416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Mobile phone/Smartphone</a:t>
            </a:r>
          </a:p>
          <a:p>
            <a:pPr marL="741363" lvl="1" indent="-28416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Wearable computer</a:t>
            </a:r>
          </a:p>
          <a:p>
            <a:pPr marL="741363" lvl="1" indent="-28416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Personal Digital Assistant (PDA) </a:t>
            </a:r>
            <a:r>
              <a:rPr lang="en-US" sz="2000" dirty="0" err="1"/>
              <a:t>dengan</a:t>
            </a:r>
            <a:r>
              <a:rPr lang="en-US" sz="2000" dirty="0"/>
              <a:t> Bluetooth </a:t>
            </a:r>
            <a:r>
              <a:rPr lang="en-US" sz="2000" dirty="0" err="1"/>
              <a:t>atau</a:t>
            </a:r>
            <a:r>
              <a:rPr lang="en-US" sz="2000" dirty="0"/>
              <a:t> IRDA</a:t>
            </a:r>
          </a:p>
          <a:p>
            <a:endParaRPr lang="en-US" dirty="0"/>
          </a:p>
        </p:txBody>
      </p:sp>
    </p:spTree>
    <p:extLst>
      <p:ext uri="{BB962C8B-B14F-4D97-AF65-F5344CB8AC3E}">
        <p14:creationId xmlns:p14="http://schemas.microsoft.com/office/powerpoint/2010/main" val="15763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Wearable Computer</a:t>
            </a:r>
          </a:p>
        </p:txBody>
      </p:sp>
      <p:sp>
        <p:nvSpPr>
          <p:cNvPr id="16387" name="Rectangle 2"/>
          <p:cNvSpPr>
            <a:spLocks noGrp="1" noChangeArrowheads="1"/>
          </p:cNvSpPr>
          <p:nvPr>
            <p:ph idx="1"/>
          </p:nvPr>
        </p:nvSpPr>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Suatu computer yang “ditanamkan / embedded” di dalam sebuah peralatan yang dapat digunakan oleh manusia</a:t>
            </a:r>
          </a:p>
        </p:txBody>
      </p:sp>
      <p:pic>
        <p:nvPicPr>
          <p:cNvPr id="16388" name="Picture 3"/>
          <p:cNvPicPr>
            <a:picLocks noChangeAspect="1" noChangeArrowheads="1"/>
          </p:cNvPicPr>
          <p:nvPr/>
        </p:nvPicPr>
        <p:blipFill>
          <a:blip r:embed="rId3"/>
          <a:srcRect/>
          <a:stretch>
            <a:fillRect/>
          </a:stretch>
        </p:blipFill>
        <p:spPr bwMode="auto">
          <a:xfrm>
            <a:off x="468313" y="3500438"/>
            <a:ext cx="1776412" cy="2663825"/>
          </a:xfrm>
          <a:prstGeom prst="rect">
            <a:avLst/>
          </a:prstGeom>
          <a:noFill/>
          <a:ln w="9525">
            <a:noFill/>
            <a:round/>
            <a:headEnd/>
            <a:tailEnd/>
          </a:ln>
        </p:spPr>
      </p:pic>
      <p:pic>
        <p:nvPicPr>
          <p:cNvPr id="16389" name="Picture 4"/>
          <p:cNvPicPr>
            <a:picLocks noChangeAspect="1" noChangeArrowheads="1"/>
          </p:cNvPicPr>
          <p:nvPr/>
        </p:nvPicPr>
        <p:blipFill>
          <a:blip r:embed="rId4"/>
          <a:srcRect/>
          <a:stretch>
            <a:fillRect/>
          </a:stretch>
        </p:blipFill>
        <p:spPr bwMode="auto">
          <a:xfrm>
            <a:off x="2843213" y="3644900"/>
            <a:ext cx="2286000" cy="2543175"/>
          </a:xfrm>
          <a:prstGeom prst="rect">
            <a:avLst/>
          </a:prstGeom>
          <a:noFill/>
          <a:ln w="9525">
            <a:noFill/>
            <a:round/>
            <a:headEnd/>
            <a:tailEnd/>
          </a:ln>
        </p:spPr>
      </p:pic>
      <p:pic>
        <p:nvPicPr>
          <p:cNvPr id="17414" name="Picture 6"/>
          <p:cNvPicPr>
            <a:picLocks noChangeAspect="1" noChangeArrowheads="1"/>
          </p:cNvPicPr>
          <p:nvPr/>
        </p:nvPicPr>
        <p:blipFill>
          <a:blip r:embed="rId5"/>
          <a:srcRect/>
          <a:stretch>
            <a:fillRect/>
          </a:stretch>
        </p:blipFill>
        <p:spPr bwMode="auto">
          <a:xfrm>
            <a:off x="5651500" y="3429000"/>
            <a:ext cx="2468563" cy="2800350"/>
          </a:xfrm>
          <a:prstGeom prst="rect">
            <a:avLst/>
          </a:prstGeom>
          <a:noFill/>
          <a:ln w="9525">
            <a:noFill/>
            <a:miter lim="800000"/>
            <a:headEnd/>
            <a:tailEnd/>
          </a:ln>
        </p:spPr>
      </p:pic>
    </p:spTree>
    <p:extLst>
      <p:ext uri="{BB962C8B-B14F-4D97-AF65-F5344CB8AC3E}">
        <p14:creationId xmlns:p14="http://schemas.microsoft.com/office/powerpoint/2010/main" val="3061333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t>Wearable Computer (2) – in fiction</a:t>
            </a:r>
          </a:p>
        </p:txBody>
      </p:sp>
      <p:sp>
        <p:nvSpPr>
          <p:cNvPr id="17411" name="Rectangle 2"/>
          <p:cNvSpPr>
            <a:spLocks noGrp="1" noChangeArrowheads="1"/>
          </p:cNvSpPr>
          <p:nvPr>
            <p:ph idx="1"/>
          </p:nvPr>
        </p:nvSpPr>
        <p:spPr>
          <a:xfrm>
            <a:off x="457200" y="1600200"/>
            <a:ext cx="8229600" cy="5068888"/>
          </a:xfrm>
        </p:spPr>
        <p:txBody>
          <a:bodyPr>
            <a:normAutofit/>
          </a:bodyPr>
          <a:lstStyle/>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Wearable computers in fiction is that of </a:t>
            </a:r>
            <a:r>
              <a:rPr lang="en-US" sz="2800" b="1"/>
              <a:t>James Bond</a:t>
            </a:r>
            <a:r>
              <a:rPr lang="en-US" sz="2800"/>
              <a:t>, usually in the form of a watch. </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the manga and anime </a:t>
            </a:r>
            <a:r>
              <a:rPr lang="en-US" sz="2800" b="1"/>
              <a:t>Dragon Ball</a:t>
            </a:r>
            <a:r>
              <a:rPr lang="en-US" sz="2800"/>
              <a:t> series, the </a:t>
            </a:r>
            <a:r>
              <a:rPr lang="en-US" sz="2800" b="1"/>
              <a:t>Scouter</a:t>
            </a:r>
            <a:r>
              <a:rPr lang="en-US" sz="2800"/>
              <a:t> is a </a:t>
            </a:r>
            <a:r>
              <a:rPr lang="en-US" sz="2800" b="1"/>
              <a:t>Head-mounted</a:t>
            </a:r>
            <a:r>
              <a:rPr lang="en-US" sz="2800"/>
              <a:t> display worn over one eye to determine the relative strength of combatants. </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the movie </a:t>
            </a:r>
            <a:r>
              <a:rPr lang="en-US" sz="2800" b="1"/>
              <a:t>The Tuxedo</a:t>
            </a:r>
            <a:r>
              <a:rPr lang="en-US" sz="2800"/>
              <a:t> </a:t>
            </a:r>
            <a:r>
              <a:rPr lang="en-US" sz="2800" b="1"/>
              <a:t>Jackie Chan</a:t>
            </a:r>
            <a:r>
              <a:rPr lang="en-US" sz="2800"/>
              <a:t> is using a state-of-the-art spy suit with an advanced wearable computer and electronics.  </a:t>
            </a:r>
          </a:p>
          <a:p>
            <a:pPr marL="341313" indent="-341313" eaLnBrk="1" hangingPunct="1">
              <a:lnSpc>
                <a:spcPct val="90000"/>
              </a:lnSpc>
              <a:spcBef>
                <a:spcPts val="7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the video game series </a:t>
            </a:r>
            <a:r>
              <a:rPr lang="en-US" sz="2800" b="1"/>
              <a:t>Splinter Cell</a:t>
            </a:r>
            <a:r>
              <a:rPr lang="en-US" sz="2800"/>
              <a:t>, the main character </a:t>
            </a:r>
            <a:r>
              <a:rPr lang="en-US" sz="2800" b="1"/>
              <a:t>Sam Fisher</a:t>
            </a:r>
            <a:r>
              <a:rPr lang="en-US" sz="2800"/>
              <a:t> has almost always used a wrist computer called an </a:t>
            </a:r>
            <a:r>
              <a:rPr lang="en-US" sz="2800" b="1"/>
              <a:t>OPSAT</a:t>
            </a:r>
            <a:r>
              <a:rPr lang="en-US" sz="2800"/>
              <a:t> on his wrist.   </a:t>
            </a:r>
          </a:p>
        </p:txBody>
      </p:sp>
    </p:spTree>
    <p:extLst>
      <p:ext uri="{BB962C8B-B14F-4D97-AF65-F5344CB8AC3E}">
        <p14:creationId xmlns:p14="http://schemas.microsoft.com/office/powerpoint/2010/main" val="3412875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420888"/>
            <a:ext cx="8208912" cy="1498600"/>
          </a:xfrm>
        </p:spPr>
        <p:txBody>
          <a:bodyPr>
            <a:normAutofit/>
          </a:bodyPr>
          <a:lstStyle/>
          <a:p>
            <a:r>
              <a:rPr lang="en-US" dirty="0"/>
              <a:t>Wearable Computer vs Wearable Gadget?</a:t>
            </a:r>
          </a:p>
        </p:txBody>
      </p:sp>
    </p:spTree>
    <p:extLst>
      <p:ext uri="{BB962C8B-B14F-4D97-AF65-F5344CB8AC3E}">
        <p14:creationId xmlns:p14="http://schemas.microsoft.com/office/powerpoint/2010/main" val="353073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2109</Words>
  <Application>Microsoft Office PowerPoint</Application>
  <PresentationFormat>On-screen Show (4:3)</PresentationFormat>
  <Paragraphs>293</Paragraphs>
  <Slides>44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MOBILE COMPUTING</vt:lpstr>
      <vt:lpstr>Silabus</vt:lpstr>
      <vt:lpstr>Referensi</vt:lpstr>
      <vt:lpstr>Referensi</vt:lpstr>
      <vt:lpstr>Mobile Computing</vt:lpstr>
      <vt:lpstr>PowerPoint Presentation</vt:lpstr>
      <vt:lpstr>Wearable Computer</vt:lpstr>
      <vt:lpstr>Wearable Computer (2) – in fiction</vt:lpstr>
      <vt:lpstr>Wearable Computer vs Wearable Gadget?</vt:lpstr>
      <vt:lpstr>6 Example: wearable gadget</vt:lpstr>
      <vt:lpstr>6 Example: wearable gadget</vt:lpstr>
      <vt:lpstr>6 Example: wearable gadget</vt:lpstr>
      <vt:lpstr>6 Example: wearable gadget</vt:lpstr>
      <vt:lpstr>6 Example: wearable gadget</vt:lpstr>
      <vt:lpstr>6 Example: wearable gadget</vt:lpstr>
      <vt:lpstr>Keuntungan mobile technology</vt:lpstr>
      <vt:lpstr>Kekurangan</vt:lpstr>
      <vt:lpstr>Mobile Phone</vt:lpstr>
      <vt:lpstr>Perubahan Telekomunikasi</vt:lpstr>
      <vt:lpstr>Generation Mobile Phones</vt:lpstr>
      <vt:lpstr>Perbedaan</vt:lpstr>
      <vt:lpstr>Standard Mobile Phone</vt:lpstr>
      <vt:lpstr>Standard Mobile Phone</vt:lpstr>
      <vt:lpstr>Standard Mobile Phone</vt:lpstr>
      <vt:lpstr>Perbedaan</vt:lpstr>
      <vt:lpstr>3G</vt:lpstr>
      <vt:lpstr>3G (2)</vt:lpstr>
      <vt:lpstr>PowerPoint Presentation</vt:lpstr>
      <vt:lpstr>Operator Selular Indonesia</vt:lpstr>
      <vt:lpstr>GSM Operator Code</vt:lpstr>
      <vt:lpstr>Pengguna CDMA2000 Indonesia</vt:lpstr>
      <vt:lpstr>GSM Coverage</vt:lpstr>
      <vt:lpstr>Area Aplikasi Mobile</vt:lpstr>
      <vt:lpstr>Aplikasi Mobile Phone</vt:lpstr>
      <vt:lpstr>Mobile Killer Applications</vt:lpstr>
      <vt:lpstr>Mobile Killer Application</vt:lpstr>
      <vt:lpstr>Karakteristik Piranti Mobile</vt:lpstr>
      <vt:lpstr>Karakteristik Piranti Mobile</vt:lpstr>
      <vt:lpstr>Karakteristik Piranti Mobile</vt:lpstr>
      <vt:lpstr>Keterbatasan Piranti Mobile</vt:lpstr>
      <vt:lpstr>Keterbatasan Piranti Mobile</vt:lpstr>
      <vt:lpstr>Pengguna Aplikasi Mobile</vt:lpstr>
      <vt:lpstr>Pengguna Aplikasi Mobile</vt:lpstr>
      <vt:lpstr>Mobile technology</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hg</cp:lastModifiedBy>
  <cp:revision>230</cp:revision>
  <dcterms:created xsi:type="dcterms:W3CDTF">2010-08-24T06:47:44Z</dcterms:created>
  <dcterms:modified xsi:type="dcterms:W3CDTF">2018-03-04T03:16:11Z</dcterms:modified>
</cp:coreProperties>
</file>