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61" r:id="rId2"/>
    <p:sldId id="334" r:id="rId3"/>
    <p:sldId id="289" r:id="rId4"/>
    <p:sldId id="335" r:id="rId5"/>
    <p:sldId id="341" r:id="rId6"/>
    <p:sldId id="336" r:id="rId7"/>
    <p:sldId id="337" r:id="rId8"/>
    <p:sldId id="338" r:id="rId9"/>
    <p:sldId id="339" r:id="rId10"/>
    <p:sldId id="340" r:id="rId11"/>
    <p:sldId id="290" r:id="rId12"/>
    <p:sldId id="327" r:id="rId13"/>
    <p:sldId id="329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28" r:id="rId24"/>
    <p:sldId id="300" r:id="rId25"/>
    <p:sldId id="301" r:id="rId26"/>
    <p:sldId id="302" r:id="rId27"/>
    <p:sldId id="303" r:id="rId28"/>
    <p:sldId id="304" r:id="rId29"/>
    <p:sldId id="305" r:id="rId30"/>
    <p:sldId id="325" r:id="rId31"/>
    <p:sldId id="307" r:id="rId32"/>
    <p:sldId id="322" r:id="rId33"/>
    <p:sldId id="308" r:id="rId34"/>
    <p:sldId id="309" r:id="rId35"/>
    <p:sldId id="323" r:id="rId36"/>
    <p:sldId id="324" r:id="rId37"/>
    <p:sldId id="310" r:id="rId38"/>
    <p:sldId id="326" r:id="rId39"/>
    <p:sldId id="330" r:id="rId40"/>
    <p:sldId id="331" r:id="rId41"/>
    <p:sldId id="332" r:id="rId42"/>
    <p:sldId id="313" r:id="rId43"/>
    <p:sldId id="314" r:id="rId44"/>
    <p:sldId id="342" r:id="rId45"/>
    <p:sldId id="315" r:id="rId46"/>
    <p:sldId id="316" r:id="rId47"/>
    <p:sldId id="345" r:id="rId48"/>
    <p:sldId id="318" r:id="rId49"/>
    <p:sldId id="343" r:id="rId50"/>
    <p:sldId id="319" r:id="rId51"/>
    <p:sldId id="344" r:id="rId52"/>
    <p:sldId id="320" r:id="rId53"/>
    <p:sldId id="284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/>
    <p:restoredTop sz="92818"/>
  </p:normalViewPr>
  <p:slideViewPr>
    <p:cSldViewPr>
      <p:cViewPr>
        <p:scale>
          <a:sx n="80" d="100"/>
          <a:sy n="80" d="100"/>
        </p:scale>
        <p:origin x="1824" y="9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2B73F-6987-414E-85EB-DF4FA15E5218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B1A67-5FF3-734C-895B-2FF45D72C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00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96952" y="1124744"/>
            <a:ext cx="5542384" cy="10379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Dosen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59832" y="3573016"/>
            <a:ext cx="5360640" cy="4320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d-ID" dirty="0" smtClean="0"/>
              <a:t>SESI PERKULIHAN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 userDrawn="1"/>
        </p:nvSpPr>
        <p:spPr>
          <a:xfrm>
            <a:off x="2987824" y="5132412"/>
            <a:ext cx="5360640" cy="45682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 userDrawn="1"/>
        </p:nvSpPr>
        <p:spPr>
          <a:xfrm>
            <a:off x="2969888" y="4916388"/>
            <a:ext cx="5360640" cy="43204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35896" y="2204864"/>
            <a:ext cx="4176713" cy="7207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id-ID" dirty="0" smtClean="0"/>
              <a:t>MATA KULIAH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03575" y="4149725"/>
            <a:ext cx="5127625" cy="1198563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id-ID" dirty="0" smtClean="0"/>
              <a:t>Topik Perkuliahan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739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551BFA-170C-E348-A10C-8525E30C1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4BFC7D5E-BEE2-2548-BE0E-0EAF131BEA74}" type="datetime1">
              <a:rPr lang="en-ID" smtClean="0"/>
              <a:t>17/10/19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C87C36-29DF-214F-941F-64FD1CC85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0E2528-4A77-D940-B3F2-BB85B8305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26B55CF-566C-C144-BDD5-055F6AE449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8106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05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868144" y="6495420"/>
            <a:ext cx="3097213" cy="33337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www.esaunggul.ac.id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382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8313" y="1773238"/>
            <a:ext cx="3959671" cy="41767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643438" y="1773238"/>
            <a:ext cx="3960812" cy="4176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0469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21576B-E1C5-45F0-93D0-4652DD844997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864BF1-00C7-481D-B429-40D01BB62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80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293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33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3008313" cy="129614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76672"/>
            <a:ext cx="5111750" cy="564949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8510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603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g"/><Relationship Id="rId13" Type="http://schemas.openxmlformats.org/officeDocument/2006/relationships/hyperlink" Target="https://www.esaunggul.ac.id/" TargetMode="Externa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76256" y="6489371"/>
            <a:ext cx="2177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13"/>
              </a:rPr>
              <a:t>www.esaunggul.ac.id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2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jpeg"/><Relationship Id="rId3" Type="http://schemas.openxmlformats.org/officeDocument/2006/relationships/image" Target="../media/image27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jpeg"/><Relationship Id="rId3" Type="http://schemas.openxmlformats.org/officeDocument/2006/relationships/image" Target="../media/image19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2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tiff"/><Relationship Id="rId3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02806" y="2179886"/>
            <a:ext cx="6433690" cy="961081"/>
          </a:xfrm>
        </p:spPr>
        <p:txBody>
          <a:bodyPr/>
          <a:lstStyle/>
          <a:p>
            <a:pPr algn="l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RATIH DYAH PERTIWI,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M.Farm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Apt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7824" y="3573016"/>
            <a:ext cx="5688632" cy="432048"/>
          </a:xfrm>
        </p:spPr>
        <p:txBody>
          <a:bodyPr/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Perkuliahan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Sesi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4-5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27784" y="980727"/>
            <a:ext cx="6151123" cy="1199159"/>
          </a:xfrm>
        </p:spPr>
        <p:txBody>
          <a:bodyPr/>
          <a:lstStyle/>
          <a:p>
            <a:pPr algn="l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FORMULASI DAN TEKHNOLOGI SEDIAAN PADAT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87824" y="4149080"/>
            <a:ext cx="5616624" cy="1367507"/>
          </a:xfrm>
        </p:spPr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TABLET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08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459163"/>
          </a:xfrm>
        </p:spPr>
        <p:txBody>
          <a:bodyPr/>
          <a:lstStyle/>
          <a:p>
            <a:pPr marL="0" indent="0" algn="l">
              <a:buNone/>
            </a:pPr>
            <a:r>
              <a:rPr lang="en-US" sz="3200" dirty="0">
                <a:solidFill>
                  <a:schemeClr val="tx1"/>
                </a:solidFill>
              </a:rPr>
              <a:t>4) 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 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Jumlah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zat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aktif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dalam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bentuk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cairan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yang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dapat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dijerat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/trap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ke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dalam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tablet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sangat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kecil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 marL="0" indent="0" algn="l">
              <a:buNone/>
            </a:pP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5)  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Kesulitan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menelan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pada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anak-anak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, orang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sakit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parah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dan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pasien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lanjut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usia</a:t>
            </a:r>
            <a:r>
              <a:rPr lang="en-US" sz="32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sz="32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0" indent="0" algn="l">
              <a:buNone/>
            </a:pP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6)  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Pasien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yang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menjalani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radioterapi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tidak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dapat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menelan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tablet </a:t>
            </a:r>
          </a:p>
          <a:p>
            <a:pPr marL="0" indent="0" algn="l">
              <a:buNone/>
            </a:pPr>
            <a:endParaRPr lang="en-US" sz="32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6B55CF-566C-C144-BDD5-055F6AE44942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546100"/>
            <a:ext cx="3835400" cy="212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0" y="357982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4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712" y="836712"/>
            <a:ext cx="8722463" cy="5289451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None/>
            </a:pPr>
            <a:r>
              <a:rPr lang="en-US" sz="2400" dirty="0" err="1">
                <a:solidFill>
                  <a:schemeClr val="tx1"/>
                </a:solidFill>
              </a:rPr>
              <a:t>Persyaratan</a:t>
            </a:r>
            <a:r>
              <a:rPr lang="en-US" sz="2400" dirty="0">
                <a:solidFill>
                  <a:schemeClr val="tx1"/>
                </a:solidFill>
              </a:rPr>
              <a:t> tablet yang </a:t>
            </a:r>
            <a:r>
              <a:rPr lang="en-US" sz="2400" dirty="0" err="1">
                <a:solidFill>
                  <a:schemeClr val="tx1"/>
                </a:solidFill>
              </a:rPr>
              <a:t>baik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:</a:t>
            </a:r>
            <a:endParaRPr lang="id-ID" sz="2400" dirty="0" smtClean="0">
              <a:solidFill>
                <a:schemeClr val="tx1"/>
              </a:solidFill>
            </a:endParaRPr>
          </a:p>
          <a:p>
            <a:pPr marL="609600" indent="-609600">
              <a:lnSpc>
                <a:spcPct val="80000"/>
              </a:lnSpc>
              <a:buNone/>
            </a:pPr>
            <a:endParaRPr lang="en-US" sz="2400" dirty="0"/>
          </a:p>
          <a:p>
            <a:pPr marL="990600" lvl="1" indent="-533400" algn="just">
              <a:lnSpc>
                <a:spcPct val="80000"/>
              </a:lnSpc>
            </a:pPr>
            <a:r>
              <a:rPr lang="en-US" sz="2400" dirty="0" err="1" smtClean="0"/>
              <a:t>Memiliki</a:t>
            </a:r>
            <a:r>
              <a:rPr lang="en-US" sz="2400" dirty="0" smtClean="0"/>
              <a:t> </a:t>
            </a:r>
            <a:r>
              <a:rPr lang="en-US" sz="2400" dirty="0" err="1" smtClean="0"/>
              <a:t>kemampuan</a:t>
            </a:r>
            <a:r>
              <a:rPr lang="en-US" sz="2400" dirty="0" smtClean="0"/>
              <a:t> </a:t>
            </a:r>
            <a:r>
              <a:rPr lang="en-US" sz="2400" dirty="0" err="1" smtClean="0"/>
              <a:t>atau</a:t>
            </a:r>
            <a:r>
              <a:rPr lang="en-US" sz="2400" dirty="0" smtClean="0"/>
              <a:t> </a:t>
            </a:r>
            <a:r>
              <a:rPr lang="en-US" sz="2400" dirty="0" err="1" smtClean="0"/>
              <a:t>daya</a:t>
            </a:r>
            <a:r>
              <a:rPr lang="en-US" sz="2400" dirty="0" smtClean="0"/>
              <a:t> </a:t>
            </a:r>
            <a:r>
              <a:rPr lang="en-US" sz="2400" dirty="0" err="1" smtClean="0"/>
              <a:t>tahan</a:t>
            </a:r>
            <a:r>
              <a:rPr lang="en-US" sz="2400" dirty="0" smtClean="0"/>
              <a:t> </a:t>
            </a:r>
            <a:r>
              <a:rPr lang="en-US" sz="2400" dirty="0" err="1" smtClean="0"/>
              <a:t>terhadap</a:t>
            </a:r>
            <a:r>
              <a:rPr lang="en-US" sz="2400" dirty="0" smtClean="0"/>
              <a:t> </a:t>
            </a:r>
            <a:r>
              <a:rPr lang="en-US" sz="2400" dirty="0" err="1" smtClean="0"/>
              <a:t>pengaruh</a:t>
            </a:r>
            <a:r>
              <a:rPr lang="en-US" sz="2400" dirty="0" smtClean="0"/>
              <a:t> </a:t>
            </a:r>
            <a:r>
              <a:rPr lang="en-US" sz="2400" dirty="0" err="1" smtClean="0"/>
              <a:t>mekanis</a:t>
            </a:r>
            <a:r>
              <a:rPr lang="en-US" sz="2400" dirty="0" smtClean="0"/>
              <a:t> </a:t>
            </a:r>
            <a:r>
              <a:rPr lang="en-US" sz="2400" dirty="0" err="1" smtClean="0"/>
              <a:t>selama</a:t>
            </a:r>
            <a:r>
              <a:rPr lang="en-US" sz="2400" dirty="0" smtClean="0"/>
              <a:t> </a:t>
            </a:r>
            <a:r>
              <a:rPr lang="en-US" sz="2400" dirty="0" err="1" smtClean="0"/>
              <a:t>proses</a:t>
            </a:r>
            <a:r>
              <a:rPr lang="en-US" sz="2400" dirty="0" smtClean="0"/>
              <a:t> </a:t>
            </a:r>
            <a:r>
              <a:rPr lang="en-US" sz="2400" dirty="0" err="1" smtClean="0"/>
              <a:t>produksi</a:t>
            </a:r>
            <a:r>
              <a:rPr lang="en-US" sz="2400" dirty="0" smtClean="0"/>
              <a:t>, </a:t>
            </a:r>
            <a:r>
              <a:rPr lang="en-US" sz="2400" dirty="0" err="1" smtClean="0"/>
              <a:t>pengemasan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penggunaannya</a:t>
            </a:r>
            <a:endParaRPr lang="en-US" sz="2400" dirty="0" smtClean="0"/>
          </a:p>
          <a:p>
            <a:pPr marL="990600" lvl="1" indent="-533400" algn="just">
              <a:lnSpc>
                <a:spcPct val="80000"/>
              </a:lnSpc>
            </a:pPr>
            <a:endParaRPr lang="en-US" sz="2400" dirty="0" smtClean="0"/>
          </a:p>
          <a:p>
            <a:pPr marL="990600" lvl="1" indent="-533400" algn="just">
              <a:lnSpc>
                <a:spcPct val="80000"/>
              </a:lnSpc>
            </a:pPr>
            <a:r>
              <a:rPr lang="en-US" sz="2400" dirty="0" err="1" smtClean="0"/>
              <a:t>Bebas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kerusakan</a:t>
            </a:r>
            <a:r>
              <a:rPr lang="en-US" sz="2400" dirty="0" smtClean="0"/>
              <a:t> </a:t>
            </a:r>
            <a:r>
              <a:rPr lang="en-US" sz="2400" dirty="0" err="1" smtClean="0"/>
              <a:t>seperti</a:t>
            </a:r>
            <a:r>
              <a:rPr lang="en-US" sz="2400" dirty="0" smtClean="0"/>
              <a:t> </a:t>
            </a:r>
            <a:r>
              <a:rPr lang="en-US" sz="2400" dirty="0" err="1" smtClean="0"/>
              <a:t>pecah-pecah</a:t>
            </a:r>
            <a:r>
              <a:rPr lang="en-US" sz="2400" dirty="0" smtClean="0"/>
              <a:t>, </a:t>
            </a:r>
            <a:r>
              <a:rPr lang="en-US" sz="2400" dirty="0" err="1" smtClean="0"/>
              <a:t>rempal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sisinya</a:t>
            </a:r>
            <a:r>
              <a:rPr lang="en-US" sz="2400" dirty="0" smtClean="0"/>
              <a:t>, </a:t>
            </a:r>
            <a:r>
              <a:rPr lang="en-US" sz="2400" dirty="0" err="1" smtClean="0"/>
              <a:t>warna</a:t>
            </a:r>
            <a:r>
              <a:rPr lang="en-US" sz="2400" dirty="0" smtClean="0"/>
              <a:t> yang </a:t>
            </a:r>
            <a:r>
              <a:rPr lang="en-US" sz="2400" dirty="0" err="1" smtClean="0"/>
              <a:t>memucat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kontaminan-kontaminan</a:t>
            </a:r>
            <a:r>
              <a:rPr lang="en-US" sz="2400" dirty="0" smtClean="0"/>
              <a:t> </a:t>
            </a:r>
            <a:r>
              <a:rPr lang="en-US" sz="2400" dirty="0" err="1" smtClean="0"/>
              <a:t>baik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bahan</a:t>
            </a:r>
            <a:r>
              <a:rPr lang="en-US" sz="2400" dirty="0" smtClean="0"/>
              <a:t> </a:t>
            </a:r>
            <a:r>
              <a:rPr lang="en-US" sz="2400" dirty="0" err="1" smtClean="0"/>
              <a:t>obat</a:t>
            </a:r>
            <a:r>
              <a:rPr lang="en-US" sz="2400" dirty="0" smtClean="0"/>
              <a:t> </a:t>
            </a:r>
            <a:r>
              <a:rPr lang="en-US" sz="2400" dirty="0" err="1" smtClean="0"/>
              <a:t>ataupun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pengotor</a:t>
            </a:r>
            <a:r>
              <a:rPr lang="en-US" sz="2400" dirty="0" smtClean="0"/>
              <a:t> </a:t>
            </a:r>
            <a:r>
              <a:rPr lang="en-US" sz="2400" dirty="0" err="1" smtClean="0"/>
              <a:t>lainnya</a:t>
            </a:r>
            <a:endParaRPr lang="en-US" sz="2400" dirty="0" smtClean="0"/>
          </a:p>
          <a:p>
            <a:pPr marL="990600" lvl="1" indent="-533400" algn="just">
              <a:lnSpc>
                <a:spcPct val="80000"/>
              </a:lnSpc>
            </a:pPr>
            <a:endParaRPr lang="en-US" sz="2400" dirty="0" smtClean="0"/>
          </a:p>
          <a:p>
            <a:pPr marL="990600" lvl="1" indent="-533400" algn="just">
              <a:lnSpc>
                <a:spcPct val="80000"/>
              </a:lnSpc>
            </a:pPr>
            <a:r>
              <a:rPr lang="en-US" sz="2400" dirty="0" err="1" smtClean="0"/>
              <a:t>Dapat</a:t>
            </a:r>
            <a:r>
              <a:rPr lang="en-US" sz="2400" dirty="0" smtClean="0"/>
              <a:t> </a:t>
            </a:r>
            <a:r>
              <a:rPr lang="en-US" sz="2400" dirty="0" err="1" smtClean="0"/>
              <a:t>menjamin</a:t>
            </a:r>
            <a:r>
              <a:rPr lang="en-US" sz="2400" dirty="0" smtClean="0"/>
              <a:t> </a:t>
            </a:r>
            <a:r>
              <a:rPr lang="en-US" sz="2400" dirty="0" err="1" smtClean="0"/>
              <a:t>kestabilan</a:t>
            </a:r>
            <a:r>
              <a:rPr lang="en-US" sz="2400" dirty="0" smtClean="0"/>
              <a:t> </a:t>
            </a:r>
            <a:r>
              <a:rPr lang="en-US" sz="2400" dirty="0" err="1" smtClean="0"/>
              <a:t>fisik</a:t>
            </a:r>
            <a:r>
              <a:rPr lang="en-US" sz="2400" dirty="0" smtClean="0"/>
              <a:t> </a:t>
            </a:r>
            <a:r>
              <a:rPr lang="en-US" sz="2400" dirty="0" err="1" smtClean="0"/>
              <a:t>maupun</a:t>
            </a:r>
            <a:r>
              <a:rPr lang="en-US" sz="2400" dirty="0" smtClean="0"/>
              <a:t> </a:t>
            </a:r>
            <a:r>
              <a:rPr lang="en-US" sz="2400" dirty="0" err="1" smtClean="0"/>
              <a:t>kimia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zat</a:t>
            </a:r>
            <a:r>
              <a:rPr lang="en-US" sz="2400" dirty="0" smtClean="0"/>
              <a:t> </a:t>
            </a:r>
            <a:r>
              <a:rPr lang="en-US" sz="2400" dirty="0" err="1" smtClean="0"/>
              <a:t>khasiat</a:t>
            </a:r>
            <a:r>
              <a:rPr lang="en-US" sz="2400" dirty="0" smtClean="0"/>
              <a:t> yang </a:t>
            </a:r>
            <a:r>
              <a:rPr lang="en-US" sz="2400" dirty="0" err="1" smtClean="0"/>
              <a:t>terkandung</a:t>
            </a:r>
            <a:r>
              <a:rPr lang="en-US" sz="2400" dirty="0" smtClean="0"/>
              <a:t> </a:t>
            </a:r>
            <a:r>
              <a:rPr lang="en-US" sz="2400" dirty="0" err="1" smtClean="0"/>
              <a:t>didalamnya</a:t>
            </a:r>
            <a:endParaRPr lang="en-US" sz="2400" dirty="0" smtClean="0"/>
          </a:p>
          <a:p>
            <a:pPr marL="990600" lvl="1" indent="-533400" algn="just">
              <a:lnSpc>
                <a:spcPct val="80000"/>
              </a:lnSpc>
              <a:buNone/>
            </a:pPr>
            <a:endParaRPr lang="nl-NL" sz="2400" dirty="0" smtClean="0"/>
          </a:p>
          <a:p>
            <a:pPr marL="990600" lvl="1" indent="-533400" algn="just">
              <a:lnSpc>
                <a:spcPct val="80000"/>
              </a:lnSpc>
            </a:pPr>
            <a:r>
              <a:rPr lang="nl-NL" sz="2400" dirty="0" smtClean="0"/>
              <a:t>Mampu membebaskan zat khasiat dengan baik sehingga memberikan efek biologis seperti yang dikehendaki</a:t>
            </a:r>
            <a:endParaRPr lang="id-ID" sz="2400" dirty="0" smtClean="0"/>
          </a:p>
          <a:p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43094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ECMDNR+flashback"/>
                <a:cs typeface="ECMDNR+flashback"/>
              </a:rPr>
              <a:t>S</a:t>
            </a:r>
            <a:r>
              <a:rPr lang="en-US" spc="-825" dirty="0">
                <a:solidFill>
                  <a:srgbClr val="000000"/>
                </a:solidFill>
                <a:latin typeface="ECMDNR+flashback"/>
                <a:cs typeface="ECMDNR+flashback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ECMDNR+flashback"/>
                <a:cs typeface="ECMDNR+flashback"/>
              </a:rPr>
              <a:t>ifat</a:t>
            </a:r>
            <a:r>
              <a:rPr lang="en-US" dirty="0">
                <a:solidFill>
                  <a:srgbClr val="000000"/>
                </a:solidFill>
                <a:latin typeface="ECMDNR+flashback"/>
                <a:cs typeface="ECMDNR+flashback"/>
              </a:rPr>
              <a:t> tablet</a:t>
            </a:r>
            <a:r>
              <a:rPr lang="en-US" spc="10" dirty="0">
                <a:solidFill>
                  <a:srgbClr val="000000"/>
                </a:solidFill>
                <a:latin typeface="ECMDNR+flashback"/>
                <a:cs typeface="ECMDNR+flashback"/>
              </a:rPr>
              <a:t> </a:t>
            </a:r>
            <a:r>
              <a:rPr lang="en-US" dirty="0">
                <a:solidFill>
                  <a:srgbClr val="000000"/>
                </a:solidFill>
                <a:latin typeface="ECMDNR+flashback"/>
                <a:cs typeface="ECMDNR+flashback"/>
              </a:rPr>
              <a:t>yang</a:t>
            </a:r>
            <a:r>
              <a:rPr lang="en-US" spc="-20" dirty="0">
                <a:solidFill>
                  <a:srgbClr val="000000"/>
                </a:solidFill>
                <a:latin typeface="ECMDNR+flashback"/>
                <a:cs typeface="ECMDNR+flashback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ECMDNR+flashback"/>
                <a:cs typeface="ECMDNR+flashback"/>
              </a:rPr>
              <a:t>dapat</a:t>
            </a:r>
            <a:r>
              <a:rPr lang="en-US" dirty="0">
                <a:solidFill>
                  <a:srgbClr val="000000"/>
                </a:solidFill>
                <a:latin typeface="ECMDNR+flashback"/>
                <a:cs typeface="ECMDNR+flashback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ECMDNR+flashback"/>
                <a:cs typeface="ECMDNR+flashback"/>
              </a:rPr>
              <a:t>diterima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1886999"/>
            <a:ext cx="8229600" cy="41062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ts val="3776"/>
              </a:lnSpc>
              <a:buFont typeface="Arial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Cukup</a:t>
            </a:r>
            <a:r>
              <a:rPr lang="en-US" sz="2400" spc="885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kuat</a:t>
            </a:r>
            <a:r>
              <a:rPr lang="en-US" sz="2400" spc="893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dan</a:t>
            </a:r>
            <a:r>
              <a:rPr lang="en-US" sz="2400" spc="888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tahan</a:t>
            </a:r>
            <a:r>
              <a:rPr lang="en-US" sz="2400" spc="894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terhadap</a:t>
            </a:r>
            <a:r>
              <a:rPr lang="en-US" sz="2400" spc="900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goncangan</a:t>
            </a:r>
            <a:r>
              <a:rPr lang="en-US" sz="2400" spc="902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dan</a:t>
            </a:r>
            <a:r>
              <a:rPr lang="en-US" sz="2400" spc="888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goresan</a:t>
            </a:r>
            <a:r>
              <a:rPr lang="en-US" sz="2400" spc="896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ngsana New"/>
                <a:cs typeface="Angsana New"/>
              </a:rPr>
              <a:t>selama</a:t>
            </a:r>
            <a:r>
              <a:rPr lang="en-US" sz="2400" dirty="0" smtClean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ngsana New"/>
                <a:cs typeface="Angsana New"/>
              </a:rPr>
              <a:t>pembuatan</a:t>
            </a:r>
            <a:r>
              <a:rPr lang="en-US" sz="2400" dirty="0">
                <a:solidFill>
                  <a:srgbClr val="000000"/>
                </a:solidFill>
                <a:latin typeface="Angsana New"/>
                <a:cs typeface="Angsana New"/>
              </a:rPr>
              <a:t>,</a:t>
            </a:r>
            <a:r>
              <a:rPr lang="en-US" sz="2400" spc="33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pengemasan</a:t>
            </a:r>
            <a:r>
              <a:rPr lang="en-US" sz="2400" dirty="0">
                <a:solidFill>
                  <a:srgbClr val="000000"/>
                </a:solidFill>
                <a:latin typeface="Angsana New"/>
                <a:cs typeface="Angsana New"/>
              </a:rPr>
              <a:t>,</a:t>
            </a:r>
            <a:r>
              <a:rPr lang="en-US" sz="2400" spc="49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pengiriman</a:t>
            </a:r>
            <a:r>
              <a:rPr lang="en-US" sz="2400" dirty="0">
                <a:solidFill>
                  <a:srgbClr val="000000"/>
                </a:solidFill>
                <a:latin typeface="Angsana New"/>
                <a:cs typeface="Angsana New"/>
              </a:rPr>
              <a:t>,</a:t>
            </a:r>
            <a:r>
              <a:rPr lang="en-US" sz="2400" spc="17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dan</a:t>
            </a:r>
            <a:r>
              <a:rPr lang="en-US" sz="2400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penggunaan</a:t>
            </a:r>
            <a:r>
              <a:rPr lang="en-US" sz="2400" dirty="0">
                <a:solidFill>
                  <a:srgbClr val="000000"/>
                </a:solidFill>
                <a:latin typeface="Angsana New"/>
                <a:cs typeface="Angsana New"/>
              </a:rPr>
              <a:t>.</a:t>
            </a:r>
          </a:p>
          <a:p>
            <a:pPr marL="285750" indent="-285750">
              <a:lnSpc>
                <a:spcPts val="3780"/>
              </a:lnSpc>
              <a:spcBef>
                <a:spcPts val="254"/>
              </a:spcBef>
              <a:buFont typeface="Arial" charset="0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Angsana New"/>
                <a:cs typeface="Angsana New"/>
              </a:rPr>
              <a:t>Keseragaman</a:t>
            </a:r>
            <a:r>
              <a:rPr lang="en-US" sz="2400" spc="60" dirty="0" smtClean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bahan</a:t>
            </a:r>
            <a:r>
              <a:rPr lang="en-US" sz="2400" spc="23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aktif</a:t>
            </a:r>
            <a:r>
              <a:rPr lang="en-US" sz="2400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dalam</a:t>
            </a:r>
            <a:r>
              <a:rPr lang="en-US" sz="2400" spc="18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bobot</a:t>
            </a:r>
            <a:r>
              <a:rPr lang="en-US" sz="2400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dan</a:t>
            </a:r>
            <a:r>
              <a:rPr lang="en-US" sz="2400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dalam</a:t>
            </a:r>
            <a:r>
              <a:rPr lang="en-US" sz="2400" spc="20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kandungan</a:t>
            </a:r>
            <a:r>
              <a:rPr lang="en-US" sz="2400" spc="14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tiap</a:t>
            </a:r>
            <a:r>
              <a:rPr lang="en-US" sz="2400" spc="12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ngsana New"/>
                <a:cs typeface="Angsana New"/>
              </a:rPr>
              <a:t>tablet.</a:t>
            </a:r>
          </a:p>
          <a:p>
            <a:pPr marL="285750" indent="-285750">
              <a:lnSpc>
                <a:spcPts val="3776"/>
              </a:lnSpc>
              <a:spcBef>
                <a:spcPts val="205"/>
              </a:spcBef>
              <a:buFont typeface="Arial" charset="0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Angsana New"/>
                <a:cs typeface="Angsana New"/>
              </a:rPr>
              <a:t>Bahan</a:t>
            </a:r>
            <a:r>
              <a:rPr lang="en-US" sz="2400" spc="20" dirty="0" smtClean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aktif</a:t>
            </a:r>
            <a:r>
              <a:rPr lang="en-US" sz="2400" spc="12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ngsana New"/>
                <a:cs typeface="Angsana New"/>
              </a:rPr>
              <a:t>yang</a:t>
            </a:r>
            <a:r>
              <a:rPr lang="en-US" sz="2400" spc="18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dikandung</a:t>
            </a:r>
            <a:r>
              <a:rPr lang="en-US" sz="2400" spc="12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memenuhi</a:t>
            </a:r>
            <a:r>
              <a:rPr lang="en-US" sz="2400" spc="25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ketersedian</a:t>
            </a:r>
            <a:r>
              <a:rPr lang="en-US" sz="2400" spc="30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hayati</a:t>
            </a:r>
            <a:endParaRPr lang="en-US" sz="2400" dirty="0">
              <a:solidFill>
                <a:srgbClr val="000000"/>
              </a:solidFill>
              <a:latin typeface="Angsana New"/>
              <a:cs typeface="Angsana New"/>
            </a:endParaRPr>
          </a:p>
          <a:p>
            <a:pPr marL="285750" indent="-285750">
              <a:lnSpc>
                <a:spcPts val="3776"/>
              </a:lnSpc>
              <a:spcBef>
                <a:spcPts val="205"/>
              </a:spcBef>
              <a:buFont typeface="Arial" charset="0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Angsana New"/>
                <a:cs typeface="Angsana New"/>
              </a:rPr>
              <a:t>Penampilannya</a:t>
            </a:r>
            <a:r>
              <a:rPr lang="en-US" sz="2400" spc="901" dirty="0" smtClean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menarik</a:t>
            </a:r>
            <a:r>
              <a:rPr lang="en-US" sz="2400" spc="910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dan</a:t>
            </a:r>
            <a:r>
              <a:rPr lang="en-US" sz="2400" spc="893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harus</a:t>
            </a:r>
            <a:r>
              <a:rPr lang="en-US" sz="2400" spc="902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memiliki</a:t>
            </a:r>
            <a:r>
              <a:rPr lang="en-US" sz="2400" spc="909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bentuk</a:t>
            </a:r>
            <a:r>
              <a:rPr lang="en-US" sz="2400" dirty="0">
                <a:solidFill>
                  <a:srgbClr val="000000"/>
                </a:solidFill>
                <a:latin typeface="Angsana New"/>
                <a:cs typeface="Angsana New"/>
              </a:rPr>
              <a:t>,</a:t>
            </a:r>
            <a:r>
              <a:rPr lang="en-US" sz="2400" spc="896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warna</a:t>
            </a:r>
            <a:r>
              <a:rPr lang="en-US" sz="2400" dirty="0">
                <a:solidFill>
                  <a:srgbClr val="000000"/>
                </a:solidFill>
                <a:latin typeface="Angsana New"/>
                <a:cs typeface="Angsana New"/>
              </a:rPr>
              <a:t>,</a:t>
            </a:r>
            <a:r>
              <a:rPr lang="en-US" sz="2400" spc="906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ngsana New"/>
                <a:cs typeface="Angsana New"/>
              </a:rPr>
              <a:t>dan</a:t>
            </a:r>
            <a:r>
              <a:rPr lang="en-US" sz="2400" dirty="0" smtClean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ngsana New"/>
                <a:cs typeface="Angsana New"/>
              </a:rPr>
              <a:t>penandaan</a:t>
            </a:r>
            <a:r>
              <a:rPr lang="en-US" sz="2400" spc="37" dirty="0" smtClean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ngsana New"/>
                <a:cs typeface="Angsana New"/>
              </a:rPr>
              <a:t>lain</a:t>
            </a:r>
            <a:r>
              <a:rPr lang="en-US" sz="2400" spc="12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ngsana New"/>
                <a:cs typeface="Angsana New"/>
              </a:rPr>
              <a:t>yang di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butuhkan</a:t>
            </a:r>
            <a:r>
              <a:rPr lang="en-US" sz="2400" dirty="0">
                <a:solidFill>
                  <a:srgbClr val="000000"/>
                </a:solidFill>
                <a:latin typeface="Angsana New"/>
                <a:cs typeface="Angsana New"/>
              </a:rPr>
              <a:t>.</a:t>
            </a:r>
          </a:p>
          <a:p>
            <a:pPr marL="285750" indent="-285750">
              <a:lnSpc>
                <a:spcPts val="3776"/>
              </a:lnSpc>
              <a:spcBef>
                <a:spcPts val="205"/>
              </a:spcBef>
              <a:buFont typeface="Arial" charset="0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Angsana New"/>
                <a:cs typeface="Angsana New"/>
              </a:rPr>
              <a:t>Mempertahankan</a:t>
            </a:r>
            <a:r>
              <a:rPr lang="en-US" sz="2400" spc="638" dirty="0" smtClean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semua</a:t>
            </a:r>
            <a:r>
              <a:rPr lang="en-US" sz="2400" spc="630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atribut</a:t>
            </a:r>
            <a:r>
              <a:rPr lang="en-US" sz="2400" spc="626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fungsinya</a:t>
            </a:r>
            <a:r>
              <a:rPr lang="en-US" sz="2400" dirty="0">
                <a:solidFill>
                  <a:srgbClr val="000000"/>
                </a:solidFill>
                <a:latin typeface="Angsana New"/>
                <a:cs typeface="Angsana New"/>
              </a:rPr>
              <a:t>,</a:t>
            </a:r>
            <a:r>
              <a:rPr lang="en-US" sz="2400" spc="621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termasuk</a:t>
            </a:r>
            <a:r>
              <a:rPr lang="en-US" sz="2400" spc="630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stabilitas</a:t>
            </a:r>
            <a:r>
              <a:rPr lang="en-US" sz="2400" spc="626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ngsana New"/>
                <a:cs typeface="Angsana New"/>
              </a:rPr>
              <a:t>fisik</a:t>
            </a:r>
            <a:r>
              <a:rPr lang="en-US" sz="2400" dirty="0" smtClean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ngsana New"/>
                <a:cs typeface="Angsana New"/>
              </a:rPr>
              <a:t>kimia</a:t>
            </a:r>
            <a:r>
              <a:rPr lang="en-US" sz="2400" dirty="0" smtClean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dan</a:t>
            </a:r>
            <a:r>
              <a:rPr lang="en-US" sz="2400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daya</a:t>
            </a:r>
            <a:r>
              <a:rPr lang="en-US" sz="2400" spc="10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kerja</a:t>
            </a:r>
            <a:r>
              <a:rPr lang="en-US" sz="2400" spc="10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ngsana New"/>
                <a:cs typeface="Angsana New"/>
              </a:rPr>
              <a:t>sediaan</a:t>
            </a:r>
            <a:r>
              <a:rPr lang="en-US" sz="2400" spc="27" dirty="0">
                <a:solidFill>
                  <a:srgbClr val="000000"/>
                </a:solidFill>
                <a:latin typeface="Angsana New"/>
                <a:cs typeface="Angsana New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ngsana New"/>
                <a:cs typeface="Angsana New"/>
              </a:rPr>
              <a:t>tablet</a:t>
            </a:r>
          </a:p>
        </p:txBody>
      </p:sp>
    </p:spTree>
    <p:extLst>
      <p:ext uri="{BB962C8B-B14F-4D97-AF65-F5344CB8AC3E}">
        <p14:creationId xmlns:p14="http://schemas.microsoft.com/office/powerpoint/2010/main" val="66536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714202"/>
          </a:xfrm>
        </p:spPr>
        <p:txBody>
          <a:bodyPr/>
          <a:lstStyle/>
          <a:p>
            <a:pPr algn="l"/>
            <a:r>
              <a:rPr lang="en-US" dirty="0" err="1" smtClean="0"/>
              <a:t>Keuntungan</a:t>
            </a:r>
            <a:r>
              <a:rPr lang="en-US" dirty="0" smtClean="0"/>
              <a:t> </a:t>
            </a:r>
            <a:r>
              <a:rPr lang="en-US" dirty="0" err="1" smtClean="0"/>
              <a:t>sediaan</a:t>
            </a:r>
            <a:r>
              <a:rPr lang="en-US" dirty="0" smtClean="0"/>
              <a:t> Tablet </a:t>
            </a:r>
            <a:r>
              <a:rPr lang="da-DK" dirty="0"/>
              <a:t>(</a:t>
            </a:r>
            <a:r>
              <a:rPr lang="da-DK" dirty="0" err="1"/>
              <a:t>Lachman</a:t>
            </a:r>
            <a:r>
              <a:rPr lang="da-DK" dirty="0"/>
              <a:t> et al, 1994</a:t>
            </a:r>
            <a:r>
              <a:rPr lang="da-DK" dirty="0" smtClean="0"/>
              <a:t>):</a:t>
            </a:r>
            <a:r>
              <a:rPr lang="da-DK" dirty="0"/>
              <a:t/>
            </a:r>
            <a:br>
              <a:rPr lang="da-DK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 marL="342900" indent="-342900" algn="l">
              <a:buFont typeface="Arial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S</a:t>
            </a:r>
            <a:r>
              <a:rPr lang="en-US" dirty="0" err="1" smtClean="0">
                <a:solidFill>
                  <a:schemeClr val="tx1"/>
                </a:solidFill>
              </a:rPr>
              <a:t>ediaan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kompak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B</a:t>
            </a:r>
            <a:r>
              <a:rPr lang="en-US" dirty="0" err="1" smtClean="0">
                <a:solidFill>
                  <a:schemeClr val="tx1"/>
                </a:solidFill>
              </a:rPr>
              <a:t>iaya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pembuatannya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murah</a:t>
            </a:r>
            <a:endParaRPr lang="en-US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en-US" dirty="0" err="1" smtClean="0">
                <a:solidFill>
                  <a:schemeClr val="tx1"/>
                </a:solidFill>
              </a:rPr>
              <a:t>Dosis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mudah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diatur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merupakan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sistem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satuan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dosis</a:t>
            </a:r>
            <a:r>
              <a:rPr lang="en-US" dirty="0">
                <a:solidFill>
                  <a:schemeClr val="tx1"/>
                </a:solidFill>
              </a:rPr>
              <a:t> (unit dose system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P</a:t>
            </a:r>
            <a:r>
              <a:rPr lang="en-US" dirty="0" err="1" smtClean="0">
                <a:solidFill>
                  <a:schemeClr val="tx1"/>
                </a:solidFill>
              </a:rPr>
              <a:t>engemasannya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mudah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P</a:t>
            </a:r>
            <a:r>
              <a:rPr lang="en-US" dirty="0" err="1" smtClean="0">
                <a:solidFill>
                  <a:schemeClr val="tx1"/>
                </a:solidFill>
              </a:rPr>
              <a:t>enggunaannya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praktis</a:t>
            </a:r>
            <a:endParaRPr lang="en-US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en-US" dirty="0" err="1" smtClean="0">
                <a:solidFill>
                  <a:schemeClr val="tx1"/>
                </a:solidFill>
              </a:rPr>
              <a:t>Efek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yang </a:t>
            </a:r>
            <a:r>
              <a:rPr lang="en-US" dirty="0" err="1">
                <a:solidFill>
                  <a:schemeClr val="tx1"/>
                </a:solidFill>
              </a:rPr>
              <a:t>ingin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diatur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yaitu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lepas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lambat</a:t>
            </a:r>
            <a:r>
              <a:rPr lang="en-US" dirty="0">
                <a:solidFill>
                  <a:schemeClr val="tx1"/>
                </a:solidFill>
              </a:rPr>
              <a:t>, extended </a:t>
            </a:r>
            <a:r>
              <a:rPr lang="en-US" dirty="0" smtClean="0">
                <a:solidFill>
                  <a:schemeClr val="tx1"/>
                </a:solidFill>
              </a:rPr>
              <a:t>release, enteric </a:t>
            </a:r>
            <a:r>
              <a:rPr lang="en-US" dirty="0">
                <a:solidFill>
                  <a:schemeClr val="tx1"/>
                </a:solidFill>
              </a:rPr>
              <a:t>tablet, </a:t>
            </a:r>
            <a:r>
              <a:rPr lang="en-US" dirty="0" err="1" smtClean="0">
                <a:solidFill>
                  <a:schemeClr val="tx1"/>
                </a:solidFill>
              </a:rPr>
              <a:t>orros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dan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sebagainya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sediaan</a:t>
            </a:r>
            <a:r>
              <a:rPr lang="en-US" dirty="0">
                <a:solidFill>
                  <a:schemeClr val="tx1"/>
                </a:solidFill>
              </a:rPr>
              <a:t> tablet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stabilitas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gabungan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kimia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mekanik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mikrobiologi</a:t>
            </a:r>
            <a:r>
              <a:rPr lang="en-US" dirty="0" smtClean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cenderung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dibanding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sediaan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lain</a:t>
            </a:r>
          </a:p>
        </p:txBody>
      </p:sp>
    </p:spTree>
    <p:extLst>
      <p:ext uri="{BB962C8B-B14F-4D97-AF65-F5344CB8AC3E}">
        <p14:creationId xmlns:p14="http://schemas.microsoft.com/office/powerpoint/2010/main" val="108199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447" y="274638"/>
            <a:ext cx="8743728" cy="1143000"/>
          </a:xfrm>
        </p:spPr>
        <p:txBody>
          <a:bodyPr/>
          <a:lstStyle/>
          <a:p>
            <a:r>
              <a:rPr lang="id-ID" dirty="0" smtClean="0"/>
              <a:t>    JENIS DAN GOLONGAN TABLET</a:t>
            </a:r>
            <a:endParaRPr lang="id-ID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5079772"/>
              </p:ext>
            </p:extLst>
          </p:nvPr>
        </p:nvGraphicFramePr>
        <p:xfrm>
          <a:off x="0" y="1417641"/>
          <a:ext cx="9144000" cy="3765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470746"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TABLET ORAL UNTUK DITELAN</a:t>
                      </a:r>
                      <a:endParaRPr lang="id-ID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70746">
                <a:tc>
                  <a:txBody>
                    <a:bodyPr/>
                    <a:lstStyle/>
                    <a:p>
                      <a:r>
                        <a:rPr lang="id-ID" dirty="0" smtClean="0"/>
                        <a:t>1. Tablet</a:t>
                      </a:r>
                      <a:r>
                        <a:rPr lang="id-ID" baseline="0" dirty="0" smtClean="0"/>
                        <a:t> kempa standar </a:t>
                      </a:r>
                      <a:endParaRPr lang="id-ID" dirty="0"/>
                    </a:p>
                  </a:txBody>
                  <a:tcPr/>
                </a:tc>
              </a:tr>
              <a:tr h="470746">
                <a:tc>
                  <a:txBody>
                    <a:bodyPr/>
                    <a:lstStyle/>
                    <a:p>
                      <a:r>
                        <a:rPr lang="id-ID" dirty="0" smtClean="0"/>
                        <a:t>2. Tablet kempa lapis ganda, tablet berlapis,</a:t>
                      </a:r>
                      <a:r>
                        <a:rPr lang="id-ID" baseline="0" dirty="0" smtClean="0"/>
                        <a:t> tablet kempa bersalut</a:t>
                      </a:r>
                      <a:endParaRPr lang="id-ID" dirty="0" smtClean="0"/>
                    </a:p>
                  </a:txBody>
                  <a:tcPr/>
                </a:tc>
              </a:tr>
              <a:tr h="470746">
                <a:tc>
                  <a:txBody>
                    <a:bodyPr/>
                    <a:lstStyle/>
                    <a:p>
                      <a:r>
                        <a:rPr lang="id-ID" dirty="0" smtClean="0"/>
                        <a:t>3. Tablet dengan aksi berulang</a:t>
                      </a:r>
                      <a:endParaRPr lang="id-ID" dirty="0"/>
                    </a:p>
                  </a:txBody>
                  <a:tcPr/>
                </a:tc>
              </a:tr>
              <a:tr h="470746">
                <a:tc>
                  <a:txBody>
                    <a:bodyPr/>
                    <a:lstStyle/>
                    <a:p>
                      <a:r>
                        <a:rPr lang="id-ID" dirty="0" smtClean="0"/>
                        <a:t>4. Tablet dengan aksi diperlama (tablet salut enterik)</a:t>
                      </a:r>
                      <a:endParaRPr lang="id-ID" dirty="0"/>
                    </a:p>
                  </a:txBody>
                  <a:tcPr/>
                </a:tc>
              </a:tr>
              <a:tr h="470746">
                <a:tc>
                  <a:txBody>
                    <a:bodyPr/>
                    <a:lstStyle/>
                    <a:p>
                      <a:r>
                        <a:rPr lang="id-ID" dirty="0" smtClean="0"/>
                        <a:t>5. Tablet salut gula dan salut cokelat</a:t>
                      </a:r>
                      <a:endParaRPr lang="id-ID" dirty="0"/>
                    </a:p>
                  </a:txBody>
                  <a:tcPr/>
                </a:tc>
              </a:tr>
              <a:tr h="470746">
                <a:tc>
                  <a:txBody>
                    <a:bodyPr/>
                    <a:lstStyle/>
                    <a:p>
                      <a:r>
                        <a:rPr lang="id-ID" dirty="0" smtClean="0"/>
                        <a:t>6. Tablet salut lapisan tipis</a:t>
                      </a:r>
                      <a:endParaRPr lang="id-ID" dirty="0"/>
                    </a:p>
                  </a:txBody>
                  <a:tcPr/>
                </a:tc>
              </a:tr>
              <a:tr h="470746">
                <a:tc>
                  <a:txBody>
                    <a:bodyPr/>
                    <a:lstStyle/>
                    <a:p>
                      <a:r>
                        <a:rPr lang="id-ID" dirty="0" smtClean="0"/>
                        <a:t>7. Tablet kunyah</a:t>
                      </a:r>
                      <a:endParaRPr lang="id-ID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091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272" y="0"/>
            <a:ext cx="8743728" cy="1143000"/>
          </a:xfrm>
        </p:spPr>
        <p:txBody>
          <a:bodyPr/>
          <a:lstStyle/>
          <a:p>
            <a:r>
              <a:rPr lang="id-ID" dirty="0" smtClean="0"/>
              <a:t>JENIS DAN GOLONGAN TABLET</a:t>
            </a:r>
            <a:endParaRPr lang="id-ID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6661243"/>
              </p:ext>
            </p:extLst>
          </p:nvPr>
        </p:nvGraphicFramePr>
        <p:xfrm>
          <a:off x="574640" y="1366283"/>
          <a:ext cx="769749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74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TABLET</a:t>
                      </a:r>
                      <a:r>
                        <a:rPr lang="id-ID" baseline="0" dirty="0" smtClean="0"/>
                        <a:t> YANG DIGUNAKAN DIRONGGA MULUT</a:t>
                      </a:r>
                      <a:endParaRPr lang="id-ID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 smtClean="0"/>
                        <a:t>1. Tablet</a:t>
                      </a:r>
                      <a:r>
                        <a:rPr lang="id-ID" baseline="0" dirty="0" smtClean="0"/>
                        <a:t> buccal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 smtClean="0"/>
                        <a:t>2. Tablet sublingual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 smtClean="0"/>
                        <a:t>3. Troche atau lozenges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 smtClean="0"/>
                        <a:t>4. Dental cones</a:t>
                      </a:r>
                      <a:endParaRPr lang="id-ID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187612"/>
              </p:ext>
            </p:extLst>
          </p:nvPr>
        </p:nvGraphicFramePr>
        <p:xfrm>
          <a:off x="552893" y="3247063"/>
          <a:ext cx="7719238" cy="1133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9238"/>
              </a:tblGrid>
              <a:tr h="377850"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TABLET</a:t>
                      </a:r>
                      <a:r>
                        <a:rPr lang="id-ID" baseline="0" dirty="0" smtClean="0"/>
                        <a:t> YANG DIBERIKAN DENGAN RUTE LAIN</a:t>
                      </a:r>
                      <a:endParaRPr lang="id-ID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7850">
                <a:tc>
                  <a:txBody>
                    <a:bodyPr/>
                    <a:lstStyle/>
                    <a:p>
                      <a:r>
                        <a:rPr lang="id-ID" dirty="0" smtClean="0"/>
                        <a:t>1. Tablet implantasi</a:t>
                      </a:r>
                      <a:endParaRPr lang="id-ID" dirty="0"/>
                    </a:p>
                  </a:txBody>
                  <a:tcPr/>
                </a:tc>
              </a:tr>
              <a:tr h="377850">
                <a:tc>
                  <a:txBody>
                    <a:bodyPr/>
                    <a:lstStyle/>
                    <a:p>
                      <a:r>
                        <a:rPr lang="id-ID" dirty="0" smtClean="0"/>
                        <a:t>2. Tablet vaginal</a:t>
                      </a:r>
                      <a:endParaRPr lang="id-ID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671911"/>
              </p:ext>
            </p:extLst>
          </p:nvPr>
        </p:nvGraphicFramePr>
        <p:xfrm>
          <a:off x="503275" y="4380613"/>
          <a:ext cx="7747591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47591"/>
              </a:tblGrid>
              <a:tr h="334807"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TABLET</a:t>
                      </a:r>
                      <a:r>
                        <a:rPr lang="id-ID" baseline="0" dirty="0" smtClean="0"/>
                        <a:t> YANG DIGUNAKAN UNTUK MEMBUAT LARUTAN</a:t>
                      </a:r>
                      <a:endParaRPr lang="id-ID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 smtClean="0"/>
                        <a:t>1. Tablet effervescen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 smtClean="0"/>
                        <a:t>2. Tablet dispensing 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 smtClean="0"/>
                        <a:t>3. Tablet hipodermik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 smtClean="0"/>
                        <a:t>4. Tablet yang diremukkan  (tablet triturat)</a:t>
                      </a:r>
                      <a:endParaRPr lang="id-ID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806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711" y="274638"/>
            <a:ext cx="8722463" cy="1325562"/>
          </a:xfrm>
        </p:spPr>
        <p:txBody>
          <a:bodyPr/>
          <a:lstStyle/>
          <a:p>
            <a:r>
              <a:rPr lang="id-ID" sz="4000" dirty="0" smtClean="0"/>
              <a:t>1.Tablet kempa standar (Lachman,1994)</a:t>
            </a:r>
            <a:endParaRPr lang="id-ID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712" y="1600200"/>
            <a:ext cx="8722463" cy="4525963"/>
          </a:xfrm>
        </p:spPr>
        <p:txBody>
          <a:bodyPr/>
          <a:lstStyle/>
          <a:p>
            <a:pPr marL="342900" indent="-342900" algn="just">
              <a:lnSpc>
                <a:spcPts val="3872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Tablet</a:t>
            </a:r>
            <a:r>
              <a:rPr lang="en-US" sz="2400" b="1" spc="1039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Kempa</a:t>
            </a:r>
            <a:r>
              <a:rPr lang="en-US" sz="2400" b="1" spc="1035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atau</a:t>
            </a:r>
            <a:r>
              <a:rPr lang="en-US" sz="2400" b="1" spc="1056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Tablet</a:t>
            </a:r>
            <a:r>
              <a:rPr lang="en-US" sz="2400" b="1" spc="1039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Kempa</a:t>
            </a:r>
            <a:r>
              <a:rPr lang="en-US" sz="2400" b="1" spc="1038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Standar</a:t>
            </a:r>
            <a:r>
              <a:rPr lang="en-US" sz="2400" b="1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.</a:t>
            </a:r>
            <a:r>
              <a:rPr lang="en-US" sz="2400" b="1" spc="1042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Kategori</a:t>
            </a:r>
            <a:r>
              <a:rPr lang="en-US" sz="2400" spc="1053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ini</a:t>
            </a:r>
            <a:r>
              <a:rPr lang="en-US" sz="2400" dirty="0" smtClean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menunjukan</a:t>
            </a:r>
            <a:r>
              <a:rPr lang="en-US" sz="2400" spc="227" dirty="0" smtClean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bahwa</a:t>
            </a:r>
            <a:r>
              <a:rPr lang="en-US" sz="2400" spc="219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tablet</a:t>
            </a:r>
            <a:r>
              <a:rPr lang="en-US" sz="2400" spc="211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yang</a:t>
            </a:r>
            <a:r>
              <a:rPr lang="en-US" sz="2400" spc="220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tidak</a:t>
            </a:r>
            <a:r>
              <a:rPr lang="en-US" sz="2400" spc="226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disalut</a:t>
            </a:r>
            <a:r>
              <a:rPr lang="en-US" sz="2400" spc="217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standar</a:t>
            </a:r>
            <a:r>
              <a:rPr lang="en-US" sz="2400" spc="205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dibuat</a:t>
            </a:r>
            <a:r>
              <a:rPr lang="en-US" sz="2400" spc="222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dengan</a:t>
            </a:r>
            <a:r>
              <a:rPr lang="en-US" sz="2400" dirty="0" smtClean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percetakan</a:t>
            </a:r>
            <a:r>
              <a:rPr lang="en-US" sz="2400" spc="344" dirty="0" smtClean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dan</a:t>
            </a:r>
            <a:r>
              <a:rPr lang="en-US" sz="2400" spc="348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menggunakan</a:t>
            </a:r>
            <a:r>
              <a:rPr lang="en-US" sz="2400" spc="354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salah</a:t>
            </a:r>
            <a:r>
              <a:rPr lang="en-US" sz="2400" spc="340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satu</a:t>
            </a:r>
            <a:r>
              <a:rPr lang="en-US" sz="2400" spc="342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dari</a:t>
            </a:r>
            <a:r>
              <a:rPr lang="en-US" sz="2400" spc="350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ketiga</a:t>
            </a:r>
            <a:r>
              <a:rPr lang="en-US" sz="2400" spc="347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metode</a:t>
            </a:r>
            <a:r>
              <a:rPr lang="en-US" sz="2400" spc="370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dasar</a:t>
            </a:r>
            <a:r>
              <a:rPr lang="en-US" sz="2400" dirty="0" smtClean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dari</a:t>
            </a:r>
            <a:r>
              <a:rPr lang="en-US" sz="2400" spc="63" dirty="0" smtClean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pembuatan</a:t>
            </a:r>
            <a:r>
              <a:rPr lang="en-US" sz="2400" spc="77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tablet</a:t>
            </a:r>
            <a:r>
              <a:rPr lang="en-US" sz="2400" spc="73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:</a:t>
            </a:r>
            <a:r>
              <a:rPr lang="en-US" sz="2400" spc="68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yaitu</a:t>
            </a:r>
            <a:r>
              <a:rPr lang="en-US" sz="2400" spc="76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granulasi</a:t>
            </a:r>
            <a:r>
              <a:rPr lang="en-US" sz="2400" spc="77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basah</a:t>
            </a:r>
            <a:r>
              <a:rPr lang="en-US" sz="2400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,</a:t>
            </a:r>
            <a:r>
              <a:rPr lang="en-US" sz="2400" spc="68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percetakan</a:t>
            </a:r>
            <a:r>
              <a:rPr lang="en-US" sz="2400" spc="66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ganda</a:t>
            </a:r>
            <a:r>
              <a:rPr lang="en-US" sz="2400" spc="76" dirty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atau</a:t>
            </a:r>
            <a:r>
              <a:rPr lang="en-US" sz="2400" dirty="0" smtClean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percetakan</a:t>
            </a:r>
            <a:r>
              <a:rPr lang="en-US" sz="2400" spc="37" dirty="0" smtClean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l Bayan Plain" charset="-78"/>
                <a:ea typeface="Al Bayan Plain" charset="-78"/>
                <a:cs typeface="Al Bayan Plain" charset="-78"/>
              </a:rPr>
              <a:t>langsung</a:t>
            </a:r>
            <a:endParaRPr lang="en-US" sz="2400" dirty="0" smtClean="0">
              <a:solidFill>
                <a:srgbClr val="000000"/>
              </a:solidFill>
              <a:latin typeface="Al Bayan Plain" charset="-78"/>
              <a:ea typeface="Al Bayan Plain" charset="-78"/>
              <a:cs typeface="Al Bayan Plain" charset="-78"/>
            </a:endParaRPr>
          </a:p>
          <a:p>
            <a:pPr marL="342900" indent="-342900" algn="just">
              <a:lnSpc>
                <a:spcPts val="3872"/>
              </a:lnSpc>
              <a:spcBef>
                <a:spcPts val="0"/>
              </a:spcBef>
              <a:buFont typeface="Arial" charset="0"/>
              <a:buChar char="•"/>
            </a:pPr>
            <a:r>
              <a:rPr lang="id-ID" sz="24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Tablet dikehendaki untuk memberikan disintegrasi dan penglepasan obat yang cepat</a:t>
            </a:r>
          </a:p>
          <a:p>
            <a:pPr marL="342900" indent="-342900" algn="just">
              <a:lnSpc>
                <a:spcPts val="3872"/>
              </a:lnSpc>
              <a:spcBef>
                <a:spcPts val="0"/>
              </a:spcBef>
              <a:buFont typeface="Arial" charset="0"/>
              <a:buChar char="•"/>
            </a:pPr>
            <a:r>
              <a:rPr lang="id-ID" sz="24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Tablet diharapkan dapat berefek  lokal dalam saluran cerna</a:t>
            </a:r>
          </a:p>
          <a:p>
            <a:r>
              <a:rPr lang="id-ID" dirty="0" smtClean="0"/>
              <a:t>Contoh: adsorben dan antasida.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940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 descr="D:\LIZA\FOTO LIZA\tablet\Foto04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4763386" cy="363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LIZA\FOTO LIZA\tablet\Foto0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0856" y="3643986"/>
            <a:ext cx="4423144" cy="3214014"/>
          </a:xfrm>
          <a:prstGeom prst="rect">
            <a:avLst/>
          </a:prstGeom>
          <a:noFill/>
        </p:spPr>
      </p:pic>
      <p:pic>
        <p:nvPicPr>
          <p:cNvPr id="7" name="Content Placeholder 3" descr="D:\LIZA\FOTO LIZA\tablet\Foto0417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2121" y="0"/>
            <a:ext cx="440187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D:\LIZA\FOTO LIZA\tablet\DSCI208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636334"/>
            <a:ext cx="4720855" cy="322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367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LIZA\FOTO LIZA\tablet\Foto0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2967"/>
            <a:ext cx="4673378" cy="3505033"/>
          </a:xfrm>
          <a:prstGeom prst="rect">
            <a:avLst/>
          </a:prstGeom>
          <a:noFill/>
        </p:spPr>
      </p:pic>
      <p:pic>
        <p:nvPicPr>
          <p:cNvPr id="5123" name="Picture 3" descr="D:\LIZA\FOTO LIZA\tablet\Foto04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4149" y="1"/>
            <a:ext cx="4479850" cy="3359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097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LIZA\FOTO LIZA\tablet\Foto04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8303" y="978196"/>
            <a:ext cx="6580421" cy="49353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12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340725" cy="835025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Bentuk- Bentuk Sediaan Padat</a:t>
            </a:r>
          </a:p>
        </p:txBody>
      </p:sp>
      <p:sp>
        <p:nvSpPr>
          <p:cNvPr id="6" name="Oval 5"/>
          <p:cNvSpPr/>
          <p:nvPr/>
        </p:nvSpPr>
        <p:spPr>
          <a:xfrm>
            <a:off x="228600" y="2057400"/>
            <a:ext cx="2438400" cy="1066800"/>
          </a:xfrm>
          <a:prstGeom prst="ellipse">
            <a:avLst/>
          </a:prstGeom>
          <a:solidFill>
            <a:srgbClr val="00206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Tablet</a:t>
            </a:r>
          </a:p>
        </p:txBody>
      </p:sp>
      <p:sp>
        <p:nvSpPr>
          <p:cNvPr id="7" name="Oval 6"/>
          <p:cNvSpPr/>
          <p:nvPr/>
        </p:nvSpPr>
        <p:spPr>
          <a:xfrm>
            <a:off x="304800" y="3813174"/>
            <a:ext cx="2159000" cy="987425"/>
          </a:xfrm>
          <a:prstGeom prst="ellipse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</a:rPr>
              <a:t>Kapsul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029200" y="2133600"/>
            <a:ext cx="2590800" cy="1066800"/>
          </a:xfrm>
          <a:prstGeom prst="ellipse">
            <a:avLst/>
          </a:prstGeom>
          <a:solidFill>
            <a:srgbClr val="00B05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/>
              <a:t>Serbuk</a:t>
            </a:r>
            <a:endParaRPr lang="en-US" sz="3200" dirty="0"/>
          </a:p>
        </p:txBody>
      </p:sp>
      <p:sp>
        <p:nvSpPr>
          <p:cNvPr id="9" name="Oval 8"/>
          <p:cNvSpPr/>
          <p:nvPr/>
        </p:nvSpPr>
        <p:spPr>
          <a:xfrm>
            <a:off x="5029200" y="3733800"/>
            <a:ext cx="2565400" cy="10668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/>
              <a:t>Granul</a:t>
            </a:r>
            <a:endParaRPr lang="en-US" sz="3200" dirty="0"/>
          </a:p>
        </p:txBody>
      </p:sp>
      <p:sp>
        <p:nvSpPr>
          <p:cNvPr id="10" name="Oval 9"/>
          <p:cNvSpPr/>
          <p:nvPr/>
        </p:nvSpPr>
        <p:spPr>
          <a:xfrm>
            <a:off x="4338713" y="5255187"/>
            <a:ext cx="2819400" cy="11430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/>
              <a:t>Supositora</a:t>
            </a:r>
            <a:r>
              <a:rPr lang="en-US" sz="2800" dirty="0"/>
              <a:t>/</a:t>
            </a:r>
            <a:r>
              <a:rPr lang="en-US" sz="2800" dirty="0" err="1"/>
              <a:t>ovula</a:t>
            </a:r>
            <a:endParaRPr lang="en-US" sz="2800" dirty="0"/>
          </a:p>
        </p:txBody>
      </p:sp>
      <p:pic>
        <p:nvPicPr>
          <p:cNvPr id="9226" name="Picture 8" descr="Hasil gambar untuk serbu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2133600"/>
            <a:ext cx="15382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0" descr="Hasil gambar untuk granu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3697288"/>
            <a:ext cx="16002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>
          <a:xfrm>
            <a:off x="0" y="5255187"/>
            <a:ext cx="2541116" cy="1207526"/>
          </a:xfrm>
          <a:prstGeom prst="ellipse">
            <a:avLst/>
          </a:prstGeom>
          <a:solidFill>
            <a:srgbClr val="FFC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chemeClr val="tx1"/>
                </a:solidFill>
              </a:rPr>
              <a:t>Pil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9230" name="Picture 14" descr="Gambar terka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1262" y="5101377"/>
            <a:ext cx="1792385" cy="142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1116" y="3402012"/>
            <a:ext cx="1732532" cy="13675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3800" y="2133600"/>
            <a:ext cx="1809848" cy="1192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4839" y="5101377"/>
            <a:ext cx="1879161" cy="136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2122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098" y="274638"/>
            <a:ext cx="8531077" cy="1143000"/>
          </a:xfrm>
        </p:spPr>
        <p:txBody>
          <a:bodyPr/>
          <a:lstStyle/>
          <a:p>
            <a:r>
              <a:rPr lang="id-ID" dirty="0" smtClean="0"/>
              <a:t>2.Tablet kempa ganda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424" y="1600200"/>
            <a:ext cx="7648984" cy="4525963"/>
          </a:xfrm>
        </p:spPr>
        <p:txBody>
          <a:bodyPr/>
          <a:lstStyle/>
          <a:p>
            <a:pPr algn="l"/>
            <a:r>
              <a:rPr lang="id-ID" sz="32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Ada 2 kelompok tablet yang dikempa beberapa kali:</a:t>
            </a:r>
          </a:p>
          <a:p>
            <a:pPr marL="457200" indent="-457200" algn="l">
              <a:buFont typeface="Arial" charset="0"/>
              <a:buChar char="•"/>
            </a:pPr>
            <a:r>
              <a:rPr lang="id-ID" sz="32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Tablet berlapis</a:t>
            </a:r>
          </a:p>
          <a:p>
            <a:pPr marL="457200" indent="-457200" algn="l">
              <a:buFont typeface="Arial" charset="0"/>
              <a:buChar char="•"/>
            </a:pPr>
            <a:r>
              <a:rPr lang="id-ID" sz="32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Tablet yang disalut dengan pengempaan</a:t>
            </a:r>
          </a:p>
          <a:p>
            <a:pPr marL="457200" indent="-457200" algn="l">
              <a:buFont typeface="Arial" charset="0"/>
              <a:buChar char="•"/>
            </a:pPr>
            <a:r>
              <a:rPr lang="id-ID" sz="32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Dibuat dengan alasan yaitu untuk memisahkan secara fisika atau kimia bahan-bahan yang tak dapat campur, atau untuk menghasilkan produk dengan kerja ulang atau produk dengan kerja diperpanjang.</a:t>
            </a:r>
          </a:p>
          <a:p>
            <a:pPr marL="457200" indent="-457200" algn="l">
              <a:buFont typeface="Arial" charset="0"/>
              <a:buChar char="•"/>
            </a:pPr>
            <a:endParaRPr lang="id-ID" sz="3200" dirty="0" smtClean="0">
              <a:solidFill>
                <a:schemeClr val="tx1"/>
              </a:solidFill>
              <a:latin typeface="Al Bayan Plain" charset="-78"/>
              <a:ea typeface="Al Bayan Plain" charset="-78"/>
              <a:cs typeface="Al Bayan Plain" charset="-78"/>
            </a:endParaRPr>
          </a:p>
          <a:p>
            <a:pPr marL="457200" indent="-457200" algn="l">
              <a:buFont typeface="Arial" charset="0"/>
              <a:buChar char="•"/>
            </a:pPr>
            <a:endParaRPr lang="id-ID" sz="3200" dirty="0">
              <a:solidFill>
                <a:schemeClr val="tx1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473" t="717" r="71245" b="60432"/>
          <a:stretch/>
        </p:blipFill>
        <p:spPr>
          <a:xfrm>
            <a:off x="6726555" y="830441"/>
            <a:ext cx="2410840" cy="23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712" y="274638"/>
            <a:ext cx="8722463" cy="1143000"/>
          </a:xfrm>
        </p:spPr>
        <p:txBody>
          <a:bodyPr/>
          <a:lstStyle/>
          <a:p>
            <a:r>
              <a:rPr lang="id-ID" dirty="0" smtClean="0"/>
              <a:t>3.Tablet dengan kerja berulang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978" y="1600200"/>
            <a:ext cx="8701198" cy="4525963"/>
          </a:xfrm>
        </p:spPr>
        <p:txBody>
          <a:bodyPr/>
          <a:lstStyle/>
          <a:p>
            <a:pPr marL="342900" indent="-342900" algn="l">
              <a:buFont typeface="Arial" charset="0"/>
              <a:buChar char="•"/>
            </a:pPr>
            <a:r>
              <a:rPr lang="id-ID" sz="32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Mekanisme kerja dengan berdasarkan pada pengosongan lambung yang tidak dapat dikontrol dan diramalkan</a:t>
            </a:r>
          </a:p>
          <a:p>
            <a:pPr marL="342900" indent="-342900" algn="l">
              <a:buFont typeface="Arial" charset="0"/>
              <a:buChar char="•"/>
            </a:pPr>
            <a:r>
              <a:rPr lang="id-ID" sz="32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Inti tablet biasanya disalut dengan shellac atau polimer enterik sehingga tidak akan melepaskan muatan obatnya ke dalam lambung.</a:t>
            </a:r>
            <a:endParaRPr lang="id-ID" sz="3200" dirty="0">
              <a:solidFill>
                <a:schemeClr val="tx1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5300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712" y="274638"/>
            <a:ext cx="8722463" cy="1143000"/>
          </a:xfrm>
        </p:spPr>
        <p:txBody>
          <a:bodyPr/>
          <a:lstStyle/>
          <a:p>
            <a:r>
              <a:rPr lang="id-ID" dirty="0" smtClean="0"/>
              <a:t>4.Tablet aksi diperlama dan tablet salut enterik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712" y="1600200"/>
            <a:ext cx="8722464" cy="4925144"/>
          </a:xfrm>
        </p:spPr>
        <p:txBody>
          <a:bodyPr/>
          <a:lstStyle/>
          <a:p>
            <a:pPr marL="457200" indent="-457200" algn="just">
              <a:buFont typeface="Arial" charset="0"/>
              <a:buChar char="•"/>
            </a:pPr>
            <a:r>
              <a:rPr lang="id-ID" sz="2800" dirty="0" smtClean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Bentuk sediaan tablet aksi diperlama dimaksudkan untuk melepaskan obat setelah penundaan beberapa lama, atau setelah tablet melalui satu bagian saluran cerna ke bagian lainnya.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id-ID" sz="2800" dirty="0" smtClean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Contoh : tablet salut enterik (yang tetap utuh dilambung tapi dengan cepat melepas di usus bagian atas)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id-ID" sz="2800" dirty="0" smtClean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Penyalut yang biasa digunakan untuk menghasilkan efek enterik adalah polimer sintetik dengan gugus fungsional asam campuran atau polimer alam yang dimodifikasi.</a:t>
            </a:r>
          </a:p>
          <a:p>
            <a:pPr marL="457200" indent="-457200" algn="just">
              <a:buFont typeface="Arial" charset="0"/>
              <a:buChar char="•"/>
            </a:pPr>
            <a:endParaRPr lang="id-ID" sz="2800" dirty="0" smtClean="0">
              <a:solidFill>
                <a:schemeClr val="accent4">
                  <a:lumMod val="50000"/>
                </a:schemeClr>
              </a:solidFill>
              <a:latin typeface="Al Bayan Plain" charset="-78"/>
              <a:ea typeface="Al Bayan Plain" charset="-78"/>
              <a:cs typeface="Al Bayan Plain" charset="-78"/>
            </a:endParaRPr>
          </a:p>
          <a:p>
            <a:pPr marL="457200" indent="-457200">
              <a:buFont typeface="Arial" charset="0"/>
              <a:buChar char="•"/>
            </a:pPr>
            <a:endParaRPr lang="id-ID" sz="2800" dirty="0">
              <a:solidFill>
                <a:schemeClr val="accent4">
                  <a:lumMod val="50000"/>
                </a:schemeClr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9996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/>
          <a:lstStyle/>
          <a:p>
            <a:r>
              <a:rPr lang="en-US" sz="3200" dirty="0" err="1"/>
              <a:t>Karakteristik</a:t>
            </a:r>
            <a:r>
              <a:rPr lang="en-US" sz="3200" dirty="0"/>
              <a:t> </a:t>
            </a:r>
            <a:r>
              <a:rPr lang="en-US" sz="3200" dirty="0" err="1"/>
              <a:t>obat</a:t>
            </a:r>
            <a:r>
              <a:rPr lang="en-US" sz="3200" dirty="0"/>
              <a:t> yang </a:t>
            </a:r>
            <a:r>
              <a:rPr lang="en-US" sz="3200" dirty="0" err="1"/>
              <a:t>dapat</a:t>
            </a:r>
            <a:r>
              <a:rPr lang="en-US" sz="3200" dirty="0"/>
              <a:t> </a:t>
            </a:r>
            <a:r>
              <a:rPr lang="en-US" sz="3200" dirty="0" err="1"/>
              <a:t>diproduksi</a:t>
            </a:r>
            <a:r>
              <a:rPr lang="en-US" sz="3200" dirty="0"/>
              <a:t> </a:t>
            </a:r>
            <a:r>
              <a:rPr lang="en-US" sz="3200" dirty="0" err="1"/>
              <a:t>sebagai</a:t>
            </a:r>
            <a:r>
              <a:rPr lang="en-US" sz="3200" dirty="0"/>
              <a:t> </a:t>
            </a:r>
            <a:r>
              <a:rPr lang="en-US" sz="3200" dirty="0" err="1"/>
              <a:t>sediaan</a:t>
            </a:r>
            <a:r>
              <a:rPr lang="en-US" sz="3200" dirty="0"/>
              <a:t> </a:t>
            </a:r>
            <a:r>
              <a:rPr lang="en-US" sz="3200" dirty="0" err="1"/>
              <a:t>lepas</a:t>
            </a:r>
            <a:r>
              <a:rPr lang="en-US" sz="3200" dirty="0"/>
              <a:t> </a:t>
            </a:r>
            <a:r>
              <a:rPr lang="en-US" sz="3200" dirty="0" err="1"/>
              <a:t>terkendali</a:t>
            </a:r>
            <a:r>
              <a:rPr lang="en-US" sz="3200" dirty="0"/>
              <a:t> </a:t>
            </a:r>
            <a:r>
              <a:rPr lang="en-US" sz="3200" dirty="0" err="1"/>
              <a:t>adalah</a:t>
            </a:r>
            <a:r>
              <a:rPr lang="en-US" sz="3200" dirty="0"/>
              <a:t> </a:t>
            </a:r>
            <a:r>
              <a:rPr lang="en-US" sz="3200" dirty="0" err="1"/>
              <a:t>sebagai</a:t>
            </a:r>
            <a:r>
              <a:rPr lang="en-US" sz="3200" dirty="0"/>
              <a:t> </a:t>
            </a:r>
            <a:r>
              <a:rPr lang="en-US" sz="3200" dirty="0" err="1"/>
              <a:t>berikut</a:t>
            </a:r>
            <a:r>
              <a:rPr lang="en-US" sz="3200" dirty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57250" indent="-444500" algn="l">
              <a:buFont typeface="+mj-lt"/>
              <a:buAutoNum type="arabicPeriod"/>
            </a:pPr>
            <a:r>
              <a:rPr lang="en-US" sz="2400" dirty="0" err="1">
                <a:solidFill>
                  <a:schemeClr val="tx1"/>
                </a:solidFill>
              </a:rPr>
              <a:t>Memiliki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absorpsi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ekskresi</a:t>
            </a:r>
            <a:r>
              <a:rPr lang="en-US" sz="2400" dirty="0">
                <a:solidFill>
                  <a:schemeClr val="tx1"/>
                </a:solidFill>
              </a:rPr>
              <a:t> yang </a:t>
            </a:r>
            <a:r>
              <a:rPr lang="en-US" sz="2400" dirty="0" err="1">
                <a:solidFill>
                  <a:schemeClr val="tx1"/>
                </a:solidFill>
              </a:rPr>
              <a:t>sangat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lambat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atau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sangat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cepat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tidak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memiliki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waktu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paruh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terlalu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cepat</a:t>
            </a:r>
            <a:r>
              <a:rPr lang="en-US" sz="2400" dirty="0">
                <a:solidFill>
                  <a:schemeClr val="tx1"/>
                </a:solidFill>
              </a:rPr>
              <a:t> ( </a:t>
            </a:r>
            <a:r>
              <a:rPr lang="en-US" sz="2400" dirty="0" err="1">
                <a:solidFill>
                  <a:schemeClr val="tx1"/>
                </a:solidFill>
              </a:rPr>
              <a:t>kurang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dari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dua</a:t>
            </a:r>
            <a:r>
              <a:rPr lang="en-US" sz="2400" dirty="0">
                <a:solidFill>
                  <a:schemeClr val="tx1"/>
                </a:solidFill>
              </a:rPr>
              <a:t> jam 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</a:p>
          <a:p>
            <a:pPr marL="857250" indent="-444500" algn="l">
              <a:buFont typeface="+mj-lt"/>
              <a:buAutoNum type="arabicPeriod"/>
            </a:pPr>
            <a:r>
              <a:rPr lang="en-US" sz="2400" dirty="0" err="1" smtClean="0">
                <a:solidFill>
                  <a:schemeClr val="tx1"/>
                </a:solidFill>
              </a:rPr>
              <a:t>Dapat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diabsorbsi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dengan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baik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pada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jalur</a:t>
            </a:r>
            <a:r>
              <a:rPr lang="en-US" sz="2400" dirty="0">
                <a:solidFill>
                  <a:schemeClr val="tx1"/>
                </a:solidFill>
              </a:rPr>
              <a:t> gastrointestinal, </a:t>
            </a:r>
            <a:r>
              <a:rPr lang="en-US" sz="2400" dirty="0" err="1">
                <a:solidFill>
                  <a:schemeClr val="tx1"/>
                </a:solidFill>
              </a:rPr>
              <a:t>memiliki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kelarutan</a:t>
            </a:r>
            <a:r>
              <a:rPr lang="en-US" sz="2400" dirty="0">
                <a:solidFill>
                  <a:schemeClr val="tx1"/>
                </a:solidFill>
              </a:rPr>
              <a:t> yang </a:t>
            </a:r>
            <a:r>
              <a:rPr lang="en-US" sz="2400" dirty="0" err="1">
                <a:solidFill>
                  <a:schemeClr val="tx1"/>
                </a:solidFill>
              </a:rPr>
              <a:t>baik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tidak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boleh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terlalu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larut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atau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terlalu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tidak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larut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857250" indent="-444500" algn="l">
              <a:buFont typeface="+mj-lt"/>
              <a:buAutoNum type="arabicPeriod"/>
            </a:pPr>
            <a:r>
              <a:rPr lang="en-US" sz="2400" dirty="0" err="1" smtClean="0">
                <a:solidFill>
                  <a:schemeClr val="tx1"/>
                </a:solidFill>
              </a:rPr>
              <a:t>Memiliki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dosis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terapi</a:t>
            </a:r>
            <a:r>
              <a:rPr lang="en-US" sz="2400" dirty="0">
                <a:solidFill>
                  <a:schemeClr val="tx1"/>
                </a:solidFill>
              </a:rPr>
              <a:t> yang </a:t>
            </a:r>
            <a:r>
              <a:rPr lang="en-US" sz="2400" dirty="0" err="1">
                <a:solidFill>
                  <a:schemeClr val="tx1"/>
                </a:solidFill>
              </a:rPr>
              <a:t>relatif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kecil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atau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harus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lebih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kecil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dari</a:t>
            </a:r>
            <a:r>
              <a:rPr lang="en-US" sz="2400" dirty="0">
                <a:solidFill>
                  <a:schemeClr val="tx1"/>
                </a:solidFill>
              </a:rPr>
              <a:t> 0.5 </a:t>
            </a:r>
            <a:r>
              <a:rPr lang="en-US" sz="2400" dirty="0" smtClean="0">
                <a:solidFill>
                  <a:schemeClr val="tx1"/>
                </a:solidFill>
              </a:rPr>
              <a:t>gram</a:t>
            </a:r>
          </a:p>
          <a:p>
            <a:pPr marL="857250" indent="-444500" algn="l">
              <a:buFont typeface="+mj-lt"/>
              <a:buAutoNum type="arabicPeriod"/>
            </a:pPr>
            <a:r>
              <a:rPr lang="en-US" sz="2400" dirty="0" err="1" smtClean="0">
                <a:solidFill>
                  <a:schemeClr val="tx1"/>
                </a:solidFill>
              </a:rPr>
              <a:t>Memiliki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indeks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terapeutik</a:t>
            </a:r>
            <a:r>
              <a:rPr lang="en-US" sz="2400" dirty="0">
                <a:solidFill>
                  <a:schemeClr val="tx1"/>
                </a:solidFill>
              </a:rPr>
              <a:t> yang </a:t>
            </a:r>
            <a:r>
              <a:rPr lang="en-US" sz="2400" dirty="0" err="1">
                <a:solidFill>
                  <a:schemeClr val="tx1"/>
                </a:solidFill>
              </a:rPr>
              <a:t>lebar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antara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dosis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efektif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dosis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toksik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sehingga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obat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dapat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dikategorikan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aman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tidak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menimbulkan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</a:rPr>
              <a:t>dose dumping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yaitu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lepasnya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sejumlah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besar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obat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dalam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sediaan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secara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serentak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0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Tablet salut enterik</a:t>
            </a:r>
            <a:endParaRPr lang="id-ID" dirty="0"/>
          </a:p>
        </p:txBody>
      </p:sp>
      <p:pic>
        <p:nvPicPr>
          <p:cNvPr id="9218" name="Picture 2" descr="D:\LIZA\FOTO LIZA\tablet\Foto04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2354" y="1779144"/>
            <a:ext cx="603461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387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181" y="274638"/>
            <a:ext cx="8764994" cy="1143000"/>
          </a:xfrm>
        </p:spPr>
        <p:txBody>
          <a:bodyPr/>
          <a:lstStyle/>
          <a:p>
            <a:r>
              <a:rPr lang="id-ID" dirty="0" smtClean="0"/>
              <a:t>Tablet  salut gula dan salut cokelat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712" y="1600200"/>
            <a:ext cx="8722463" cy="4525963"/>
          </a:xfrm>
        </p:spPr>
        <p:txBody>
          <a:bodyPr/>
          <a:lstStyle/>
          <a:p>
            <a:pPr marL="342900" indent="-342900" algn="just">
              <a:buFont typeface="Arial" charset="0"/>
              <a:buChar char="•"/>
            </a:pPr>
            <a:r>
              <a:rPr lang="id-ID" sz="2800" dirty="0" smtClean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Peranan utama : untuk mendapatkan bentuk yang menarik, mengkilap serta memudahkan untuk menelannya.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id-ID" sz="2800" dirty="0" smtClean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Saat ini, polimer-polimer yang larut dalam air sering dicampur dalam larutan gulanya, disalut dengan menggunakan panci penyalut dengan sisi yang berlubang dengan efek pengeringan yang tinggi.</a:t>
            </a:r>
            <a:endParaRPr lang="id-ID" sz="2800" dirty="0">
              <a:solidFill>
                <a:schemeClr val="accent4">
                  <a:lumMod val="50000"/>
                </a:schemeClr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469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:\LIZA\FOTO LIZA\tablet\DSCI207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0847"/>
            <a:ext cx="9144000" cy="566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650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670" y="332656"/>
            <a:ext cx="8229600" cy="1143000"/>
          </a:xfrm>
        </p:spPr>
        <p:txBody>
          <a:bodyPr/>
          <a:lstStyle/>
          <a:p>
            <a:r>
              <a:rPr lang="id-ID" dirty="0" smtClean="0"/>
              <a:t>Tablet salut gula </a:t>
            </a:r>
            <a:endParaRPr lang="id-ID" dirty="0"/>
          </a:p>
        </p:txBody>
      </p:sp>
      <p:pic>
        <p:nvPicPr>
          <p:cNvPr id="7170" name="Picture 2" descr="D:\LIZA\FOTO LIZA\tablet\DSCI20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17358"/>
            <a:ext cx="4529470" cy="3540642"/>
          </a:xfrm>
          <a:prstGeom prst="rect">
            <a:avLst/>
          </a:prstGeom>
          <a:noFill/>
        </p:spPr>
      </p:pic>
      <p:pic>
        <p:nvPicPr>
          <p:cNvPr id="7171" name="Picture 3" descr="D:\LIZA\FOTO LIZA\tablet\Foto04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4799" y="3274828"/>
            <a:ext cx="4777564" cy="35831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262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712" y="274638"/>
            <a:ext cx="8722463" cy="1143000"/>
          </a:xfrm>
        </p:spPr>
        <p:txBody>
          <a:bodyPr/>
          <a:lstStyle/>
          <a:p>
            <a:r>
              <a:rPr lang="id-ID" dirty="0" smtClean="0"/>
              <a:t>Tablet bersalut lapisan tipis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712" y="1600200"/>
            <a:ext cx="8722464" cy="4525963"/>
          </a:xfrm>
        </p:spPr>
        <p:txBody>
          <a:bodyPr/>
          <a:lstStyle/>
          <a:p>
            <a:pPr marL="457200" indent="-457200" algn="just">
              <a:buFont typeface="Arial" charset="0"/>
              <a:buChar char="•"/>
            </a:pPr>
            <a:r>
              <a:rPr lang="id-ID" sz="2800" dirty="0" smtClean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Tablet dengan penyalutan lapisan tipis memberikan beberapa keuntungan daripada tablet salut gula yaitu meliputi kekuatan mekanik penyalutan yang lebih baik berdasarkan pada elastisitas dan fleksibilitas dari penyalut polimer.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id-ID" sz="2800" dirty="0" smtClean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Kerugian yaitu : sulitnya menghasilkan tablet salut film dengan penampilan fisik dan kerapian yang sama dengan tablet salut gula.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id-ID" sz="2800" dirty="0" smtClean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Biasanya menggunakan hidroksipropil selulosa dan hidroksipropilmetil </a:t>
            </a:r>
            <a:r>
              <a:rPr lang="id-ID" dirty="0" smtClean="0"/>
              <a:t>selulosa.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3338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3927" y="274638"/>
            <a:ext cx="5096247" cy="1143000"/>
          </a:xfrm>
        </p:spPr>
        <p:txBody>
          <a:bodyPr/>
          <a:lstStyle/>
          <a:p>
            <a:r>
              <a:rPr lang="id-ID" dirty="0" smtClean="0"/>
              <a:t>Tablet  Kunyah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3728" y="980728"/>
            <a:ext cx="6896448" cy="5616624"/>
          </a:xfrm>
        </p:spPr>
        <p:txBody>
          <a:bodyPr/>
          <a:lstStyle/>
          <a:p>
            <a:pPr marL="571500" indent="-571500" algn="just">
              <a:buFont typeface="Arial" charset="0"/>
              <a:buChar char="•"/>
            </a:pPr>
            <a:r>
              <a:rPr lang="id-ID" sz="3600" dirty="0" smtClean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Tablet kunyah dimaksudkan untuk dikunyah dimulut sebelum ditelan dan bukan untuk ditelan utuh.</a:t>
            </a:r>
          </a:p>
          <a:p>
            <a:pPr marL="571500" indent="-571500" algn="just">
              <a:buFont typeface="Arial" charset="0"/>
              <a:buChar char="•"/>
            </a:pPr>
            <a:r>
              <a:rPr lang="id-ID" sz="3600" dirty="0" smtClean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Tujuan: untuk memberikan suatu bentuk pengobatan yang dapat diberikan dengan mudah kepada anak-anak atau orang tua yang mungkin sukar menelan obat utuh.</a:t>
            </a:r>
            <a:endParaRPr lang="id-ID" sz="3600" dirty="0">
              <a:solidFill>
                <a:schemeClr val="accent4">
                  <a:lumMod val="50000"/>
                </a:schemeClr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116"/>
            <a:ext cx="2618504" cy="218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0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364" y="1600200"/>
            <a:ext cx="8509812" cy="4525963"/>
          </a:xfrm>
        </p:spPr>
        <p:txBody>
          <a:bodyPr/>
          <a:lstStyle/>
          <a:p>
            <a:pPr marL="609600" indent="-609600" algn="l">
              <a:lnSpc>
                <a:spcPct val="80000"/>
              </a:lnSpc>
              <a:buFont typeface="Courier New" charset="0"/>
              <a:buChar char="o"/>
            </a:pPr>
            <a:endParaRPr lang="en-US" sz="2800" dirty="0">
              <a:solidFill>
                <a:schemeClr val="accent4">
                  <a:lumMod val="50000"/>
                </a:schemeClr>
              </a:solidFill>
              <a:latin typeface="Al Bayan Plain" charset="-78"/>
              <a:ea typeface="Al Bayan Plain" charset="-78"/>
              <a:cs typeface="Al Bayan Plain" charset="-78"/>
            </a:endParaRPr>
          </a:p>
          <a:p>
            <a:pPr marL="609600" indent="-609600" algn="just">
              <a:buFont typeface="Courier New" charset="0"/>
              <a:buChar char="o"/>
            </a:pP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Sediaan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padat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kompak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dibuat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secara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kempa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cetak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dlm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bentuk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tabung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pipih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atau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sirkular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,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kedua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permukaan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rata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cembung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mengandung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satu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jenis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bahan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obat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atau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lebih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dengan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atau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tanpa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zat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tambahan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 </a:t>
            </a:r>
            <a:r>
              <a:rPr lang="en-US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Anonim</a:t>
            </a:r>
            <a:r>
              <a:rPr lang="en-US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, 1995)</a:t>
            </a:r>
          </a:p>
          <a:p>
            <a:pPr marL="587375" indent="-539750" algn="just">
              <a:buFont typeface="Courier New" charset="0"/>
              <a:buChar char="o"/>
            </a:pPr>
            <a:r>
              <a:rPr lang="en-US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Tablet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adalah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sediaan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padat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mengandung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bahan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obat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dengan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atau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tanpa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bahan</a:t>
            </a:r>
            <a:r>
              <a:rPr lang="en-US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pengisi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(FI 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IV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hal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4</a:t>
            </a:r>
            <a:r>
              <a:rPr lang="en-US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)</a:t>
            </a:r>
          </a:p>
          <a:p>
            <a:pPr marL="609600" indent="-609600" algn="just">
              <a:buFont typeface="Courier New" charset="0"/>
              <a:buChar char="o"/>
            </a:pPr>
            <a:r>
              <a:rPr lang="en-US" spc="34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Zat</a:t>
            </a:r>
            <a:r>
              <a:rPr lang="en-US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tambahan</a:t>
            </a:r>
            <a:r>
              <a:rPr lang="en-US" spc="921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yang</a:t>
            </a:r>
            <a:r>
              <a:rPr lang="en-US" spc="927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digunakan</a:t>
            </a:r>
            <a:r>
              <a:rPr lang="en-US" spc="922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dapat</a:t>
            </a:r>
            <a:r>
              <a:rPr lang="en-US" spc="921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berfungsi</a:t>
            </a:r>
            <a:r>
              <a:rPr lang="en-US" spc="942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sebagai</a:t>
            </a:r>
            <a:r>
              <a:rPr lang="en-US" spc="931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zat</a:t>
            </a:r>
            <a:r>
              <a:rPr lang="en-US" spc="927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pengisi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,</a:t>
            </a:r>
            <a:r>
              <a:rPr lang="en-US" spc="919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zat</a:t>
            </a:r>
            <a:r>
              <a:rPr lang="en-US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pengembang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,</a:t>
            </a:r>
            <a:r>
              <a:rPr lang="en-US" spc="394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zat</a:t>
            </a:r>
            <a:r>
              <a:rPr lang="en-US" spc="384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pengikat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,</a:t>
            </a:r>
            <a:r>
              <a:rPr lang="en-US" spc="38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zat</a:t>
            </a:r>
            <a:r>
              <a:rPr lang="en-US" spc="397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pelicin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,</a:t>
            </a:r>
            <a:r>
              <a:rPr lang="en-US" spc="383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zat</a:t>
            </a:r>
            <a:r>
              <a:rPr lang="en-US" spc="397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pembasah</a:t>
            </a:r>
            <a:r>
              <a:rPr lang="en-US" spc="395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atau</a:t>
            </a:r>
            <a:r>
              <a:rPr lang="en-US" spc="39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zat</a:t>
            </a:r>
            <a:r>
              <a:rPr lang="en-US" spc="373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lain</a:t>
            </a:r>
            <a:r>
              <a:rPr lang="en-US" spc="394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yang </a:t>
            </a:r>
            <a:r>
              <a:rPr lang="en-US" dirty="0" err="1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cocok</a:t>
            </a:r>
            <a:endParaRPr lang="id-ID" dirty="0" smtClean="0">
              <a:solidFill>
                <a:schemeClr val="accent4">
                  <a:lumMod val="50000"/>
                </a:schemeClr>
              </a:solidFill>
              <a:latin typeface="Al Bayan Plain" charset="-78"/>
              <a:ea typeface="Al Bayan Plain" charset="-78"/>
              <a:cs typeface="Al Bayan Plain" charset="-78"/>
            </a:endParaRPr>
          </a:p>
          <a:p>
            <a:pPr marL="609600" indent="-609600" algn="l">
              <a:buFont typeface="Courier New" charset="0"/>
              <a:buChar char="o"/>
            </a:pP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Bentuk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sediaan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padat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yg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mengandung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bahan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obat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,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dengan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atau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tanpa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aditif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yang 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sesuai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 (USP)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Al Bayan Plain" charset="-78"/>
              <a:ea typeface="Al Bayan Plain" charset="-78"/>
              <a:cs typeface="Al Bayan Plain" charset="-78"/>
            </a:endParaRPr>
          </a:p>
          <a:p>
            <a:pPr lvl="1">
              <a:buFont typeface="Courier New" charset="0"/>
              <a:buChar char="o"/>
            </a:pPr>
            <a:endParaRPr lang="id-ID" sz="2000" dirty="0" smtClean="0">
              <a:solidFill>
                <a:schemeClr val="accent4">
                  <a:lumMod val="50000"/>
                </a:schemeClr>
              </a:solidFill>
              <a:latin typeface="Al Bayan Plain" charset="-78"/>
              <a:ea typeface="Al Bayan Plain" charset="-78"/>
              <a:cs typeface="Al Bayan Plain" charset="-78"/>
            </a:endParaRPr>
          </a:p>
          <a:p>
            <a:pPr marL="457200" indent="-457200" algn="l">
              <a:buFont typeface="Courier New" charset="0"/>
              <a:buChar char="o"/>
            </a:pPr>
            <a:endParaRPr lang="id-ID" sz="2800" dirty="0">
              <a:solidFill>
                <a:schemeClr val="accent4">
                  <a:lumMod val="50000"/>
                </a:schemeClr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5696" y="692696"/>
            <a:ext cx="6192688" cy="93610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</a:rPr>
              <a:t>Pengertian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Sediaan</a:t>
            </a:r>
            <a:r>
              <a:rPr lang="en-US" sz="3600" dirty="0" smtClean="0">
                <a:solidFill>
                  <a:schemeClr val="tx1"/>
                </a:solidFill>
              </a:rPr>
              <a:t> Tablet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1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BUKAL </a:t>
            </a:r>
            <a:r>
              <a:rPr lang="en-US" dirty="0" err="1" smtClean="0"/>
              <a:t>dan</a:t>
            </a:r>
            <a:r>
              <a:rPr lang="en-US" dirty="0" smtClean="0"/>
              <a:t> SUBLINGUAL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just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Tablet </a:t>
            </a:r>
            <a:r>
              <a:rPr lang="en-US" sz="2800" dirty="0" err="1">
                <a:solidFill>
                  <a:schemeClr val="tx1"/>
                </a:solidFill>
              </a:rPr>
              <a:t>bukal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adalah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digunakan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dengan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cara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dimasukkan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di </a:t>
            </a:r>
            <a:r>
              <a:rPr lang="en-US" sz="2800" dirty="0" err="1">
                <a:solidFill>
                  <a:schemeClr val="tx1"/>
                </a:solidFill>
              </a:rPr>
              <a:t>antara</a:t>
            </a:r>
            <a:r>
              <a:rPr lang="en-US" sz="2800" dirty="0">
                <a:solidFill>
                  <a:schemeClr val="tx1"/>
                </a:solidFill>
              </a:rPr>
              <a:t> pipi </a:t>
            </a:r>
            <a:r>
              <a:rPr lang="en-US" sz="2800" dirty="0" err="1">
                <a:solidFill>
                  <a:schemeClr val="tx1"/>
                </a:solidFill>
              </a:rPr>
              <a:t>dan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gusi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dalam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rongga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mulut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biasanya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berisi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hormon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steroid, </a:t>
            </a:r>
            <a:r>
              <a:rPr lang="en-US" sz="2800" dirty="0" err="1" smtClean="0">
                <a:solidFill>
                  <a:schemeClr val="tx1"/>
                </a:solidFill>
              </a:rPr>
              <a:t>absorpsi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terjadi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melalui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mukosa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mulut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masuk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peredaran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darah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800" u="sng" dirty="0">
                <a:solidFill>
                  <a:schemeClr val="tx1"/>
                </a:solidFill>
              </a:rPr>
              <a:t>Tablet sublingual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adalah</a:t>
            </a:r>
            <a:r>
              <a:rPr lang="en-US" sz="2800" dirty="0">
                <a:solidFill>
                  <a:schemeClr val="tx1"/>
                </a:solidFill>
              </a:rPr>
              <a:t> tablet yang </a:t>
            </a:r>
            <a:r>
              <a:rPr lang="en-US" sz="2800" dirty="0" err="1">
                <a:solidFill>
                  <a:schemeClr val="tx1"/>
                </a:solidFill>
              </a:rPr>
              <a:t>penggunaannya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diletakkan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dibawah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lidah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zat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aktif</a:t>
            </a:r>
            <a:r>
              <a:rPr lang="en-US" sz="2800" dirty="0">
                <a:solidFill>
                  <a:schemeClr val="tx1"/>
                </a:solidFill>
              </a:rPr>
              <a:t> yang </a:t>
            </a:r>
            <a:r>
              <a:rPr lang="en-US" sz="2800" dirty="0" err="1">
                <a:solidFill>
                  <a:schemeClr val="tx1"/>
                </a:solidFill>
              </a:rPr>
              <a:t>terkandung</a:t>
            </a:r>
            <a:r>
              <a:rPr lang="en-US" sz="2800" dirty="0">
                <a:solidFill>
                  <a:schemeClr val="tx1"/>
                </a:solidFill>
              </a:rPr>
              <a:t> di </a:t>
            </a:r>
            <a:r>
              <a:rPr lang="en-US" sz="2800" dirty="0" err="1">
                <a:solidFill>
                  <a:schemeClr val="tx1"/>
                </a:solidFill>
              </a:rPr>
              <a:t>dalamnya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dilepaskan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untuk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diabsorpsi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secara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langsung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melalui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mukosa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mulut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</a:p>
          <a:p>
            <a:pPr marL="342900" indent="-342900" algn="l"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 algn="l"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8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507" y="274638"/>
            <a:ext cx="8658668" cy="1143000"/>
          </a:xfrm>
        </p:spPr>
        <p:txBody>
          <a:bodyPr/>
          <a:lstStyle/>
          <a:p>
            <a:r>
              <a:rPr lang="id-ID" dirty="0" smtClean="0"/>
              <a:t>Tablet </a:t>
            </a:r>
            <a:r>
              <a:rPr lang="id-ID" dirty="0" err="1" smtClean="0"/>
              <a:t>Bukal</a:t>
            </a:r>
            <a:r>
              <a:rPr lang="id-ID" dirty="0" smtClean="0"/>
              <a:t> dan </a:t>
            </a:r>
            <a:r>
              <a:rPr lang="id-ID" dirty="0" err="1" smtClean="0"/>
              <a:t>Sublingual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72" y="1052737"/>
            <a:ext cx="8637403" cy="4248472"/>
          </a:xfrm>
        </p:spPr>
        <p:txBody>
          <a:bodyPr/>
          <a:lstStyle/>
          <a:p>
            <a:pPr marL="342900" indent="-342900" algn="just">
              <a:buFont typeface="Arial" charset="0"/>
              <a:buChar char="•"/>
            </a:pPr>
            <a:r>
              <a:rPr lang="id-ID" sz="28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Kedua jenis tablet ini biasanya kecil dan rata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Obat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yang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digunakan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dengan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cara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ini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ditujukan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untuk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menghasilkan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efek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obat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secara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sistemik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menghindari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efek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metabolisme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awal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dari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hati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(first pass metabolism) 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yang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dapat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merusak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beberapa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jenis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zat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aktif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seperti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hormon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.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Tablet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ini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harus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terlarut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dengan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cepat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oleh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karena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itu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biasanya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tablet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ini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diformulasikan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sebagai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tablet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cetak</a:t>
            </a:r>
            <a:r>
              <a:rPr lang="en-US" sz="28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.</a:t>
            </a:r>
            <a:endParaRPr lang="id-ID" sz="2800" dirty="0" smtClean="0">
              <a:solidFill>
                <a:schemeClr val="tx1"/>
              </a:solidFill>
              <a:latin typeface="Al Bayan Plain" charset="-78"/>
              <a:ea typeface="Al Bayan Plain" charset="-78"/>
              <a:cs typeface="Al Bayan Plain" charset="-78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id-ID" sz="28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Keuntungan: menghindari first pass effect</a:t>
            </a:r>
          </a:p>
        </p:txBody>
      </p:sp>
    </p:spTree>
    <p:extLst>
      <p:ext uri="{BB962C8B-B14F-4D97-AF65-F5344CB8AC3E}">
        <p14:creationId xmlns:p14="http://schemas.microsoft.com/office/powerpoint/2010/main" val="106075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PERBEDAAN PENGHANTARAN </a:t>
            </a:r>
            <a:br>
              <a:rPr lang="en-US" sz="3600" dirty="0" smtClean="0"/>
            </a:br>
            <a:r>
              <a:rPr lang="en-US" sz="3600" dirty="0" smtClean="0"/>
              <a:t>OBAT MELALUI SUBLINGUAL DAN BUKAL</a:t>
            </a:r>
            <a:endParaRPr lang="en-US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26196" t="29555" r="23775" b="33898"/>
          <a:stretch>
            <a:fillRect/>
          </a:stretch>
        </p:blipFill>
        <p:spPr bwMode="auto">
          <a:xfrm>
            <a:off x="107504" y="1615764"/>
            <a:ext cx="9036496" cy="454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42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3" y="274638"/>
            <a:ext cx="6680422" cy="1143000"/>
          </a:xfrm>
        </p:spPr>
        <p:txBody>
          <a:bodyPr/>
          <a:lstStyle/>
          <a:p>
            <a:r>
              <a:rPr lang="id-ID" dirty="0" smtClean="0"/>
              <a:t>sublingual</a:t>
            </a:r>
            <a:endParaRPr lang="id-ID" dirty="0"/>
          </a:p>
        </p:txBody>
      </p:sp>
      <p:pic>
        <p:nvPicPr>
          <p:cNvPr id="4" name="Content Placeholder 3" descr="D:\LIZA\FOTO LIZA\tablet\DSCI207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628800"/>
            <a:ext cx="4016127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744" y="1760603"/>
            <a:ext cx="3752304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5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7" y="274638"/>
            <a:ext cx="7544518" cy="1143000"/>
          </a:xfrm>
        </p:spPr>
        <p:txBody>
          <a:bodyPr/>
          <a:lstStyle/>
          <a:p>
            <a:pPr algn="ctr"/>
            <a:r>
              <a:rPr lang="id-ID" dirty="0" smtClean="0"/>
              <a:t>Tablet buccal dan sublingual</a:t>
            </a:r>
            <a:endParaRPr lang="id-ID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3749" y="1772816"/>
            <a:ext cx="2947738" cy="221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1386" y="3999764"/>
            <a:ext cx="2960101" cy="223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7616" t="15910" b="17268"/>
          <a:stretch/>
        </p:blipFill>
        <p:spPr>
          <a:xfrm>
            <a:off x="29326" y="1772816"/>
            <a:ext cx="5569218" cy="30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2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Tablet </a:t>
            </a:r>
            <a:r>
              <a:rPr lang="en-US" dirty="0" err="1" smtClean="0"/>
              <a:t>Hisap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342900" indent="-342900" algn="l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Tablet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hisap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adalah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sediaan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padat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mengandung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satu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atau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lebih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bahan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obat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umumnya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dengan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bahan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dasar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beraroma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manis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, yang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dapat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membuat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tablet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melarut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atau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hancur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perlahan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dalam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mulut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(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Anonim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, 1995). 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Definisi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lain tablet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hisap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merupakan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bentuk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sediaan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padat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berbentuk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cakram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yang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mengandung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bahan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obat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umumnya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yang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bahan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pewangi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dimaksudkan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untuk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secara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perlahan-lahan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melarut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dalam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rongga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mulut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untuk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efek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setempat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(Ansel, 1989; Parrott, 1971). </a:t>
            </a:r>
            <a:endParaRPr lang="en-US" dirty="0" smtClean="0">
              <a:solidFill>
                <a:schemeClr val="tx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Tablet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hisap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biasanya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berbentuk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datar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dengan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diameter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sekitar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18 mm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atau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kurang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ditujukan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untuk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dihisap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melarut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di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mulut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Penggunaan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jenis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tablet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ini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dimaksudkan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untuk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memberi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efek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lokal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antibakteri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pada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mulut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tenggorokan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Zat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aktifnya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biasanya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terdiri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dari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antiseptik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antibakteri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anestetik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lokal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antiinflamasi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antibiotik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dan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antifungi</a:t>
            </a:r>
            <a:r>
              <a:rPr lang="en-US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(Peters, 1989). </a:t>
            </a:r>
          </a:p>
          <a:p>
            <a:pPr marL="342900" indent="-342900" algn="l">
              <a:buFont typeface="Arial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22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Troches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lozenges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adalah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dua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nama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yang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umum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digunakan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untuk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menyebut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tablet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hisap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Pada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mulanya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lozenges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dinamakan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pastiles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tetapi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lebih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umum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disebut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cough drops. Troches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lozenges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biasanya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dibuat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dengan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menggabungkan</a:t>
            </a:r>
            <a:r>
              <a:rPr lang="en-US" sz="28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obat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dalam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suatu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bahan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dasar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kembang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gula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yang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keras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beraroma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menarik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Gunsel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and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Kanig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, 1976). </a:t>
            </a:r>
          </a:p>
          <a:p>
            <a:pPr algn="l"/>
            <a:endParaRPr lang="en-US" sz="2800" dirty="0">
              <a:solidFill>
                <a:schemeClr val="tx1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503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712" y="274638"/>
            <a:ext cx="8722463" cy="1143000"/>
          </a:xfrm>
        </p:spPr>
        <p:txBody>
          <a:bodyPr/>
          <a:lstStyle/>
          <a:p>
            <a:r>
              <a:rPr lang="id-ID" dirty="0" smtClean="0"/>
              <a:t>Troches dan lozenges 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73" y="980728"/>
            <a:ext cx="5845412" cy="5400600"/>
          </a:xfrm>
        </p:spPr>
        <p:txBody>
          <a:bodyPr/>
          <a:lstStyle/>
          <a:p>
            <a:pPr marL="457200" indent="-457200" algn="just">
              <a:buFont typeface="Arial" charset="0"/>
              <a:buChar char="•"/>
            </a:pPr>
            <a:r>
              <a:rPr lang="id-ID" sz="2800" dirty="0" smtClean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Bentuk tablet ini dimaksudkan untuk memberikan efek lokal pada mulut atau kerongkongan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id-ID" sz="2800" dirty="0" smtClean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Biasanya mengandung anastetik lokal, berbagai antiseptik dan antibakteri, demulsen, dan antitusif.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id-ID" sz="2800" dirty="0" smtClean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Lozenges dibuat dengan cara mengempa, tapi biasa jga dibuat dengan cara peleburan sedangkan troches dibuat dengan cara kempa seperti tablet lainnya.</a:t>
            </a:r>
            <a:endParaRPr lang="id-ID" sz="2800" dirty="0">
              <a:solidFill>
                <a:schemeClr val="accent4">
                  <a:lumMod val="50000"/>
                </a:schemeClr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4" name="Content Placeholder 3" descr="D:\LIZA\FOTO LIZA\tablet\DSCI2074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999119" y="1604695"/>
            <a:ext cx="3645023" cy="239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235" t="19165" r="37360" b="43930"/>
          <a:stretch/>
        </p:blipFill>
        <p:spPr>
          <a:xfrm>
            <a:off x="6449435" y="4625751"/>
            <a:ext cx="2664296" cy="21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4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just">
              <a:buFont typeface="Arial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Tablet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hisap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yang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diperdagangkan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dapat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dibuat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dengan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kompres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menggunakan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mesin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tablet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dengan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punch yang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besar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dan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datar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Mesin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dijalankan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pada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derajat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tekanan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yang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tinggi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untuk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menghasilkan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tablet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hisap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yang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lebih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keras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dari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tablet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biasa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sehingga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perlahan-lahan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pelarut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akan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hancur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di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dalam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mulut</a:t>
            </a:r>
            <a:r>
              <a:rPr lang="en-US" sz="32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(Ansel, 1989). </a:t>
            </a:r>
          </a:p>
          <a:p>
            <a:pPr marL="342900" indent="-3429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Keuntungan</a:t>
            </a:r>
            <a:r>
              <a:rPr lang="en-US" dirty="0" smtClean="0"/>
              <a:t> Tablet </a:t>
            </a:r>
            <a:r>
              <a:rPr lang="en-US" dirty="0" err="1" smtClean="0"/>
              <a:t>Hisap</a:t>
            </a:r>
            <a:r>
              <a:rPr lang="en-US" dirty="0" smtClean="0"/>
              <a:t>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l">
              <a:buFont typeface="Arial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</a:rPr>
              <a:t>dapat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digunakan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untuk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pasien</a:t>
            </a:r>
            <a:r>
              <a:rPr lang="en-US" sz="2800" dirty="0">
                <a:solidFill>
                  <a:schemeClr val="tx1"/>
                </a:solidFill>
              </a:rPr>
              <a:t> yang </a:t>
            </a:r>
            <a:r>
              <a:rPr lang="en-US" sz="2800" dirty="0" err="1">
                <a:solidFill>
                  <a:schemeClr val="tx1"/>
                </a:solidFill>
              </a:rPr>
              <a:t>sukar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menelan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tablet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</a:rPr>
              <a:t>meningkatkan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waktu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kontak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obat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</a:rPr>
              <a:t>memberikan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efek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lokal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sistematik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jika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ditelan</a:t>
            </a:r>
            <a:r>
              <a:rPr lang="en-US" sz="2800" dirty="0">
                <a:solidFill>
                  <a:schemeClr val="tx1"/>
                </a:solidFill>
              </a:rPr>
              <a:t> (</a:t>
            </a:r>
            <a:r>
              <a:rPr lang="en-US" sz="2800" dirty="0" err="1">
                <a:solidFill>
                  <a:schemeClr val="tx1"/>
                </a:solidFill>
              </a:rPr>
              <a:t>Umashankar</a:t>
            </a:r>
            <a:r>
              <a:rPr lang="en-US" sz="2800" dirty="0">
                <a:solidFill>
                  <a:schemeClr val="tx1"/>
                </a:solidFill>
              </a:rPr>
              <a:t> et al., 2016). </a:t>
            </a:r>
          </a:p>
        </p:txBody>
      </p:sp>
    </p:spTree>
    <p:extLst>
      <p:ext uri="{BB962C8B-B14F-4D97-AF65-F5344CB8AC3E}">
        <p14:creationId xmlns:p14="http://schemas.microsoft.com/office/powerpoint/2010/main" val="164112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r>
              <a:rPr lang="en-US" dirty="0">
                <a:latin typeface="American Typewriter" charset="0"/>
                <a:ea typeface="American Typewriter" charset="0"/>
                <a:cs typeface="American Typewriter" charset="0"/>
              </a:rPr>
              <a:t>T</a:t>
            </a:r>
            <a:r>
              <a:rPr lang="en-US" dirty="0" smtClean="0">
                <a:latin typeface="American Typewriter" charset="0"/>
                <a:ea typeface="American Typewriter" charset="0"/>
                <a:cs typeface="American Typewriter" charset="0"/>
              </a:rPr>
              <a:t>ablet</a:t>
            </a:r>
            <a:endParaRPr lang="en-US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382000" cy="4906963"/>
          </a:xfrm>
        </p:spPr>
        <p:txBody>
          <a:bodyPr/>
          <a:lstStyle/>
          <a:p>
            <a:pPr algn="just"/>
            <a:r>
              <a:rPr lang="en-US" sz="2400" dirty="0">
                <a:solidFill>
                  <a:srgbClr val="C00000"/>
                </a:solidFill>
                <a:latin typeface="Al Bayan Plain" charset="-78"/>
                <a:ea typeface="Al Bayan Plain" charset="-78"/>
                <a:cs typeface="Al Bayan Plain" charset="-78"/>
              </a:rPr>
              <a:t>Tablet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adalah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bentuk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sediaan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padat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yang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dibuat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secara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kempa-cetak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berbentuk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rata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atau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cembung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rangkap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umumnya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bulat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mengandung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satu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jenis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obat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atau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lebih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dengan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atau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tanpa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zat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tambahan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Anief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, 2000). </a:t>
            </a:r>
            <a:endParaRPr lang="en-US" sz="2400" dirty="0" smtClean="0">
              <a:solidFill>
                <a:schemeClr val="tx1"/>
              </a:solidFill>
              <a:latin typeface="Al Bayan Plain" charset="-78"/>
              <a:ea typeface="Al Bayan Plain" charset="-78"/>
              <a:cs typeface="Al Bayan Plain" charset="-78"/>
            </a:endParaRPr>
          </a:p>
          <a:p>
            <a:pPr algn="just"/>
            <a:r>
              <a:rPr lang="en-US" sz="2400" dirty="0" smtClean="0">
                <a:solidFill>
                  <a:srgbClr val="C00000"/>
                </a:solidFill>
                <a:latin typeface="Al Bayan Plain" charset="-78"/>
                <a:ea typeface="Al Bayan Plain" charset="-78"/>
                <a:cs typeface="Al Bayan Plain" charset="-78"/>
              </a:rPr>
              <a:t>Tablet</a:t>
            </a:r>
            <a:r>
              <a:rPr lang="en-US" sz="24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adalah</a:t>
            </a:r>
            <a:r>
              <a:rPr lang="en-US" sz="24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Obat</a:t>
            </a:r>
            <a:r>
              <a:rPr lang="en-US" sz="24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tunggal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atau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campuran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beberapa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jenis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obat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diramu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dengan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zat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tambahan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yang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cocok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digranulasi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jika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perlu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digunakan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zat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pembasah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kemudian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dikempa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cetak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Fornas</a:t>
            </a:r>
            <a:r>
              <a:rPr lang="en-US" sz="24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, 1978). </a:t>
            </a:r>
            <a:endParaRPr lang="en-US" sz="2400" dirty="0" smtClean="0">
              <a:solidFill>
                <a:schemeClr val="tx1"/>
              </a:solidFill>
              <a:latin typeface="Al Bayan Plain" charset="-78"/>
              <a:ea typeface="Al Bayan Plain" charset="-78"/>
              <a:cs typeface="Al Bayan Plain" charset="-78"/>
            </a:endParaRPr>
          </a:p>
          <a:p>
            <a:pPr algn="just"/>
            <a:r>
              <a:rPr lang="en-US" sz="2400" dirty="0">
                <a:solidFill>
                  <a:srgbClr val="C00000"/>
                </a:solidFill>
              </a:rPr>
              <a:t>T</a:t>
            </a:r>
            <a:r>
              <a:rPr lang="en-US" sz="2400" dirty="0" smtClean="0">
                <a:solidFill>
                  <a:srgbClr val="C00000"/>
                </a:solidFill>
              </a:rPr>
              <a:t>ablet </a:t>
            </a:r>
            <a:r>
              <a:rPr lang="en-US" sz="2400" dirty="0" err="1">
                <a:solidFill>
                  <a:schemeClr val="tx1"/>
                </a:solidFill>
              </a:rPr>
              <a:t>adalah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sediaan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padat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mengandung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bahan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obat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dengan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atau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tanpa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bahan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pengisi</a:t>
            </a:r>
            <a:r>
              <a:rPr lang="en-US" sz="2400" dirty="0">
                <a:solidFill>
                  <a:schemeClr val="tx1"/>
                </a:solidFill>
              </a:rPr>
              <a:t>. Tablet </a:t>
            </a:r>
            <a:r>
              <a:rPr lang="en-US" sz="2400" dirty="0" err="1">
                <a:solidFill>
                  <a:schemeClr val="tx1"/>
                </a:solidFill>
              </a:rPr>
              <a:t>adalah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sediaan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padat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dibuat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secara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kempa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berbentuk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cakram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pipih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atau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gepeng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bundar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segitiga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lonjong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mengandung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satu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jenis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obat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atau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lebih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dengan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atau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tanpa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zat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tambahan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(</a:t>
            </a:r>
            <a:r>
              <a:rPr lang="en-US" sz="2400" dirty="0" err="1" smtClean="0">
                <a:solidFill>
                  <a:schemeClr val="tx1"/>
                </a:solidFill>
              </a:rPr>
              <a:t>Anonim</a:t>
            </a:r>
            <a:r>
              <a:rPr lang="en-US" sz="2400" dirty="0" smtClean="0">
                <a:solidFill>
                  <a:schemeClr val="tx1"/>
                </a:solidFill>
              </a:rPr>
              <a:t>, 1979)</a:t>
            </a:r>
            <a:endParaRPr lang="en-US" sz="2400" dirty="0">
              <a:solidFill>
                <a:schemeClr val="tx1"/>
              </a:solidFill>
            </a:endParaRPr>
          </a:p>
          <a:p>
            <a:pPr algn="just"/>
            <a:endParaRPr lang="en-US" sz="2800" dirty="0">
              <a:latin typeface="Al Bayan Plain" charset="-78"/>
              <a:ea typeface="Al Bayan Plain" charset="-78"/>
              <a:cs typeface="Al Bayan Plain" charset="-78"/>
            </a:endParaRPr>
          </a:p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6B55CF-566C-C144-BDD5-055F6AE44942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381000" y="838200"/>
            <a:ext cx="1905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Definisi</a:t>
            </a:r>
            <a:r>
              <a:rPr lang="en-US" dirty="0" smtClean="0"/>
              <a:t> 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698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en-US" dirty="0" err="1"/>
              <a:t>Perbedaan</a:t>
            </a:r>
            <a:r>
              <a:rPr lang="en-US" dirty="0"/>
              <a:t> tablet </a:t>
            </a:r>
            <a:r>
              <a:rPr lang="en-US" dirty="0" err="1"/>
              <a:t>hisap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tablet </a:t>
            </a:r>
            <a:r>
              <a:rPr lang="en-US" dirty="0" err="1"/>
              <a:t>konvensional</a:t>
            </a:r>
            <a:r>
              <a:rPr lang="en-US" dirty="0"/>
              <a:t> </a:t>
            </a:r>
            <a:r>
              <a:rPr lang="en-US" dirty="0" err="1"/>
              <a:t>adalah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l">
              <a:buFont typeface="Arial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tidak</a:t>
            </a:r>
            <a:r>
              <a:rPr lang="en-US" sz="28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mengandung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penghancur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, </a:t>
            </a:r>
            <a:endParaRPr lang="en-US" sz="2800" dirty="0" smtClean="0">
              <a:solidFill>
                <a:schemeClr val="tx1"/>
              </a:solidFill>
              <a:latin typeface="Al Bayan Plain" charset="-78"/>
              <a:ea typeface="Al Bayan Plain" charset="-78"/>
              <a:cs typeface="Al Bayan Plain" charset="-78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memiliki</a:t>
            </a:r>
            <a:r>
              <a:rPr lang="en-US" sz="28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kekerasan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waktu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larut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yang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lebih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lama. </a:t>
            </a:r>
            <a:endParaRPr lang="en-US" sz="2800" dirty="0" smtClean="0">
              <a:solidFill>
                <a:schemeClr val="tx1"/>
              </a:solidFill>
              <a:latin typeface="Al Bayan Plain" charset="-78"/>
              <a:ea typeface="Al Bayan Plain" charset="-78"/>
              <a:cs typeface="Al Bayan Plain" charset="-78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Kandungan</a:t>
            </a:r>
            <a:r>
              <a:rPr lang="en-US" sz="28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yang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dapat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dimasukkan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pada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tablet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hisap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dapat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berupa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salah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satu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atau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kombinasi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dari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antibiotik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antiseptik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antitusif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dekongestan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analgesik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vitamin (Gad, 2008</a:t>
            </a:r>
            <a:r>
              <a:rPr lang="en-US" sz="28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).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Evaluasi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yang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dapat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dilakukan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untuk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tablet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hisap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antara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lain diameter,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keseragaman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bobot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kerapuhan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kekerasan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dan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waktu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larut</a:t>
            </a:r>
            <a:r>
              <a:rPr lang="en-US" sz="2800" dirty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. </a:t>
            </a:r>
          </a:p>
          <a:p>
            <a:pPr algn="l"/>
            <a:endParaRPr lang="en-US" sz="2800" dirty="0">
              <a:solidFill>
                <a:schemeClr val="tx1"/>
              </a:solidFill>
              <a:latin typeface="Al Bayan Plain" charset="-78"/>
              <a:ea typeface="Al Bayan Plain" charset="-78"/>
              <a:cs typeface="Al Bayan Plain" charset="-78"/>
            </a:endParaRPr>
          </a:p>
          <a:p>
            <a:endParaRPr lang="en-US" sz="2800" dirty="0">
              <a:latin typeface="Al Bayan Plain" charset="-78"/>
              <a:ea typeface="Al Bayan Plain" charset="-78"/>
              <a:cs typeface="Al Bayan Plain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1597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Evaluasi</a:t>
            </a:r>
            <a:r>
              <a:rPr lang="en-US" dirty="0"/>
              <a:t>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tablet </a:t>
            </a:r>
            <a:r>
              <a:rPr lang="en-US" dirty="0" err="1"/>
              <a:t>hisap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lain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l"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Diameter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3200" dirty="0" err="1" smtClean="0">
                <a:solidFill>
                  <a:schemeClr val="tx1"/>
                </a:solidFill>
              </a:rPr>
              <a:t>keragaman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bobot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en-US" sz="3200" dirty="0" err="1" smtClean="0">
                <a:solidFill>
                  <a:schemeClr val="tx1"/>
                </a:solidFill>
              </a:rPr>
              <a:t>kerapuhan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en-US" sz="3200" dirty="0" err="1" smtClean="0">
                <a:solidFill>
                  <a:schemeClr val="tx1"/>
                </a:solidFill>
              </a:rPr>
              <a:t>kekerasan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3200" dirty="0" err="1" smtClean="0">
                <a:solidFill>
                  <a:schemeClr val="tx1"/>
                </a:solidFill>
              </a:rPr>
              <a:t>waktu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larut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29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016" y="620688"/>
            <a:ext cx="4176463" cy="796950"/>
          </a:xfrm>
        </p:spPr>
        <p:txBody>
          <a:bodyPr/>
          <a:lstStyle/>
          <a:p>
            <a:r>
              <a:rPr lang="id-ID" dirty="0" smtClean="0"/>
              <a:t>Dental </a:t>
            </a:r>
            <a:r>
              <a:rPr lang="id-ID" dirty="0" err="1" smtClean="0"/>
              <a:t>Cones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44216"/>
            <a:ext cx="8480624" cy="4725144"/>
          </a:xfrm>
        </p:spPr>
        <p:txBody>
          <a:bodyPr/>
          <a:lstStyle/>
          <a:p>
            <a:pPr marL="457200" indent="-457200" algn="just">
              <a:buFont typeface="Arial" charset="0"/>
              <a:buChar char="•"/>
            </a:pPr>
            <a:r>
              <a:rPr lang="id-ID" sz="3200" dirty="0" smtClean="0">
                <a:solidFill>
                  <a:schemeClr val="accent4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Suatu bentuk tablet yang cukup kecil, dirancang untuk ditempatkan didalam akar gigi yang kosong pasca pencabutan gigi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id-ID" sz="3200" dirty="0" smtClean="0">
                <a:solidFill>
                  <a:schemeClr val="accent4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Tujuan: mencegah berkembangbiaknya bakteri ditempat yang kosong tadi dengan menggunakan senyawa antibakteri yang dilepaskan secara perlahan, mengurangi pendarahan, melepaskan suatu astringen atau koagulan</a:t>
            </a:r>
            <a:endParaRPr lang="id-ID" sz="3200" dirty="0">
              <a:solidFill>
                <a:schemeClr val="accent4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6944" t="44861" b="22358"/>
          <a:stretch/>
        </p:blipFill>
        <p:spPr>
          <a:xfrm>
            <a:off x="179512" y="47055"/>
            <a:ext cx="263641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0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712" y="274638"/>
            <a:ext cx="8722463" cy="1143000"/>
          </a:xfrm>
        </p:spPr>
        <p:txBody>
          <a:bodyPr/>
          <a:lstStyle/>
          <a:p>
            <a:r>
              <a:rPr lang="id-ID" dirty="0" smtClean="0"/>
              <a:t>Tablet implantasi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978" y="1600200"/>
            <a:ext cx="8701198" cy="4525963"/>
          </a:xfrm>
        </p:spPr>
        <p:txBody>
          <a:bodyPr/>
          <a:lstStyle/>
          <a:p>
            <a:pPr marL="457200" indent="-457200" algn="just">
              <a:buFont typeface="Arial" charset="0"/>
              <a:buChar char="•"/>
            </a:pPr>
            <a:r>
              <a:rPr lang="id-ID" sz="3200" dirty="0" smtClean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Dimaksudkan untuk ditanam dibawah kulit manusia maupun hewan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id-ID" sz="3200" dirty="0" smtClean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Tujuan: untuk memperoleh efek obat dalam jangka waktu lama antara 1 bulan-satu tahun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id-ID" sz="3200" dirty="0" smtClean="0">
                <a:solidFill>
                  <a:schemeClr val="accent4">
                    <a:lumMod val="50000"/>
                  </a:schemeClr>
                </a:solidFill>
                <a:latin typeface="Al Bayan Plain" charset="-78"/>
                <a:ea typeface="Al Bayan Plain" charset="-78"/>
                <a:cs typeface="Al Bayan Plain" charset="-78"/>
              </a:rPr>
              <a:t>Tablet sangat kecil, berbentuk silindris, dengan panjang tak lebih dari 8 mm</a:t>
            </a:r>
          </a:p>
          <a:p>
            <a:pPr marL="457200" indent="-457200" algn="just">
              <a:buFont typeface="Arial" charset="0"/>
              <a:buChar char="•"/>
            </a:pPr>
            <a:endParaRPr lang="id-ID" sz="3200" dirty="0">
              <a:solidFill>
                <a:schemeClr val="accent4">
                  <a:lumMod val="50000"/>
                </a:schemeClr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3993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57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296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087" y="274638"/>
            <a:ext cx="3656087" cy="1143000"/>
          </a:xfrm>
        </p:spPr>
        <p:txBody>
          <a:bodyPr/>
          <a:lstStyle/>
          <a:p>
            <a:r>
              <a:rPr lang="id-ID" dirty="0" smtClean="0"/>
              <a:t>Tablet vaginal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978" y="1600200"/>
            <a:ext cx="8701198" cy="4525963"/>
          </a:xfrm>
        </p:spPr>
        <p:txBody>
          <a:bodyPr/>
          <a:lstStyle/>
          <a:p>
            <a:pPr marL="571500" indent="-571500" algn="just">
              <a:buFont typeface="Arial" charset="0"/>
              <a:buChar char="•"/>
            </a:pPr>
            <a:r>
              <a:rPr lang="id-ID" sz="3600" dirty="0" smtClean="0">
                <a:solidFill>
                  <a:schemeClr val="tx1"/>
                </a:solidFill>
              </a:rPr>
              <a:t>Dimaksudkan agar dapat larut secara perlahan dan melepaskan obat yang terkandung didalamnya ke rongga vagina</a:t>
            </a:r>
          </a:p>
          <a:p>
            <a:pPr marL="571500" indent="-571500" algn="just">
              <a:buFont typeface="Arial" charset="0"/>
              <a:buChar char="•"/>
            </a:pPr>
            <a:r>
              <a:rPr lang="id-ID" sz="3600" dirty="0" smtClean="0">
                <a:solidFill>
                  <a:schemeClr val="tx1"/>
                </a:solidFill>
              </a:rPr>
              <a:t>Berbentuk oval, biasanya digunakan untuk melepaskan obat-obat anti bakteri, antiseptik ke dalam vagina untuk mengobati infeksi.</a:t>
            </a:r>
            <a:endParaRPr lang="id-ID" sz="36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519" t="81181" r="58228" b="2553"/>
          <a:stretch/>
        </p:blipFill>
        <p:spPr>
          <a:xfrm>
            <a:off x="1979712" y="544213"/>
            <a:ext cx="2971145" cy="96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0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772" y="274638"/>
            <a:ext cx="8637403" cy="1143000"/>
          </a:xfrm>
        </p:spPr>
        <p:txBody>
          <a:bodyPr/>
          <a:lstStyle/>
          <a:p>
            <a:r>
              <a:rPr lang="id-ID" dirty="0" smtClean="0"/>
              <a:t>Tablet effervescent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038" y="1600200"/>
            <a:ext cx="8616138" cy="4525963"/>
          </a:xfrm>
        </p:spPr>
        <p:txBody>
          <a:bodyPr/>
          <a:lstStyle/>
          <a:p>
            <a:pPr marL="342900" indent="-342900" algn="just">
              <a:buFont typeface="Arial" charset="0"/>
              <a:buChar char="•"/>
            </a:pPr>
            <a:r>
              <a:rPr lang="id-ID" sz="3200" dirty="0" smtClean="0">
                <a:solidFill>
                  <a:schemeClr val="tx1"/>
                </a:solidFill>
              </a:rPr>
              <a:t>Dimaksudkan untuk menghasilkan larutan secara cepat dengan menghasilkan CO2 secara serentak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id-ID" sz="3200" dirty="0" smtClean="0">
                <a:solidFill>
                  <a:schemeClr val="tx1"/>
                </a:solidFill>
              </a:rPr>
              <a:t>Dibuat dengan cara mengempa bahan-bahan aktif dengan campuran asam-asam organik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id-ID" sz="3200" dirty="0" smtClean="0">
                <a:solidFill>
                  <a:schemeClr val="tx1"/>
                </a:solidFill>
              </a:rPr>
              <a:t>Jika tablet dimasukkan kedalam air maka akan terjadi reaksi kimia antara asam dan natrium bikarbonat sehingga terbentuk garam natrium dari asam dan menghasilkan CO2 serta air.</a:t>
            </a:r>
            <a:endParaRPr lang="id-ID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7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tablet effervescent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2400" dirty="0" err="1" smtClean="0">
                <a:solidFill>
                  <a:schemeClr val="tx1"/>
                </a:solidFill>
              </a:rPr>
              <a:t>Fasilitasi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asupan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obat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misalnya</a:t>
            </a:r>
            <a:r>
              <a:rPr lang="en-US" sz="2400" dirty="0">
                <a:solidFill>
                  <a:schemeClr val="tx1"/>
                </a:solidFill>
              </a:rPr>
              <a:t> vitamin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400" dirty="0" err="1" smtClean="0">
                <a:solidFill>
                  <a:schemeClr val="tx1"/>
                </a:solidFill>
              </a:rPr>
              <a:t>Kondisi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khusus</a:t>
            </a:r>
            <a:r>
              <a:rPr lang="en-US" sz="2400" dirty="0" smtClean="0">
                <a:solidFill>
                  <a:schemeClr val="tx1"/>
                </a:solidFill>
              </a:rPr>
              <a:t> RH </a:t>
            </a:r>
            <a:r>
              <a:rPr lang="en-US" sz="2400" dirty="0" err="1">
                <a:solidFill>
                  <a:schemeClr val="tx1"/>
                </a:solidFill>
              </a:rPr>
              <a:t>rendah</a:t>
            </a:r>
            <a:r>
              <a:rPr lang="en-US" sz="2400" dirty="0">
                <a:solidFill>
                  <a:schemeClr val="tx1"/>
                </a:solidFill>
              </a:rPr>
              <a:t> (25%)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suhu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sedang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hingga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dingin</a:t>
            </a:r>
            <a:r>
              <a:rPr lang="en-US" sz="2400" dirty="0" smtClean="0">
                <a:solidFill>
                  <a:schemeClr val="tx1"/>
                </a:solidFill>
              </a:rPr>
              <a:t>(25c</a:t>
            </a:r>
            <a:r>
              <a:rPr lang="en-US" sz="2400" dirty="0">
                <a:solidFill>
                  <a:schemeClr val="tx1"/>
                </a:solidFill>
              </a:rPr>
              <a:t>) di area </a:t>
            </a:r>
            <a:r>
              <a:rPr lang="en-US" sz="2400" dirty="0" err="1">
                <a:solidFill>
                  <a:schemeClr val="tx1"/>
                </a:solidFill>
              </a:rPr>
              <a:t>pemrosesan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sangat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penting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Tablet </a:t>
            </a:r>
            <a:r>
              <a:rPr lang="en-US" sz="2400" dirty="0">
                <a:solidFill>
                  <a:schemeClr val="tx1"/>
                </a:solidFill>
              </a:rPr>
              <a:t>effervescent </a:t>
            </a:r>
            <a:r>
              <a:rPr lang="en-US" sz="2400" dirty="0" err="1">
                <a:solidFill>
                  <a:schemeClr val="tx1"/>
                </a:solidFill>
              </a:rPr>
              <a:t>harus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dilindungi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dari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kelembaban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dapat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dikemas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dalam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kemasan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blister.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 err="1" smtClean="0">
                <a:solidFill>
                  <a:schemeClr val="tx1"/>
                </a:solidFill>
              </a:rPr>
              <a:t>Keuntungan</a:t>
            </a:r>
            <a:r>
              <a:rPr lang="en-US" sz="2400" smtClean="0">
                <a:solidFill>
                  <a:schemeClr val="tx1"/>
                </a:solidFill>
              </a:rPr>
              <a:t> : 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400" dirty="0" err="1" smtClean="0">
                <a:solidFill>
                  <a:schemeClr val="tx1"/>
                </a:solidFill>
              </a:rPr>
              <a:t>Aksi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obat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cepat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mis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 err="1">
                <a:solidFill>
                  <a:schemeClr val="tx1"/>
                </a:solidFill>
              </a:rPr>
              <a:t>analgesik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antasida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Perbedaan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signifikan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dalam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kinetika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absorpsi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laju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pengosongan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lambung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disolusi</a:t>
            </a:r>
            <a:r>
              <a:rPr lang="en-US" sz="2400" dirty="0">
                <a:solidFill>
                  <a:schemeClr val="tx1"/>
                </a:solidFill>
              </a:rPr>
              <a:t> tablet </a:t>
            </a:r>
            <a:r>
              <a:rPr lang="en-US" sz="2400" dirty="0" err="1">
                <a:solidFill>
                  <a:schemeClr val="tx1"/>
                </a:solidFill>
              </a:rPr>
              <a:t>cepat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6521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712" y="274638"/>
            <a:ext cx="8722463" cy="1143000"/>
          </a:xfrm>
        </p:spPr>
        <p:txBody>
          <a:bodyPr/>
          <a:lstStyle/>
          <a:p>
            <a:r>
              <a:rPr lang="id-ID" dirty="0" smtClean="0"/>
              <a:t>Tablet dispensing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038" y="1600200"/>
            <a:ext cx="8616138" cy="4525963"/>
          </a:xfrm>
        </p:spPr>
        <p:txBody>
          <a:bodyPr/>
          <a:lstStyle/>
          <a:p>
            <a:pPr marL="457200" indent="-457200" algn="just">
              <a:buFont typeface="Arial" charset="0"/>
              <a:buChar char="•"/>
            </a:pPr>
            <a:r>
              <a:rPr lang="id-ID" sz="32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Dimaksudkan untuk ditambahkan kedalam air dengan volume tertentu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id-ID" sz="32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Bahan yang lazim dimasukkan ke dalam tablet dispensingnya yaitu perak proteinat, merkuri diklorida, merbromin, dan berbagai senyawa ammonium kuarterner</a:t>
            </a:r>
          </a:p>
          <a:p>
            <a:pPr marL="457200" indent="-457200">
              <a:buFont typeface="Arial" charset="0"/>
              <a:buChar char="•"/>
            </a:pPr>
            <a:endParaRPr lang="id-ID" sz="3200" dirty="0">
              <a:solidFill>
                <a:schemeClr val="tx1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434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Tablet dispensing </a:t>
            </a:r>
            <a:r>
              <a:rPr lang="en-US" sz="2800" dirty="0" err="1" smtClean="0">
                <a:solidFill>
                  <a:schemeClr val="tx1"/>
                </a:solidFill>
              </a:rPr>
              <a:t>harus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ditambahkan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ke</a:t>
            </a:r>
            <a:r>
              <a:rPr lang="en-US" sz="2800" dirty="0">
                <a:solidFill>
                  <a:schemeClr val="tx1"/>
                </a:solidFill>
              </a:rPr>
              <a:t> air </a:t>
            </a:r>
            <a:r>
              <a:rPr lang="en-US" sz="2800" dirty="0" err="1">
                <a:solidFill>
                  <a:schemeClr val="tx1"/>
                </a:solidFill>
              </a:rPr>
              <a:t>atau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pelarut</a:t>
            </a:r>
            <a:r>
              <a:rPr lang="en-US" sz="2800" dirty="0">
                <a:solidFill>
                  <a:schemeClr val="tx1"/>
                </a:solidFill>
              </a:rPr>
              <a:t> lain </a:t>
            </a:r>
            <a:r>
              <a:rPr lang="en-US" sz="2800" dirty="0" err="1">
                <a:solidFill>
                  <a:schemeClr val="tx1"/>
                </a:solidFill>
              </a:rPr>
              <a:t>untuk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membuat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larutan</a:t>
            </a:r>
            <a:r>
              <a:rPr lang="en-US" sz="2800" dirty="0" smtClean="0">
                <a:solidFill>
                  <a:schemeClr val="tx1"/>
                </a:solidFill>
              </a:rPr>
              <a:t>  yang </a:t>
            </a:r>
            <a:r>
              <a:rPr lang="en-US" sz="2800" dirty="0" err="1">
                <a:solidFill>
                  <a:schemeClr val="tx1"/>
                </a:solidFill>
              </a:rPr>
              <a:t>mengandung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konsentrasi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tetap</a:t>
            </a:r>
            <a:r>
              <a:rPr lang="en-US" sz="2800" dirty="0">
                <a:solidFill>
                  <a:schemeClr val="tx1"/>
                </a:solidFill>
              </a:rPr>
              <a:t> API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800" dirty="0" err="1" smtClean="0">
                <a:solidFill>
                  <a:schemeClr val="tx1"/>
                </a:solidFill>
              </a:rPr>
              <a:t>Seharusnya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tidak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mengandung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bahan</a:t>
            </a:r>
            <a:r>
              <a:rPr lang="en-US" sz="2800" dirty="0">
                <a:solidFill>
                  <a:schemeClr val="tx1"/>
                </a:solidFill>
              </a:rPr>
              <a:t> yang </a:t>
            </a:r>
            <a:r>
              <a:rPr lang="en-US" sz="2800" dirty="0" err="1">
                <a:solidFill>
                  <a:schemeClr val="tx1"/>
                </a:solidFill>
              </a:rPr>
              <a:t>tidak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larut</a:t>
            </a:r>
            <a:r>
              <a:rPr lang="en-US" sz="2800" dirty="0">
                <a:solidFill>
                  <a:schemeClr val="tx1"/>
                </a:solidFill>
              </a:rPr>
              <a:t> (</a:t>
            </a:r>
            <a:r>
              <a:rPr lang="en-US" sz="2800" dirty="0" err="1">
                <a:solidFill>
                  <a:schemeClr val="tx1"/>
                </a:solidFill>
              </a:rPr>
              <a:t>termasuk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glidant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bahan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pengikat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dll</a:t>
            </a:r>
            <a:r>
              <a:rPr lang="en-US" sz="2800" dirty="0">
                <a:solidFill>
                  <a:schemeClr val="tx1"/>
                </a:solidFill>
              </a:rPr>
              <a:t>), </a:t>
            </a:r>
            <a:r>
              <a:rPr lang="en-US" sz="2800" dirty="0" err="1">
                <a:solidFill>
                  <a:schemeClr val="tx1"/>
                </a:solidFill>
              </a:rPr>
              <a:t>karena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mereka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akan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dibuat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menjadi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larutan</a:t>
            </a:r>
            <a:r>
              <a:rPr lang="en-US" sz="2800" dirty="0" smtClean="0">
                <a:solidFill>
                  <a:schemeClr val="tx1"/>
                </a:solidFill>
              </a:rPr>
              <a:t> yang </a:t>
            </a:r>
            <a:r>
              <a:rPr lang="en-US" sz="2800" dirty="0" err="1" smtClean="0">
                <a:solidFill>
                  <a:schemeClr val="tx1"/>
                </a:solidFill>
              </a:rPr>
              <a:t>jernih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l"/>
            <a:r>
              <a:rPr lang="en-US" sz="2800" dirty="0" err="1" smtClean="0">
                <a:solidFill>
                  <a:schemeClr val="tx1"/>
                </a:solidFill>
              </a:rPr>
              <a:t>Contohnya</a:t>
            </a:r>
            <a:r>
              <a:rPr lang="en-US" sz="2800" dirty="0" smtClean="0">
                <a:solidFill>
                  <a:schemeClr val="tx1"/>
                </a:solidFill>
              </a:rPr>
              <a:t> : Tablet </a:t>
            </a:r>
            <a:r>
              <a:rPr lang="en-US" sz="2800" dirty="0" err="1">
                <a:solidFill>
                  <a:schemeClr val="tx1"/>
                </a:solidFill>
              </a:rPr>
              <a:t>merkuri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klorida</a:t>
            </a:r>
            <a:r>
              <a:rPr lang="en-US" sz="2800" dirty="0">
                <a:solidFill>
                  <a:schemeClr val="tx1"/>
                </a:solidFill>
              </a:rPr>
              <a:t> (</a:t>
            </a:r>
            <a:r>
              <a:rPr lang="en-US" sz="2800" dirty="0" err="1">
                <a:solidFill>
                  <a:schemeClr val="tx1"/>
                </a:solidFill>
              </a:rPr>
              <a:t>antiseptik</a:t>
            </a:r>
            <a:r>
              <a:rPr lang="en-US" sz="2800" dirty="0">
                <a:solidFill>
                  <a:schemeClr val="tx1"/>
                </a:solidFill>
              </a:rPr>
              <a:t>), </a:t>
            </a:r>
            <a:r>
              <a:rPr lang="en-US" sz="2800" dirty="0" err="1" smtClean="0">
                <a:solidFill>
                  <a:schemeClr val="tx1"/>
                </a:solidFill>
              </a:rPr>
              <a:t>anestesi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lokal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topikal</a:t>
            </a:r>
            <a:r>
              <a:rPr lang="en-US" sz="2800" dirty="0">
                <a:solidFill>
                  <a:schemeClr val="tx1"/>
                </a:solidFill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</a:rPr>
              <a:t>kokain</a:t>
            </a:r>
            <a:r>
              <a:rPr lang="en-US" sz="2800" dirty="0" smtClean="0">
                <a:solidFill>
                  <a:schemeClr val="tx1"/>
                </a:solidFill>
              </a:rPr>
              <a:t>)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0"/>
            <a:ext cx="2265040" cy="226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73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Ukuran</a:t>
            </a:r>
            <a:r>
              <a:rPr lang="en-US" dirty="0" smtClean="0"/>
              <a:t> tablet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tablet 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oral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biasanya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berukuran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3/16 - 1/2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inc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dengan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berat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tablet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berkisar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antara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120 - 700 mg ≥ 800 mg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dan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berdiameternya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1/4 – 7/6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inci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(Lachman 2008)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tablet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memiliki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garis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tengah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yang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pada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umumnya</a:t>
            </a:r>
            <a:endParaRPr lang="en-US" sz="28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l"/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berkisar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antara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15-17 mm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dengan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bobot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tablet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pada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umumnya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berkisar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0.1 - 1 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gram (</a:t>
            </a:r>
            <a:r>
              <a:rPr lang="en-US" sz="28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R.Voigt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, 1994) t</a:t>
            </a:r>
            <a:endParaRPr lang="en-US" sz="28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l"/>
            <a:r>
              <a:rPr lang="en-US" sz="28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kecuali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dinyatakan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lain, diameter tablet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tidak</a:t>
            </a:r>
            <a:endParaRPr lang="en-US" sz="28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l"/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lebih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dari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3 kali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dan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tidak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kurang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dari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1 1/3 kali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tebal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tablet (</a:t>
            </a:r>
            <a:r>
              <a:rPr lang="en-US" sz="28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Anonim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, 1979)</a:t>
            </a:r>
            <a:endParaRPr lang="en-US" sz="28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l"/>
            <a:endParaRPr lang="en-US" sz="28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2601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181" y="274638"/>
            <a:ext cx="8764994" cy="1143000"/>
          </a:xfrm>
        </p:spPr>
        <p:txBody>
          <a:bodyPr/>
          <a:lstStyle/>
          <a:p>
            <a:r>
              <a:rPr lang="id-ID" dirty="0" smtClean="0"/>
              <a:t>Tablet hipodermik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038" y="1600200"/>
            <a:ext cx="8616138" cy="4525963"/>
          </a:xfrm>
        </p:spPr>
        <p:txBody>
          <a:bodyPr/>
          <a:lstStyle/>
          <a:p>
            <a:pPr marL="571500" indent="-571500" algn="just">
              <a:buFont typeface="Arial" charset="0"/>
              <a:buChar char="•"/>
            </a:pPr>
            <a:r>
              <a:rPr lang="id-ID" sz="36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Tablet hipodermik terdiri dari satu obat atau lebih dengan bahan lain yang dapat segera larut dalam air dan dimaksudkan untuk ditambahkan ke dalam air yang steril atau air untuk injeksi</a:t>
            </a:r>
          </a:p>
          <a:p>
            <a:pPr marL="571500" indent="-571500">
              <a:buFont typeface="Arial" charset="0"/>
              <a:buChar char="•"/>
            </a:pPr>
            <a:endParaRPr lang="id-ID" sz="3600" dirty="0">
              <a:solidFill>
                <a:schemeClr val="tx1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9355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2800" dirty="0" err="1">
                <a:solidFill>
                  <a:schemeClr val="tx1"/>
                </a:solidFill>
              </a:rPr>
              <a:t>Mereka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dimaksudkan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untuk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ditambahkan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air </a:t>
            </a:r>
            <a:r>
              <a:rPr lang="en-US" sz="2800" dirty="0" err="1">
                <a:solidFill>
                  <a:schemeClr val="tx1"/>
                </a:solidFill>
              </a:rPr>
              <a:t>steril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untuk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membentuk</a:t>
            </a:r>
            <a:r>
              <a:rPr lang="en-US" sz="2800" dirty="0">
                <a:solidFill>
                  <a:schemeClr val="tx1"/>
                </a:solidFill>
              </a:rPr>
              <a:t> yang </a:t>
            </a:r>
            <a:r>
              <a:rPr lang="en-US" sz="2800" dirty="0" err="1" smtClean="0">
                <a:solidFill>
                  <a:schemeClr val="tx1"/>
                </a:solidFill>
              </a:rPr>
              <a:t>larutan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jernih</a:t>
            </a:r>
            <a:r>
              <a:rPr lang="en-US" sz="2800" dirty="0" smtClean="0">
                <a:solidFill>
                  <a:schemeClr val="tx1"/>
                </a:solidFill>
              </a:rPr>
              <a:t> yang </a:t>
            </a:r>
            <a:r>
              <a:rPr lang="en-US" sz="2800" dirty="0" err="1">
                <a:solidFill>
                  <a:schemeClr val="tx1"/>
                </a:solidFill>
              </a:rPr>
              <a:t>akan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disuntikkan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secara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parenteral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800" dirty="0" err="1" smtClean="0">
                <a:solidFill>
                  <a:schemeClr val="tx1"/>
                </a:solidFill>
              </a:rPr>
              <a:t>Banyak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digunakan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oleh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dokter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pedesaan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karena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mudah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dibawa.Dapat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digunakan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untuk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obat-obatan</a:t>
            </a:r>
            <a:r>
              <a:rPr lang="en-US" sz="2800" dirty="0">
                <a:solidFill>
                  <a:schemeClr val="tx1"/>
                </a:solidFill>
              </a:rPr>
              <a:t> yang </a:t>
            </a:r>
            <a:r>
              <a:rPr lang="en-US" sz="2800" dirty="0" err="1">
                <a:solidFill>
                  <a:schemeClr val="tx1"/>
                </a:solidFill>
              </a:rPr>
              <a:t>stabilitasnya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dalam</a:t>
            </a:r>
            <a:r>
              <a:rPr lang="en-US" sz="2800" dirty="0">
                <a:solidFill>
                  <a:schemeClr val="tx1"/>
                </a:solidFill>
              </a:rPr>
              <a:t> air </a:t>
            </a:r>
            <a:r>
              <a:rPr lang="en-US" sz="2800" dirty="0" err="1">
                <a:solidFill>
                  <a:schemeClr val="tx1"/>
                </a:solidFill>
              </a:rPr>
              <a:t>sangat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buruk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800" dirty="0" err="1" smtClean="0">
                <a:solidFill>
                  <a:schemeClr val="tx1"/>
                </a:solidFill>
              </a:rPr>
              <a:t>Penggunaannya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dengan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cara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ini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harus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dicegah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karena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larutan</a:t>
            </a:r>
            <a:r>
              <a:rPr lang="en-US" sz="2800" dirty="0" smtClean="0">
                <a:solidFill>
                  <a:schemeClr val="tx1"/>
                </a:solidFill>
              </a:rPr>
              <a:t> yang </a:t>
            </a:r>
            <a:r>
              <a:rPr lang="en-US" sz="2800" dirty="0" err="1">
                <a:solidFill>
                  <a:schemeClr val="tx1"/>
                </a:solidFill>
              </a:rPr>
              <a:t>dihasilkan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tidak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steril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63775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242" y="274638"/>
            <a:ext cx="8679933" cy="1143000"/>
          </a:xfrm>
        </p:spPr>
        <p:txBody>
          <a:bodyPr/>
          <a:lstStyle/>
          <a:p>
            <a:r>
              <a:rPr lang="id-ID" dirty="0" smtClean="0"/>
              <a:t>Tablet triturasi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242" y="1600200"/>
            <a:ext cx="8679933" cy="4525963"/>
          </a:xfrm>
        </p:spPr>
        <p:txBody>
          <a:bodyPr/>
          <a:lstStyle/>
          <a:p>
            <a:pPr marL="342900" indent="-342900" algn="just">
              <a:buFont typeface="Arial" charset="0"/>
              <a:buChar char="•"/>
            </a:pPr>
            <a:r>
              <a:rPr lang="id-ID" sz="36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Biasanya dibuat dengan </a:t>
            </a:r>
            <a:r>
              <a:rPr lang="id-ID" sz="32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cara menuang ataupun mengempa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id-ID" sz="3200" dirty="0" smtClean="0">
                <a:solidFill>
                  <a:schemeClr val="tx1"/>
                </a:solidFill>
                <a:latin typeface="Al Bayan Plain" charset="-78"/>
                <a:ea typeface="Al Bayan Plain" charset="-78"/>
                <a:cs typeface="Al Bayan Plain" charset="-78"/>
              </a:rPr>
              <a:t>Jarang ditemukan karena masalah bioavailabilitas </a:t>
            </a:r>
            <a:endParaRPr lang="id-ID" sz="3200" dirty="0">
              <a:solidFill>
                <a:schemeClr val="tx1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8855" t="77783"/>
          <a:stretch/>
        </p:blipFill>
        <p:spPr>
          <a:xfrm>
            <a:off x="2267744" y="3501008"/>
            <a:ext cx="4392488" cy="21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8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43000"/>
            <a:ext cx="91440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3400"/>
            <a:ext cx="838200" cy="60960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6675" y="533400"/>
            <a:ext cx="76200" cy="60960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2743200"/>
            <a:ext cx="9144000" cy="411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95600" y="152400"/>
            <a:ext cx="716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Brush Script MT" charset="0"/>
                <a:ea typeface="Brush Script MT" charset="0"/>
                <a:cs typeface="Brush Script MT" charset="0"/>
              </a:rPr>
              <a:t>Good luck</a:t>
            </a:r>
            <a:endParaRPr lang="en-US" sz="6000" b="1" dirty="0">
              <a:latin typeface="Brush Script MT" charset="0"/>
              <a:ea typeface="Brush Script MT" charset="0"/>
              <a:cs typeface="Brush Script M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8686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5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3600" dirty="0" err="1" smtClean="0"/>
              <a:t>Keunggulan</a:t>
            </a:r>
            <a:r>
              <a:rPr lang="en-US" sz="3600" dirty="0" smtClean="0"/>
              <a:t> </a:t>
            </a:r>
            <a:r>
              <a:rPr lang="en-US" sz="3600" dirty="0"/>
              <a:t>yang </a:t>
            </a:r>
            <a:r>
              <a:rPr lang="en-US" sz="3600" dirty="0" err="1"/>
              <a:t>dimiliki</a:t>
            </a:r>
            <a:r>
              <a:rPr lang="en-US" sz="3600" dirty="0"/>
              <a:t> </a:t>
            </a:r>
            <a:r>
              <a:rPr lang="en-US" sz="3600" dirty="0" err="1"/>
              <a:t>oleh</a:t>
            </a:r>
            <a:r>
              <a:rPr lang="en-US" sz="3600" dirty="0"/>
              <a:t> tablet (Sulaiman,2007), </a:t>
            </a:r>
            <a:r>
              <a:rPr lang="en-US" sz="3600" dirty="0" err="1"/>
              <a:t>yaitu</a:t>
            </a:r>
            <a:r>
              <a:rPr lang="en-US" sz="3600" dirty="0"/>
              <a:t>: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l"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Tablet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dapat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diproduksi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dalam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skala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besar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dan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dengan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kecepatan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produksi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yang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sangat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tinggi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sehingga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lebih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murah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sz="2800" dirty="0" smtClean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Memiliki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ketepatan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dosis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tiap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tablet/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tiap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unit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pemakaian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sz="2800" dirty="0" smtClean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Lebih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stabil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dan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tidak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mudah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ditumbuhi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mikroba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karena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dalam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bentuk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kering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dengan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kadar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air yang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rendah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sz="2800" dirty="0" smtClean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 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Dapat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dibuat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produk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untuk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berbagai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profil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pelepasan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 algn="l"/>
            <a:endParaRPr lang="en-US" sz="28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6B55CF-566C-C144-BDD5-055F6AE44942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368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550" y="274638"/>
            <a:ext cx="4457700" cy="1828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078038"/>
            <a:ext cx="8386514" cy="4278312"/>
          </a:xfrm>
        </p:spPr>
        <p:txBody>
          <a:bodyPr/>
          <a:lstStyle/>
          <a:p>
            <a:pPr marL="0" indent="0" algn="l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5) </a:t>
            </a:r>
            <a:r>
              <a:rPr lang="en-US" sz="32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Tablet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bukan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produk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steril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kecuali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implan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/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hipodermik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tablet) </a:t>
            </a:r>
            <a:r>
              <a:rPr lang="en-US" sz="32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sehingga</a:t>
            </a:r>
            <a:r>
              <a:rPr lang="en-US" sz="32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penanganan</a:t>
            </a:r>
            <a:r>
              <a:rPr lang="en-US" sz="32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selama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produksi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distribusi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dan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pemakaian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lebih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mudah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 marL="0" indent="0" algn="l">
              <a:buNone/>
            </a:pP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6)  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Mudah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dalam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pengepakan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(blister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atau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strip)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dan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transportasi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 marL="0" indent="0" algn="l">
              <a:buNone/>
            </a:pP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7)  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Pasien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dapat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membawa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kemanapun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dengan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mudah</a:t>
            </a:r>
            <a:r>
              <a:rPr lang="en-US" sz="3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 marL="0" indent="0" algn="l"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6B55CF-566C-C144-BDD5-055F6AE44942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37" y="274638"/>
            <a:ext cx="2746846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51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4525963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 </a:t>
            </a:r>
            <a:r>
              <a:rPr lang="en-US" sz="2800" dirty="0" smtClean="0">
                <a:solidFill>
                  <a:schemeClr val="tx1"/>
                </a:solidFill>
              </a:rPr>
              <a:t>8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) </a:t>
            </a:r>
            <a:r>
              <a:rPr lang="en-US" sz="28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Bau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, rasa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dan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warna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yang </a:t>
            </a:r>
            <a:r>
              <a:rPr lang="en-US" sz="28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tidak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menyenangkan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dapat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ditutupi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dengan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penyalutan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sz="28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9)  </a:t>
            </a:r>
            <a:r>
              <a:rPr lang="en-US" sz="28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Produk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dengan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mudah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dapat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diidentifikasi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dengan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memberi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tanda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/logo di punch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atau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dengan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printing 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10)  Tablet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tersedia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dalam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berbagai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tipe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yaitu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: buccal, effervescent, dispersible </a:t>
            </a:r>
            <a:r>
              <a:rPr lang="en-US" sz="2800" dirty="0" err="1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dan</a:t>
            </a:r>
            <a:r>
              <a:rPr lang="en-US" sz="2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lain-lain 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11)  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Dapat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dengan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mudah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digunakan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sendiri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oleh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pasien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tanpa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bantuan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tenaga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 algn="l"/>
            <a:r>
              <a:rPr lang="en-US" sz="2800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medis</a:t>
            </a:r>
            <a:r>
              <a:rPr lang="en-US" sz="2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6B55CF-566C-C144-BDD5-055F6AE44942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9889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08038"/>
          </a:xfrm>
        </p:spPr>
        <p:txBody>
          <a:bodyPr/>
          <a:lstStyle/>
          <a:p>
            <a:r>
              <a:rPr lang="en-US" dirty="0" err="1" smtClean="0"/>
              <a:t>Kelemahan</a:t>
            </a:r>
            <a:r>
              <a:rPr lang="en-US" dirty="0" smtClean="0"/>
              <a:t> tablet (Sulaiman,2007</a:t>
            </a:r>
            <a:r>
              <a:rPr lang="en-US" dirty="0"/>
              <a:t>):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l">
              <a:buAutoNum type="arabicParenR"/>
            </a:pPr>
            <a:r>
              <a:rPr lang="en-US" sz="2800" dirty="0" err="1" smtClean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Bahan</a:t>
            </a:r>
            <a:r>
              <a:rPr lang="en-US" sz="2800" dirty="0" smtClean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aktif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dengan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dosis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yang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besar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dan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tidak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kompresibel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sulit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dibuat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endParaRPr lang="en-US" sz="2800" dirty="0" smtClean="0">
              <a:solidFill>
                <a:schemeClr val="tx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514350" indent="-514350" algn="l">
              <a:buAutoNum type="arabicParenR"/>
            </a:pP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T</a:t>
            </a:r>
            <a:r>
              <a:rPr lang="en-US" sz="2800" dirty="0" smtClean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ablet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karena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tablet yang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dihasilkan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akan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besar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sehingga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tidak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acceptable</a:t>
            </a:r>
          </a:p>
          <a:p>
            <a:pPr marL="514350" indent="-514350" algn="l">
              <a:buAutoNum type="arabicParenR"/>
            </a:pPr>
            <a:r>
              <a:rPr lang="en-US" sz="2800" dirty="0" err="1" smtClean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Terdapat</a:t>
            </a:r>
            <a:r>
              <a:rPr lang="en-US" sz="2800" dirty="0" smtClean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kendala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dalam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memformulasikan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zat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aktif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yang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sulit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terbasahi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dan</a:t>
            </a:r>
            <a:r>
              <a:rPr lang="en-US" sz="2800" dirty="0" smtClean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tidak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larut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serta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disolusinya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rendah</a:t>
            </a:r>
            <a:endParaRPr lang="en-US" sz="2800" dirty="0">
              <a:solidFill>
                <a:schemeClr val="tx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514350" indent="-514350" algn="l">
              <a:buAutoNum type="arabicParenR"/>
            </a:pPr>
            <a:r>
              <a:rPr lang="en-US" sz="2800" dirty="0" err="1" smtClean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Onsetnya</a:t>
            </a:r>
            <a:r>
              <a:rPr lang="en-US" sz="2800" dirty="0" smtClean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lebih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lambat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dibandingkan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sediaan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parenteral,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larutan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oral, </a:t>
            </a:r>
            <a:r>
              <a:rPr lang="en-US" sz="2800" dirty="0" err="1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dan</a:t>
            </a:r>
            <a:r>
              <a:rPr lang="en-US" sz="2800" dirty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kapsul</a:t>
            </a:r>
            <a:r>
              <a:rPr lang="en-US" sz="2800" dirty="0" smtClean="0">
                <a:solidFill>
                  <a:schemeClr val="tx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endParaRPr lang="en-US" sz="2800" dirty="0">
              <a:solidFill>
                <a:schemeClr val="tx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6B55CF-566C-C144-BDD5-055F6AE44942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1198016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PPT Esa Unggu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PPT Esa Unggul</Template>
  <TotalTime>733</TotalTime>
  <Words>2261</Words>
  <Application>Microsoft Macintosh PowerPoint</Application>
  <PresentationFormat>On-screen Show (4:3)</PresentationFormat>
  <Paragraphs>209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Al Bayan Plain</vt:lpstr>
      <vt:lpstr>American Typewriter</vt:lpstr>
      <vt:lpstr>Angsana New</vt:lpstr>
      <vt:lpstr>Avenir Book</vt:lpstr>
      <vt:lpstr>Brush Script MT</vt:lpstr>
      <vt:lpstr>Calibri</vt:lpstr>
      <vt:lpstr>Courier New</vt:lpstr>
      <vt:lpstr>ECMDNR+flashback</vt:lpstr>
      <vt:lpstr>Arial</vt:lpstr>
      <vt:lpstr>Template PPT Esa Unggul</vt:lpstr>
      <vt:lpstr>RATIH DYAH PERTIWI, M.Farm, Apt</vt:lpstr>
      <vt:lpstr>Bentuk- Bentuk Sediaan Padat</vt:lpstr>
      <vt:lpstr>PowerPoint Presentation</vt:lpstr>
      <vt:lpstr>Tablet</vt:lpstr>
      <vt:lpstr>Ukuran tablet</vt:lpstr>
      <vt:lpstr>Keunggulan yang dimiliki oleh tablet (Sulaiman,2007), yaitu:  </vt:lpstr>
      <vt:lpstr>PowerPoint Presentation</vt:lpstr>
      <vt:lpstr>PowerPoint Presentation</vt:lpstr>
      <vt:lpstr>Kelemahan tablet (Sulaiman,2007):  </vt:lpstr>
      <vt:lpstr>PowerPoint Presentation</vt:lpstr>
      <vt:lpstr>PowerPoint Presentation</vt:lpstr>
      <vt:lpstr>S ifat tablet yang dapat diterima</vt:lpstr>
      <vt:lpstr>Keuntungan sediaan Tablet (Lachman et al, 1994): </vt:lpstr>
      <vt:lpstr>    JENIS DAN GOLONGAN TABLET</vt:lpstr>
      <vt:lpstr>JENIS DAN GOLONGAN TABLET</vt:lpstr>
      <vt:lpstr>1.Tablet kempa standar (Lachman,1994)</vt:lpstr>
      <vt:lpstr>PowerPoint Presentation</vt:lpstr>
      <vt:lpstr>PowerPoint Presentation</vt:lpstr>
      <vt:lpstr>PowerPoint Presentation</vt:lpstr>
      <vt:lpstr>2.Tablet kempa ganda</vt:lpstr>
      <vt:lpstr>3.Tablet dengan kerja berulang</vt:lpstr>
      <vt:lpstr>4.Tablet aksi diperlama dan tablet salut enterik</vt:lpstr>
      <vt:lpstr>Karakteristik obat yang dapat diproduksi sebagai sediaan lepas terkendali adalah sebagai berikut  </vt:lpstr>
      <vt:lpstr>Tablet salut enterik</vt:lpstr>
      <vt:lpstr>Tablet  salut gula dan salut cokelat</vt:lpstr>
      <vt:lpstr>PowerPoint Presentation</vt:lpstr>
      <vt:lpstr>Tablet salut gula </vt:lpstr>
      <vt:lpstr>Tablet bersalut lapisan tipis</vt:lpstr>
      <vt:lpstr>Tablet  Kunyah</vt:lpstr>
      <vt:lpstr>BUKAL dan SUBLINGUAL </vt:lpstr>
      <vt:lpstr>Tablet Bukal dan Sublingual</vt:lpstr>
      <vt:lpstr>PERBEDAAN PENGHANTARAN  OBAT MELALUI SUBLINGUAL DAN BUKAL</vt:lpstr>
      <vt:lpstr>sublingual</vt:lpstr>
      <vt:lpstr>Tablet buccal dan sublingual</vt:lpstr>
      <vt:lpstr>Tablet Hisap</vt:lpstr>
      <vt:lpstr>PowerPoint Presentation</vt:lpstr>
      <vt:lpstr>Troches dan lozenges </vt:lpstr>
      <vt:lpstr>PowerPoint Presentation</vt:lpstr>
      <vt:lpstr>Keuntungan Tablet Hisap :</vt:lpstr>
      <vt:lpstr>Perbedaan tablet hisap dengan tablet konvensional adalah</vt:lpstr>
      <vt:lpstr>Evaluasi yang dapat dilakukan untuk tablet hisap antara lain</vt:lpstr>
      <vt:lpstr>Dental Cones</vt:lpstr>
      <vt:lpstr>Tablet implantasi</vt:lpstr>
      <vt:lpstr>PowerPoint Presentation</vt:lpstr>
      <vt:lpstr>Tablet vaginal</vt:lpstr>
      <vt:lpstr>Tablet effervescent</vt:lpstr>
      <vt:lpstr>tablet effervescent</vt:lpstr>
      <vt:lpstr>Tablet dispensing</vt:lpstr>
      <vt:lpstr>PowerPoint Presentation</vt:lpstr>
      <vt:lpstr>Tablet hipodermik</vt:lpstr>
      <vt:lpstr>PowerPoint Presentation</vt:lpstr>
      <vt:lpstr>Tablet triturasi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OPERATOR6</dc:creator>
  <cp:lastModifiedBy>Microsoft Office User</cp:lastModifiedBy>
  <cp:revision>43</cp:revision>
  <dcterms:created xsi:type="dcterms:W3CDTF">2019-08-26T09:21:32Z</dcterms:created>
  <dcterms:modified xsi:type="dcterms:W3CDTF">2019-10-17T01:01:20Z</dcterms:modified>
</cp:coreProperties>
</file>