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84" r:id="rId4"/>
    <p:sldId id="258" r:id="rId5"/>
    <p:sldId id="278" r:id="rId6"/>
    <p:sldId id="281" r:id="rId7"/>
    <p:sldId id="260" r:id="rId8"/>
    <p:sldId id="261" r:id="rId9"/>
    <p:sldId id="282" r:id="rId10"/>
    <p:sldId id="279" r:id="rId11"/>
    <p:sldId id="285" r:id="rId12"/>
    <p:sldId id="271" r:id="rId13"/>
    <p:sldId id="286" r:id="rId14"/>
    <p:sldId id="283" r:id="rId15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7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472"/>
    <a:srgbClr val="FFFF00"/>
    <a:srgbClr val="00CC99"/>
    <a:srgbClr val="FFFFFF"/>
    <a:srgbClr val="336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728"/>
  </p:normalViewPr>
  <p:slideViewPr>
    <p:cSldViewPr showGuides="1">
      <p:cViewPr varScale="1">
        <p:scale>
          <a:sx n="98" d="100"/>
          <a:sy n="98" d="100"/>
        </p:scale>
        <p:origin x="762" y="90"/>
      </p:cViewPr>
      <p:guideLst>
        <p:guide orient="horz" pos="2187"/>
        <p:guide pos="27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3526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0488" tIns="44450" rIns="90488" bIns="4445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16387" name="Rectangle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9350" y="692150"/>
            <a:ext cx="4559300" cy="3416300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328428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0488" tIns="44450" rIns="90488" bIns="44450" anchor="t"/>
          <a:lstStyle/>
          <a:p>
            <a:pPr lvl="0"/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41482836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</a:ln>
        </p:spPr>
        <p:txBody>
          <a:bodyPr wrap="square" lIns="90488" tIns="44450" rIns="90488" bIns="44450" anchor="t"/>
          <a:lstStyle/>
          <a:p>
            <a:pPr lvl="0"/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38208364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0463" y="698500"/>
            <a:ext cx="4537075" cy="3403600"/>
          </a:xfrm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896938" y="4352925"/>
            <a:ext cx="5013325" cy="4129088"/>
          </a:xfrm>
        </p:spPr>
        <p:txBody>
          <a:bodyPr wrap="square" lIns="90488" tIns="44450" rIns="90488" bIns="44450" anchor="t"/>
          <a:lstStyle/>
          <a:p>
            <a:pPr lvl="0"/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636426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</a:ln>
        </p:spPr>
        <p:txBody>
          <a:bodyPr wrap="square" lIns="90488" tIns="44450" rIns="90488" bIns="44450" anchor="t"/>
          <a:lstStyle/>
          <a:p>
            <a:pPr lvl="0"/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30567066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/>
          <p:nvPr/>
        </p:nvSpPr>
        <p:spPr>
          <a:xfrm>
            <a:off x="3884613" y="-1587"/>
            <a:ext cx="2973387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/>
            <a:endParaRPr lang="id-ID" altLang="x-none" dirty="0"/>
          </a:p>
        </p:txBody>
      </p:sp>
      <p:sp>
        <p:nvSpPr>
          <p:cNvPr id="29699" name="Rectangle 3"/>
          <p:cNvSpPr/>
          <p:nvPr/>
        </p:nvSpPr>
        <p:spPr>
          <a:xfrm>
            <a:off x="3884613" y="8683625"/>
            <a:ext cx="2973387" cy="460375"/>
          </a:xfrm>
          <a:prstGeom prst="rect">
            <a:avLst/>
          </a:prstGeom>
          <a:noFill/>
          <a:ln w="9525">
            <a:noFill/>
          </a:ln>
        </p:spPr>
        <p:txBody>
          <a:bodyPr lIns="18791" tIns="0" rIns="18791" bIns="0" anchor="b"/>
          <a:lstStyle/>
          <a:p>
            <a:pPr lvl="0" algn="r" defTabSz="971550"/>
            <a:r>
              <a:rPr sz="1000" b="0" i="1" dirty="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29700" name="Rectangle 4"/>
          <p:cNvSpPr/>
          <p:nvPr/>
        </p:nvSpPr>
        <p:spPr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/>
            <a:endParaRPr lang="id-ID" altLang="x-none" dirty="0"/>
          </a:p>
        </p:txBody>
      </p:sp>
      <p:sp>
        <p:nvSpPr>
          <p:cNvPr id="29701" name="Rectangle 5"/>
          <p:cNvSpPr/>
          <p:nvPr/>
        </p:nvSpPr>
        <p:spPr>
          <a:xfrm>
            <a:off x="0" y="-1587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/>
            <a:endParaRPr lang="id-ID" altLang="x-none" dirty="0"/>
          </a:p>
        </p:txBody>
      </p:sp>
      <p:sp>
        <p:nvSpPr>
          <p:cNvPr id="29702" name="Rectangle 6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3638" y="688975"/>
            <a:ext cx="4532312" cy="3398838"/>
          </a:xfrm>
          <a:ln>
            <a:solidFill>
              <a:schemeClr val="tx1">
                <a:alpha val="100000"/>
              </a:schemeClr>
            </a:solidFill>
            <a:miter lim="800000"/>
          </a:ln>
        </p:spPr>
      </p:sp>
      <p:sp>
        <p:nvSpPr>
          <p:cNvPr id="29703" name="Rectangle 7"/>
          <p:cNvSpPr>
            <a:spLocks noGrp="1"/>
          </p:cNvSpPr>
          <p:nvPr>
            <p:ph type="body" idx="1"/>
          </p:nvPr>
        </p:nvSpPr>
        <p:spPr>
          <a:xfrm>
            <a:off x="914400" y="4340225"/>
            <a:ext cx="5027613" cy="4114800"/>
          </a:xfrm>
        </p:spPr>
        <p:txBody>
          <a:bodyPr wrap="square" lIns="95523" tIns="50110" rIns="95523" bIns="50110" anchor="t"/>
          <a:lstStyle/>
          <a:p>
            <a:pPr lvl="0"/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2988496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0488" tIns="44450" rIns="90488" bIns="44450" anchor="t"/>
          <a:lstStyle/>
          <a:p>
            <a:pPr lvl="0"/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768123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>
              <a:alpha val="100000"/>
            </a:srgbClr>
          </a:solidFill>
          <a:ln>
            <a:solidFill>
              <a:schemeClr val="tx1">
                <a:alpha val="100000"/>
              </a:schemeClr>
            </a:solidFill>
            <a:miter lim="800000"/>
          </a:ln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896938" y="4352925"/>
            <a:ext cx="5013325" cy="4129088"/>
          </a:xfrm>
          <a:ln w="12700"/>
        </p:spPr>
        <p:txBody>
          <a:bodyPr wrap="square" lIns="90488" tIns="44450" rIns="90488" bIns="44450" anchor="t"/>
          <a:lstStyle/>
          <a:p>
            <a:pPr lvl="0"/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2059663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0488" tIns="44450" rIns="90488" bIns="44450" anchor="t"/>
          <a:lstStyle/>
          <a:p>
            <a:pPr lvl="0"/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3224939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>
              <a:alpha val="100000"/>
            </a:srgbClr>
          </a:solidFill>
          <a:ln>
            <a:solidFill>
              <a:schemeClr val="tx1">
                <a:alpha val="100000"/>
              </a:schemeClr>
            </a:solidFill>
            <a:miter lim="800000"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896938" y="4352925"/>
            <a:ext cx="5013325" cy="4129088"/>
          </a:xfrm>
          <a:ln w="12700"/>
        </p:spPr>
        <p:txBody>
          <a:bodyPr wrap="square" lIns="90488" tIns="44450" rIns="90488" bIns="44450" anchor="t"/>
          <a:lstStyle/>
          <a:p>
            <a:pPr lvl="0"/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3955019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>
              <a:alpha val="100000"/>
            </a:srgbClr>
          </a:solidFill>
          <a:ln>
            <a:solidFill>
              <a:schemeClr val="tx1">
                <a:alpha val="100000"/>
              </a:schemeClr>
            </a:solidFill>
            <a:miter lim="800000"/>
          </a:ln>
        </p:spPr>
      </p:sp>
      <p:sp>
        <p:nvSpPr>
          <p:cNvPr id="22531" name="Rectangle 1027"/>
          <p:cNvSpPr>
            <a:spLocks noGrp="1"/>
          </p:cNvSpPr>
          <p:nvPr>
            <p:ph type="body" idx="1"/>
          </p:nvPr>
        </p:nvSpPr>
        <p:spPr>
          <a:xfrm>
            <a:off x="896938" y="4352925"/>
            <a:ext cx="5013325" cy="4129088"/>
          </a:xfrm>
          <a:ln w="12700"/>
        </p:spPr>
        <p:txBody>
          <a:bodyPr wrap="square" lIns="90488" tIns="44450" rIns="90488" bIns="44450" anchor="t"/>
          <a:lstStyle/>
          <a:p>
            <a:pPr lvl="0"/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2929973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0488" tIns="44450" rIns="90488" bIns="44450" anchor="t"/>
          <a:lstStyle/>
          <a:p>
            <a:pPr lvl="0"/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1520051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0488" tIns="44450" rIns="90488" bIns="44450" anchor="t"/>
          <a:lstStyle/>
          <a:p>
            <a:pPr lvl="0"/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921225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>
              <a:alpha val="100000"/>
            </a:srgbClr>
          </a:solidFill>
          <a:ln>
            <a:solidFill>
              <a:schemeClr val="tx1">
                <a:alpha val="100000"/>
              </a:schemeClr>
            </a:solidFill>
            <a:miter lim="800000"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896938" y="4352925"/>
            <a:ext cx="5013325" cy="4129088"/>
          </a:xfrm>
          <a:ln w="12700"/>
        </p:spPr>
        <p:txBody>
          <a:bodyPr wrap="square" lIns="90488" tIns="44450" rIns="90488" bIns="44450" anchor="t"/>
          <a:lstStyle/>
          <a:p>
            <a:pPr lvl="0"/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3293194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martArt Placeholder 2"/>
          <p:cNvSpPr>
            <a:spLocks noGrp="1"/>
          </p:cNvSpPr>
          <p:nvPr>
            <p:ph type="pic" idx="1"/>
          </p:nvPr>
        </p:nvSpPr>
        <p:spPr>
          <a:xfrm>
            <a:off x="685800" y="1981200"/>
            <a:ext cx="7772400" cy="4114800"/>
          </a:xfrm>
        </p:spPr>
        <p:txBody>
          <a:bodyPr vert="horz" wrap="square" lIns="90488" tIns="44450" rIns="90488" bIns="4445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id-ID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0488" tIns="44450" rIns="90488" bIns="4445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d-ID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F53"/>
            </a:gs>
            <a:gs pos="100000">
              <a:srgbClr val="00CC99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lIns="90488" tIns="44450" rIns="90488" bIns="44450" anchor="ctr"/>
          <a:lstStyle/>
          <a:p>
            <a:pPr lvl="0"/>
            <a:r>
              <a:rPr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lIns="90488" tIns="44450" rIns="90488" bIns="44450"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311150"/>
            <a:ext cx="7759700" cy="1130300"/>
          </a:xfrm>
          <a:solidFill>
            <a:srgbClr val="003366"/>
          </a:solidFill>
          <a:ln w="12700">
            <a:solidFill>
              <a:srgbClr val="3365FB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US" sz="36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Struktur Org.</a:t>
            </a: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 </a:t>
            </a:r>
            <a:r>
              <a:rPr kumimoji="0" lang="en-ID" altLang="en-US" sz="36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dan Sistem </a:t>
            </a: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Mana</a:t>
            </a:r>
            <a:r>
              <a:rPr kumimoji="0" lang="en-ID" altLang="en-US" sz="36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j</a:t>
            </a: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emen</a:t>
            </a:r>
          </a:p>
        </p:txBody>
      </p:sp>
      <p:sp>
        <p:nvSpPr>
          <p:cNvPr id="2051" name="Rectangle 3"/>
          <p:cNvSpPr>
            <a:spLocks noGrp="1"/>
          </p:cNvSpPr>
          <p:nvPr>
            <p:ph idx="1"/>
          </p:nvPr>
        </p:nvSpPr>
        <p:spPr>
          <a:xfrm>
            <a:off x="1219200" y="2971800"/>
            <a:ext cx="7010400" cy="3505200"/>
          </a:xfrm>
          <a:solidFill>
            <a:srgbClr val="FFFFFF">
              <a:alpha val="100000"/>
            </a:srgbClr>
          </a:solidFill>
          <a:ln w="12700">
            <a:solidFill>
              <a:schemeClr val="tx2">
                <a:alpha val="100000"/>
              </a:schemeClr>
            </a:solidFill>
            <a:miter/>
          </a:ln>
        </p:spPr>
        <p:txBody>
          <a:bodyPr vert="horz" wrap="square" lIns="90488" tIns="44450" rIns="90488" bIns="44450" anchor="t"/>
          <a:lstStyle/>
          <a:p>
            <a:pPr>
              <a:lnSpc>
                <a:spcPct val="120000"/>
              </a:lnSpc>
            </a:pPr>
            <a:r>
              <a:rPr lang="en-ID" sz="2400" b="1" dirty="0">
                <a:latin typeface="Arial" panose="020B0604020202020204" pitchFamily="34" charset="0"/>
              </a:rPr>
              <a:t>Evolusi Perusahaan</a:t>
            </a:r>
          </a:p>
          <a:p>
            <a:pPr>
              <a:lnSpc>
                <a:spcPct val="120000"/>
              </a:lnSpc>
            </a:pPr>
            <a:r>
              <a:rPr lang="en-ID" sz="2400" b="1" dirty="0">
                <a:latin typeface="Arial" panose="020B0604020202020204" pitchFamily="34" charset="0"/>
              </a:rPr>
              <a:t>Prinsip Desain Org.</a:t>
            </a:r>
            <a:endParaRPr lang="en-GB" altLang="x-none" sz="24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ID" altLang="en-GB" sz="2400" b="1" dirty="0">
                <a:latin typeface="Arial" panose="020B0604020202020204" pitchFamily="34" charset="0"/>
              </a:rPr>
              <a:t>Peranan Hirarki</a:t>
            </a:r>
            <a:r>
              <a:rPr lang="en-GB" altLang="x-none" sz="2400" b="1" dirty="0">
                <a:latin typeface="Arial" panose="020B0604020202020204" pitchFamily="34" charset="0"/>
              </a:rPr>
              <a:t>: </a:t>
            </a:r>
            <a:r>
              <a:rPr lang="en-ID" altLang="en-GB" sz="2400" b="1" dirty="0">
                <a:latin typeface="Arial" panose="020B0604020202020204" pitchFamily="34" charset="0"/>
              </a:rPr>
              <a:t>Kontrol Birokrasi</a:t>
            </a:r>
            <a:r>
              <a:rPr lang="en-GB" altLang="x-none" sz="2400" b="1" dirty="0">
                <a:latin typeface="Arial" panose="020B0604020202020204" pitchFamily="34" charset="0"/>
              </a:rPr>
              <a:t> vs. </a:t>
            </a:r>
            <a:r>
              <a:rPr lang="en-ID" altLang="en-GB" sz="2400" b="1" dirty="0">
                <a:latin typeface="Arial" panose="020B0604020202020204" pitchFamily="34" charset="0"/>
              </a:rPr>
              <a:t>Integrasi Modular</a:t>
            </a:r>
          </a:p>
          <a:p>
            <a:pPr>
              <a:lnSpc>
                <a:spcPct val="120000"/>
              </a:lnSpc>
            </a:pPr>
            <a:r>
              <a:rPr lang="en-ID" sz="2400" b="1" dirty="0">
                <a:latin typeface="Arial" panose="020B0604020202020204" pitchFamily="34" charset="0"/>
              </a:rPr>
              <a:t>Bentuk alternatif struktural</a:t>
            </a:r>
          </a:p>
          <a:p>
            <a:pPr>
              <a:lnSpc>
                <a:spcPct val="120000"/>
              </a:lnSpc>
            </a:pPr>
            <a:r>
              <a:rPr lang="en-ID" sz="2400" b="1" dirty="0">
                <a:latin typeface="Arial" panose="020B0604020202020204" pitchFamily="34" charset="0"/>
              </a:rPr>
              <a:t>Sistem Manajemen</a:t>
            </a:r>
          </a:p>
        </p:txBody>
      </p:sp>
      <p:sp>
        <p:nvSpPr>
          <p:cNvPr id="2052" name="Oval 4"/>
          <p:cNvSpPr/>
          <p:nvPr/>
        </p:nvSpPr>
        <p:spPr>
          <a:xfrm>
            <a:off x="3200400" y="1828800"/>
            <a:ext cx="2197100" cy="749300"/>
          </a:xfrm>
          <a:prstGeom prst="ellipse">
            <a:avLst/>
          </a:prstGeom>
          <a:solidFill>
            <a:srgbClr val="FF9900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r>
              <a:rPr sz="2400" dirty="0">
                <a:latin typeface="Arial" panose="020B0604020202020204" pitchFamily="34" charset="0"/>
              </a:rPr>
              <a:t>OUTLINE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/>
          <p:nvPr/>
        </p:nvSpPr>
        <p:spPr>
          <a:xfrm>
            <a:off x="2298700" y="1219200"/>
            <a:ext cx="2578100" cy="5334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defTabSz="762000"/>
            <a:r>
              <a:rPr sz="1800" dirty="0">
                <a:latin typeface="Arial" panose="020B0604020202020204" pitchFamily="34" charset="0"/>
              </a:rPr>
              <a:t>Board of Directors</a:t>
            </a:r>
          </a:p>
        </p:txBody>
      </p:sp>
      <p:sp>
        <p:nvSpPr>
          <p:cNvPr id="11267" name="Rectangle 5"/>
          <p:cNvSpPr/>
          <p:nvPr/>
        </p:nvSpPr>
        <p:spPr>
          <a:xfrm>
            <a:off x="2298700" y="1752600"/>
            <a:ext cx="2578100" cy="5334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defTabSz="762000"/>
            <a:r>
              <a:rPr sz="1800" dirty="0">
                <a:latin typeface="Arial" panose="020B0604020202020204" pitchFamily="34" charset="0"/>
              </a:rPr>
              <a:t>President’s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</a:rPr>
              <a:t>Council</a:t>
            </a:r>
          </a:p>
        </p:txBody>
      </p:sp>
      <p:sp>
        <p:nvSpPr>
          <p:cNvPr id="11268" name="Rectangle 6"/>
          <p:cNvSpPr/>
          <p:nvPr/>
        </p:nvSpPr>
        <p:spPr>
          <a:xfrm>
            <a:off x="5727700" y="1676400"/>
            <a:ext cx="2578100" cy="6096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defTabSz="762000"/>
            <a:r>
              <a:rPr sz="1800" dirty="0">
                <a:latin typeface="Arial" panose="020B0604020202020204" pitchFamily="34" charset="0"/>
              </a:rPr>
              <a:t>Corporate Functions</a:t>
            </a:r>
          </a:p>
        </p:txBody>
      </p:sp>
      <p:sp>
        <p:nvSpPr>
          <p:cNvPr id="11269" name="Rectangle 7"/>
          <p:cNvSpPr/>
          <p:nvPr/>
        </p:nvSpPr>
        <p:spPr>
          <a:xfrm>
            <a:off x="534988" y="2897188"/>
            <a:ext cx="1216025" cy="8509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North American Operations</a:t>
            </a:r>
          </a:p>
        </p:txBody>
      </p:sp>
      <p:sp>
        <p:nvSpPr>
          <p:cNvPr id="11270" name="Rectangle 8"/>
          <p:cNvSpPr/>
          <p:nvPr/>
        </p:nvSpPr>
        <p:spPr>
          <a:xfrm>
            <a:off x="1982788" y="2897188"/>
            <a:ext cx="1216025" cy="8509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Delphi Automotive Systems</a:t>
            </a:r>
          </a:p>
        </p:txBody>
      </p:sp>
      <p:sp>
        <p:nvSpPr>
          <p:cNvPr id="11271" name="Rectangle 9"/>
          <p:cNvSpPr/>
          <p:nvPr/>
        </p:nvSpPr>
        <p:spPr>
          <a:xfrm>
            <a:off x="5335588" y="2897188"/>
            <a:ext cx="1597025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International Operations</a:t>
            </a:r>
          </a:p>
        </p:txBody>
      </p:sp>
      <p:sp>
        <p:nvSpPr>
          <p:cNvPr id="11272" name="Rectangle 10"/>
          <p:cNvSpPr/>
          <p:nvPr/>
        </p:nvSpPr>
        <p:spPr>
          <a:xfrm>
            <a:off x="3430588" y="2897188"/>
            <a:ext cx="1597025" cy="8509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GM Acceptance Corporation</a:t>
            </a:r>
          </a:p>
        </p:txBody>
      </p:sp>
      <p:sp>
        <p:nvSpPr>
          <p:cNvPr id="11273" name="Rectangle 11"/>
          <p:cNvSpPr/>
          <p:nvPr/>
        </p:nvSpPr>
        <p:spPr>
          <a:xfrm>
            <a:off x="7392988" y="2897188"/>
            <a:ext cx="1216025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Hughes Electronics</a:t>
            </a:r>
          </a:p>
        </p:txBody>
      </p:sp>
      <p:sp>
        <p:nvSpPr>
          <p:cNvPr id="11274" name="Rectangle 12"/>
          <p:cNvSpPr/>
          <p:nvPr/>
        </p:nvSpPr>
        <p:spPr>
          <a:xfrm>
            <a:off x="382588" y="4268788"/>
            <a:ext cx="911225" cy="13398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Midsize &amp; Luxury Car Group </a:t>
            </a:r>
          </a:p>
        </p:txBody>
      </p:sp>
      <p:sp>
        <p:nvSpPr>
          <p:cNvPr id="11275" name="Rectangle 13"/>
          <p:cNvSpPr/>
          <p:nvPr/>
        </p:nvSpPr>
        <p:spPr>
          <a:xfrm>
            <a:off x="1373188" y="4268788"/>
            <a:ext cx="835025" cy="8509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Small Car Group</a:t>
            </a:r>
          </a:p>
        </p:txBody>
      </p:sp>
      <p:sp>
        <p:nvSpPr>
          <p:cNvPr id="11276" name="Rectangle 14"/>
          <p:cNvSpPr/>
          <p:nvPr/>
        </p:nvSpPr>
        <p:spPr>
          <a:xfrm>
            <a:off x="2363788" y="4268788"/>
            <a:ext cx="835025" cy="109537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GM Power Train Group</a:t>
            </a:r>
          </a:p>
        </p:txBody>
      </p:sp>
      <p:sp>
        <p:nvSpPr>
          <p:cNvPr id="11277" name="Rectangle 15"/>
          <p:cNvSpPr/>
          <p:nvPr/>
        </p:nvSpPr>
        <p:spPr>
          <a:xfrm>
            <a:off x="3354388" y="4268788"/>
            <a:ext cx="1139825" cy="109537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Vehicle Sales, &amp; Marketing Group</a:t>
            </a:r>
          </a:p>
        </p:txBody>
      </p:sp>
      <p:sp>
        <p:nvSpPr>
          <p:cNvPr id="11278" name="Rectangle 16"/>
          <p:cNvSpPr/>
          <p:nvPr/>
        </p:nvSpPr>
        <p:spPr>
          <a:xfrm>
            <a:off x="4648200" y="4268788"/>
            <a:ext cx="1447800" cy="109537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Development &amp; Technical Cooperation Group</a:t>
            </a:r>
          </a:p>
        </p:txBody>
      </p:sp>
      <p:sp>
        <p:nvSpPr>
          <p:cNvPr id="11279" name="Rectangle 17"/>
          <p:cNvSpPr/>
          <p:nvPr/>
        </p:nvSpPr>
        <p:spPr>
          <a:xfrm>
            <a:off x="7011988" y="3887788"/>
            <a:ext cx="1368425" cy="3619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GM Europe</a:t>
            </a:r>
          </a:p>
        </p:txBody>
      </p:sp>
      <p:sp>
        <p:nvSpPr>
          <p:cNvPr id="11280" name="Rectangle 18"/>
          <p:cNvSpPr/>
          <p:nvPr/>
        </p:nvSpPr>
        <p:spPr>
          <a:xfrm>
            <a:off x="7011988" y="4421188"/>
            <a:ext cx="1216025" cy="8509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Asian &amp; Pacific Operations</a:t>
            </a:r>
          </a:p>
        </p:txBody>
      </p:sp>
      <p:sp>
        <p:nvSpPr>
          <p:cNvPr id="11281" name="Rectangle 19"/>
          <p:cNvSpPr/>
          <p:nvPr/>
        </p:nvSpPr>
        <p:spPr>
          <a:xfrm>
            <a:off x="7011988" y="5411788"/>
            <a:ext cx="1520825" cy="13398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Latin American, African, &amp; Middle East Operation</a:t>
            </a:r>
          </a:p>
        </p:txBody>
      </p:sp>
      <p:sp>
        <p:nvSpPr>
          <p:cNvPr id="11282" name="Line 20"/>
          <p:cNvSpPr/>
          <p:nvPr/>
        </p:nvSpPr>
        <p:spPr>
          <a:xfrm>
            <a:off x="4895850" y="1981200"/>
            <a:ext cx="80645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3" name="Line 21"/>
          <p:cNvSpPr/>
          <p:nvPr/>
        </p:nvSpPr>
        <p:spPr>
          <a:xfrm flipV="1">
            <a:off x="7620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4" name="Line 22"/>
          <p:cNvSpPr/>
          <p:nvPr/>
        </p:nvSpPr>
        <p:spPr>
          <a:xfrm flipV="1">
            <a:off x="17526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5" name="Line 23"/>
          <p:cNvSpPr/>
          <p:nvPr/>
        </p:nvSpPr>
        <p:spPr>
          <a:xfrm flipV="1">
            <a:off x="27432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6" name="Line 24"/>
          <p:cNvSpPr/>
          <p:nvPr/>
        </p:nvSpPr>
        <p:spPr>
          <a:xfrm flipV="1">
            <a:off x="38862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7" name="Line 25"/>
          <p:cNvSpPr/>
          <p:nvPr/>
        </p:nvSpPr>
        <p:spPr>
          <a:xfrm flipV="1">
            <a:off x="1371600" y="45624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8" name="Line 26"/>
          <p:cNvSpPr/>
          <p:nvPr/>
        </p:nvSpPr>
        <p:spPr>
          <a:xfrm flipV="1">
            <a:off x="53340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9" name="Line 27"/>
          <p:cNvSpPr/>
          <p:nvPr/>
        </p:nvSpPr>
        <p:spPr>
          <a:xfrm flipV="1">
            <a:off x="4191000" y="25812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0" name="Line 28"/>
          <p:cNvSpPr/>
          <p:nvPr/>
        </p:nvSpPr>
        <p:spPr>
          <a:xfrm flipV="1">
            <a:off x="6096000" y="25812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1" name="Line 29"/>
          <p:cNvSpPr/>
          <p:nvPr/>
        </p:nvSpPr>
        <p:spPr>
          <a:xfrm flipV="1">
            <a:off x="2209800" y="44100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2" name="Line 30"/>
          <p:cNvSpPr/>
          <p:nvPr/>
        </p:nvSpPr>
        <p:spPr>
          <a:xfrm flipV="1">
            <a:off x="7924800" y="25812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3" name="Line 31"/>
          <p:cNvSpPr/>
          <p:nvPr/>
        </p:nvSpPr>
        <p:spPr>
          <a:xfrm flipV="1">
            <a:off x="2590800" y="25812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4" name="Line 32"/>
          <p:cNvSpPr/>
          <p:nvPr/>
        </p:nvSpPr>
        <p:spPr>
          <a:xfrm flipV="1">
            <a:off x="1143000" y="25812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5" name="Line 33"/>
          <p:cNvSpPr/>
          <p:nvPr/>
        </p:nvSpPr>
        <p:spPr>
          <a:xfrm>
            <a:off x="1162050" y="2590800"/>
            <a:ext cx="675005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6" name="Line 34"/>
          <p:cNvSpPr/>
          <p:nvPr/>
        </p:nvSpPr>
        <p:spPr>
          <a:xfrm>
            <a:off x="3581400" y="2305050"/>
            <a:ext cx="0" cy="2730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7" name="Line 35"/>
          <p:cNvSpPr/>
          <p:nvPr/>
        </p:nvSpPr>
        <p:spPr>
          <a:xfrm>
            <a:off x="781050" y="3962400"/>
            <a:ext cx="454025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8" name="Line 36"/>
          <p:cNvSpPr/>
          <p:nvPr/>
        </p:nvSpPr>
        <p:spPr>
          <a:xfrm>
            <a:off x="1143000" y="3752850"/>
            <a:ext cx="0" cy="196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9" name="Line 37"/>
          <p:cNvSpPr/>
          <p:nvPr/>
        </p:nvSpPr>
        <p:spPr>
          <a:xfrm flipH="1">
            <a:off x="6697663" y="4038600"/>
            <a:ext cx="323850" cy="1588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0" name="Line 38"/>
          <p:cNvSpPr/>
          <p:nvPr/>
        </p:nvSpPr>
        <p:spPr>
          <a:xfrm flipH="1">
            <a:off x="6697663" y="4800600"/>
            <a:ext cx="323850" cy="1588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1" name="Line 39"/>
          <p:cNvSpPr/>
          <p:nvPr/>
        </p:nvSpPr>
        <p:spPr>
          <a:xfrm flipH="1">
            <a:off x="6697663" y="5943600"/>
            <a:ext cx="323850" cy="1588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2" name="Line 40"/>
          <p:cNvSpPr/>
          <p:nvPr/>
        </p:nvSpPr>
        <p:spPr>
          <a:xfrm>
            <a:off x="6705600" y="4057650"/>
            <a:ext cx="0" cy="18732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3" name="Line 41"/>
          <p:cNvSpPr/>
          <p:nvPr/>
        </p:nvSpPr>
        <p:spPr>
          <a:xfrm>
            <a:off x="6172200" y="3524250"/>
            <a:ext cx="0" cy="10350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4" name="Line 42"/>
          <p:cNvSpPr/>
          <p:nvPr/>
        </p:nvSpPr>
        <p:spPr>
          <a:xfrm>
            <a:off x="6191250" y="4572000"/>
            <a:ext cx="50165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21" name="Rectangle 45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467600" cy="450850"/>
          </a:xfrm>
          <a:solidFill>
            <a:srgbClr val="003366"/>
          </a:solidFill>
          <a:ln w="28575">
            <a:solidFill>
              <a:schemeClr val="tx1"/>
            </a:solidFill>
          </a:ln>
          <a:effectLst>
            <a:outerShdw dist="107763" dir="2700000" algn="ctr" rotWithShape="0">
              <a:srgbClr val="3365FB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ID" sz="2400" b="1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sym typeface="+mn-ea"/>
              </a:rPr>
              <a:t>Struktur Org. GENERAL MOTOR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, 1997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/>
          <p:nvPr/>
        </p:nvSpPr>
        <p:spPr>
          <a:xfrm>
            <a:off x="1981200" y="609600"/>
            <a:ext cx="3721100" cy="444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/>
            <a:r>
              <a:rPr sz="1400" dirty="0">
                <a:latin typeface="Arial" panose="020B0604020202020204" pitchFamily="34" charset="0"/>
              </a:rPr>
              <a:t>Corporate Executive Office</a:t>
            </a:r>
          </a:p>
          <a:p>
            <a:pPr algn="ctr"/>
            <a:r>
              <a:rPr sz="1400" dirty="0">
                <a:latin typeface="Arial" panose="020B0604020202020204" pitchFamily="34" charset="0"/>
              </a:rPr>
              <a:t>Chairman &amp; CEO</a:t>
            </a:r>
          </a:p>
        </p:txBody>
      </p:sp>
      <p:sp>
        <p:nvSpPr>
          <p:cNvPr id="12291" name="Rectangle 4"/>
          <p:cNvSpPr/>
          <p:nvPr/>
        </p:nvSpPr>
        <p:spPr>
          <a:xfrm>
            <a:off x="4273550" y="1225550"/>
            <a:ext cx="4406900" cy="7493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r>
              <a:rPr sz="1400" dirty="0">
                <a:latin typeface="Arial" panose="020B0604020202020204" pitchFamily="34" charset="0"/>
              </a:rPr>
              <a:t>	     </a:t>
            </a:r>
          </a:p>
          <a:p>
            <a:r>
              <a:rPr sz="1400" i="1" dirty="0">
                <a:latin typeface="Arial" panose="020B0604020202020204" pitchFamily="34" charset="0"/>
              </a:rPr>
              <a:t>	    Corporate Staff</a:t>
            </a:r>
          </a:p>
          <a:p>
            <a:r>
              <a:rPr sz="1400" dirty="0">
                <a:latin typeface="Arial" panose="020B0604020202020204" pitchFamily="34" charset="0"/>
              </a:rPr>
              <a:t>Finance	Business	       R&amp;D	Human	  Legal</a:t>
            </a:r>
          </a:p>
          <a:p>
            <a:r>
              <a:rPr sz="1400" dirty="0">
                <a:latin typeface="Arial" panose="020B0604020202020204" pitchFamily="34" charset="0"/>
              </a:rPr>
              <a:t>	Development	Resources</a:t>
            </a:r>
          </a:p>
          <a:p>
            <a:pPr eaLnBrk="1" hangingPunct="1"/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292" name="Rectangle 5"/>
          <p:cNvSpPr/>
          <p:nvPr/>
        </p:nvSpPr>
        <p:spPr>
          <a:xfrm>
            <a:off x="768350" y="2368550"/>
            <a:ext cx="1130300" cy="825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/>
            <a:r>
              <a:rPr sz="1400" dirty="0">
                <a:latin typeface="Arial" panose="020B0604020202020204" pitchFamily="34" charset="0"/>
              </a:rPr>
              <a:t>GE Aircraft</a:t>
            </a:r>
          </a:p>
          <a:p>
            <a:pPr algn="ctr"/>
            <a:r>
              <a:rPr sz="1400" dirty="0">
                <a:latin typeface="Arial" panose="020B0604020202020204" pitchFamily="34" charset="0"/>
              </a:rPr>
              <a:t>Engines</a:t>
            </a:r>
          </a:p>
        </p:txBody>
      </p:sp>
      <p:sp>
        <p:nvSpPr>
          <p:cNvPr id="12293" name="Rectangle 6"/>
          <p:cNvSpPr/>
          <p:nvPr/>
        </p:nvSpPr>
        <p:spPr>
          <a:xfrm>
            <a:off x="2195513" y="2368550"/>
            <a:ext cx="998537" cy="825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GE Trans-</a:t>
            </a: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portation</a:t>
            </a:r>
          </a:p>
        </p:txBody>
      </p:sp>
      <p:sp>
        <p:nvSpPr>
          <p:cNvPr id="12294" name="Rectangle 7"/>
          <p:cNvSpPr/>
          <p:nvPr/>
        </p:nvSpPr>
        <p:spPr>
          <a:xfrm>
            <a:off x="3511550" y="2368550"/>
            <a:ext cx="901700" cy="825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GE</a:t>
            </a: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Industrial</a:t>
            </a: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Systems</a:t>
            </a:r>
          </a:p>
        </p:txBody>
      </p:sp>
      <p:sp>
        <p:nvSpPr>
          <p:cNvPr id="12295" name="Rectangle 8"/>
          <p:cNvSpPr/>
          <p:nvPr/>
        </p:nvSpPr>
        <p:spPr>
          <a:xfrm>
            <a:off x="4730750" y="2368550"/>
            <a:ext cx="1054100" cy="825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GE</a:t>
            </a: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Plastics</a:t>
            </a:r>
          </a:p>
        </p:txBody>
      </p:sp>
      <p:sp>
        <p:nvSpPr>
          <p:cNvPr id="12296" name="Rectangle 9"/>
          <p:cNvSpPr/>
          <p:nvPr/>
        </p:nvSpPr>
        <p:spPr>
          <a:xfrm>
            <a:off x="5940425" y="2349500"/>
            <a:ext cx="1138238" cy="825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GE</a:t>
            </a: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Appliances</a:t>
            </a:r>
          </a:p>
        </p:txBody>
      </p:sp>
      <p:sp>
        <p:nvSpPr>
          <p:cNvPr id="12297" name="Rectangle 10"/>
          <p:cNvSpPr/>
          <p:nvPr/>
        </p:nvSpPr>
        <p:spPr>
          <a:xfrm>
            <a:off x="7308850" y="2349500"/>
            <a:ext cx="863600" cy="825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/>
            <a:r>
              <a:rPr lang="en-GB" altLang="x-none" sz="1400" dirty="0">
                <a:latin typeface="Arial" panose="020B0604020202020204" pitchFamily="34" charset="0"/>
              </a:rPr>
              <a:t>GE</a:t>
            </a:r>
          </a:p>
          <a:p>
            <a:pPr algn="ctr"/>
            <a:r>
              <a:rPr lang="en-GB" altLang="x-none" sz="1400" dirty="0">
                <a:latin typeface="Arial" panose="020B0604020202020204" pitchFamily="34" charset="0"/>
              </a:rPr>
              <a:t>Supply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298" name="Line 11"/>
          <p:cNvSpPr/>
          <p:nvPr/>
        </p:nvSpPr>
        <p:spPr>
          <a:xfrm flipV="1">
            <a:off x="1765300" y="2209800"/>
            <a:ext cx="6540500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299" name="Line 12"/>
          <p:cNvSpPr/>
          <p:nvPr/>
        </p:nvSpPr>
        <p:spPr>
          <a:xfrm>
            <a:off x="1752600" y="2222500"/>
            <a:ext cx="0" cy="1270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0" name="Line 13"/>
          <p:cNvSpPr/>
          <p:nvPr/>
        </p:nvSpPr>
        <p:spPr>
          <a:xfrm>
            <a:off x="2819400" y="2222500"/>
            <a:ext cx="0" cy="1270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1" name="Line 14"/>
          <p:cNvSpPr/>
          <p:nvPr/>
        </p:nvSpPr>
        <p:spPr>
          <a:xfrm>
            <a:off x="4114800" y="2222500"/>
            <a:ext cx="0" cy="1270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2" name="Line 15"/>
          <p:cNvSpPr/>
          <p:nvPr/>
        </p:nvSpPr>
        <p:spPr>
          <a:xfrm>
            <a:off x="5562600" y="2222500"/>
            <a:ext cx="0" cy="1270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3" name="Line 16"/>
          <p:cNvSpPr/>
          <p:nvPr/>
        </p:nvSpPr>
        <p:spPr>
          <a:xfrm>
            <a:off x="6934200" y="2222500"/>
            <a:ext cx="0" cy="1270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4" name="Line 17"/>
          <p:cNvSpPr/>
          <p:nvPr/>
        </p:nvSpPr>
        <p:spPr>
          <a:xfrm>
            <a:off x="7740650" y="2205038"/>
            <a:ext cx="0" cy="144462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5" name="Line 18"/>
          <p:cNvSpPr/>
          <p:nvPr/>
        </p:nvSpPr>
        <p:spPr>
          <a:xfrm>
            <a:off x="3962400" y="1079500"/>
            <a:ext cx="0" cy="11176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6" name="Line 19"/>
          <p:cNvSpPr/>
          <p:nvPr/>
        </p:nvSpPr>
        <p:spPr>
          <a:xfrm>
            <a:off x="3429000" y="1524000"/>
            <a:ext cx="825500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7" name="Rectangle 20"/>
          <p:cNvSpPr/>
          <p:nvPr/>
        </p:nvSpPr>
        <p:spPr>
          <a:xfrm>
            <a:off x="1301750" y="3435350"/>
            <a:ext cx="1130300" cy="825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GE Power</a:t>
            </a: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Systems</a:t>
            </a:r>
          </a:p>
        </p:txBody>
      </p:sp>
      <p:sp>
        <p:nvSpPr>
          <p:cNvPr id="12308" name="Rectangle 21"/>
          <p:cNvSpPr/>
          <p:nvPr/>
        </p:nvSpPr>
        <p:spPr>
          <a:xfrm>
            <a:off x="2555875" y="3435350"/>
            <a:ext cx="1152525" cy="78581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GE Medical</a:t>
            </a: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Systems</a:t>
            </a:r>
          </a:p>
        </p:txBody>
      </p:sp>
      <p:sp>
        <p:nvSpPr>
          <p:cNvPr id="12309" name="Rectangle 22"/>
          <p:cNvSpPr/>
          <p:nvPr/>
        </p:nvSpPr>
        <p:spPr>
          <a:xfrm>
            <a:off x="3892550" y="3429000"/>
            <a:ext cx="1039813" cy="79216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GE</a:t>
            </a: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Lighting</a:t>
            </a:r>
          </a:p>
        </p:txBody>
      </p:sp>
      <p:sp>
        <p:nvSpPr>
          <p:cNvPr id="12310" name="Rectangle 23"/>
          <p:cNvSpPr/>
          <p:nvPr/>
        </p:nvSpPr>
        <p:spPr>
          <a:xfrm>
            <a:off x="5003800" y="3429000"/>
            <a:ext cx="1206500" cy="79216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/>
            <a:r>
              <a:rPr sz="1400" dirty="0">
                <a:latin typeface="Arial" panose="020B0604020202020204" pitchFamily="34" charset="0"/>
              </a:rPr>
              <a:t>GE</a:t>
            </a:r>
          </a:p>
          <a:p>
            <a:pPr algn="ctr"/>
            <a:r>
              <a:rPr sz="1400" dirty="0">
                <a:latin typeface="Arial" panose="020B0604020202020204" pitchFamily="34" charset="0"/>
              </a:rPr>
              <a:t> Specialty</a:t>
            </a:r>
          </a:p>
          <a:p>
            <a:pPr algn="ctr"/>
            <a:r>
              <a:rPr lang="en-GB" altLang="x-none" sz="1400" dirty="0">
                <a:latin typeface="Arial" panose="020B0604020202020204" pitchFamily="34" charset="0"/>
              </a:rPr>
              <a:t>Materials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311" name="Rectangle 24"/>
          <p:cNvSpPr/>
          <p:nvPr/>
        </p:nvSpPr>
        <p:spPr>
          <a:xfrm>
            <a:off x="6300788" y="3429000"/>
            <a:ext cx="863600" cy="79216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eaLnBrk="1" hangingPunct="1"/>
            <a:endParaRPr sz="1400" dirty="0">
              <a:latin typeface="Arial" panose="020B0604020202020204" pitchFamily="34" charset="0"/>
            </a:endParaRP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NBC</a:t>
            </a:r>
          </a:p>
          <a:p>
            <a:pPr algn="ctr"/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312" name="Rectangle 25"/>
          <p:cNvSpPr/>
          <p:nvPr/>
        </p:nvSpPr>
        <p:spPr>
          <a:xfrm>
            <a:off x="7451725" y="3429000"/>
            <a:ext cx="1368425" cy="8382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GE </a:t>
            </a: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Capital</a:t>
            </a:r>
          </a:p>
        </p:txBody>
      </p:sp>
      <p:sp>
        <p:nvSpPr>
          <p:cNvPr id="12313" name="Line 26"/>
          <p:cNvSpPr/>
          <p:nvPr/>
        </p:nvSpPr>
        <p:spPr>
          <a:xfrm>
            <a:off x="2051050" y="2205038"/>
            <a:ext cx="0" cy="11938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4" name="Line 27"/>
          <p:cNvSpPr/>
          <p:nvPr/>
        </p:nvSpPr>
        <p:spPr>
          <a:xfrm>
            <a:off x="3352800" y="2222500"/>
            <a:ext cx="0" cy="11938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5" name="Line 28"/>
          <p:cNvSpPr/>
          <p:nvPr/>
        </p:nvSpPr>
        <p:spPr>
          <a:xfrm>
            <a:off x="4572000" y="2222500"/>
            <a:ext cx="0" cy="12065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6" name="Line 29"/>
          <p:cNvSpPr/>
          <p:nvPr/>
        </p:nvSpPr>
        <p:spPr>
          <a:xfrm>
            <a:off x="5867400" y="2222500"/>
            <a:ext cx="0" cy="12065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7" name="Line 30"/>
          <p:cNvSpPr/>
          <p:nvPr/>
        </p:nvSpPr>
        <p:spPr>
          <a:xfrm>
            <a:off x="7164388" y="2205038"/>
            <a:ext cx="0" cy="1270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8" name="Line 31"/>
          <p:cNvSpPr/>
          <p:nvPr/>
        </p:nvSpPr>
        <p:spPr>
          <a:xfrm>
            <a:off x="8316913" y="2205038"/>
            <a:ext cx="0" cy="1223962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9" name="Rectangle 32"/>
          <p:cNvSpPr/>
          <p:nvPr/>
        </p:nvSpPr>
        <p:spPr>
          <a:xfrm>
            <a:off x="3059113" y="4652963"/>
            <a:ext cx="5903912" cy="720725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r>
              <a:rPr lang="en-GB" altLang="x-none" sz="1400" i="1" dirty="0">
                <a:latin typeface="Arial" panose="020B0604020202020204" pitchFamily="34" charset="0"/>
              </a:rPr>
              <a:t>26 businesses organized into 5 segments: </a:t>
            </a:r>
          </a:p>
          <a:p>
            <a:r>
              <a:rPr lang="en-GB" altLang="x-none" sz="1400" dirty="0">
                <a:latin typeface="Arial" panose="020B0604020202020204" pitchFamily="34" charset="0"/>
              </a:rPr>
              <a:t>Consumer	   Mid-market   Specialized     Specialty	Equipment</a:t>
            </a:r>
          </a:p>
          <a:p>
            <a:r>
              <a:rPr lang="en-GB" altLang="x-none" sz="1400" dirty="0">
                <a:latin typeface="Arial" panose="020B0604020202020204" pitchFamily="34" charset="0"/>
              </a:rPr>
              <a:t>Services	   Financing     Financing        Insurance	Management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320" name="Line 34"/>
          <p:cNvSpPr/>
          <p:nvPr/>
        </p:nvSpPr>
        <p:spPr>
          <a:xfrm>
            <a:off x="8305800" y="4267200"/>
            <a:ext cx="11113" cy="385763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21" name="Rectangle 35"/>
          <p:cNvSpPr/>
          <p:nvPr/>
        </p:nvSpPr>
        <p:spPr>
          <a:xfrm>
            <a:off x="1066800" y="1295400"/>
            <a:ext cx="2362200" cy="5334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151200" rIns="90488" bIns="0" anchor="ctr"/>
          <a:lstStyle/>
          <a:p>
            <a:pPr algn="ctr">
              <a:spcBef>
                <a:spcPct val="25000"/>
              </a:spcBef>
            </a:pPr>
            <a:r>
              <a:rPr sz="1400" i="1" dirty="0">
                <a:latin typeface="Arial" panose="020B0604020202020204" pitchFamily="34" charset="0"/>
              </a:rPr>
              <a:t>Service Divisions</a:t>
            </a:r>
          </a:p>
          <a:p>
            <a:pPr algn="ctr" eaLnBrk="1" hangingPunct="1"/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1371600" y="5943600"/>
            <a:ext cx="6858000" cy="381000"/>
          </a:xfrm>
          <a:prstGeom prst="rect">
            <a:avLst/>
          </a:prstGeom>
          <a:solidFill>
            <a:srgbClr val="003366"/>
          </a:solidFill>
          <a:ln w="28575">
            <a:solidFill>
              <a:schemeClr val="tx1"/>
            </a:solidFill>
            <a:miter lim="800000"/>
          </a:ln>
          <a:effectLst>
            <a:outerShdw dist="107763" dir="2700000" algn="ctr" rotWithShape="0">
              <a:srgbClr val="3365FB"/>
            </a:outerShdw>
          </a:effectLst>
        </p:spPr>
        <p:txBody>
          <a:bodyPr lIns="90488" tIns="44450" rIns="90488" bIns="4445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ID" kern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ea typeface="+mj-ea"/>
                <a:cs typeface="+mj-cs"/>
                <a:sym typeface="+mn-ea"/>
              </a:rPr>
              <a:t>Struktur Org. GENERAL ELETRIC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2002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1145540" y="381000"/>
            <a:ext cx="7230110" cy="520700"/>
          </a:xfrm>
          <a:solidFill>
            <a:srgbClr val="003366"/>
          </a:solidFill>
          <a:ln w="28575"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ID" sz="2400" b="1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sym typeface="+mn-ea"/>
              </a:rPr>
              <a:t>Struktur Org. MOBIL CORPORATION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, 1997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13315" name="Rectangle 5"/>
          <p:cNvSpPr/>
          <p:nvPr/>
        </p:nvSpPr>
        <p:spPr>
          <a:xfrm>
            <a:off x="3200400" y="1219200"/>
            <a:ext cx="2578100" cy="5334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defTabSz="762000"/>
            <a:r>
              <a:rPr sz="1800" dirty="0">
                <a:latin typeface="Arial" panose="020B0604020202020204" pitchFamily="34" charset="0"/>
              </a:rPr>
              <a:t>Board of Directors</a:t>
            </a:r>
          </a:p>
        </p:txBody>
      </p:sp>
      <p:sp>
        <p:nvSpPr>
          <p:cNvPr id="13316" name="Rectangle 6"/>
          <p:cNvSpPr/>
          <p:nvPr/>
        </p:nvSpPr>
        <p:spPr>
          <a:xfrm>
            <a:off x="3200400" y="1905000"/>
            <a:ext cx="2590800" cy="7620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defTabSz="762000">
              <a:lnSpc>
                <a:spcPct val="150000"/>
              </a:lnSpc>
            </a:pPr>
            <a:r>
              <a:rPr sz="1800" dirty="0">
                <a:latin typeface="Arial" panose="020B0604020202020204" pitchFamily="34" charset="0"/>
              </a:rPr>
              <a:t>CEO </a:t>
            </a:r>
          </a:p>
          <a:p>
            <a:pPr algn="ctr" defTabSz="762000">
              <a:lnSpc>
                <a:spcPct val="150000"/>
              </a:lnSpc>
            </a:pPr>
            <a:r>
              <a:rPr sz="1800" dirty="0">
                <a:latin typeface="Arial" panose="020B0604020202020204" pitchFamily="34" charset="0"/>
              </a:rPr>
              <a:t>Executive Office</a:t>
            </a:r>
          </a:p>
        </p:txBody>
      </p:sp>
      <p:sp>
        <p:nvSpPr>
          <p:cNvPr id="13317" name="Rectangle 7"/>
          <p:cNvSpPr/>
          <p:nvPr/>
        </p:nvSpPr>
        <p:spPr>
          <a:xfrm>
            <a:off x="4497388" y="5106988"/>
            <a:ext cx="1065212" cy="8509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North America M&amp;R</a:t>
            </a:r>
          </a:p>
        </p:txBody>
      </p:sp>
      <p:sp>
        <p:nvSpPr>
          <p:cNvPr id="13318" name="Rectangle 8"/>
          <p:cNvSpPr/>
          <p:nvPr/>
        </p:nvSpPr>
        <p:spPr>
          <a:xfrm>
            <a:off x="7543800" y="3810000"/>
            <a:ext cx="1371600" cy="3619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Technology</a:t>
            </a:r>
          </a:p>
        </p:txBody>
      </p:sp>
      <p:sp>
        <p:nvSpPr>
          <p:cNvPr id="13319" name="Rectangle 9"/>
          <p:cNvSpPr/>
          <p:nvPr/>
        </p:nvSpPr>
        <p:spPr>
          <a:xfrm>
            <a:off x="6781800" y="5335588"/>
            <a:ext cx="1370013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Worldwide Chemicals</a:t>
            </a:r>
          </a:p>
        </p:txBody>
      </p:sp>
      <p:sp>
        <p:nvSpPr>
          <p:cNvPr id="13320" name="Rectangle 10"/>
          <p:cNvSpPr/>
          <p:nvPr/>
        </p:nvSpPr>
        <p:spPr>
          <a:xfrm>
            <a:off x="533400" y="3733800"/>
            <a:ext cx="1141413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North America</a:t>
            </a:r>
          </a:p>
        </p:txBody>
      </p:sp>
      <p:sp>
        <p:nvSpPr>
          <p:cNvPr id="13321" name="Rectangle 11"/>
          <p:cNvSpPr/>
          <p:nvPr/>
        </p:nvSpPr>
        <p:spPr>
          <a:xfrm>
            <a:off x="1906588" y="4573588"/>
            <a:ext cx="989012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Europe &amp; CIS</a:t>
            </a:r>
          </a:p>
        </p:txBody>
      </p:sp>
      <p:sp>
        <p:nvSpPr>
          <p:cNvPr id="13322" name="Rectangle 12"/>
          <p:cNvSpPr/>
          <p:nvPr/>
        </p:nvSpPr>
        <p:spPr>
          <a:xfrm>
            <a:off x="3354388" y="4573588"/>
            <a:ext cx="987425" cy="109537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Africa &amp; Middle East</a:t>
            </a:r>
          </a:p>
        </p:txBody>
      </p:sp>
      <p:sp>
        <p:nvSpPr>
          <p:cNvPr id="13323" name="Rectangle 13"/>
          <p:cNvSpPr/>
          <p:nvPr/>
        </p:nvSpPr>
        <p:spPr>
          <a:xfrm>
            <a:off x="228600" y="4572000"/>
            <a:ext cx="1066800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Asia/  Pacific</a:t>
            </a:r>
          </a:p>
        </p:txBody>
      </p:sp>
      <p:sp>
        <p:nvSpPr>
          <p:cNvPr id="13324" name="Rectangle 14"/>
          <p:cNvSpPr/>
          <p:nvPr/>
        </p:nvSpPr>
        <p:spPr>
          <a:xfrm>
            <a:off x="2363788" y="3811588"/>
            <a:ext cx="1370012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New Exploration</a:t>
            </a:r>
          </a:p>
        </p:txBody>
      </p:sp>
      <p:sp>
        <p:nvSpPr>
          <p:cNvPr id="13325" name="Rectangle 15"/>
          <p:cNvSpPr/>
          <p:nvPr/>
        </p:nvSpPr>
        <p:spPr>
          <a:xfrm>
            <a:off x="5943600" y="4573588"/>
            <a:ext cx="1217613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South America</a:t>
            </a:r>
          </a:p>
        </p:txBody>
      </p:sp>
      <p:sp>
        <p:nvSpPr>
          <p:cNvPr id="13326" name="Rectangle 16"/>
          <p:cNvSpPr/>
          <p:nvPr/>
        </p:nvSpPr>
        <p:spPr>
          <a:xfrm>
            <a:off x="5183188" y="3811588"/>
            <a:ext cx="1292225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Worldwide LNG &amp; IPP</a:t>
            </a:r>
          </a:p>
        </p:txBody>
      </p:sp>
      <p:sp>
        <p:nvSpPr>
          <p:cNvPr id="13327" name="Rectangle 17"/>
          <p:cNvSpPr/>
          <p:nvPr/>
        </p:nvSpPr>
        <p:spPr>
          <a:xfrm>
            <a:off x="5562600" y="2895600"/>
            <a:ext cx="2209800" cy="3619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Support Services</a:t>
            </a:r>
          </a:p>
        </p:txBody>
      </p:sp>
      <p:sp>
        <p:nvSpPr>
          <p:cNvPr id="13328" name="Line 18"/>
          <p:cNvSpPr/>
          <p:nvPr/>
        </p:nvSpPr>
        <p:spPr>
          <a:xfrm>
            <a:off x="381000" y="3505200"/>
            <a:ext cx="799465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29" name="Line 19"/>
          <p:cNvSpPr/>
          <p:nvPr/>
        </p:nvSpPr>
        <p:spPr>
          <a:xfrm>
            <a:off x="381000" y="3505200"/>
            <a:ext cx="0" cy="1066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0" name="Line 20"/>
          <p:cNvSpPr/>
          <p:nvPr/>
        </p:nvSpPr>
        <p:spPr>
          <a:xfrm>
            <a:off x="4953000" y="3516313"/>
            <a:ext cx="0" cy="15827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1" name="Line 21"/>
          <p:cNvSpPr/>
          <p:nvPr/>
        </p:nvSpPr>
        <p:spPr>
          <a:xfrm>
            <a:off x="3124200" y="3516313"/>
            <a:ext cx="0" cy="287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2" name="Line 22"/>
          <p:cNvSpPr/>
          <p:nvPr/>
        </p:nvSpPr>
        <p:spPr>
          <a:xfrm>
            <a:off x="1219200" y="3516313"/>
            <a:ext cx="0" cy="287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3" name="Line 23"/>
          <p:cNvSpPr/>
          <p:nvPr/>
        </p:nvSpPr>
        <p:spPr>
          <a:xfrm>
            <a:off x="5867400" y="3516313"/>
            <a:ext cx="0" cy="287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4" name="Line 24"/>
          <p:cNvSpPr/>
          <p:nvPr/>
        </p:nvSpPr>
        <p:spPr>
          <a:xfrm>
            <a:off x="8382000" y="3516313"/>
            <a:ext cx="0" cy="287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5" name="Line 25"/>
          <p:cNvSpPr/>
          <p:nvPr/>
        </p:nvSpPr>
        <p:spPr>
          <a:xfrm>
            <a:off x="7391400" y="3516313"/>
            <a:ext cx="0" cy="1811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6" name="Line 28"/>
          <p:cNvSpPr/>
          <p:nvPr/>
        </p:nvSpPr>
        <p:spPr>
          <a:xfrm>
            <a:off x="3211513" y="2286000"/>
            <a:ext cx="2573337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7" name="Line 29"/>
          <p:cNvSpPr/>
          <p:nvPr/>
        </p:nvSpPr>
        <p:spPr>
          <a:xfrm>
            <a:off x="4495800" y="2678113"/>
            <a:ext cx="0" cy="8207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8" name="Rectangle 30"/>
          <p:cNvSpPr/>
          <p:nvPr/>
        </p:nvSpPr>
        <p:spPr>
          <a:xfrm>
            <a:off x="1524000" y="2895600"/>
            <a:ext cx="1901825" cy="3619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Corporate </a:t>
            </a:r>
            <a:r>
              <a:rPr lang="en-GB" altLang="x-none" sz="1600" dirty="0">
                <a:latin typeface="Arial" panose="020B0604020202020204" pitchFamily="34" charset="0"/>
              </a:rPr>
              <a:t>C</a:t>
            </a:r>
            <a:r>
              <a:rPr sz="1600" dirty="0">
                <a:latin typeface="Arial" panose="020B0604020202020204" pitchFamily="34" charset="0"/>
              </a:rPr>
              <a:t>enter</a:t>
            </a:r>
          </a:p>
        </p:txBody>
      </p:sp>
      <p:sp>
        <p:nvSpPr>
          <p:cNvPr id="13339" name="Line 31"/>
          <p:cNvSpPr/>
          <p:nvPr/>
        </p:nvSpPr>
        <p:spPr>
          <a:xfrm>
            <a:off x="4495800" y="1763713"/>
            <a:ext cx="0" cy="1349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40" name="Line 32"/>
          <p:cNvSpPr/>
          <p:nvPr/>
        </p:nvSpPr>
        <p:spPr>
          <a:xfrm>
            <a:off x="3429000" y="3048000"/>
            <a:ext cx="2133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41" name="Rectangle 33"/>
          <p:cNvSpPr/>
          <p:nvPr/>
        </p:nvSpPr>
        <p:spPr>
          <a:xfrm>
            <a:off x="1220788" y="5640388"/>
            <a:ext cx="1217612" cy="3619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Shipping</a:t>
            </a:r>
          </a:p>
        </p:txBody>
      </p:sp>
      <p:sp>
        <p:nvSpPr>
          <p:cNvPr id="13342" name="Line 34"/>
          <p:cNvSpPr/>
          <p:nvPr/>
        </p:nvSpPr>
        <p:spPr>
          <a:xfrm>
            <a:off x="1752600" y="3516313"/>
            <a:ext cx="0" cy="21161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43" name="Line 35"/>
          <p:cNvSpPr/>
          <p:nvPr/>
        </p:nvSpPr>
        <p:spPr>
          <a:xfrm>
            <a:off x="2133600" y="3516313"/>
            <a:ext cx="0" cy="1049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44" name="Line 36"/>
          <p:cNvSpPr/>
          <p:nvPr/>
        </p:nvSpPr>
        <p:spPr>
          <a:xfrm>
            <a:off x="3962400" y="3516313"/>
            <a:ext cx="0" cy="1049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45" name="Line 37"/>
          <p:cNvSpPr/>
          <p:nvPr/>
        </p:nvSpPr>
        <p:spPr>
          <a:xfrm>
            <a:off x="6705600" y="3516313"/>
            <a:ext cx="0" cy="1049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/>
          <p:nvPr/>
        </p:nvSpPr>
        <p:spPr>
          <a:xfrm>
            <a:off x="609600" y="381000"/>
            <a:ext cx="303847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1800" dirty="0">
                <a:latin typeface="Arial" panose="020B0604020202020204" pitchFamily="34" charset="0"/>
              </a:rPr>
              <a:t>  </a:t>
            </a:r>
          </a:p>
        </p:txBody>
      </p:sp>
      <p:pic>
        <p:nvPicPr>
          <p:cNvPr id="14339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990600"/>
            <a:ext cx="7010400" cy="5562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609600" y="304800"/>
            <a:ext cx="7848600" cy="381000"/>
          </a:xfrm>
          <a:prstGeom prst="rect">
            <a:avLst/>
          </a:prstGeom>
          <a:solidFill>
            <a:srgbClr val="003366"/>
          </a:solidFill>
          <a:ln w="28575">
            <a:solidFill>
              <a:schemeClr val="tx1"/>
            </a:solidFill>
            <a:miter lim="800000"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Royal Dutch/Shell Group, 1994: A Matrix Structure</a:t>
            </a: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/>
          <p:nvPr/>
        </p:nvSpPr>
        <p:spPr>
          <a:xfrm>
            <a:off x="533400" y="2057400"/>
            <a:ext cx="1511300" cy="1258888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lstStyle/>
          <a:p>
            <a:pPr algn="ctr">
              <a:spcBef>
                <a:spcPct val="50000"/>
              </a:spcBef>
            </a:pPr>
            <a:r>
              <a:rPr lang="en-ID" dirty="0">
                <a:latin typeface="Arial" panose="020B0604020202020204" pitchFamily="34" charset="0"/>
              </a:rPr>
              <a:t>Petunjuk </a:t>
            </a:r>
          </a:p>
          <a:p>
            <a:pPr algn="ctr">
              <a:spcBef>
                <a:spcPct val="50000"/>
              </a:spcBef>
            </a:pPr>
            <a:r>
              <a:rPr lang="en-ID" dirty="0">
                <a:latin typeface="Arial" panose="020B0604020202020204" pitchFamily="34" charset="0"/>
              </a:rPr>
              <a:t>Korporat</a:t>
            </a:r>
          </a:p>
        </p:txBody>
      </p:sp>
      <p:sp>
        <p:nvSpPr>
          <p:cNvPr id="15363" name="Rectangle 3"/>
          <p:cNvSpPr/>
          <p:nvPr/>
        </p:nvSpPr>
        <p:spPr>
          <a:xfrm>
            <a:off x="2286000" y="2286000"/>
            <a:ext cx="1441450" cy="14478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lstStyle/>
          <a:p>
            <a:pPr algn="ctr">
              <a:spcBef>
                <a:spcPct val="30000"/>
              </a:spcBef>
            </a:pPr>
            <a:r>
              <a:rPr dirty="0">
                <a:latin typeface="Arial" panose="020B0604020202020204" pitchFamily="34" charset="0"/>
              </a:rPr>
              <a:t>Draft</a:t>
            </a:r>
          </a:p>
          <a:p>
            <a:pPr algn="ctr">
              <a:spcBef>
                <a:spcPct val="30000"/>
              </a:spcBef>
            </a:pPr>
            <a:r>
              <a:rPr lang="en-ID" dirty="0">
                <a:latin typeface="Arial" panose="020B0604020202020204" pitchFamily="34" charset="0"/>
              </a:rPr>
              <a:t>Rencana </a:t>
            </a:r>
          </a:p>
          <a:p>
            <a:pPr algn="ctr">
              <a:spcBef>
                <a:spcPct val="30000"/>
              </a:spcBef>
            </a:pPr>
            <a:r>
              <a:rPr lang="en-ID" dirty="0">
                <a:latin typeface="Arial" panose="020B0604020202020204" pitchFamily="34" charset="0"/>
              </a:rPr>
              <a:t>Bisnis</a:t>
            </a:r>
          </a:p>
        </p:txBody>
      </p:sp>
      <p:sp>
        <p:nvSpPr>
          <p:cNvPr id="15364" name="Rectangle 4"/>
          <p:cNvSpPr/>
          <p:nvPr/>
        </p:nvSpPr>
        <p:spPr>
          <a:xfrm>
            <a:off x="3962400" y="2286000"/>
            <a:ext cx="1435100" cy="14478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lstStyle/>
          <a:p>
            <a:pPr algn="ctr">
              <a:spcBef>
                <a:spcPct val="30000"/>
              </a:spcBef>
            </a:pPr>
            <a:r>
              <a:rPr lang="en-ID" dirty="0">
                <a:latin typeface="Arial" panose="020B0604020202020204" pitchFamily="34" charset="0"/>
              </a:rPr>
              <a:t>Mendiskusikan </a:t>
            </a:r>
          </a:p>
          <a:p>
            <a:pPr algn="ctr">
              <a:spcBef>
                <a:spcPct val="30000"/>
              </a:spcBef>
            </a:pPr>
            <a:r>
              <a:rPr lang="en-ID" dirty="0">
                <a:latin typeface="Arial" panose="020B0604020202020204" pitchFamily="34" charset="0"/>
              </a:rPr>
              <a:t>dengan korporzt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15365" name="Rectangle 5"/>
          <p:cNvSpPr/>
          <p:nvPr/>
        </p:nvSpPr>
        <p:spPr>
          <a:xfrm>
            <a:off x="5638800" y="2286000"/>
            <a:ext cx="1511300" cy="14478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lstStyle/>
          <a:p>
            <a:pPr algn="ctr">
              <a:spcBef>
                <a:spcPct val="30000"/>
              </a:spcBef>
            </a:pPr>
            <a:r>
              <a:rPr lang="en-ID" dirty="0">
                <a:latin typeface="Arial" panose="020B0604020202020204" pitchFamily="34" charset="0"/>
              </a:rPr>
              <a:t>Revisi </a:t>
            </a:r>
          </a:p>
          <a:p>
            <a:pPr algn="ctr">
              <a:spcBef>
                <a:spcPct val="30000"/>
              </a:spcBef>
            </a:pPr>
            <a:r>
              <a:rPr lang="en-ID" dirty="0">
                <a:latin typeface="Arial" panose="020B0604020202020204" pitchFamily="34" charset="0"/>
              </a:rPr>
              <a:t>Rencana </a:t>
            </a:r>
          </a:p>
          <a:p>
            <a:pPr algn="ctr">
              <a:spcBef>
                <a:spcPct val="30000"/>
              </a:spcBef>
            </a:pPr>
            <a:r>
              <a:rPr lang="en-ID" dirty="0">
                <a:latin typeface="Arial" panose="020B0604020202020204" pitchFamily="34" charset="0"/>
              </a:rPr>
              <a:t>Bisnis</a:t>
            </a:r>
          </a:p>
        </p:txBody>
      </p:sp>
      <p:sp>
        <p:nvSpPr>
          <p:cNvPr id="15366" name="Rectangle 6"/>
          <p:cNvSpPr/>
          <p:nvPr/>
        </p:nvSpPr>
        <p:spPr>
          <a:xfrm>
            <a:off x="6400800" y="4038600"/>
            <a:ext cx="1511300" cy="9906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lstStyle/>
          <a:p>
            <a:pPr algn="ctr">
              <a:spcBef>
                <a:spcPct val="50000"/>
              </a:spcBef>
            </a:pPr>
            <a:r>
              <a:rPr dirty="0">
                <a:latin typeface="Arial" panose="020B0604020202020204" pitchFamily="34" charset="0"/>
              </a:rPr>
              <a:t>Corporate</a:t>
            </a:r>
          </a:p>
          <a:p>
            <a:pPr algn="ctr">
              <a:spcBef>
                <a:spcPct val="50000"/>
              </a:spcBef>
            </a:pPr>
            <a:r>
              <a:rPr dirty="0">
                <a:latin typeface="Arial" panose="020B0604020202020204" pitchFamily="34" charset="0"/>
              </a:rPr>
              <a:t>Plan</a:t>
            </a:r>
          </a:p>
        </p:txBody>
      </p:sp>
      <p:sp>
        <p:nvSpPr>
          <p:cNvPr id="15367" name="Rectangle 7"/>
          <p:cNvSpPr/>
          <p:nvPr/>
        </p:nvSpPr>
        <p:spPr>
          <a:xfrm>
            <a:off x="533400" y="3429000"/>
            <a:ext cx="1676400" cy="12954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lstStyle/>
          <a:p>
            <a:pPr algn="ctr">
              <a:spcBef>
                <a:spcPct val="5000"/>
              </a:spcBef>
            </a:pPr>
            <a:r>
              <a:rPr lang="en-ID" dirty="0">
                <a:latin typeface="Arial" panose="020B0604020202020204" pitchFamily="34" charset="0"/>
              </a:rPr>
              <a:t>Prakiraan</a:t>
            </a:r>
            <a:r>
              <a:rPr dirty="0">
                <a:latin typeface="Arial" panose="020B0604020202020204" pitchFamily="34" charset="0"/>
              </a:rPr>
              <a:t>/</a:t>
            </a:r>
          </a:p>
          <a:p>
            <a:pPr algn="ctr">
              <a:spcBef>
                <a:spcPct val="5000"/>
              </a:spcBef>
            </a:pPr>
            <a:r>
              <a:rPr dirty="0">
                <a:latin typeface="Arial" panose="020B0604020202020204" pitchFamily="34" charset="0"/>
              </a:rPr>
              <a:t>S</a:t>
            </a:r>
            <a:r>
              <a:rPr lang="en-ID" dirty="0">
                <a:latin typeface="Arial" panose="020B0604020202020204" pitchFamily="34" charset="0"/>
              </a:rPr>
              <a:t>kenario</a:t>
            </a:r>
            <a:r>
              <a:rPr dirty="0">
                <a:latin typeface="Arial" panose="020B0604020202020204" pitchFamily="34" charset="0"/>
              </a:rPr>
              <a:t>/</a:t>
            </a:r>
          </a:p>
          <a:p>
            <a:pPr algn="ctr">
              <a:spcBef>
                <a:spcPct val="5000"/>
              </a:spcBef>
            </a:pPr>
            <a:r>
              <a:rPr lang="en-ID" sz="1800" dirty="0">
                <a:latin typeface="Arial" panose="020B0604020202020204" pitchFamily="34" charset="0"/>
              </a:rPr>
              <a:t>Asumsi</a:t>
            </a:r>
            <a:r>
              <a:rPr sz="1800" dirty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5000"/>
              </a:spcBef>
            </a:pPr>
            <a:r>
              <a:rPr lang="en-ID" sz="1800" dirty="0">
                <a:latin typeface="Arial" panose="020B0604020202020204" pitchFamily="34" charset="0"/>
              </a:rPr>
              <a:t>Perencanaan</a:t>
            </a:r>
          </a:p>
        </p:txBody>
      </p:sp>
      <p:sp>
        <p:nvSpPr>
          <p:cNvPr id="15368" name="Rectangle 8"/>
          <p:cNvSpPr/>
          <p:nvPr/>
        </p:nvSpPr>
        <p:spPr>
          <a:xfrm>
            <a:off x="7467600" y="2514600"/>
            <a:ext cx="1371600" cy="135731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dirty="0">
                <a:latin typeface="Arial" panose="020B0604020202020204" pitchFamily="34" charset="0"/>
              </a:rPr>
              <a:t>Approval</a:t>
            </a:r>
          </a:p>
          <a:p>
            <a:pPr algn="ctr">
              <a:spcBef>
                <a:spcPct val="20000"/>
              </a:spcBef>
            </a:pPr>
            <a:r>
              <a:rPr lang="en-ID" dirty="0">
                <a:latin typeface="Arial" panose="020B0604020202020204" pitchFamily="34" charset="0"/>
              </a:rPr>
              <a:t>Oeh </a:t>
            </a:r>
            <a:r>
              <a:rPr dirty="0">
                <a:latin typeface="Arial" panose="020B0604020202020204" pitchFamily="34" charset="0"/>
              </a:rPr>
              <a:t>Board</a:t>
            </a:r>
          </a:p>
        </p:txBody>
      </p:sp>
      <p:sp>
        <p:nvSpPr>
          <p:cNvPr id="15369" name="Rectangle 9"/>
          <p:cNvSpPr/>
          <p:nvPr/>
        </p:nvSpPr>
        <p:spPr>
          <a:xfrm>
            <a:off x="4876800" y="5486400"/>
            <a:ext cx="2274888" cy="1252538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lang="en-ID" dirty="0">
                <a:latin typeface="Arial" panose="020B0604020202020204" pitchFamily="34" charset="0"/>
              </a:rPr>
              <a:t>Target Kinerja tahunan</a:t>
            </a:r>
          </a:p>
        </p:txBody>
      </p:sp>
      <p:sp>
        <p:nvSpPr>
          <p:cNvPr id="15370" name="Rectangle 10"/>
          <p:cNvSpPr/>
          <p:nvPr/>
        </p:nvSpPr>
        <p:spPr>
          <a:xfrm>
            <a:off x="2057400" y="5562600"/>
            <a:ext cx="1898650" cy="108585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lstStyle/>
          <a:p>
            <a:pPr algn="ctr">
              <a:spcBef>
                <a:spcPct val="50000"/>
              </a:spcBef>
            </a:pPr>
            <a:r>
              <a:rPr lang="en-ID" dirty="0">
                <a:latin typeface="Arial" panose="020B0604020202020204" pitchFamily="34" charset="0"/>
              </a:rPr>
              <a:t>riview</a:t>
            </a:r>
          </a:p>
          <a:p>
            <a:pPr algn="ctr">
              <a:spcBef>
                <a:spcPct val="50000"/>
              </a:spcBef>
            </a:pPr>
            <a:r>
              <a:rPr lang="en-ID" dirty="0">
                <a:latin typeface="Arial" panose="020B0604020202020204" pitchFamily="34" charset="0"/>
              </a:rPr>
              <a:t>Performa </a:t>
            </a:r>
          </a:p>
          <a:p>
            <a:pPr algn="ctr">
              <a:spcBef>
                <a:spcPct val="50000"/>
              </a:spcBef>
            </a:pPr>
            <a:endParaRPr lang="en-ID" dirty="0">
              <a:latin typeface="Arial" panose="020B0604020202020204" pitchFamily="34" charset="0"/>
            </a:endParaRPr>
          </a:p>
        </p:txBody>
      </p:sp>
      <p:sp>
        <p:nvSpPr>
          <p:cNvPr id="15371" name="Rectangle 11"/>
          <p:cNvSpPr/>
          <p:nvPr/>
        </p:nvSpPr>
        <p:spPr>
          <a:xfrm>
            <a:off x="7467600" y="5181600"/>
            <a:ext cx="1447800" cy="99536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lstStyle/>
          <a:p>
            <a:pPr algn="ctr">
              <a:spcBef>
                <a:spcPct val="30000"/>
              </a:spcBef>
            </a:pPr>
            <a:r>
              <a:rPr dirty="0">
                <a:latin typeface="Arial" panose="020B0604020202020204" pitchFamily="34" charset="0"/>
              </a:rPr>
              <a:t>Capex</a:t>
            </a:r>
          </a:p>
          <a:p>
            <a:pPr algn="ctr">
              <a:spcBef>
                <a:spcPct val="30000"/>
              </a:spcBef>
            </a:pPr>
            <a:r>
              <a:rPr dirty="0">
                <a:latin typeface="Arial" panose="020B0604020202020204" pitchFamily="34" charset="0"/>
              </a:rPr>
              <a:t>Budget</a:t>
            </a:r>
          </a:p>
        </p:txBody>
      </p:sp>
      <p:sp>
        <p:nvSpPr>
          <p:cNvPr id="15372" name="Line 12"/>
          <p:cNvSpPr/>
          <p:nvPr/>
        </p:nvSpPr>
        <p:spPr>
          <a:xfrm>
            <a:off x="3657600" y="2895600"/>
            <a:ext cx="304800" cy="158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73" name="Line 13"/>
          <p:cNvSpPr/>
          <p:nvPr/>
        </p:nvSpPr>
        <p:spPr>
          <a:xfrm>
            <a:off x="5410200" y="2971800"/>
            <a:ext cx="228600" cy="158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74" name="Line 14"/>
          <p:cNvSpPr/>
          <p:nvPr/>
        </p:nvSpPr>
        <p:spPr>
          <a:xfrm flipV="1">
            <a:off x="7162800" y="3276600"/>
            <a:ext cx="304800" cy="7239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75" name="Line 15"/>
          <p:cNvSpPr/>
          <p:nvPr/>
        </p:nvSpPr>
        <p:spPr>
          <a:xfrm>
            <a:off x="2057400" y="2590800"/>
            <a:ext cx="228600" cy="180975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76" name="Line 16"/>
          <p:cNvSpPr/>
          <p:nvPr/>
        </p:nvSpPr>
        <p:spPr>
          <a:xfrm flipV="1">
            <a:off x="1981200" y="3200400"/>
            <a:ext cx="304800" cy="271463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77" name="Line 17"/>
          <p:cNvSpPr/>
          <p:nvPr/>
        </p:nvSpPr>
        <p:spPr>
          <a:xfrm>
            <a:off x="6781800" y="3657600"/>
            <a:ext cx="1588" cy="37623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78" name="Line 18"/>
          <p:cNvSpPr/>
          <p:nvPr/>
        </p:nvSpPr>
        <p:spPr>
          <a:xfrm>
            <a:off x="7924800" y="4800600"/>
            <a:ext cx="457200" cy="3048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79" name="Line 19"/>
          <p:cNvSpPr/>
          <p:nvPr/>
        </p:nvSpPr>
        <p:spPr>
          <a:xfrm flipH="1">
            <a:off x="3962400" y="6019800"/>
            <a:ext cx="914400" cy="158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80" name="Line 20"/>
          <p:cNvSpPr/>
          <p:nvPr/>
        </p:nvSpPr>
        <p:spPr>
          <a:xfrm>
            <a:off x="6172200" y="3733800"/>
            <a:ext cx="0" cy="1676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81" name="Line 21"/>
          <p:cNvSpPr/>
          <p:nvPr/>
        </p:nvSpPr>
        <p:spPr>
          <a:xfrm flipH="1" flipV="1">
            <a:off x="228600" y="6019800"/>
            <a:ext cx="1828800" cy="158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med" len="lg"/>
          </a:ln>
        </p:spPr>
      </p:sp>
      <p:sp>
        <p:nvSpPr>
          <p:cNvPr id="15382" name="Line 22"/>
          <p:cNvSpPr/>
          <p:nvPr/>
        </p:nvSpPr>
        <p:spPr>
          <a:xfrm flipH="1">
            <a:off x="6858000" y="5029200"/>
            <a:ext cx="0" cy="390525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83" name="Line 23"/>
          <p:cNvSpPr/>
          <p:nvPr/>
        </p:nvSpPr>
        <p:spPr>
          <a:xfrm flipV="1">
            <a:off x="228600" y="2590800"/>
            <a:ext cx="77788" cy="34290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5384" name="Line 24"/>
          <p:cNvSpPr/>
          <p:nvPr/>
        </p:nvSpPr>
        <p:spPr>
          <a:xfrm>
            <a:off x="304800" y="2590800"/>
            <a:ext cx="228600" cy="158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triangle" w="med" len="med"/>
          </a:ln>
        </p:spPr>
      </p:sp>
      <p:sp>
        <p:nvSpPr>
          <p:cNvPr id="15385" name="Line 25"/>
          <p:cNvSpPr/>
          <p:nvPr/>
        </p:nvSpPr>
        <p:spPr>
          <a:xfrm>
            <a:off x="304800" y="3886200"/>
            <a:ext cx="228600" cy="158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triangle" w="med" len="med"/>
          </a:ln>
        </p:spPr>
      </p:sp>
      <p:sp>
        <p:nvSpPr>
          <p:cNvPr id="31771" name="Rectangle 27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6248400" cy="534988"/>
          </a:xfrm>
          <a:solidFill>
            <a:srgbClr val="003366"/>
          </a:solidFill>
          <a:ln w="12700">
            <a:solidFill>
              <a:schemeClr val="tx1"/>
            </a:solidFill>
          </a:ln>
          <a:effectLst>
            <a:outerShdw dist="107763" dir="2700000" algn="ctr" rotWithShape="0">
              <a:srgbClr val="3365FB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GB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Siklus Perencanaan Strategi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226300" cy="685800"/>
          </a:xfrm>
          <a:solidFill>
            <a:srgbClr val="003366"/>
          </a:solidFill>
          <a:ln w="12700">
            <a:solidFill>
              <a:srgbClr val="3365FB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Evolusi Perusahaan Modern</a:t>
            </a:r>
          </a:p>
        </p:txBody>
      </p:sp>
      <p:sp>
        <p:nvSpPr>
          <p:cNvPr id="3075" name="Rectangle 3"/>
          <p:cNvSpPr/>
          <p:nvPr/>
        </p:nvSpPr>
        <p:spPr>
          <a:xfrm>
            <a:off x="1035209" y="1778000"/>
            <a:ext cx="2449195" cy="396240"/>
          </a:xfrm>
          <a:prstGeom prst="rect">
            <a:avLst/>
          </a:prstGeom>
          <a:solidFill>
            <a:srgbClr val="FFCC00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ID" dirty="0">
                <a:latin typeface="Arial" panose="020B0604020202020204" pitchFamily="34" charset="0"/>
              </a:rPr>
              <a:t>Lingkungan Bisnis</a:t>
            </a:r>
          </a:p>
        </p:txBody>
      </p:sp>
      <p:sp>
        <p:nvSpPr>
          <p:cNvPr id="3076" name="Rectangle 4"/>
          <p:cNvSpPr/>
          <p:nvPr/>
        </p:nvSpPr>
        <p:spPr>
          <a:xfrm>
            <a:off x="6718142" y="1778000"/>
            <a:ext cx="2351405" cy="396240"/>
          </a:xfrm>
          <a:prstGeom prst="rect">
            <a:avLst/>
          </a:prstGeom>
          <a:solidFill>
            <a:srgbClr val="FFCC00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ID" dirty="0">
                <a:latin typeface="Arial" panose="020B0604020202020204" pitchFamily="34" charset="0"/>
              </a:rPr>
              <a:t>Konsekuensi Org.</a:t>
            </a:r>
          </a:p>
        </p:txBody>
      </p:sp>
      <p:sp>
        <p:nvSpPr>
          <p:cNvPr id="3077" name="Rectangle 5"/>
          <p:cNvSpPr/>
          <p:nvPr/>
        </p:nvSpPr>
        <p:spPr>
          <a:xfrm>
            <a:off x="3667125" y="1752600"/>
            <a:ext cx="2647950" cy="396240"/>
          </a:xfrm>
          <a:prstGeom prst="rect">
            <a:avLst/>
          </a:prstGeom>
          <a:solidFill>
            <a:srgbClr val="FFCC00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ID" dirty="0">
                <a:latin typeface="Arial" panose="020B0604020202020204" pitchFamily="34" charset="0"/>
              </a:rPr>
              <a:t>Perubahan Strategis</a:t>
            </a:r>
          </a:p>
        </p:txBody>
      </p:sp>
      <p:sp>
        <p:nvSpPr>
          <p:cNvPr id="3078" name="Rectangle 6"/>
          <p:cNvSpPr/>
          <p:nvPr/>
        </p:nvSpPr>
        <p:spPr>
          <a:xfrm>
            <a:off x="55563" y="3987800"/>
            <a:ext cx="885190" cy="101219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ID" dirty="0">
                <a:latin typeface="Arial" panose="020B0604020202020204" pitchFamily="34" charset="0"/>
              </a:rPr>
              <a:t>Akhir</a:t>
            </a:r>
          </a:p>
          <a:p>
            <a:r>
              <a:rPr lang="en-ID" dirty="0">
                <a:latin typeface="Arial" panose="020B0604020202020204" pitchFamily="34" charset="0"/>
              </a:rPr>
              <a:t>Abad </a:t>
            </a:r>
          </a:p>
          <a:p>
            <a:r>
              <a:rPr lang="en-ID" dirty="0">
                <a:latin typeface="Arial" panose="020B0604020202020204" pitchFamily="34" charset="0"/>
              </a:rPr>
              <a:t>Ke-19</a:t>
            </a:r>
          </a:p>
        </p:txBody>
      </p:sp>
      <p:sp>
        <p:nvSpPr>
          <p:cNvPr id="3079" name="Rectangle 7"/>
          <p:cNvSpPr/>
          <p:nvPr/>
        </p:nvSpPr>
        <p:spPr>
          <a:xfrm>
            <a:off x="55563" y="2669540"/>
            <a:ext cx="885190" cy="101219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ID" dirty="0">
                <a:latin typeface="Arial" panose="020B0604020202020204" pitchFamily="34" charset="0"/>
              </a:rPr>
              <a:t>Awal </a:t>
            </a:r>
          </a:p>
          <a:p>
            <a:r>
              <a:rPr lang="en-ID" dirty="0">
                <a:latin typeface="Arial" panose="020B0604020202020204" pitchFamily="34" charset="0"/>
              </a:rPr>
              <a:t>Abad </a:t>
            </a:r>
          </a:p>
          <a:p>
            <a:r>
              <a:rPr lang="en-ID" dirty="0">
                <a:latin typeface="Arial" panose="020B0604020202020204" pitchFamily="34" charset="0"/>
              </a:rPr>
              <a:t>ke-19</a:t>
            </a:r>
          </a:p>
        </p:txBody>
      </p:sp>
      <p:sp>
        <p:nvSpPr>
          <p:cNvPr id="3080" name="Rectangle 8"/>
          <p:cNvSpPr/>
          <p:nvPr/>
        </p:nvSpPr>
        <p:spPr>
          <a:xfrm>
            <a:off x="55880" y="5410200"/>
            <a:ext cx="941705" cy="101219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488" tIns="44450" rIns="90488" bIns="44450">
            <a:spAutoFit/>
          </a:bodyPr>
          <a:lstStyle/>
          <a:p>
            <a:r>
              <a:rPr lang="en-ID" dirty="0">
                <a:latin typeface="Arial" panose="020B0604020202020204" pitchFamily="34" charset="0"/>
              </a:rPr>
              <a:t>Awal</a:t>
            </a:r>
          </a:p>
          <a:p>
            <a:r>
              <a:rPr lang="en-ID" dirty="0">
                <a:latin typeface="Arial" panose="020B0604020202020204" pitchFamily="34" charset="0"/>
              </a:rPr>
              <a:t>Abad</a:t>
            </a:r>
          </a:p>
          <a:p>
            <a:r>
              <a:rPr lang="en-ID" dirty="0">
                <a:latin typeface="Arial" panose="020B0604020202020204" pitchFamily="34" charset="0"/>
              </a:rPr>
              <a:t>Ke-20</a:t>
            </a:r>
          </a:p>
        </p:txBody>
      </p:sp>
      <p:sp>
        <p:nvSpPr>
          <p:cNvPr id="3081" name="Rectangle 9"/>
          <p:cNvSpPr/>
          <p:nvPr/>
        </p:nvSpPr>
        <p:spPr>
          <a:xfrm>
            <a:off x="1122363" y="2714625"/>
            <a:ext cx="7990840" cy="91948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ID" sz="1800" dirty="0">
                <a:latin typeface="Arial" panose="020B0604020202020204" pitchFamily="34" charset="0"/>
              </a:rPr>
              <a:t>Pasar Lokal     	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perusahaan 	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Perusahaan kecil</a:t>
            </a:r>
            <a:r>
              <a:rPr sz="1800" dirty="0"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en-ID" sz="1800" dirty="0">
                <a:latin typeface="Arial" panose="020B0604020202020204" pitchFamily="34" charset="0"/>
              </a:rPr>
              <a:t>Transportasi lambat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sym typeface="+mn-ea"/>
              </a:rPr>
              <a:t>mengkususkan&amp;fokus 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Struktur Manajemen</a:t>
            </a:r>
            <a:r>
              <a:rPr sz="1800" dirty="0">
                <a:latin typeface="Arial" panose="020B0604020202020204" pitchFamily="34" charset="0"/>
              </a:rPr>
              <a:t>  </a:t>
            </a:r>
          </a:p>
          <a:p>
            <a:pPr algn="l"/>
            <a:r>
              <a:rPr lang="en-ID" sz="1800" dirty="0">
                <a:latin typeface="Arial" panose="020B0604020202020204" pitchFamily="34" charset="0"/>
              </a:rPr>
              <a:t>Mekanisasi Terbatas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pada pasar lokal</a:t>
            </a:r>
            <a:r>
              <a:rPr sz="1800" dirty="0">
                <a:latin typeface="Arial" panose="020B0604020202020204" pitchFamily="34" charset="0"/>
              </a:rPr>
              <a:t>		</a:t>
            </a:r>
            <a:r>
              <a:rPr lang="en-ID" sz="1800" dirty="0">
                <a:latin typeface="Arial" panose="020B0604020202020204" pitchFamily="34" charset="0"/>
              </a:rPr>
              <a:t>sederhana</a:t>
            </a:r>
          </a:p>
        </p:txBody>
      </p:sp>
      <p:sp>
        <p:nvSpPr>
          <p:cNvPr id="3082" name="Rectangle 10"/>
          <p:cNvSpPr/>
          <p:nvPr/>
        </p:nvSpPr>
        <p:spPr>
          <a:xfrm>
            <a:off x="1142683" y="3987800"/>
            <a:ext cx="7749540" cy="119634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ID" sz="1800" dirty="0">
                <a:latin typeface="Arial" panose="020B0604020202020204" pitchFamily="34" charset="0"/>
              </a:rPr>
              <a:t>Muncul transportasi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Ekspansi 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	Stuktur Fungsional</a:t>
            </a:r>
          </a:p>
          <a:p>
            <a:pPr algn="l"/>
            <a:r>
              <a:rPr lang="en-ID" sz="1800" dirty="0">
                <a:latin typeface="Arial" panose="020B0604020202020204" pitchFamily="34" charset="0"/>
              </a:rPr>
              <a:t>Jalur Rel, industrialisasi 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georafis dan vertikal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. pemisahaan </a:t>
            </a:r>
            <a:endParaRPr sz="1800" dirty="0">
              <a:latin typeface="Arial" panose="020B0604020202020204" pitchFamily="34" charset="0"/>
            </a:endParaRPr>
          </a:p>
          <a:p>
            <a:pPr algn="l"/>
            <a:r>
              <a:rPr lang="en-ID" sz="1800" dirty="0">
                <a:latin typeface="Arial" panose="020B0604020202020204" pitchFamily="34" charset="0"/>
              </a:rPr>
              <a:t>Telegrap</a:t>
            </a:r>
            <a:r>
              <a:rPr sz="1800" dirty="0">
                <a:latin typeface="Arial" panose="020B0604020202020204" pitchFamily="34" charset="0"/>
              </a:rPr>
              <a:t>					</a:t>
            </a:r>
            <a:r>
              <a:rPr sz="1800" dirty="0">
                <a:sym typeface="+mn-ea"/>
              </a:rPr>
              <a:t>Line/staff</a:t>
            </a:r>
            <a:r>
              <a:rPr lang="en-ID" sz="1800" dirty="0">
                <a:sym typeface="+mn-ea"/>
              </a:rPr>
              <a:t>. </a:t>
            </a:r>
            <a:r>
              <a:rPr sz="1800" dirty="0">
                <a:latin typeface="Arial" panose="020B0604020202020204" pitchFamily="34" charset="0"/>
              </a:rPr>
              <a:t>Accou-</a:t>
            </a:r>
          </a:p>
          <a:p>
            <a:pPr algn="l"/>
            <a:r>
              <a:rPr sz="1800" dirty="0">
                <a:latin typeface="Arial" panose="020B0604020202020204" pitchFamily="34" charset="0"/>
              </a:rPr>
              <a:t>						nting systems</a:t>
            </a:r>
          </a:p>
        </p:txBody>
      </p:sp>
      <p:sp>
        <p:nvSpPr>
          <p:cNvPr id="3083" name="Rectangle 11"/>
          <p:cNvSpPr/>
          <p:nvPr/>
        </p:nvSpPr>
        <p:spPr>
          <a:xfrm>
            <a:off x="1170623" y="5410200"/>
            <a:ext cx="7640637" cy="119634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r>
              <a:rPr lang="en-ID" sz="1800" dirty="0">
                <a:latin typeface="Arial" panose="020B0604020202020204" pitchFamily="34" charset="0"/>
              </a:rPr>
              <a:t>Kapasitas berlebih 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Diversifikasi</a:t>
            </a:r>
            <a:r>
              <a:rPr sz="1800" dirty="0">
                <a:latin typeface="Arial" panose="020B0604020202020204" pitchFamily="34" charset="0"/>
              </a:rPr>
              <a:t>		</a:t>
            </a:r>
            <a:r>
              <a:rPr lang="en-ID" sz="1800" dirty="0">
                <a:latin typeface="Arial" panose="020B0604020202020204" pitchFamily="34" charset="0"/>
              </a:rPr>
              <a:t>perkembangan</a:t>
            </a:r>
            <a:r>
              <a:rPr sz="1800" dirty="0">
                <a:latin typeface="Arial" panose="020B0604020202020204" pitchFamily="34" charset="0"/>
              </a:rPr>
              <a:t> </a:t>
            </a:r>
          </a:p>
          <a:p>
            <a:r>
              <a:rPr sz="1800" dirty="0">
                <a:latin typeface="Arial" panose="020B0604020202020204" pitchFamily="34" charset="0"/>
              </a:rPr>
              <a:t>distribution.</a:t>
            </a:r>
            <a:r>
              <a:rPr lang="en-ID" sz="1800" dirty="0">
                <a:latin typeface="Arial" panose="020B0604020202020204" pitchFamily="34" charset="0"/>
              </a:rPr>
              <a:t>Kenaikan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Produk &amp;</a:t>
            </a:r>
            <a:r>
              <a:rPr sz="1800" dirty="0">
                <a:latin typeface="Arial" panose="020B0604020202020204" pitchFamily="34" charset="0"/>
              </a:rPr>
              <a:t>		</a:t>
            </a:r>
            <a:r>
              <a:rPr lang="en-ID" sz="1800" dirty="0">
                <a:latin typeface="Arial" panose="020B0604020202020204" pitchFamily="34" charset="0"/>
              </a:rPr>
              <a:t>perusahaan</a:t>
            </a:r>
          </a:p>
          <a:p>
            <a:r>
              <a:rPr lang="en-ID" sz="1800" dirty="0">
                <a:latin typeface="Arial" panose="020B0604020202020204" pitchFamily="34" charset="0"/>
              </a:rPr>
              <a:t>pertumbuhan institusi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Multinasional</a:t>
            </a:r>
            <a:r>
              <a:rPr sz="1800" dirty="0">
                <a:latin typeface="Arial" panose="020B0604020202020204" pitchFamily="34" charset="0"/>
              </a:rPr>
              <a:t> 		</a:t>
            </a:r>
            <a:r>
              <a:rPr sz="1800" dirty="0">
                <a:sym typeface="+mn-ea"/>
              </a:rPr>
              <a:t>multidivisional</a:t>
            </a:r>
            <a:endParaRPr sz="1800" dirty="0">
              <a:latin typeface="Arial" panose="020B0604020202020204" pitchFamily="34" charset="0"/>
            </a:endParaRPr>
          </a:p>
          <a:p>
            <a:r>
              <a:rPr lang="en-ID" sz="1800" dirty="0">
                <a:latin typeface="Arial" panose="020B0604020202020204" pitchFamily="34" charset="0"/>
              </a:rPr>
              <a:t>finansial&amp;perdagangan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/>
          <p:nvPr/>
        </p:nvSpPr>
        <p:spPr>
          <a:xfrm>
            <a:off x="2590800" y="1219200"/>
            <a:ext cx="2286000" cy="3810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defTabSz="762000"/>
            <a:r>
              <a:rPr sz="1600" dirty="0">
                <a:latin typeface="Arial" panose="020B0604020202020204" pitchFamily="34" charset="0"/>
              </a:rPr>
              <a:t>Board of Directors</a:t>
            </a:r>
          </a:p>
        </p:txBody>
      </p:sp>
      <p:sp>
        <p:nvSpPr>
          <p:cNvPr id="4099" name="Rectangle 5"/>
          <p:cNvSpPr/>
          <p:nvPr/>
        </p:nvSpPr>
        <p:spPr>
          <a:xfrm>
            <a:off x="2895600" y="1676400"/>
            <a:ext cx="1752600" cy="3048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defTabSz="762000"/>
            <a:r>
              <a:rPr sz="1600" dirty="0">
                <a:latin typeface="Arial" panose="020B0604020202020204" pitchFamily="34" charset="0"/>
              </a:rPr>
              <a:t>President</a:t>
            </a:r>
          </a:p>
        </p:txBody>
      </p:sp>
      <p:sp>
        <p:nvSpPr>
          <p:cNvPr id="4100" name="Rectangle 6"/>
          <p:cNvSpPr/>
          <p:nvPr/>
        </p:nvSpPr>
        <p:spPr>
          <a:xfrm>
            <a:off x="5257800" y="1676400"/>
            <a:ext cx="2286000" cy="3810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algn="ctr" defTabSz="762000"/>
            <a:r>
              <a:rPr sz="1600" dirty="0">
                <a:latin typeface="Arial" panose="020B0604020202020204" pitchFamily="34" charset="0"/>
              </a:rPr>
              <a:t>Executive Committee</a:t>
            </a:r>
          </a:p>
        </p:txBody>
      </p:sp>
      <p:sp>
        <p:nvSpPr>
          <p:cNvPr id="4101" name="Rectangle 7"/>
          <p:cNvSpPr/>
          <p:nvPr/>
        </p:nvSpPr>
        <p:spPr>
          <a:xfrm>
            <a:off x="534988" y="2897188"/>
            <a:ext cx="989012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Financial Staff</a:t>
            </a:r>
          </a:p>
        </p:txBody>
      </p:sp>
      <p:sp>
        <p:nvSpPr>
          <p:cNvPr id="4102" name="Rectangle 8"/>
          <p:cNvSpPr/>
          <p:nvPr/>
        </p:nvSpPr>
        <p:spPr>
          <a:xfrm>
            <a:off x="4419600" y="2895600"/>
            <a:ext cx="1216025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Legal Department</a:t>
            </a:r>
          </a:p>
        </p:txBody>
      </p:sp>
      <p:sp>
        <p:nvSpPr>
          <p:cNvPr id="4103" name="Rectangle 9"/>
          <p:cNvSpPr/>
          <p:nvPr/>
        </p:nvSpPr>
        <p:spPr>
          <a:xfrm>
            <a:off x="6019800" y="2895600"/>
            <a:ext cx="1597025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General Advisory Staff</a:t>
            </a:r>
          </a:p>
        </p:txBody>
      </p:sp>
      <p:sp>
        <p:nvSpPr>
          <p:cNvPr id="4104" name="Rectangle 10"/>
          <p:cNvSpPr/>
          <p:nvPr/>
        </p:nvSpPr>
        <p:spPr>
          <a:xfrm>
            <a:off x="1676400" y="2895600"/>
            <a:ext cx="1600200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GM Acceptance Corporation</a:t>
            </a:r>
          </a:p>
        </p:txBody>
      </p:sp>
      <p:sp>
        <p:nvSpPr>
          <p:cNvPr id="4105" name="Rectangle 11"/>
          <p:cNvSpPr/>
          <p:nvPr/>
        </p:nvSpPr>
        <p:spPr>
          <a:xfrm>
            <a:off x="0" y="4267200"/>
            <a:ext cx="1217613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Chevrolet Division</a:t>
            </a:r>
          </a:p>
        </p:txBody>
      </p:sp>
      <p:sp>
        <p:nvSpPr>
          <p:cNvPr id="4106" name="Rectangle 12"/>
          <p:cNvSpPr/>
          <p:nvPr/>
        </p:nvSpPr>
        <p:spPr>
          <a:xfrm>
            <a:off x="1371600" y="4267200"/>
            <a:ext cx="989013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/>
            <a:r>
              <a:rPr sz="1400" dirty="0">
                <a:latin typeface="Arial" panose="020B0604020202020204" pitchFamily="34" charset="0"/>
              </a:rPr>
              <a:t>Sheridan</a:t>
            </a:r>
          </a:p>
          <a:p>
            <a:pPr algn="ctr"/>
            <a:r>
              <a:rPr sz="1400" dirty="0">
                <a:latin typeface="Arial" panose="020B0604020202020204" pitchFamily="34" charset="0"/>
              </a:rPr>
              <a:t>Division</a:t>
            </a:r>
          </a:p>
        </p:txBody>
      </p:sp>
      <p:sp>
        <p:nvSpPr>
          <p:cNvPr id="4107" name="Rectangle 13"/>
          <p:cNvSpPr/>
          <p:nvPr/>
        </p:nvSpPr>
        <p:spPr>
          <a:xfrm>
            <a:off x="2438400" y="4267200"/>
            <a:ext cx="990600" cy="7556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Canadian Division</a:t>
            </a:r>
          </a:p>
        </p:txBody>
      </p:sp>
      <p:sp>
        <p:nvSpPr>
          <p:cNvPr id="4108" name="Rectangle 14"/>
          <p:cNvSpPr/>
          <p:nvPr/>
        </p:nvSpPr>
        <p:spPr>
          <a:xfrm>
            <a:off x="3657600" y="4267200"/>
            <a:ext cx="1216025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Oldsmobile Division</a:t>
            </a:r>
          </a:p>
        </p:txBody>
      </p:sp>
      <p:sp>
        <p:nvSpPr>
          <p:cNvPr id="4109" name="Line 15"/>
          <p:cNvSpPr/>
          <p:nvPr/>
        </p:nvSpPr>
        <p:spPr>
          <a:xfrm>
            <a:off x="4648200" y="1828800"/>
            <a:ext cx="609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0" name="Line 16"/>
          <p:cNvSpPr/>
          <p:nvPr/>
        </p:nvSpPr>
        <p:spPr>
          <a:xfrm flipV="1">
            <a:off x="7620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1" name="Line 17"/>
          <p:cNvSpPr/>
          <p:nvPr/>
        </p:nvSpPr>
        <p:spPr>
          <a:xfrm flipV="1">
            <a:off x="17526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2" name="Line 18"/>
          <p:cNvSpPr/>
          <p:nvPr/>
        </p:nvSpPr>
        <p:spPr>
          <a:xfrm flipV="1">
            <a:off x="27432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3" name="Line 19"/>
          <p:cNvSpPr/>
          <p:nvPr/>
        </p:nvSpPr>
        <p:spPr>
          <a:xfrm flipV="1">
            <a:off x="38862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4" name="Line 20"/>
          <p:cNvSpPr/>
          <p:nvPr/>
        </p:nvSpPr>
        <p:spPr>
          <a:xfrm flipH="1" flipV="1">
            <a:off x="1295400" y="3962400"/>
            <a:ext cx="0" cy="1295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5" name="Line 21"/>
          <p:cNvSpPr/>
          <p:nvPr/>
        </p:nvSpPr>
        <p:spPr>
          <a:xfrm flipV="1">
            <a:off x="53340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6" name="Line 22"/>
          <p:cNvSpPr/>
          <p:nvPr/>
        </p:nvSpPr>
        <p:spPr>
          <a:xfrm flipV="1">
            <a:off x="3733800" y="1600200"/>
            <a:ext cx="0" cy="152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7" name="Line 23"/>
          <p:cNvSpPr/>
          <p:nvPr/>
        </p:nvSpPr>
        <p:spPr>
          <a:xfrm flipV="1">
            <a:off x="3505200" y="3962400"/>
            <a:ext cx="0" cy="1295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8" name="Line 24"/>
          <p:cNvSpPr/>
          <p:nvPr/>
        </p:nvSpPr>
        <p:spPr>
          <a:xfrm flipV="1">
            <a:off x="6781800" y="2590800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9" name="Line 25"/>
          <p:cNvSpPr/>
          <p:nvPr/>
        </p:nvSpPr>
        <p:spPr>
          <a:xfrm flipV="1">
            <a:off x="5029200" y="2590800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20" name="Line 26"/>
          <p:cNvSpPr/>
          <p:nvPr/>
        </p:nvSpPr>
        <p:spPr>
          <a:xfrm flipV="1">
            <a:off x="1143000" y="25812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21" name="Line 27"/>
          <p:cNvSpPr/>
          <p:nvPr/>
        </p:nvSpPr>
        <p:spPr>
          <a:xfrm>
            <a:off x="1162050" y="2590800"/>
            <a:ext cx="561975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22" name="Line 28"/>
          <p:cNvSpPr/>
          <p:nvPr/>
        </p:nvSpPr>
        <p:spPr>
          <a:xfrm>
            <a:off x="3733800" y="1981200"/>
            <a:ext cx="0" cy="1981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23" name="Line 29"/>
          <p:cNvSpPr/>
          <p:nvPr/>
        </p:nvSpPr>
        <p:spPr>
          <a:xfrm>
            <a:off x="781050" y="3962400"/>
            <a:ext cx="721995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24" name="Line 31"/>
          <p:cNvSpPr/>
          <p:nvPr/>
        </p:nvSpPr>
        <p:spPr>
          <a:xfrm>
            <a:off x="1524000" y="3124200"/>
            <a:ext cx="152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25" name="Rectangle 32"/>
          <p:cNvSpPr/>
          <p:nvPr/>
        </p:nvSpPr>
        <p:spPr>
          <a:xfrm>
            <a:off x="838200" y="5257800"/>
            <a:ext cx="1066800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GM Truck Division</a:t>
            </a:r>
          </a:p>
        </p:txBody>
      </p:sp>
      <p:sp>
        <p:nvSpPr>
          <p:cNvPr id="4126" name="Rectangle 33"/>
          <p:cNvSpPr/>
          <p:nvPr/>
        </p:nvSpPr>
        <p:spPr>
          <a:xfrm>
            <a:off x="7543800" y="4267200"/>
            <a:ext cx="1139825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GM Export Company</a:t>
            </a:r>
          </a:p>
        </p:txBody>
      </p:sp>
      <p:sp>
        <p:nvSpPr>
          <p:cNvPr id="4127" name="Rectangle 34"/>
          <p:cNvSpPr/>
          <p:nvPr/>
        </p:nvSpPr>
        <p:spPr>
          <a:xfrm>
            <a:off x="6172200" y="4267200"/>
            <a:ext cx="1139825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Cadillac Division</a:t>
            </a:r>
          </a:p>
        </p:txBody>
      </p:sp>
      <p:sp>
        <p:nvSpPr>
          <p:cNvPr id="4128" name="Rectangle 35"/>
          <p:cNvSpPr/>
          <p:nvPr/>
        </p:nvSpPr>
        <p:spPr>
          <a:xfrm>
            <a:off x="5029200" y="4267200"/>
            <a:ext cx="987425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Buick Division</a:t>
            </a:r>
          </a:p>
        </p:txBody>
      </p:sp>
      <p:sp>
        <p:nvSpPr>
          <p:cNvPr id="4129" name="Line 36"/>
          <p:cNvSpPr/>
          <p:nvPr/>
        </p:nvSpPr>
        <p:spPr>
          <a:xfrm flipV="1">
            <a:off x="6705600" y="3962400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30" name="Line 37"/>
          <p:cNvSpPr/>
          <p:nvPr/>
        </p:nvSpPr>
        <p:spPr>
          <a:xfrm flipV="1">
            <a:off x="8001000" y="3962400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31" name="Rectangle 38"/>
          <p:cNvSpPr/>
          <p:nvPr/>
        </p:nvSpPr>
        <p:spPr>
          <a:xfrm>
            <a:off x="5562600" y="5257800"/>
            <a:ext cx="1066800" cy="96837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Inter-company Parts Division</a:t>
            </a:r>
          </a:p>
        </p:txBody>
      </p:sp>
      <p:sp>
        <p:nvSpPr>
          <p:cNvPr id="4132" name="Rectangle 39"/>
          <p:cNvSpPr/>
          <p:nvPr/>
        </p:nvSpPr>
        <p:spPr>
          <a:xfrm>
            <a:off x="4419600" y="5257800"/>
            <a:ext cx="1066800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Oakland Division</a:t>
            </a:r>
          </a:p>
        </p:txBody>
      </p:sp>
      <p:sp>
        <p:nvSpPr>
          <p:cNvPr id="4133" name="Rectangle 40"/>
          <p:cNvSpPr/>
          <p:nvPr/>
        </p:nvSpPr>
        <p:spPr>
          <a:xfrm>
            <a:off x="2895600" y="5257800"/>
            <a:ext cx="1066800" cy="7556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Samson Tractor Division</a:t>
            </a:r>
          </a:p>
        </p:txBody>
      </p:sp>
      <p:sp>
        <p:nvSpPr>
          <p:cNvPr id="4134" name="Line 41"/>
          <p:cNvSpPr/>
          <p:nvPr/>
        </p:nvSpPr>
        <p:spPr>
          <a:xfrm flipV="1">
            <a:off x="6096000" y="3962400"/>
            <a:ext cx="0" cy="1295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35" name="Line 42"/>
          <p:cNvSpPr/>
          <p:nvPr/>
        </p:nvSpPr>
        <p:spPr>
          <a:xfrm flipV="1">
            <a:off x="4953000" y="3962400"/>
            <a:ext cx="0" cy="1295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36" name="Line 43"/>
          <p:cNvSpPr/>
          <p:nvPr/>
        </p:nvSpPr>
        <p:spPr>
          <a:xfrm flipV="1">
            <a:off x="7391400" y="3962400"/>
            <a:ext cx="0" cy="13716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37" name="Rectangle 44"/>
          <p:cNvSpPr/>
          <p:nvPr/>
        </p:nvSpPr>
        <p:spPr>
          <a:xfrm>
            <a:off x="6858000" y="5334000"/>
            <a:ext cx="1139825" cy="7556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Scripps Booth Corp.</a:t>
            </a:r>
          </a:p>
        </p:txBody>
      </p:sp>
      <p:sp>
        <p:nvSpPr>
          <p:cNvPr id="4138" name="Text Box 45"/>
          <p:cNvSpPr txBox="1"/>
          <p:nvPr/>
        </p:nvSpPr>
        <p:spPr>
          <a:xfrm>
            <a:off x="441325" y="6434138"/>
            <a:ext cx="5648325" cy="274637"/>
          </a:xfrm>
          <a:prstGeom prst="rect">
            <a:avLst/>
          </a:prstGeom>
          <a:noFill/>
          <a:ln w="28575">
            <a:noFill/>
          </a:ln>
        </p:spPr>
        <p:txBody>
          <a:bodyPr wrap="none">
            <a:spAutoFit/>
          </a:bodyPr>
          <a:lstStyle/>
          <a:p>
            <a:r>
              <a:rPr lang="en-GB" altLang="x-none" sz="1200" b="0" dirty="0">
                <a:latin typeface="Arial" panose="020B0604020202020204" pitchFamily="34" charset="0"/>
              </a:rPr>
              <a:t>Source: A.P. Sloan, </a:t>
            </a:r>
            <a:r>
              <a:rPr lang="en-GB" altLang="x-none" sz="1200" b="0" i="1" dirty="0">
                <a:latin typeface="Arial" panose="020B0604020202020204" pitchFamily="34" charset="0"/>
              </a:rPr>
              <a:t>My Years with General Motors, </a:t>
            </a:r>
            <a:r>
              <a:rPr lang="en-GB" altLang="x-none" sz="1200" b="0" dirty="0">
                <a:latin typeface="Arial" panose="020B0604020202020204" pitchFamily="34" charset="0"/>
              </a:rPr>
              <a:t>Orbit Publishing, 1972, p. 57.</a:t>
            </a:r>
          </a:p>
        </p:txBody>
      </p:sp>
      <p:sp>
        <p:nvSpPr>
          <p:cNvPr id="33839" name="Rectangle 47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467600" cy="450850"/>
          </a:xfrm>
          <a:solidFill>
            <a:srgbClr val="003366"/>
          </a:solidFill>
          <a:ln w="28575">
            <a:solidFill>
              <a:schemeClr val="tx1"/>
            </a:solidFill>
          </a:ln>
          <a:effectLst>
            <a:outerShdw dist="107763" dir="2700000" algn="ctr" rotWithShape="0">
              <a:srgbClr val="3365FB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Struktur Org. GENERAL MOTOR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, 1921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158750"/>
            <a:ext cx="7759700" cy="603250"/>
          </a:xfrm>
          <a:solidFill>
            <a:srgbClr val="003366"/>
          </a:solidFill>
          <a:ln w="12700">
            <a:solidFill>
              <a:srgbClr val="3365FB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Tugas Dasar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 </a:t>
            </a:r>
            <a:r>
              <a:rPr kumimoji="0" lang="en-ID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Organisasi</a:t>
            </a:r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>
          <a:xfrm>
            <a:off x="203835" y="4349750"/>
            <a:ext cx="8791575" cy="2349500"/>
          </a:xfrm>
          <a:solidFill>
            <a:srgbClr val="FFFFFF">
              <a:alpha val="100000"/>
            </a:srgbClr>
          </a:solidFill>
          <a:ln w="12700">
            <a:solidFill>
              <a:schemeClr val="tx2">
                <a:alpha val="100000"/>
              </a:schemeClr>
            </a:solidFill>
            <a:miter/>
          </a:ln>
        </p:spPr>
        <p:txBody>
          <a:bodyPr vert="horz" wrap="square" lIns="90488" tIns="44450" rIns="90488" bIns="44450" anchor="t"/>
          <a:lstStyle/>
          <a:p>
            <a:pPr algn="ctr">
              <a:lnSpc>
                <a:spcPct val="90000"/>
              </a:lnSpc>
              <a:buNone/>
            </a:pPr>
            <a:r>
              <a:rPr lang="en-ID" sz="2000" b="1" dirty="0">
                <a:latin typeface="Arial" panose="020B0604020202020204" pitchFamily="34" charset="0"/>
              </a:rPr>
              <a:t>TANTANGAN ORG.</a:t>
            </a:r>
            <a:r>
              <a:rPr sz="1800" b="1" dirty="0"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90000"/>
              </a:lnSpc>
              <a:buNone/>
            </a:pPr>
            <a:r>
              <a:rPr sz="2000" b="1" dirty="0">
                <a:latin typeface="Arial" panose="020B0604020202020204" pitchFamily="34" charset="0"/>
              </a:rPr>
              <a:t>	</a:t>
            </a:r>
            <a:r>
              <a:rPr lang="en-ID" sz="2000" b="1" dirty="0">
                <a:latin typeface="Arial" panose="020B0604020202020204" pitchFamily="34" charset="0"/>
              </a:rPr>
              <a:t>Mendesain Struktur dan Sistem agar</a:t>
            </a:r>
            <a:r>
              <a:rPr sz="2000" b="1" dirty="0">
                <a:latin typeface="Arial" panose="020B0604020202020204" pitchFamily="34" charset="0"/>
              </a:rPr>
              <a:t>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ID" sz="2000" b="1" dirty="0">
                <a:latin typeface="Arial" panose="020B0604020202020204" pitchFamily="34" charset="0"/>
              </a:rPr>
              <a:t>Memenuhi Spesialisasi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ID" sz="2000" b="1" dirty="0">
                <a:latin typeface="Arial" panose="020B0604020202020204" pitchFamily="34" charset="0"/>
              </a:rPr>
              <a:t>Memfasilitasi Koordinasi dengan memntuk Tim</a:t>
            </a:r>
            <a:r>
              <a:rPr sz="2000" b="1" dirty="0">
                <a:latin typeface="Arial" panose="020B0604020202020204" pitchFamily="34" charset="0"/>
              </a:rPr>
              <a:t> &amp; </a:t>
            </a:r>
            <a:r>
              <a:rPr lang="en-ID" sz="2000" b="1" dirty="0">
                <a:latin typeface="Arial" panose="020B0604020202020204" pitchFamily="34" charset="0"/>
              </a:rPr>
              <a:t>menghubungkan</a:t>
            </a:r>
            <a:r>
              <a:rPr sz="2000" b="1" dirty="0">
                <a:latin typeface="Arial" panose="020B0604020202020204" pitchFamily="34" charset="0"/>
              </a:rPr>
              <a:t> </a:t>
            </a:r>
            <a:r>
              <a:rPr lang="en-ID" sz="2000" b="1" dirty="0">
                <a:latin typeface="Arial" panose="020B0604020202020204" pitchFamily="34" charset="0"/>
              </a:rPr>
              <a:t>grup dengan sistem komunikasi</a:t>
            </a:r>
            <a:r>
              <a:rPr sz="2000" b="1" dirty="0">
                <a:latin typeface="Arial" panose="020B0604020202020204" pitchFamily="34" charset="0"/>
              </a:rPr>
              <a:t>, </a:t>
            </a:r>
            <a:r>
              <a:rPr lang="en-ID" sz="2000" b="1" dirty="0">
                <a:latin typeface="Arial" panose="020B0604020202020204" pitchFamily="34" charset="0"/>
              </a:rPr>
              <a:t>pengambilan keputusan</a:t>
            </a:r>
            <a:r>
              <a:rPr sz="2000" b="1" dirty="0">
                <a:latin typeface="Arial" panose="020B0604020202020204" pitchFamily="34" charset="0"/>
              </a:rPr>
              <a:t>, &amp; </a:t>
            </a:r>
            <a:r>
              <a:rPr lang="en-ID" sz="2000" b="1" dirty="0">
                <a:latin typeface="Arial" panose="020B0604020202020204" pitchFamily="34" charset="0"/>
              </a:rPr>
              <a:t>kontrol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ID" sz="2000" b="1" dirty="0">
                <a:latin typeface="Arial" panose="020B0604020202020204" pitchFamily="34" charset="0"/>
              </a:rPr>
              <a:t>menyusun insentif agar tujuan individu dan Perusahaan selaras</a:t>
            </a:r>
          </a:p>
        </p:txBody>
      </p:sp>
      <p:sp>
        <p:nvSpPr>
          <p:cNvPr id="5124" name="Rectangle 4"/>
          <p:cNvSpPr/>
          <p:nvPr/>
        </p:nvSpPr>
        <p:spPr>
          <a:xfrm>
            <a:off x="131763" y="1092200"/>
            <a:ext cx="8966200" cy="39624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ID" dirty="0">
                <a:latin typeface="Arial" panose="020B0604020202020204" pitchFamily="34" charset="0"/>
              </a:rPr>
              <a:t>Pencapaian Level tinggi dalam Produktifitas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lang="en-ID" dirty="0">
                <a:latin typeface="Arial" panose="020B0604020202020204" pitchFamily="34" charset="0"/>
              </a:rPr>
              <a:t>memerlukan </a:t>
            </a:r>
            <a:r>
              <a:rPr dirty="0">
                <a:latin typeface="Arial" panose="020B0604020202020204" pitchFamily="34" charset="0"/>
              </a:rPr>
              <a:t> SPECIAL</a:t>
            </a:r>
            <a:r>
              <a:rPr lang="en-ID" dirty="0">
                <a:latin typeface="Arial" panose="020B0604020202020204" pitchFamily="34" charset="0"/>
              </a:rPr>
              <a:t>ISASI</a:t>
            </a:r>
          </a:p>
        </p:txBody>
      </p:sp>
      <p:sp>
        <p:nvSpPr>
          <p:cNvPr id="5125" name="Rectangle 5"/>
          <p:cNvSpPr/>
          <p:nvPr/>
        </p:nvSpPr>
        <p:spPr>
          <a:xfrm>
            <a:off x="1447483" y="1819910"/>
            <a:ext cx="6243955" cy="39624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lstStyle/>
          <a:p>
            <a:r>
              <a:rPr dirty="0">
                <a:latin typeface="Arial" panose="020B0604020202020204" pitchFamily="34" charset="0"/>
              </a:rPr>
              <a:t>S</a:t>
            </a:r>
            <a:r>
              <a:rPr lang="en-ID" dirty="0">
                <a:latin typeface="Arial" panose="020B0604020202020204" pitchFamily="34" charset="0"/>
              </a:rPr>
              <a:t>pesialisasi individu 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lang="en-ID" dirty="0">
                <a:latin typeface="Arial" panose="020B0604020202020204" pitchFamily="34" charset="0"/>
              </a:rPr>
              <a:t>membutuhkan K</a:t>
            </a:r>
            <a:r>
              <a:rPr dirty="0">
                <a:latin typeface="Arial" panose="020B0604020202020204" pitchFamily="34" charset="0"/>
              </a:rPr>
              <a:t>OORDINA</a:t>
            </a:r>
            <a:r>
              <a:rPr lang="en-ID" dirty="0">
                <a:latin typeface="Arial" panose="020B0604020202020204" pitchFamily="34" charset="0"/>
              </a:rPr>
              <a:t>SI</a:t>
            </a:r>
          </a:p>
        </p:txBody>
      </p:sp>
      <p:sp>
        <p:nvSpPr>
          <p:cNvPr id="5126" name="Rectangle 6"/>
          <p:cNvSpPr/>
          <p:nvPr/>
        </p:nvSpPr>
        <p:spPr>
          <a:xfrm>
            <a:off x="1731963" y="2463800"/>
            <a:ext cx="5553710" cy="39624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ID" dirty="0">
                <a:latin typeface="Arial" panose="020B0604020202020204" pitchFamily="34" charset="0"/>
              </a:rPr>
              <a:t>Koordinasi efektif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lang="en-ID" dirty="0">
                <a:latin typeface="Arial" panose="020B0604020202020204" pitchFamily="34" charset="0"/>
              </a:rPr>
              <a:t>Memerlukan KERJASAMA</a:t>
            </a:r>
          </a:p>
        </p:txBody>
      </p:sp>
      <p:sp>
        <p:nvSpPr>
          <p:cNvPr id="5127" name="Rectangle 7"/>
          <p:cNvSpPr/>
          <p:nvPr/>
        </p:nvSpPr>
        <p:spPr>
          <a:xfrm>
            <a:off x="2036763" y="3225800"/>
            <a:ext cx="4443095" cy="704215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ID" dirty="0">
                <a:latin typeface="Arial" panose="020B0604020202020204" pitchFamily="34" charset="0"/>
              </a:rPr>
              <a:t>Tujuan Karyawan</a:t>
            </a:r>
            <a:r>
              <a:rPr dirty="0">
                <a:latin typeface="Arial" panose="020B0604020202020204" pitchFamily="34" charset="0"/>
              </a:rPr>
              <a:t> ==  </a:t>
            </a:r>
            <a:r>
              <a:rPr lang="en-ID" dirty="0">
                <a:latin typeface="Arial" panose="020B0604020202020204" pitchFamily="34" charset="0"/>
              </a:rPr>
              <a:t>Tujuan Owner</a:t>
            </a:r>
          </a:p>
          <a:p>
            <a:r>
              <a:rPr dirty="0">
                <a:latin typeface="Arial" panose="020B0604020202020204" pitchFamily="34" charset="0"/>
              </a:rPr>
              <a:t>	    THE AGENCY PROBLEM</a:t>
            </a:r>
          </a:p>
        </p:txBody>
      </p:sp>
      <p:sp>
        <p:nvSpPr>
          <p:cNvPr id="5128" name="AutoShape 8"/>
          <p:cNvSpPr/>
          <p:nvPr/>
        </p:nvSpPr>
        <p:spPr>
          <a:xfrm flipH="1">
            <a:off x="4197350" y="3962400"/>
            <a:ext cx="596900" cy="222250"/>
          </a:xfrm>
          <a:prstGeom prst="downArrow">
            <a:avLst>
              <a:gd name="adj1" fmla="val 50000"/>
              <a:gd name="adj2" fmla="val 50013"/>
            </a:avLst>
          </a:prstGeom>
          <a:solidFill>
            <a:schemeClr val="tx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5129" name="AutoShape 9"/>
          <p:cNvSpPr/>
          <p:nvPr/>
        </p:nvSpPr>
        <p:spPr>
          <a:xfrm flipH="1">
            <a:off x="4197350" y="1530350"/>
            <a:ext cx="596900" cy="215900"/>
          </a:xfrm>
          <a:prstGeom prst="downArrow">
            <a:avLst>
              <a:gd name="adj1" fmla="val 50000"/>
              <a:gd name="adj2" fmla="val 50013"/>
            </a:avLst>
          </a:prstGeom>
          <a:solidFill>
            <a:schemeClr val="tx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5130" name="AutoShape 10"/>
          <p:cNvSpPr/>
          <p:nvPr/>
        </p:nvSpPr>
        <p:spPr>
          <a:xfrm flipH="1">
            <a:off x="4197350" y="2216150"/>
            <a:ext cx="596900" cy="215900"/>
          </a:xfrm>
          <a:prstGeom prst="downArrow">
            <a:avLst>
              <a:gd name="adj1" fmla="val 50000"/>
              <a:gd name="adj2" fmla="val 50013"/>
            </a:avLst>
          </a:prstGeom>
          <a:solidFill>
            <a:schemeClr val="tx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5131" name="AutoShape 11"/>
          <p:cNvSpPr/>
          <p:nvPr/>
        </p:nvSpPr>
        <p:spPr>
          <a:xfrm flipH="1">
            <a:off x="4197350" y="2901950"/>
            <a:ext cx="596900" cy="292100"/>
          </a:xfrm>
          <a:prstGeom prst="downArrow">
            <a:avLst>
              <a:gd name="adj1" fmla="val 50000"/>
              <a:gd name="adj2" fmla="val 50013"/>
            </a:avLst>
          </a:prstGeom>
          <a:solidFill>
            <a:schemeClr val="tx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5132" name="Line 12"/>
          <p:cNvSpPr/>
          <p:nvPr/>
        </p:nvSpPr>
        <p:spPr>
          <a:xfrm>
            <a:off x="2286000" y="3733800"/>
            <a:ext cx="914400" cy="0"/>
          </a:xfrm>
          <a:prstGeom prst="line">
            <a:avLst/>
          </a:prstGeom>
          <a:ln w="50800" cap="flat" cmpd="sng">
            <a:solidFill>
              <a:schemeClr val="tx1"/>
            </a:solidFill>
            <a:prstDash val="solid"/>
            <a:headEnd type="none" w="sm" len="sm"/>
            <a:tailEnd type="stealth" w="med" len="med"/>
          </a:ln>
        </p:spPr>
      </p:sp>
      <p:sp>
        <p:nvSpPr>
          <p:cNvPr id="5133" name="Line 13"/>
          <p:cNvSpPr/>
          <p:nvPr/>
        </p:nvSpPr>
        <p:spPr>
          <a:xfrm flipV="1">
            <a:off x="4335145" y="3276600"/>
            <a:ext cx="214313" cy="3048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1027"/>
          <p:cNvSpPr/>
          <p:nvPr/>
        </p:nvSpPr>
        <p:spPr>
          <a:xfrm>
            <a:off x="1758950" y="16002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47" name="Line 1028"/>
          <p:cNvSpPr/>
          <p:nvPr/>
        </p:nvSpPr>
        <p:spPr>
          <a:xfrm>
            <a:off x="1219200" y="2514600"/>
            <a:ext cx="1752600" cy="76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48" name="Oval 1029"/>
          <p:cNvSpPr/>
          <p:nvPr/>
        </p:nvSpPr>
        <p:spPr>
          <a:xfrm>
            <a:off x="609600" y="22098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49" name="Oval 1030"/>
          <p:cNvSpPr/>
          <p:nvPr/>
        </p:nvSpPr>
        <p:spPr>
          <a:xfrm>
            <a:off x="1219200" y="31242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50" name="Oval 1031"/>
          <p:cNvSpPr/>
          <p:nvPr/>
        </p:nvSpPr>
        <p:spPr>
          <a:xfrm>
            <a:off x="2971800" y="22860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51" name="Line 1032"/>
          <p:cNvSpPr/>
          <p:nvPr/>
        </p:nvSpPr>
        <p:spPr>
          <a:xfrm flipH="1">
            <a:off x="2895600" y="2819400"/>
            <a:ext cx="349250" cy="533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2" name="Line 1033"/>
          <p:cNvSpPr/>
          <p:nvPr/>
        </p:nvSpPr>
        <p:spPr>
          <a:xfrm flipH="1">
            <a:off x="1219200" y="1981200"/>
            <a:ext cx="577850" cy="381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3" name="Line 1034"/>
          <p:cNvSpPr/>
          <p:nvPr/>
        </p:nvSpPr>
        <p:spPr>
          <a:xfrm>
            <a:off x="914400" y="2667000"/>
            <a:ext cx="381000" cy="533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4" name="Line 1035"/>
          <p:cNvSpPr/>
          <p:nvPr/>
        </p:nvSpPr>
        <p:spPr>
          <a:xfrm>
            <a:off x="2286000" y="1981200"/>
            <a:ext cx="76200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5" name="Oval 1036"/>
          <p:cNvSpPr/>
          <p:nvPr/>
        </p:nvSpPr>
        <p:spPr>
          <a:xfrm>
            <a:off x="7778750" y="34290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56" name="Oval 1037"/>
          <p:cNvSpPr/>
          <p:nvPr/>
        </p:nvSpPr>
        <p:spPr>
          <a:xfrm>
            <a:off x="6858000" y="34290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57" name="Oval 1038"/>
          <p:cNvSpPr/>
          <p:nvPr/>
        </p:nvSpPr>
        <p:spPr>
          <a:xfrm>
            <a:off x="4876800" y="34290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58" name="Oval 1039"/>
          <p:cNvSpPr/>
          <p:nvPr/>
        </p:nvSpPr>
        <p:spPr>
          <a:xfrm>
            <a:off x="6324600" y="16764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59" name="Line 1040"/>
          <p:cNvSpPr/>
          <p:nvPr/>
        </p:nvSpPr>
        <p:spPr>
          <a:xfrm>
            <a:off x="6629400" y="2209800"/>
            <a:ext cx="0" cy="762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0" name="Line 1041"/>
          <p:cNvSpPr/>
          <p:nvPr/>
        </p:nvSpPr>
        <p:spPr>
          <a:xfrm>
            <a:off x="5105400" y="2971800"/>
            <a:ext cx="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1" name="Line 1042"/>
          <p:cNvSpPr/>
          <p:nvPr/>
        </p:nvSpPr>
        <p:spPr>
          <a:xfrm>
            <a:off x="8001000" y="2971800"/>
            <a:ext cx="50800" cy="431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2" name="Rectangle 1043"/>
          <p:cNvSpPr/>
          <p:nvPr/>
        </p:nvSpPr>
        <p:spPr>
          <a:xfrm>
            <a:off x="381000" y="4267200"/>
            <a:ext cx="3590925" cy="850900"/>
          </a:xfrm>
          <a:prstGeom prst="rect">
            <a:avLst/>
          </a:prstGeom>
          <a:solidFill>
            <a:schemeClr val="accent1"/>
          </a:solidFill>
          <a:ln w="28575">
            <a:noFill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dirty="0">
                <a:latin typeface="Arial" panose="020B0604020202020204" pitchFamily="34" charset="0"/>
              </a:rPr>
              <a:t>(a) Self Organizing Team:</a:t>
            </a:r>
          </a:p>
          <a:p>
            <a:pPr algn="ctr">
              <a:spcBef>
                <a:spcPct val="50000"/>
              </a:spcBef>
            </a:pPr>
            <a:r>
              <a:rPr dirty="0">
                <a:latin typeface="Arial" panose="020B0604020202020204" pitchFamily="34" charset="0"/>
              </a:rPr>
              <a:t>10 interactions</a:t>
            </a:r>
          </a:p>
        </p:txBody>
      </p:sp>
      <p:sp>
        <p:nvSpPr>
          <p:cNvPr id="6163" name="Rectangle 1044"/>
          <p:cNvSpPr/>
          <p:nvPr/>
        </p:nvSpPr>
        <p:spPr>
          <a:xfrm>
            <a:off x="5257800" y="4267200"/>
            <a:ext cx="2752725" cy="850900"/>
          </a:xfrm>
          <a:prstGeom prst="rect">
            <a:avLst/>
          </a:prstGeom>
          <a:solidFill>
            <a:schemeClr val="accent1"/>
          </a:solidFill>
          <a:ln w="28575">
            <a:noFill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dirty="0">
                <a:latin typeface="Arial" panose="020B0604020202020204" pitchFamily="34" charset="0"/>
              </a:rPr>
              <a:t>(b) Hierarchy:</a:t>
            </a:r>
          </a:p>
          <a:p>
            <a:pPr algn="ctr">
              <a:spcBef>
                <a:spcPct val="50000"/>
              </a:spcBef>
            </a:pPr>
            <a:r>
              <a:rPr dirty="0">
                <a:latin typeface="Arial" panose="020B0604020202020204" pitchFamily="34" charset="0"/>
              </a:rPr>
              <a:t>4 interactions</a:t>
            </a:r>
          </a:p>
        </p:txBody>
      </p:sp>
      <p:sp>
        <p:nvSpPr>
          <p:cNvPr id="6164" name="Oval 1045"/>
          <p:cNvSpPr/>
          <p:nvPr/>
        </p:nvSpPr>
        <p:spPr>
          <a:xfrm>
            <a:off x="2362200" y="31242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65" name="Line 1046"/>
          <p:cNvSpPr/>
          <p:nvPr/>
        </p:nvSpPr>
        <p:spPr>
          <a:xfrm flipH="1">
            <a:off x="1828800" y="3429000"/>
            <a:ext cx="533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6" name="Line 1047"/>
          <p:cNvSpPr/>
          <p:nvPr/>
        </p:nvSpPr>
        <p:spPr>
          <a:xfrm flipH="1" flipV="1">
            <a:off x="1143000" y="2590800"/>
            <a:ext cx="1295400" cy="6096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7" name="Line 1048"/>
          <p:cNvSpPr/>
          <p:nvPr/>
        </p:nvSpPr>
        <p:spPr>
          <a:xfrm flipH="1" flipV="1">
            <a:off x="2209800" y="2057400"/>
            <a:ext cx="457200" cy="1066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8" name="Line 1049"/>
          <p:cNvSpPr/>
          <p:nvPr/>
        </p:nvSpPr>
        <p:spPr>
          <a:xfrm flipV="1">
            <a:off x="1600200" y="2057400"/>
            <a:ext cx="304800" cy="1066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9" name="Line 1050"/>
          <p:cNvSpPr/>
          <p:nvPr/>
        </p:nvSpPr>
        <p:spPr>
          <a:xfrm flipV="1">
            <a:off x="1752600" y="2743200"/>
            <a:ext cx="129540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70" name="Oval 1051"/>
          <p:cNvSpPr/>
          <p:nvPr/>
        </p:nvSpPr>
        <p:spPr>
          <a:xfrm>
            <a:off x="5867400" y="34290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71" name="Line 1052"/>
          <p:cNvSpPr/>
          <p:nvPr/>
        </p:nvSpPr>
        <p:spPr>
          <a:xfrm>
            <a:off x="5105400" y="2971800"/>
            <a:ext cx="2971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72" name="Line 1053"/>
          <p:cNvSpPr/>
          <p:nvPr/>
        </p:nvSpPr>
        <p:spPr>
          <a:xfrm flipH="1" flipV="1">
            <a:off x="6172200" y="2971800"/>
            <a:ext cx="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73" name="Line 1054"/>
          <p:cNvSpPr/>
          <p:nvPr/>
        </p:nvSpPr>
        <p:spPr>
          <a:xfrm flipV="1">
            <a:off x="7162800" y="2971800"/>
            <a:ext cx="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60" name="Rectangle 1056"/>
          <p:cNvSpPr>
            <a:spLocks noChangeArrowheads="1"/>
          </p:cNvSpPr>
          <p:nvPr/>
        </p:nvSpPr>
        <p:spPr bwMode="auto">
          <a:xfrm>
            <a:off x="1371600" y="533400"/>
            <a:ext cx="6553200" cy="609600"/>
          </a:xfrm>
          <a:prstGeom prst="rect">
            <a:avLst/>
          </a:prstGeom>
          <a:solidFill>
            <a:srgbClr val="003366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ID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Hirarki Ekonomi dalam KOORDINASI</a:t>
            </a:r>
          </a:p>
        </p:txBody>
      </p:sp>
      <p:sp>
        <p:nvSpPr>
          <p:cNvPr id="6175" name="Text Box 1057"/>
          <p:cNvSpPr txBox="1"/>
          <p:nvPr/>
        </p:nvSpPr>
        <p:spPr>
          <a:xfrm>
            <a:off x="1600200" y="5715000"/>
            <a:ext cx="4974590" cy="706755"/>
          </a:xfrm>
          <a:prstGeom prst="rect">
            <a:avLst/>
          </a:prstGeom>
          <a:solidFill>
            <a:srgbClr val="FFFF99"/>
          </a:solidFill>
          <a:ln w="12700">
            <a:noFill/>
          </a:ln>
        </p:spPr>
        <p:txBody>
          <a:bodyPr wrap="none">
            <a:spAutoFit/>
          </a:bodyPr>
          <a:lstStyle/>
          <a:p>
            <a:r>
              <a:rPr lang="en-ID" dirty="0">
                <a:latin typeface="Arial" panose="020B0604020202020204" pitchFamily="34" charset="0"/>
              </a:rPr>
              <a:t>lalu bagaiaman dengan keefektifannya</a:t>
            </a:r>
            <a:r>
              <a:rPr dirty="0">
                <a:latin typeface="Arial" panose="020B0604020202020204" pitchFamily="34" charset="0"/>
              </a:rPr>
              <a:t>?</a:t>
            </a:r>
          </a:p>
          <a:p>
            <a:r>
              <a:rPr dirty="0">
                <a:latin typeface="Arial" panose="020B0604020202020204" pitchFamily="34" charset="0"/>
              </a:rPr>
              <a:t>--</a:t>
            </a:r>
            <a:r>
              <a:rPr lang="en-ID" dirty="0">
                <a:latin typeface="Arial" panose="020B0604020202020204" pitchFamily="34" charset="0"/>
              </a:rPr>
              <a:t>Tergantung pada tugas Org.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3"/>
          <p:cNvSpPr/>
          <p:nvPr/>
        </p:nvSpPr>
        <p:spPr>
          <a:xfrm>
            <a:off x="1758950" y="17526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71" name="Line 4"/>
          <p:cNvSpPr/>
          <p:nvPr/>
        </p:nvSpPr>
        <p:spPr>
          <a:xfrm>
            <a:off x="1219200" y="2667000"/>
            <a:ext cx="1752600" cy="76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2" name="Oval 5"/>
          <p:cNvSpPr/>
          <p:nvPr/>
        </p:nvSpPr>
        <p:spPr>
          <a:xfrm>
            <a:off x="609600" y="23622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73" name="Oval 6"/>
          <p:cNvSpPr/>
          <p:nvPr/>
        </p:nvSpPr>
        <p:spPr>
          <a:xfrm>
            <a:off x="1219200" y="32766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74" name="Oval 7"/>
          <p:cNvSpPr/>
          <p:nvPr/>
        </p:nvSpPr>
        <p:spPr>
          <a:xfrm>
            <a:off x="2971800" y="24384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75" name="Line 8"/>
          <p:cNvSpPr/>
          <p:nvPr/>
        </p:nvSpPr>
        <p:spPr>
          <a:xfrm flipH="1">
            <a:off x="2895600" y="2971800"/>
            <a:ext cx="349250" cy="533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6" name="Line 9"/>
          <p:cNvSpPr/>
          <p:nvPr/>
        </p:nvSpPr>
        <p:spPr>
          <a:xfrm flipH="1">
            <a:off x="1219200" y="2133600"/>
            <a:ext cx="577850" cy="381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7" name="Line 10"/>
          <p:cNvSpPr/>
          <p:nvPr/>
        </p:nvSpPr>
        <p:spPr>
          <a:xfrm>
            <a:off x="914400" y="2819400"/>
            <a:ext cx="381000" cy="533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8" name="Line 11"/>
          <p:cNvSpPr/>
          <p:nvPr/>
        </p:nvSpPr>
        <p:spPr>
          <a:xfrm>
            <a:off x="2286000" y="2133600"/>
            <a:ext cx="76200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9" name="Oval 12"/>
          <p:cNvSpPr/>
          <p:nvPr/>
        </p:nvSpPr>
        <p:spPr>
          <a:xfrm>
            <a:off x="7778750" y="35814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80" name="Oval 13"/>
          <p:cNvSpPr/>
          <p:nvPr/>
        </p:nvSpPr>
        <p:spPr>
          <a:xfrm>
            <a:off x="6858000" y="35814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81" name="Oval 14"/>
          <p:cNvSpPr/>
          <p:nvPr/>
        </p:nvSpPr>
        <p:spPr>
          <a:xfrm>
            <a:off x="4876800" y="35814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82" name="Oval 15"/>
          <p:cNvSpPr/>
          <p:nvPr/>
        </p:nvSpPr>
        <p:spPr>
          <a:xfrm>
            <a:off x="6324600" y="18288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83" name="Line 16"/>
          <p:cNvSpPr/>
          <p:nvPr/>
        </p:nvSpPr>
        <p:spPr>
          <a:xfrm>
            <a:off x="6629400" y="2362200"/>
            <a:ext cx="0" cy="762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4" name="Line 17"/>
          <p:cNvSpPr/>
          <p:nvPr/>
        </p:nvSpPr>
        <p:spPr>
          <a:xfrm>
            <a:off x="5105400" y="3124200"/>
            <a:ext cx="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5" name="Line 18"/>
          <p:cNvSpPr/>
          <p:nvPr/>
        </p:nvSpPr>
        <p:spPr>
          <a:xfrm>
            <a:off x="8001000" y="3124200"/>
            <a:ext cx="50800" cy="431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6" name="Rectangle 19"/>
          <p:cNvSpPr/>
          <p:nvPr/>
        </p:nvSpPr>
        <p:spPr>
          <a:xfrm>
            <a:off x="0" y="4419600"/>
            <a:ext cx="3971925" cy="1627505"/>
          </a:xfrm>
          <a:prstGeom prst="rect">
            <a:avLst/>
          </a:prstGeom>
          <a:solidFill>
            <a:srgbClr val="00E472"/>
          </a:solidFill>
          <a:ln w="28575">
            <a:noFill/>
          </a:ln>
        </p:spPr>
        <p:txBody>
          <a:bodyPr lIns="90488" tIns="44450" rIns="90488" bIns="44450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GB" altLang="x-none" dirty="0">
                <a:latin typeface="Arial" panose="020B0604020202020204" pitchFamily="34" charset="0"/>
              </a:rPr>
              <a:t>	Tightly-coupled,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lang="en-GB" altLang="x-none" dirty="0">
                <a:latin typeface="Arial" panose="020B0604020202020204" pitchFamily="34" charset="0"/>
              </a:rPr>
              <a:t>integrated system:</a:t>
            </a:r>
            <a:r>
              <a:rPr lang="en-ID" altLang="en-GB" dirty="0">
                <a:latin typeface="Arial" panose="020B0604020202020204" pitchFamily="34" charset="0"/>
              </a:rPr>
              <a:t>Jika terjadi perubahan di beberapa bagian memerlukan adaptasi yang luas</a:t>
            </a:r>
            <a:r>
              <a:rPr lang="en-GB" altLang="x-none" dirty="0">
                <a:latin typeface="Arial" panose="020B0604020202020204" pitchFamily="34" charset="0"/>
              </a:rPr>
              <a:t> 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7187" name="Rectangle 20"/>
          <p:cNvSpPr/>
          <p:nvPr/>
        </p:nvSpPr>
        <p:spPr>
          <a:xfrm>
            <a:off x="4800600" y="4419600"/>
            <a:ext cx="3886200" cy="1917700"/>
          </a:xfrm>
          <a:prstGeom prst="rect">
            <a:avLst/>
          </a:prstGeom>
          <a:solidFill>
            <a:srgbClr val="00E472"/>
          </a:solidFill>
          <a:ln w="28575">
            <a:noFill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x-none" dirty="0">
                <a:latin typeface="Arial" panose="020B0604020202020204" pitchFamily="34" charset="0"/>
              </a:rPr>
              <a:t>Loose-coupled, modular h</a:t>
            </a:r>
            <a:r>
              <a:rPr dirty="0">
                <a:latin typeface="Arial" panose="020B0604020202020204" pitchFamily="34" charset="0"/>
              </a:rPr>
              <a:t>ierarchy:</a:t>
            </a:r>
            <a:r>
              <a:rPr lang="en-GB" altLang="x-none" dirty="0">
                <a:latin typeface="Arial" panose="020B0604020202020204" pitchFamily="34" charset="0"/>
              </a:rPr>
              <a:t> partially-autonomous modules linked by standardized interfaces permits decentralized adaptation and innovation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7188" name="Oval 21"/>
          <p:cNvSpPr/>
          <p:nvPr/>
        </p:nvSpPr>
        <p:spPr>
          <a:xfrm>
            <a:off x="2362200" y="32766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89" name="Line 22"/>
          <p:cNvSpPr/>
          <p:nvPr/>
        </p:nvSpPr>
        <p:spPr>
          <a:xfrm flipH="1">
            <a:off x="1828800" y="3581400"/>
            <a:ext cx="533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0" name="Line 23"/>
          <p:cNvSpPr/>
          <p:nvPr/>
        </p:nvSpPr>
        <p:spPr>
          <a:xfrm flipH="1" flipV="1">
            <a:off x="1143000" y="2743200"/>
            <a:ext cx="1295400" cy="6096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1" name="Line 24"/>
          <p:cNvSpPr/>
          <p:nvPr/>
        </p:nvSpPr>
        <p:spPr>
          <a:xfrm flipH="1" flipV="1">
            <a:off x="2209800" y="2209800"/>
            <a:ext cx="457200" cy="1066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2" name="Line 25"/>
          <p:cNvSpPr/>
          <p:nvPr/>
        </p:nvSpPr>
        <p:spPr>
          <a:xfrm flipV="1">
            <a:off x="1600200" y="2209800"/>
            <a:ext cx="304800" cy="1066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3" name="Line 26"/>
          <p:cNvSpPr/>
          <p:nvPr/>
        </p:nvSpPr>
        <p:spPr>
          <a:xfrm flipV="1">
            <a:off x="1752600" y="2895600"/>
            <a:ext cx="129540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4" name="Oval 27"/>
          <p:cNvSpPr/>
          <p:nvPr/>
        </p:nvSpPr>
        <p:spPr>
          <a:xfrm>
            <a:off x="5867400" y="35814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95" name="Line 28"/>
          <p:cNvSpPr/>
          <p:nvPr/>
        </p:nvSpPr>
        <p:spPr>
          <a:xfrm>
            <a:off x="5105400" y="3124200"/>
            <a:ext cx="2971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6" name="Line 29"/>
          <p:cNvSpPr/>
          <p:nvPr/>
        </p:nvSpPr>
        <p:spPr>
          <a:xfrm flipH="1" flipV="1">
            <a:off x="6172200" y="3124200"/>
            <a:ext cx="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7" name="Line 30"/>
          <p:cNvSpPr/>
          <p:nvPr/>
        </p:nvSpPr>
        <p:spPr>
          <a:xfrm flipV="1">
            <a:off x="7162800" y="3124200"/>
            <a:ext cx="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915035" y="635635"/>
            <a:ext cx="7018020" cy="762000"/>
          </a:xfrm>
          <a:prstGeom prst="rect">
            <a:avLst/>
          </a:prstGeom>
          <a:solidFill>
            <a:srgbClr val="003366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Hirarki dari Modul 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Loosely-Coupled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GB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yang memungkinkan Adaptasi yang fleksibel</a:t>
            </a: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6934200" cy="679450"/>
          </a:xfrm>
          <a:solidFill>
            <a:srgbClr val="003366"/>
          </a:solidFill>
          <a:ln w="12700">
            <a:solidFill>
              <a:srgbClr val="3365FB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Prinsip Birokrasi menurut </a:t>
            </a:r>
            <a:r>
              <a:rPr lang="en-US" sz="2800" b="1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sym typeface="+mn-ea"/>
              </a:rPr>
              <a:t>Weber’s </a:t>
            </a:r>
            <a:endParaRPr kumimoji="0" lang="en-ID" altLang="en-US" sz="2800" b="1" i="0" u="none" strike="noStrike" kern="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+mj-cs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xfrm>
            <a:off x="615950" y="1911350"/>
            <a:ext cx="7759700" cy="4406900"/>
          </a:xfrm>
          <a:solidFill>
            <a:srgbClr val="FFFFFF">
              <a:alpha val="100000"/>
            </a:srgbClr>
          </a:solidFill>
          <a:ln w="12700">
            <a:solidFill>
              <a:schemeClr val="tx2">
                <a:alpha val="100000"/>
              </a:schemeClr>
            </a:solidFill>
            <a:miter/>
          </a:ln>
        </p:spPr>
        <p:txBody>
          <a:bodyPr vert="horz" wrap="square" lIns="274320" tIns="44450" rIns="90488" bIns="44450" anchor="t"/>
          <a:lstStyle/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ID" sz="2400" b="1" dirty="0">
                <a:latin typeface="Arial" panose="020B0604020202020204" pitchFamily="34" charset="0"/>
              </a:rPr>
              <a:t>Autoritas </a:t>
            </a:r>
            <a:r>
              <a:rPr sz="2400" b="1" dirty="0">
                <a:latin typeface="Arial" panose="020B0604020202020204" pitchFamily="34" charset="0"/>
              </a:rPr>
              <a:t>Rational-legal </a:t>
            </a:r>
          </a:p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ID" sz="2400" b="1" dirty="0">
                <a:latin typeface="Arial" panose="020B0604020202020204" pitchFamily="34" charset="0"/>
              </a:rPr>
              <a:t>Mengkususkan pada Karyawan</a:t>
            </a:r>
          </a:p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ID" sz="2400" b="1" dirty="0">
                <a:latin typeface="Arial" panose="020B0604020202020204" pitchFamily="34" charset="0"/>
              </a:rPr>
              <a:t>Struktur yang hirarki</a:t>
            </a:r>
          </a:p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ID" sz="2400" b="1" dirty="0">
                <a:latin typeface="Arial" panose="020B0604020202020204" pitchFamily="34" charset="0"/>
              </a:rPr>
              <a:t>Kontrol dan Koordinasi melalui peraturan dan SOP</a:t>
            </a:r>
          </a:p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ID" sz="2400" b="1" dirty="0">
                <a:latin typeface="Arial" panose="020B0604020202020204" pitchFamily="34" charset="0"/>
              </a:rPr>
              <a:t>Standarisasi Kegiatan kepegawaian</a:t>
            </a:r>
          </a:p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ID" sz="2400" b="1" dirty="0">
                <a:latin typeface="Arial" panose="020B0604020202020204" pitchFamily="34" charset="0"/>
              </a:rPr>
              <a:t>Pemisaahan antara Pekerjaan dan Karyawan</a:t>
            </a:r>
          </a:p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ID" sz="2400" b="1" dirty="0">
                <a:latin typeface="Arial" panose="020B0604020202020204" pitchFamily="34" charset="0"/>
              </a:rPr>
              <a:t>Mengformukasikan aturan, keputsan dan tindakanadminitrtif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92150" y="615950"/>
            <a:ext cx="7759700" cy="831850"/>
          </a:xfrm>
          <a:solidFill>
            <a:srgbClr val="003366"/>
          </a:solidFill>
          <a:ln w="12700">
            <a:solidFill>
              <a:srgbClr val="3365FB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Bentuk Mekanistik dan Organik</a:t>
            </a:r>
          </a:p>
        </p:txBody>
      </p:sp>
      <p:sp>
        <p:nvSpPr>
          <p:cNvPr id="9219" name="Rectangle 5"/>
          <p:cNvSpPr>
            <a:spLocks noGrp="1"/>
          </p:cNvSpPr>
          <p:nvPr>
            <p:ph idx="1"/>
          </p:nvPr>
        </p:nvSpPr>
        <p:spPr>
          <a:xfrm>
            <a:off x="609600" y="2057400"/>
            <a:ext cx="7924800" cy="4495800"/>
          </a:xfrm>
          <a:solidFill>
            <a:schemeClr val="accent1">
              <a:alpha val="100000"/>
            </a:schemeClr>
          </a:solidFill>
          <a:ln w="12700">
            <a:solidFill>
              <a:schemeClr val="tx1">
                <a:alpha val="100000"/>
              </a:schemeClr>
            </a:solidFill>
            <a:miter/>
          </a:ln>
        </p:spPr>
        <p:txBody>
          <a:bodyPr vert="horz" wrap="square" lIns="90488" tIns="44450" rIns="90488" bIns="44450" anchor="t"/>
          <a:lstStyle/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sz="1800" b="1" i="1" dirty="0">
                <a:latin typeface="Arial" panose="020B0604020202020204" pitchFamily="34" charset="0"/>
              </a:rPr>
              <a:t>FEATURE	    MECHANISTIC	        ORGANIC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sz="1800" b="1" i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ID" sz="1800" b="1" dirty="0">
                <a:latin typeface="Arial" panose="020B0604020202020204" pitchFamily="34" charset="0"/>
              </a:rPr>
              <a:t>Penjabaran</a:t>
            </a:r>
            <a:r>
              <a:rPr sz="1800" b="1" dirty="0">
                <a:latin typeface="Arial" panose="020B0604020202020204" pitchFamily="34" charset="0"/>
              </a:rPr>
              <a:t>	   Rigid  &amp; highly		      Flexible; less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ID" sz="1800" b="1" dirty="0">
                <a:latin typeface="Arial" panose="020B0604020202020204" pitchFamily="34" charset="0"/>
              </a:rPr>
              <a:t>Tugas</a:t>
            </a:r>
            <a:r>
              <a:rPr sz="1800" b="1" dirty="0">
                <a:latin typeface="Arial" panose="020B0604020202020204" pitchFamily="34" charset="0"/>
              </a:rPr>
              <a:t>	</a:t>
            </a:r>
            <a:r>
              <a:rPr lang="en-ID" sz="1800" b="1" dirty="0">
                <a:latin typeface="Arial" panose="020B0604020202020204" pitchFamily="34" charset="0"/>
              </a:rPr>
              <a:t>	   </a:t>
            </a:r>
            <a:r>
              <a:rPr sz="1800" b="1" dirty="0">
                <a:latin typeface="Arial" panose="020B0604020202020204" pitchFamily="34" charset="0"/>
              </a:rPr>
              <a:t>specialized 		      specialized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ID" sz="1800" b="1" dirty="0">
                <a:latin typeface="Arial" panose="020B0604020202020204" pitchFamily="34" charset="0"/>
              </a:rPr>
              <a:t>K</a:t>
            </a:r>
            <a:r>
              <a:rPr sz="1800" b="1" dirty="0">
                <a:latin typeface="Arial" panose="020B0604020202020204" pitchFamily="34" charset="0"/>
              </a:rPr>
              <a:t>oordina</a:t>
            </a:r>
            <a:r>
              <a:rPr lang="en-ID" sz="1800" b="1" dirty="0">
                <a:latin typeface="Arial" panose="020B0604020202020204" pitchFamily="34" charset="0"/>
              </a:rPr>
              <a:t>si</a:t>
            </a:r>
            <a:r>
              <a:rPr sz="1800" b="1" dirty="0">
                <a:latin typeface="Arial" panose="020B0604020202020204" pitchFamily="34" charset="0"/>
              </a:rPr>
              <a:t> 	   </a:t>
            </a:r>
            <a:r>
              <a:rPr lang="en-ID" sz="1800" b="1" dirty="0">
                <a:latin typeface="Arial" panose="020B0604020202020204" pitchFamily="34" charset="0"/>
              </a:rPr>
              <a:t>Arahan&amp;aturan</a:t>
            </a:r>
            <a:r>
              <a:rPr sz="1800" b="1" dirty="0">
                <a:latin typeface="Arial" panose="020B0604020202020204" pitchFamily="34" charset="0"/>
              </a:rPr>
              <a:t> 	      </a:t>
            </a:r>
            <a:r>
              <a:rPr lang="en-ID" sz="1800" b="1" dirty="0">
                <a:latin typeface="Arial" panose="020B0604020202020204" pitchFamily="34" charset="0"/>
              </a:rPr>
              <a:t>Penyesuaian mutual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sz="1800" b="1" dirty="0">
                <a:latin typeface="Arial" panose="020B0604020202020204" pitchFamily="34" charset="0"/>
              </a:rPr>
              <a:t>&amp; </a:t>
            </a:r>
            <a:r>
              <a:rPr lang="en-ID" sz="1800" b="1" dirty="0">
                <a:latin typeface="Arial" panose="020B0604020202020204" pitchFamily="34" charset="0"/>
              </a:rPr>
              <a:t>K</a:t>
            </a:r>
            <a:r>
              <a:rPr sz="1800" b="1" dirty="0">
                <a:latin typeface="Arial" panose="020B0604020202020204" pitchFamily="34" charset="0"/>
              </a:rPr>
              <a:t>ontrol	   </a:t>
            </a:r>
            <a:r>
              <a:rPr lang="en-ID" sz="1800" b="1" dirty="0">
                <a:latin typeface="Arial" panose="020B0604020202020204" pitchFamily="34" charset="0"/>
              </a:rPr>
              <a:t>diberlakukan dari top</a:t>
            </a:r>
            <a:r>
              <a:rPr sz="1800" b="1" dirty="0">
                <a:latin typeface="Arial" panose="020B0604020202020204" pitchFamily="34" charset="0"/>
              </a:rPr>
              <a:t>	      </a:t>
            </a:r>
            <a:r>
              <a:rPr lang="en-ID" sz="1800" b="1" dirty="0">
                <a:latin typeface="Arial" panose="020B0604020202020204" pitchFamily="34" charset="0"/>
              </a:rPr>
              <a:t>Kontrol Kultural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ID" sz="1800" b="1" dirty="0">
                <a:latin typeface="Arial" panose="020B0604020202020204" pitchFamily="34" charset="0"/>
              </a:rPr>
              <a:t>			   Manajemen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ID" sz="1800" b="1" dirty="0">
                <a:latin typeface="Arial" panose="020B0604020202020204" pitchFamily="34" charset="0"/>
              </a:rPr>
              <a:t>Komunikasi</a:t>
            </a:r>
            <a:r>
              <a:rPr sz="1800" b="1" dirty="0">
                <a:latin typeface="Arial" panose="020B0604020202020204" pitchFamily="34" charset="0"/>
              </a:rPr>
              <a:t>	   </a:t>
            </a:r>
            <a:r>
              <a:rPr lang="en-ID" sz="1800" b="1" dirty="0">
                <a:latin typeface="Arial" panose="020B0604020202020204" pitchFamily="34" charset="0"/>
              </a:rPr>
              <a:t>Biasanya Vertikal</a:t>
            </a:r>
            <a:r>
              <a:rPr sz="1800" b="1" dirty="0">
                <a:latin typeface="Arial" panose="020B0604020202020204" pitchFamily="34" charset="0"/>
              </a:rPr>
              <a:t>	      Horizontal &amp; verti</a:t>
            </a:r>
            <a:r>
              <a:rPr lang="en-ID" sz="1800" b="1" dirty="0">
                <a:latin typeface="Arial" panose="020B0604020202020204" pitchFamily="34" charset="0"/>
              </a:rPr>
              <a:t>k</a:t>
            </a:r>
            <a:r>
              <a:rPr sz="1800" b="1" dirty="0">
                <a:latin typeface="Arial" panose="020B0604020202020204" pitchFamily="34" charset="0"/>
              </a:rPr>
              <a:t>al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ID" sz="1800" b="1" dirty="0">
                <a:latin typeface="Arial" panose="020B0604020202020204" pitchFamily="34" charset="0"/>
              </a:rPr>
              <a:t>k</a:t>
            </a:r>
            <a:r>
              <a:rPr sz="1800" b="1" dirty="0">
                <a:latin typeface="Arial" panose="020B0604020202020204" pitchFamily="34" charset="0"/>
              </a:rPr>
              <a:t>omitmen	   </a:t>
            </a:r>
            <a:r>
              <a:rPr lang="en-ID" sz="1800" b="1" dirty="0">
                <a:latin typeface="Arial" panose="020B0604020202020204" pitchFamily="34" charset="0"/>
              </a:rPr>
              <a:t>kepada atasan	</a:t>
            </a:r>
            <a:r>
              <a:rPr sz="1800" b="1" dirty="0">
                <a:latin typeface="Arial" panose="020B0604020202020204" pitchFamily="34" charset="0"/>
              </a:rPr>
              <a:t>	      </a:t>
            </a:r>
            <a:r>
              <a:rPr lang="en-ID" sz="1800" b="1" dirty="0">
                <a:latin typeface="Arial" panose="020B0604020202020204" pitchFamily="34" charset="0"/>
              </a:rPr>
              <a:t>kepada Org.</a:t>
            </a:r>
            <a:r>
              <a:rPr sz="1800" b="1" dirty="0">
                <a:latin typeface="Arial" panose="020B0604020202020204" pitchFamily="34" charset="0"/>
              </a:rPr>
              <a:t> &amp; 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sz="1800" b="1" dirty="0">
                <a:latin typeface="Arial" panose="020B0604020202020204" pitchFamily="34" charset="0"/>
              </a:rPr>
              <a:t>loyalty	 </a:t>
            </a:r>
            <a:r>
              <a:rPr lang="en-ID" sz="1800" b="1" dirty="0">
                <a:latin typeface="Arial" panose="020B0604020202020204" pitchFamily="34" charset="0"/>
              </a:rPr>
              <a:t>	 </a:t>
            </a:r>
            <a:r>
              <a:rPr sz="1800" b="1" dirty="0">
                <a:latin typeface="Arial" panose="020B0604020202020204" pitchFamily="34" charset="0"/>
              </a:rPr>
              <a:t>  </a:t>
            </a:r>
            <a:r>
              <a:rPr lang="en-ID" sz="1800" b="1" dirty="0">
                <a:latin typeface="Arial" panose="020B0604020202020204" pitchFamily="34" charset="0"/>
              </a:rPr>
              <a:t>langsung</a:t>
            </a:r>
            <a:r>
              <a:rPr sz="1800" b="1" dirty="0">
                <a:latin typeface="Arial" panose="020B0604020202020204" pitchFamily="34" charset="0"/>
              </a:rPr>
              <a:t>	</a:t>
            </a:r>
            <a:r>
              <a:rPr lang="en-ID" sz="1800" b="1" dirty="0">
                <a:latin typeface="Arial" panose="020B0604020202020204" pitchFamily="34" charset="0"/>
              </a:rPr>
              <a:t>	      menjunjung nilai&amp;tujuan</a:t>
            </a:r>
            <a:endParaRPr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ID" sz="1800" b="1" dirty="0">
                <a:latin typeface="Arial" panose="020B0604020202020204" pitchFamily="34" charset="0"/>
              </a:rPr>
              <a:t>Konteks	</a:t>
            </a:r>
            <a:r>
              <a:rPr sz="1800" b="1" dirty="0">
                <a:latin typeface="Arial" panose="020B0604020202020204" pitchFamily="34" charset="0"/>
              </a:rPr>
              <a:t>	   </a:t>
            </a:r>
            <a:r>
              <a:rPr lang="en-ID" sz="1800" b="1" dirty="0">
                <a:latin typeface="Arial" panose="020B0604020202020204" pitchFamily="34" charset="0"/>
              </a:rPr>
              <a:t>Stabil dengan ketidak-</a:t>
            </a:r>
            <a:r>
              <a:rPr sz="1800" b="1" dirty="0">
                <a:latin typeface="Arial" panose="020B0604020202020204" pitchFamily="34" charset="0"/>
              </a:rPr>
              <a:t>	      </a:t>
            </a:r>
            <a:r>
              <a:rPr lang="en-ID" sz="1800" b="1" dirty="0">
                <a:latin typeface="Arial" panose="020B0604020202020204" pitchFamily="34" charset="0"/>
              </a:rPr>
              <a:t>Dinamis</a:t>
            </a:r>
            <a:r>
              <a:rPr sz="1800" b="1" dirty="0">
                <a:latin typeface="Arial" panose="020B0604020202020204" pitchFamily="34" charset="0"/>
              </a:rPr>
              <a:t>, </a:t>
            </a:r>
            <a:r>
              <a:rPr lang="en-ID" sz="1800" b="1" dirty="0">
                <a:latin typeface="Arial" panose="020B0604020202020204" pitchFamily="34" charset="0"/>
              </a:rPr>
              <a:t>Ambigu</a:t>
            </a:r>
            <a:r>
              <a:rPr sz="1800" b="1" dirty="0"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ID" sz="1800" b="1" dirty="0">
                <a:latin typeface="Arial" panose="020B0604020202020204" pitchFamily="34" charset="0"/>
              </a:rPr>
              <a:t>Lingkungan</a:t>
            </a:r>
            <a:r>
              <a:rPr sz="1800" b="1" dirty="0">
                <a:latin typeface="Arial" panose="020B0604020202020204" pitchFamily="34" charset="0"/>
              </a:rPr>
              <a:t>	   </a:t>
            </a:r>
            <a:r>
              <a:rPr lang="en-ID" sz="1800" b="1" dirty="0">
                <a:latin typeface="Arial" panose="020B0604020202020204" pitchFamily="34" charset="0"/>
              </a:rPr>
              <a:t>pastian tek. yang rendah    Ketidakpastian Tek. yang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sz="1800" b="1" dirty="0">
                <a:latin typeface="Arial" panose="020B0604020202020204" pitchFamily="34" charset="0"/>
              </a:rPr>
              <a:t>						      </a:t>
            </a:r>
            <a:r>
              <a:rPr lang="en-ID" sz="1800" b="1" dirty="0">
                <a:latin typeface="Arial" panose="020B0604020202020204" pitchFamily="34" charset="0"/>
              </a:rPr>
              <a:t>tinggi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7"/>
          <p:cNvSpPr/>
          <p:nvPr/>
        </p:nvSpPr>
        <p:spPr>
          <a:xfrm>
            <a:off x="5029200" y="19050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43" name="Oval 8"/>
          <p:cNvSpPr/>
          <p:nvPr/>
        </p:nvSpPr>
        <p:spPr>
          <a:xfrm>
            <a:off x="3200400" y="27432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44" name="Oval 9"/>
          <p:cNvSpPr/>
          <p:nvPr/>
        </p:nvSpPr>
        <p:spPr>
          <a:xfrm>
            <a:off x="5105400" y="26670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45" name="Oval 10"/>
          <p:cNvSpPr/>
          <p:nvPr/>
        </p:nvSpPr>
        <p:spPr>
          <a:xfrm>
            <a:off x="7086600" y="27432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46" name="Oval 11"/>
          <p:cNvSpPr/>
          <p:nvPr/>
        </p:nvSpPr>
        <p:spPr>
          <a:xfrm>
            <a:off x="7620000" y="32766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47" name="Oval 12"/>
          <p:cNvSpPr/>
          <p:nvPr/>
        </p:nvSpPr>
        <p:spPr>
          <a:xfrm>
            <a:off x="6629400" y="32766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48" name="Oval 13"/>
          <p:cNvSpPr/>
          <p:nvPr/>
        </p:nvSpPr>
        <p:spPr>
          <a:xfrm>
            <a:off x="2667000" y="32766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49" name="Oval 14"/>
          <p:cNvSpPr/>
          <p:nvPr/>
        </p:nvSpPr>
        <p:spPr>
          <a:xfrm>
            <a:off x="5638800" y="32766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50" name="Oval 15"/>
          <p:cNvSpPr/>
          <p:nvPr/>
        </p:nvSpPr>
        <p:spPr>
          <a:xfrm>
            <a:off x="4648200" y="32766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51" name="Oval 16"/>
          <p:cNvSpPr/>
          <p:nvPr/>
        </p:nvSpPr>
        <p:spPr>
          <a:xfrm>
            <a:off x="3657600" y="32766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52" name="Line 17"/>
          <p:cNvSpPr/>
          <p:nvPr/>
        </p:nvSpPr>
        <p:spPr>
          <a:xfrm flipV="1">
            <a:off x="3657600" y="2514600"/>
            <a:ext cx="3810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53" name="Line 18"/>
          <p:cNvSpPr/>
          <p:nvPr/>
        </p:nvSpPr>
        <p:spPr>
          <a:xfrm>
            <a:off x="5486400" y="2362200"/>
            <a:ext cx="0" cy="304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54" name="Line 19"/>
          <p:cNvSpPr/>
          <p:nvPr/>
        </p:nvSpPr>
        <p:spPr>
          <a:xfrm>
            <a:off x="3657600" y="2514600"/>
            <a:ext cx="0" cy="2286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55" name="Line 20"/>
          <p:cNvSpPr/>
          <p:nvPr/>
        </p:nvSpPr>
        <p:spPr>
          <a:xfrm>
            <a:off x="7467600" y="2514600"/>
            <a:ext cx="0" cy="152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56" name="Line 21"/>
          <p:cNvSpPr/>
          <p:nvPr/>
        </p:nvSpPr>
        <p:spPr>
          <a:xfrm flipH="1">
            <a:off x="3276600" y="3200400"/>
            <a:ext cx="228600" cy="152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57" name="Line 22"/>
          <p:cNvSpPr/>
          <p:nvPr/>
        </p:nvSpPr>
        <p:spPr>
          <a:xfrm flipH="1">
            <a:off x="5105400" y="3048000"/>
            <a:ext cx="228600" cy="2286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58" name="Line 23"/>
          <p:cNvSpPr/>
          <p:nvPr/>
        </p:nvSpPr>
        <p:spPr>
          <a:xfrm flipH="1">
            <a:off x="7162800" y="3124200"/>
            <a:ext cx="228600" cy="152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59" name="Line 24"/>
          <p:cNvSpPr/>
          <p:nvPr/>
        </p:nvSpPr>
        <p:spPr>
          <a:xfrm>
            <a:off x="3810000" y="3200400"/>
            <a:ext cx="228600" cy="76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60" name="Line 25"/>
          <p:cNvSpPr/>
          <p:nvPr/>
        </p:nvSpPr>
        <p:spPr>
          <a:xfrm>
            <a:off x="5715000" y="3124200"/>
            <a:ext cx="304800" cy="152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61" name="Line 26"/>
          <p:cNvSpPr/>
          <p:nvPr/>
        </p:nvSpPr>
        <p:spPr>
          <a:xfrm>
            <a:off x="7772400" y="3124200"/>
            <a:ext cx="228600" cy="152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990600" y="381000"/>
            <a:ext cx="7543800" cy="762000"/>
          </a:xfrm>
          <a:prstGeom prst="rect">
            <a:avLst/>
          </a:prstGeom>
          <a:solidFill>
            <a:srgbClr val="0033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GB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Mendesain Suatu Hirarki </a:t>
            </a: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ID" altLang="en-GB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Sebagai dasar penjelasan</a:t>
            </a: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GB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Unit-unit dalam Org. dan hubungannya</a:t>
            </a:r>
          </a:p>
        </p:txBody>
      </p:sp>
      <p:sp>
        <p:nvSpPr>
          <p:cNvPr id="10263" name="Rectangle 28"/>
          <p:cNvSpPr/>
          <p:nvPr/>
        </p:nvSpPr>
        <p:spPr>
          <a:xfrm>
            <a:off x="534670" y="3962400"/>
            <a:ext cx="8152130" cy="6858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ID" altLang="en-GB" sz="1800" dirty="0">
                <a:latin typeface="Arial" panose="020B0604020202020204" pitchFamily="34" charset="0"/>
              </a:rPr>
              <a:t>unit-unit dapat dibentuk berdasarkan kesamaan tugas, produk, kedekatan</a:t>
            </a:r>
          </a:p>
          <a:p>
            <a:r>
              <a:rPr lang="en-ID" altLang="en-GB" sz="1800" dirty="0">
                <a:latin typeface="Arial" panose="020B0604020202020204" pitchFamily="34" charset="0"/>
              </a:rPr>
              <a:t>geografis atau Fungsinya/Proses.</a:t>
            </a:r>
          </a:p>
        </p:txBody>
      </p:sp>
      <p:sp>
        <p:nvSpPr>
          <p:cNvPr id="10264" name="Rectangle 29"/>
          <p:cNvSpPr/>
          <p:nvPr/>
        </p:nvSpPr>
        <p:spPr>
          <a:xfrm>
            <a:off x="223520" y="4876800"/>
            <a:ext cx="8782685" cy="6858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ID" altLang="en-GB" sz="1800" dirty="0">
                <a:latin typeface="Arial" panose="020B0604020202020204" pitchFamily="34" charset="0"/>
              </a:rPr>
              <a:t>Isu Penting</a:t>
            </a:r>
            <a:r>
              <a:rPr lang="en-GB" altLang="x-none" sz="1800" dirty="0">
                <a:latin typeface="Arial" panose="020B0604020202020204" pitchFamily="34" charset="0"/>
              </a:rPr>
              <a:t>: </a:t>
            </a:r>
            <a:r>
              <a:rPr lang="en-ID" altLang="en-GB" sz="1800" i="1" dirty="0">
                <a:latin typeface="Arial" panose="020B0604020202020204" pitchFamily="34" charset="0"/>
              </a:rPr>
              <a:t>Intensitas dalam KOordinasi</a:t>
            </a:r>
            <a:r>
              <a:rPr lang="en-GB" altLang="x-none" sz="1800" i="1" dirty="0">
                <a:latin typeface="Arial" panose="020B0604020202020204" pitchFamily="34" charset="0"/>
              </a:rPr>
              <a:t>—</a:t>
            </a:r>
            <a:r>
              <a:rPr lang="en-ID" altLang="en-GB" sz="1800" dirty="0">
                <a:latin typeface="Arial" panose="020B0604020202020204" pitchFamily="34" charset="0"/>
              </a:rPr>
              <a:t>karyawan-karyawan dengan</a:t>
            </a:r>
          </a:p>
          <a:p>
            <a:r>
              <a:rPr lang="en-ID" altLang="en-GB" sz="1800" dirty="0">
                <a:latin typeface="Arial" panose="020B0604020202020204" pitchFamily="34" charset="0"/>
              </a:rPr>
              <a:t>tingkat ketergantungan yang tinggi harus dikelompokan kedalam satu unit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10265" name="Rectangle 30"/>
          <p:cNvSpPr/>
          <p:nvPr/>
        </p:nvSpPr>
        <p:spPr>
          <a:xfrm>
            <a:off x="762000" y="5756910"/>
            <a:ext cx="7772400" cy="6858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ID" altLang="en-GB" sz="1800" dirty="0">
                <a:latin typeface="Arial" panose="020B0604020202020204" pitchFamily="34" charset="0"/>
              </a:rPr>
              <a:t>Kriteria tambahan</a:t>
            </a:r>
            <a:r>
              <a:rPr lang="en-GB" altLang="x-none" sz="1800" dirty="0">
                <a:latin typeface="Arial" panose="020B0604020202020204" pitchFamily="34" charset="0"/>
              </a:rPr>
              <a:t>: </a:t>
            </a:r>
            <a:r>
              <a:rPr lang="en-ID" altLang="en-GB" sz="1800" dirty="0">
                <a:latin typeface="Arial" panose="020B0604020202020204" pitchFamily="34" charset="0"/>
              </a:rPr>
              <a:t>Skala ekonomi</a:t>
            </a:r>
            <a:r>
              <a:rPr lang="en-GB" altLang="x-none" sz="1800" dirty="0">
                <a:latin typeface="Arial" panose="020B0604020202020204" pitchFamily="34" charset="0"/>
              </a:rPr>
              <a:t>, </a:t>
            </a:r>
            <a:r>
              <a:rPr lang="en-ID" altLang="en-GB" sz="1800" dirty="0">
                <a:latin typeface="Arial" panose="020B0604020202020204" pitchFamily="34" charset="0"/>
              </a:rPr>
              <a:t>keekonomian utilitas</a:t>
            </a:r>
            <a:r>
              <a:rPr lang="en-GB" altLang="x-none" sz="1800" dirty="0">
                <a:latin typeface="Arial" panose="020B0604020202020204" pitchFamily="34" charset="0"/>
              </a:rPr>
              <a:t>,</a:t>
            </a:r>
          </a:p>
          <a:p>
            <a:r>
              <a:rPr lang="en-ID" altLang="en-GB" sz="1800" dirty="0">
                <a:latin typeface="Arial" panose="020B0604020202020204" pitchFamily="34" charset="0"/>
              </a:rPr>
              <a:t>Pembelajaran</a:t>
            </a:r>
            <a:r>
              <a:rPr lang="en-GB" altLang="x-none" sz="1800" dirty="0">
                <a:latin typeface="Arial" panose="020B0604020202020204" pitchFamily="34" charset="0"/>
              </a:rPr>
              <a:t>, </a:t>
            </a:r>
            <a:r>
              <a:rPr lang="en-ID" altLang="en-GB" sz="1800" dirty="0">
                <a:latin typeface="Arial" panose="020B0604020202020204" pitchFamily="34" charset="0"/>
              </a:rPr>
              <a:t>Standarisasi sistem Kontrol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½ Floppy (A:)">
  <a:themeElements>
    <a:clrScheme name="3½ Floppy (A:) 8">
      <a:dk1>
        <a:srgbClr val="000000"/>
      </a:dk1>
      <a:lt1>
        <a:srgbClr val="F57B49"/>
      </a:lt1>
      <a:dk2>
        <a:srgbClr val="000000"/>
      </a:dk2>
      <a:lt2>
        <a:srgbClr val="0000FF"/>
      </a:lt2>
      <a:accent1>
        <a:srgbClr val="FFFFFF"/>
      </a:accent1>
      <a:accent2>
        <a:srgbClr val="00AE00"/>
      </a:accent2>
      <a:accent3>
        <a:srgbClr val="F9BFB1"/>
      </a:accent3>
      <a:accent4>
        <a:srgbClr val="000000"/>
      </a:accent4>
      <a:accent5>
        <a:srgbClr val="FFFFFF"/>
      </a:accent5>
      <a:accent6>
        <a:srgbClr val="009D00"/>
      </a:accent6>
      <a:hlink>
        <a:srgbClr val="FC0128"/>
      </a:hlink>
      <a:folHlink>
        <a:srgbClr val="CECECE"/>
      </a:folHlink>
    </a:clrScheme>
    <a:fontScheme name="3½ Floppy (A:)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3½ Floppy (A: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½ Floppy (A: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8">
        <a:dk1>
          <a:srgbClr val="000000"/>
        </a:dk1>
        <a:lt1>
          <a:srgbClr val="F57B49"/>
        </a:lt1>
        <a:dk2>
          <a:srgbClr val="000000"/>
        </a:dk2>
        <a:lt2>
          <a:srgbClr val="0000FF"/>
        </a:lt2>
        <a:accent1>
          <a:srgbClr val="FFFFFF"/>
        </a:accent1>
        <a:accent2>
          <a:srgbClr val="00AE00"/>
        </a:accent2>
        <a:accent3>
          <a:srgbClr val="F9BFB1"/>
        </a:accent3>
        <a:accent4>
          <a:srgbClr val="000000"/>
        </a:accent4>
        <a:accent5>
          <a:srgbClr val="FFFFFF"/>
        </a:accent5>
        <a:accent6>
          <a:srgbClr val="009D00"/>
        </a:accent6>
        <a:hlink>
          <a:srgbClr val="FC0128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9</Pages>
  <Words>521</Words>
  <Application>Microsoft Office PowerPoint</Application>
  <PresentationFormat>On-screen Show (4:3)</PresentationFormat>
  <Paragraphs>207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3½ Floppy (A:)</vt:lpstr>
      <vt:lpstr>Struktur Org. dan Sistem Manajemen</vt:lpstr>
      <vt:lpstr>Evolusi Perusahaan Modern</vt:lpstr>
      <vt:lpstr>Struktur Org. GENERAL MOTOR, 1921</vt:lpstr>
      <vt:lpstr>Tugas Dasar Organisasi</vt:lpstr>
      <vt:lpstr>PowerPoint Presentation</vt:lpstr>
      <vt:lpstr>PowerPoint Presentation</vt:lpstr>
      <vt:lpstr>Prinsip Birokrasi menurut Weber’s </vt:lpstr>
      <vt:lpstr>Bentuk Mekanistik dan Organik</vt:lpstr>
      <vt:lpstr>PowerPoint Presentation</vt:lpstr>
      <vt:lpstr>Struktur Org. GENERAL MOTOR, 1997</vt:lpstr>
      <vt:lpstr>PowerPoint Presentation</vt:lpstr>
      <vt:lpstr>Struktur Org. MOBIL CORPORATION, 1997 </vt:lpstr>
      <vt:lpstr>PowerPoint Presentation</vt:lpstr>
      <vt:lpstr>Siklus Perencanaan Strategi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Structure and Management Systems</dc:title>
  <dc:creator>HENDRAWAN SUSANTO</dc:creator>
  <cp:lastModifiedBy>T410</cp:lastModifiedBy>
  <cp:revision>29</cp:revision>
  <dcterms:created xsi:type="dcterms:W3CDTF">1998-04-26T12:13:00Z</dcterms:created>
  <dcterms:modified xsi:type="dcterms:W3CDTF">2020-06-09T03:30:39Z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