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52755-494F-4B5C-856A-945C4E0BB7A7}" type="datetimeFigureOut">
              <a:rPr lang="id-ID" smtClean="0"/>
              <a:t>13/03/2019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1636-C2BB-44CB-B2BA-5D83BFA5EC6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MODEL COGNITIVE 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en-US" dirty="0"/>
              <a:t> 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/>
              <a:t>Survey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i="1" dirty="0"/>
              <a:t>survey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terfokus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mencapainya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i="1" dirty="0"/>
              <a:t>survey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OAI.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ditanyakan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subjektif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Tujuan </a:t>
            </a:r>
            <a:r>
              <a:rPr lang="id-ID" i="1" dirty="0"/>
              <a:t>survey</a:t>
            </a:r>
            <a:r>
              <a:rPr lang="id-ID" dirty="0"/>
              <a:t> y</a:t>
            </a:r>
            <a:r>
              <a:rPr lang="en-US" dirty="0"/>
              <a:t>an</a:t>
            </a:r>
            <a:r>
              <a:rPr lang="id-ID" dirty="0"/>
              <a:t>g lain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id-ID" dirty="0"/>
              <a:t> m</a:t>
            </a:r>
            <a:r>
              <a:rPr lang="en-US" dirty="0" err="1"/>
              <a:t>enemukan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(</a:t>
            </a:r>
            <a:r>
              <a:rPr lang="en-US" dirty="0" err="1"/>
              <a:t>umur</a:t>
            </a:r>
            <a:r>
              <a:rPr lang="en-US" dirty="0"/>
              <a:t>, </a:t>
            </a:r>
            <a:r>
              <a:rPr lang="en-US" dirty="0" err="1"/>
              <a:t>asal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penghasilan</a:t>
            </a:r>
            <a:r>
              <a:rPr lang="en-US" dirty="0"/>
              <a:t>)</a:t>
            </a:r>
            <a:endParaRPr lang="id-ID" dirty="0"/>
          </a:p>
          <a:p>
            <a:pPr lvl="1"/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/>
              <a:t>Gaya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Keakraban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(</a:t>
            </a:r>
            <a:r>
              <a:rPr lang="en-US" i="1" dirty="0"/>
              <a:t>Acceptance Tests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terukur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i="1" dirty="0"/>
              <a:t>hardware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software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/>
              <a:t> </a:t>
            </a:r>
            <a:r>
              <a:rPr lang="en-US" dirty="0" err="1"/>
              <a:t>sampai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Meng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Rancangan</a:t>
            </a:r>
            <a:r>
              <a:rPr lang="en-US" b="1" dirty="0"/>
              <a:t> </a:t>
            </a:r>
            <a:r>
              <a:rPr lang="en-US" b="1" dirty="0" err="1"/>
              <a:t>Antarmuka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ekstensif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/>
              <a:t>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b="1" dirty="0" err="1"/>
              <a:t>Tahapan</a:t>
            </a:r>
            <a:r>
              <a:rPr lang="en-US" b="1" dirty="0"/>
              <a:t> </a:t>
            </a:r>
            <a:r>
              <a:rPr lang="en-US" b="1" dirty="0" err="1"/>
              <a:t>perancangan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tengah</a:t>
            </a:r>
            <a:r>
              <a:rPr lang="en-US" dirty="0"/>
              <a:t>, </a:t>
            </a:r>
            <a:r>
              <a:rPr lang="en-US" dirty="0" err="1"/>
              <a:t>akhir</a:t>
            </a:r>
            <a:r>
              <a:rPr lang="en-US" dirty="0"/>
              <a:t>).</a:t>
            </a:r>
            <a:endParaRPr lang="id-ID" dirty="0"/>
          </a:p>
          <a:p>
            <a:pPr lvl="1"/>
            <a:r>
              <a:rPr lang="en-US" b="1" dirty="0"/>
              <a:t>Tingkat </a:t>
            </a:r>
            <a:r>
              <a:rPr lang="en-US" b="1" dirty="0" err="1"/>
              <a:t>kebaruan</a:t>
            </a:r>
            <a:r>
              <a:rPr lang="en-US" b="1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).</a:t>
            </a:r>
            <a:endParaRPr lang="id-ID" dirty="0"/>
          </a:p>
          <a:p>
            <a:pPr lvl="1"/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pemakai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diperkirakan</a:t>
            </a:r>
            <a:r>
              <a:rPr lang="en-US" dirty="0"/>
              <a:t>. </a:t>
            </a:r>
            <a:endParaRPr lang="id-ID" dirty="0"/>
          </a:p>
          <a:p>
            <a:pPr lvl="1"/>
            <a:r>
              <a:rPr lang="en-US" b="1" dirty="0"/>
              <a:t>Tingkat </a:t>
            </a:r>
            <a:r>
              <a:rPr lang="en-US" b="1" dirty="0" err="1"/>
              <a:t>kritis</a:t>
            </a:r>
            <a:r>
              <a:rPr lang="en-US" b="1" dirty="0"/>
              <a:t> </a:t>
            </a:r>
            <a:r>
              <a:rPr lang="en-US" b="1" dirty="0" err="1"/>
              <a:t>antarmuka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mis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vs.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pameran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museum).</a:t>
            </a:r>
            <a:endParaRPr lang="id-ID" dirty="0"/>
          </a:p>
          <a:p>
            <a:pPr lvl="1"/>
            <a:r>
              <a:rPr lang="en-US" b="1" dirty="0" err="1"/>
              <a:t>Biaya</a:t>
            </a:r>
            <a:r>
              <a:rPr lang="en-US" b="1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dialokasikan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tersedia</a:t>
            </a:r>
            <a:r>
              <a:rPr lang="en-US" dirty="0"/>
              <a:t>.</a:t>
            </a:r>
            <a:endParaRPr lang="id-ID" dirty="0"/>
          </a:p>
          <a:p>
            <a:pPr lvl="1"/>
            <a:r>
              <a:rPr lang="en-US" b="1" dirty="0" err="1"/>
              <a:t>Pengalaman</a:t>
            </a:r>
            <a:r>
              <a:rPr lang="en-US" b="1" dirty="0"/>
              <a:t> </a:t>
            </a:r>
            <a:r>
              <a:rPr lang="en-US" b="1" dirty="0" err="1"/>
              <a:t>perancangan</a:t>
            </a:r>
            <a:r>
              <a:rPr lang="en-US" b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err="1"/>
              <a:t>Ulasan</a:t>
            </a:r>
            <a:r>
              <a:rPr lang="en-US" u="sng" dirty="0"/>
              <a:t> </a:t>
            </a:r>
            <a:r>
              <a:rPr lang="en-US" u="sng" dirty="0" err="1"/>
              <a:t>Pakar</a:t>
            </a:r>
            <a:r>
              <a:rPr lang="en-US" u="sng" dirty="0"/>
              <a:t> (</a:t>
            </a:r>
            <a:r>
              <a:rPr lang="en-US" i="1" u="sng" dirty="0"/>
              <a:t>Expert Review</a:t>
            </a:r>
            <a:r>
              <a:rPr lang="en-US" u="sng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 dirty="0" err="1"/>
              <a:t>Ulasan</a:t>
            </a:r>
            <a:r>
              <a:rPr lang="en-US" b="1" dirty="0"/>
              <a:t> </a:t>
            </a:r>
            <a:r>
              <a:rPr lang="en-US" b="1" dirty="0" err="1"/>
              <a:t>pakar</a:t>
            </a:r>
            <a:r>
              <a:rPr lang="en-US" b="1" dirty="0"/>
              <a:t> yang </a:t>
            </a:r>
            <a:r>
              <a:rPr lang="en-US" b="1" dirty="0" err="1"/>
              <a:t>cukup</a:t>
            </a:r>
            <a:r>
              <a:rPr lang="en-US" b="1" dirty="0"/>
              <a:t> formal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terbukti</a:t>
            </a:r>
            <a:r>
              <a:rPr lang="en-US" b="1" dirty="0"/>
              <a:t> </a:t>
            </a:r>
            <a:r>
              <a:rPr lang="en-US" b="1" dirty="0" err="1"/>
              <a:t>efektif</a:t>
            </a:r>
            <a:r>
              <a:rPr lang="en-US" b="1" dirty="0"/>
              <a:t>.</a:t>
            </a:r>
            <a:endParaRPr lang="id-ID" dirty="0"/>
          </a:p>
          <a:p>
            <a:pPr lvl="0"/>
            <a:r>
              <a:rPr lang="en-US" b="1" dirty="0" err="1"/>
              <a:t>Ulasan</a:t>
            </a:r>
            <a:r>
              <a:rPr lang="en-US" b="1" dirty="0"/>
              <a:t> </a:t>
            </a:r>
            <a:r>
              <a:rPr lang="en-US" b="1" dirty="0" err="1"/>
              <a:t>pakar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dilakukan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akhir</a:t>
            </a:r>
            <a:r>
              <a:rPr lang="en-US" b="1" dirty="0"/>
              <a:t> </a:t>
            </a:r>
            <a:r>
              <a:rPr lang="en-US" b="1" dirty="0" err="1"/>
              <a:t>fase</a:t>
            </a:r>
            <a:r>
              <a:rPr lang="en-US" b="1" dirty="0"/>
              <a:t> </a:t>
            </a:r>
            <a:r>
              <a:rPr lang="en-US" b="1" dirty="0" err="1"/>
              <a:t>perancangan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keluarannya</a:t>
            </a:r>
            <a:r>
              <a:rPr lang="en-US" b="1" dirty="0"/>
              <a:t> </a:t>
            </a:r>
            <a:r>
              <a:rPr lang="en-US" b="1" dirty="0" err="1"/>
              <a:t>berupa</a:t>
            </a:r>
            <a:r>
              <a:rPr lang="en-US" b="1" dirty="0"/>
              <a:t> </a:t>
            </a:r>
            <a:r>
              <a:rPr lang="en-US" b="1" dirty="0" err="1"/>
              <a:t>laporan</a:t>
            </a:r>
            <a:r>
              <a:rPr lang="en-US" b="1" dirty="0"/>
              <a:t> formal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yang </a:t>
            </a:r>
            <a:r>
              <a:rPr lang="en-US" b="1" dirty="0" err="1"/>
              <a:t>ditemui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. </a:t>
            </a:r>
            <a:endParaRPr lang="id-ID" dirty="0"/>
          </a:p>
          <a:p>
            <a:pPr lvl="0"/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ulasan</a:t>
            </a:r>
            <a:r>
              <a:rPr lang="en-US" b="1" dirty="0"/>
              <a:t> </a:t>
            </a:r>
            <a:r>
              <a:rPr lang="en-US" b="1" dirty="0" err="1"/>
              <a:t>pakar</a:t>
            </a:r>
            <a:r>
              <a:rPr lang="en-US" b="1" dirty="0"/>
              <a:t>:</a:t>
            </a:r>
            <a:endParaRPr lang="id-ID" dirty="0"/>
          </a:p>
          <a:p>
            <a:pPr lvl="1"/>
            <a:r>
              <a:rPr lang="en-US" b="1" dirty="0" err="1"/>
              <a:t>Evaluasi</a:t>
            </a:r>
            <a:r>
              <a:rPr lang="en-US" b="1" dirty="0"/>
              <a:t> </a:t>
            </a:r>
            <a:r>
              <a:rPr lang="en-US" b="1" dirty="0" err="1"/>
              <a:t>heuristik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b="1" dirty="0" err="1"/>
              <a:t>Ulasan</a:t>
            </a:r>
            <a:r>
              <a:rPr lang="en-US" b="1" dirty="0"/>
              <a:t> </a:t>
            </a:r>
            <a:r>
              <a:rPr lang="en-US" b="1" dirty="0" err="1"/>
              <a:t>kesesuaian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pedoman</a:t>
            </a:r>
            <a:r>
              <a:rPr lang="en-US" b="1" dirty="0"/>
              <a:t> (</a:t>
            </a:r>
            <a:r>
              <a:rPr lang="en-US" b="1" i="1" dirty="0"/>
              <a:t>guidelines review</a:t>
            </a:r>
            <a:r>
              <a:rPr lang="en-US" b="1" dirty="0"/>
              <a:t>)</a:t>
            </a:r>
            <a:endParaRPr lang="id-ID" dirty="0"/>
          </a:p>
          <a:p>
            <a:pPr lvl="1"/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konsistensi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b="1" dirty="0" err="1"/>
              <a:t>Penelusuran</a:t>
            </a:r>
            <a:r>
              <a:rPr lang="en-US" b="1" dirty="0"/>
              <a:t> </a:t>
            </a:r>
            <a:r>
              <a:rPr lang="en-US" b="1" dirty="0" err="1"/>
              <a:t>kognitif</a:t>
            </a:r>
            <a:r>
              <a:rPr lang="en-US" b="1" dirty="0"/>
              <a:t> </a:t>
            </a:r>
            <a:endParaRPr lang="id-ID" dirty="0"/>
          </a:p>
          <a:p>
            <a:pPr lvl="1"/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i="1" dirty="0"/>
              <a:t>usability </a:t>
            </a:r>
            <a:r>
              <a:rPr lang="en-US" b="1" dirty="0"/>
              <a:t>formal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Ulasan</a:t>
            </a:r>
            <a:r>
              <a:rPr lang="en-US" u="sng" dirty="0" smtClean="0"/>
              <a:t> </a:t>
            </a:r>
            <a:r>
              <a:rPr lang="en-US" u="sng" dirty="0" err="1" smtClean="0"/>
              <a:t>Pakar</a:t>
            </a:r>
            <a:r>
              <a:rPr lang="en-US" u="sng" dirty="0" smtClean="0"/>
              <a:t> (</a:t>
            </a:r>
            <a:r>
              <a:rPr lang="en-US" i="1" u="sng" dirty="0" smtClean="0"/>
              <a:t>Expert Review</a:t>
            </a:r>
            <a:r>
              <a:rPr lang="en-US" u="sng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i="1" dirty="0"/>
              <a:t>Heuristic Evaluation</a:t>
            </a:r>
            <a:endParaRPr lang="id-ID" dirty="0"/>
          </a:p>
          <a:p>
            <a:pPr lvl="0"/>
            <a:r>
              <a:rPr lang="id-ID" b="1" dirty="0"/>
              <a:t>Sekelompok pakar menguji antarmuka terhadap prinsip-prinsip </a:t>
            </a:r>
            <a:r>
              <a:rPr lang="id-ID" b="1" i="1" dirty="0"/>
              <a:t>usability</a:t>
            </a:r>
            <a:r>
              <a:rPr lang="en-US" b="1" dirty="0"/>
              <a:t> (</a:t>
            </a:r>
            <a:r>
              <a:rPr lang="en-US" b="1" i="1" dirty="0"/>
              <a:t>heuristics</a:t>
            </a:r>
            <a:r>
              <a:rPr lang="en-US" b="1" dirty="0"/>
              <a:t>)</a:t>
            </a:r>
            <a:endParaRPr lang="id-ID" dirty="0"/>
          </a:p>
          <a:p>
            <a:pPr lvl="0"/>
            <a:r>
              <a:rPr lang="id-ID" dirty="0"/>
              <a:t>Melibatkan 3-5 pakar– setiap pakar menemukan permasalahan-permasalahan perancangan dan </a:t>
            </a:r>
            <a:r>
              <a:rPr lang="id-ID" i="1" dirty="0"/>
              <a:t>usability</a:t>
            </a:r>
            <a:r>
              <a:rPr lang="id-ID" dirty="0"/>
              <a:t> yang berbeda</a:t>
            </a:r>
          </a:p>
          <a:p>
            <a:pPr lvl="0"/>
            <a:r>
              <a:rPr lang="id-ID" b="1" i="1" dirty="0"/>
              <a:t>Guideline Checklist Review</a:t>
            </a:r>
            <a:endParaRPr lang="id-ID" dirty="0"/>
          </a:p>
          <a:p>
            <a:r>
              <a:rPr lang="en-US" dirty="0"/>
              <a:t>	</a:t>
            </a:r>
            <a:r>
              <a:rPr lang="id-ID" b="1" dirty="0"/>
              <a:t>Seorang pakar membandingkan rancangan dengan dokumen pedoman  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id-ID" dirty="0"/>
              <a:t>Memeriksa </a:t>
            </a:r>
            <a:r>
              <a:rPr lang="en-US" dirty="0"/>
              <a:t>format, </a:t>
            </a:r>
            <a:r>
              <a:rPr lang="en-US" i="1" dirty="0"/>
              <a:t>navigation</a:t>
            </a:r>
            <a:r>
              <a:rPr lang="en-US" dirty="0"/>
              <a:t>, </a:t>
            </a:r>
            <a:r>
              <a:rPr lang="en-US" i="1" dirty="0"/>
              <a:t>context</a:t>
            </a:r>
            <a:r>
              <a:rPr lang="en-US" dirty="0"/>
              <a:t>, </a:t>
            </a:r>
            <a:r>
              <a:rPr lang="en-US" i="1" dirty="0"/>
              <a:t>workflow</a:t>
            </a:r>
            <a:r>
              <a:rPr lang="id-ID" dirty="0"/>
              <a:t>, dsb</a:t>
            </a:r>
            <a:r>
              <a:rPr lang="en-US" dirty="0"/>
              <a:t> </a:t>
            </a:r>
            <a:endParaRPr lang="id-ID" dirty="0"/>
          </a:p>
          <a:p>
            <a:r>
              <a:rPr lang="id-ID" b="1" dirty="0"/>
              <a:t>Contoh</a:t>
            </a:r>
            <a:r>
              <a:rPr lang="en-US" b="1" dirty="0"/>
              <a:t>:</a:t>
            </a:r>
            <a:br>
              <a:rPr lang="en-US" b="1" dirty="0"/>
            </a:br>
            <a:r>
              <a:rPr lang="id-ID" dirty="0"/>
              <a:t>Penggunaan</a:t>
            </a:r>
            <a:r>
              <a:rPr lang="en-US" dirty="0"/>
              <a:t> font Sans Serif 10pt. </a:t>
            </a:r>
            <a:r>
              <a:rPr lang="en-US" dirty="0" err="1"/>
              <a:t>seperti</a:t>
            </a:r>
            <a:r>
              <a:rPr lang="en-US" dirty="0"/>
              <a:t>: Arial </a:t>
            </a:r>
            <a:r>
              <a:rPr lang="id-ID" dirty="0"/>
              <a:t>atau</a:t>
            </a:r>
            <a:r>
              <a:rPr lang="en-US" dirty="0"/>
              <a:t> Verdana </a:t>
            </a:r>
            <a:r>
              <a:rPr lang="id-ID" dirty="0"/>
              <a:t>pada halaman</a:t>
            </a:r>
            <a:r>
              <a:rPr lang="en-US" dirty="0"/>
              <a:t> Web</a:t>
            </a:r>
            <a:r>
              <a:rPr lang="id-ID" dirty="0"/>
              <a:t> u</a:t>
            </a:r>
            <a:r>
              <a:rPr lang="en-US" dirty="0"/>
              <a:t>n</a:t>
            </a:r>
            <a:r>
              <a:rPr lang="id-ID" dirty="0"/>
              <a:t>t</a:t>
            </a:r>
            <a:r>
              <a:rPr lang="en-US" dirty="0"/>
              <a:t>u</a:t>
            </a:r>
            <a:r>
              <a:rPr lang="id-ID" dirty="0"/>
              <a:t>k kemudahan membaca</a:t>
            </a:r>
            <a:r>
              <a:rPr lang="en-US" dirty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Ulasan</a:t>
            </a:r>
            <a:r>
              <a:rPr lang="en-US" u="sng" dirty="0" smtClean="0"/>
              <a:t> </a:t>
            </a:r>
            <a:r>
              <a:rPr lang="en-US" u="sng" dirty="0" err="1" smtClean="0"/>
              <a:t>Pakar</a:t>
            </a:r>
            <a:r>
              <a:rPr lang="en-US" u="sng" dirty="0" smtClean="0"/>
              <a:t> (</a:t>
            </a:r>
            <a:r>
              <a:rPr lang="en-US" i="1" u="sng" dirty="0" smtClean="0"/>
              <a:t>Expert Review</a:t>
            </a:r>
            <a:r>
              <a:rPr lang="en-US" u="sng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Cognitive walkthroughs</a:t>
            </a:r>
            <a:endParaRPr lang="id-ID" dirty="0"/>
          </a:p>
          <a:p>
            <a:r>
              <a:rPr lang="id-ID" dirty="0"/>
              <a:t>Pengujian antarmuka oleh pakar dengan mengambil peran sebagai pengguna yang sedang menggunakan sistem utk menemukan permasalahan</a:t>
            </a:r>
            <a:r>
              <a:rPr lang="en-US" dirty="0"/>
              <a:t> 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/>
              <a:t>Uji</a:t>
            </a:r>
            <a:r>
              <a:rPr lang="en-US" u="sng" dirty="0"/>
              <a:t> </a:t>
            </a:r>
            <a:r>
              <a:rPr lang="en-US" u="sng" dirty="0" err="1"/>
              <a:t>dan</a:t>
            </a:r>
            <a:r>
              <a:rPr lang="en-US" u="sng" dirty="0"/>
              <a:t> </a:t>
            </a:r>
            <a:r>
              <a:rPr lang="en-US" u="sng" dirty="0" err="1"/>
              <a:t>Laboratorium</a:t>
            </a:r>
            <a:r>
              <a:rPr lang="en-US" u="sng" dirty="0"/>
              <a:t> </a:t>
            </a:r>
            <a:r>
              <a:rPr lang="en-US" i="1" u="sng" dirty="0"/>
              <a:t>Usability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:</a:t>
            </a:r>
            <a:endParaRPr lang="id-ID" dirty="0"/>
          </a:p>
          <a:p>
            <a:pPr lvl="1"/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endParaRPr lang="id-ID" dirty="0"/>
          </a:p>
          <a:p>
            <a:pPr lvl="1"/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. </a:t>
            </a:r>
            <a:endParaRPr lang="id-ID" dirty="0"/>
          </a:p>
          <a:p>
            <a:pPr lvl="0"/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i="1" dirty="0"/>
              <a:t>usability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diberitahu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diuji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software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Keikutsertaan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i="1" dirty="0"/>
              <a:t>usability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sukarela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Usability Test</a:t>
            </a:r>
            <a:r>
              <a:rPr lang="en-US" u="sng" dirty="0"/>
              <a:t> - Me</a:t>
            </a:r>
            <a:r>
              <a:rPr lang="id-ID" u="sng" dirty="0"/>
              <a:t>todologi</a:t>
            </a:r>
            <a:r>
              <a:rPr lang="en-US" u="sng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dirty="0"/>
              <a:t>Libatkan 4-5 pengguna dan evaluasi interksi mereka dalam menyelesaikan kasus-kasus nyata. </a:t>
            </a:r>
          </a:p>
          <a:p>
            <a:pPr lvl="0"/>
            <a:r>
              <a:rPr lang="id-ID" dirty="0"/>
              <a:t>Lakukan test </a:t>
            </a:r>
            <a:r>
              <a:rPr lang="en-US" dirty="0" err="1"/>
              <a:t>sedini</a:t>
            </a:r>
            <a:r>
              <a:rPr lang="id-ID" dirty="0"/>
              <a:t> mungkin dalam tahapan perancangan</a:t>
            </a:r>
            <a:r>
              <a:rPr lang="en-US" dirty="0"/>
              <a:t> – paper prototypes, </a:t>
            </a:r>
            <a:r>
              <a:rPr lang="en-US" i="1" dirty="0"/>
              <a:t>wireframes</a:t>
            </a:r>
            <a:r>
              <a:rPr lang="en-US" dirty="0"/>
              <a:t>, HTML </a:t>
            </a:r>
            <a:r>
              <a:rPr lang="en-US" i="1" dirty="0"/>
              <a:t>mockups</a:t>
            </a:r>
            <a:r>
              <a:rPr lang="en-US" dirty="0"/>
              <a:t>, </a:t>
            </a:r>
            <a:r>
              <a:rPr lang="id-ID" dirty="0"/>
              <a:t>dsb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Lakukan pencatatan (log) selama pengujian </a:t>
            </a:r>
          </a:p>
          <a:p>
            <a:pPr lvl="0"/>
            <a:r>
              <a:rPr lang="id-ID" dirty="0"/>
              <a:t>Buat rekaman video </a:t>
            </a:r>
          </a:p>
          <a:p>
            <a:pPr lvl="0"/>
            <a:r>
              <a:rPr lang="id-ID" dirty="0"/>
              <a:t>Ukur kepuasan pengguna dengan </a:t>
            </a:r>
            <a:r>
              <a:rPr lang="en-US" i="1" dirty="0"/>
              <a:t>on-line</a:t>
            </a:r>
            <a:r>
              <a:rPr lang="en-US" dirty="0"/>
              <a:t> </a:t>
            </a:r>
            <a:r>
              <a:rPr lang="en-US" i="1" dirty="0"/>
              <a:t>feedback</a:t>
            </a:r>
            <a:r>
              <a:rPr lang="en-US" dirty="0"/>
              <a:t> </a:t>
            </a:r>
            <a:r>
              <a:rPr lang="en-US" i="1" dirty="0"/>
              <a:t>questionnaire</a:t>
            </a:r>
            <a:endParaRPr lang="id-ID" dirty="0"/>
          </a:p>
          <a:p>
            <a:pPr lvl="0"/>
            <a:r>
              <a:rPr lang="id-ID" dirty="0"/>
              <a:t>Diskusikan permasalahan-permasalahan dan rekomendasi-rekomendasi terkait </a:t>
            </a:r>
            <a:r>
              <a:rPr lang="id-ID" i="1" dirty="0"/>
              <a:t>usability</a:t>
            </a:r>
            <a:r>
              <a:rPr lang="id-ID" dirty="0"/>
              <a:t> dengan tim pengembang. </a:t>
            </a:r>
            <a:r>
              <a:rPr lang="en-US" dirty="0"/>
              <a:t>	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i="1" u="sng" dirty="0"/>
              <a:t>Mengapa hanya melibatkan 4 sampai 5 peserta</a:t>
            </a:r>
            <a:r>
              <a:rPr lang="en-US" i="1" u="sng" dirty="0"/>
              <a:t>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Menguji dengan 5 orang yang mewakili pengguna biasanya cukup utk mengungkapkan </a:t>
            </a:r>
            <a:r>
              <a:rPr lang="en-US" dirty="0"/>
              <a:t>90% </a:t>
            </a:r>
            <a:r>
              <a:rPr lang="id-ID" dirty="0"/>
              <a:t>atau lebih permasalahan-permasalahan </a:t>
            </a:r>
            <a:r>
              <a:rPr lang="en-US" dirty="0"/>
              <a:t>usability</a:t>
            </a:r>
            <a:endParaRPr lang="id-ID" dirty="0"/>
          </a:p>
          <a:p>
            <a:pPr lvl="0"/>
            <a:r>
              <a:rPr lang="en-US" i="1" dirty="0"/>
              <a:t>More users = more time + more expense + repeated usability issues</a:t>
            </a:r>
            <a:endParaRPr lang="id-ID" dirty="0"/>
          </a:p>
          <a:p>
            <a:pPr lvl="0"/>
            <a:r>
              <a:rPr lang="id-ID" dirty="0"/>
              <a:t>Peserta yang lain bisa dilibatkan dalam pengujian selanjutnya terhadap antarmuka pemakai yang sudah diperbaiki. </a:t>
            </a:r>
          </a:p>
          <a:p>
            <a:pPr lvl="0"/>
            <a:r>
              <a:rPr lang="id-ID" dirty="0"/>
              <a:t>Pengujian yang dilakukan beberapa kali sangat berguna untuk memberbaiki rancangan dan bukan hanya mendokumentasikan kekurangan-kekurangan.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/>
              <a:t>Beberapa</a:t>
            </a:r>
            <a:r>
              <a:rPr lang="en-US" u="sng" dirty="0"/>
              <a:t> </a:t>
            </a:r>
            <a:r>
              <a:rPr lang="en-US" u="sng" dirty="0" err="1"/>
              <a:t>Teknik</a:t>
            </a:r>
            <a:r>
              <a:rPr lang="en-US" u="sng" dirty="0"/>
              <a:t> </a:t>
            </a:r>
            <a:r>
              <a:rPr lang="en-US" u="sng" dirty="0" err="1"/>
              <a:t>Laboratorium</a:t>
            </a:r>
            <a:r>
              <a:rPr lang="en-US" u="sng" dirty="0"/>
              <a:t> </a:t>
            </a:r>
            <a:r>
              <a:rPr lang="en-US" i="1" u="sng" dirty="0"/>
              <a:t>Usability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/>
              <a:t>Meminta</a:t>
            </a:r>
            <a:r>
              <a:rPr lang="en-US" i="1" dirty="0"/>
              <a:t> </a:t>
            </a:r>
            <a:r>
              <a:rPr lang="en-US" i="1" dirty="0" err="1"/>
              <a:t>pemakai</a:t>
            </a:r>
            <a:r>
              <a:rPr lang="en-US" i="1" dirty="0"/>
              <a:t> </a:t>
            </a:r>
            <a:r>
              <a:rPr lang="en-US" b="1" i="1" dirty="0" err="1"/>
              <a:t>mengucapkan</a:t>
            </a:r>
            <a:r>
              <a:rPr lang="en-US" b="1" i="1" dirty="0"/>
              <a:t> </a:t>
            </a:r>
            <a:r>
              <a:rPr lang="en-US" b="1" i="1" dirty="0" err="1"/>
              <a:t>apa</a:t>
            </a:r>
            <a:r>
              <a:rPr lang="en-US" b="1" i="1" dirty="0"/>
              <a:t> yang </a:t>
            </a:r>
            <a:r>
              <a:rPr lang="en-US" b="1" i="1" dirty="0" err="1"/>
              <a:t>mereka</a:t>
            </a:r>
            <a:r>
              <a:rPr lang="en-US" b="1" i="1" dirty="0"/>
              <a:t> </a:t>
            </a:r>
            <a:r>
              <a:rPr lang="en-US" b="1" i="1" dirty="0" err="1"/>
              <a:t>pikirkan</a:t>
            </a:r>
            <a:r>
              <a:rPr lang="en-US" b="1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kerjakan</a:t>
            </a:r>
            <a:r>
              <a:rPr lang="en-US" i="1" dirty="0"/>
              <a:t> (think aloud).</a:t>
            </a:r>
            <a:endParaRPr lang="id-ID" dirty="0"/>
          </a:p>
          <a:p>
            <a:pPr lvl="0"/>
            <a:r>
              <a:rPr lang="en-US" i="1" dirty="0" err="1"/>
              <a:t>Menggunakan</a:t>
            </a:r>
            <a:r>
              <a:rPr lang="en-US" i="1" dirty="0"/>
              <a:t> </a:t>
            </a:r>
            <a:r>
              <a:rPr lang="en-US" b="1" i="1" dirty="0" err="1"/>
              <a:t>dua</a:t>
            </a:r>
            <a:r>
              <a:rPr lang="en-US" b="1" i="1" dirty="0"/>
              <a:t> </a:t>
            </a:r>
            <a:r>
              <a:rPr lang="en-US" b="1" i="1" dirty="0" err="1"/>
              <a:t>peserta</a:t>
            </a:r>
            <a:r>
              <a:rPr lang="en-US" b="1" i="1" dirty="0"/>
              <a:t> </a:t>
            </a:r>
            <a:r>
              <a:rPr lang="en-US" i="1" dirty="0" err="1"/>
              <a:t>bekerja</a:t>
            </a:r>
            <a:r>
              <a:rPr lang="en-US" i="1" dirty="0"/>
              <a:t> </a:t>
            </a:r>
            <a:r>
              <a:rPr lang="en-US" i="1" dirty="0" err="1"/>
              <a:t>bersama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mendukung</a:t>
            </a:r>
            <a:r>
              <a:rPr lang="en-US" i="1" dirty="0"/>
              <a:t> </a:t>
            </a:r>
            <a:r>
              <a:rPr lang="en-US" i="1" dirty="0" err="1"/>
              <a:t>bicara</a:t>
            </a:r>
            <a:r>
              <a:rPr lang="en-US" i="1" dirty="0"/>
              <a:t>.</a:t>
            </a:r>
            <a:endParaRPr lang="id-ID" dirty="0"/>
          </a:p>
          <a:p>
            <a:pPr lvl="0"/>
            <a:r>
              <a:rPr lang="en-US" b="1" i="1" dirty="0" err="1"/>
              <a:t>Memvideokan</a:t>
            </a:r>
            <a:r>
              <a:rPr lang="en-US" i="1" dirty="0"/>
              <a:t> </a:t>
            </a:r>
            <a:r>
              <a:rPr lang="en-US" i="1" dirty="0" err="1"/>
              <a:t>kegiatan</a:t>
            </a:r>
            <a:r>
              <a:rPr lang="en-US" i="1" dirty="0"/>
              <a:t> </a:t>
            </a:r>
            <a:r>
              <a:rPr lang="en-US" i="1" dirty="0" err="1"/>
              <a:t>peserta</a:t>
            </a:r>
            <a:r>
              <a:rPr lang="en-US" i="1" dirty="0"/>
              <a:t> </a:t>
            </a:r>
            <a:r>
              <a:rPr lang="en-US" i="1" dirty="0" err="1"/>
              <a:t>untuk</a:t>
            </a:r>
            <a:r>
              <a:rPr lang="en-US" i="1" dirty="0"/>
              <a:t> </a:t>
            </a:r>
            <a:r>
              <a:rPr lang="en-US" i="1" dirty="0" err="1"/>
              <a:t>dilihat</a:t>
            </a:r>
            <a:r>
              <a:rPr lang="en-US" i="1" dirty="0"/>
              <a:t> </a:t>
            </a:r>
            <a:r>
              <a:rPr lang="en-US" i="1" dirty="0" err="1"/>
              <a:t>lagi</a:t>
            </a:r>
            <a:r>
              <a:rPr lang="en-US" i="1" dirty="0"/>
              <a:t> </a:t>
            </a:r>
            <a:r>
              <a:rPr lang="en-US" i="1" dirty="0" err="1"/>
              <a:t>kemudian</a:t>
            </a:r>
            <a:r>
              <a:rPr lang="en-US" i="1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534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MODEL COGNITIVE   </vt:lpstr>
      <vt:lpstr>Menguji Rancangan Antarmuka </vt:lpstr>
      <vt:lpstr>Ulasan Pakar (Expert Review)</vt:lpstr>
      <vt:lpstr>Ulasan Pakar (Expert Review)</vt:lpstr>
      <vt:lpstr>Ulasan Pakar (Expert Review)</vt:lpstr>
      <vt:lpstr>Uji dan Laboratorium Usability</vt:lpstr>
      <vt:lpstr>Usability Test - Metodologi </vt:lpstr>
      <vt:lpstr>Mengapa hanya melibatkan 4 sampai 5 peserta?</vt:lpstr>
      <vt:lpstr>Beberapa Teknik Laboratorium Usability</vt:lpstr>
      <vt:lpstr>Survey</vt:lpstr>
      <vt:lpstr>Uji Penerimaan (Acceptance Tests)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COGNITIVE   </dc:title>
  <dc:creator>fasilkom2</dc:creator>
  <cp:lastModifiedBy>fasilkom2</cp:lastModifiedBy>
  <cp:revision>2</cp:revision>
  <dcterms:created xsi:type="dcterms:W3CDTF">2019-03-13T10:34:32Z</dcterms:created>
  <dcterms:modified xsi:type="dcterms:W3CDTF">2019-03-13T12:46:03Z</dcterms:modified>
</cp:coreProperties>
</file>