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73" r:id="rId6"/>
    <p:sldId id="259" r:id="rId7"/>
    <p:sldId id="269" r:id="rId8"/>
    <p:sldId id="260" r:id="rId9"/>
    <p:sldId id="270" r:id="rId10"/>
    <p:sldId id="263" r:id="rId11"/>
    <p:sldId id="264" r:id="rId12"/>
    <p:sldId id="266" r:id="rId13"/>
    <p:sldId id="261" r:id="rId14"/>
    <p:sldId id="262" r:id="rId15"/>
    <p:sldId id="265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7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16D98-01A3-3A43-946D-515B8C151DF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16700-CE2C-4E43-908E-5E3184CE07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34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16700-CE2C-4E43-908E-5E3184CE07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4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16700-CE2C-4E43-908E-5E3184CE07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1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F3F8A63-F2A1-44A4-A4D1-B2B9C28AB9DB}" type="datetime1">
              <a:rPr lang="id-ID"/>
              <a:pPr/>
              <a:t>03/09/2019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C4D9-B721-416B-8577-D7DEE36F49A6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lang="id-ID"/>
              <a:pPr/>
              <a:t>03/09/2019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lang="id-ID"/>
              <a:pPr/>
              <a:t>03/09/2019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BDCDF1B-54EC-4432-8649-0FE40DD46F86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CDA6A0B-D499-425D-9760-7E378B1D24E7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2FE-6867-4DAE-B4E4-C2A1A38F9C0D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BBBDE9-5D16-425E-B13A-2B2E02B8AFC8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2344D9-246E-4D78-97F7-CDDE15C7C47A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546CB8D4-A311-4DB1-9E65-F6E7BA49F613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lang="id-ID"/>
              <a:pPr/>
              <a:t>03/09/2019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lang="id-ID"/>
              <a:pPr/>
              <a:t>03/09/2019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4E26-7EC0-4FCC-8AD8-71E9EC27DEDB}" type="datetime1">
              <a:rPr lang="id-ID"/>
              <a:pPr/>
              <a:t>03/09/2019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D331-B61B-42C1-B285-1046175C3B63}" type="datetime1">
              <a:rPr lang="id-ID"/>
              <a:pPr/>
              <a:t>03/09/2019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42DA821-B647-4F8C-84A0-7D19D85CB385}" type="datetime1">
              <a:rPr lang="id-ID"/>
              <a:pPr/>
              <a:t>03/09/2019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B77F108C-2518-4D60-9FAF-6346FD9D7826}" type="datetime1">
              <a:rPr lang="id-ID"/>
              <a:pPr/>
              <a:t>03/09/2019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lang="id-ID"/>
              <a:pPr/>
              <a:t>03/09/2019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8E7-101B-4C6B-9C4C-A85A7CD6FD99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3FD2-B255-4F2A-ACF3-B969FC717B42}" type="datetime1">
              <a:rPr lang="id-ID"/>
              <a:pPr/>
              <a:t>03/09/2019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E6C1EDB-CE87-4BA6-95D9-AD3AE9C734F7}" type="datetime1">
              <a:rPr lang="id-ID"/>
              <a:pPr/>
              <a:t>03/09/2019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sychcentral.com/lib/2011/home-school-collaboration-for-children-with-learning-disabiliti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nccrest.org/Briefs/PractitionerBrief_BuildingCollaboration.pdf" TargetMode="External"/><Relationship Id="rId2" Type="http://schemas.openxmlformats.org/officeDocument/2006/relationships/hyperlink" Target="http://www.ncpie.org/DevelopingPartnership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118847"/>
            <a:ext cx="8610600" cy="74855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1600" cap="small" dirty="0" smtClean="0">
                <a:solidFill>
                  <a:schemeClr val="tx1"/>
                </a:solidFill>
              </a:rPr>
              <a:t>A presentation by:</a:t>
            </a:r>
          </a:p>
          <a:p>
            <a:pPr algn="ctr"/>
            <a:r>
              <a:rPr lang="en-US" sz="1600" cap="small" dirty="0" smtClean="0">
                <a:solidFill>
                  <a:schemeClr val="tx1"/>
                </a:solidFill>
              </a:rPr>
              <a:t> Jennifer Judy, Olivia </a:t>
            </a:r>
            <a:r>
              <a:rPr lang="en-US" sz="1600" cap="small" dirty="0" err="1" smtClean="0">
                <a:solidFill>
                  <a:schemeClr val="tx1"/>
                </a:solidFill>
              </a:rPr>
              <a:t>Weatherbee</a:t>
            </a:r>
            <a:r>
              <a:rPr lang="en-US" sz="1600" cap="small" dirty="0" smtClean="0">
                <a:solidFill>
                  <a:schemeClr val="tx1"/>
                </a:solidFill>
              </a:rPr>
              <a:t>, Marissa Arnett &amp; Eric Vernon-Cole</a:t>
            </a:r>
            <a:endParaRPr lang="en-US" sz="1600" cap="small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3886200" cy="1295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Berlatih</a:t>
            </a:r>
            <a:r>
              <a:rPr kumimoji="0" 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kolaborasi</a:t>
            </a:r>
            <a:endParaRPr kumimoji="0" lang="en-US" sz="40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1600" y="1143000"/>
            <a:ext cx="1114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</a:rPr>
              <a:t>keluarga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64304" y="1143000"/>
            <a:ext cx="688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guru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91400" y="3272135"/>
            <a:ext cx="1004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 smtClean="0">
                <a:solidFill>
                  <a:srgbClr val="FFFFFF"/>
                </a:solidFill>
              </a:rPr>
              <a:t>sekolah</a:t>
            </a:r>
            <a:endParaRPr lang="en-US" dirty="0"/>
          </a:p>
        </p:txBody>
      </p:sp>
      <p:pic>
        <p:nvPicPr>
          <p:cNvPr id="8" name="Picture 7" descr="collaboration.jpg"/>
          <p:cNvPicPr>
            <a:picLocks noChangeAspect="1"/>
          </p:cNvPicPr>
          <p:nvPr/>
        </p:nvPicPr>
        <p:blipFill>
          <a:blip r:embed="rId2"/>
          <a:srcRect l="12903"/>
          <a:stretch>
            <a:fillRect/>
          </a:stretch>
        </p:blipFill>
        <p:spPr>
          <a:xfrm>
            <a:off x="4648200" y="2362200"/>
            <a:ext cx="20574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Strategi Kolaborasi untuk keluarga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sering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id-ID" dirty="0" smtClean="0"/>
              <a:t>dengan guru untuk mengidentifikasi dan membantu siswa dengan tantangan akademis</a:t>
            </a:r>
            <a:r>
              <a:rPr lang="en-US" dirty="0" smtClean="0"/>
              <a:t>.</a:t>
            </a:r>
          </a:p>
          <a:p>
            <a:r>
              <a:rPr lang="id-ID" dirty="0" smtClean="0"/>
              <a:t>Bergabunglah dengan komite penasihat orang tua (PAC) atau kelompok pendukung orang tua</a:t>
            </a:r>
            <a:r>
              <a:rPr lang="en-US" dirty="0" smtClean="0"/>
              <a:t>.</a:t>
            </a:r>
          </a:p>
          <a:p>
            <a:r>
              <a:rPr lang="id-ID" dirty="0" smtClean="0"/>
              <a:t>Kembangkan pengetahuan dan ketrampilan sistem dan sumber daya sekolah</a:t>
            </a:r>
            <a:r>
              <a:rPr lang="en-US" dirty="0" smtClean="0"/>
              <a:t>.</a:t>
            </a:r>
          </a:p>
          <a:p>
            <a:r>
              <a:rPr lang="id-ID" dirty="0" smtClean="0"/>
              <a:t>Menghadiri IEP dan mayoritas jika tidak semua pertemuan tim edukasi untuk anak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Strategi Kolaborasi untuk sekolah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05000"/>
            <a:ext cx="7556313" cy="4724400"/>
          </a:xfrm>
        </p:spPr>
        <p:txBody>
          <a:bodyPr>
            <a:noAutofit/>
          </a:bodyPr>
          <a:lstStyle/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id-ID" sz="2000" dirty="0" smtClean="0"/>
              <a:t>Sosialisasikan semua pendatang baru, termasuk guru </a:t>
            </a:r>
            <a:r>
              <a:rPr lang="en-US" sz="2000" dirty="0" smtClean="0"/>
              <a:t>lama</a:t>
            </a:r>
            <a:r>
              <a:rPr lang="id-ID" sz="2000" dirty="0" smtClean="0"/>
              <a:t>, staf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</a:t>
            </a:r>
            <a:r>
              <a:rPr lang="id-ID" sz="2000" dirty="0" smtClean="0"/>
              <a:t>, tradisi, dan sumber daya</a:t>
            </a:r>
            <a:r>
              <a:rPr lang="en-US" sz="1900" dirty="0" smtClean="0"/>
              <a:t>. 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id-ID" sz="2000" dirty="0" smtClean="0"/>
              <a:t>Tanda</a:t>
            </a:r>
            <a:r>
              <a:rPr lang="en-US" sz="2000" dirty="0" smtClean="0"/>
              <a:t> </a:t>
            </a:r>
            <a:r>
              <a:rPr lang="id-ID" sz="2000" dirty="0" smtClean="0"/>
              <a:t>rilis untuk memungkinkan semua profesional yang terlibat untuk dapat melihat informasi yang sesuai dengan tugas mereka</a:t>
            </a:r>
            <a:r>
              <a:rPr lang="en-US" sz="1900" dirty="0" smtClean="0"/>
              <a:t>. </a:t>
            </a:r>
          </a:p>
          <a:p>
            <a:r>
              <a:rPr lang="id-ID" sz="1800" dirty="0" smtClean="0"/>
              <a:t>sering </a:t>
            </a:r>
            <a:r>
              <a:rPr lang="en-US" sz="1800" dirty="0" err="1" smtClean="0"/>
              <a:t>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jajak</a:t>
            </a:r>
            <a:r>
              <a:rPr lang="en-US" sz="1800" dirty="0" smtClean="0"/>
              <a:t> </a:t>
            </a:r>
            <a:r>
              <a:rPr lang="en-US" sz="1800" dirty="0" err="1" smtClean="0"/>
              <a:t>pendapat</a:t>
            </a:r>
            <a:r>
              <a:rPr lang="en-US" sz="1800" dirty="0" smtClean="0"/>
              <a:t> </a:t>
            </a:r>
            <a:r>
              <a:rPr lang="id-ID" sz="1800" dirty="0" smtClean="0"/>
              <a:t>untuk umpan balik</a:t>
            </a:r>
            <a:r>
              <a:rPr lang="en-US" sz="1900" dirty="0" smtClean="0"/>
              <a:t>.</a:t>
            </a:r>
          </a:p>
          <a:p>
            <a:r>
              <a:rPr lang="id-ID" sz="1800" dirty="0" smtClean="0"/>
              <a:t>Tetap Dapat diakses</a:t>
            </a:r>
            <a:r>
              <a:rPr lang="en-US" sz="1900" dirty="0" smtClean="0"/>
              <a:t>. </a:t>
            </a:r>
          </a:p>
          <a:p>
            <a:pPr lvl="1"/>
            <a:r>
              <a:rPr lang="id-ID" sz="1600" dirty="0" smtClean="0"/>
              <a:t>Aksesibilitas mencakup kesadaran akan teknologi, penyebaran dan bahasa informasi yang dapat dipahami</a:t>
            </a:r>
            <a:r>
              <a:rPr lang="en-US" sz="1700" dirty="0" smtClean="0"/>
              <a:t>.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Strategi Kolaborasi untuk sekolah</a:t>
            </a:r>
            <a:endParaRPr lang="en-US" sz="32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133600"/>
            <a:ext cx="7556313" cy="4343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endParaRPr lang="en-US" dirty="0" smtClean="0"/>
          </a:p>
          <a:p>
            <a:pPr lvl="1"/>
            <a:r>
              <a:rPr lang="id-ID" dirty="0" smtClean="0"/>
              <a:t>Menghadiri komite penasihat orang tua dan pertemuan berbasis rumah / sekolah lainnya yang melibatkan saling tukar informasi.</a:t>
            </a:r>
            <a:br>
              <a:rPr lang="id-ID" dirty="0" smtClean="0"/>
            </a:br>
            <a:r>
              <a:rPr lang="id-ID" dirty="0" smtClean="0"/>
              <a:t>Terlibat membantu dalam </a:t>
            </a:r>
            <a:r>
              <a:rPr lang="en-US" dirty="0" smtClean="0"/>
              <a:t>…</a:t>
            </a:r>
          </a:p>
          <a:p>
            <a:r>
              <a:rPr lang="id-ID" dirty="0" smtClean="0"/>
              <a:t>Ber</a:t>
            </a:r>
            <a:r>
              <a:rPr lang="en-US" dirty="0" err="1" smtClean="0"/>
              <a:t>sama-sama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pintar</a:t>
            </a:r>
            <a:r>
              <a:rPr lang="en-US" dirty="0" smtClean="0"/>
              <a:t>. </a:t>
            </a:r>
          </a:p>
          <a:p>
            <a:pPr lvl="1"/>
            <a:r>
              <a:rPr lang="id-ID" dirty="0" smtClean="0"/>
              <a:t>Sesi pelatihan formal, informal, kelompok belajar, dan percakapan memfasilitasi kesempatan untuk belajar bersama</a:t>
            </a:r>
            <a:r>
              <a:rPr lang="en-US" sz="1800" dirty="0" smtClean="0"/>
              <a:t>.</a:t>
            </a:r>
          </a:p>
          <a:p>
            <a:r>
              <a:rPr lang="id-ID" dirty="0" smtClean="0"/>
              <a:t>Menghadiri pertemuan IEP dan mayoritas tidak semua pertemuan tim edukasi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yellow_st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248400"/>
            <a:ext cx="3810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Hasil dari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kolaborasi</a:t>
            </a:r>
            <a:r>
              <a:rPr lang="en-US" dirty="0" smtClean="0"/>
              <a:t> </a:t>
            </a:r>
            <a:r>
              <a:rPr lang="id-ID" dirty="0" smtClean="0"/>
              <a:t>&amp; </a:t>
            </a:r>
            <a:r>
              <a:rPr lang="en-US" dirty="0" err="1" smtClean="0"/>
              <a:t>alasannya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Manajemen Waktu &amp; Sumber Daya</a:t>
            </a:r>
            <a:endParaRPr lang="en-US" dirty="0" smtClean="0"/>
          </a:p>
          <a:p>
            <a:r>
              <a:rPr lang="id-ID" dirty="0" smtClean="0"/>
              <a:t>Pengkajian &amp; Informasi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endParaRPr lang="en-US" dirty="0" smtClean="0"/>
          </a:p>
          <a:p>
            <a:r>
              <a:rPr lang="id-ID" dirty="0" smtClean="0"/>
              <a:t>Perubahan Tingkat Sistem</a:t>
            </a:r>
            <a:endParaRPr lang="en-US" dirty="0" smtClean="0"/>
          </a:p>
          <a:p>
            <a:r>
              <a:rPr lang="id-ID" dirty="0" smtClean="0"/>
              <a:t>Penyediaan Layanan &amp; Penguatan</a:t>
            </a:r>
            <a:endParaRPr lang="en-US" dirty="0" smtClean="0"/>
          </a:p>
          <a:p>
            <a:r>
              <a:rPr lang="id-ID" dirty="0" smtClean="0"/>
              <a:t>Meningkatkan Kepuasan Kerja</a:t>
            </a:r>
            <a:endParaRPr lang="en-US" dirty="0" smtClean="0"/>
          </a:p>
          <a:p>
            <a:r>
              <a:rPr lang="id-ID" dirty="0" smtClean="0"/>
              <a:t>Meningkatkan hasil akademik</a:t>
            </a:r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err="1" smtClean="0"/>
              <a:t>Pemikiran</a:t>
            </a:r>
            <a:r>
              <a:rPr lang="en-US" cap="small" dirty="0" smtClean="0"/>
              <a:t> </a:t>
            </a:r>
            <a:r>
              <a:rPr lang="en-US" cap="small" dirty="0" err="1" smtClean="0"/>
              <a:t>berbeda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24000"/>
            <a:ext cx="7556313" cy="4144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id-ID" dirty="0" smtClean="0"/>
              <a:t>Profesional Medis</a:t>
            </a:r>
            <a:endParaRPr lang="en-US" dirty="0" smtClean="0"/>
          </a:p>
          <a:p>
            <a:r>
              <a:rPr lang="id-ID" dirty="0" smtClean="0"/>
              <a:t>Pekerja sosial</a:t>
            </a:r>
            <a:endParaRPr lang="en-US" dirty="0" smtClean="0"/>
          </a:p>
          <a:p>
            <a:r>
              <a:rPr lang="id-ID" dirty="0" smtClean="0"/>
              <a:t>Pelatih</a:t>
            </a:r>
            <a:endParaRPr lang="en-US" dirty="0" smtClean="0"/>
          </a:p>
          <a:p>
            <a:r>
              <a:rPr lang="id-ID" dirty="0" smtClean="0"/>
              <a:t>Penyedia Jasa Perawat / Penitipan Anak</a:t>
            </a:r>
            <a:endParaRPr lang="en-US" dirty="0" smtClean="0"/>
          </a:p>
          <a:p>
            <a:r>
              <a:rPr lang="id-ID" dirty="0" smtClean="0"/>
              <a:t>CASA Mentor</a:t>
            </a:r>
            <a:endParaRPr lang="en-US" dirty="0" smtClean="0"/>
          </a:p>
          <a:p>
            <a:r>
              <a:rPr lang="id-ID" dirty="0" smtClean="0"/>
              <a:t>Mitra Komunitas 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yellow_st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248400"/>
            <a:ext cx="3810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 algn="ctr"/>
            <a:r>
              <a:rPr lang="en-US" cap="small" dirty="0" err="1" smtClean="0"/>
              <a:t>Daftar</a:t>
            </a:r>
            <a:r>
              <a:rPr lang="en-US" cap="small" dirty="0" smtClean="0"/>
              <a:t> </a:t>
            </a:r>
            <a:r>
              <a:rPr lang="en-US" cap="small" dirty="0" err="1" smtClean="0"/>
              <a:t>pustaka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813" y="1676400"/>
            <a:ext cx="7902387" cy="4572000"/>
          </a:xfrm>
        </p:spPr>
        <p:txBody>
          <a:bodyPr>
            <a:normAutofit/>
          </a:bodyPr>
          <a:lstStyle/>
          <a:p>
            <a:r>
              <a:rPr lang="en-US" sz="1200" b="1" dirty="0" err="1" smtClean="0">
                <a:solidFill>
                  <a:srgbClr val="000000"/>
                </a:solidFill>
              </a:rPr>
              <a:t>Altshuler</a:t>
            </a:r>
            <a:r>
              <a:rPr lang="en-US" sz="1200" b="1" dirty="0" smtClean="0">
                <a:solidFill>
                  <a:srgbClr val="000000"/>
                </a:solidFill>
              </a:rPr>
              <a:t>, S.</a:t>
            </a:r>
            <a:r>
              <a:rPr lang="en-US" sz="1200" b="1" i="1" dirty="0" smtClean="0">
                <a:solidFill>
                  <a:srgbClr val="000000"/>
                </a:solidFill>
              </a:rPr>
              <a:t>, From Barriers to Successful Collaboration: Public Schools and Child Welfare Working Together.  Social Work 48, no. 1 (Jan 2003): pp. 52-63.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Burns, M. K. et al. (2008). Best practices in implementing effective problem-solving teams. In A. Thomas &amp; J. Grimes (Eds.), Best practices in school psychology V (Vol. 5, pp. 1633-1644)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Curtis, M. J. et al. (2008). Best practices in system-level change. In A. Thomas &amp; J. Grimes (Eds.), Best practices in school psychology V (Vol. 3, pp. 887-901). </a:t>
            </a:r>
            <a:endParaRPr lang="en-US" sz="1200" b="1" i="1" dirty="0" smtClean="0">
              <a:solidFill>
                <a:srgbClr val="000000"/>
              </a:solidFill>
            </a:endParaRP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Finelle</a:t>
            </a:r>
            <a:r>
              <a:rPr lang="en-US" sz="1200" b="1" dirty="0" smtClean="0">
                <a:solidFill>
                  <a:schemeClr val="tx1"/>
                </a:solidFill>
              </a:rPr>
              <a:t>, K.M. (2011). Collaboration in the assessment and diagnosis of preschoolers: Challenges and opportunities. Psychology in the schools, 48(5), pp. 442-452.</a:t>
            </a:r>
            <a:endParaRPr lang="en-US" sz="1200" b="1" dirty="0" smtClean="0">
              <a:solidFill>
                <a:srgbClr val="000000"/>
              </a:solidFill>
              <a:latin typeface="Rockwell"/>
              <a:cs typeface="Rockwell"/>
            </a:endParaRPr>
          </a:p>
          <a:p>
            <a:r>
              <a:rPr sz="1200" b="1" dirty="0" smtClean="0">
                <a:solidFill>
                  <a:srgbClr val="000000"/>
                </a:solidFill>
                <a:latin typeface="Rockwell"/>
                <a:cs typeface="Rockwell"/>
              </a:rPr>
              <a:t>Hartwell-Walker, M. (2012). Home-School Collaboration for Children with Learning Disabilities. </a:t>
            </a:r>
            <a:r>
              <a:rPr sz="1200" b="1" i="1" dirty="0" smtClean="0">
                <a:solidFill>
                  <a:srgbClr val="000000"/>
                </a:solidFill>
                <a:latin typeface="Rockwell"/>
                <a:cs typeface="Rockwell"/>
              </a:rPr>
              <a:t>Psych Central</a:t>
            </a:r>
            <a:r>
              <a:rPr sz="1200" b="1" dirty="0" smtClean="0">
                <a:solidFill>
                  <a:srgbClr val="000000"/>
                </a:solidFill>
                <a:latin typeface="Rockwell"/>
                <a:cs typeface="Rockwell"/>
              </a:rPr>
              <a:t>. Retrieved on October 21, 2012,</a:t>
            </a:r>
            <a:r>
              <a:rPr lang="en-US" sz="1200" b="1" dirty="0" smtClean="0">
                <a:solidFill>
                  <a:srgbClr val="000000"/>
                </a:solidFill>
                <a:latin typeface="Rockwell"/>
                <a:cs typeface="Rockwell"/>
              </a:rPr>
              <a:t> Retrieved</a:t>
            </a:r>
            <a:r>
              <a:rPr sz="1200" b="1" dirty="0" smtClean="0">
                <a:solidFill>
                  <a:srgbClr val="000000"/>
                </a:solidFill>
                <a:latin typeface="Rockwell"/>
                <a:cs typeface="Rockwell"/>
              </a:rPr>
              <a:t> from</a:t>
            </a:r>
            <a:r>
              <a:rPr lang="en-US" sz="1200" b="1" dirty="0" smtClean="0">
                <a:solidFill>
                  <a:srgbClr val="000000"/>
                </a:solidFill>
                <a:latin typeface="Rockwell"/>
                <a:cs typeface="Rockwell"/>
              </a:rPr>
              <a:t>: </a:t>
            </a:r>
            <a:r>
              <a:rPr sz="1200" b="1" dirty="0" smtClean="0">
                <a:solidFill>
                  <a:srgbClr val="000000"/>
                </a:solidFill>
                <a:latin typeface="Rockwell"/>
                <a:cs typeface="Rockwell"/>
                <a:hlinkClick r:id="rId2"/>
              </a:rPr>
              <a:t>http://psychcentral.com/lib/2011/home-school-collaboration-for-children-with-learning-disabilities/</a:t>
            </a:r>
            <a:endParaRPr lang="en-US" sz="1200" b="1" dirty="0" smtClean="0">
              <a:solidFill>
                <a:srgbClr val="000000"/>
              </a:solidFill>
              <a:latin typeface="Rockwell"/>
              <a:cs typeface="Rockwell"/>
            </a:endParaRPr>
          </a:p>
          <a:p>
            <a:r>
              <a:rPr lang="en-US" sz="1200" b="1" dirty="0" smtClean="0">
                <a:solidFill>
                  <a:srgbClr val="000000"/>
                </a:solidFill>
              </a:rPr>
              <a:t>Leonard, L. &amp; Leonard, P. (2003, September 17). The continuing trouble with collaboration: Teachers talk. </a:t>
            </a:r>
            <a:r>
              <a:rPr lang="en-US" sz="1200" b="1" i="1" dirty="0" smtClean="0">
                <a:solidFill>
                  <a:srgbClr val="000000"/>
                </a:solidFill>
              </a:rPr>
              <a:t>Current Issues in Education [On-line], 6(15).</a:t>
            </a:r>
          </a:p>
          <a:p>
            <a:pPr>
              <a:buNone/>
            </a:pPr>
            <a:endParaRPr lang="en-US" sz="1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err="1" smtClean="0"/>
              <a:t>Daftar</a:t>
            </a:r>
            <a:r>
              <a:rPr lang="en-US" cap="small" dirty="0" smtClean="0"/>
              <a:t> </a:t>
            </a:r>
            <a:r>
              <a:rPr lang="en-US" cap="small" dirty="0" err="1" smtClean="0"/>
              <a:t>pustaka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144963"/>
          </a:xfrm>
        </p:spPr>
        <p:txBody>
          <a:bodyPr>
            <a:normAutofit/>
          </a:bodyPr>
          <a:lstStyle/>
          <a:p>
            <a:r>
              <a:rPr lang="en-US" sz="1200" b="1" dirty="0" err="1" smtClean="0">
                <a:solidFill>
                  <a:schemeClr val="tx1"/>
                </a:solidFill>
              </a:rPr>
              <a:t>Matthemws</a:t>
            </a:r>
            <a:r>
              <a:rPr lang="en-US" sz="1200" b="1" dirty="0" smtClean="0">
                <a:solidFill>
                  <a:schemeClr val="tx1"/>
                </a:solidFill>
              </a:rPr>
              <a:t>, D., &amp;</a:t>
            </a:r>
            <a:r>
              <a:rPr lang="en-US" sz="1200" b="1" dirty="0" err="1" smtClean="0">
                <a:solidFill>
                  <a:schemeClr val="tx1"/>
                </a:solidFill>
              </a:rPr>
              <a:t>Menna</a:t>
            </a:r>
            <a:r>
              <a:rPr lang="en-US" sz="1200" b="1" dirty="0" smtClean="0">
                <a:solidFill>
                  <a:schemeClr val="tx1"/>
                </a:solidFill>
              </a:rPr>
              <a:t>, R. (2003). Solving Problems </a:t>
            </a:r>
            <a:r>
              <a:rPr lang="en-US" sz="1200" b="1" dirty="0" err="1" smtClean="0">
                <a:solidFill>
                  <a:schemeClr val="tx1"/>
                </a:solidFill>
              </a:rPr>
              <a:t>Together:The</a:t>
            </a:r>
            <a:r>
              <a:rPr lang="en-US" sz="1200" b="1" dirty="0" smtClean="0">
                <a:solidFill>
                  <a:schemeClr val="tx1"/>
                </a:solidFill>
              </a:rPr>
              <a:t> importance of parent/school/community collaboration at a time of educational and social change. Education Canada, 43(1) pp. 20-23.</a:t>
            </a:r>
            <a:endParaRPr lang="en-US" sz="1200" b="1" dirty="0" smtClean="0">
              <a:solidFill>
                <a:srgbClr val="000000"/>
              </a:solidFill>
              <a:cs typeface="Rockwell"/>
            </a:endParaRP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McGlinchey</a:t>
            </a:r>
            <a:r>
              <a:rPr lang="en-US" sz="1200" b="1" dirty="0" smtClean="0">
                <a:solidFill>
                  <a:schemeClr val="tx1"/>
                </a:solidFill>
              </a:rPr>
              <a:t>, M. T., &amp; Goodman, S. (2008). Best practices in implementing school reform. In A. Thomas &amp; J. Grimes (Eds.), Best practices in school psychology V (Vol. 3, pp. 983-994). 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National Coalition for Parent Involvement in Education/Developing Partnerships. </a:t>
            </a:r>
            <a:r>
              <a:rPr lang="en-US" sz="1200" b="1" dirty="0" smtClean="0">
                <a:solidFill>
                  <a:schemeClr val="tx1"/>
                </a:solidFill>
                <a:hlinkClick r:id="rId2"/>
              </a:rPr>
              <a:t>http://www.ncpie.org/DevelopingPartnerships/</a:t>
            </a:r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rgbClr val="000000"/>
                </a:solidFill>
              </a:rPr>
              <a:t>Strategies for Effective Collaboration with Parents, Schools and Community Members. Title IV-A and Unsafe School Choice Option Training and Technical Assistance Project.</a:t>
            </a:r>
            <a:r>
              <a:rPr lang="en-US" sz="1200" b="1" i="1" dirty="0" smtClean="0">
                <a:solidFill>
                  <a:srgbClr val="000000"/>
                </a:solidFill>
              </a:rPr>
              <a:t> Rutgers University, 2009.  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Waterman, Robin. &amp; Harry, Beth. (2008). Building collaboration between schools and Parents of English Language Learners: Transcending Barriers, Creating Opportunities. Retrieved from:  </a:t>
            </a:r>
            <a:r>
              <a:rPr lang="en-US" sz="1200" b="1" dirty="0" smtClean="0">
                <a:solidFill>
                  <a:schemeClr val="tx1"/>
                </a:solidFill>
                <a:hlinkClick r:id="rId3"/>
              </a:rPr>
              <a:t>http://nccrest.org/Briefs/PractitionerBrief_BuildingCollaboration.pdf</a:t>
            </a:r>
            <a:endParaRPr lang="en-US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118847"/>
            <a:ext cx="8610600" cy="74855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1600" cap="small" dirty="0" smtClean="0">
                <a:solidFill>
                  <a:schemeClr val="tx1"/>
                </a:solidFill>
              </a:rPr>
              <a:t>A presentation by:</a:t>
            </a:r>
          </a:p>
          <a:p>
            <a:pPr algn="ctr"/>
            <a:r>
              <a:rPr lang="en-US" sz="1600" cap="small" dirty="0" smtClean="0">
                <a:solidFill>
                  <a:schemeClr val="tx1"/>
                </a:solidFill>
              </a:rPr>
              <a:t> Jennifer Judy, Olivia </a:t>
            </a:r>
            <a:r>
              <a:rPr lang="en-US" sz="1600" cap="small" dirty="0" err="1" smtClean="0">
                <a:solidFill>
                  <a:schemeClr val="tx1"/>
                </a:solidFill>
              </a:rPr>
              <a:t>Weatherbee</a:t>
            </a:r>
            <a:r>
              <a:rPr lang="en-US" sz="1600" cap="small" dirty="0" smtClean="0">
                <a:solidFill>
                  <a:schemeClr val="tx1"/>
                </a:solidFill>
              </a:rPr>
              <a:t>, Marissa Arnett &amp; Eric Vernon-Cole</a:t>
            </a:r>
            <a:endParaRPr lang="en-US" sz="1600" cap="small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3886200" cy="1295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Berlatih</a:t>
            </a:r>
            <a:r>
              <a:rPr kumimoji="0" 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kolaborasi</a:t>
            </a:r>
            <a:endParaRPr kumimoji="0" lang="en-US" sz="40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1600" y="1143000"/>
            <a:ext cx="1114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</a:rPr>
              <a:t>keluarga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64304" y="1143000"/>
            <a:ext cx="688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guru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91400" y="3272135"/>
            <a:ext cx="1004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solidFill>
                  <a:srgbClr val="FFFFFF"/>
                </a:solidFill>
              </a:rPr>
              <a:t>sekolah</a:t>
            </a:r>
            <a:endParaRPr lang="en-US" dirty="0"/>
          </a:p>
        </p:txBody>
      </p:sp>
      <p:pic>
        <p:nvPicPr>
          <p:cNvPr id="8" name="Picture 7" descr="collaboration.jpg"/>
          <p:cNvPicPr>
            <a:picLocks noChangeAspect="1"/>
          </p:cNvPicPr>
          <p:nvPr/>
        </p:nvPicPr>
        <p:blipFill>
          <a:blip r:embed="rId2"/>
          <a:srcRect l="12903"/>
          <a:stretch>
            <a:fillRect/>
          </a:stretch>
        </p:blipFill>
        <p:spPr>
          <a:xfrm>
            <a:off x="4648200" y="2362200"/>
            <a:ext cx="20574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5494"/>
            <a:ext cx="8054787" cy="1116106"/>
          </a:xfrm>
        </p:spPr>
        <p:txBody>
          <a:bodyPr/>
          <a:lstStyle/>
          <a:p>
            <a:pPr algn="ctr"/>
            <a:r>
              <a:rPr lang="id-ID" sz="3200" dirty="0" smtClean="0"/>
              <a:t>Kolaborasi</a:t>
            </a:r>
            <a:r>
              <a:rPr lang="en-US" sz="3200" dirty="0" smtClean="0"/>
              <a:t> </a:t>
            </a:r>
            <a:r>
              <a:rPr lang="en-US" sz="3200" dirty="0" err="1" smtClean="0"/>
              <a:t>blok</a:t>
            </a:r>
            <a:r>
              <a:rPr lang="en-US" sz="3200" dirty="0" smtClean="0"/>
              <a:t> </a:t>
            </a:r>
            <a:r>
              <a:rPr lang="en-US" sz="3200" dirty="0" err="1" smtClean="0"/>
              <a:t>bangunan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45526" cy="4144963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Komponen: </a:t>
            </a:r>
            <a:r>
              <a:rPr lang="en-US" dirty="0" smtClean="0"/>
              <a:t>SIAPA</a:t>
            </a:r>
            <a:r>
              <a:rPr lang="id-ID" dirty="0" smtClean="0"/>
              <a:t> terlibat dalam kolaborasi dan di mana itu terjadi</a:t>
            </a:r>
            <a:endParaRPr lang="en-US" dirty="0" smtClean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id-ID" dirty="0" smtClean="0"/>
              <a:t>Hambatan: APA berdiri di jalan kolaborasi yang efektif</a:t>
            </a:r>
            <a:endParaRPr lang="en-US" dirty="0" smtClean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id-ID" dirty="0" smtClean="0"/>
              <a:t>Strategi: BAGAIMANA kolaborasi terjadi</a:t>
            </a:r>
            <a:endParaRPr lang="en-US" dirty="0" smtClean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id-ID" dirty="0" smtClean="0"/>
              <a:t>Hasil: MENGAPA kita berkolaborasi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NASP </a:t>
            </a:r>
            <a:r>
              <a:rPr lang="en-US" cap="small" dirty="0" err="1" smtClean="0"/>
              <a:t>mengatakan</a:t>
            </a:r>
            <a:r>
              <a:rPr lang="en-US" cap="small" dirty="0" smtClean="0"/>
              <a:t>: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spcAft>
                <a:spcPts val="1200"/>
              </a:spcAft>
            </a:pPr>
            <a:r>
              <a:rPr lang="en-US" dirty="0" smtClean="0"/>
              <a:t>[...] </a:t>
            </a:r>
            <a:r>
              <a:rPr lang="id-ID" dirty="0" smtClean="0"/>
              <a:t>kemitraan melibatkan keluarga dan pendidik yang bekerja sama sebagai mitra sejajar yang berbagi tanggung jawab atas keberhasilan belajar semua siswa</a:t>
            </a:r>
            <a:r>
              <a:rPr lang="en-US" dirty="0" smtClean="0"/>
              <a:t>. </a:t>
            </a:r>
          </a:p>
          <a:p>
            <a:pPr lvl="3">
              <a:spcAft>
                <a:spcPts val="1200"/>
              </a:spcAft>
            </a:pPr>
            <a:r>
              <a:rPr lang="en-US" dirty="0" smtClean="0"/>
              <a:t>(NASP Position Statement, Partnerships Defined) </a:t>
            </a:r>
          </a:p>
          <a:p>
            <a:pPr>
              <a:spcAft>
                <a:spcPts val="1200"/>
              </a:spcAft>
            </a:pPr>
            <a:r>
              <a:rPr lang="id-ID" dirty="0" smtClean="0"/>
              <a:t>Ini terlihat saat Anda "Menetapkan koordinasi, konsistensi dan kontinuitas yang disengaja melalui pemecahan masalah bersama komunikasi dua arah dan pengambilan keputusan bersama</a:t>
            </a:r>
            <a:r>
              <a:rPr lang="en-US" dirty="0" smtClean="0"/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err="1" smtClean="0"/>
              <a:t>Apa</a:t>
            </a:r>
            <a:r>
              <a:rPr lang="en-US" cap="small" dirty="0" smtClean="0"/>
              <a:t> </a:t>
            </a:r>
            <a:r>
              <a:rPr lang="en-US" cap="small" dirty="0" err="1" smtClean="0"/>
              <a:t>itu</a:t>
            </a:r>
            <a:r>
              <a:rPr lang="en-US" cap="small" dirty="0" smtClean="0"/>
              <a:t> </a:t>
            </a:r>
            <a:r>
              <a:rPr lang="en-US" cap="small" dirty="0" err="1" smtClean="0"/>
              <a:t>kolaborasi</a:t>
            </a:r>
            <a:r>
              <a:rPr lang="en-US" cap="small" dirty="0" smtClean="0"/>
              <a:t>?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id-ID" dirty="0" smtClean="0"/>
              <a:t>mengatakan bahwa kolaborasi adalah sebuah proses dimana dua profesional terlibat dalam hubungan nonhierarkis untuk mengembangkan intervensi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id-ID" dirty="0" smtClean="0"/>
              <a:t>Secara sederhana, kolaborasi adalah 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err="1" smtClean="0"/>
              <a:t>skema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71600"/>
            <a:ext cx="7556313" cy="2392363"/>
          </a:xfrm>
        </p:spPr>
        <p:txBody>
          <a:bodyPr anchor="ctr"/>
          <a:lstStyle/>
          <a:p>
            <a:pPr algn="ctr"/>
            <a:r>
              <a:rPr lang="id-ID" dirty="0" smtClean="0"/>
              <a:t>Avery mendekati psikolog sekolahnya tentang murid kelas 4 Danny yang sedang berjuang dengan matematika</a:t>
            </a:r>
            <a:r>
              <a:rPr lang="en-US" dirty="0" smtClean="0"/>
              <a:t>.  </a:t>
            </a:r>
            <a:endParaRPr lang="en-US" dirty="0"/>
          </a:p>
        </p:txBody>
      </p:sp>
      <p:pic>
        <p:nvPicPr>
          <p:cNvPr id="4" name="Picture 3" descr="JenniferHudsonRober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200" y="3048000"/>
            <a:ext cx="3556000" cy="2349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Mempraktikkan Kolaborasi Komponen: Siapa</a:t>
            </a:r>
            <a:endParaRPr lang="en-US" sz="32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572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Di </a:t>
            </a:r>
            <a:r>
              <a:rPr lang="en-US" sz="1800" dirty="0" err="1" smtClean="0"/>
              <a:t>sekolah</a:t>
            </a:r>
            <a:endParaRPr lang="en-US" sz="1800" dirty="0" smtClean="0"/>
          </a:p>
          <a:p>
            <a:pPr lvl="1"/>
            <a:r>
              <a:rPr lang="id-ID" sz="1600" dirty="0" smtClean="0"/>
              <a:t>Psikolog Sekolah Dasar</a:t>
            </a:r>
            <a:endParaRPr lang="en-US" sz="1600" dirty="0" smtClean="0"/>
          </a:p>
          <a:p>
            <a:pPr lvl="1"/>
            <a:r>
              <a:rPr lang="en-US" sz="1500" dirty="0" err="1" smtClean="0"/>
              <a:t>Kepala</a:t>
            </a:r>
            <a:r>
              <a:rPr lang="en-US" sz="1500" dirty="0" smtClean="0"/>
              <a:t> </a:t>
            </a:r>
            <a:r>
              <a:rPr lang="en-US" sz="1500" dirty="0" err="1" smtClean="0"/>
              <a:t>sekolah</a:t>
            </a:r>
            <a:r>
              <a:rPr lang="en-US" sz="1500" dirty="0" smtClean="0"/>
              <a:t>-guru</a:t>
            </a:r>
          </a:p>
          <a:p>
            <a:pPr lvl="1"/>
            <a:r>
              <a:rPr lang="id-ID" sz="1600" dirty="0" smtClean="0"/>
              <a:t>Guru Psikologi</a:t>
            </a:r>
            <a:r>
              <a:rPr lang="en-US" sz="1600" dirty="0" smtClean="0"/>
              <a:t>-</a:t>
            </a:r>
            <a:r>
              <a:rPr lang="id-ID" sz="1600" dirty="0" smtClean="0"/>
              <a:t>Sekolah</a:t>
            </a:r>
            <a:endParaRPr lang="en-US" sz="1600" dirty="0" smtClean="0"/>
          </a:p>
          <a:p>
            <a:pPr lvl="1"/>
            <a:r>
              <a:rPr lang="id-ID" sz="1600" dirty="0" smtClean="0"/>
              <a:t>Psikolog Sekolah-Pekerja Sosial</a:t>
            </a:r>
            <a:endParaRPr lang="en-US" sz="1600" dirty="0" smtClean="0"/>
          </a:p>
          <a:p>
            <a:pPr lvl="1"/>
            <a:r>
              <a:rPr lang="id-ID" sz="1600" dirty="0" smtClean="0"/>
              <a:t>Psikolog sekolah-orang tua</a:t>
            </a:r>
            <a:endParaRPr lang="en-US" sz="1600" dirty="0" smtClean="0"/>
          </a:p>
          <a:p>
            <a:pPr lvl="1"/>
            <a:r>
              <a:rPr lang="en-US" sz="1500" dirty="0" smtClean="0"/>
              <a:t>Guru-</a:t>
            </a:r>
            <a:r>
              <a:rPr lang="en-US" sz="1500" dirty="0" err="1" smtClean="0"/>
              <a:t>orangtua</a:t>
            </a:r>
            <a:endParaRPr lang="en-US" sz="1500" dirty="0" smtClean="0"/>
          </a:p>
          <a:p>
            <a:pPr lvl="1"/>
            <a:r>
              <a:rPr lang="en-US" sz="1500" dirty="0" smtClean="0"/>
              <a:t>Guru-</a:t>
            </a:r>
            <a:r>
              <a:rPr lang="en-US" sz="1500" dirty="0" err="1" smtClean="0"/>
              <a:t>murid</a:t>
            </a:r>
            <a:endParaRPr lang="en-US" sz="1500" dirty="0" smtClean="0"/>
          </a:p>
          <a:p>
            <a:pPr lvl="1"/>
            <a:r>
              <a:rPr lang="id-ID" sz="1600" dirty="0" smtClean="0"/>
              <a:t>Guru-Guru (Sekolah Dasar dan Menengah)</a:t>
            </a:r>
            <a:endParaRPr lang="en-US" sz="1600" dirty="0" smtClean="0"/>
          </a:p>
          <a:p>
            <a:pPr lvl="1"/>
            <a:r>
              <a:rPr lang="en-US" sz="1500" dirty="0" err="1" smtClean="0"/>
              <a:t>Orangtua-murid</a:t>
            </a:r>
            <a:endParaRPr lang="en-US" sz="1500" dirty="0" smtClean="0"/>
          </a:p>
          <a:p>
            <a:r>
              <a:rPr lang="en-US" sz="1800" dirty="0" err="1" smtClean="0"/>
              <a:t>Sekolah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… : </a:t>
            </a:r>
          </a:p>
          <a:p>
            <a:pPr lvl="1"/>
            <a:r>
              <a:rPr lang="en-US" sz="1500" dirty="0" err="1" smtClean="0"/>
              <a:t>Sekolah-sekolah</a:t>
            </a:r>
            <a:r>
              <a:rPr lang="en-US" sz="1500" dirty="0" smtClean="0"/>
              <a:t> (</a:t>
            </a:r>
            <a:r>
              <a:rPr lang="en-US" sz="1500" dirty="0" err="1" smtClean="0"/>
              <a:t>distrik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 err="1" smtClean="0"/>
              <a:t>Sekolah-komunitas</a:t>
            </a:r>
            <a:r>
              <a:rPr lang="en-US" sz="1500" dirty="0" smtClean="0"/>
              <a:t> </a:t>
            </a:r>
            <a:r>
              <a:rPr lang="en-US" sz="1500" dirty="0" err="1" smtClean="0"/>
              <a:t>lokal</a:t>
            </a:r>
            <a:endParaRPr lang="en-US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Mempraktikkan Kolaborasi Komponen: Dimana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Sekolah</a:t>
            </a:r>
            <a:endParaRPr lang="en-US" dirty="0" smtClean="0"/>
          </a:p>
          <a:p>
            <a:r>
              <a:rPr lang="en-US" dirty="0" err="1" smtClean="0"/>
              <a:t>rumah</a:t>
            </a:r>
            <a:endParaRPr lang="en-US" dirty="0" smtClean="0"/>
          </a:p>
          <a:p>
            <a:r>
              <a:rPr lang="en-US" dirty="0" err="1" smtClean="0"/>
              <a:t>komunitas</a:t>
            </a:r>
            <a:endParaRPr lang="en-US" dirty="0" smtClean="0"/>
          </a:p>
          <a:p>
            <a:pPr lvl="1"/>
            <a:r>
              <a:rPr lang="en-US" dirty="0" err="1" smtClean="0"/>
              <a:t>perpustakaan</a:t>
            </a:r>
            <a:endParaRPr lang="en-US" dirty="0" smtClean="0"/>
          </a:p>
          <a:p>
            <a:pPr lvl="1"/>
            <a:r>
              <a:rPr lang="en-US" dirty="0" err="1" smtClean="0"/>
              <a:t>gereja</a:t>
            </a:r>
            <a:endParaRPr lang="en-US" dirty="0" smtClean="0"/>
          </a:p>
          <a:p>
            <a:pPr lvl="1"/>
            <a:r>
              <a:rPr lang="id-ID" dirty="0" smtClean="0"/>
              <a:t>Organisasi berbasis pendidikan lokal termasuk program sekolah dan organisasi nirlaba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yellow_st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248400"/>
            <a:ext cx="381000" cy="381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Hambatan untuk Kolaborasi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144963"/>
          </a:xfrm>
        </p:spPr>
        <p:txBody>
          <a:bodyPr>
            <a:normAutofit/>
          </a:bodyPr>
          <a:lstStyle/>
          <a:p>
            <a:r>
              <a:rPr lang="id-ID" dirty="0" smtClean="0"/>
              <a:t>Orangtua menyatakan penghalang terbesar untuk keterlibatan mereka adalah jadwal kerja</a:t>
            </a:r>
            <a:r>
              <a:rPr lang="en-US" dirty="0" smtClean="0"/>
              <a:t>.</a:t>
            </a:r>
          </a:p>
          <a:p>
            <a:r>
              <a:rPr lang="id-ID" dirty="0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id-ID" dirty="0" smtClean="0"/>
              <a:t>. Beberapa sekolah memiliki persyaratan, atau terkadang hanya pemahaman tak tertulis tentang harapan, dan sekolah lainnya tidak</a:t>
            </a:r>
            <a:r>
              <a:rPr lang="en-US" dirty="0" smtClean="0"/>
              <a:t>.</a:t>
            </a:r>
          </a:p>
          <a:p>
            <a:r>
              <a:rPr lang="id-ID" dirty="0" smtClean="0"/>
              <a:t>Rasa pendidikan sebagai tanggung jawab bersama antara kehidupan rumah tangga dan kehidupan sekolah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Hambatan untuk Kolaborasi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Hambatan orang tua mungkin berbeda dari hambatan guru. Misalnya, masalah kesehatan orang tua, hambatan bahasa, atau pengalaman negatif mereka di sekolah mungkin menjadi hambatan</a:t>
            </a:r>
            <a:r>
              <a:rPr lang="en-US" dirty="0" smtClean="0"/>
              <a:t>.</a:t>
            </a:r>
          </a:p>
          <a:p>
            <a:r>
              <a:rPr lang="id-ID" dirty="0" smtClean="0"/>
              <a:t>Kendala para guru mungkin merupakan sikap apatis terhadap kurangnya responsivitas orang tua, atau kurangnya aktivitas untuk menarik orang tua</a:t>
            </a:r>
            <a:r>
              <a:rPr lang="en-US" dirty="0" smtClean="0"/>
              <a:t>.  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yellow_st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248400"/>
            <a:ext cx="381000" cy="381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887</TotalTime>
  <Words>630</Words>
  <Application>Microsoft Office PowerPoint</Application>
  <PresentationFormat>On-screen Show (4:3)</PresentationFormat>
  <Paragraphs>107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Rockwell</vt:lpstr>
      <vt:lpstr>Wingdings</vt:lpstr>
      <vt:lpstr>Advantage</vt:lpstr>
      <vt:lpstr>PowerPoint Presentation</vt:lpstr>
      <vt:lpstr>Kolaborasi blok bangunan</vt:lpstr>
      <vt:lpstr>NASP mengatakan:</vt:lpstr>
      <vt:lpstr>Apa itu kolaborasi?</vt:lpstr>
      <vt:lpstr>skema</vt:lpstr>
      <vt:lpstr>Mempraktikkan Kolaborasi Komponen: Siapa</vt:lpstr>
      <vt:lpstr>Mempraktikkan Kolaborasi Komponen: Dimana</vt:lpstr>
      <vt:lpstr>Hambatan untuk Kolaborasi</vt:lpstr>
      <vt:lpstr>Hambatan untuk Kolaborasi</vt:lpstr>
      <vt:lpstr>Strategi Kolaborasi untuk keluarga</vt:lpstr>
      <vt:lpstr>Strategi Kolaborasi untuk sekolah</vt:lpstr>
      <vt:lpstr>Strategi Kolaborasi untuk sekolah</vt:lpstr>
      <vt:lpstr>Hasil dari manfaat kolaborasi &amp; alasannya</vt:lpstr>
      <vt:lpstr>Pemikiran berbeda</vt:lpstr>
      <vt:lpstr>Daftar pustaka</vt:lpstr>
      <vt:lpstr>Daftar pustaka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Vernon-Cole</dc:creator>
  <cp:lastModifiedBy>T410</cp:lastModifiedBy>
  <cp:revision>120</cp:revision>
  <dcterms:created xsi:type="dcterms:W3CDTF">2012-10-21T23:23:32Z</dcterms:created>
  <dcterms:modified xsi:type="dcterms:W3CDTF">2019-09-03T03:01:03Z</dcterms:modified>
</cp:coreProperties>
</file>