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90" r:id="rId3"/>
    <p:sldId id="289" r:id="rId4"/>
    <p:sldId id="291" r:id="rId5"/>
    <p:sldId id="292" r:id="rId6"/>
    <p:sldId id="294" r:id="rId7"/>
    <p:sldId id="305" r:id="rId8"/>
    <p:sldId id="306" r:id="rId9"/>
    <p:sldId id="297" r:id="rId10"/>
    <p:sldId id="301" r:id="rId11"/>
    <p:sldId id="296" r:id="rId12"/>
    <p:sldId id="298" r:id="rId13"/>
    <p:sldId id="300" r:id="rId14"/>
    <p:sldId id="299" r:id="rId15"/>
    <p:sldId id="302" r:id="rId16"/>
    <p:sldId id="303" r:id="rId17"/>
    <p:sldId id="304" r:id="rId18"/>
    <p:sldId id="28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64" autoAdjust="0"/>
    <p:restoredTop sz="94660"/>
  </p:normalViewPr>
  <p:slideViewPr>
    <p:cSldViewPr showGuides="1">
      <p:cViewPr varScale="1">
        <p:scale>
          <a:sx n="84" d="100"/>
          <a:sy n="84" d="100"/>
        </p:scale>
        <p:origin x="-191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02D7BD-AF62-0C4F-93E7-C8DD61015D94}" type="datetimeFigureOut">
              <a:rPr lang="en-US" smtClean="0"/>
              <a:t>4/18/19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363D2B-BB6F-9046-9648-31DA315E6268}" type="slidenum">
              <a:rPr lang="en-US" smtClean="0"/>
              <a:t>‹#›</a:t>
            </a:fld>
            <a:endParaRPr lang="en-US"/>
          </a:p>
        </p:txBody>
      </p:sp>
    </p:spTree>
    <p:extLst>
      <p:ext uri="{BB962C8B-B14F-4D97-AF65-F5344CB8AC3E}">
        <p14:creationId xmlns:p14="http://schemas.microsoft.com/office/powerpoint/2010/main" val="1492696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4/18/19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478549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4/18/19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91157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4/18/19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29038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4/18/19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51757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AFB87D-38D7-4FEC-AC0F-7D539262653F}" type="datetimeFigureOut">
              <a:rPr lang="en-US" smtClean="0"/>
              <a:t>4/18/19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81983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AFB87D-38D7-4FEC-AC0F-7D539262653F}" type="datetimeFigureOut">
              <a:rPr lang="en-US" smtClean="0"/>
              <a:t>4/18/19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52388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AFB87D-38D7-4FEC-AC0F-7D539262653F}" type="datetimeFigureOut">
              <a:rPr lang="en-US" smtClean="0"/>
              <a:t>4/18/19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25688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AFB87D-38D7-4FEC-AC0F-7D539262653F}" type="datetimeFigureOut">
              <a:rPr lang="en-US" smtClean="0"/>
              <a:t>4/18/19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7877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FB87D-38D7-4FEC-AC0F-7D539262653F}" type="datetimeFigureOut">
              <a:rPr lang="en-US" smtClean="0"/>
              <a:t>4/18/19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92434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FB87D-38D7-4FEC-AC0F-7D539262653F}" type="datetimeFigureOut">
              <a:rPr lang="en-US" smtClean="0"/>
              <a:t>4/18/19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4145465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FB87D-38D7-4FEC-AC0F-7D539262653F}" type="datetimeFigureOut">
              <a:rPr lang="en-US" smtClean="0"/>
              <a:t>4/18/19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9672339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FB87D-38D7-4FEC-AC0F-7D539262653F}" type="datetimeFigureOut">
              <a:rPr lang="en-US" smtClean="0"/>
              <a:t>4/18/19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98C16-3685-40E2-B16C-428ED1DC65B6}" type="slidenum">
              <a:rPr lang="en-US" smtClean="0"/>
              <a:t>‹#›</a:t>
            </a:fld>
            <a:endParaRPr lang="en-US"/>
          </a:p>
        </p:txBody>
      </p:sp>
    </p:spTree>
    <p:extLst>
      <p:ext uri="{BB962C8B-B14F-4D97-AF65-F5344CB8AC3E}">
        <p14:creationId xmlns:p14="http://schemas.microsoft.com/office/powerpoint/2010/main" val="3927037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3276600" y="3352800"/>
            <a:ext cx="5638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b="1" dirty="0" smtClean="0">
                <a:solidFill>
                  <a:schemeClr val="bg1"/>
                </a:solidFill>
              </a:rPr>
              <a:t>GIZI DAN FISIOLOGI OLAHRAGA</a:t>
            </a:r>
          </a:p>
          <a:p>
            <a:pPr algn="ctr" eaLnBrk="1" hangingPunct="1"/>
            <a:r>
              <a:rPr lang="en-US" sz="2200" b="1" dirty="0" smtClean="0">
                <a:solidFill>
                  <a:schemeClr val="bg1"/>
                </a:solidFill>
              </a:rPr>
              <a:t>PERTEMUAN VIII </a:t>
            </a:r>
            <a:endParaRPr lang="en-US" sz="2200" b="1" dirty="0">
              <a:solidFill>
                <a:schemeClr val="bg1"/>
              </a:solidFill>
            </a:endParaRPr>
          </a:p>
          <a:p>
            <a:pPr algn="ctr" eaLnBrk="1" hangingPunct="1"/>
            <a:r>
              <a:rPr lang="en-US" sz="2200" b="1" dirty="0" smtClean="0">
                <a:solidFill>
                  <a:schemeClr val="bg1"/>
                </a:solidFill>
              </a:rPr>
              <a:t>Program </a:t>
            </a:r>
            <a:r>
              <a:rPr lang="en-US" sz="2200" b="1" dirty="0" err="1" smtClean="0">
                <a:solidFill>
                  <a:schemeClr val="bg1"/>
                </a:solidFill>
              </a:rPr>
              <a:t>Studi</a:t>
            </a:r>
            <a:r>
              <a:rPr lang="en-US" sz="2200" b="1" dirty="0" smtClean="0">
                <a:solidFill>
                  <a:schemeClr val="bg1"/>
                </a:solidFill>
              </a:rPr>
              <a:t> </a:t>
            </a:r>
            <a:r>
              <a:rPr lang="en-US" sz="2200" b="1" dirty="0" err="1">
                <a:solidFill>
                  <a:schemeClr val="bg1"/>
                </a:solidFill>
              </a:rPr>
              <a:t>Gizi</a:t>
            </a:r>
            <a:r>
              <a:rPr lang="en-US" sz="2200" b="1" dirty="0">
                <a:solidFill>
                  <a:schemeClr val="bg1"/>
                </a:solidFill>
              </a:rPr>
              <a:t> </a:t>
            </a:r>
            <a:endParaRPr lang="en-US" sz="2200" b="1" dirty="0" smtClean="0">
              <a:solidFill>
                <a:schemeClr val="bg1"/>
              </a:solidFill>
            </a:endParaRPr>
          </a:p>
          <a:p>
            <a:pPr algn="ctr" eaLnBrk="1" hangingPunct="1"/>
            <a:r>
              <a:rPr lang="en-US" sz="2200" b="1" dirty="0" err="1" smtClean="0">
                <a:solidFill>
                  <a:schemeClr val="bg1"/>
                </a:solidFill>
              </a:rPr>
              <a:t>Fakultas</a:t>
            </a:r>
            <a:r>
              <a:rPr lang="en-US" sz="2200" b="1" dirty="0" smtClean="0">
                <a:solidFill>
                  <a:schemeClr val="bg1"/>
                </a:solidFill>
              </a:rPr>
              <a:t> </a:t>
            </a:r>
            <a:r>
              <a:rPr lang="en-US" sz="2200" b="1" dirty="0" err="1" smtClean="0">
                <a:solidFill>
                  <a:schemeClr val="bg1"/>
                </a:solidFill>
              </a:rPr>
              <a:t>Ilmu-ilmu</a:t>
            </a:r>
            <a:r>
              <a:rPr lang="en-US" sz="2200" b="1" dirty="0" smtClean="0">
                <a:solidFill>
                  <a:schemeClr val="bg1"/>
                </a:solidFill>
              </a:rPr>
              <a:t> </a:t>
            </a:r>
            <a:r>
              <a:rPr lang="en-US" sz="2200" b="1" dirty="0" err="1" smtClean="0">
                <a:solidFill>
                  <a:schemeClr val="bg1"/>
                </a:solidFill>
              </a:rPr>
              <a:t>Kesehatan</a:t>
            </a:r>
            <a:endParaRPr lang="en-US" sz="2200" b="1" dirty="0">
              <a:solidFill>
                <a:schemeClr val="bg1"/>
              </a:solidFill>
            </a:endParaRPr>
          </a:p>
        </p:txBody>
      </p:sp>
    </p:spTree>
    <p:extLst>
      <p:ext uri="{BB962C8B-B14F-4D97-AF65-F5344CB8AC3E}">
        <p14:creationId xmlns:p14="http://schemas.microsoft.com/office/powerpoint/2010/main" val="6992628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7800" y="685800"/>
            <a:ext cx="6324600" cy="5610532"/>
          </a:xfrm>
          <a:prstGeom prst="rect">
            <a:avLst/>
          </a:prstGeom>
        </p:spPr>
      </p:pic>
    </p:spTree>
    <p:extLst>
      <p:ext uri="{BB962C8B-B14F-4D97-AF65-F5344CB8AC3E}">
        <p14:creationId xmlns:p14="http://schemas.microsoft.com/office/powerpoint/2010/main" val="13086041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808038"/>
          </a:xfrm>
        </p:spPr>
        <p:txBody>
          <a:bodyPr>
            <a:noAutofit/>
          </a:bodyPr>
          <a:lstStyle/>
          <a:p>
            <a:r>
              <a:rPr lang="id-ID" sz="2800" b="1" dirty="0" smtClean="0"/>
              <a:t>S </a:t>
            </a:r>
            <a:r>
              <a:rPr lang="id-ID" sz="2800" b="1" dirty="0"/>
              <a:t>Sensorik (Neuron </a:t>
            </a:r>
            <a:r>
              <a:rPr lang="id-ID" sz="2800" b="1" dirty="0" smtClean="0"/>
              <a:t>Aferen)</a:t>
            </a:r>
            <a:r>
              <a:rPr lang="en-ID" sz="2800" b="1" dirty="0"/>
              <a:t> </a:t>
            </a:r>
            <a:r>
              <a:rPr lang="en-ID" sz="2800" b="1" dirty="0" smtClean="0"/>
              <a:t>X </a:t>
            </a:r>
            <a:r>
              <a:rPr lang="id-ID" sz="2800" b="1" dirty="0"/>
              <a:t>S</a:t>
            </a:r>
            <a:r>
              <a:rPr lang="id-ID" sz="2800" b="1" dirty="0" smtClean="0"/>
              <a:t> </a:t>
            </a:r>
            <a:r>
              <a:rPr lang="id-ID" sz="2800" b="1" dirty="0"/>
              <a:t>Motorik (Neuron Etheren</a:t>
            </a:r>
            <a:r>
              <a:rPr lang="id-ID" sz="2800" b="1" dirty="0" smtClean="0"/>
              <a:t>)</a:t>
            </a:r>
            <a:endParaRPr lang="en-US" sz="2800" b="1" dirty="0"/>
          </a:p>
        </p:txBody>
      </p:sp>
      <p:pic>
        <p:nvPicPr>
          <p:cNvPr id="4" name="Picture 3"/>
          <p:cNvPicPr>
            <a:picLocks noChangeAspect="1"/>
          </p:cNvPicPr>
          <p:nvPr/>
        </p:nvPicPr>
        <p:blipFill>
          <a:blip r:embed="rId2"/>
          <a:stretch>
            <a:fillRect/>
          </a:stretch>
        </p:blipFill>
        <p:spPr>
          <a:xfrm>
            <a:off x="1828800" y="1469207"/>
            <a:ext cx="5105400" cy="4866352"/>
          </a:xfrm>
          <a:prstGeom prst="rect">
            <a:avLst/>
          </a:prstGeom>
        </p:spPr>
      </p:pic>
    </p:spTree>
    <p:extLst>
      <p:ext uri="{BB962C8B-B14F-4D97-AF65-F5344CB8AC3E}">
        <p14:creationId xmlns:p14="http://schemas.microsoft.com/office/powerpoint/2010/main" val="94187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382000" cy="4906963"/>
          </a:xfrm>
        </p:spPr>
        <p:txBody>
          <a:bodyPr>
            <a:noAutofit/>
          </a:bodyPr>
          <a:lstStyle/>
          <a:p>
            <a:pPr marL="0" lvl="0" indent="0" algn="just">
              <a:buNone/>
            </a:pPr>
            <a:r>
              <a:rPr lang="id-ID" sz="2200" b="1" dirty="0"/>
              <a:t>Saraf Sensorik (Neuron Aferen)</a:t>
            </a:r>
            <a:endParaRPr lang="en-ID" sz="2200" b="1" dirty="0"/>
          </a:p>
          <a:p>
            <a:pPr algn="just"/>
            <a:r>
              <a:rPr lang="id-ID" sz="2200" dirty="0"/>
              <a:t>Neuron sensoris adalah neuron yang memiliki badan sel berkerumun untuk membentuk saraf atau simpul ganglion (plural = ganglia) Fungsi neuron sensorik adalah meneruskan implus reseptor ke sistem saraf pusat (otak dan sumsum tulang belakang).</a:t>
            </a:r>
            <a:endParaRPr lang="en-ID" sz="2200" dirty="0"/>
          </a:p>
          <a:p>
            <a:pPr marL="0" lvl="0" indent="0" algn="just">
              <a:buNone/>
            </a:pPr>
            <a:r>
              <a:rPr lang="id-ID" sz="2200" b="1" dirty="0"/>
              <a:t>Saraf Motorik (Neuron Etheren)</a:t>
            </a:r>
            <a:endParaRPr lang="en-ID" sz="2200" b="1" dirty="0"/>
          </a:p>
          <a:p>
            <a:pPr algn="just"/>
            <a:r>
              <a:rPr lang="id-ID" sz="2200" dirty="0"/>
              <a:t>Neuron motorik adalah neuron yang memainkan peran impluses ke depan dari sistem saraf pusat ke otot dan kelenjar yang akan merespon tubuh, karena peran ini, neuron motorik juga disebut pengantar neuron</a:t>
            </a:r>
            <a:r>
              <a:rPr lang="id-ID" sz="2200" dirty="0" smtClean="0"/>
              <a:t>.</a:t>
            </a:r>
            <a:endParaRPr lang="en-ID" sz="2200" dirty="0"/>
          </a:p>
        </p:txBody>
      </p:sp>
    </p:spTree>
    <p:extLst>
      <p:ext uri="{BB962C8B-B14F-4D97-AF65-F5344CB8AC3E}">
        <p14:creationId xmlns:p14="http://schemas.microsoft.com/office/powerpoint/2010/main" val="11810532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4399" y="656977"/>
            <a:ext cx="7543801" cy="5667623"/>
          </a:xfrm>
          <a:prstGeom prst="rect">
            <a:avLst/>
          </a:prstGeom>
        </p:spPr>
      </p:pic>
    </p:spTree>
    <p:extLst>
      <p:ext uri="{BB962C8B-B14F-4D97-AF65-F5344CB8AC3E}">
        <p14:creationId xmlns:p14="http://schemas.microsoft.com/office/powerpoint/2010/main" val="3432508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31838"/>
          </a:xfrm>
        </p:spPr>
        <p:txBody>
          <a:bodyPr>
            <a:normAutofit fontScale="90000"/>
          </a:bodyPr>
          <a:lstStyle/>
          <a:p>
            <a:pPr algn="l"/>
            <a:r>
              <a:rPr lang="en-US" b="1" dirty="0" err="1" smtClean="0"/>
              <a:t>Refleks</a:t>
            </a:r>
            <a:endParaRPr lang="en-US" b="1" dirty="0"/>
          </a:p>
        </p:txBody>
      </p:sp>
      <p:sp>
        <p:nvSpPr>
          <p:cNvPr id="3" name="Content Placeholder 2"/>
          <p:cNvSpPr>
            <a:spLocks noGrp="1"/>
          </p:cNvSpPr>
          <p:nvPr>
            <p:ph idx="1"/>
          </p:nvPr>
        </p:nvSpPr>
        <p:spPr>
          <a:xfrm>
            <a:off x="457200" y="1752600"/>
            <a:ext cx="8458200" cy="4373563"/>
          </a:xfrm>
        </p:spPr>
        <p:txBody>
          <a:bodyPr>
            <a:normAutofit/>
          </a:bodyPr>
          <a:lstStyle/>
          <a:p>
            <a:r>
              <a:rPr lang="id-ID" sz="2400" dirty="0"/>
              <a:t>Ketika tubuh menerima rangsangan, neuron reseptor / sensorik di area yang terpengaruh diinervasi. Mereka mengirimkan impuls ke neuron motorik untuk memicu </a:t>
            </a:r>
            <a:r>
              <a:rPr lang="id-ID" sz="2400" dirty="0" smtClean="0"/>
              <a:t>respons.</a:t>
            </a:r>
          </a:p>
          <a:p>
            <a:r>
              <a:rPr lang="id-ID" sz="2400" dirty="0" smtClean="0"/>
              <a:t>Neuron </a:t>
            </a:r>
            <a:r>
              <a:rPr lang="id-ID" sz="2400" dirty="0"/>
              <a:t>sensorik dan motorik dihubungkan oleh beberapa interneuron; setelah impuls mencapai neuron motorik bawah melalui interneuron, neuron motorik bawah sesuai jenis rangsangan akan mengirimkan impuls lebih lanjut ke neuron motorik atas atau langsung berkomunikasi dengan serat otot yang terkena. Yang terakhir ini lebih jelas dalam hal diperlukan respon yang mendesak (refleks).</a:t>
            </a:r>
            <a:endParaRPr lang="en-ID" sz="2400" dirty="0"/>
          </a:p>
          <a:p>
            <a:endParaRPr lang="en-US" sz="2400" dirty="0"/>
          </a:p>
        </p:txBody>
      </p:sp>
    </p:spTree>
    <p:extLst>
      <p:ext uri="{BB962C8B-B14F-4D97-AF65-F5344CB8AC3E}">
        <p14:creationId xmlns:p14="http://schemas.microsoft.com/office/powerpoint/2010/main" val="12273317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077433" y="990600"/>
            <a:ext cx="7230139" cy="4876800"/>
          </a:xfrm>
          <a:prstGeom prst="rect">
            <a:avLst/>
          </a:prstGeom>
        </p:spPr>
      </p:pic>
    </p:spTree>
    <p:extLst>
      <p:ext uri="{BB962C8B-B14F-4D97-AF65-F5344CB8AC3E}">
        <p14:creationId xmlns:p14="http://schemas.microsoft.com/office/powerpoint/2010/main" val="97817478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pPr algn="l"/>
            <a:r>
              <a:rPr lang="id-ID" b="1" dirty="0"/>
              <a:t>Adaptasi saraf</a:t>
            </a:r>
            <a:r>
              <a:rPr lang="en-ID" b="1" dirty="0"/>
              <a:t> </a:t>
            </a:r>
            <a:endParaRPr lang="en-US" b="1" dirty="0"/>
          </a:p>
        </p:txBody>
      </p:sp>
      <p:sp>
        <p:nvSpPr>
          <p:cNvPr id="3" name="Content Placeholder 2"/>
          <p:cNvSpPr>
            <a:spLocks noGrp="1"/>
          </p:cNvSpPr>
          <p:nvPr>
            <p:ph idx="1"/>
          </p:nvPr>
        </p:nvSpPr>
        <p:spPr>
          <a:xfrm>
            <a:off x="304800" y="1646237"/>
            <a:ext cx="8610600" cy="4525963"/>
          </a:xfrm>
        </p:spPr>
        <p:txBody>
          <a:bodyPr>
            <a:normAutofit/>
          </a:bodyPr>
          <a:lstStyle/>
          <a:p>
            <a:r>
              <a:rPr lang="id-ID" sz="2700" dirty="0"/>
              <a:t>Penguatan kekuatan dapat menghasilkan sebagian dari adaptasi dalam sistem saraf. Bukti tidak langsung dari adaptasi saraf adalah disosiasi antara struktural (ukuran otot) dan perubahan fungsional</a:t>
            </a:r>
            <a:r>
              <a:rPr lang="id-ID" sz="2800" dirty="0" smtClean="0"/>
              <a:t>.</a:t>
            </a:r>
          </a:p>
        </p:txBody>
      </p:sp>
    </p:spTree>
    <p:extLst>
      <p:ext uri="{BB962C8B-B14F-4D97-AF65-F5344CB8AC3E}">
        <p14:creationId xmlns:p14="http://schemas.microsoft.com/office/powerpoint/2010/main" val="24462294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081" r="4518"/>
          <a:stretch/>
        </p:blipFill>
        <p:spPr>
          <a:xfrm>
            <a:off x="304800" y="762000"/>
            <a:ext cx="8564214" cy="5410200"/>
          </a:xfrm>
          <a:prstGeom prst="rect">
            <a:avLst/>
          </a:prstGeom>
        </p:spPr>
      </p:pic>
    </p:spTree>
    <p:extLst>
      <p:ext uri="{BB962C8B-B14F-4D97-AF65-F5344CB8AC3E}">
        <p14:creationId xmlns:p14="http://schemas.microsoft.com/office/powerpoint/2010/main" val="14207317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819400"/>
            <a:ext cx="6858000" cy="1107996"/>
          </a:xfrm>
          <a:prstGeom prst="rect">
            <a:avLst/>
          </a:prstGeom>
          <a:noFill/>
        </p:spPr>
        <p:txBody>
          <a:bodyPr wrap="square" rtlCol="0">
            <a:spAutoFit/>
          </a:bodyPr>
          <a:lstStyle/>
          <a:p>
            <a:r>
              <a:rPr lang="en-US" sz="6600" b="1" dirty="0" smtClean="0">
                <a:solidFill>
                  <a:srgbClr val="1F497D"/>
                </a:solidFill>
                <a:latin typeface="Calibri"/>
                <a:cs typeface="Calibri"/>
              </a:rPr>
              <a:t>TERIMA KASIH</a:t>
            </a:r>
            <a:endParaRPr lang="en-US" sz="6600" b="1" dirty="0">
              <a:solidFill>
                <a:srgbClr val="1F497D"/>
              </a:solidFill>
              <a:latin typeface="Calibri"/>
              <a:cs typeface="Calibri"/>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831019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pPr algn="l"/>
            <a:r>
              <a:rPr lang="en-US" b="1" dirty="0" err="1" smtClean="0"/>
              <a:t>Tujuan</a:t>
            </a:r>
            <a:endParaRPr lang="en-US" b="1" dirty="0"/>
          </a:p>
        </p:txBody>
      </p:sp>
      <p:sp>
        <p:nvSpPr>
          <p:cNvPr id="3" name="Content Placeholder 2"/>
          <p:cNvSpPr>
            <a:spLocks noGrp="1"/>
          </p:cNvSpPr>
          <p:nvPr>
            <p:ph idx="1"/>
          </p:nvPr>
        </p:nvSpPr>
        <p:spPr/>
        <p:txBody>
          <a:bodyPr>
            <a:normAutofit/>
          </a:bodyPr>
          <a:lstStyle/>
          <a:p>
            <a:pPr marL="514350" lvl="0" indent="-514350">
              <a:buFont typeface="+mj-lt"/>
              <a:buAutoNum type="alphaLcPeriod"/>
            </a:pPr>
            <a:r>
              <a:rPr lang="id-ID" sz="2400" dirty="0"/>
              <a:t>Mahasiswa dapat mengetahui pengertian neuromuskular</a:t>
            </a:r>
            <a:endParaRPr lang="en-ID" sz="2400" dirty="0"/>
          </a:p>
          <a:p>
            <a:pPr marL="514350" lvl="0" indent="-514350">
              <a:buFont typeface="+mj-lt"/>
              <a:buAutoNum type="alphaLcPeriod"/>
            </a:pPr>
            <a:r>
              <a:rPr lang="id-ID" sz="2400" dirty="0"/>
              <a:t>Mahasiswa mampu mengetahui secara baik terkait dengan aspek gerakan neuromuscular pada olahraga.</a:t>
            </a:r>
            <a:endParaRPr lang="en-ID" sz="2400" dirty="0"/>
          </a:p>
          <a:p>
            <a:pPr marL="514350" indent="-514350">
              <a:buFont typeface="+mj-lt"/>
              <a:buAutoNum type="alphaLcPeriod"/>
            </a:pPr>
            <a:endParaRPr lang="en-US" sz="2400" dirty="0"/>
          </a:p>
        </p:txBody>
      </p:sp>
    </p:spTree>
    <p:extLst>
      <p:ext uri="{BB962C8B-B14F-4D97-AF65-F5344CB8AC3E}">
        <p14:creationId xmlns:p14="http://schemas.microsoft.com/office/powerpoint/2010/main" val="18992368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pPr algn="l"/>
            <a:r>
              <a:rPr lang="en-US" b="1" dirty="0" smtClean="0"/>
              <a:t>Pendahuluan</a:t>
            </a:r>
            <a:endParaRPr lang="en-US" b="1" dirty="0"/>
          </a:p>
        </p:txBody>
      </p:sp>
      <p:sp>
        <p:nvSpPr>
          <p:cNvPr id="3" name="Content Placeholder 2"/>
          <p:cNvSpPr>
            <a:spLocks noGrp="1"/>
          </p:cNvSpPr>
          <p:nvPr>
            <p:ph idx="1"/>
          </p:nvPr>
        </p:nvSpPr>
        <p:spPr/>
        <p:txBody>
          <a:bodyPr>
            <a:normAutofit/>
          </a:bodyPr>
          <a:lstStyle/>
          <a:p>
            <a:r>
              <a:rPr lang="id-ID" sz="2400" dirty="0"/>
              <a:t>Sistem </a:t>
            </a:r>
            <a:r>
              <a:rPr lang="id-ID" sz="2400" b="1" dirty="0">
                <a:solidFill>
                  <a:srgbClr val="FF0000"/>
                </a:solidFill>
              </a:rPr>
              <a:t>neuro</a:t>
            </a:r>
            <a:r>
              <a:rPr lang="id-ID" sz="2400" b="1" dirty="0">
                <a:solidFill>
                  <a:schemeClr val="tx2"/>
                </a:solidFill>
              </a:rPr>
              <a:t>muskular</a:t>
            </a:r>
            <a:r>
              <a:rPr lang="id-ID" sz="2400" dirty="0"/>
              <a:t> mencakup semua otot dalam tubuh dan system saraf yang terlibat. Setiap gerakan yang dilakukan oleh tubuh membutuhkan komunikasi antara </a:t>
            </a:r>
            <a:r>
              <a:rPr lang="id-ID" sz="2400" b="1" dirty="0">
                <a:solidFill>
                  <a:srgbClr val="1F497D"/>
                </a:solidFill>
              </a:rPr>
              <a:t>otak dan otot</a:t>
            </a:r>
            <a:r>
              <a:rPr lang="id-ID" sz="2400" dirty="0"/>
              <a:t>. </a:t>
            </a:r>
            <a:endParaRPr lang="id-ID" sz="2400" dirty="0" smtClean="0"/>
          </a:p>
          <a:p>
            <a:r>
              <a:rPr lang="id-ID" sz="2400" dirty="0" smtClean="0"/>
              <a:t>Sistem </a:t>
            </a:r>
            <a:r>
              <a:rPr lang="id-ID" sz="2400" dirty="0"/>
              <a:t>saraf menyediakan hubungan antara pikiran dan tindakan dengan menyampaikan pesan yang berjalan sangat cepat sehingga bahkan tubuh tidak </a:t>
            </a:r>
            <a:r>
              <a:rPr lang="id-ID" sz="2400" dirty="0" smtClean="0"/>
              <a:t>menyadarinya.</a:t>
            </a:r>
            <a:r>
              <a:rPr lang="en-ID" sz="2400" dirty="0" smtClean="0"/>
              <a:t> </a:t>
            </a:r>
            <a:endParaRPr lang="en-US" sz="2400" dirty="0"/>
          </a:p>
        </p:txBody>
      </p:sp>
    </p:spTree>
    <p:extLst>
      <p:ext uri="{BB962C8B-B14F-4D97-AF65-F5344CB8AC3E}">
        <p14:creationId xmlns:p14="http://schemas.microsoft.com/office/powerpoint/2010/main" val="3716082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534400" cy="5135563"/>
          </a:xfrm>
        </p:spPr>
        <p:txBody>
          <a:bodyPr>
            <a:noAutofit/>
          </a:bodyPr>
          <a:lstStyle/>
          <a:p>
            <a:r>
              <a:rPr lang="id-ID" sz="2400" dirty="0"/>
              <a:t>Neuromuskuler adalah dua system yang tidak dapat di pisahkan dalam kehidupan sehari-hari, terutama dalam keadaan olahraga. </a:t>
            </a:r>
            <a:r>
              <a:rPr lang="id-ID" sz="2400" dirty="0" smtClean="0"/>
              <a:t>Muskular </a:t>
            </a:r>
            <a:r>
              <a:rPr lang="id-ID" sz="2400" dirty="0"/>
              <a:t>(perototan) dalam </a:t>
            </a:r>
            <a:r>
              <a:rPr lang="id-ID" sz="2400" dirty="0" smtClean="0"/>
              <a:t>fungsinya </a:t>
            </a:r>
            <a:r>
              <a:rPr lang="id-ID" sz="2400" dirty="0"/>
              <a:t>adalah mengerut / memendek/ kontraksi. </a:t>
            </a:r>
            <a:endParaRPr lang="id-ID" sz="2400" dirty="0" smtClean="0"/>
          </a:p>
          <a:p>
            <a:r>
              <a:rPr lang="id-ID" sz="2400" dirty="0" smtClean="0"/>
              <a:t>Dalam </a:t>
            </a:r>
            <a:r>
              <a:rPr lang="id-ID" sz="2400" dirty="0"/>
              <a:t>pemendekan, otot di rangsang (dikontrol) oleh system saraf sehingga otot terkontrol kekuatan, akurasi, </a:t>
            </a:r>
            <a:r>
              <a:rPr lang="id-ID" sz="2400" dirty="0" smtClean="0"/>
              <a:t>dan powernya.</a:t>
            </a:r>
          </a:p>
          <a:p>
            <a:r>
              <a:rPr lang="id-ID" sz="2400" dirty="0" smtClean="0"/>
              <a:t>Hal </a:t>
            </a:r>
            <a:r>
              <a:rPr lang="id-ID" sz="2400" dirty="0"/>
              <a:t>ini di sebabkan semakin besar berkehendak, semakin kuat dan cepat kontraksinya sehingga tidak mungkin otot menampilkan kerjanya dengan baik tampa sumbangan dari </a:t>
            </a:r>
            <a:r>
              <a:rPr lang="id-ID" sz="2400" dirty="0" smtClean="0"/>
              <a:t>saraf.</a:t>
            </a:r>
            <a:endParaRPr lang="en-US" sz="2400" dirty="0"/>
          </a:p>
        </p:txBody>
      </p:sp>
    </p:spTree>
    <p:extLst>
      <p:ext uri="{BB962C8B-B14F-4D97-AF65-F5344CB8AC3E}">
        <p14:creationId xmlns:p14="http://schemas.microsoft.com/office/powerpoint/2010/main" val="3860329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pPr algn="l"/>
            <a:r>
              <a:rPr lang="en-US" b="1" dirty="0" err="1" smtClean="0"/>
              <a:t>Sistem</a:t>
            </a:r>
            <a:r>
              <a:rPr lang="en-US" b="1" dirty="0" smtClean="0"/>
              <a:t> </a:t>
            </a:r>
            <a:r>
              <a:rPr lang="en-US" b="1" dirty="0" err="1" smtClean="0"/>
              <a:t>Saraf</a:t>
            </a:r>
            <a:endParaRPr lang="en-US" b="1" dirty="0"/>
          </a:p>
        </p:txBody>
      </p:sp>
      <p:sp>
        <p:nvSpPr>
          <p:cNvPr id="3" name="Content Placeholder 2"/>
          <p:cNvSpPr>
            <a:spLocks noGrp="1"/>
          </p:cNvSpPr>
          <p:nvPr>
            <p:ph idx="1"/>
          </p:nvPr>
        </p:nvSpPr>
        <p:spPr/>
        <p:txBody>
          <a:bodyPr>
            <a:normAutofit/>
          </a:bodyPr>
          <a:lstStyle/>
          <a:p>
            <a:r>
              <a:rPr lang="id-ID" sz="2400" dirty="0"/>
              <a:t>Sistem saraf adalah system yang terdiri dari serabut saraf yang tersusun oleh sel – sel saraf saling terhubung dengan alat sensoris dan </a:t>
            </a:r>
            <a:r>
              <a:rPr lang="id-ID" sz="2400" dirty="0" smtClean="0"/>
              <a:t>motorik.</a:t>
            </a:r>
          </a:p>
          <a:p>
            <a:r>
              <a:rPr lang="id-ID" sz="2400" dirty="0" smtClean="0"/>
              <a:t>Sel </a:t>
            </a:r>
            <a:r>
              <a:rPr lang="id-ID" sz="2400" dirty="0"/>
              <a:t>saraf (neuron) merupakan satuan </a:t>
            </a:r>
            <a:r>
              <a:rPr lang="id-ID" sz="2400" dirty="0" smtClean="0"/>
              <a:t>kerja utama </a:t>
            </a:r>
            <a:r>
              <a:rPr lang="id-ID" sz="2400" dirty="0"/>
              <a:t>yang berfungsi menghantarkan impuls listrik yang terbentuk akibat adanya suatu rangsang (stimulus). </a:t>
            </a:r>
            <a:endParaRPr lang="en-US" sz="2400" dirty="0"/>
          </a:p>
        </p:txBody>
      </p:sp>
    </p:spTree>
    <p:extLst>
      <p:ext uri="{BB962C8B-B14F-4D97-AF65-F5344CB8AC3E}">
        <p14:creationId xmlns:p14="http://schemas.microsoft.com/office/powerpoint/2010/main" val="21604014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698457"/>
            <a:ext cx="5715000" cy="5525133"/>
          </a:xfrm>
          <a:prstGeom prst="rect">
            <a:avLst/>
          </a:prstGeom>
        </p:spPr>
      </p:pic>
    </p:spTree>
    <p:extLst>
      <p:ext uri="{BB962C8B-B14F-4D97-AF65-F5344CB8AC3E}">
        <p14:creationId xmlns:p14="http://schemas.microsoft.com/office/powerpoint/2010/main" val="37766077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40px-Nervous_system_diagram-en.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609600"/>
            <a:ext cx="5257800" cy="5842000"/>
          </a:xfrm>
          <a:prstGeom prst="rect">
            <a:avLst/>
          </a:prstGeom>
        </p:spPr>
      </p:pic>
    </p:spTree>
    <p:extLst>
      <p:ext uri="{BB962C8B-B14F-4D97-AF65-F5344CB8AC3E}">
        <p14:creationId xmlns:p14="http://schemas.microsoft.com/office/powerpoint/2010/main" val="7824691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7f0d0d80778e28e732c39e73b7e905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609600"/>
            <a:ext cx="5715000" cy="5715000"/>
          </a:xfrm>
          <a:prstGeom prst="rect">
            <a:avLst/>
          </a:prstGeom>
        </p:spPr>
      </p:pic>
    </p:spTree>
    <p:extLst>
      <p:ext uri="{BB962C8B-B14F-4D97-AF65-F5344CB8AC3E}">
        <p14:creationId xmlns:p14="http://schemas.microsoft.com/office/powerpoint/2010/main" val="873409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839200" cy="990600"/>
          </a:xfrm>
        </p:spPr>
        <p:txBody>
          <a:bodyPr>
            <a:noAutofit/>
          </a:bodyPr>
          <a:lstStyle/>
          <a:p>
            <a:pPr algn="l"/>
            <a:r>
              <a:rPr lang="id-ID" sz="3200" b="1" dirty="0"/>
              <a:t>Pada sistem saraf ada bagian – bagian yang </a:t>
            </a:r>
            <a:r>
              <a:rPr lang="id-ID" sz="3200" b="1" dirty="0" smtClean="0"/>
              <a:t>disebut</a:t>
            </a:r>
            <a:r>
              <a:rPr lang="en-ID" sz="3200" b="1" dirty="0" smtClean="0"/>
              <a:t>:</a:t>
            </a:r>
            <a:endParaRPr lang="en-US" sz="3200" b="1" dirty="0"/>
          </a:p>
        </p:txBody>
      </p:sp>
      <p:sp>
        <p:nvSpPr>
          <p:cNvPr id="3" name="Content Placeholder 2"/>
          <p:cNvSpPr>
            <a:spLocks noGrp="1"/>
          </p:cNvSpPr>
          <p:nvPr>
            <p:ph idx="1"/>
          </p:nvPr>
        </p:nvSpPr>
        <p:spPr>
          <a:xfrm>
            <a:off x="228600" y="2057400"/>
            <a:ext cx="8686800" cy="4068763"/>
          </a:xfrm>
        </p:spPr>
        <p:txBody>
          <a:bodyPr>
            <a:noAutofit/>
          </a:bodyPr>
          <a:lstStyle/>
          <a:p>
            <a:pPr lvl="0"/>
            <a:r>
              <a:rPr lang="id-ID" sz="2200" dirty="0"/>
              <a:t>Reseptor, yaitu alat untuk menerima rangsang, biasanya berupa alat indra</a:t>
            </a:r>
            <a:endParaRPr lang="en-ID" sz="2200" dirty="0"/>
          </a:p>
          <a:p>
            <a:pPr lvl="0"/>
            <a:r>
              <a:rPr lang="id-ID" sz="2200" dirty="0"/>
              <a:t>Afektor, yaitu alat untuk menanggapi rangsang berupa otot dan kelenjar</a:t>
            </a:r>
            <a:endParaRPr lang="en-ID" sz="2200" dirty="0"/>
          </a:p>
          <a:p>
            <a:pPr lvl="0"/>
            <a:r>
              <a:rPr lang="id-ID" sz="2200" dirty="0"/>
              <a:t>Sel saraf sensoris, yaitu serabut saraf yang membawa rangsang ke otak</a:t>
            </a:r>
            <a:endParaRPr lang="en-ID" sz="2200" dirty="0"/>
          </a:p>
          <a:p>
            <a:pPr lvl="0"/>
            <a:r>
              <a:rPr lang="id-ID" sz="2200" dirty="0"/>
              <a:t>Sel saraf motorik, yaitu serabut saraf yang membawa rangsang dari otak</a:t>
            </a:r>
            <a:endParaRPr lang="en-ID" sz="2200" dirty="0"/>
          </a:p>
          <a:p>
            <a:pPr lvl="0"/>
            <a:r>
              <a:rPr lang="id-ID" sz="2200" dirty="0"/>
              <a:t>Sel saraf konektor, yaitu sel saraf motoric yang menghubungkan sel saraf satu dengan sel saraf </a:t>
            </a:r>
            <a:r>
              <a:rPr lang="id-ID" sz="2200" dirty="0" smtClean="0"/>
              <a:t>lain</a:t>
            </a:r>
            <a:endParaRPr lang="en-ID" sz="2200" dirty="0"/>
          </a:p>
        </p:txBody>
      </p:sp>
    </p:spTree>
    <p:extLst>
      <p:ext uri="{BB962C8B-B14F-4D97-AF65-F5344CB8AC3E}">
        <p14:creationId xmlns:p14="http://schemas.microsoft.com/office/powerpoint/2010/main" val="171710889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4203</TotalTime>
  <Words>495</Words>
  <Application>Microsoft Macintosh PowerPoint</Application>
  <PresentationFormat>On-screen Show (4:3)</PresentationFormat>
  <Paragraphs>33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Tujuan</vt:lpstr>
      <vt:lpstr>Pendahuluan</vt:lpstr>
      <vt:lpstr>PowerPoint Presentation</vt:lpstr>
      <vt:lpstr>Sistem Saraf</vt:lpstr>
      <vt:lpstr>PowerPoint Presentation</vt:lpstr>
      <vt:lpstr>PowerPoint Presentation</vt:lpstr>
      <vt:lpstr>PowerPoint Presentation</vt:lpstr>
      <vt:lpstr>Pada sistem saraf ada bagian – bagian yang disebut:</vt:lpstr>
      <vt:lpstr>PowerPoint Presentation</vt:lpstr>
      <vt:lpstr>S Sensorik (Neuron Aferen) X S Motorik (Neuron Etheren)</vt:lpstr>
      <vt:lpstr>PowerPoint Presentation</vt:lpstr>
      <vt:lpstr>PowerPoint Presentation</vt:lpstr>
      <vt:lpstr>Refleks</vt:lpstr>
      <vt:lpstr>PowerPoint Presentation</vt:lpstr>
      <vt:lpstr>Adaptasi saraf </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Nazhif Gifari</cp:lastModifiedBy>
  <cp:revision>142</cp:revision>
  <dcterms:created xsi:type="dcterms:W3CDTF">2018-03-13T02:49:38Z</dcterms:created>
  <dcterms:modified xsi:type="dcterms:W3CDTF">2019-04-18T01:03:11Z</dcterms:modified>
</cp:coreProperties>
</file>