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2" r:id="rId2"/>
    <p:sldMasterId id="2147483905" r:id="rId3"/>
  </p:sldMasterIdLst>
  <p:notesMasterIdLst>
    <p:notesMasterId r:id="rId23"/>
  </p:notesMasterIdLst>
  <p:handoutMasterIdLst>
    <p:handoutMasterId r:id="rId24"/>
  </p:handoutMasterIdLst>
  <p:sldIdLst>
    <p:sldId id="256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48" r:id="rId22"/>
  </p:sldIdLst>
  <p:sldSz cx="9144000" cy="6858000" type="screen4x3"/>
  <p:notesSz cx="6888163" cy="1001712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EE8A7B31-DC06-4E91-8663-02449F349310}" type="datetimeFigureOut">
              <a:rPr lang="en-US" smtClean="0"/>
              <a:pPr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CF8F4A4A-AC80-4467-B5C9-75B1DB68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3619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EE78942C-169F-41A8-BAF8-DEBB532063FA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135"/>
            <a:ext cx="5510530" cy="4507706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DD86BA49-E6E0-4915-A2C4-9CA36416A91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7804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0734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04601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983011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D8424-8572-490C-8CDF-58CCD937E1E7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0F834-2807-4857-9592-4128183220B9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1065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70AC-FECD-4837-A5C8-A960C4988983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BEA1D-8A44-4E9A-A1CE-398929D1C2D8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6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E1214-4A85-4F0A-818A-F30F2D250492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00D2F-91CC-4A08-9A20-5EDC6F34365E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401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73EC8-2A48-420B-B7CC-1C7AD846C65E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37D6E-F535-4B30-81B4-8990FD17D1A3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452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8FA4E-40B1-49C2-84DE-D30821AED2D5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2942B-C1FC-4DCB-9DE7-213E5FE07B59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076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01C9-865E-4E3D-BE02-F96D516718A1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90188-A540-4D09-B947-07893ADE3A5E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345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FB985-5A29-4C8F-8000-F66C19614C25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8EE74-BD34-454B-98B5-B3FC7FA463D2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512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4822A-D144-4238-9FD8-C060307D6049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A16E3-C0DA-4239-8EEC-6DD8F5A8E8F1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717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95040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77FB3-55CB-4A83-B7BA-A37639B8B6B7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858E3E-61F6-4FD9-B378-D8DD7CD57B13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996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CCB50-042D-4300-AFA6-42B23155E53C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61DC2-7F7C-4364-815C-DB7BE5EC598D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181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D4702-5D35-4093-AF17-E979217B8B61}" type="datetime4">
              <a:rPr lang="en-US">
                <a:solidFill>
                  <a:srgbClr val="000000"/>
                </a:solidFill>
              </a:rPr>
              <a:pPr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E12FD-D0D9-4D32-88EC-D5299FFFBB83}" type="slidenum">
              <a:rPr lang="en-US" altLang="id-ID">
                <a:solidFill>
                  <a:srgbClr val="000000"/>
                </a:solidFill>
              </a:rPr>
              <a:pPr/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4442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9832-F76F-49FB-8301-29CF981975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1926-34A8-43C0-AFE0-A5AEAD62C6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5EC6-DAB1-450E-AA1E-1E354ECAE8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58395-2F15-4E4B-9367-4C80BEB2BC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651D5-DD2E-4139-8664-38500F784D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C6798-01EF-4A01-804D-BA281D93CD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FF6AB-5140-4F1F-803D-238E4B4846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0237439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96372-506F-470B-A458-C1F1D48E97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E7731-F412-47C6-ADFA-A3667996BC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10F33-2DB3-4AEE-8152-83129695E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C346E-5028-4DC0-BE30-57C92B4477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050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74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28852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25295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32495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7869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6FBD-6C88-4778-BB86-BCA0BFE0CE05}" type="datetimeFigureOut">
              <a:rPr lang="id-ID" smtClean="0"/>
              <a:pPr/>
              <a:t>10/07/2017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8D8E5-BC23-4479-8AF5-0DB104B7227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66140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2549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169B45-1D84-4485-829C-17490AC464CB}" type="datetime4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July 10, 2017</a:t>
            </a:fld>
            <a:r>
              <a:rPr lang="en-US">
                <a:solidFill>
                  <a:srgbClr val="000000"/>
                </a:solidFill>
              </a:rPr>
              <a:t>22nd October 2003</a:t>
            </a:r>
            <a:endParaRPr lang="en-US" alt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4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000000"/>
                </a:solidFill>
              </a:rPr>
              <a:t>Author: Ridwan Mahzun, MIIRSM</a:t>
            </a:r>
          </a:p>
        </p:txBody>
      </p:sp>
      <p:sp>
        <p:nvSpPr>
          <p:cNvPr id="254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72BBE4F-3264-49BE-9C12-E439F4010287}" type="slidenum">
              <a:rPr lang="en-US" altLang="id-ID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id-ID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418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6C7C25D-CE22-4DEA-A83C-AFB3BF594A2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_Univ_Esa_Unggu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161611"/>
            <a:ext cx="838200" cy="841566"/>
          </a:xfrm>
          <a:prstGeom prst="rect">
            <a:avLst/>
          </a:prstGeom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 flipV="1">
            <a:off x="762002" y="1196752"/>
            <a:ext cx="7554416" cy="224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314980"/>
            <a:ext cx="7074296" cy="52322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Simulasi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Tanggap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Darurat</a:t>
            </a:r>
            <a:endParaRPr lang="id-ID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48817" y="6059273"/>
            <a:ext cx="339958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id-ID" b="1" dirty="0" smtClean="0">
                <a:latin typeface="Candara" pitchFamily="34" charset="0"/>
                <a:cs typeface="Arial" panose="020B0604020202020204" pitchFamily="34" charset="0"/>
              </a:rPr>
              <a:t>Disusun oleh:</a:t>
            </a:r>
          </a:p>
          <a:p>
            <a:r>
              <a:rPr lang="en-US" b="1" dirty="0" smtClean="0"/>
              <a:t>Hendri </a:t>
            </a:r>
            <a:r>
              <a:rPr lang="en-US" b="1" dirty="0" err="1" smtClean="0"/>
              <a:t>Amirudin</a:t>
            </a:r>
            <a:r>
              <a:rPr lang="en-US" b="1" dirty="0" smtClean="0"/>
              <a:t> Anwar ST, M</a:t>
            </a:r>
            <a:r>
              <a:rPr lang="id-ID" b="1" dirty="0" smtClean="0"/>
              <a:t>KKK</a:t>
            </a:r>
            <a:endParaRPr lang="id-ID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6082" y="1400075"/>
            <a:ext cx="6738232" cy="43394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9857776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552450"/>
            <a:ext cx="82296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9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 TINDAK LANJUT</a:t>
            </a:r>
          </a:p>
          <a:p>
            <a:pPr marL="571500" lvl="1" algn="just" eaLnBrk="0" fontAlgn="base" hangingPunct="0">
              <a:lnSpc>
                <a:spcPct val="130000"/>
              </a:lnSpc>
              <a:spcBef>
                <a:spcPct val="10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SETELAH SELESAI LATIHAN, TEAM OBSERVASI, BERSAMA  TEAM   INTI PETUGAS DAN MANAGEMEN, MELAKUKAN  “</a:t>
            </a:r>
            <a:r>
              <a:rPr lang="en-US" sz="2000" b="1" u="sng" smtClean="0">
                <a:solidFill>
                  <a:srgbClr val="000000"/>
                </a:solidFill>
                <a:latin typeface="Arial" charset="0"/>
              </a:rPr>
              <a:t>RAPAT KRITIK”,</a:t>
            </a: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UNTUK MENGEVALUASI LATIHAN PENANGGULANGAN DARURAT BERTEMPAT DI POSKO.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1447800" y="577850"/>
            <a:ext cx="6400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0000"/>
                </a:solidFill>
                <a:latin typeface="Helvetica" pitchFamily="34" charset="0"/>
              </a:rPr>
              <a:t>SKENARIO LATIHAN KEADAAN DARURAT (CONTOH)</a:t>
            </a:r>
            <a:endParaRPr lang="en-US" sz="2800" smtClean="0">
              <a:solidFill>
                <a:srgbClr val="000000"/>
              </a:solidFill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457200" y="1828800"/>
            <a:ext cx="822960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7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TANGGAL 	:</a:t>
            </a: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  …..………………….  JAM : ……………………..</a:t>
            </a:r>
          </a:p>
          <a:p>
            <a:pPr marL="457200" indent="-457200" eaLnBrk="0" fontAlgn="base" hangingPunct="0">
              <a:spcBef>
                <a:spcPct val="7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LOKASI 	:</a:t>
            </a: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 ……………………………………………………….</a:t>
            </a:r>
          </a:p>
          <a:p>
            <a:pPr marL="457200" indent="-457200" eaLnBrk="0" fontAlgn="base" hangingPunct="0">
              <a:spcBef>
                <a:spcPct val="7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TUJUAN	:</a:t>
            </a:r>
          </a:p>
          <a:p>
            <a:pPr marL="914400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MENGUKUR KESIAPAN, KERJASAMA DAN KOODRINASI  SEMUA PETUGAS DALAM MENGHADAPI SITUASI KEADAAN DARURAT.</a:t>
            </a:r>
          </a:p>
          <a:p>
            <a:pPr marL="914400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MENYAKINKAN BAHWA PROSEDUR KEADAAN DARURAT  TELAH BERJALAN  DENGAN BAIK.</a:t>
            </a:r>
          </a:p>
          <a:p>
            <a:pPr marL="914400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MENGUKUR SISTEM KOMUNIKASI  SELAMA  KEADAAN DARURAT.</a:t>
            </a:r>
          </a:p>
          <a:p>
            <a:pPr marL="457200" indent="-457200" eaLnBrk="0" fontAlgn="base" hangingPunct="0">
              <a:spcBef>
                <a:spcPct val="7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MACAM INSIDEN :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KEBAKARAN DI ……..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KORBAN (BERAPA ORANG &amp; JENIS LUKA).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229600" cy="564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5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OBSERVATOR : …… TEAM (SUPAYA DITUNJUK)</a:t>
            </a:r>
          </a:p>
          <a:p>
            <a:pPr marL="457200" indent="-457200" eaLnBrk="0" fontAlgn="base" hangingPunct="0">
              <a:spcBef>
                <a:spcPct val="90000"/>
              </a:spcBef>
              <a:spcAft>
                <a:spcPct val="0"/>
              </a:spcAft>
              <a:buFontTx/>
              <a:buAutoNum type="arabicPeriod" startAt="5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OBJEK OBSERVASI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OPERASI UNIT / TEMPAT YANG TERBAKAR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PEMADAMAN KEBAKARAN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PERAWATAN MEDIS &amp; RESCUE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SEKURITI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KOMUNIKASI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KOORDINASI PENANGGULANGAN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REGU PELAYANAN (SERVICES)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TINGKAT KETANGGAPAN &amp; PARTISIPASI KARYAWAN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HUBUNGAN DENGAN PIHAK KETIGA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EFEKTIVITAS POSKO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DSB.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00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552450"/>
            <a:ext cx="82296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7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 URAIAN SKENARIO</a:t>
            </a:r>
          </a:p>
          <a:p>
            <a:pPr marL="571500" lvl="1" algn="just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SUPAYA  DIURAIKAN URUTAN KEJADIAN MULAI DARI  DITEMUKANNYA KEBAKARAN, PROSES LANJUT KEBAKARAN YANG SEMAKIN MEMBESAR, PROSES KETERLIBATAN SEMUA UNSUR PETUGAS HINGGA KEBAKARANNYA DAPAT DIKUASAI DAN DIPADAMKAN </a:t>
            </a:r>
            <a:r>
              <a:rPr lang="en-US" sz="20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TANDA AMAN DIBERIKAN</a:t>
            </a:r>
            <a:endParaRPr lang="en-US" sz="2000" smtClean="0">
              <a:solidFill>
                <a:srgbClr val="000000"/>
              </a:solidFill>
              <a:latin typeface="Arial" charset="0"/>
            </a:endParaRP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7"/>
            </a:pPr>
            <a:endParaRPr lang="en-US" sz="2000" b="1" smtClean="0">
              <a:solidFill>
                <a:srgbClr val="000000"/>
              </a:solidFill>
              <a:latin typeface="Arial" charset="0"/>
            </a:endParaRP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7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CATATAN</a:t>
            </a:r>
          </a:p>
          <a:p>
            <a:pPr marL="571500" lvl="1" algn="just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SKENARIO YANG DISUSUN DIATAS, TIDAK HARUS MENGIKAT, NAMUN DIPERLUKAN IMPROVISASI  DILAPANGAN MELIHAT SITUASI DAN KONDISI PADA WAKTU LATIHAN.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552450"/>
            <a:ext cx="82296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9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 TINDAK LANJUT</a:t>
            </a:r>
          </a:p>
          <a:p>
            <a:pPr marL="571500" lvl="1" algn="just" eaLnBrk="0" fontAlgn="base" hangingPunct="0">
              <a:lnSpc>
                <a:spcPct val="130000"/>
              </a:lnSpc>
              <a:spcBef>
                <a:spcPct val="10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SETELAH SELESAI LATIHAN, TEAM OBSERVASI, BERSAMA  TEAM   INTI PETUGAS DAN MANAGEMEN, MELAKUKAN  “</a:t>
            </a:r>
            <a:r>
              <a:rPr lang="en-US" sz="2000" b="1" u="sng" smtClean="0">
                <a:solidFill>
                  <a:srgbClr val="000000"/>
                </a:solidFill>
                <a:latin typeface="Arial" charset="0"/>
              </a:rPr>
              <a:t>RAPAT KRITIK”,</a:t>
            </a: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UNTUK MENGEVALUASI LATIHAN PENANGGULANGAN DARURAT BERTEMPAT DI POSKO.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801688" y="639763"/>
            <a:ext cx="356235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Kronologi Peristiwa Kebakaran</a:t>
            </a:r>
            <a:endParaRPr lang="en-US" sz="110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4439" name="Group 103"/>
          <p:cNvGraphicFramePr>
            <a:graphicFrameLocks noGrp="1"/>
          </p:cNvGraphicFramePr>
          <p:nvPr/>
        </p:nvGraphicFramePr>
        <p:xfrm>
          <a:off x="801688" y="1371600"/>
          <a:ext cx="7540625" cy="4849815"/>
        </p:xfrm>
        <a:graphic>
          <a:graphicData uri="http://schemas.openxmlformats.org/drawingml/2006/table">
            <a:tbl>
              <a:tblPr/>
              <a:tblGrid>
                <a:gridCol w="2679700"/>
                <a:gridCol w="4860925"/>
              </a:tblGrid>
              <a:tr h="3667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Peristiwa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9.00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 ruang C, terjadi percikan api, salah satu karyawan melaporkan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9.01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Petugas mengecek mula api dan mencoba memadamkan dengan menggunakan APAR, 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9.10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Api tidak padam, makin membesar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9.15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Koordinator mengerahkan tim pemadam dan menginstruksikan evakuasi lokal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Kebakaran belum dapat dikendalikan, dilakukan evakuasi total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9.25-10.00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Pelaksanaan evakuasi selesai, pemadam total dilakukan (Dinas Kebakaran setempat)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10.30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Kebakaran dapat dipadamkan.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/>
              <a:t>Format Skenario Latihan / Gladi  Pemadam Kebakaran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mtClean="0"/>
              <a:t>Waktu / tempat/ lokasi 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Tujuan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Ruang Lingkup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Kronologi Peristiwa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Alur / Bagan Proses simulasi 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Matrik Skenario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Diagram Jalur  Evakuasi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22250" y="2135188"/>
            <a:ext cx="467995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b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Skenario Penanganan Bahaya Kebakaran</a:t>
            </a:r>
            <a:endParaRPr lang="en-US" sz="110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8532" name="Group 100"/>
          <p:cNvGraphicFramePr>
            <a:graphicFrameLocks noGrp="1"/>
          </p:cNvGraphicFramePr>
          <p:nvPr/>
        </p:nvGraphicFramePr>
        <p:xfrm>
          <a:off x="222250" y="2867025"/>
          <a:ext cx="8699500" cy="1859232"/>
        </p:xfrm>
        <a:graphic>
          <a:graphicData uri="http://schemas.openxmlformats.org/drawingml/2006/table">
            <a:tbl>
              <a:tblPr/>
              <a:tblGrid>
                <a:gridCol w="1058863"/>
                <a:gridCol w="1211262"/>
                <a:gridCol w="1935163"/>
                <a:gridCol w="2093912"/>
                <a:gridCol w="2400300"/>
              </a:tblGrid>
              <a:tr h="8228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Uraian Kejadian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Tindakan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(harus melakukan apa?)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Pelaksana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(siapa yang melakukan?)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Pelaksanaan Tindakan (bagaimana melakukannya ?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 yang dibutuhkan untuk penanganan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801688" y="639763"/>
            <a:ext cx="442595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Contoh Kronologi Peristiwa Kebakaran</a:t>
            </a:r>
            <a:endParaRPr lang="en-US" sz="110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801688" y="1371600"/>
          <a:ext cx="7540625" cy="4849815"/>
        </p:xfrm>
        <a:graphic>
          <a:graphicData uri="http://schemas.openxmlformats.org/drawingml/2006/table">
            <a:tbl>
              <a:tblPr/>
              <a:tblGrid>
                <a:gridCol w="2679700"/>
                <a:gridCol w="4860925"/>
              </a:tblGrid>
              <a:tr h="366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Peristiwa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9.00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 ruang C, terjadi percikan api, salah satu karyawan melaporkan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9.01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Petugas mengecek mula api dan mencoba memadamkan dengan menggunakan APAR, 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9.10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Api tidak padam, makin membesar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9.15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Koordinator mengerahkan tim pemadam dan menginstruksikan evakuasi lokal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Kebakaran belum dapat dikendalikan, dilakukan evakuasi total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9.25-10.00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Pelaksanaan evakuasi selesai, pemadam total dilakukan (Dinas Kebakaran setempat)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10.30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Kebakaran dapat dipadamkan.</a:t>
                      </a:r>
                      <a:endParaRPr kumimoji="0" 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id-ID" sz="4800" b="1" dirty="0" smtClean="0"/>
              <a:t>Terima kasih</a:t>
            </a:r>
            <a:r>
              <a:rPr lang="id-ID" sz="4800" b="1" dirty="0"/>
              <a:t> </a:t>
            </a:r>
            <a:r>
              <a:rPr lang="id-ID" sz="4800" b="1" dirty="0" smtClean="0"/>
              <a:t>&amp; </a:t>
            </a:r>
            <a:r>
              <a:rPr lang="id-ID" sz="4800" b="1" dirty="0"/>
              <a:t/>
            </a:r>
            <a:br>
              <a:rPr lang="id-ID" sz="4800" b="1" dirty="0"/>
            </a:br>
            <a:r>
              <a:rPr lang="id-ID" sz="4800" b="1" dirty="0" smtClean="0"/>
              <a:t>Sampai Jumpa di Pertemuan Selanjutnya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4200" y="28956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86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26"/>
          <p:cNvSpPr txBox="1">
            <a:spLocks noChangeArrowheads="1"/>
          </p:cNvSpPr>
          <p:nvPr/>
        </p:nvSpPr>
        <p:spPr bwMode="auto">
          <a:xfrm>
            <a:off x="685800" y="2543175"/>
            <a:ext cx="7848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Helvetica" pitchFamily="34" charset="0"/>
              </a:rPr>
              <a:t>SKENARIO LATIHAN KEBAKARAN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Helvetica" pitchFamily="34" charset="0"/>
              </a:rPr>
              <a:t>DAN EVAKUASI  TERPADU</a:t>
            </a:r>
            <a:endParaRPr lang="en-US" sz="3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640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0000"/>
                </a:solidFill>
                <a:latin typeface="Helvetica" pitchFamily="34" charset="0"/>
              </a:rPr>
              <a:t>SKENARIO LATIHAN KEBAKARAN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0000"/>
                </a:solidFill>
                <a:latin typeface="Helvetica" pitchFamily="34" charset="0"/>
              </a:rPr>
              <a:t>DAN EVAKUASI  TERPADU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305800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ahoma" pitchFamily="34" charset="0"/>
              </a:rPr>
              <a:t> 1.   PENDAHULUAN</a:t>
            </a:r>
            <a:endParaRPr lang="en-US" smtClean="0">
              <a:solidFill>
                <a:srgbClr val="000000"/>
              </a:solidFill>
            </a:endParaRPr>
          </a:p>
          <a:p>
            <a:pPr marL="671513" lvl="1" indent="-214313" algn="just" eaLnBrk="0" fontAlgn="base" hangingPunct="0">
              <a:spcBef>
                <a:spcPct val="10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PERISTIWA KEBAKARAN TIDAK MUNGKIN DICEGAH TOTAL,  MASIH DAPAT TERJADI.</a:t>
            </a:r>
          </a:p>
          <a:p>
            <a:pPr marL="671513" lvl="1" indent="-214313"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KEBAKARAN DAPAT TERJADI KARENA  KELALAIAN PENGELOLA, MAUPUN KARENA KESENGAJAAN.</a:t>
            </a:r>
          </a:p>
          <a:p>
            <a:pPr marL="671513" lvl="1" indent="-214313"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1600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 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KESIAGAAN DAN KEWASPADAAN PARA PETUGAS YANG TERUS MENERUS (CONSTANT VIGILANCE)  SANGAT PENTING.</a:t>
            </a:r>
          </a:p>
          <a:p>
            <a:pPr marL="671513" lvl="1" indent="-214313"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PARA PETUGAS HARUS DILATIH UNTUK MENINGKATKAN KETRAMPILAN + KEMAMPUAN   MENANGGULANGI KEBAKARAN      SEHINGGA KERUSAKAN + KERUGIAN  DAPAT DITEKAN SEKECIL MUNGKIN.</a:t>
            </a:r>
          </a:p>
          <a:p>
            <a:pPr marL="671513" lvl="1" indent="-214313"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DENGAN PELATIHAN PARA PETUGAS AKAN DAPAT MELAKSANAKAN TUGASNYA  DENGAN BAIK,      DALAM KEADAAN “PERCAYA DIRI” DAN TIDAK PANIK.</a:t>
            </a:r>
          </a:p>
          <a:p>
            <a:pPr marL="671513" lvl="1" indent="-214313"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MENGETAHUI DENGAN JELAS, APA YANG HARUS DILAKUKAN  DAN TIDAK BOLEH DILAKUKAN, SEHINGGA USAHA PENANGGULANGAN KEBAKARAN DAPAT DILAKUKAN DENGAN CEPAT DAN TEPAT.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6019800" y="4381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305300" y="52197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5800" y="1055688"/>
            <a:ext cx="81534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ahoma" pitchFamily="34" charset="0"/>
              </a:rPr>
              <a:t>2. PELATIHAN KEBAKARAN</a:t>
            </a:r>
            <a:r>
              <a:rPr lang="en-US" sz="2400" smtClean="0">
                <a:solidFill>
                  <a:srgbClr val="000000"/>
                </a:solidFill>
              </a:rPr>
              <a:t> </a:t>
            </a:r>
          </a:p>
          <a:p>
            <a:pPr marL="762000" lvl="1" indent="-304800" algn="just" eaLnBrk="0" fontAlgn="base" hangingPunct="0">
              <a:spcBef>
                <a:spcPct val="20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SANGAT PENTING DILAKSANAKAN  SECARA BERKALA DAN TERATUR</a:t>
            </a:r>
          </a:p>
          <a:p>
            <a:pPr marL="762000" lvl="1" indent="-304800" algn="just" eaLnBrk="0" fontAlgn="base" hangingPunct="0">
              <a:spcBef>
                <a:spcPct val="8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PELATIHAN TERDIRI DARI :</a:t>
            </a:r>
          </a:p>
          <a:p>
            <a:pPr marL="952500" lvl="2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 PELATIHAN KERING (DRY) : MEMPERAGAKAN</a:t>
            </a:r>
          </a:p>
          <a:p>
            <a:pPr marL="952500" lvl="2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 PELATIHAN BASAH (WET)  : MEMAKAI AIR</a:t>
            </a:r>
          </a:p>
          <a:p>
            <a:pPr marL="952500" lvl="2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 PELATIHAN HIDUP (LIVE)   : MEMAKAI API</a:t>
            </a:r>
          </a:p>
          <a:p>
            <a:pPr marL="762000" lvl="1" indent="-304800" algn="just" eaLnBrk="0" fontAlgn="base" hangingPunct="0">
              <a:spcBef>
                <a:spcPct val="10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PELATIHAN SIMULASI : DILAKUKAN UNTUK MENGUJI  DAN MENG-EVALUASI KEMAMPUAN DAN KETANGGUHAN PARA PETUGAS, UNTUK MENDETEKSI KELEMAHAN DAN KEKURANGAN YANG MUNGKIN TERDAPAT DIDALAM PROSEDUR KEBAKARAN.</a:t>
            </a:r>
          </a:p>
          <a:p>
            <a:pPr marL="762000" lvl="1" indent="-304800" algn="just" eaLnBrk="0" fontAlgn="base" hangingPunct="0">
              <a:spcBef>
                <a:spcPct val="10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DENGAN DEMIKIAN, PENYEMPURNAAN PROSEDUR DAPAT DILAKUKAN SEHINGGA  UP TO DATE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058863"/>
            <a:ext cx="8153400" cy="517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ahoma" pitchFamily="34" charset="0"/>
              </a:rPr>
              <a:t>3. MANFAAT</a:t>
            </a:r>
            <a:endParaRPr lang="en-US" sz="2400" smtClean="0">
              <a:solidFill>
                <a:srgbClr val="000000"/>
              </a:solidFill>
            </a:endParaRPr>
          </a:p>
          <a:p>
            <a:pPr marL="660400" lvl="1" indent="-304800" algn="just" eaLnBrk="0" fontAlgn="base" hangingPunct="0">
              <a:spcBef>
                <a:spcPct val="10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MENINGKATKAN PEMAHAMAN, KETRAMPILAN DAN DISPLIN PARA PETUGAS.</a:t>
            </a:r>
          </a:p>
          <a:p>
            <a:pPr marL="660400" lvl="1" indent="-304800" algn="just"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MEMBERIKAN PENGERTIAN KEPADA KARYAWAN AGAR TIDAK PANIK DAN SUPAYA BERPRILAKU SESUAI PROSEDUR.</a:t>
            </a:r>
          </a:p>
          <a:p>
            <a:pPr marL="660400" lvl="1" indent="-304800" algn="just"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UNTUK MENILAI APAKAH SISTEM PERINGATAN  DINI TELAH BEKERJA DENGAN BAIK, </a:t>
            </a:r>
          </a:p>
          <a:p>
            <a:pPr marL="660400" lvl="1" indent="-304800" algn="just"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MENGADAKAN EVALUASI APAKAH KOORDINASI, KOMUNIKASI DAN KERJASAMA ANTARA KOMPONEN PETUGAS TELAH TERCAPAI DENGAN BAIK.</a:t>
            </a:r>
          </a:p>
          <a:p>
            <a:pPr marL="660400" lvl="1" indent="-304800" algn="just"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MENINGKATKAN  RASA  AMAN  BAGI  KARYAWAN        MENINGKATKAN CITRA DARI PERUSAHAAN.</a:t>
            </a:r>
          </a:p>
          <a:p>
            <a:pPr algn="just" eaLnBrk="0" fontAlgn="base" hangingPunct="0">
              <a:spcBef>
                <a:spcPct val="125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ahoma" pitchFamily="34" charset="0"/>
              </a:rPr>
              <a:t>4.  JADWAL RENCANA LATIHAN &amp; JENIS KEGIATAN (CONTOH)</a:t>
            </a:r>
            <a:endParaRPr lang="en-US" sz="1600" smtClean="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11000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6629400" y="4419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0" y="1147763"/>
            <a:ext cx="79248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1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ahoma" pitchFamily="34" charset="0"/>
              </a:rPr>
              <a:t>5.  SKENARIO UMUM</a:t>
            </a:r>
            <a:r>
              <a:rPr lang="en-US" sz="1600" smtClean="0">
                <a:solidFill>
                  <a:srgbClr val="000000"/>
                </a:solidFill>
              </a:rPr>
              <a:t> </a:t>
            </a:r>
          </a:p>
          <a:p>
            <a:pPr marL="765175" lvl="1" indent="-307975" eaLnBrk="0" fontAlgn="base" hangingPunct="0">
              <a:spcBef>
                <a:spcPct val="10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LATIHAN PENANGGULANGAN  KEADAAN DARURAT ?</a:t>
            </a:r>
          </a:p>
          <a:p>
            <a:pPr marL="765175" lvl="1" indent="-307975"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SUPAYA  PELATIHAN INI DIDISKUSIKAN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 b="1" smtClean="0">
              <a:solidFill>
                <a:srgbClr val="000000"/>
              </a:solidFill>
              <a:latin typeface="Tahoma" pitchFamily="34" charset="0"/>
            </a:endParaRP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ahoma" pitchFamily="34" charset="0"/>
              </a:rPr>
              <a:t>6.  PENUTUP</a:t>
            </a:r>
            <a:endParaRPr lang="en-US" sz="2400" smtClean="0">
              <a:solidFill>
                <a:srgbClr val="000000"/>
              </a:solidFill>
            </a:endParaRPr>
          </a:p>
          <a:p>
            <a:pPr marL="765175" lvl="1" indent="-307975" algn="just" eaLnBrk="0" fontAlgn="base" hangingPunct="0">
              <a:spcBef>
                <a:spcPct val="10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PELATIHAN      SIMULASI PERLU DIPROGRAMKAN</a:t>
            </a:r>
          </a:p>
          <a:p>
            <a:pPr marL="765175" lvl="1" indent="-307975" algn="just"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HASIL PELATIHAN, SUPAYA DIREVIEW BERSAMA DENGAN TOP MANAGEMENT, SEHINGGA PERBAIKAN PROSEDUR DAPAT DIBUAT DAN LANGSUNG DIIMPLEMENTASIKAN.</a:t>
            </a:r>
          </a:p>
          <a:p>
            <a:pPr marL="765175" lvl="1" indent="-307975" algn="just"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PIMPINAN HARUS KOMMITED UNTUK PELAKSANAAN PELATIHAN SIMULASI.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026"/>
          <p:cNvSpPr txBox="1">
            <a:spLocks noChangeArrowheads="1"/>
          </p:cNvSpPr>
          <p:nvPr/>
        </p:nvSpPr>
        <p:spPr bwMode="auto">
          <a:xfrm>
            <a:off x="1447800" y="577850"/>
            <a:ext cx="6400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0000"/>
                </a:solidFill>
                <a:latin typeface="Helvetica" pitchFamily="34" charset="0"/>
              </a:rPr>
              <a:t>SKENARIO LATIHAN KEADAAN DARURAT (CONTOH)</a:t>
            </a:r>
            <a:endParaRPr lang="en-US" sz="2800" smtClean="0">
              <a:solidFill>
                <a:srgbClr val="000000"/>
              </a:solidFill>
            </a:endParaRPr>
          </a:p>
        </p:txBody>
      </p:sp>
      <p:sp>
        <p:nvSpPr>
          <p:cNvPr id="7171" name="Text Box 1027"/>
          <p:cNvSpPr txBox="1">
            <a:spLocks noChangeArrowheads="1"/>
          </p:cNvSpPr>
          <p:nvPr/>
        </p:nvSpPr>
        <p:spPr bwMode="auto">
          <a:xfrm>
            <a:off x="457200" y="1828800"/>
            <a:ext cx="822960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7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TANGGAL 	:</a:t>
            </a: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  …..………………….  JAM : ……………………..</a:t>
            </a:r>
          </a:p>
          <a:p>
            <a:pPr marL="457200" indent="-457200" eaLnBrk="0" fontAlgn="base" hangingPunct="0">
              <a:spcBef>
                <a:spcPct val="7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LOKASI 	:</a:t>
            </a: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 ……………………………………………………….</a:t>
            </a:r>
          </a:p>
          <a:p>
            <a:pPr marL="457200" indent="-457200" eaLnBrk="0" fontAlgn="base" hangingPunct="0">
              <a:spcBef>
                <a:spcPct val="7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TUJUAN	:</a:t>
            </a:r>
          </a:p>
          <a:p>
            <a:pPr marL="914400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MENGUKUR KESIAPAN, KERJASAMA DAN KOODRINASI  SEMUA PETUGAS DALAM MENGHADAPI SITUASI KEADAAN DARURAT.</a:t>
            </a:r>
          </a:p>
          <a:p>
            <a:pPr marL="914400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MENYAKINKAN BAHWA PROSEDUR KEADAAN DARURAT  TELAH BERJALAN  DENGAN BAIK.</a:t>
            </a:r>
          </a:p>
          <a:p>
            <a:pPr marL="914400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MENGUKUR SISTEM KOMUNIKASI  SELAMA  KEADAAN DARURAT.</a:t>
            </a:r>
          </a:p>
          <a:p>
            <a:pPr marL="457200" indent="-457200" eaLnBrk="0" fontAlgn="base" hangingPunct="0">
              <a:spcBef>
                <a:spcPct val="7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MACAM INSIDEN :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KEBAKARAN DI ……..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KORBAN (BERAPA ORANG &amp; JENIS LUKA).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229600" cy="564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5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OBSERVATOR : …… TEAM (SUPAYA DITUNJUK)</a:t>
            </a:r>
          </a:p>
          <a:p>
            <a:pPr marL="457200" indent="-457200" eaLnBrk="0" fontAlgn="base" hangingPunct="0">
              <a:spcBef>
                <a:spcPct val="90000"/>
              </a:spcBef>
              <a:spcAft>
                <a:spcPct val="0"/>
              </a:spcAft>
              <a:buFontTx/>
              <a:buAutoNum type="arabicPeriod" startAt="5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OBJEK OBSERVASI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OPERASI UNIT / TEMPAT YANG TERBAKAR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PEMADAMAN KEBAKARAN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PERAWATAN MEDIS &amp; RESCUE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SEKURITI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KOMUNIKASI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KOORDINASI PENANGGULANGAN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REGU PELAYANAN (SERVICES)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TINGKAT KETANGGAPAN &amp; PARTISIPASI KARYAWAN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HUBUNGAN DENGAN PIHAK KETIGA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EFEKTIVITAS POSKO</a:t>
            </a:r>
          </a:p>
          <a:p>
            <a:pPr marL="914400" lvl="1" indent="-457200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DSB.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00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552450"/>
            <a:ext cx="82296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7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 URAIAN SKENARIO</a:t>
            </a:r>
          </a:p>
          <a:p>
            <a:pPr marL="571500" lvl="1" algn="just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SUPAYA  DIURAIKAN URUTAN KEJADIAN MULAI DARI  DITEMUKANNYA KEBAKARAN, PROSES LANJUT KEBAKARAN YANG SEMAKIN MEMBESAR, PROSES KETERLIBATAN SEMUA UNSUR PETUGAS HINGGA KEBAKARANNYA DAPAT DIKUASAI DAN DIPADAMKAN </a:t>
            </a:r>
            <a:r>
              <a:rPr lang="en-US" sz="20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TANDA AMAN DIBERIKAN</a:t>
            </a:r>
            <a:endParaRPr lang="en-US" sz="2000" smtClean="0">
              <a:solidFill>
                <a:srgbClr val="000000"/>
              </a:solidFill>
              <a:latin typeface="Arial" charset="0"/>
            </a:endParaRP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7"/>
            </a:pPr>
            <a:endParaRPr lang="en-US" sz="2000" b="1" smtClean="0">
              <a:solidFill>
                <a:srgbClr val="000000"/>
              </a:solidFill>
              <a:latin typeface="Arial" charset="0"/>
            </a:endParaRP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 startAt="7"/>
            </a:pPr>
            <a:r>
              <a:rPr lang="en-US" sz="2000" b="1" smtClean="0">
                <a:solidFill>
                  <a:srgbClr val="000000"/>
                </a:solidFill>
                <a:latin typeface="Arial" charset="0"/>
              </a:rPr>
              <a:t>CATATAN</a:t>
            </a:r>
          </a:p>
          <a:p>
            <a:pPr marL="571500" lvl="1" algn="just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SKENARIO YANG DISUSUN DIATAS, TIDAK HARUS MENGIKAT, NAMUN DIPERLUKAN IMPROVISASI  DILAPANGAN MELIHAT SITUASI DAN KONDISI PADA WAKTU LATIHAN.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20451</TotalTime>
  <Words>818</Words>
  <Application>Microsoft Office PowerPoint</Application>
  <PresentationFormat>On-screen Show (4:3)</PresentationFormat>
  <Paragraphs>148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Custom Design</vt:lpstr>
      <vt:lpstr>1_Default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Format Skenario Latihan / Gladi  Pemadam Kebakaran</vt:lpstr>
      <vt:lpstr>Slide 17</vt:lpstr>
      <vt:lpstr>Slide 18</vt:lpstr>
      <vt:lpstr>Terima kasih &amp;  Sampai Jumpa di Pertemuan Selanjutnya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Yunita Rahayuningsih</dc:creator>
  <cp:lastModifiedBy>hendri.anwar</cp:lastModifiedBy>
  <cp:revision>698</cp:revision>
  <dcterms:created xsi:type="dcterms:W3CDTF">2015-12-17T01:39:56Z</dcterms:created>
  <dcterms:modified xsi:type="dcterms:W3CDTF">2017-07-10T14:18:41Z</dcterms:modified>
</cp:coreProperties>
</file>