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8"/>
  </p:notesMasterIdLst>
  <p:handoutMasterIdLst>
    <p:handoutMasterId r:id="rId29"/>
  </p:handoutMasterIdLst>
  <p:sldIdLst>
    <p:sldId id="262" r:id="rId2"/>
    <p:sldId id="260" r:id="rId3"/>
    <p:sldId id="265" r:id="rId4"/>
    <p:sldId id="266" r:id="rId5"/>
    <p:sldId id="267" r:id="rId6"/>
    <p:sldId id="268" r:id="rId7"/>
    <p:sldId id="269" r:id="rId8"/>
    <p:sldId id="270" r:id="rId9"/>
    <p:sldId id="271" r:id="rId10"/>
    <p:sldId id="272" r:id="rId11"/>
    <p:sldId id="273" r:id="rId12"/>
    <p:sldId id="274" r:id="rId13"/>
    <p:sldId id="275" r:id="rId14"/>
    <p:sldId id="276" r:id="rId15"/>
    <p:sldId id="277" r:id="rId16"/>
    <p:sldId id="278" r:id="rId17"/>
    <p:sldId id="279" r:id="rId18"/>
    <p:sldId id="280" r:id="rId19"/>
    <p:sldId id="281" r:id="rId20"/>
    <p:sldId id="282" r:id="rId21"/>
    <p:sldId id="283" r:id="rId22"/>
    <p:sldId id="284" r:id="rId23"/>
    <p:sldId id="285" r:id="rId24"/>
    <p:sldId id="286" r:id="rId25"/>
    <p:sldId id="287" r:id="rId26"/>
    <p:sldId id="261" r:id="rId2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3" d="100"/>
          <a:sy n="83" d="100"/>
        </p:scale>
        <p:origin x="-1494"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278E0C8-D6F1-45C4-8FA2-83D64C7E92C5}" type="slidenum">
              <a:rPr lang="en-US" smtClean="0"/>
              <a:pPr/>
              <a:t>‹#›</a:t>
            </a:fld>
            <a:endParaRPr lang="en-US"/>
          </a:p>
        </p:txBody>
      </p:sp>
    </p:spTree>
    <p:extLst>
      <p:ext uri="{BB962C8B-B14F-4D97-AF65-F5344CB8AC3E}">
        <p14:creationId xmlns:p14="http://schemas.microsoft.com/office/powerpoint/2010/main" val="3241872729"/>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r>
              <a:rPr lang="en-US" smtClean="0"/>
              <a:t>Perancangan Tata Letak Fasilitas</a:t>
            </a: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r>
              <a:rPr lang="en-US" smtClean="0"/>
              <a:t>TKT306 #1</a:t>
            </a:r>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r>
              <a:rPr lang="en-US" smtClean="0"/>
              <a:t>6623 - Taufiqur Rachman</a:t>
            </a: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53BBC5-86DA-4C3E-9088-2E3D24833681}" type="slidenum">
              <a:rPr lang="en-US" smtClean="0"/>
              <a:pPr/>
              <a:t>‹#›</a:t>
            </a:fld>
            <a:endParaRPr lang="en-US"/>
          </a:p>
        </p:txBody>
      </p:sp>
    </p:spTree>
    <p:extLst>
      <p:ext uri="{BB962C8B-B14F-4D97-AF65-F5344CB8AC3E}">
        <p14:creationId xmlns:p14="http://schemas.microsoft.com/office/powerpoint/2010/main" val="691607402"/>
      </p:ext>
    </p:extLst>
  </p:cSld>
  <p:clrMap bg1="lt1" tx1="dk1" bg2="lt2" tx2="dk2" accent1="accent1" accent2="accent2" accent3="accent3" accent4="accent4" accent5="accent5" accent6="accent6" hlink="hlink" folHlink="folHlink"/>
  <p:hf/>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2" descr="C:\Users\arsil\Desktop\Smartcreative.jpg"/>
          <p:cNvPicPr>
            <a:picLocks noChangeAspect="1" noChangeArrowheads="1"/>
          </p:cNvPicPr>
          <p:nvPr userDrawn="1"/>
        </p:nvPicPr>
        <p:blipFill>
          <a:blip r:embed="rId2">
            <a:extLst>
              <a:ext uri="{28A0092B-C50C-407E-A947-70E740481C1C}">
                <a14:useLocalDpi xmlns:a14="http://schemas.microsoft.com/office/drawing/2010/main" val="0"/>
              </a:ext>
            </a:extLst>
          </a:blip>
          <a:srcRect l="1051" r="800" b="504"/>
          <a:stretch>
            <a:fillRect/>
          </a:stretch>
        </p:blipFill>
        <p:spPr bwMode="auto">
          <a:xfrm>
            <a:off x="0" y="8731"/>
            <a:ext cx="9144000" cy="6840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3048000" y="5029200"/>
            <a:ext cx="5943600" cy="1694329"/>
          </a:xfrm>
        </p:spPr>
        <p:txBody>
          <a:bodyPr anchor="b"/>
          <a:lstStyle>
            <a:lvl1pPr marL="0" indent="0" algn="ctr">
              <a:buNone/>
              <a:defRPr>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152400" y="5029200"/>
            <a:ext cx="2590800" cy="1692275"/>
          </a:xfrm>
        </p:spPr>
        <p:txBody>
          <a:bodyPr anchor="b"/>
          <a:lstStyle>
            <a:lvl1pPr algn="ctr">
              <a:defRPr sz="2000" b="1">
                <a:solidFill>
                  <a:schemeClr val="tx1"/>
                </a:solidFill>
                <a:effectLst>
                  <a:outerShdw blurRad="38100" dist="38100" dir="2700000" algn="tl">
                    <a:srgbClr val="000000">
                      <a:alpha val="43137"/>
                    </a:srgbClr>
                  </a:outerShdw>
                </a:effectLst>
              </a:defRPr>
            </a:lvl1pPr>
          </a:lstStyle>
          <a:p>
            <a:r>
              <a:rPr lang="en-US" smtClean="0"/>
              <a:t>TKT306 - Perancangan Tata Letak Fasilitas</a:t>
            </a:r>
            <a:endParaRPr lang="en-US" sz="1800" dirty="0"/>
          </a:p>
        </p:txBody>
      </p:sp>
      <p:sp>
        <p:nvSpPr>
          <p:cNvPr id="2" name="Title 1"/>
          <p:cNvSpPr>
            <a:spLocks noGrp="1"/>
          </p:cNvSpPr>
          <p:nvPr>
            <p:ph type="ctrTitle"/>
          </p:nvPr>
        </p:nvSpPr>
        <p:spPr>
          <a:xfrm>
            <a:off x="3048000" y="1219200"/>
            <a:ext cx="5943600" cy="3581400"/>
          </a:xfrm>
        </p:spPr>
        <p:txBody>
          <a:bodyPr anchor="b"/>
          <a:lstStyle>
            <a:lvl1pPr>
              <a:defRPr>
                <a:solidFill>
                  <a:schemeClr val="bg1"/>
                </a:solidFill>
              </a:defRPr>
            </a:lvl1pPr>
          </a:lstStyle>
          <a:p>
            <a:r>
              <a:rPr lang="en-US" smtClean="0"/>
              <a:t>Click to edit Master title style</a:t>
            </a:r>
            <a:endParaRPr lang="en-US"/>
          </a:p>
        </p:txBody>
      </p:sp>
    </p:spTree>
    <p:extLst>
      <p:ext uri="{BB962C8B-B14F-4D97-AF65-F5344CB8AC3E}">
        <p14:creationId xmlns:p14="http://schemas.microsoft.com/office/powerpoint/2010/main" val="8192190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927437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40303471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37515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16" descr="SUB#LIST copy.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 y="1"/>
            <a:ext cx="9143999" cy="6857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3124200" y="2362200"/>
            <a:ext cx="3505200" cy="7524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3657600" y="3200400"/>
            <a:ext cx="5303520" cy="3505200"/>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152400"/>
            <a:ext cx="3657600" cy="365125"/>
          </a:xfrm>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a:xfrm>
            <a:off x="4419600" y="152400"/>
            <a:ext cx="2895600" cy="365125"/>
          </a:xfrm>
        </p:spPr>
        <p:txBody>
          <a:body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12"/>
          </p:nvPr>
        </p:nvSpPr>
        <p:spPr>
          <a:xfrm>
            <a:off x="7696200" y="152400"/>
            <a:ext cx="990600" cy="365125"/>
          </a:xfrm>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1043898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128316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TKT306 - Perancangan Tata Letak Fasilitas</a:t>
            </a:r>
            <a:endParaRPr lang="en-US"/>
          </a:p>
        </p:txBody>
      </p:sp>
      <p:sp>
        <p:nvSpPr>
          <p:cNvPr id="8" name="Footer Placeholder 7"/>
          <p:cNvSpPr>
            <a:spLocks noGrp="1"/>
          </p:cNvSpPr>
          <p:nvPr>
            <p:ph type="ftr" sz="quarter" idx="11"/>
          </p:nvPr>
        </p:nvSpPr>
        <p:spPr/>
        <p:txBody>
          <a:bodyPr/>
          <a:lstStyle/>
          <a:p>
            <a:r>
              <a:rPr lang="en-US" smtClean="0"/>
              <a:t>6623 - Taufiqur Rachman</a:t>
            </a:r>
            <a:endParaRPr lang="en-US"/>
          </a:p>
        </p:txBody>
      </p:sp>
      <p:sp>
        <p:nvSpPr>
          <p:cNvPr id="9" name="Slide Number Placeholder 8"/>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26169594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TKT306 - Perancangan Tata Letak Fasilitas</a:t>
            </a:r>
            <a:endParaRPr lang="en-US"/>
          </a:p>
        </p:txBody>
      </p:sp>
      <p:sp>
        <p:nvSpPr>
          <p:cNvPr id="4" name="Footer Placeholder 3"/>
          <p:cNvSpPr>
            <a:spLocks noGrp="1"/>
          </p:cNvSpPr>
          <p:nvPr>
            <p:ph type="ftr" sz="quarter" idx="11"/>
          </p:nvPr>
        </p:nvSpPr>
        <p:spPr/>
        <p:txBody>
          <a:bodyPr/>
          <a:lstStyle/>
          <a:p>
            <a:r>
              <a:rPr lang="en-US" smtClean="0"/>
              <a:t>6623 - Taufiqur Rachman</a:t>
            </a:r>
            <a:endParaRPr lang="en-US"/>
          </a:p>
        </p:txBody>
      </p:sp>
      <p:sp>
        <p:nvSpPr>
          <p:cNvPr id="5" name="Slide Number Placeholder 4"/>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939706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TKT306 - Perancangan Tata Letak Fasilitas</a:t>
            </a:r>
            <a:endParaRPr lang="en-US"/>
          </a:p>
        </p:txBody>
      </p:sp>
      <p:sp>
        <p:nvSpPr>
          <p:cNvPr id="3" name="Footer Placeholder 2"/>
          <p:cNvSpPr>
            <a:spLocks noGrp="1"/>
          </p:cNvSpPr>
          <p:nvPr>
            <p:ph type="ftr" sz="quarter" idx="11"/>
          </p:nvPr>
        </p:nvSpPr>
        <p:spPr/>
        <p:txBody>
          <a:bodyPr/>
          <a:lstStyle/>
          <a:p>
            <a:r>
              <a:rPr lang="en-US" smtClean="0"/>
              <a:t>6623 - Taufiqur Rachman</a:t>
            </a:r>
            <a:endParaRPr lang="en-US"/>
          </a:p>
        </p:txBody>
      </p:sp>
      <p:sp>
        <p:nvSpPr>
          <p:cNvPr id="4" name="Slide Number Placeholder 3"/>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1866052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8890877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TKT306 - Perancangan Tata Letak Fasilitas</a:t>
            </a:r>
            <a:endParaRPr lang="en-US"/>
          </a:p>
        </p:txBody>
      </p:sp>
      <p:sp>
        <p:nvSpPr>
          <p:cNvPr id="6" name="Footer Placeholder 5"/>
          <p:cNvSpPr>
            <a:spLocks noGrp="1"/>
          </p:cNvSpPr>
          <p:nvPr>
            <p:ph type="ftr" sz="quarter" idx="11"/>
          </p:nvPr>
        </p:nvSpPr>
        <p:spPr/>
        <p:txBody>
          <a:bodyPr/>
          <a:lstStyle/>
          <a:p>
            <a:r>
              <a:rPr lang="en-US" smtClean="0"/>
              <a:t>6623 - Taufiqur Rachman</a:t>
            </a:r>
            <a:endParaRPr lang="en-US"/>
          </a:p>
        </p:txBody>
      </p:sp>
      <p:sp>
        <p:nvSpPr>
          <p:cNvPr id="7" name="Slide Number Placeholder 6"/>
          <p:cNvSpPr>
            <a:spLocks noGrp="1"/>
          </p:cNvSpPr>
          <p:nvPr>
            <p:ph type="sldNum" sz="quarter" idx="12"/>
          </p:nvPr>
        </p:nvSpPr>
        <p:spPr/>
        <p:txBody>
          <a:bodyPr/>
          <a:lstStyle/>
          <a:p>
            <a:fld id="{0A156141-EE72-4F1F-A749-B7E82EFB5B5F}" type="slidenum">
              <a:rPr lang="en-US" smtClean="0"/>
              <a:pPr/>
              <a:t>‹#›</a:t>
            </a:fld>
            <a:endParaRPr lang="en-US"/>
          </a:p>
        </p:txBody>
      </p:sp>
    </p:spTree>
    <p:extLst>
      <p:ext uri="{BB962C8B-B14F-4D97-AF65-F5344CB8AC3E}">
        <p14:creationId xmlns:p14="http://schemas.microsoft.com/office/powerpoint/2010/main" val="3422958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2" descr="C:\Users\arsil\Desktop\Smartcreative2.jpg"/>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p:cNvSpPr>
            <a:spLocks noGrp="1"/>
          </p:cNvSpPr>
          <p:nvPr>
            <p:ph type="title"/>
          </p:nvPr>
        </p:nvSpPr>
        <p:spPr>
          <a:xfrm>
            <a:off x="457200" y="609600"/>
            <a:ext cx="8229600" cy="9144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722437"/>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3474720" cy="365125"/>
          </a:xfrm>
          <a:prstGeom prst="rect">
            <a:avLst/>
          </a:prstGeom>
        </p:spPr>
        <p:txBody>
          <a:bodyPr vert="horz" lIns="91440" tIns="45720" rIns="91440" bIns="45720" rtlCol="0" anchor="ctr"/>
          <a:lstStyle>
            <a:lvl1pPr algn="l">
              <a:defRPr sz="1200">
                <a:solidFill>
                  <a:schemeClr val="bg1"/>
                </a:solidFill>
              </a:defRPr>
            </a:lvl1pPr>
          </a:lstStyle>
          <a:p>
            <a:r>
              <a:rPr lang="en-US" smtClean="0"/>
              <a:t>TKT306 - Perancangan Tata Letak Fasilitas</a:t>
            </a:r>
            <a:endParaRPr lang="en-US" dirty="0"/>
          </a:p>
        </p:txBody>
      </p:sp>
      <p:sp>
        <p:nvSpPr>
          <p:cNvPr id="5" name="Footer Placeholder 4"/>
          <p:cNvSpPr>
            <a:spLocks noGrp="1"/>
          </p:cNvSpPr>
          <p:nvPr>
            <p:ph type="ftr" sz="quarter" idx="3"/>
          </p:nvPr>
        </p:nvSpPr>
        <p:spPr>
          <a:xfrm>
            <a:off x="4343400" y="6356350"/>
            <a:ext cx="2895600" cy="365125"/>
          </a:xfrm>
          <a:prstGeom prst="rect">
            <a:avLst/>
          </a:prstGeom>
        </p:spPr>
        <p:txBody>
          <a:bodyPr vert="horz" lIns="91440" tIns="45720" rIns="91440" bIns="45720" rtlCol="0" anchor="ctr"/>
          <a:lstStyle>
            <a:lvl1pPr algn="ctr">
              <a:defRPr sz="1200">
                <a:solidFill>
                  <a:schemeClr val="bg1"/>
                </a:solidFill>
              </a:defRPr>
            </a:lvl1pPr>
          </a:lstStyle>
          <a:p>
            <a:r>
              <a:rPr lang="en-US" dirty="0" smtClean="0"/>
              <a:t>6623 - </a:t>
            </a:r>
            <a:r>
              <a:rPr lang="en-US" dirty="0" err="1" smtClean="0"/>
              <a:t>Taufiqur</a:t>
            </a:r>
            <a:r>
              <a:rPr lang="en-US" dirty="0" smtClean="0"/>
              <a:t> </a:t>
            </a:r>
            <a:r>
              <a:rPr lang="en-US" dirty="0" err="1" smtClean="0"/>
              <a:t>Rachman</a:t>
            </a:r>
            <a:endParaRPr lang="en-US" dirty="0"/>
          </a:p>
        </p:txBody>
      </p:sp>
      <p:sp>
        <p:nvSpPr>
          <p:cNvPr id="6" name="Slide Number Placeholder 5"/>
          <p:cNvSpPr>
            <a:spLocks noGrp="1"/>
          </p:cNvSpPr>
          <p:nvPr>
            <p:ph type="sldNum" sz="quarter" idx="4"/>
          </p:nvPr>
        </p:nvSpPr>
        <p:spPr>
          <a:xfrm>
            <a:off x="7620000" y="6356350"/>
            <a:ext cx="1066800" cy="365125"/>
          </a:xfrm>
          <a:prstGeom prst="rect">
            <a:avLst/>
          </a:prstGeom>
        </p:spPr>
        <p:txBody>
          <a:bodyPr vert="horz" lIns="91440" tIns="45720" rIns="91440" bIns="45720" rtlCol="0" anchor="ctr"/>
          <a:lstStyle>
            <a:lvl1pPr algn="r">
              <a:defRPr sz="1200">
                <a:solidFill>
                  <a:schemeClr val="bg1"/>
                </a:solidFill>
              </a:defRPr>
            </a:lvl1pPr>
          </a:lstStyle>
          <a:p>
            <a:fld id="{0A156141-EE72-4F1F-A749-B7E82EFB5B5F}" type="slidenum">
              <a:rPr lang="en-US" smtClean="0"/>
              <a:pPr/>
              <a:t>‹#›</a:t>
            </a:fld>
            <a:endParaRPr lang="en-US" dirty="0"/>
          </a:p>
        </p:txBody>
      </p:sp>
    </p:spTree>
    <p:extLst>
      <p:ext uri="{BB962C8B-B14F-4D97-AF65-F5344CB8AC3E}">
        <p14:creationId xmlns:p14="http://schemas.microsoft.com/office/powerpoint/2010/main" val="40720050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00" y="1219200"/>
            <a:ext cx="5943600" cy="2133600"/>
          </a:xfrm>
        </p:spPr>
        <p:txBody>
          <a:bodyPr anchor="ctr">
            <a:noAutofit/>
          </a:bodyPr>
          <a:lstStyle/>
          <a:p>
            <a:r>
              <a:rPr lang="en-US" sz="3600" b="1" dirty="0"/>
              <a:t>PUSAT PENDAPATAN  </a:t>
            </a:r>
            <a:br>
              <a:rPr lang="en-US" sz="3600" b="1" dirty="0"/>
            </a:br>
            <a:r>
              <a:rPr lang="en-US" sz="3600" b="1" dirty="0"/>
              <a:t>PUSAT BIAYA</a:t>
            </a:r>
            <a:endParaRPr lang="en-US" sz="3600" b="1" dirty="0"/>
          </a:p>
        </p:txBody>
      </p:sp>
      <p:sp>
        <p:nvSpPr>
          <p:cNvPr id="3" name="Subtitle 2"/>
          <p:cNvSpPr>
            <a:spLocks noGrp="1"/>
          </p:cNvSpPr>
          <p:nvPr>
            <p:ph type="subTitle" idx="1"/>
          </p:nvPr>
        </p:nvSpPr>
        <p:spPr>
          <a:xfrm>
            <a:off x="3048000" y="5029199"/>
            <a:ext cx="5943600" cy="1677528"/>
          </a:xfrm>
        </p:spPr>
        <p:txBody>
          <a:bodyPr>
            <a:normAutofit/>
          </a:bodyPr>
          <a:lstStyle/>
          <a:p>
            <a:r>
              <a:rPr lang="en-US" sz="1800" b="1" dirty="0" smtClean="0">
                <a:solidFill>
                  <a:schemeClr val="bg1"/>
                </a:solidFill>
                <a:effectLst>
                  <a:outerShdw blurRad="38100" dist="38100" dir="2700000" algn="tl">
                    <a:srgbClr val="000000">
                      <a:alpha val="43137"/>
                    </a:srgbClr>
                  </a:outerShdw>
                </a:effectLst>
              </a:rPr>
              <a:t>FAKULTAS EKONOMI DAN BISNIS </a:t>
            </a:r>
          </a:p>
          <a:p>
            <a:r>
              <a:rPr lang="en-US" sz="1800" b="1" dirty="0" smtClean="0">
                <a:solidFill>
                  <a:schemeClr val="bg1"/>
                </a:solidFill>
                <a:effectLst>
                  <a:outerShdw blurRad="38100" dist="38100" dir="2700000" algn="tl">
                    <a:srgbClr val="000000">
                      <a:alpha val="43137"/>
                    </a:srgbClr>
                  </a:outerShdw>
                </a:effectLst>
              </a:rPr>
              <a:t>UNIVERSITAS </a:t>
            </a:r>
            <a:r>
              <a:rPr lang="en-US" sz="1800" b="1" dirty="0" smtClean="0">
                <a:solidFill>
                  <a:schemeClr val="bg1"/>
                </a:solidFill>
                <a:effectLst>
                  <a:outerShdw blurRad="38100" dist="38100" dir="2700000" algn="tl">
                    <a:srgbClr val="000000">
                      <a:alpha val="43137"/>
                    </a:srgbClr>
                  </a:outerShdw>
                </a:effectLst>
              </a:rPr>
              <a:t>ESA UNGGUL</a:t>
            </a:r>
            <a:endParaRPr lang="en-US" sz="1800" b="1" dirty="0">
              <a:solidFill>
                <a:schemeClr val="bg1"/>
              </a:solidFill>
              <a:effectLst>
                <a:outerShdw blurRad="38100" dist="38100" dir="2700000" algn="tl">
                  <a:srgbClr val="000000">
                    <a:alpha val="43137"/>
                  </a:srgbClr>
                </a:outerShdw>
              </a:effectLst>
            </a:endParaRPr>
          </a:p>
        </p:txBody>
      </p:sp>
      <p:sp>
        <p:nvSpPr>
          <p:cNvPr id="7" name="Date Placeholder 3"/>
          <p:cNvSpPr txBox="1">
            <a:spLocks/>
          </p:cNvSpPr>
          <p:nvPr/>
        </p:nvSpPr>
        <p:spPr>
          <a:xfrm>
            <a:off x="152400" y="5014452"/>
            <a:ext cx="2590800" cy="1692275"/>
          </a:xfrm>
          <a:prstGeom prst="rect">
            <a:avLst/>
          </a:prstGeom>
        </p:spPr>
        <p:txBody>
          <a:bodyPr vert="horz" lIns="91440" tIns="45720" rIns="91440" bIns="45720" rtlCol="0" anchor="b"/>
          <a:lstStyle>
            <a:defPPr>
              <a:defRPr lang="en-US"/>
            </a:defPPr>
            <a:lvl1pPr marL="0" algn="ctr" defTabSz="914400" rtl="0" eaLnBrk="1" latinLnBrk="0" hangingPunct="1">
              <a:defRPr sz="2800" b="1" kern="1200">
                <a:solidFill>
                  <a:schemeClr val="tx1"/>
                </a:solidFill>
                <a:effectLst>
                  <a:outerShdw blurRad="38100" dist="38100" dir="2700000" algn="tl">
                    <a:srgbClr val="000000">
                      <a:alpha val="43137"/>
                    </a:srgbClr>
                  </a:outerShdw>
                </a:effectLst>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2000" dirty="0" smtClean="0"/>
              <a:t>EBA 504</a:t>
            </a:r>
            <a:endParaRPr lang="en-US" sz="2000" dirty="0" smtClean="0"/>
          </a:p>
          <a:p>
            <a:endParaRPr lang="id-ID" sz="2000" dirty="0" smtClean="0"/>
          </a:p>
          <a:p>
            <a:endParaRPr lang="id-ID" sz="2000" dirty="0"/>
          </a:p>
          <a:p>
            <a:r>
              <a:rPr lang="en-US" sz="2000" dirty="0" smtClean="0"/>
              <a:t>SPM</a:t>
            </a:r>
            <a:endParaRPr lang="en-US" sz="2000" dirty="0" smtClean="0"/>
          </a:p>
        </p:txBody>
      </p:sp>
      <p:sp>
        <p:nvSpPr>
          <p:cNvPr id="5" name="Title 1"/>
          <p:cNvSpPr txBox="1">
            <a:spLocks/>
          </p:cNvSpPr>
          <p:nvPr/>
        </p:nvSpPr>
        <p:spPr>
          <a:xfrm>
            <a:off x="3048000" y="3429000"/>
            <a:ext cx="5943600" cy="1371600"/>
          </a:xfrm>
          <a:prstGeom prst="rect">
            <a:avLst/>
          </a:prstGeom>
        </p:spPr>
        <p:txBody>
          <a:bodyPr vert="horz" lIns="91440" tIns="45720" rIns="91440" bIns="45720" rtlCol="0" anchor="ctr">
            <a:normAutofit/>
          </a:bodyPr>
          <a:lstStyle>
            <a:lvl1pPr algn="ctr" defTabSz="914400" rtl="0" eaLnBrk="1" latinLnBrk="0" hangingPunct="1">
              <a:spcBef>
                <a:spcPct val="0"/>
              </a:spcBef>
              <a:buNone/>
              <a:defRPr sz="4400" kern="1200">
                <a:solidFill>
                  <a:schemeClr val="bg1"/>
                </a:solidFill>
                <a:latin typeface="+mj-lt"/>
                <a:ea typeface="+mj-ea"/>
                <a:cs typeface="+mj-cs"/>
              </a:defRPr>
            </a:lvl1pPr>
          </a:lstStyle>
          <a:p>
            <a:r>
              <a:rPr lang="en-US" b="1" dirty="0" smtClean="0">
                <a:effectLst>
                  <a:outerShdw blurRad="38100" dist="38100" dir="2700000" algn="tl">
                    <a:srgbClr val="000000">
                      <a:alpha val="43137"/>
                    </a:srgbClr>
                  </a:outerShdw>
                </a:effectLst>
              </a:rPr>
              <a:t>PERTEMUAN </a:t>
            </a:r>
            <a:r>
              <a:rPr lang="en-US" b="1" dirty="0" smtClean="0">
                <a:effectLst>
                  <a:outerShdw blurRad="38100" dist="38100" dir="2700000" algn="tl">
                    <a:srgbClr val="000000">
                      <a:alpha val="43137"/>
                    </a:srgbClr>
                  </a:outerShdw>
                </a:effectLst>
              </a:rPr>
              <a:t>#4</a:t>
            </a:r>
            <a:endParaRPr lang="en-US" b="1" dirty="0">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273980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685800" y="301625"/>
            <a:ext cx="7772400" cy="1039813"/>
          </a:xfrm>
        </p:spPr>
        <p:txBody>
          <a:bodyPr/>
          <a:lstStyle/>
          <a:p>
            <a:pPr marL="838200" indent="-838200" eaLnBrk="1" hangingPunct="1"/>
            <a:r>
              <a:rPr lang="fi-FI" smtClean="0">
                <a:solidFill>
                  <a:schemeClr val="tx1"/>
                </a:solidFill>
              </a:rPr>
              <a:t>Peranan Laba</a:t>
            </a:r>
            <a:endParaRPr lang="en-US" smtClean="0">
              <a:solidFill>
                <a:schemeClr val="tx1"/>
              </a:solidFill>
            </a:endParaRPr>
          </a:p>
        </p:txBody>
      </p:sp>
      <p:sp>
        <p:nvSpPr>
          <p:cNvPr id="11267" name="Rectangle 3"/>
          <p:cNvSpPr>
            <a:spLocks noGrp="1" noChangeArrowheads="1"/>
          </p:cNvSpPr>
          <p:nvPr>
            <p:ph type="body" idx="1"/>
          </p:nvPr>
        </p:nvSpPr>
        <p:spPr>
          <a:xfrm>
            <a:off x="685800" y="1628775"/>
            <a:ext cx="7772400" cy="4467225"/>
          </a:xfrm>
        </p:spPr>
        <p:txBody>
          <a:bodyPr/>
          <a:lstStyle/>
          <a:p>
            <a:pPr eaLnBrk="1" hangingPunct="1"/>
            <a:r>
              <a:rPr lang="fi-FI" smtClean="0"/>
              <a:t>Tujuan utama perusahaan yang berorientasi laba </a:t>
            </a:r>
          </a:p>
          <a:p>
            <a:pPr eaLnBrk="1" hangingPunct="1">
              <a:buFontTx/>
              <a:buNone/>
            </a:pPr>
            <a:r>
              <a:rPr lang="fi-FI" smtClean="0"/>
              <a:t>	adalah memperoleh laba yang memuaskan. </a:t>
            </a:r>
          </a:p>
          <a:p>
            <a:pPr eaLnBrk="1" hangingPunct="1">
              <a:buFontTx/>
              <a:buNone/>
            </a:pPr>
            <a:r>
              <a:rPr lang="fi-FI" smtClean="0"/>
              <a:t>	Oleh karena itu laba merupakan tolok ukur yang penting atas efektifitas. Laba mengukur baik efisiensi maupun efektifitas.</a:t>
            </a:r>
            <a:endParaRPr lang="en-US" smtClean="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685800" y="301625"/>
            <a:ext cx="7772400" cy="966788"/>
          </a:xfrm>
        </p:spPr>
        <p:txBody>
          <a:bodyPr/>
          <a:lstStyle/>
          <a:p>
            <a:pPr eaLnBrk="1" hangingPunct="1"/>
            <a:r>
              <a:rPr lang="fi-FI" sz="3200" smtClean="0">
                <a:solidFill>
                  <a:schemeClr val="tx1"/>
                </a:solidFill>
              </a:rPr>
              <a:t>Jenis-Jenis Pertanggungjawaban</a:t>
            </a:r>
            <a:endParaRPr lang="en-US" sz="3200" smtClean="0">
              <a:solidFill>
                <a:schemeClr val="tx1"/>
              </a:solidFill>
            </a:endParaRPr>
          </a:p>
        </p:txBody>
      </p:sp>
      <p:sp>
        <p:nvSpPr>
          <p:cNvPr id="12291" name="Rectangle 3"/>
          <p:cNvSpPr>
            <a:spLocks noGrp="1" noChangeArrowheads="1"/>
          </p:cNvSpPr>
          <p:nvPr>
            <p:ph type="body" idx="1"/>
          </p:nvPr>
        </p:nvSpPr>
        <p:spPr>
          <a:xfrm>
            <a:off x="685800" y="1341438"/>
            <a:ext cx="7772400" cy="4754562"/>
          </a:xfrm>
        </p:spPr>
        <p:txBody>
          <a:bodyPr/>
          <a:lstStyle/>
          <a:p>
            <a:pPr marL="609600" indent="-609600" eaLnBrk="1" hangingPunct="1"/>
            <a:endParaRPr lang="fi-FI" sz="2400" smtClean="0"/>
          </a:p>
          <a:p>
            <a:pPr marL="609600" indent="-609600" eaLnBrk="1" hangingPunct="1"/>
            <a:r>
              <a:rPr lang="fi-FI" sz="2400" smtClean="0"/>
              <a:t>Ada 4 pusat tanggung jawab yang digolongkan menurut sifat input dan output moneter yang diukur untuk tujuan pengendalian, yaitu :</a:t>
            </a:r>
          </a:p>
          <a:p>
            <a:pPr marL="609600" indent="-609600" eaLnBrk="1" hangingPunct="1">
              <a:buFontTx/>
              <a:buNone/>
            </a:pPr>
            <a:endParaRPr lang="fi-FI" sz="2400" smtClean="0"/>
          </a:p>
          <a:p>
            <a:pPr marL="990600" lvl="1" indent="-533400" eaLnBrk="1" hangingPunct="1"/>
            <a:r>
              <a:rPr lang="fi-FI" sz="2400" smtClean="0"/>
              <a:t>Pusat pendapatan</a:t>
            </a:r>
          </a:p>
          <a:p>
            <a:pPr marL="990600" lvl="1" indent="-533400" eaLnBrk="1" hangingPunct="1"/>
            <a:r>
              <a:rPr lang="fi-FI" sz="2400" smtClean="0"/>
              <a:t>Pusat beban</a:t>
            </a:r>
            <a:endParaRPr lang="en-US" sz="2400" smtClean="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pPr marL="838200" indent="-838200" eaLnBrk="1" hangingPunct="1"/>
            <a:r>
              <a:rPr lang="fi-FI" sz="3600" smtClean="0">
                <a:solidFill>
                  <a:schemeClr val="tx1"/>
                </a:solidFill>
              </a:rPr>
              <a:t>Pusat pendapatan</a:t>
            </a:r>
            <a:endParaRPr lang="en-US" sz="3600" smtClean="0">
              <a:solidFill>
                <a:schemeClr val="tx1"/>
              </a:solidFill>
            </a:endParaRPr>
          </a:p>
        </p:txBody>
      </p:sp>
      <p:sp>
        <p:nvSpPr>
          <p:cNvPr id="13315" name="Rectangle 3"/>
          <p:cNvSpPr>
            <a:spLocks noGrp="1" noChangeArrowheads="1"/>
          </p:cNvSpPr>
          <p:nvPr>
            <p:ph type="body" idx="1"/>
          </p:nvPr>
        </p:nvSpPr>
        <p:spPr>
          <a:xfrm>
            <a:off x="900113" y="1484313"/>
            <a:ext cx="7772400" cy="4611687"/>
          </a:xfrm>
        </p:spPr>
        <p:txBody>
          <a:bodyPr/>
          <a:lstStyle/>
          <a:p>
            <a:pPr eaLnBrk="1" hangingPunct="1">
              <a:lnSpc>
                <a:spcPct val="80000"/>
              </a:lnSpc>
            </a:pPr>
            <a:r>
              <a:rPr lang="fi-FI" sz="2000" smtClean="0"/>
              <a:t>Pada pusat pendapatan, suatu output (yaitu pendapatan) diukur dengan moneter, akan tetapi tidak ada upaya formal yang dilakukan untuk mengaitkan input (yaitu beban atau biaya) dengan output.</a:t>
            </a:r>
          </a:p>
          <a:p>
            <a:pPr eaLnBrk="1" hangingPunct="1">
              <a:lnSpc>
                <a:spcPct val="80000"/>
              </a:lnSpc>
              <a:buFontTx/>
              <a:buNone/>
            </a:pPr>
            <a:endParaRPr lang="fi-FI" sz="2000" smtClean="0"/>
          </a:p>
          <a:p>
            <a:pPr eaLnBrk="1" hangingPunct="1">
              <a:lnSpc>
                <a:spcPct val="80000"/>
              </a:lnSpc>
            </a:pPr>
            <a:r>
              <a:rPr lang="fi-FI" sz="2000" smtClean="0"/>
              <a:t>Pada umumnya pusat pendapatan merupakan unit pemasaran/penjualan yang tidak memiliki wewenang untuk menetapkan harga jual dan tidak bertanggung jawab atas harga pokok penjualan dari barangt-barang yang mereka pasarkan. Penjualan atau pesanan aktual diukur terhadap anggaran dan kuota, dan manajer dianggap bertanggung jawab atas beban yang terjadi secara langsung di dalam unitnya, akan tetapi ukuran utamanya pendapatan.</a:t>
            </a:r>
            <a:endParaRPr lang="en-US" sz="2000" smtClean="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a:xfrm>
            <a:off x="685800" y="301625"/>
            <a:ext cx="7772400" cy="606425"/>
          </a:xfrm>
        </p:spPr>
        <p:txBody>
          <a:bodyPr>
            <a:normAutofit fontScale="90000"/>
          </a:bodyPr>
          <a:lstStyle/>
          <a:p>
            <a:pPr marL="838200" indent="-838200" eaLnBrk="1" hangingPunct="1"/>
            <a:r>
              <a:rPr lang="fi-FI" sz="4000" smtClean="0">
                <a:solidFill>
                  <a:schemeClr val="tx1"/>
                </a:solidFill>
              </a:rPr>
              <a:t>Pusat beban</a:t>
            </a:r>
            <a:endParaRPr lang="en-US" sz="4000" smtClean="0">
              <a:solidFill>
                <a:schemeClr val="tx1"/>
              </a:solidFill>
            </a:endParaRPr>
          </a:p>
        </p:txBody>
      </p:sp>
      <p:sp>
        <p:nvSpPr>
          <p:cNvPr id="14339" name="Rectangle 3"/>
          <p:cNvSpPr>
            <a:spLocks noGrp="1" noChangeArrowheads="1"/>
          </p:cNvSpPr>
          <p:nvPr>
            <p:ph type="body" idx="1"/>
          </p:nvPr>
        </p:nvSpPr>
        <p:spPr>
          <a:xfrm>
            <a:off x="685800" y="1125538"/>
            <a:ext cx="7772400" cy="5399087"/>
          </a:xfrm>
        </p:spPr>
        <p:txBody>
          <a:bodyPr/>
          <a:lstStyle/>
          <a:p>
            <a:pPr eaLnBrk="1" hangingPunct="1">
              <a:lnSpc>
                <a:spcPct val="80000"/>
              </a:lnSpc>
            </a:pPr>
            <a:endParaRPr lang="fi-FI" sz="1600" smtClean="0"/>
          </a:p>
          <a:p>
            <a:pPr eaLnBrk="1" hangingPunct="1">
              <a:lnSpc>
                <a:spcPct val="80000"/>
              </a:lnSpc>
            </a:pPr>
            <a:r>
              <a:rPr lang="fi-FI" sz="1600" smtClean="0"/>
              <a:t>Pusat beban adalah pusat tanggung jawab yang inputnya diukur secara moneter, namun outputnya tidak. Ada dua jenis umum dari pusat beban :</a:t>
            </a:r>
          </a:p>
          <a:p>
            <a:pPr lvl="1" eaLnBrk="1" hangingPunct="1">
              <a:lnSpc>
                <a:spcPct val="80000"/>
              </a:lnSpc>
            </a:pPr>
            <a:r>
              <a:rPr lang="fi-FI" sz="1600" smtClean="0"/>
              <a:t>biaya teknik, adalah biaya yang jumlahnya secara tepat dan memadai dapat diestimasikan dengan keandalan yang wajar</a:t>
            </a:r>
          </a:p>
          <a:p>
            <a:pPr eaLnBrk="1" hangingPunct="1">
              <a:lnSpc>
                <a:spcPct val="80000"/>
              </a:lnSpc>
              <a:buFontTx/>
              <a:buNone/>
            </a:pPr>
            <a:r>
              <a:rPr lang="fi-FI" sz="1600" smtClean="0"/>
              <a:t>		misal : biaya bahan baku, komponen, perlengkapan </a:t>
            </a:r>
          </a:p>
          <a:p>
            <a:pPr eaLnBrk="1" hangingPunct="1">
              <a:lnSpc>
                <a:spcPct val="80000"/>
              </a:lnSpc>
              <a:buFontTx/>
              <a:buNone/>
            </a:pPr>
            <a:endParaRPr lang="fi-FI" sz="1600" smtClean="0"/>
          </a:p>
          <a:p>
            <a:pPr eaLnBrk="1" hangingPunct="1">
              <a:lnSpc>
                <a:spcPct val="80000"/>
              </a:lnSpc>
              <a:buFontTx/>
              <a:buNone/>
            </a:pPr>
            <a:r>
              <a:rPr lang="fi-FI" sz="1600" smtClean="0"/>
              <a:t>		Ciri pusat biaya teknik</a:t>
            </a:r>
          </a:p>
          <a:p>
            <a:pPr lvl="2" eaLnBrk="1" hangingPunct="1">
              <a:lnSpc>
                <a:spcPct val="80000"/>
              </a:lnSpc>
            </a:pPr>
            <a:r>
              <a:rPr lang="fi-FI" sz="1600" smtClean="0"/>
              <a:t>input dapat diukur secara moneter</a:t>
            </a:r>
          </a:p>
          <a:p>
            <a:pPr lvl="2" eaLnBrk="1" hangingPunct="1">
              <a:lnSpc>
                <a:spcPct val="80000"/>
              </a:lnSpc>
            </a:pPr>
            <a:r>
              <a:rPr lang="fi-FI" sz="1600" smtClean="0"/>
              <a:t>input dapat diukur secara teknik</a:t>
            </a:r>
          </a:p>
          <a:p>
            <a:pPr lvl="2" eaLnBrk="1" hangingPunct="1">
              <a:lnSpc>
                <a:spcPct val="80000"/>
              </a:lnSpc>
            </a:pPr>
            <a:r>
              <a:rPr lang="fi-FI" sz="1600" smtClean="0"/>
              <a:t>jumlah rupiah optimum dan input yang dibutuhkan untuk memproduksi satu unit output dapat ditentukan</a:t>
            </a:r>
          </a:p>
          <a:p>
            <a:pPr lvl="2" eaLnBrk="1" hangingPunct="1">
              <a:lnSpc>
                <a:spcPct val="80000"/>
              </a:lnSpc>
            </a:pPr>
            <a:r>
              <a:rPr lang="fi-FI" sz="1600" smtClean="0"/>
              <a:t>Pusat beban teknik biasanya ditemukan dalam operasi manufaktur, pergudangan, distribusi dsb. </a:t>
            </a:r>
          </a:p>
          <a:p>
            <a:pPr lvl="2" eaLnBrk="1" hangingPunct="1">
              <a:lnSpc>
                <a:spcPct val="80000"/>
              </a:lnSpc>
            </a:pPr>
            <a:r>
              <a:rPr lang="fi-FI" sz="1600" smtClean="0"/>
              <a:t>Disuatu pusat beban teknik, output dikalikan dengan biaya standar dari setiap unit, mengukur biaya standar dari produk jadi. Selisih biaya standar  dngan biaya aktual mencerminkan efisiensi dari pusat beban yang sedang diukur.</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01625"/>
            <a:ext cx="7772400" cy="1039813"/>
          </a:xfrm>
        </p:spPr>
        <p:txBody>
          <a:bodyPr/>
          <a:lstStyle/>
          <a:p>
            <a:pPr eaLnBrk="1" hangingPunct="1"/>
            <a:r>
              <a:rPr lang="fi-FI" sz="3200" smtClean="0">
                <a:solidFill>
                  <a:schemeClr val="tx1"/>
                </a:solidFill>
              </a:rPr>
              <a:t>Tugas pusat biaya teknik</a:t>
            </a:r>
            <a:endParaRPr lang="en-US" sz="3200" smtClean="0">
              <a:solidFill>
                <a:schemeClr val="tx1"/>
              </a:solidFill>
            </a:endParaRPr>
          </a:p>
        </p:txBody>
      </p:sp>
      <p:sp>
        <p:nvSpPr>
          <p:cNvPr id="15363" name="Rectangle 3"/>
          <p:cNvSpPr>
            <a:spLocks noGrp="1" noChangeArrowheads="1"/>
          </p:cNvSpPr>
          <p:nvPr>
            <p:ph type="body" idx="1"/>
          </p:nvPr>
        </p:nvSpPr>
        <p:spPr>
          <a:xfrm>
            <a:off x="685800" y="1484313"/>
            <a:ext cx="7772400" cy="4968875"/>
          </a:xfrm>
        </p:spPr>
        <p:txBody>
          <a:bodyPr/>
          <a:lstStyle/>
          <a:p>
            <a:pPr eaLnBrk="1" hangingPunct="1">
              <a:lnSpc>
                <a:spcPct val="80000"/>
              </a:lnSpc>
              <a:buFontTx/>
              <a:buNone/>
            </a:pPr>
            <a:endParaRPr lang="es-ES" sz="1600" smtClean="0"/>
          </a:p>
          <a:p>
            <a:pPr eaLnBrk="1" hangingPunct="1">
              <a:lnSpc>
                <a:spcPct val="80000"/>
              </a:lnSpc>
            </a:pPr>
            <a:r>
              <a:rPr lang="es-ES" sz="1600" smtClean="0"/>
              <a:t>bertanggung jawab atas mutu produk, volume produksi dan efisiensi</a:t>
            </a:r>
          </a:p>
          <a:p>
            <a:pPr eaLnBrk="1" hangingPunct="1">
              <a:lnSpc>
                <a:spcPct val="80000"/>
              </a:lnSpc>
            </a:pPr>
            <a:r>
              <a:rPr lang="es-ES" sz="1600" smtClean="0"/>
              <a:t>menetapkan stándar kualitas</a:t>
            </a:r>
          </a:p>
          <a:p>
            <a:pPr eaLnBrk="1" hangingPunct="1">
              <a:lnSpc>
                <a:spcPct val="80000"/>
              </a:lnSpc>
            </a:pPr>
            <a:r>
              <a:rPr lang="es-ES" sz="1600" smtClean="0"/>
              <a:t>bertanggung jawab atas aktifitas yang berhubungan dengan produksi, seperti pelatihan, pengembangan pegawai</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685800" y="301625"/>
            <a:ext cx="6765925" cy="1111250"/>
          </a:xfrm>
        </p:spPr>
        <p:txBody>
          <a:bodyPr/>
          <a:lstStyle/>
          <a:p>
            <a:pPr eaLnBrk="1" hangingPunct="1"/>
            <a:r>
              <a:rPr lang="es-ES" sz="3200" smtClean="0">
                <a:solidFill>
                  <a:schemeClr val="tx1"/>
                </a:solidFill>
              </a:rPr>
              <a:t>biaya kebijakan</a:t>
            </a:r>
            <a:endParaRPr lang="en-US" sz="3200" smtClean="0">
              <a:solidFill>
                <a:schemeClr val="tx1"/>
              </a:solidFill>
            </a:endParaRPr>
          </a:p>
        </p:txBody>
      </p:sp>
      <p:sp>
        <p:nvSpPr>
          <p:cNvPr id="16387" name="Rectangle 3"/>
          <p:cNvSpPr>
            <a:spLocks noGrp="1" noChangeArrowheads="1"/>
          </p:cNvSpPr>
          <p:nvPr>
            <p:ph type="body" idx="1"/>
          </p:nvPr>
        </p:nvSpPr>
        <p:spPr>
          <a:xfrm>
            <a:off x="685800" y="1557338"/>
            <a:ext cx="7772400" cy="4538662"/>
          </a:xfrm>
        </p:spPr>
        <p:txBody>
          <a:bodyPr/>
          <a:lstStyle/>
          <a:p>
            <a:pPr lvl="1" eaLnBrk="1" hangingPunct="1">
              <a:lnSpc>
                <a:spcPct val="80000"/>
              </a:lnSpc>
            </a:pPr>
            <a:r>
              <a:rPr lang="es-ES" sz="1800" smtClean="0"/>
              <a:t>biaya kebijakan, adalah biaya yang dikeluarkan tergantung pada penilaian manajemen atas jumlah yang memadai dalam kondisi tertentu. </a:t>
            </a:r>
          </a:p>
          <a:p>
            <a:pPr lvl="2" eaLnBrk="1" hangingPunct="1">
              <a:lnSpc>
                <a:spcPct val="80000"/>
              </a:lnSpc>
            </a:pPr>
            <a:r>
              <a:rPr lang="es-ES" sz="1800" smtClean="0"/>
              <a:t>Pusat beban kebijakan meliputi unit administrasi dan pendukung, seperti akuntansi, hukum, hubungan industrial, hubungan masyarakat, sumber daya manusia, dan aktivitas pemasaran. Output biaya ini tidak bisa diukur secara moneter.</a:t>
            </a:r>
          </a:p>
          <a:p>
            <a:pPr lvl="2" eaLnBrk="1" hangingPunct="1">
              <a:lnSpc>
                <a:spcPct val="80000"/>
              </a:lnSpc>
            </a:pPr>
            <a:r>
              <a:rPr lang="es-ES" sz="1800" smtClean="0"/>
              <a:t>Kebijakan merupakan keputusan pihak manajemen berkaitan dengan kebijakan tertentu apakah akan menyamai atau melampaui upaya pemasaran yang dilakukan oleh para pesaing, tingkat pelayanan, perendcanaan keuangan, dan aktivitas lainnya.</a:t>
            </a:r>
          </a:p>
          <a:p>
            <a:pPr lvl="2" eaLnBrk="1" hangingPunct="1">
              <a:lnSpc>
                <a:spcPct val="80000"/>
              </a:lnSpc>
            </a:pPr>
            <a:r>
              <a:rPr lang="es-ES" sz="1800" smtClean="0"/>
              <a:t>Di suatu pusat beban kebijakan, selisih antara anggaran dan biaya yang sesuangguhnya bukanlah ukuran efisiensi. Pada hakikatnya, hal tersebut hanya merupakan selisih antara input yang dianggarkan dan input yang sesungguhnya.</a:t>
            </a:r>
            <a:endParaRPr lang="en-US" sz="1800" smtClean="0"/>
          </a:p>
          <a:p>
            <a:pPr eaLnBrk="1" hangingPunct="1">
              <a:lnSpc>
                <a:spcPct val="80000"/>
              </a:lnSpc>
            </a:pPr>
            <a:endParaRPr lang="en-US" sz="1800" smtClean="0"/>
          </a:p>
          <a:p>
            <a:pPr eaLnBrk="1" hangingPunct="1">
              <a:lnSpc>
                <a:spcPct val="80000"/>
              </a:lnSpc>
            </a:pPr>
            <a:endParaRPr lang="en-US" sz="1800" smtClean="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685800" y="301625"/>
            <a:ext cx="7772400" cy="895350"/>
          </a:xfrm>
        </p:spPr>
        <p:txBody>
          <a:bodyPr/>
          <a:lstStyle/>
          <a:p>
            <a:pPr eaLnBrk="1" hangingPunct="1"/>
            <a:r>
              <a:rPr lang="es-ES" sz="3200" smtClean="0">
                <a:solidFill>
                  <a:schemeClr val="tx1"/>
                </a:solidFill>
              </a:rPr>
              <a:t>Ciri Pengendalian Umum</a:t>
            </a:r>
            <a:endParaRPr lang="en-US" sz="3200" smtClean="0">
              <a:solidFill>
                <a:schemeClr val="tx1"/>
              </a:solidFill>
            </a:endParaRPr>
          </a:p>
        </p:txBody>
      </p:sp>
      <p:sp>
        <p:nvSpPr>
          <p:cNvPr id="17411" name="Rectangle 3"/>
          <p:cNvSpPr>
            <a:spLocks noGrp="1" noChangeArrowheads="1"/>
          </p:cNvSpPr>
          <p:nvPr>
            <p:ph type="body" idx="1"/>
          </p:nvPr>
        </p:nvSpPr>
        <p:spPr>
          <a:xfrm>
            <a:off x="685800" y="1341438"/>
            <a:ext cx="7772400" cy="4754562"/>
          </a:xfrm>
        </p:spPr>
        <p:txBody>
          <a:bodyPr/>
          <a:lstStyle/>
          <a:p>
            <a:pPr marL="609600" indent="-609600" eaLnBrk="1" hangingPunct="1">
              <a:lnSpc>
                <a:spcPct val="90000"/>
              </a:lnSpc>
              <a:buFontTx/>
              <a:buNone/>
            </a:pPr>
            <a:r>
              <a:rPr lang="es-ES" sz="2400" smtClean="0"/>
              <a:t>1.</a:t>
            </a:r>
            <a:r>
              <a:rPr lang="es-ES" sz="2800" i="1" u="sng" smtClean="0"/>
              <a:t>	Penyusunan anggaran</a:t>
            </a:r>
          </a:p>
          <a:p>
            <a:pPr marL="609600" indent="-609600" eaLnBrk="1" hangingPunct="1">
              <a:lnSpc>
                <a:spcPct val="90000"/>
              </a:lnSpc>
              <a:buFontTx/>
              <a:buNone/>
            </a:pPr>
            <a:r>
              <a:rPr lang="es-ES" sz="2400" smtClean="0"/>
              <a:t>	Manajemen membuat keputusan anggaran untuk pusat beban kebijakan yang terpisah dari pusat beban teknik. Selanjutnya manajemen menentukan apakah anggaran operasi yang diajukan bisa mencerminkan biaya per unit dari pelaksanaan tugas secara efisien. Yang menjadi perhatian utanma bukan volume, karena hal tersebut sebagian ditentukan oleh tindakan yang diambil oleh pusat pertanggungjawaban lainnya.</a:t>
            </a:r>
            <a:endParaRPr lang="en-US" sz="2400" smtClean="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685800" y="301625"/>
            <a:ext cx="5326063" cy="1111250"/>
          </a:xfrm>
        </p:spPr>
        <p:txBody>
          <a:bodyPr/>
          <a:lstStyle/>
          <a:p>
            <a:pPr eaLnBrk="1" hangingPunct="1"/>
            <a:r>
              <a:rPr lang="es-ES" sz="3200" smtClean="0">
                <a:solidFill>
                  <a:schemeClr val="tx1"/>
                </a:solidFill>
              </a:rPr>
              <a:t>Jenis anggaran </a:t>
            </a:r>
            <a:endParaRPr lang="en-US" sz="3200" smtClean="0">
              <a:solidFill>
                <a:schemeClr val="tx1"/>
              </a:solidFill>
            </a:endParaRPr>
          </a:p>
        </p:txBody>
      </p:sp>
      <p:sp>
        <p:nvSpPr>
          <p:cNvPr id="18435" name="Rectangle 3"/>
          <p:cNvSpPr>
            <a:spLocks noGrp="1" noChangeArrowheads="1"/>
          </p:cNvSpPr>
          <p:nvPr>
            <p:ph type="body" idx="1"/>
          </p:nvPr>
        </p:nvSpPr>
        <p:spPr>
          <a:xfrm>
            <a:off x="685800" y="1341438"/>
            <a:ext cx="8062913" cy="5256212"/>
          </a:xfrm>
        </p:spPr>
        <p:txBody>
          <a:bodyPr/>
          <a:lstStyle/>
          <a:p>
            <a:pPr marL="609600" indent="-609600" eaLnBrk="1" hangingPunct="1">
              <a:lnSpc>
                <a:spcPct val="80000"/>
              </a:lnSpc>
            </a:pPr>
            <a:r>
              <a:rPr lang="es-ES" sz="1400" smtClean="0"/>
              <a:t>anggaran inkremental</a:t>
            </a:r>
          </a:p>
          <a:p>
            <a:pPr marL="609600" indent="-609600" eaLnBrk="1" hangingPunct="1">
              <a:lnSpc>
                <a:spcPct val="80000"/>
              </a:lnSpc>
              <a:buFontTx/>
              <a:buNone/>
            </a:pPr>
            <a:r>
              <a:rPr lang="es-ES" sz="1400" smtClean="0"/>
              <a:t>	dalam model ini, tingkat biaya sekarang dari pusat beban kebijakan dipakai sebagai titik awalnya. Jumlah ini diesuaikan dengan tingkat inflasi, perubahan beban pekerjaan  dsb.</a:t>
            </a:r>
          </a:p>
          <a:p>
            <a:pPr marL="609600" indent="-609600" eaLnBrk="1" hangingPunct="1">
              <a:lnSpc>
                <a:spcPct val="80000"/>
              </a:lnSpc>
            </a:pPr>
            <a:r>
              <a:rPr lang="es-ES" sz="1400" smtClean="0"/>
              <a:t>Pembuatan anggaran inkremental mempunyai  kekurangan, yaitu :</a:t>
            </a:r>
          </a:p>
          <a:p>
            <a:pPr marL="609600" indent="-609600" eaLnBrk="1" hangingPunct="1">
              <a:lnSpc>
                <a:spcPct val="80000"/>
              </a:lnSpc>
              <a:buFontTx/>
              <a:buNone/>
            </a:pPr>
            <a:r>
              <a:rPr lang="es-ES" sz="1400" smtClean="0"/>
              <a:t>	tingkat pengeluaran yang ada dari pusat beban kebijakan, diterima dan tidak dikaji ulang selama proses pembautan anggaran.</a:t>
            </a:r>
          </a:p>
          <a:p>
            <a:pPr marL="609600" indent="-609600" eaLnBrk="1" hangingPunct="1">
              <a:lnSpc>
                <a:spcPct val="80000"/>
              </a:lnSpc>
              <a:buFontTx/>
              <a:buNone/>
            </a:pPr>
            <a:r>
              <a:rPr lang="es-ES" sz="1400" smtClean="0"/>
              <a:t>	Para manajer pusat beban ini biasanya ingin meningkatkan tingkat pelayanan dan dengan demikian cenderung meminta tambahan sumber daya.</a:t>
            </a:r>
            <a:endParaRPr lang="pt-BR" sz="1400" smtClean="0"/>
          </a:p>
          <a:p>
            <a:pPr marL="609600" indent="-609600" eaLnBrk="1" hangingPunct="1">
              <a:lnSpc>
                <a:spcPct val="80000"/>
              </a:lnSpc>
            </a:pPr>
            <a:r>
              <a:rPr lang="pt-BR" sz="1400" smtClean="0"/>
              <a:t>Tinjauan berdasarkan Nol (Zero base Review)</a:t>
            </a:r>
          </a:p>
          <a:p>
            <a:pPr marL="609600" indent="-609600" eaLnBrk="1" hangingPunct="1">
              <a:lnSpc>
                <a:spcPct val="80000"/>
              </a:lnSpc>
              <a:buFontTx/>
              <a:buNone/>
            </a:pPr>
            <a:r>
              <a:rPr lang="pt-BR" sz="1400" smtClean="0"/>
              <a:t>	Suatu pendekatan pembuatan anggaran yang merupakan alternatif adalah membuat analisis menyeluruh dari setiap pusat beban kebijakan pada jadwal yang telah bergulir, sehingga semuanya ditinjau setidaknya sekali setiap lima tahun.</a:t>
            </a:r>
          </a:p>
          <a:p>
            <a:pPr marL="609600" indent="-609600" eaLnBrk="1" hangingPunct="1">
              <a:lnSpc>
                <a:spcPct val="80000"/>
              </a:lnSpc>
              <a:buFontTx/>
              <a:buNone/>
            </a:pPr>
            <a:r>
              <a:rPr lang="pt-BR" sz="1400" smtClean="0"/>
              <a:t>	</a:t>
            </a:r>
            <a:endParaRPr lang="en-US" sz="1400" smtClean="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685800" y="301625"/>
            <a:ext cx="7772400" cy="895350"/>
          </a:xfrm>
        </p:spPr>
        <p:txBody>
          <a:bodyPr/>
          <a:lstStyle/>
          <a:p>
            <a:pPr eaLnBrk="1" hangingPunct="1"/>
            <a:r>
              <a:rPr lang="es-ES" sz="3200" smtClean="0">
                <a:solidFill>
                  <a:schemeClr val="tx1"/>
                </a:solidFill>
              </a:rPr>
              <a:t>Jenis anggaran</a:t>
            </a:r>
            <a:endParaRPr lang="en-US" sz="3200" smtClean="0">
              <a:solidFill>
                <a:schemeClr val="tx1"/>
              </a:solidFill>
            </a:endParaRPr>
          </a:p>
        </p:txBody>
      </p:sp>
      <p:sp>
        <p:nvSpPr>
          <p:cNvPr id="19459" name="Rectangle 3"/>
          <p:cNvSpPr>
            <a:spLocks noGrp="1" noChangeArrowheads="1"/>
          </p:cNvSpPr>
          <p:nvPr>
            <p:ph type="body" idx="1"/>
          </p:nvPr>
        </p:nvSpPr>
        <p:spPr>
          <a:xfrm>
            <a:off x="685800" y="1484313"/>
            <a:ext cx="7772400" cy="4611687"/>
          </a:xfrm>
        </p:spPr>
        <p:txBody>
          <a:bodyPr/>
          <a:lstStyle/>
          <a:p>
            <a:pPr eaLnBrk="1" hangingPunct="1">
              <a:lnSpc>
                <a:spcPct val="80000"/>
              </a:lnSpc>
              <a:buFontTx/>
              <a:buNone/>
            </a:pPr>
            <a:r>
              <a:rPr lang="pt-BR" sz="1800" smtClean="0"/>
              <a:t>Variasi biaya</a:t>
            </a:r>
          </a:p>
          <a:p>
            <a:pPr eaLnBrk="1" hangingPunct="1">
              <a:lnSpc>
                <a:spcPct val="80000"/>
              </a:lnSpc>
            </a:pPr>
            <a:r>
              <a:rPr lang="pt-BR" sz="1800" smtClean="0"/>
              <a:t>Anggaran pada pusat kebijakan cenderung untuk menyetujui perubahan yang terkait dengan volume penjualan yang diantisipasi, seperti menambah atau mengurangi tenaga kerja </a:t>
            </a:r>
          </a:p>
          <a:p>
            <a:pPr eaLnBrk="1" hangingPunct="1">
              <a:lnSpc>
                <a:spcPct val="80000"/>
              </a:lnSpc>
            </a:pPr>
            <a:endParaRPr lang="pt-BR" sz="1800" smtClean="0"/>
          </a:p>
          <a:p>
            <a:pPr eaLnBrk="1" hangingPunct="1">
              <a:lnSpc>
                <a:spcPct val="80000"/>
              </a:lnSpc>
            </a:pPr>
            <a:r>
              <a:rPr lang="pt-BR" sz="1800" smtClean="0"/>
              <a:t>Jenis pengendalian keuangan</a:t>
            </a:r>
            <a:endParaRPr lang="sv-SE" sz="1800" smtClean="0"/>
          </a:p>
          <a:p>
            <a:pPr eaLnBrk="1" hangingPunct="1">
              <a:lnSpc>
                <a:spcPct val="80000"/>
              </a:lnSpc>
              <a:buFontTx/>
              <a:buNone/>
            </a:pPr>
            <a:r>
              <a:rPr lang="sv-SE" sz="1800" smtClean="0"/>
              <a:t>	Pengendalian kuangan dalan pusat kebijakan sangat berbeda dengan pusat beban teknik. Tujuan utama pusat kebijakan adalah untuk mengendalikan biaya dengan mengikutsertakan para manajer guna berperan serta dalam perencanaan, bersama-sama mendiskusikan langkah apa yang akan diambil dan tingkat usaha yang bagaimana yang tepat untuk masing-masing, sehingga pengendalian keuangan menjadi hal pokok yang dibahas pada tahap perencanaan sebelum biaya tersebut terjadi.</a:t>
            </a:r>
            <a:endParaRPr lang="en-US" sz="1800" smtClean="0"/>
          </a:p>
          <a:p>
            <a:pPr eaLnBrk="1" hangingPunct="1">
              <a:lnSpc>
                <a:spcPct val="80000"/>
              </a:lnSpc>
            </a:pPr>
            <a:endParaRPr lang="en-US" sz="1600" smtClean="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s-ES" sz="3200" smtClean="0">
                <a:solidFill>
                  <a:schemeClr val="tx1"/>
                </a:solidFill>
              </a:rPr>
              <a:t>Jenis anggaran</a:t>
            </a:r>
            <a:endParaRPr lang="en-US" sz="3200" smtClean="0">
              <a:solidFill>
                <a:schemeClr val="tx1"/>
              </a:solidFill>
            </a:endParaRPr>
          </a:p>
        </p:txBody>
      </p:sp>
      <p:sp>
        <p:nvSpPr>
          <p:cNvPr id="20483" name="Rectangle 3"/>
          <p:cNvSpPr>
            <a:spLocks noGrp="1" noChangeArrowheads="1"/>
          </p:cNvSpPr>
          <p:nvPr>
            <p:ph type="body" idx="1"/>
          </p:nvPr>
        </p:nvSpPr>
        <p:spPr/>
        <p:txBody>
          <a:bodyPr/>
          <a:lstStyle/>
          <a:p>
            <a:pPr marL="609600" indent="-609600" eaLnBrk="1" hangingPunct="1"/>
            <a:r>
              <a:rPr lang="pt-BR" smtClean="0"/>
              <a:t>Pengukuran kinerja</a:t>
            </a:r>
          </a:p>
          <a:p>
            <a:pPr marL="609600" indent="-609600" eaLnBrk="1" hangingPunct="1">
              <a:buFontTx/>
              <a:buNone/>
            </a:pPr>
            <a:r>
              <a:rPr lang="pt-BR" smtClean="0"/>
              <a:t>	Laporan kinerja bagi pusat beban kebijakan merupakan suatu alat untuk mengevaluasi efisiensi dari seorang manajer.</a:t>
            </a:r>
            <a:endParaRPr lang="en-US"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noAutofit/>
          </a:bodyPr>
          <a:lstStyle/>
          <a:p>
            <a:r>
              <a:rPr lang="en-US" sz="2800" b="1" dirty="0" smtClean="0"/>
              <a:t>KEMAMPUAN AKHIR YANG DIHARAPKAN</a:t>
            </a:r>
            <a:endParaRPr lang="en-US" sz="2800" b="1" dirty="0"/>
          </a:p>
        </p:txBody>
      </p:sp>
      <p:sp>
        <p:nvSpPr>
          <p:cNvPr id="8" name="Content Placeholder 7"/>
          <p:cNvSpPr>
            <a:spLocks noGrp="1"/>
          </p:cNvSpPr>
          <p:nvPr>
            <p:ph idx="1"/>
          </p:nvPr>
        </p:nvSpPr>
        <p:spPr/>
        <p:txBody>
          <a:bodyPr/>
          <a:lstStyle/>
          <a:p>
            <a:r>
              <a:rPr lang="en-US" dirty="0" err="1"/>
              <a:t>Mampu</a:t>
            </a:r>
            <a:r>
              <a:rPr lang="en-US" dirty="0"/>
              <a:t> </a:t>
            </a:r>
            <a:r>
              <a:rPr lang="en-US" dirty="0" err="1"/>
              <a:t>menjelaskan</a:t>
            </a:r>
            <a:r>
              <a:rPr lang="en-US" dirty="0"/>
              <a:t> </a:t>
            </a:r>
            <a:r>
              <a:rPr lang="en-US" dirty="0" err="1"/>
              <a:t>pusat</a:t>
            </a:r>
            <a:r>
              <a:rPr lang="en-US" dirty="0"/>
              <a:t> </a:t>
            </a:r>
            <a:r>
              <a:rPr lang="en-US" dirty="0" err="1"/>
              <a:t>pertanggungjawaban</a:t>
            </a:r>
            <a:r>
              <a:rPr lang="en-US" dirty="0"/>
              <a:t> </a:t>
            </a:r>
            <a:r>
              <a:rPr lang="en-US" dirty="0" err="1"/>
              <a:t>pendapatan</a:t>
            </a:r>
            <a:r>
              <a:rPr lang="en-US" dirty="0"/>
              <a:t> &amp; </a:t>
            </a:r>
            <a:r>
              <a:rPr lang="en-US" dirty="0" err="1"/>
              <a:t>biaya</a:t>
            </a:r>
            <a:endParaRPr lang="en-US" dirty="0"/>
          </a:p>
        </p:txBody>
      </p:sp>
      <p:sp>
        <p:nvSpPr>
          <p:cNvPr id="4" name="Date Placeholder 3"/>
          <p:cNvSpPr>
            <a:spLocks noGrp="1"/>
          </p:cNvSpPr>
          <p:nvPr>
            <p:ph type="dt" sz="half" idx="10"/>
          </p:nvPr>
        </p:nvSpPr>
        <p:spPr/>
        <p:txBody>
          <a:bodyPr/>
          <a:lstStyle/>
          <a:p>
            <a:r>
              <a:rPr lang="en-US" smtClean="0"/>
              <a:t>TKT306 - Perancangan Tata Letak Fasilitas</a:t>
            </a:r>
            <a:endParaRPr lang="en-US"/>
          </a:p>
        </p:txBody>
      </p:sp>
      <p:sp>
        <p:nvSpPr>
          <p:cNvPr id="5" name="Footer Placeholder 4"/>
          <p:cNvSpPr>
            <a:spLocks noGrp="1"/>
          </p:cNvSpPr>
          <p:nvPr>
            <p:ph type="ftr" sz="quarter" idx="11"/>
          </p:nvPr>
        </p:nvSpPr>
        <p:spPr/>
        <p:txBody>
          <a:bodyPr/>
          <a:lstStyle/>
          <a:p>
            <a:r>
              <a:rPr lang="en-US" smtClean="0"/>
              <a:t>6623 - Taufiqur Rachman</a:t>
            </a:r>
            <a:endParaRPr lang="en-US"/>
          </a:p>
        </p:txBody>
      </p:sp>
      <p:sp>
        <p:nvSpPr>
          <p:cNvPr id="6" name="Slide Number Placeholder 5"/>
          <p:cNvSpPr>
            <a:spLocks noGrp="1"/>
          </p:cNvSpPr>
          <p:nvPr>
            <p:ph type="sldNum" sz="quarter" idx="12"/>
          </p:nvPr>
        </p:nvSpPr>
        <p:spPr/>
        <p:txBody>
          <a:bodyPr/>
          <a:lstStyle/>
          <a:p>
            <a:fld id="{0A156141-EE72-4F1F-A749-B7E82EFB5B5F}" type="slidenum">
              <a:rPr lang="en-US" smtClean="0"/>
              <a:pPr/>
              <a:t>2</a:t>
            </a:fld>
            <a:endParaRPr lang="en-US"/>
          </a:p>
        </p:txBody>
      </p:sp>
    </p:spTree>
    <p:extLst>
      <p:ext uri="{BB962C8B-B14F-4D97-AF65-F5344CB8AC3E}">
        <p14:creationId xmlns:p14="http://schemas.microsoft.com/office/powerpoint/2010/main" val="374394163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s-ES" sz="3200" smtClean="0">
                <a:solidFill>
                  <a:schemeClr val="tx1"/>
                </a:solidFill>
              </a:rPr>
              <a:t>Jenis anggaran</a:t>
            </a:r>
            <a:endParaRPr lang="en-US" sz="3200" smtClean="0">
              <a:solidFill>
                <a:schemeClr val="tx1"/>
              </a:solidFill>
            </a:endParaRPr>
          </a:p>
        </p:txBody>
      </p:sp>
      <p:sp>
        <p:nvSpPr>
          <p:cNvPr id="21507" name="Rectangle 3"/>
          <p:cNvSpPr>
            <a:spLocks noGrp="1" noChangeArrowheads="1"/>
          </p:cNvSpPr>
          <p:nvPr>
            <p:ph type="body" idx="1"/>
          </p:nvPr>
        </p:nvSpPr>
        <p:spPr/>
        <p:txBody>
          <a:bodyPr/>
          <a:lstStyle/>
          <a:p>
            <a:pPr eaLnBrk="1" hangingPunct="1">
              <a:lnSpc>
                <a:spcPct val="90000"/>
              </a:lnSpc>
            </a:pPr>
            <a:r>
              <a:rPr lang="pt-BR" smtClean="0"/>
              <a:t>Pengendalian secara menyeluruh terhadap pusat beban kebijakan dicapai dengan mengukur kinerja nonfinansial. Misal indikasi atas kualitas pelayanan terbaik untuk beberapa pusat kebijakan mungkin berupa opini dari para penggunanya.</a:t>
            </a:r>
            <a:endParaRPr lang="en-US" smtClean="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pt-BR" sz="3200" smtClean="0">
                <a:solidFill>
                  <a:schemeClr val="tx1"/>
                </a:solidFill>
              </a:rPr>
              <a:t>Pusat Administratif dan Pendukung</a:t>
            </a:r>
            <a:endParaRPr lang="en-US" sz="3200" smtClean="0">
              <a:solidFill>
                <a:schemeClr val="tx1"/>
              </a:solidFill>
            </a:endParaRPr>
          </a:p>
        </p:txBody>
      </p:sp>
      <p:sp>
        <p:nvSpPr>
          <p:cNvPr id="22531" name="Rectangle 3"/>
          <p:cNvSpPr>
            <a:spLocks noGrp="1" noChangeArrowheads="1"/>
          </p:cNvSpPr>
          <p:nvPr>
            <p:ph type="body" idx="1"/>
          </p:nvPr>
        </p:nvSpPr>
        <p:spPr>
          <a:xfrm>
            <a:off x="395288" y="1700213"/>
            <a:ext cx="8062912" cy="4395787"/>
          </a:xfrm>
        </p:spPr>
        <p:txBody>
          <a:bodyPr/>
          <a:lstStyle/>
          <a:p>
            <a:pPr eaLnBrk="1" hangingPunct="1">
              <a:lnSpc>
                <a:spcPct val="80000"/>
              </a:lnSpc>
            </a:pPr>
            <a:r>
              <a:rPr lang="pt-BR" sz="1800" smtClean="0"/>
              <a:t>Pengendalian atas biaya administratif cukup sulit, karena </a:t>
            </a:r>
          </a:p>
          <a:p>
            <a:pPr eaLnBrk="1" hangingPunct="1">
              <a:lnSpc>
                <a:spcPct val="80000"/>
              </a:lnSpc>
              <a:buFontTx/>
              <a:buNone/>
            </a:pPr>
            <a:r>
              <a:rPr lang="pt-BR" sz="1800" smtClean="0"/>
              <a:t>	1.	masalah yang ada dalam pengukuran output</a:t>
            </a:r>
          </a:p>
          <a:p>
            <a:pPr eaLnBrk="1" hangingPunct="1">
              <a:lnSpc>
                <a:spcPct val="80000"/>
              </a:lnSpc>
              <a:buFontTx/>
              <a:buNone/>
            </a:pPr>
            <a:r>
              <a:rPr lang="pt-BR" sz="1800" smtClean="0"/>
              <a:t>		Beberapa aktivitas para staf, seperti perhitungan gaji 	merupakan fungsi yang tidak dapat dikuantifikasikan 	maupun dievaluasi. </a:t>
            </a:r>
            <a:r>
              <a:rPr lang="sv-SE" sz="1800" smtClean="0"/>
              <a:t>Karena output tidak dapat diukur, 	tidak mungkin untuk menetapkan standar biaya 	sebagai tolok ukur untuk pengukuran biaya keuangan. 	Dengan demikian varian anggaran tidak dapat 	diinterpretasikan sebagai gambaran kinerja atau 	efisiensi dan efektifitas.</a:t>
            </a:r>
          </a:p>
          <a:p>
            <a:pPr eaLnBrk="1" hangingPunct="1">
              <a:lnSpc>
                <a:spcPct val="80000"/>
              </a:lnSpc>
              <a:buFontTx/>
              <a:buNone/>
            </a:pPr>
            <a:endParaRPr lang="es-ES" sz="1800" smtClean="0"/>
          </a:p>
          <a:p>
            <a:pPr eaLnBrk="1" hangingPunct="1">
              <a:lnSpc>
                <a:spcPct val="80000"/>
              </a:lnSpc>
              <a:buFontTx/>
              <a:buNone/>
            </a:pPr>
            <a:r>
              <a:rPr lang="es-ES" sz="1800" smtClean="0"/>
              <a:t>	2.	banyaknya ketidaksesuaian antara cita-cita staf  dan 	perusahaan secara keseluruhan</a:t>
            </a:r>
          </a:p>
          <a:p>
            <a:pPr eaLnBrk="1" hangingPunct="1">
              <a:lnSpc>
                <a:spcPct val="80000"/>
              </a:lnSpc>
              <a:buFontTx/>
              <a:buNone/>
            </a:pPr>
            <a:endParaRPr lang="es-ES" sz="1800" smtClean="0"/>
          </a:p>
          <a:p>
            <a:pPr eaLnBrk="1" hangingPunct="1">
              <a:lnSpc>
                <a:spcPct val="80000"/>
              </a:lnSpc>
              <a:buFontTx/>
              <a:buNone/>
            </a:pPr>
            <a:r>
              <a:rPr lang="es-ES" sz="1800" smtClean="0"/>
              <a:t>	3.	perusahaan yang besar akan kesulitan dalam 	mengetahui keselarasan cita-cita staf dan perusahaan, 	karena sulit didapatkan hubungan yang erat antara 	atasan dan bawahan.</a:t>
            </a:r>
          </a:p>
          <a:p>
            <a:pPr eaLnBrk="1" hangingPunct="1">
              <a:lnSpc>
                <a:spcPct val="80000"/>
              </a:lnSpc>
            </a:pPr>
            <a:endParaRPr lang="en-US" sz="1800" smtClean="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685800" y="301625"/>
            <a:ext cx="7772400" cy="1039813"/>
          </a:xfrm>
        </p:spPr>
        <p:txBody>
          <a:bodyPr>
            <a:normAutofit fontScale="90000"/>
          </a:bodyPr>
          <a:lstStyle/>
          <a:p>
            <a:pPr eaLnBrk="1" hangingPunct="1"/>
            <a:r>
              <a:rPr lang="es-ES" sz="3200" smtClean="0">
                <a:solidFill>
                  <a:schemeClr val="tx1"/>
                </a:solidFill>
              </a:rPr>
              <a:t>Dalam pusat administrai maupun pusat pendukung</a:t>
            </a:r>
            <a:endParaRPr lang="en-US" sz="3200" smtClean="0">
              <a:solidFill>
                <a:schemeClr val="tx1"/>
              </a:solidFill>
            </a:endParaRPr>
          </a:p>
        </p:txBody>
      </p:sp>
      <p:sp>
        <p:nvSpPr>
          <p:cNvPr id="23555" name="Rectangle 3"/>
          <p:cNvSpPr>
            <a:spLocks noGrp="1" noChangeArrowheads="1"/>
          </p:cNvSpPr>
          <p:nvPr>
            <p:ph type="body" idx="1"/>
          </p:nvPr>
        </p:nvSpPr>
        <p:spPr>
          <a:xfrm>
            <a:off x="685800" y="1773238"/>
            <a:ext cx="7772400" cy="4322762"/>
          </a:xfrm>
        </p:spPr>
        <p:txBody>
          <a:bodyPr/>
          <a:lstStyle/>
          <a:p>
            <a:pPr eaLnBrk="1" hangingPunct="1"/>
            <a:r>
              <a:rPr lang="es-ES" smtClean="0"/>
              <a:t>Dalam pusat administrai mauppun pusat pendukung biasanya terdiri dari suatu pos-pos beban, dengan usulan anggaran dibandingkan dengan seluruh beban aktual pada tahun berjalan.</a:t>
            </a:r>
            <a:endParaRPr lang="en-US"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685800" y="301625"/>
            <a:ext cx="7772400" cy="1039813"/>
          </a:xfrm>
        </p:spPr>
        <p:txBody>
          <a:bodyPr/>
          <a:lstStyle/>
          <a:p>
            <a:pPr eaLnBrk="1" hangingPunct="1"/>
            <a:r>
              <a:rPr lang="sv-SE" sz="2800" smtClean="0">
                <a:solidFill>
                  <a:schemeClr val="tx1"/>
                </a:solidFill>
              </a:rPr>
              <a:t>Pusat Penelitian dan Pengembangan </a:t>
            </a:r>
            <a:endParaRPr lang="en-US" sz="2800" smtClean="0">
              <a:solidFill>
                <a:schemeClr val="tx1"/>
              </a:solidFill>
            </a:endParaRPr>
          </a:p>
        </p:txBody>
      </p:sp>
      <p:sp>
        <p:nvSpPr>
          <p:cNvPr id="24579" name="Rectangle 3"/>
          <p:cNvSpPr>
            <a:spLocks noGrp="1" noChangeArrowheads="1"/>
          </p:cNvSpPr>
          <p:nvPr>
            <p:ph type="body" idx="1"/>
          </p:nvPr>
        </p:nvSpPr>
        <p:spPr>
          <a:xfrm>
            <a:off x="685800" y="1484313"/>
            <a:ext cx="7772400" cy="4611687"/>
          </a:xfrm>
        </p:spPr>
        <p:txBody>
          <a:bodyPr/>
          <a:lstStyle/>
          <a:p>
            <a:pPr eaLnBrk="1" hangingPunct="1">
              <a:lnSpc>
                <a:spcPct val="80000"/>
              </a:lnSpc>
            </a:pPr>
            <a:r>
              <a:rPr lang="sv-SE" sz="1800" smtClean="0"/>
              <a:t>Permasalahan dalam pusat penelitian dan pengembangan adalah :</a:t>
            </a:r>
            <a:br>
              <a:rPr lang="sv-SE" sz="1800" smtClean="0"/>
            </a:br>
            <a:r>
              <a:rPr lang="sv-SE" sz="1800" smtClean="0"/>
              <a:t>1. 	Kesulitas dalam menghubungkan hasil yang 	diperoleh   	dengan input</a:t>
            </a:r>
          </a:p>
          <a:p>
            <a:pPr eaLnBrk="1" hangingPunct="1">
              <a:lnSpc>
                <a:spcPct val="80000"/>
              </a:lnSpc>
              <a:buFontTx/>
              <a:buNone/>
            </a:pPr>
            <a:r>
              <a:rPr lang="sv-SE" sz="1800" smtClean="0"/>
              <a:t>		Hasil dari aktivitas penelitian dan pengembangan 	sangat sulit diukur kualitasnya. Beberapa dengan 	aktivitas administrasi, aktivitas litbang biasanya 	mempunyai hasil setengah berwujud dalam bentuk 	hak paten, produk baru ataupun proses baru. Tetapi 	kaitan input dengan output sangat sulit diukur per 	tahun karena input yang dicantumkan dalam 	anggaran tahunan bisa jadi tidak memiliki kaitan 	apapun dengan output.</a:t>
            </a:r>
          </a:p>
          <a:p>
            <a:pPr eaLnBrk="1" hangingPunct="1">
              <a:lnSpc>
                <a:spcPct val="80000"/>
              </a:lnSpc>
              <a:buFontTx/>
              <a:buNone/>
            </a:pPr>
            <a:endParaRPr lang="sv-SE" sz="1800" smtClean="0"/>
          </a:p>
          <a:p>
            <a:pPr eaLnBrk="1" hangingPunct="1">
              <a:lnSpc>
                <a:spcPct val="80000"/>
              </a:lnSpc>
              <a:buFontTx/>
              <a:buNone/>
            </a:pPr>
            <a:r>
              <a:rPr lang="sv-SE" sz="1800" smtClean="0"/>
              <a:t>	2. 	Tidak adanya keselarasan cita-cita</a:t>
            </a:r>
          </a:p>
          <a:p>
            <a:pPr eaLnBrk="1" hangingPunct="1">
              <a:lnSpc>
                <a:spcPct val="80000"/>
              </a:lnSpc>
              <a:buFontTx/>
              <a:buNone/>
            </a:pPr>
            <a:r>
              <a:rPr lang="sv-SE" sz="1800" smtClean="0"/>
              <a:t>		Masalah keserarasan cita-cita di pusat litbang 	memiliki kemiripan dengan masalah sama yang 	terjadi di pusat administratif. </a:t>
            </a:r>
          </a:p>
          <a:p>
            <a:pPr algn="just" eaLnBrk="1" hangingPunct="1">
              <a:lnSpc>
                <a:spcPct val="80000"/>
              </a:lnSpc>
              <a:buFontTx/>
              <a:buNone/>
            </a:pPr>
            <a:endParaRPr lang="en-US" sz="1800" smtClean="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685800" y="301625"/>
            <a:ext cx="7772400" cy="895350"/>
          </a:xfrm>
        </p:spPr>
        <p:txBody>
          <a:bodyPr/>
          <a:lstStyle/>
          <a:p>
            <a:pPr eaLnBrk="1" hangingPunct="1"/>
            <a:r>
              <a:rPr lang="fi-FI" sz="3200" smtClean="0">
                <a:solidFill>
                  <a:schemeClr val="tx1"/>
                </a:solidFill>
              </a:rPr>
              <a:t>Pengukuran kinerja</a:t>
            </a:r>
            <a:endParaRPr lang="en-US" sz="3200" smtClean="0">
              <a:solidFill>
                <a:schemeClr val="tx1"/>
              </a:solidFill>
            </a:endParaRPr>
          </a:p>
        </p:txBody>
      </p:sp>
      <p:sp>
        <p:nvSpPr>
          <p:cNvPr id="25603" name="Rectangle 3"/>
          <p:cNvSpPr>
            <a:spLocks noGrp="1" noChangeArrowheads="1"/>
          </p:cNvSpPr>
          <p:nvPr>
            <p:ph type="body" idx="1"/>
          </p:nvPr>
        </p:nvSpPr>
        <p:spPr>
          <a:xfrm>
            <a:off x="685800" y="1268413"/>
            <a:ext cx="7989888" cy="5184775"/>
          </a:xfrm>
        </p:spPr>
        <p:txBody>
          <a:bodyPr/>
          <a:lstStyle/>
          <a:p>
            <a:pPr eaLnBrk="1" hangingPunct="1">
              <a:lnSpc>
                <a:spcPct val="90000"/>
              </a:lnSpc>
            </a:pPr>
            <a:r>
              <a:rPr lang="fi-FI" sz="2400" smtClean="0"/>
              <a:t>Pengukuran kinerja pada bagian ini adalah :</a:t>
            </a:r>
          </a:p>
          <a:p>
            <a:pPr eaLnBrk="1" hangingPunct="1">
              <a:lnSpc>
                <a:spcPct val="90000"/>
              </a:lnSpc>
              <a:buFontTx/>
              <a:buNone/>
            </a:pPr>
            <a:endParaRPr lang="sv-SE" sz="2400" smtClean="0"/>
          </a:p>
          <a:p>
            <a:pPr lvl="1" eaLnBrk="1" hangingPunct="1">
              <a:lnSpc>
                <a:spcPct val="90000"/>
              </a:lnSpc>
            </a:pPr>
            <a:r>
              <a:rPr lang="sv-SE" sz="2000" i="1" smtClean="0"/>
              <a:t>jenis laporan yang membandingkan prediksi</a:t>
            </a:r>
            <a:r>
              <a:rPr lang="sv-SE" sz="2000" smtClean="0"/>
              <a:t> terakhir mengenai total biaya dengan jumlah yang disetujui untuk masing-masing proyek</a:t>
            </a:r>
          </a:p>
          <a:p>
            <a:pPr lvl="1" eaLnBrk="1" hangingPunct="1">
              <a:lnSpc>
                <a:spcPct val="90000"/>
              </a:lnSpc>
              <a:buFontTx/>
              <a:buNone/>
            </a:pPr>
            <a:endParaRPr lang="sv-SE" sz="2000" smtClean="0"/>
          </a:p>
          <a:p>
            <a:pPr lvl="1" eaLnBrk="1" hangingPunct="1">
              <a:lnSpc>
                <a:spcPct val="90000"/>
              </a:lnSpc>
            </a:pPr>
            <a:r>
              <a:rPr lang="sv-SE" sz="2000" i="1" smtClean="0"/>
              <a:t>laporan ini dibuat secara berkala</a:t>
            </a:r>
            <a:r>
              <a:rPr lang="sv-SE" sz="2000" smtClean="0"/>
              <a:t> bagi para eksekutif yang mengendalikan pengeluaran untuk kegiatan penelitian, guna membantu mereka dalam memutuskan apakah perlu adanya perubahan daftar proyek yang disepakati.</a:t>
            </a:r>
          </a:p>
          <a:p>
            <a:pPr lvl="1" eaLnBrk="1" hangingPunct="1">
              <a:lnSpc>
                <a:spcPct val="90000"/>
              </a:lnSpc>
            </a:pPr>
            <a:endParaRPr lang="sv-SE" sz="2000" smtClean="0"/>
          </a:p>
          <a:p>
            <a:pPr lvl="1" eaLnBrk="1" hangingPunct="1">
              <a:lnSpc>
                <a:spcPct val="90000"/>
              </a:lnSpc>
            </a:pPr>
            <a:r>
              <a:rPr lang="sv-SE" sz="2000" i="1" smtClean="0"/>
              <a:t>perbandingan antara pengeluaran yang dianggarkan</a:t>
            </a:r>
            <a:r>
              <a:rPr lang="sv-SE" sz="2000" smtClean="0"/>
              <a:t> dengan pengeluaran aktual di masing-masing pusat pertanggungjawaban.</a:t>
            </a:r>
            <a:endParaRPr lang="en-US" sz="2000" smtClean="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685800" y="301625"/>
            <a:ext cx="7772400" cy="895350"/>
          </a:xfrm>
        </p:spPr>
        <p:txBody>
          <a:bodyPr/>
          <a:lstStyle/>
          <a:p>
            <a:pPr eaLnBrk="1" hangingPunct="1"/>
            <a:r>
              <a:rPr lang="sv-SE" sz="3200" smtClean="0">
                <a:solidFill>
                  <a:schemeClr val="tx1"/>
                </a:solidFill>
              </a:rPr>
              <a:t>Pusat Pemasaran</a:t>
            </a:r>
            <a:endParaRPr lang="en-US" sz="3200" smtClean="0">
              <a:solidFill>
                <a:schemeClr val="tx1"/>
              </a:solidFill>
            </a:endParaRPr>
          </a:p>
        </p:txBody>
      </p:sp>
      <p:sp>
        <p:nvSpPr>
          <p:cNvPr id="26627" name="Rectangle 3"/>
          <p:cNvSpPr>
            <a:spLocks noGrp="1" noChangeArrowheads="1"/>
          </p:cNvSpPr>
          <p:nvPr>
            <p:ph type="body" idx="1"/>
          </p:nvPr>
        </p:nvSpPr>
        <p:spPr>
          <a:xfrm>
            <a:off x="685800" y="1268413"/>
            <a:ext cx="7772400" cy="5184775"/>
          </a:xfrm>
        </p:spPr>
        <p:txBody>
          <a:bodyPr/>
          <a:lstStyle/>
          <a:p>
            <a:pPr eaLnBrk="1" hangingPunct="1">
              <a:lnSpc>
                <a:spcPct val="80000"/>
              </a:lnSpc>
            </a:pPr>
            <a:endParaRPr lang="sv-SE" sz="1600" smtClean="0"/>
          </a:p>
          <a:p>
            <a:pPr eaLnBrk="1" hangingPunct="1">
              <a:lnSpc>
                <a:spcPct val="80000"/>
              </a:lnSpc>
            </a:pPr>
            <a:r>
              <a:rPr lang="sv-SE" sz="1600" smtClean="0"/>
              <a:t>Aktivitas dalam pemasaran dapat dibagi ke dalam :</a:t>
            </a:r>
            <a:endParaRPr lang="en-US" sz="1600" smtClean="0"/>
          </a:p>
          <a:p>
            <a:pPr lvl="1" eaLnBrk="1" hangingPunct="1">
              <a:lnSpc>
                <a:spcPct val="80000"/>
              </a:lnSpc>
            </a:pPr>
            <a:r>
              <a:rPr lang="sv-SE" sz="1600" smtClean="0"/>
              <a:t>aktivitas logistik, yaitu aktivitas yang terlibat dalam memindahkan barang dari perusahaan ke pelanggan</a:t>
            </a:r>
            <a:endParaRPr lang="en-US" sz="1600" smtClean="0"/>
          </a:p>
          <a:p>
            <a:pPr lvl="1" eaLnBrk="1" hangingPunct="1">
              <a:lnSpc>
                <a:spcPct val="80000"/>
              </a:lnSpc>
            </a:pPr>
            <a:r>
              <a:rPr lang="sv-SE" sz="1600" smtClean="0"/>
              <a:t>teknik pengendalian yang diterapkan terhadap aktivitas logistik secara umum adalah bagaimana transportasi ke pusat distribusi, pergudangan, pengiriman dan aktivitas yang terkait dengan penagihan secara cepat</a:t>
            </a:r>
            <a:endParaRPr lang="en-US" sz="1600" smtClean="0"/>
          </a:p>
          <a:p>
            <a:pPr lvl="1" eaLnBrk="1" hangingPunct="1">
              <a:lnSpc>
                <a:spcPct val="80000"/>
              </a:lnSpc>
            </a:pPr>
            <a:r>
              <a:rPr lang="sv-SE" sz="1600" smtClean="0"/>
              <a:t>aktivitas pemasaran, adalah aktivitas yang dilakukan oleh perusahaan untuk memperoleh pesanan. </a:t>
            </a:r>
          </a:p>
          <a:p>
            <a:pPr lvl="1" eaLnBrk="1" hangingPunct="1">
              <a:lnSpc>
                <a:spcPct val="80000"/>
              </a:lnSpc>
              <a:buFontTx/>
              <a:buNone/>
            </a:pPr>
            <a:endParaRPr lang="en-US" sz="1600" smtClean="0"/>
          </a:p>
          <a:p>
            <a:pPr eaLnBrk="1" hangingPunct="1">
              <a:lnSpc>
                <a:spcPct val="80000"/>
              </a:lnSpc>
            </a:pPr>
            <a:r>
              <a:rPr lang="sv-SE" sz="1600" smtClean="0"/>
              <a:t>terdapat 3 aktivitas dalam pengendalian biaya pemasaran ini, adalah :</a:t>
            </a:r>
            <a:endParaRPr lang="en-US" sz="1600" smtClean="0"/>
          </a:p>
          <a:p>
            <a:pPr lvl="1" eaLnBrk="1" hangingPunct="1">
              <a:lnSpc>
                <a:spcPct val="80000"/>
              </a:lnSpc>
            </a:pPr>
            <a:r>
              <a:rPr lang="sv-SE" sz="1600" smtClean="0"/>
              <a:t>aktivitas logistik, yang biayanya merupakan beban biaya teknik</a:t>
            </a:r>
            <a:endParaRPr lang="en-US" sz="1600" smtClean="0"/>
          </a:p>
          <a:p>
            <a:pPr lvl="1" eaLnBrk="1" hangingPunct="1">
              <a:lnSpc>
                <a:spcPct val="80000"/>
              </a:lnSpc>
            </a:pPr>
            <a:r>
              <a:rPr lang="sv-SE" sz="1600" smtClean="0"/>
              <a:t>penciptaan pendapatan yang dievaluasi dengan cara membandingkan antara pendapatan dengan kuantitas fisik aktual yang dijual baik dengan pendapatan dan unit yang dikeluarkan.</a:t>
            </a:r>
            <a:endParaRPr lang="en-US" sz="1600" smtClean="0"/>
          </a:p>
          <a:p>
            <a:pPr eaLnBrk="1" hangingPunct="1">
              <a:lnSpc>
                <a:spcPct val="80000"/>
              </a:lnSpc>
            </a:pPr>
            <a:r>
              <a:rPr lang="sv-SE" sz="1600" smtClean="0"/>
              <a:t>	</a:t>
            </a:r>
            <a:endParaRPr lang="en-US" sz="1600" smtClean="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457200" y="609600"/>
            <a:ext cx="8229600" cy="5715000"/>
          </a:xfrm>
        </p:spPr>
        <p:txBody>
          <a:bodyPr>
            <a:normAutofit/>
          </a:bodyPr>
          <a:lstStyle/>
          <a:p>
            <a:pPr>
              <a:lnSpc>
                <a:spcPct val="150000"/>
              </a:lnSpc>
            </a:pP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SEKIAN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DAN</a:t>
            </a:r>
            <a:b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br>
            <a:r>
              <a:rPr lang="en-US" sz="6000" b="1" spc="100"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rPr>
              <a:t>TERIMA KASIH</a:t>
            </a:r>
            <a:endParaRPr lang="en-US" sz="6000" b="1" spc="100"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endParaRPr>
          </a:p>
        </p:txBody>
      </p:sp>
      <p:sp>
        <p:nvSpPr>
          <p:cNvPr id="6" name="Slide Number Placeholder 5"/>
          <p:cNvSpPr>
            <a:spLocks noGrp="1"/>
          </p:cNvSpPr>
          <p:nvPr>
            <p:ph type="sldNum" sz="quarter" idx="12"/>
          </p:nvPr>
        </p:nvSpPr>
        <p:spPr/>
        <p:txBody>
          <a:bodyPr/>
          <a:lstStyle/>
          <a:p>
            <a:fld id="{0A156141-EE72-4F1F-A749-B7E82EFB5B5F}" type="slidenum">
              <a:rPr lang="en-US" smtClean="0"/>
              <a:pPr/>
              <a:t>26</a:t>
            </a:fld>
            <a:endParaRPr lang="en-US"/>
          </a:p>
        </p:txBody>
      </p:sp>
    </p:spTree>
    <p:extLst>
      <p:ext uri="{BB962C8B-B14F-4D97-AF65-F5344CB8AC3E}">
        <p14:creationId xmlns:p14="http://schemas.microsoft.com/office/powerpoint/2010/main" val="3858992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0825" y="404813"/>
            <a:ext cx="7772400" cy="1182687"/>
          </a:xfrm>
        </p:spPr>
        <p:txBody>
          <a:bodyPr/>
          <a:lstStyle/>
          <a:p>
            <a:pPr algn="ctr" eaLnBrk="1" hangingPunct="1"/>
            <a:r>
              <a:rPr lang="en-US" sz="3200" smtClean="0">
                <a:solidFill>
                  <a:schemeClr val="tx1"/>
                </a:solidFill>
              </a:rPr>
              <a:t>Definisi Pusat </a:t>
            </a:r>
            <a:br>
              <a:rPr lang="en-US" sz="3200" smtClean="0">
                <a:solidFill>
                  <a:schemeClr val="tx1"/>
                </a:solidFill>
              </a:rPr>
            </a:br>
            <a:r>
              <a:rPr lang="en-US" sz="3200" smtClean="0">
                <a:solidFill>
                  <a:schemeClr val="tx1"/>
                </a:solidFill>
              </a:rPr>
              <a:t>Pertanggung Jawaban </a:t>
            </a:r>
          </a:p>
        </p:txBody>
      </p:sp>
      <p:sp>
        <p:nvSpPr>
          <p:cNvPr id="4099" name="Rectangle 3"/>
          <p:cNvSpPr>
            <a:spLocks noGrp="1" noChangeArrowheads="1"/>
          </p:cNvSpPr>
          <p:nvPr>
            <p:ph type="body" idx="1"/>
          </p:nvPr>
        </p:nvSpPr>
        <p:spPr>
          <a:xfrm>
            <a:off x="611188" y="1844675"/>
            <a:ext cx="8064500" cy="4537075"/>
          </a:xfrm>
        </p:spPr>
        <p:txBody>
          <a:bodyPr/>
          <a:lstStyle/>
          <a:p>
            <a:pPr eaLnBrk="1" hangingPunct="1"/>
            <a:r>
              <a:rPr lang="en-US" sz="2400" smtClean="0"/>
              <a:t>Pusat tanggung jawab adalah struktur sistem pengendalian dan pemberian tanggung jawab kepada sub unit organisasi yang mencerminkan strategi organisasi.</a:t>
            </a:r>
          </a:p>
          <a:p>
            <a:pPr eaLnBrk="1" hangingPunct="1">
              <a:buFontTx/>
              <a:buNone/>
            </a:pPr>
            <a:endParaRPr lang="en-US" sz="2400" smtClean="0"/>
          </a:p>
          <a:p>
            <a:pPr eaLnBrk="1" hangingPunct="1"/>
            <a:r>
              <a:rPr lang="en-US" sz="2400" smtClean="0"/>
              <a:t>Pusat tanggung jawab merupakan organisasi yang dipimpin oleh seorang manajer yang bertanggung jawab terhadap aktivitas yang dilakukan.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685800" y="301625"/>
            <a:ext cx="7772400" cy="1039813"/>
          </a:xfrm>
        </p:spPr>
        <p:txBody>
          <a:bodyPr/>
          <a:lstStyle/>
          <a:p>
            <a:pPr marL="838200" indent="-838200" algn="ctr" eaLnBrk="1" hangingPunct="1"/>
            <a:r>
              <a:rPr lang="en-US" sz="3200" b="1" smtClean="0">
                <a:solidFill>
                  <a:schemeClr val="tx1"/>
                </a:solidFill>
              </a:rPr>
              <a:t>Sifat pusat tanggung jawab</a:t>
            </a:r>
          </a:p>
        </p:txBody>
      </p:sp>
      <p:sp>
        <p:nvSpPr>
          <p:cNvPr id="5123" name="Rectangle 3"/>
          <p:cNvSpPr>
            <a:spLocks noGrp="1" noChangeArrowheads="1"/>
          </p:cNvSpPr>
          <p:nvPr>
            <p:ph type="body" idx="1"/>
          </p:nvPr>
        </p:nvSpPr>
        <p:spPr>
          <a:xfrm>
            <a:off x="539750" y="1773238"/>
            <a:ext cx="8135938" cy="4322762"/>
          </a:xfrm>
        </p:spPr>
        <p:txBody>
          <a:bodyPr/>
          <a:lstStyle/>
          <a:p>
            <a:pPr eaLnBrk="1" hangingPunct="1">
              <a:buFontTx/>
              <a:buNone/>
            </a:pPr>
            <a:r>
              <a:rPr lang="en-US" sz="1800" smtClean="0"/>
              <a:t>Pusat tanggung jawab muncul guna mewujudkan satu atau lebih maksud yang disebut dengan cita-cita. </a:t>
            </a:r>
          </a:p>
          <a:p>
            <a:pPr eaLnBrk="1" hangingPunct="1">
              <a:buFontTx/>
              <a:buNone/>
            </a:pPr>
            <a:endParaRPr lang="en-US" sz="1800" smtClean="0"/>
          </a:p>
          <a:p>
            <a:pPr eaLnBrk="1" hangingPunct="1">
              <a:buFontTx/>
              <a:buNone/>
            </a:pPr>
            <a:endParaRPr lang="en-US" sz="1800" smtClean="0"/>
          </a:p>
          <a:p>
            <a:pPr eaLnBrk="1" hangingPunct="1">
              <a:buFontTx/>
              <a:buNone/>
            </a:pPr>
            <a:endParaRPr lang="en-US" sz="1800" smtClean="0"/>
          </a:p>
          <a:p>
            <a:pPr eaLnBrk="1" hangingPunct="1">
              <a:buFontTx/>
              <a:buNone/>
            </a:pPr>
            <a:r>
              <a:rPr lang="en-US" sz="1800" smtClean="0"/>
              <a:t>		       Input				Output	</a:t>
            </a:r>
          </a:p>
          <a:p>
            <a:pPr eaLnBrk="1" hangingPunct="1">
              <a:buFontTx/>
              <a:buNone/>
            </a:pPr>
            <a:endParaRPr lang="en-US" sz="1800" smtClean="0"/>
          </a:p>
          <a:p>
            <a:pPr eaLnBrk="1" hangingPunct="1">
              <a:buFontTx/>
              <a:buNone/>
            </a:pPr>
            <a:endParaRPr lang="en-US" sz="1800" smtClean="0"/>
          </a:p>
          <a:p>
            <a:pPr eaLnBrk="1" hangingPunct="1">
              <a:buFontTx/>
              <a:buNone/>
            </a:pPr>
            <a:r>
              <a:rPr lang="en-US" sz="1800" smtClean="0"/>
              <a:t>		Biaya			Modal		Barang Jasa	</a:t>
            </a:r>
          </a:p>
        </p:txBody>
      </p:sp>
      <p:sp>
        <p:nvSpPr>
          <p:cNvPr id="5124" name="Text Box 4"/>
          <p:cNvSpPr txBox="1">
            <a:spLocks noChangeArrowheads="1"/>
          </p:cNvSpPr>
          <p:nvPr/>
        </p:nvSpPr>
        <p:spPr bwMode="auto">
          <a:xfrm>
            <a:off x="3563938" y="3573463"/>
            <a:ext cx="2160587" cy="466725"/>
          </a:xfrm>
          <a:prstGeom prst="rect">
            <a:avLst/>
          </a:prstGeom>
          <a:solidFill>
            <a:schemeClr val="hlink"/>
          </a:solidFill>
          <a:ln w="9525">
            <a:solidFill>
              <a:schemeClr val="hlink"/>
            </a:solidFill>
            <a:miter lim="800000"/>
            <a:headEnd/>
            <a:tailEnd/>
          </a:ln>
        </p:spPr>
        <p:txBody>
          <a:bodyPr>
            <a:spAutoFit/>
          </a:bodyPr>
          <a:lstStyle/>
          <a:p>
            <a:pPr algn="ctr">
              <a:spcBef>
                <a:spcPct val="50000"/>
              </a:spcBef>
            </a:pPr>
            <a:r>
              <a:rPr lang="en-US" sz="2400"/>
              <a:t>Pekerjaan</a:t>
            </a:r>
          </a:p>
        </p:txBody>
      </p:sp>
      <p:sp>
        <p:nvSpPr>
          <p:cNvPr id="5125" name="Line 5"/>
          <p:cNvSpPr>
            <a:spLocks noChangeShapeType="1"/>
          </p:cNvSpPr>
          <p:nvPr/>
        </p:nvSpPr>
        <p:spPr bwMode="auto">
          <a:xfrm>
            <a:off x="1547813" y="3789363"/>
            <a:ext cx="1655762" cy="0"/>
          </a:xfrm>
          <a:prstGeom prst="line">
            <a:avLst/>
          </a:prstGeom>
          <a:noFill/>
          <a:ln w="9525">
            <a:solidFill>
              <a:schemeClr val="tx1"/>
            </a:solidFill>
            <a:round/>
            <a:headEnd/>
            <a:tailEnd type="triangle" w="med" len="med"/>
          </a:ln>
        </p:spPr>
        <p:txBody>
          <a:bodyPr/>
          <a:lstStyle/>
          <a:p>
            <a:endParaRPr lang="en-US"/>
          </a:p>
        </p:txBody>
      </p:sp>
      <p:sp>
        <p:nvSpPr>
          <p:cNvPr id="5126" name="Line 6"/>
          <p:cNvSpPr>
            <a:spLocks noChangeShapeType="1"/>
          </p:cNvSpPr>
          <p:nvPr/>
        </p:nvSpPr>
        <p:spPr bwMode="auto">
          <a:xfrm>
            <a:off x="5867400" y="3789363"/>
            <a:ext cx="1873250" cy="0"/>
          </a:xfrm>
          <a:prstGeom prst="line">
            <a:avLst/>
          </a:prstGeom>
          <a:noFill/>
          <a:ln w="9525">
            <a:solidFill>
              <a:schemeClr val="tx1"/>
            </a:solidFill>
            <a:round/>
            <a:headEnd/>
            <a:tailEnd type="triangle" w="med" len="med"/>
          </a:ln>
        </p:spPr>
        <p:txBody>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685800" y="301625"/>
            <a:ext cx="7702550" cy="823913"/>
          </a:xfrm>
        </p:spPr>
        <p:txBody>
          <a:bodyPr/>
          <a:lstStyle/>
          <a:p>
            <a:pPr marL="838200" indent="-838200" algn="ctr" eaLnBrk="1" hangingPunct="1"/>
            <a:r>
              <a:rPr lang="en-US" sz="3200" b="1" smtClean="0">
                <a:solidFill>
                  <a:schemeClr val="tx1"/>
                </a:solidFill>
              </a:rPr>
              <a:t>Sifat pusat tanggung jawab</a:t>
            </a:r>
          </a:p>
        </p:txBody>
      </p:sp>
      <p:sp>
        <p:nvSpPr>
          <p:cNvPr id="6147" name="Rectangle 4"/>
          <p:cNvSpPr>
            <a:spLocks noGrp="1" noChangeArrowheads="1"/>
          </p:cNvSpPr>
          <p:nvPr>
            <p:ph type="body" idx="1"/>
          </p:nvPr>
        </p:nvSpPr>
        <p:spPr>
          <a:xfrm>
            <a:off x="468313" y="1412875"/>
            <a:ext cx="8351837" cy="4683125"/>
          </a:xfrm>
        </p:spPr>
        <p:txBody>
          <a:bodyPr/>
          <a:lstStyle/>
          <a:p>
            <a:pPr eaLnBrk="1" hangingPunct="1">
              <a:lnSpc>
                <a:spcPct val="90000"/>
              </a:lnSpc>
            </a:pPr>
            <a:r>
              <a:rPr lang="en-US" sz="1800" smtClean="0"/>
              <a:t>Gambar di atas menunjukkan pusat tanggung jawab menerima masukan, dalam bentuk bahan baku, tenaga kerja, dan jasa. Dengan menggunakan modal kerja kapital (sepreti persediaan, peralatan dan aktiva lain ) pusat pertanggungjawaban melaksanakan fungsi-fungsi tertentu dengan tujuan akhir mengubah input menjadi output, baik yang berupa barang ataupun jasa.</a:t>
            </a:r>
          </a:p>
          <a:p>
            <a:pPr eaLnBrk="1" hangingPunct="1">
              <a:lnSpc>
                <a:spcPct val="90000"/>
              </a:lnSpc>
              <a:buFontTx/>
              <a:buNone/>
            </a:pPr>
            <a:endParaRPr lang="en-US" sz="1800" smtClean="0"/>
          </a:p>
          <a:p>
            <a:pPr eaLnBrk="1" hangingPunct="1">
              <a:lnSpc>
                <a:spcPct val="90000"/>
              </a:lnSpc>
            </a:pPr>
            <a:r>
              <a:rPr lang="en-US" sz="1800" smtClean="0"/>
              <a:t>Manajemen memastikan hubungan yang optimal antara input dan output. Hubungan tersebut bersifat timbal balik dan langsung, misalnya di departemen produksi, input bahan baku menjadi bagian fisik dari barang jadi. </a:t>
            </a:r>
          </a:p>
          <a:p>
            <a:pPr eaLnBrk="1" hangingPunct="1">
              <a:lnSpc>
                <a:spcPct val="90000"/>
              </a:lnSpc>
              <a:buFontTx/>
              <a:buNone/>
            </a:pPr>
            <a:endParaRPr lang="en-US" sz="1800" smtClean="0"/>
          </a:p>
          <a:p>
            <a:pPr algn="ctr" eaLnBrk="1" hangingPunct="1">
              <a:lnSpc>
                <a:spcPct val="90000"/>
              </a:lnSpc>
            </a:pPr>
            <a:r>
              <a:rPr lang="en-US" sz="1800" b="1" smtClean="0"/>
              <a:t>Maka pengendalian fokus pada penggunaan input minimum yang dibutuhkan untuk memproduksi output yang diperlukan menurut spesifikasi dan standar mutu yang benar, tepat waktu, dan sesuai dengan jumlah yang diminta.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a:xfrm>
            <a:off x="685800" y="301625"/>
            <a:ext cx="7772400" cy="966788"/>
          </a:xfrm>
        </p:spPr>
        <p:txBody>
          <a:bodyPr/>
          <a:lstStyle/>
          <a:p>
            <a:pPr algn="ctr" eaLnBrk="1" hangingPunct="1"/>
            <a:r>
              <a:rPr lang="en-US" sz="3200" b="1" smtClean="0">
                <a:solidFill>
                  <a:schemeClr val="tx1"/>
                </a:solidFill>
              </a:rPr>
              <a:t>Mengukur Input dan Output</a:t>
            </a:r>
          </a:p>
        </p:txBody>
      </p:sp>
      <p:sp>
        <p:nvSpPr>
          <p:cNvPr id="7171" name="Rectangle 3"/>
          <p:cNvSpPr>
            <a:spLocks noGrp="1" noChangeArrowheads="1"/>
          </p:cNvSpPr>
          <p:nvPr>
            <p:ph type="body" idx="1"/>
          </p:nvPr>
        </p:nvSpPr>
        <p:spPr>
          <a:xfrm>
            <a:off x="685800" y="1412875"/>
            <a:ext cx="7772400" cy="4683125"/>
          </a:xfrm>
        </p:spPr>
        <p:txBody>
          <a:bodyPr/>
          <a:lstStyle/>
          <a:p>
            <a:pPr eaLnBrk="1" hangingPunct="1">
              <a:lnSpc>
                <a:spcPct val="80000"/>
              </a:lnSpc>
              <a:buFontTx/>
              <a:buNone/>
            </a:pPr>
            <a:r>
              <a:rPr lang="en-US" sz="1800" smtClean="0"/>
              <a:t>	</a:t>
            </a:r>
          </a:p>
          <a:p>
            <a:pPr eaLnBrk="1" hangingPunct="1">
              <a:lnSpc>
                <a:spcPct val="80000"/>
              </a:lnSpc>
              <a:buFontTx/>
              <a:buNone/>
            </a:pPr>
            <a:r>
              <a:rPr lang="en-US" sz="1800" smtClean="0"/>
              <a:t>	1.	Input yang digunakan oleh pusat pertanggung 	jawaban dapat dinyatakan dalam ukuran fisik, 	seperti jam kerja, liter, minyak, rim kertas, dan 	kwh listrik. </a:t>
            </a:r>
          </a:p>
          <a:p>
            <a:pPr lvl="2" eaLnBrk="1" hangingPunct="1">
              <a:lnSpc>
                <a:spcPct val="80000"/>
              </a:lnSpc>
            </a:pPr>
            <a:r>
              <a:rPr lang="en-US" sz="1800" smtClean="0"/>
              <a:t>Dalam pengendalian manajemen, satuan kuantitas tersebut kemudian diterjemahkan ke dalam satuan moneter. Nilai uang dari input tertentu biasanya dihitung dengan mengalikan kuantitas fisik dengan harga per unit. Selanjutnya jumlah tersebut disebut sebagai biaya, yaitu suatu ukuran moneter dari jumlah sumber daya yang digunakan oleh suatu pusat pertanggungjawaban.</a:t>
            </a:r>
          </a:p>
          <a:p>
            <a:pPr lvl="2" eaLnBrk="1" hangingPunct="1">
              <a:lnSpc>
                <a:spcPct val="80000"/>
              </a:lnSpc>
            </a:pPr>
            <a:r>
              <a:rPr lang="en-US" sz="1800" smtClean="0"/>
              <a:t>Adapun biaya dalam input ini contohnya adalah :</a:t>
            </a:r>
          </a:p>
          <a:p>
            <a:pPr lvl="3" eaLnBrk="1" hangingPunct="1">
              <a:lnSpc>
                <a:spcPct val="80000"/>
              </a:lnSpc>
            </a:pPr>
            <a:r>
              <a:rPr lang="en-US" sz="1800" smtClean="0"/>
              <a:t>biaya aktivitas litbang</a:t>
            </a:r>
          </a:p>
          <a:p>
            <a:pPr lvl="3" eaLnBrk="1" hangingPunct="1">
              <a:lnSpc>
                <a:spcPct val="80000"/>
              </a:lnSpc>
            </a:pPr>
            <a:r>
              <a:rPr lang="en-US" sz="1800" smtClean="0"/>
              <a:t>biaya pelatihan SDM</a:t>
            </a:r>
          </a:p>
          <a:p>
            <a:pPr lvl="3" eaLnBrk="1" hangingPunct="1">
              <a:lnSpc>
                <a:spcPct val="80000"/>
              </a:lnSpc>
            </a:pPr>
            <a:r>
              <a:rPr lang="en-US" sz="1800" smtClean="0"/>
              <a:t>biaya periklanan</a:t>
            </a:r>
          </a:p>
          <a:p>
            <a:pPr lvl="3" eaLnBrk="1" hangingPunct="1">
              <a:lnSpc>
                <a:spcPct val="80000"/>
              </a:lnSpc>
            </a:pPr>
            <a:r>
              <a:rPr lang="en-US" sz="1800" smtClean="0"/>
              <a:t>biaya promosi penjualan</a:t>
            </a:r>
          </a:p>
          <a:p>
            <a:pPr lvl="3" eaLnBrk="1" hangingPunct="1">
              <a:lnSpc>
                <a:spcPct val="80000"/>
              </a:lnSpc>
            </a:pPr>
            <a:endParaRPr lang="en-US" sz="180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684213" y="620713"/>
            <a:ext cx="7772400" cy="823912"/>
          </a:xfrm>
        </p:spPr>
        <p:txBody>
          <a:bodyPr>
            <a:normAutofit fontScale="90000"/>
          </a:bodyPr>
          <a:lstStyle/>
          <a:p>
            <a:pPr marL="838200" indent="-838200" algn="ctr" eaLnBrk="1" hangingPunct="1"/>
            <a:r>
              <a:rPr lang="en-US" sz="3200" b="1" smtClean="0">
                <a:solidFill>
                  <a:schemeClr val="tx1"/>
                </a:solidFill>
              </a:rPr>
              <a:t>Mengukur Input dan Output</a:t>
            </a:r>
            <a:r>
              <a:rPr lang="en-US" sz="3200" smtClean="0">
                <a:solidFill>
                  <a:schemeClr val="tx1"/>
                </a:solidFill>
              </a:rPr>
              <a:t> </a:t>
            </a:r>
            <a:br>
              <a:rPr lang="en-US" sz="3200" smtClean="0">
                <a:solidFill>
                  <a:schemeClr val="tx1"/>
                </a:solidFill>
              </a:rPr>
            </a:br>
            <a:endParaRPr lang="en-US" sz="3200" smtClean="0">
              <a:solidFill>
                <a:schemeClr val="tx1"/>
              </a:solidFill>
            </a:endParaRPr>
          </a:p>
        </p:txBody>
      </p:sp>
      <p:sp>
        <p:nvSpPr>
          <p:cNvPr id="8195" name="Rectangle 3"/>
          <p:cNvSpPr>
            <a:spLocks noGrp="1" noChangeArrowheads="1"/>
          </p:cNvSpPr>
          <p:nvPr>
            <p:ph type="body" idx="1"/>
          </p:nvPr>
        </p:nvSpPr>
        <p:spPr>
          <a:xfrm>
            <a:off x="685800" y="1341438"/>
            <a:ext cx="7772400" cy="4967287"/>
          </a:xfrm>
        </p:spPr>
        <p:txBody>
          <a:bodyPr/>
          <a:lstStyle/>
          <a:p>
            <a:pPr marL="990600" lvl="1" indent="-533400" eaLnBrk="1" hangingPunct="1">
              <a:lnSpc>
                <a:spcPct val="80000"/>
              </a:lnSpc>
            </a:pPr>
            <a:r>
              <a:rPr lang="en-US" sz="1800" smtClean="0"/>
              <a:t>Efisiensi dan efektifitas</a:t>
            </a:r>
          </a:p>
          <a:p>
            <a:pPr marL="1371600" lvl="2" indent="-457200" eaLnBrk="1" hangingPunct="1">
              <a:lnSpc>
                <a:spcPct val="80000"/>
              </a:lnSpc>
            </a:pPr>
            <a:r>
              <a:rPr lang="en-US" sz="1800" smtClean="0"/>
              <a:t>Efisiensi adalah rasio output terhadap input, atau jumlah output per unit input. </a:t>
            </a:r>
          </a:p>
          <a:p>
            <a:pPr marL="1371600" lvl="2" indent="-457200" eaLnBrk="1" hangingPunct="1">
              <a:lnSpc>
                <a:spcPct val="80000"/>
              </a:lnSpc>
            </a:pPr>
            <a:r>
              <a:rPr lang="en-US" sz="1800" smtClean="0"/>
              <a:t>Maka unit A akan dikatakan lebih efisien dibanding unit B karena sumber daya yang digunakan unit A lebih sedikit daripada unit B.</a:t>
            </a:r>
          </a:p>
          <a:p>
            <a:pPr marL="1371600" lvl="2" indent="-457200" eaLnBrk="1" hangingPunct="1">
              <a:lnSpc>
                <a:spcPct val="80000"/>
              </a:lnSpc>
              <a:buFontTx/>
              <a:buNone/>
            </a:pPr>
            <a:endParaRPr lang="en-US" sz="1800" smtClean="0"/>
          </a:p>
          <a:p>
            <a:pPr marL="990600" lvl="1" indent="-533400" eaLnBrk="1" hangingPunct="1">
              <a:lnSpc>
                <a:spcPct val="80000"/>
              </a:lnSpc>
            </a:pPr>
            <a:r>
              <a:rPr lang="en-US" sz="1800" smtClean="0"/>
              <a:t>Dalam pusat pertanggungjawaban efisiensi diukur dengan cara membandingkan biaya aktual dengan standar, dimana biaya-biaya tersebut harus dinyatakan dengan output yang diukur.</a:t>
            </a:r>
          </a:p>
          <a:p>
            <a:pPr marL="990600" lvl="1" indent="-533400" eaLnBrk="1" hangingPunct="1">
              <a:lnSpc>
                <a:spcPct val="80000"/>
              </a:lnSpc>
              <a:buFontTx/>
              <a:buNone/>
            </a:pPr>
            <a:endParaRPr lang="en-US" sz="1800" smtClean="0"/>
          </a:p>
          <a:p>
            <a:pPr marL="990600" lvl="1" indent="-533400" eaLnBrk="1" hangingPunct="1">
              <a:lnSpc>
                <a:spcPct val="80000"/>
              </a:lnSpc>
            </a:pPr>
            <a:r>
              <a:rPr lang="en-US" sz="1800" smtClean="0"/>
              <a:t>Efektifitas ditentukan oleh hubungan antara output yang dihasilkan oleh suatu pusat tanggung jawab dengan tujuannya. </a:t>
            </a:r>
          </a:p>
          <a:p>
            <a:pPr marL="990600" lvl="1" indent="-533400" eaLnBrk="1" hangingPunct="1">
              <a:lnSpc>
                <a:spcPct val="80000"/>
              </a:lnSpc>
              <a:buFontTx/>
              <a:buNone/>
            </a:pPr>
            <a:endParaRPr lang="sv-SE" sz="1800" smtClean="0"/>
          </a:p>
          <a:p>
            <a:pPr marL="990600" lvl="1" indent="-533400" eaLnBrk="1" hangingPunct="1">
              <a:lnSpc>
                <a:spcPct val="80000"/>
              </a:lnSpc>
            </a:pPr>
            <a:r>
              <a:rPr lang="sv-SE" sz="1800" smtClean="0"/>
              <a:t>Semakin besar output yang dikontribusikan terhadap tujuan, maka semakin efektiflah unit tersebut.</a:t>
            </a:r>
          </a:p>
          <a:p>
            <a:pPr marL="990600" lvl="1" indent="-533400" eaLnBrk="1" hangingPunct="1">
              <a:lnSpc>
                <a:spcPct val="80000"/>
              </a:lnSpc>
              <a:buFontTx/>
              <a:buNone/>
            </a:pPr>
            <a:endParaRPr lang="en-US" sz="1800" smtClean="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685800" y="301625"/>
            <a:ext cx="7772400" cy="1111250"/>
          </a:xfrm>
        </p:spPr>
        <p:txBody>
          <a:bodyPr/>
          <a:lstStyle/>
          <a:p>
            <a:pPr marL="838200" indent="-838200" eaLnBrk="1" hangingPunct="1"/>
            <a:r>
              <a:rPr lang="sv-SE" sz="3600" smtClean="0">
                <a:solidFill>
                  <a:schemeClr val="accent2"/>
                </a:solidFill>
              </a:rPr>
              <a:t>Fungsi Kontroller</a:t>
            </a:r>
            <a:endParaRPr lang="en-US" sz="3600" smtClean="0">
              <a:solidFill>
                <a:schemeClr val="accent2"/>
              </a:solidFill>
            </a:endParaRPr>
          </a:p>
        </p:txBody>
      </p:sp>
      <p:sp>
        <p:nvSpPr>
          <p:cNvPr id="9219" name="Rectangle 3"/>
          <p:cNvSpPr>
            <a:spLocks noGrp="1" noChangeArrowheads="1"/>
          </p:cNvSpPr>
          <p:nvPr>
            <p:ph type="body" idx="1"/>
          </p:nvPr>
        </p:nvSpPr>
        <p:spPr>
          <a:xfrm>
            <a:off x="685800" y="1557338"/>
            <a:ext cx="7772400" cy="4679950"/>
          </a:xfrm>
        </p:spPr>
        <p:txBody>
          <a:bodyPr/>
          <a:lstStyle/>
          <a:p>
            <a:pPr eaLnBrk="1" hangingPunct="1">
              <a:lnSpc>
                <a:spcPct val="80000"/>
              </a:lnSpc>
            </a:pPr>
            <a:r>
              <a:rPr lang="sv-SE" sz="1800" smtClean="0"/>
              <a:t>Fungsi kontroler :</a:t>
            </a:r>
          </a:p>
          <a:p>
            <a:pPr lvl="1" eaLnBrk="1" hangingPunct="1">
              <a:lnSpc>
                <a:spcPct val="80000"/>
              </a:lnSpc>
            </a:pPr>
            <a:r>
              <a:rPr lang="sv-SE" sz="1600" smtClean="0"/>
              <a:t>merancang dan mengoperasikan informasi serta sistem pengendalian</a:t>
            </a:r>
          </a:p>
          <a:p>
            <a:pPr lvl="1" eaLnBrk="1" hangingPunct="1">
              <a:lnSpc>
                <a:spcPct val="80000"/>
              </a:lnSpc>
            </a:pPr>
            <a:r>
              <a:rPr lang="sv-SE" sz="1600" smtClean="0"/>
              <a:t>menyiapkan pernyataan keuangan dan laporan keuangan (ternasuk pengembalian pajak ) kepada para pemegang saham dan pihak eksternal lainnya</a:t>
            </a:r>
          </a:p>
          <a:p>
            <a:pPr lvl="1" eaLnBrk="1" hangingPunct="1">
              <a:lnSpc>
                <a:spcPct val="80000"/>
              </a:lnSpc>
            </a:pPr>
            <a:r>
              <a:rPr lang="sv-SE" sz="1600" smtClean="0"/>
              <a:t>menyiapkan dan menganalisis laporan kinerja, menginterpretasikan lapioran ini untuk para manajer, menganalisis program dan proposal anggaran dari berbagai segmen perusahaan serta mengkonsolidasikan ke dalam anggaran tahunan secara keseluruhan</a:t>
            </a:r>
          </a:p>
          <a:p>
            <a:pPr lvl="1" eaLnBrk="1" hangingPunct="1">
              <a:lnSpc>
                <a:spcPct val="80000"/>
              </a:lnSpc>
            </a:pPr>
            <a:r>
              <a:rPr lang="sv-SE" sz="1600" smtClean="0"/>
              <a:t>melakukan supervisi audit internal dan mencatat prosedur pengendalian untuk menjamin validitas informasi, menetapkan pengamanan yang memadai terhadap pencurian dan kecurangan serta menjalankan audit operasional</a:t>
            </a:r>
          </a:p>
          <a:p>
            <a:pPr lvl="1" eaLnBrk="1" hangingPunct="1">
              <a:lnSpc>
                <a:spcPct val="80000"/>
              </a:lnSpc>
            </a:pPr>
            <a:r>
              <a:rPr lang="sv-SE" sz="1600" smtClean="0"/>
              <a:t>mengembangkan personel dalam organisasi pengendali dan berpartisipasi dalam pendidikan personal manajemen dalam kaitannya dengan fungsi pengendali.</a:t>
            </a:r>
            <a:endParaRPr lang="en-US" sz="160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685800" y="301625"/>
            <a:ext cx="7772400" cy="966788"/>
          </a:xfrm>
        </p:spPr>
        <p:txBody>
          <a:bodyPr/>
          <a:lstStyle/>
          <a:p>
            <a:pPr eaLnBrk="1" hangingPunct="1"/>
            <a:r>
              <a:rPr lang="fi-FI" sz="3200" smtClean="0">
                <a:solidFill>
                  <a:schemeClr val="tx1"/>
                </a:solidFill>
              </a:rPr>
              <a:t>Efisiensi dan efektifitas</a:t>
            </a:r>
            <a:endParaRPr lang="en-US" sz="3200" smtClean="0">
              <a:solidFill>
                <a:schemeClr val="tx1"/>
              </a:solidFill>
            </a:endParaRPr>
          </a:p>
        </p:txBody>
      </p:sp>
      <p:sp>
        <p:nvSpPr>
          <p:cNvPr id="10243" name="Rectangle 3"/>
          <p:cNvSpPr>
            <a:spLocks noGrp="1" noChangeArrowheads="1"/>
          </p:cNvSpPr>
          <p:nvPr>
            <p:ph type="body" idx="1"/>
          </p:nvPr>
        </p:nvSpPr>
        <p:spPr>
          <a:xfrm>
            <a:off x="685800" y="1412875"/>
            <a:ext cx="7772400" cy="4683125"/>
          </a:xfrm>
        </p:spPr>
        <p:txBody>
          <a:bodyPr/>
          <a:lstStyle/>
          <a:p>
            <a:pPr eaLnBrk="1" hangingPunct="1">
              <a:lnSpc>
                <a:spcPct val="80000"/>
              </a:lnSpc>
            </a:pPr>
            <a:r>
              <a:rPr lang="fi-FI" sz="2400" smtClean="0"/>
              <a:t>Efisiensi dan efektifitas saling berkaitansatu sama lain. Suatu pusat pertanggungjawaban yang menjalankan tugasnya dengan konsumsi terendah atas sumber daya, mungkin akan efisien, tetapi jika output yang dihasilkan gagal dalam memberikan kontribusi yang memadai pada pencapaian cita-cita perusahaan, maka pusat tanggungjawab tersebut </a:t>
            </a:r>
            <a:r>
              <a:rPr lang="fi-FI" sz="2400" u="sng" smtClean="0"/>
              <a:t>tidaklah efektif</a:t>
            </a:r>
            <a:r>
              <a:rPr lang="fi-FI" sz="2400" smtClean="0"/>
              <a:t>.</a:t>
            </a:r>
          </a:p>
          <a:p>
            <a:pPr eaLnBrk="1" hangingPunct="1">
              <a:lnSpc>
                <a:spcPct val="80000"/>
              </a:lnSpc>
              <a:buFontTx/>
              <a:buNone/>
            </a:pPr>
            <a:endParaRPr lang="fi-FI" sz="2400" smtClean="0"/>
          </a:p>
          <a:p>
            <a:pPr eaLnBrk="1" hangingPunct="1">
              <a:lnSpc>
                <a:spcPct val="80000"/>
              </a:lnSpc>
            </a:pPr>
            <a:r>
              <a:rPr lang="fi-FI" sz="2400" smtClean="0"/>
              <a:t>Maka suatu pusat pertanggungjawaban akan bersifat efisien jika melakukan sesuatu dengan tepat, dan akan bersifat efektif jika melakukan hal-hal yang tepat.</a:t>
            </a:r>
            <a:endParaRPr lang="en-US" sz="240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211</TotalTime>
  <Words>1133</Words>
  <Application>Microsoft Office PowerPoint</Application>
  <PresentationFormat>On-screen Show (4:3)</PresentationFormat>
  <Paragraphs>159</Paragraphs>
  <Slides>26</Slides>
  <Notes>0</Notes>
  <HiddenSlides>0</HiddenSlides>
  <MMClips>0</MMClips>
  <ScaleCrop>false</ScaleCrop>
  <HeadingPairs>
    <vt:vector size="4" baseType="variant">
      <vt:variant>
        <vt:lpstr>Theme</vt:lpstr>
      </vt:variant>
      <vt:variant>
        <vt:i4>1</vt:i4>
      </vt:variant>
      <vt:variant>
        <vt:lpstr>Slide Titles</vt:lpstr>
      </vt:variant>
      <vt:variant>
        <vt:i4>26</vt:i4>
      </vt:variant>
    </vt:vector>
  </HeadingPairs>
  <TitlesOfParts>
    <vt:vector size="27" baseType="lpstr">
      <vt:lpstr>Office Theme</vt:lpstr>
      <vt:lpstr>PUSAT PENDAPATAN   PUSAT BIAYA</vt:lpstr>
      <vt:lpstr>KEMAMPUAN AKHIR YANG DIHARAPKAN</vt:lpstr>
      <vt:lpstr>Definisi Pusat  Pertanggung Jawaban </vt:lpstr>
      <vt:lpstr>Sifat pusat tanggung jawab</vt:lpstr>
      <vt:lpstr>Sifat pusat tanggung jawab</vt:lpstr>
      <vt:lpstr>Mengukur Input dan Output</vt:lpstr>
      <vt:lpstr>Mengukur Input dan Output  </vt:lpstr>
      <vt:lpstr>Fungsi Kontroller</vt:lpstr>
      <vt:lpstr>Efisiensi dan efektifitas</vt:lpstr>
      <vt:lpstr>Peranan Laba</vt:lpstr>
      <vt:lpstr>Jenis-Jenis Pertanggungjawaban</vt:lpstr>
      <vt:lpstr>Pusat pendapatan</vt:lpstr>
      <vt:lpstr>Pusat beban</vt:lpstr>
      <vt:lpstr>Tugas pusat biaya teknik</vt:lpstr>
      <vt:lpstr>biaya kebijakan</vt:lpstr>
      <vt:lpstr>Ciri Pengendalian Umum</vt:lpstr>
      <vt:lpstr>Jenis anggaran </vt:lpstr>
      <vt:lpstr>Jenis anggaran</vt:lpstr>
      <vt:lpstr>Jenis anggaran</vt:lpstr>
      <vt:lpstr>Jenis anggaran</vt:lpstr>
      <vt:lpstr>Pusat Administratif dan Pendukung</vt:lpstr>
      <vt:lpstr>Dalam pusat administrai maupun pusat pendukung</vt:lpstr>
      <vt:lpstr>Pusat Penelitian dan Pengembangan </vt:lpstr>
      <vt:lpstr>Pengukuran kinerja</vt:lpstr>
      <vt:lpstr>Pusat Pemasaran</vt:lpstr>
      <vt:lpstr>SEKIAN DAN TERIMA KASIH</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root</cp:lastModifiedBy>
  <cp:revision>18</cp:revision>
  <dcterms:created xsi:type="dcterms:W3CDTF">2017-09-09T11:34:57Z</dcterms:created>
  <dcterms:modified xsi:type="dcterms:W3CDTF">2017-09-19T22:29:19Z</dcterms:modified>
</cp:coreProperties>
</file>