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316" r:id="rId2"/>
    <p:sldId id="401" r:id="rId3"/>
    <p:sldId id="390" r:id="rId4"/>
    <p:sldId id="365" r:id="rId5"/>
    <p:sldId id="378" r:id="rId6"/>
    <p:sldId id="366" r:id="rId7"/>
    <p:sldId id="367" r:id="rId8"/>
    <p:sldId id="368" r:id="rId9"/>
    <p:sldId id="369" r:id="rId10"/>
    <p:sldId id="370" r:id="rId11"/>
    <p:sldId id="371" r:id="rId12"/>
    <p:sldId id="376" r:id="rId13"/>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p:restoredTop sz="93189"/>
  </p:normalViewPr>
  <p:slideViewPr>
    <p:cSldViewPr showGuides="1">
      <p:cViewPr varScale="1">
        <p:scale>
          <a:sx n="74" d="100"/>
          <a:sy n="74" d="100"/>
        </p:scale>
        <p:origin x="129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251949717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lstStyle/>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1</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340314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10</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3055074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a:solidFill>
              <a:srgbClr val="000000">
                <a:alpha val="100000"/>
              </a:srgbClr>
            </a:solidFill>
            <a:miter lim="800000"/>
          </a:ln>
        </p:spPr>
      </p:sp>
      <p:sp>
        <p:nvSpPr>
          <p:cNvPr id="24579"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11</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1300288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12</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547402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2</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2998524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3</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415217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4</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3964590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5</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281454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6</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980630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7</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3394382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8</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1405311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t>9</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val="344135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09/12/18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p:cNvPicPr>
          <p:nvPr/>
        </p:nvPicPr>
        <p:blipFill>
          <a:blip r:embed="rId3"/>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lstStyle/>
          <a:p>
            <a:pPr algn="ctr"/>
            <a:r>
              <a:rPr lang="id-ID" b="1" dirty="0">
                <a:solidFill>
                  <a:schemeClr val="bg1"/>
                </a:solidFill>
                <a:latin typeface="Arial" panose="020B0604020202020204" pitchFamily="34" charset="0"/>
              </a:rPr>
              <a:t>BASIC GRAMMAR</a:t>
            </a: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2</a:t>
            </a:r>
            <a:r>
              <a:rPr lang="id-ID" b="1" dirty="0">
                <a:solidFill>
                  <a:schemeClr val="bg1"/>
                </a:solidFill>
                <a:latin typeface="Arial" panose="020B0604020202020204" pitchFamily="34" charset="0"/>
              </a:rPr>
              <a:t>: What Grammar is</a:t>
            </a:r>
          </a:p>
          <a:p>
            <a:pPr algn="ctr"/>
            <a:r>
              <a:rPr lang="en-US" b="1" smtClean="0">
                <a:solidFill>
                  <a:schemeClr val="bg1"/>
                </a:solidFill>
              </a:rPr>
              <a:t>MEIYANTI NURCHAERANI S.S.,M.HUM</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ea typeface="Arial" panose="020B0604020202020204" pitchFamily="34" charset="0"/>
              </a:rPr>
              <a:t>Illustration Students Asking about GrammaA</a:t>
            </a:r>
          </a:p>
        </p:txBody>
      </p:sp>
      <p:sp>
        <p:nvSpPr>
          <p:cNvPr id="10244" name="Content Placeholder 5"/>
          <p:cNvSpPr>
            <a:spLocks noGrp="1"/>
          </p:cNvSpPr>
          <p:nvPr>
            <p:ph idx="1"/>
          </p:nvPr>
        </p:nvSpPr>
        <p:spPr>
          <a:xfrm>
            <a:off x="457200" y="1524000"/>
            <a:ext cx="8229600" cy="4602163"/>
          </a:xfrm>
        </p:spPr>
        <p:txBody>
          <a:bodyPr vert="horz" wrap="square" lIns="91440" tIns="45720" rIns="91440" bIns="45720" anchor="t"/>
          <a:lstStyle/>
          <a:p>
            <a:pPr marL="0" indent="0">
              <a:buNone/>
            </a:pPr>
            <a:r>
              <a:rPr lang="id-ID" sz="2200" dirty="0">
                <a:latin typeface="Arial" panose="020B0604020202020204" pitchFamily="34" charset="0"/>
                <a:cs typeface="Arial" panose="020B0604020202020204" pitchFamily="34" charset="0"/>
              </a:rPr>
              <a:t>Student: Sir, I have a question for you, which one is right? “ Dodi should study hard for English test tomorrow” or “Dodi should studies hard for English test tomorrow?” </a:t>
            </a:r>
          </a:p>
          <a:p>
            <a:pPr marL="0" indent="0">
              <a:buNone/>
            </a:pPr>
            <a:endParaRPr lang="id-ID" sz="2200" dirty="0">
              <a:latin typeface="Arial" panose="020B0604020202020204" pitchFamily="34" charset="0"/>
              <a:cs typeface="Arial" panose="020B0604020202020204" pitchFamily="34" charset="0"/>
            </a:endParaRPr>
          </a:p>
          <a:p>
            <a:pPr marL="0" indent="0">
              <a:buNone/>
            </a:pPr>
            <a:r>
              <a:rPr lang="id-ID" sz="2200" dirty="0">
                <a:latin typeface="Arial" panose="020B0604020202020204" pitchFamily="34" charset="0"/>
                <a:cs typeface="Arial" panose="020B0604020202020204" pitchFamily="34" charset="0"/>
              </a:rPr>
              <a:t>Teacher: </a:t>
            </a:r>
            <a:r>
              <a:rPr lang="id-ID" sz="2200" dirty="0">
                <a:latin typeface="Arial" panose="020B0604020202020204" pitchFamily="34" charset="0"/>
                <a:cs typeface="Arial" panose="020B0604020202020204" pitchFamily="34" charset="0"/>
                <a:sym typeface="+mn-ea"/>
              </a:rPr>
              <a:t>Dodi should study hard for English test tomorrow</a:t>
            </a:r>
          </a:p>
          <a:p>
            <a:pPr marL="0" indent="0">
              <a:buNone/>
            </a:pPr>
            <a:r>
              <a:rPr lang="id-ID" sz="2200" dirty="0">
                <a:latin typeface="Arial" panose="020B0604020202020204" pitchFamily="34" charset="0"/>
                <a:cs typeface="Arial" panose="020B0604020202020204" pitchFamily="34" charset="0"/>
                <a:sym typeface="+mn-ea"/>
              </a:rPr>
              <a:t>Student: Why</a:t>
            </a:r>
          </a:p>
          <a:p>
            <a:pPr marL="0" indent="0">
              <a:buNone/>
            </a:pPr>
            <a:endParaRPr lang="id-ID" sz="2200" dirty="0">
              <a:latin typeface="Arial" panose="020B0604020202020204" pitchFamily="34" charset="0"/>
              <a:cs typeface="Arial" panose="020B0604020202020204" pitchFamily="34" charset="0"/>
              <a:sym typeface="+mn-ea"/>
            </a:endParaRPr>
          </a:p>
          <a:p>
            <a:pPr marL="0" indent="0">
              <a:buNone/>
            </a:pPr>
            <a:r>
              <a:rPr lang="id-ID" sz="2200" dirty="0">
                <a:latin typeface="Arial" panose="020B0604020202020204" pitchFamily="34" charset="0"/>
                <a:cs typeface="Arial" panose="020B0604020202020204" pitchFamily="34" charset="0"/>
                <a:sym typeface="+mn-ea"/>
              </a:rPr>
              <a:t>Teacher: .......... (must explain it)</a:t>
            </a:r>
            <a:r>
              <a:rPr lang="id-ID" sz="2200" dirty="0">
                <a:latin typeface="Arial" panose="020B0604020202020204" pitchFamily="34" charset="0"/>
                <a:cs typeface="Arial" panose="020B0604020202020204" pitchFamily="34" charset="0"/>
              </a:rPr>
              <a:t> </a:t>
            </a: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11267"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ea typeface="Arial" panose="020B0604020202020204" pitchFamily="34" charset="0"/>
              </a:rPr>
              <a:t>Derivation of words</a:t>
            </a:r>
          </a:p>
        </p:txBody>
      </p:sp>
      <p:sp>
        <p:nvSpPr>
          <p:cNvPr id="11268" name="Content Placeholder 5"/>
          <p:cNvSpPr>
            <a:spLocks noGrp="1"/>
          </p:cNvSpPr>
          <p:nvPr>
            <p:ph idx="1"/>
          </p:nvPr>
        </p:nvSpPr>
        <p:spPr>
          <a:xfrm>
            <a:off x="457200" y="1524000"/>
            <a:ext cx="8229600" cy="4602163"/>
          </a:xfrm>
        </p:spPr>
        <p:txBody>
          <a:bodyPr vert="horz" wrap="square" lIns="91440" tIns="45720" rIns="91440" bIns="45720" anchor="t"/>
          <a:lstStyle/>
          <a:p>
            <a:pPr marL="0" indent="0">
              <a:buNone/>
            </a:pPr>
            <a:r>
              <a:rPr lang="id-ID" altLang="x-none" sz="2800" dirty="0">
                <a:latin typeface="Arial" panose="020B0604020202020204" pitchFamily="34" charset="0"/>
                <a:ea typeface="Arial" panose="020B0604020202020204" pitchFamily="34" charset="0"/>
              </a:rPr>
              <a:t>Santi is a burger lover. She always </a:t>
            </a:r>
            <a:r>
              <a:rPr lang="id-ID" altLang="x-none" sz="2800" b="1" dirty="0">
                <a:latin typeface="Arial" panose="020B0604020202020204" pitchFamily="34" charset="0"/>
                <a:ea typeface="Arial" panose="020B0604020202020204" pitchFamily="34" charset="0"/>
              </a:rPr>
              <a:t>eats</a:t>
            </a:r>
            <a:r>
              <a:rPr lang="id-ID" altLang="x-none" sz="2800" dirty="0">
                <a:latin typeface="Arial" panose="020B0604020202020204" pitchFamily="34" charset="0"/>
                <a:ea typeface="Arial" panose="020B0604020202020204" pitchFamily="34" charset="0"/>
              </a:rPr>
              <a:t> some burgers before she goes to school. Yesterday, she </a:t>
            </a:r>
            <a:r>
              <a:rPr lang="id-ID" altLang="x-none" sz="2800" b="1" dirty="0">
                <a:latin typeface="Arial" panose="020B0604020202020204" pitchFamily="34" charset="0"/>
                <a:ea typeface="Arial" panose="020B0604020202020204" pitchFamily="34" charset="0"/>
              </a:rPr>
              <a:t>ate</a:t>
            </a:r>
            <a:r>
              <a:rPr lang="id-ID" altLang="x-none" sz="2800" dirty="0">
                <a:latin typeface="Arial" panose="020B0604020202020204" pitchFamily="34" charset="0"/>
                <a:ea typeface="Arial" panose="020B0604020202020204" pitchFamily="34" charset="0"/>
              </a:rPr>
              <a:t> 2 burgers. Now, she </a:t>
            </a:r>
            <a:r>
              <a:rPr lang="id-ID" altLang="x-none" sz="2800" b="1" dirty="0">
                <a:latin typeface="Arial" panose="020B0604020202020204" pitchFamily="34" charset="0"/>
                <a:ea typeface="Arial" panose="020B0604020202020204" pitchFamily="34" charset="0"/>
              </a:rPr>
              <a:t>is eating</a:t>
            </a:r>
            <a:r>
              <a:rPr lang="id-ID" altLang="x-none" sz="2800" dirty="0">
                <a:latin typeface="Arial" panose="020B0604020202020204" pitchFamily="34" charset="0"/>
                <a:ea typeface="Arial" panose="020B0604020202020204" pitchFamily="34" charset="0"/>
              </a:rPr>
              <a:t> three big burgers. She </a:t>
            </a:r>
            <a:r>
              <a:rPr lang="id-ID" altLang="x-none" sz="2800" b="1" dirty="0">
                <a:latin typeface="Arial" panose="020B0604020202020204" pitchFamily="34" charset="0"/>
                <a:ea typeface="Arial" panose="020B0604020202020204" pitchFamily="34" charset="0"/>
              </a:rPr>
              <a:t>has eaten</a:t>
            </a:r>
            <a:r>
              <a:rPr lang="id-ID" altLang="x-none" sz="2800" dirty="0">
                <a:latin typeface="Arial" panose="020B0604020202020204" pitchFamily="34" charset="0"/>
                <a:ea typeface="Arial" panose="020B0604020202020204" pitchFamily="34" charset="0"/>
              </a:rPr>
              <a:t> 5 burgers since 5 am. I am sure that she will eat more than 5 burgers before she goes to school. Beside a burger lover, she also loves animal. she has two </a:t>
            </a:r>
            <a:r>
              <a:rPr lang="id-ID" altLang="x-none" sz="2800" b="1" dirty="0">
                <a:latin typeface="Arial" panose="020B0604020202020204" pitchFamily="34" charset="0"/>
                <a:ea typeface="Arial" panose="020B0604020202020204" pitchFamily="34" charset="0"/>
              </a:rPr>
              <a:t>geese</a:t>
            </a:r>
            <a:r>
              <a:rPr lang="id-ID" altLang="x-none" sz="2800" dirty="0">
                <a:latin typeface="Arial" panose="020B0604020202020204" pitchFamily="34" charset="0"/>
                <a:ea typeface="Arial" panose="020B0604020202020204" pitchFamily="34" charset="0"/>
              </a:rPr>
              <a:t>, three </a:t>
            </a:r>
            <a:r>
              <a:rPr lang="id-ID" altLang="x-none" sz="2800" b="1" dirty="0">
                <a:latin typeface="Arial" panose="020B0604020202020204" pitchFamily="34" charset="0"/>
                <a:ea typeface="Arial" panose="020B0604020202020204" pitchFamily="34" charset="0"/>
              </a:rPr>
              <a:t>mice</a:t>
            </a:r>
            <a:r>
              <a:rPr lang="id-ID" altLang="x-none" sz="2800" dirty="0">
                <a:latin typeface="Arial" panose="020B0604020202020204" pitchFamily="34" charset="0"/>
                <a:ea typeface="Arial" panose="020B0604020202020204" pitchFamily="34" charset="0"/>
              </a:rPr>
              <a:t>, four </a:t>
            </a:r>
            <a:r>
              <a:rPr lang="id-ID" altLang="x-none" sz="2800" b="1" dirty="0">
                <a:latin typeface="Arial" panose="020B0604020202020204" pitchFamily="34" charset="0"/>
                <a:ea typeface="Arial" panose="020B0604020202020204" pitchFamily="34" charset="0"/>
              </a:rPr>
              <a:t>sheep</a:t>
            </a:r>
            <a:r>
              <a:rPr lang="id-ID" altLang="x-none" sz="2800" dirty="0">
                <a:latin typeface="Arial" panose="020B0604020202020204" pitchFamily="34" charset="0"/>
                <a:ea typeface="Arial" panose="020B0604020202020204" pitchFamily="34" charset="0"/>
              </a:rPr>
              <a:t>, and five </a:t>
            </a:r>
            <a:r>
              <a:rPr lang="id-ID" altLang="x-none" sz="2800" b="1" dirty="0">
                <a:latin typeface="Arial" panose="020B0604020202020204" pitchFamily="34" charset="0"/>
                <a:ea typeface="Arial" panose="020B0604020202020204" pitchFamily="34" charset="0"/>
              </a:rPr>
              <a:t>cats</a:t>
            </a:r>
            <a:r>
              <a:rPr lang="id-ID" altLang="x-none" sz="2800" dirty="0">
                <a:latin typeface="Arial" panose="020B0604020202020204" pitchFamily="34" charset="0"/>
                <a:ea typeface="Arial" panose="020B0604020202020204" pitchFamily="34" charset="0"/>
              </a:rPr>
              <a:t>. She always gets her sister to feed them  </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lstStyle/>
          <a:p>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Azar. B.S. (2012). </a:t>
            </a:r>
            <a:r>
              <a:rPr lang="id-ID" altLang="x-none" sz="2200" i="1" dirty="0">
                <a:latin typeface="Arial" panose="020B0604020202020204" pitchFamily="34" charset="0"/>
                <a:ea typeface="Arial" panose="020B0604020202020204" pitchFamily="34" charset="0"/>
                <a:sym typeface="+mn-ea"/>
              </a:rPr>
              <a:t>Understanding and Using English 	Grammar, Third Edition</a:t>
            </a:r>
            <a:r>
              <a:rPr lang="id-ID" altLang="x-none" sz="2200" dirty="0">
                <a:latin typeface="Arial" panose="020B0604020202020204" pitchFamily="34" charset="0"/>
                <a:ea typeface="Arial" panose="020B0604020202020204" pitchFamily="34" charset="0"/>
                <a:sym typeface="+mn-ea"/>
              </a:rPr>
              <a:t>. New York: Pearson Education  </a:t>
            </a:r>
          </a:p>
          <a:p>
            <a:r>
              <a:rPr lang="id-ID" altLang="x-none" sz="2200" dirty="0">
                <a:latin typeface="Arial" panose="020B0604020202020204" pitchFamily="34" charset="0"/>
                <a:ea typeface="Arial" panose="020B0604020202020204" pitchFamily="34" charset="0"/>
                <a:sym typeface="+mn-ea"/>
              </a:rPr>
              <a:t>Seaton Anne and Y.H. Mew (2007) </a:t>
            </a:r>
            <a:r>
              <a:rPr lang="id-ID" altLang="x-none" sz="2200" i="1" dirty="0">
                <a:latin typeface="Arial" panose="020B0604020202020204" pitchFamily="34" charset="0"/>
                <a:ea typeface="Arial" panose="020B0604020202020204" pitchFamily="34" charset="0"/>
                <a:sym typeface="+mn-ea"/>
              </a:rPr>
              <a:t>Basic English Grammar: 	book 1</a:t>
            </a:r>
            <a:r>
              <a:rPr lang="id-ID" altLang="x-none" sz="2200" dirty="0">
                <a:latin typeface="Arial" panose="020B0604020202020204" pitchFamily="34" charset="0"/>
                <a:ea typeface="Arial" panose="020B0604020202020204" pitchFamily="34" charset="0"/>
                <a:sym typeface="+mn-ea"/>
              </a:rPr>
              <a:t>. USA: Saddleback Educational Publishing.</a:t>
            </a:r>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Seaton Anne and Y.H. Mew (2007) </a:t>
            </a:r>
            <a:r>
              <a:rPr lang="id-ID" altLang="x-none" sz="2200" i="1" dirty="0">
                <a:latin typeface="Arial" panose="020B0604020202020204" pitchFamily="34" charset="0"/>
                <a:ea typeface="Arial" panose="020B0604020202020204" pitchFamily="34" charset="0"/>
                <a:sym typeface="+mn-ea"/>
              </a:rPr>
              <a:t>Basic English Grammar: 	book 2</a:t>
            </a:r>
            <a:r>
              <a:rPr lang="id-ID" altLang="x-none" sz="2200" dirty="0">
                <a:latin typeface="Arial" panose="020B0604020202020204" pitchFamily="34" charset="0"/>
                <a:ea typeface="Arial" panose="020B0604020202020204" pitchFamily="34" charset="0"/>
                <a:sym typeface="+mn-ea"/>
              </a:rPr>
              <a:t>. USA: Saddleback Educational Publishing.</a:t>
            </a:r>
          </a:p>
          <a:p>
            <a:r>
              <a:rPr lang="id-ID" altLang="x-none" sz="2200" dirty="0">
                <a:latin typeface="Arial" panose="020B0604020202020204" pitchFamily="34" charset="0"/>
                <a:ea typeface="Arial" panose="020B0604020202020204" pitchFamily="34" charset="0"/>
                <a:sym typeface="+mn-ea"/>
              </a:rPr>
              <a:t>Swan, Michael and Catherine. W. (2011). </a:t>
            </a:r>
            <a:r>
              <a:rPr lang="id-ID" altLang="x-none" sz="2200" i="1" dirty="0">
                <a:latin typeface="Arial" panose="020B0604020202020204" pitchFamily="34" charset="0"/>
                <a:ea typeface="Arial" panose="020B0604020202020204" pitchFamily="34" charset="0"/>
                <a:sym typeface="+mn-ea"/>
              </a:rPr>
              <a:t>Oxford English 	Grammar Course: Intermediate</a:t>
            </a:r>
            <a:r>
              <a:rPr lang="id-ID" altLang="x-none" sz="2200" dirty="0">
                <a:latin typeface="Arial" panose="020B0604020202020204" pitchFamily="34" charset="0"/>
                <a:ea typeface="Arial" panose="020B0604020202020204" pitchFamily="34" charset="0"/>
                <a:sym typeface="+mn-ea"/>
              </a:rPr>
              <a:t>. UK:OUP.</a:t>
            </a:r>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Ward, Cristopher. (2003). Have </a:t>
            </a:r>
            <a:r>
              <a:rPr lang="id-ID" altLang="x-none" sz="2200" i="1" dirty="0">
                <a:latin typeface="Arial" panose="020B0604020202020204" pitchFamily="34" charset="0"/>
                <a:ea typeface="Arial" panose="020B0604020202020204" pitchFamily="34" charset="0"/>
                <a:sym typeface="+mn-ea"/>
              </a:rPr>
              <a:t>Teachers Ever Changed Their 	Attitude to Grammar</a:t>
            </a:r>
            <a:r>
              <a:rPr lang="id-ID" altLang="x-none" sz="2200" dirty="0">
                <a:latin typeface="Arial" panose="020B0604020202020204" pitchFamily="34" charset="0"/>
                <a:ea typeface="Arial" panose="020B0604020202020204" pitchFamily="34" charset="0"/>
                <a:sym typeface="+mn-ea"/>
              </a:rPr>
              <a:t>. Singapore: SEAMEO Regional 	Language Center.  </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sym typeface="+mn-ea"/>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ea typeface="Arial" panose="020B0604020202020204" pitchFamily="34" charset="0"/>
              </a:rPr>
              <a:t>Learning Outcomes</a:t>
            </a: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pPr marL="0" indent="0">
              <a:buNone/>
            </a:pPr>
            <a:r>
              <a:rPr lang="id-ID" altLang="x-none" sz="2800" dirty="0">
                <a:cs typeface="Arial" panose="020B0604020202020204" pitchFamily="34" charset="0"/>
              </a:rPr>
              <a:t>After taking this class, students are expected to be able to identify basic concept of grammar</a:t>
            </a:r>
          </a:p>
          <a:p>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12291"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cs typeface="Arial" panose="020B0604020202020204" pitchFamily="34" charset="0"/>
              </a:rPr>
              <a:t>History of Teaching Grammar</a:t>
            </a:r>
            <a:endParaRPr lang="id-ID" sz="3200" dirty="0">
              <a:latin typeface="Arial" panose="020B0604020202020204" pitchFamily="34" charset="0"/>
              <a:ea typeface="Arial" panose="020B0604020202020204" pitchFamily="34" charset="0"/>
            </a:endParaRPr>
          </a:p>
        </p:txBody>
      </p:sp>
      <p:sp>
        <p:nvSpPr>
          <p:cNvPr id="12292" name="Content Placeholder 5"/>
          <p:cNvSpPr>
            <a:spLocks noGrp="1"/>
          </p:cNvSpPr>
          <p:nvPr>
            <p:ph idx="1"/>
          </p:nvPr>
        </p:nvSpPr>
        <p:spPr>
          <a:xfrm>
            <a:off x="457200" y="1524000"/>
            <a:ext cx="8229600" cy="4602163"/>
          </a:xfrm>
        </p:spPr>
        <p:txBody>
          <a:bodyPr vert="horz" wrap="square" lIns="91440" tIns="45720" rIns="91440" bIns="45720" anchor="t"/>
          <a:lstStyle/>
          <a:p>
            <a:pPr marL="0" indent="0">
              <a:buNone/>
            </a:pPr>
            <a:r>
              <a:rPr sz="2800" dirty="0"/>
              <a:t>Grammar is a very old field of study. Did you know that the sentence was first divided into subject and verb by Plato,the famed philosopher from ancient Greece? That was about 2,400 years ago! Ever since then, students all over the world have found it worthwhile to study the structure of words and sentences. Why? Because skill in speaking and writing is the hallmark of all educated people.</a:t>
            </a: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ea typeface="Arial" panose="020B0604020202020204" pitchFamily="34" charset="0"/>
              </a:rPr>
              <a:t>What IS Grammar?</a:t>
            </a:r>
          </a:p>
        </p:txBody>
      </p:sp>
      <p:sp>
        <p:nvSpPr>
          <p:cNvPr id="3076" name="Content Placeholder 5"/>
          <p:cNvSpPr>
            <a:spLocks noGrp="1"/>
          </p:cNvSpPr>
          <p:nvPr>
            <p:ph idx="1"/>
          </p:nvPr>
        </p:nvSpPr>
        <p:spPr>
          <a:xfrm>
            <a:off x="457200" y="1524000"/>
            <a:ext cx="8229600" cy="4602163"/>
          </a:xfrm>
        </p:spPr>
        <p:txBody>
          <a:bodyPr vert="horz" wrap="square" lIns="91440" tIns="45720" rIns="91440" bIns="45720" anchor="t"/>
          <a:lstStyle/>
          <a:p>
            <a:r>
              <a:rPr lang="id-ID" sz="2800" dirty="0"/>
              <a:t>Basic concept of grammar </a:t>
            </a:r>
          </a:p>
          <a:p>
            <a:r>
              <a:rPr lang="id-ID" sz="2800" dirty="0"/>
              <a:t>The role of grammar in language teaching</a:t>
            </a:r>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lstStyle/>
          <a:p>
            <a:pPr>
              <a:spcBef>
                <a:spcPct val="50000"/>
              </a:spcBef>
            </a:pPr>
            <a:r>
              <a:rPr lang="id-ID" sz="3000" dirty="0">
                <a:latin typeface="Arial" panose="020B0604020202020204" pitchFamily="34" charset="0"/>
                <a:ea typeface="Arial" panose="020B0604020202020204" pitchFamily="34" charset="0"/>
              </a:rPr>
              <a:t>IS IT GRAMMAR?</a:t>
            </a:r>
          </a:p>
        </p:txBody>
      </p:sp>
      <p:sp>
        <p:nvSpPr>
          <p:cNvPr id="6148" name="Content Placeholder 5"/>
          <p:cNvSpPr>
            <a:spLocks noGrp="1"/>
          </p:cNvSpPr>
          <p:nvPr>
            <p:ph idx="1"/>
          </p:nvPr>
        </p:nvSpPr>
        <p:spPr>
          <a:xfrm>
            <a:off x="381000" y="1294765"/>
            <a:ext cx="8305800" cy="4831715"/>
          </a:xfrm>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Every name is called a </a:t>
            </a:r>
            <a:r>
              <a:rPr kumimoji="0" lang="en-US" sz="1600" b="1"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rPr>
              <a:t>noun,</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field and fountain, street and town.</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In place of noun the </a:t>
            </a:r>
            <a:r>
              <a:rPr kumimoji="0" lang="en-US" sz="1600" b="1" i="0" u="none" strike="noStrike" kern="1200" cap="none" spc="0" normalizeH="0" baseline="0" noProof="0" dirty="0" smtClean="0">
                <a:ln>
                  <a:noFill/>
                </a:ln>
                <a:solidFill>
                  <a:srgbClr val="00B050"/>
                </a:solidFill>
                <a:effectLst/>
                <a:uLnTx/>
                <a:uFillTx/>
                <a:latin typeface="+mn-lt"/>
                <a:ea typeface="+mn-ea"/>
                <a:cs typeface="Arial" panose="020B0604020202020204" pitchFamily="34" charset="0"/>
              </a:rPr>
              <a:t>pronoun</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stands,</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he and she can clap their hands.</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The </a:t>
            </a:r>
            <a:r>
              <a:rPr kumimoji="0" lang="en-US" sz="1600" b="1" i="0" u="none" strike="noStrike" kern="1200" cap="none" spc="0" normalizeH="0" baseline="0" noProof="0" dirty="0" smtClean="0">
                <a:ln>
                  <a:noFill/>
                </a:ln>
                <a:solidFill>
                  <a:schemeClr val="accent6">
                    <a:lumMod val="75000"/>
                  </a:schemeClr>
                </a:solidFill>
                <a:effectLst/>
                <a:uLnTx/>
                <a:uFillTx/>
                <a:latin typeface="+mn-lt"/>
                <a:ea typeface="+mn-ea"/>
                <a:cs typeface="Arial" panose="020B0604020202020204" pitchFamily="34" charset="0"/>
              </a:rPr>
              <a:t>adjective</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describes a thing,</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magic wand or bridal ring.</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Most </a:t>
            </a:r>
            <a:r>
              <a:rPr kumimoji="0" lang="en-US" sz="1600" b="1" i="0" u="none" strike="noStrike" kern="1200" cap="none" spc="0" normalizeH="0" baseline="0" noProof="0" dirty="0" smtClean="0">
                <a:ln>
                  <a:noFill/>
                </a:ln>
                <a:solidFill>
                  <a:srgbClr val="0070C0"/>
                </a:solidFill>
                <a:effectLst/>
                <a:uLnTx/>
                <a:uFillTx/>
                <a:latin typeface="+mn-lt"/>
                <a:ea typeface="+mn-ea"/>
                <a:cs typeface="Arial" panose="020B0604020202020204" pitchFamily="34" charset="0"/>
              </a:rPr>
              <a:t>verbs</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mean action, something done,</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To read and write, to jump and run.</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How things are done the </a:t>
            </a:r>
            <a:r>
              <a:rPr kumimoji="0" lang="en-US" sz="1600" b="1"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rPr>
              <a:t>adverbs</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tell,</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quickly, slowly, badly, well.</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The</a:t>
            </a:r>
            <a:r>
              <a:rPr kumimoji="0" lang="en-US" sz="1600" b="1" i="0" u="none" strike="noStrike" kern="1200" cap="none" spc="0" normalizeH="0" baseline="0" noProof="0" dirty="0" smtClean="0">
                <a:ln>
                  <a:noFill/>
                </a:ln>
                <a:solidFill>
                  <a:srgbClr val="FFC000"/>
                </a:solidFill>
                <a:effectLst/>
                <a:uLnTx/>
                <a:uFillTx/>
                <a:latin typeface="+mn-lt"/>
                <a:ea typeface="+mn-ea"/>
                <a:cs typeface="Arial" panose="020B0604020202020204" pitchFamily="34" charset="0"/>
              </a:rPr>
              <a:t> preposition </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shows relation,</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in the street or at the station.</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rgbClr val="C00000"/>
                </a:solidFill>
                <a:effectLst/>
                <a:uLnTx/>
                <a:uFillTx/>
                <a:latin typeface="+mn-lt"/>
                <a:ea typeface="+mn-ea"/>
                <a:cs typeface="Arial" panose="020B0604020202020204" pitchFamily="34" charset="0"/>
              </a:rPr>
              <a:t>Conjunctions</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join, in many ways,</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Sentences, words, or phrase and phrase.</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The </a:t>
            </a:r>
            <a:r>
              <a:rPr kumimoji="0" lang="en-US" sz="1600" b="1" i="0" u="none" strike="noStrike" kern="1200" cap="none" spc="0" normalizeH="0" baseline="0" noProof="0" dirty="0" smtClean="0">
                <a:ln>
                  <a:noFill/>
                </a:ln>
                <a:solidFill>
                  <a:srgbClr val="7030A0"/>
                </a:solidFill>
                <a:effectLst/>
                <a:uLnTx/>
                <a:uFillTx/>
                <a:latin typeface="+mn-lt"/>
                <a:ea typeface="+mn-ea"/>
                <a:cs typeface="Arial" panose="020B0604020202020204" pitchFamily="34" charset="0"/>
              </a:rPr>
              <a:t>interjection </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cries out, “Heed!</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An exclamation point must</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follow me!”</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ea typeface="Arial" panose="020B0604020202020204" pitchFamily="34" charset="0"/>
              </a:rPr>
              <a:t>Role of Grammar </a:t>
            </a:r>
          </a:p>
        </p:txBody>
      </p:sp>
      <p:sp>
        <p:nvSpPr>
          <p:cNvPr id="6148" name="Content Placeholder 5"/>
          <p:cNvSpPr>
            <a:spLocks noGrp="1"/>
          </p:cNvSpPr>
          <p:nvPr>
            <p:ph idx="1"/>
          </p:nvPr>
        </p:nvSpPr>
        <p:spPr>
          <a:xfrm>
            <a:off x="457200" y="1524000"/>
            <a:ext cx="8229600" cy="4602163"/>
          </a:xfrm>
        </p:spPr>
        <p:txBody>
          <a:bodyPr vert="horz" wrap="square" lIns="91440" tIns="45720" rIns="91440" bIns="45720" anchor="t"/>
          <a:lstStyle/>
          <a:p>
            <a:pPr marL="0" indent="0">
              <a:buNone/>
            </a:pPr>
            <a:r>
              <a:rPr lang="id-ID" sz="2800" dirty="0">
                <a:latin typeface="Arial" panose="020B0604020202020204" pitchFamily="34" charset="0"/>
                <a:cs typeface="Arial" panose="020B0604020202020204" pitchFamily="34" charset="0"/>
              </a:rPr>
              <a:t>Without grammar only little thing you can do, but, without words you can do nothing, (Ward, 2003).</a:t>
            </a:r>
          </a:p>
          <a:p>
            <a:endParaRPr sz="2200" dirty="0">
              <a:latin typeface="Arial" panose="020B0604020202020204" pitchFamily="34" charset="0"/>
              <a:cs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cs typeface="Arial" panose="020B0604020202020204" pitchFamily="34" charset="0"/>
              </a:rPr>
              <a:t>Why Learning Grammar</a:t>
            </a:r>
            <a:endParaRPr lang="id-ID" sz="3200" dirty="0">
              <a:latin typeface="Arial" panose="020B0604020202020204" pitchFamily="34" charset="0"/>
              <a:ea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vert="horz" wrap="square" lIns="91440" tIns="45720" rIns="91440" bIns="45720" anchor="t"/>
          <a:lstStyle/>
          <a:p>
            <a:pPr marL="0" indent="0" algn="l">
              <a:buNone/>
            </a:pPr>
            <a:r>
              <a:rPr lang="id-ID" sz="2800" b="1" dirty="0"/>
              <a:t>I must to see my doctor immediately.</a:t>
            </a:r>
          </a:p>
          <a:p>
            <a:pPr marL="0" indent="0" algn="l">
              <a:buNone/>
            </a:pPr>
            <a:r>
              <a:rPr lang="id-ID" sz="2800" b="1" dirty="0"/>
              <a:t>                             VS</a:t>
            </a:r>
          </a:p>
          <a:p>
            <a:pPr marL="0" indent="0">
              <a:buNone/>
            </a:pPr>
            <a:r>
              <a:rPr lang="id-ID" sz="2800" b="1" dirty="0"/>
              <a:t>I must see my doctor </a:t>
            </a:r>
            <a:r>
              <a:rPr lang="id-ID" sz="2800" b="1" dirty="0">
                <a:sym typeface="+mn-ea"/>
              </a:rPr>
              <a:t>immediately.</a:t>
            </a: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cs typeface="Arial" panose="020B0604020202020204" pitchFamily="34" charset="0"/>
              </a:rPr>
              <a:t>Grammatical Error  Analysis </a:t>
            </a:r>
            <a:endParaRPr lang="id-ID" sz="3200" dirty="0">
              <a:latin typeface="Arial" panose="020B0604020202020204" pitchFamily="34" charset="0"/>
              <a:ea typeface="Arial" panose="020B0604020202020204" pitchFamily="34" charset="0"/>
            </a:endParaRPr>
          </a:p>
        </p:txBody>
      </p:sp>
      <p:sp>
        <p:nvSpPr>
          <p:cNvPr id="8196" name="Content Placeholder 5"/>
          <p:cNvSpPr>
            <a:spLocks noGrp="1"/>
          </p:cNvSpPr>
          <p:nvPr>
            <p:ph idx="1"/>
          </p:nvPr>
        </p:nvSpPr>
        <p:spPr>
          <a:xfrm>
            <a:off x="457200" y="1524000"/>
            <a:ext cx="8229600" cy="4602163"/>
          </a:xfrm>
        </p:spPr>
        <p:txBody>
          <a:bodyPr vert="horz" wrap="square" lIns="91440" tIns="45720" rIns="91440" bIns="45720" anchor="t"/>
          <a:lstStyle/>
          <a:p>
            <a:pPr marL="0" indent="0">
              <a:buNone/>
            </a:pPr>
            <a:r>
              <a:rPr lang="id-ID" sz="2800" dirty="0"/>
              <a:t>G</a:t>
            </a:r>
            <a:r>
              <a:rPr sz="2800" dirty="0"/>
              <a:t>rammatical error is the error in combining words into larger unit, such as phrases, clauses, and sentences. Grammatical error can also be defined as the errors at morphological and</a:t>
            </a:r>
          </a:p>
          <a:p>
            <a:pPr marL="0" indent="0">
              <a:buNone/>
            </a:pPr>
            <a:r>
              <a:rPr sz="2800" dirty="0"/>
              <a:t>syntactical levels</a:t>
            </a:r>
            <a:r>
              <a:rPr lang="id-ID" sz="2800" dirty="0"/>
              <a:t>.</a:t>
            </a:r>
          </a:p>
          <a:p>
            <a:pPr marL="0" indent="0">
              <a:buNone/>
            </a:pPr>
            <a:endParaRPr lang="id-ID" sz="2800" dirty="0"/>
          </a:p>
          <a:p>
            <a:pPr marL="0" indent="0">
              <a:buNone/>
            </a:pPr>
            <a:r>
              <a:rPr lang="id-ID" sz="2800" dirty="0"/>
              <a:t>Santi usualy </a:t>
            </a:r>
            <a:r>
              <a:rPr lang="id-ID" sz="2800" b="1" u="sng" dirty="0"/>
              <a:t>eat</a:t>
            </a:r>
            <a:r>
              <a:rPr lang="id-ID" sz="2800" dirty="0"/>
              <a:t> some burgers before go to school.</a:t>
            </a:r>
          </a:p>
          <a:p>
            <a:pPr>
              <a:buNone/>
            </a:pPr>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9219"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cs typeface="Arial" panose="020B0604020202020204" pitchFamily="34" charset="0"/>
              </a:rPr>
              <a:t>Learning grammar for an English teacher candidate</a:t>
            </a:r>
            <a:endParaRPr lang="id-ID" sz="3200" dirty="0">
              <a:latin typeface="Arial" panose="020B0604020202020204" pitchFamily="34" charset="0"/>
              <a:ea typeface="Arial" panose="020B0604020202020204" pitchFamily="34" charset="0"/>
            </a:endParaRPr>
          </a:p>
        </p:txBody>
      </p:sp>
      <p:sp>
        <p:nvSpPr>
          <p:cNvPr id="9220" name="Content Placeholder 5"/>
          <p:cNvSpPr>
            <a:spLocks noGrp="1"/>
          </p:cNvSpPr>
          <p:nvPr>
            <p:ph idx="1"/>
          </p:nvPr>
        </p:nvSpPr>
        <p:spPr>
          <a:xfrm>
            <a:off x="457200" y="1524000"/>
            <a:ext cx="8229600" cy="4602163"/>
          </a:xfrm>
        </p:spPr>
        <p:txBody>
          <a:bodyPr vert="horz" wrap="square" lIns="91440" tIns="45720" rIns="91440" bIns="45720" anchor="t"/>
          <a:lstStyle/>
          <a:p>
            <a:pPr marL="0" indent="0">
              <a:buNone/>
            </a:pPr>
            <a:r>
              <a:rPr lang="id-ID" sz="2800" dirty="0"/>
              <a:t>An English teacher candidate is not only expected to be able to speak English well, but is expected to understand every single element used in sentence/statement. Because he will expain it when his students asks.</a:t>
            </a:r>
            <a:endParaRPr lang="id-ID"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584</Words>
  <Application>Microsoft Office PowerPoint</Application>
  <PresentationFormat>On-screen Show (4:3)</PresentationFormat>
  <Paragraphs>78</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Learning Outcomes</vt:lpstr>
      <vt:lpstr>History of Teaching Grammar</vt:lpstr>
      <vt:lpstr>What IS Grammar?</vt:lpstr>
      <vt:lpstr>IS IT GRAMMAR?</vt:lpstr>
      <vt:lpstr>Role of Grammar </vt:lpstr>
      <vt:lpstr>Why Learning Grammar</vt:lpstr>
      <vt:lpstr>Grammatical Error  Analysis </vt:lpstr>
      <vt:lpstr>Learning grammar for an English teacher candidate</vt:lpstr>
      <vt:lpstr>Illustration Students Asking about GrammaA</vt:lpstr>
      <vt:lpstr>Derivation of words</vt:lpstr>
      <vt:lpstr>References</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meiyanti nurchaerani</cp:lastModifiedBy>
  <cp:revision>258</cp:revision>
  <dcterms:created xsi:type="dcterms:W3CDTF">2010-08-24T06:47:00Z</dcterms:created>
  <dcterms:modified xsi:type="dcterms:W3CDTF">2018-09-11T23:17:27Z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