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1" r:id="rId2"/>
    <p:sldId id="302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E2619578-9F55-4939-AC5E-2A2A7227440A}"/>
    <pc:docChg chg="custSel addSld modSld">
      <pc:chgData name="Safitri Mursyid" userId="a519e7d3bc7d4201" providerId="LiveId" clId="{E2619578-9F55-4939-AC5E-2A2A7227440A}" dt="2020-07-28T11:46:09.952" v="94" actId="20577"/>
      <pc:docMkLst>
        <pc:docMk/>
      </pc:docMkLst>
      <pc:sldChg chg="modSp mod">
        <pc:chgData name="Safitri Mursyid" userId="a519e7d3bc7d4201" providerId="LiveId" clId="{E2619578-9F55-4939-AC5E-2A2A7227440A}" dt="2020-07-23T08:52:02.867" v="0" actId="1076"/>
        <pc:sldMkLst>
          <pc:docMk/>
          <pc:sldMk cId="1903764031" sldId="290"/>
        </pc:sldMkLst>
        <pc:graphicFrameChg chg="mod">
          <ac:chgData name="Safitri Mursyid" userId="a519e7d3bc7d4201" providerId="LiveId" clId="{E2619578-9F55-4939-AC5E-2A2A7227440A}" dt="2020-07-23T08:52:02.867" v="0" actId="1076"/>
          <ac:graphicFrameMkLst>
            <pc:docMk/>
            <pc:sldMk cId="1903764031" sldId="290"/>
            <ac:graphicFrameMk id="13315" creationId="{00000000-0000-0000-0000-000000000000}"/>
          </ac:graphicFrameMkLst>
        </pc:graphicFrameChg>
      </pc:sldChg>
      <pc:sldChg chg="modSp mod">
        <pc:chgData name="Safitri Mursyid" userId="a519e7d3bc7d4201" providerId="LiveId" clId="{E2619578-9F55-4939-AC5E-2A2A7227440A}" dt="2020-07-23T08:56:03.872" v="6" actId="20577"/>
        <pc:sldMkLst>
          <pc:docMk/>
          <pc:sldMk cId="3620069962" sldId="292"/>
        </pc:sldMkLst>
        <pc:graphicFrameChg chg="modGraphic">
          <ac:chgData name="Safitri Mursyid" userId="a519e7d3bc7d4201" providerId="LiveId" clId="{E2619578-9F55-4939-AC5E-2A2A7227440A}" dt="2020-07-23T08:56:03.872" v="6" actId="20577"/>
          <ac:graphicFrameMkLst>
            <pc:docMk/>
            <pc:sldMk cId="3620069962" sldId="292"/>
            <ac:graphicFrameMk id="33803" creationId="{00000000-0000-0000-0000-000000000000}"/>
          </ac:graphicFrameMkLst>
        </pc:graphicFrameChg>
      </pc:sldChg>
      <pc:sldChg chg="addSp delSp modSp new mod modClrScheme chgLayout">
        <pc:chgData name="Safitri Mursyid" userId="a519e7d3bc7d4201" providerId="LiveId" clId="{E2619578-9F55-4939-AC5E-2A2A7227440A}" dt="2020-07-28T11:46:09.952" v="94" actId="20577"/>
        <pc:sldMkLst>
          <pc:docMk/>
          <pc:sldMk cId="613224890" sldId="302"/>
        </pc:sldMkLst>
        <pc:spChg chg="del mod ord">
          <ac:chgData name="Safitri Mursyid" userId="a519e7d3bc7d4201" providerId="LiveId" clId="{E2619578-9F55-4939-AC5E-2A2A7227440A}" dt="2020-07-28T11:45:24.665" v="8" actId="700"/>
          <ac:spMkLst>
            <pc:docMk/>
            <pc:sldMk cId="613224890" sldId="302"/>
            <ac:spMk id="2" creationId="{B7E9D060-9904-46E2-99F0-5C1CFF759E86}"/>
          </ac:spMkLst>
        </pc:spChg>
        <pc:spChg chg="add mod ord">
          <ac:chgData name="Safitri Mursyid" userId="a519e7d3bc7d4201" providerId="LiveId" clId="{E2619578-9F55-4939-AC5E-2A2A7227440A}" dt="2020-07-28T11:45:33.678" v="33" actId="20577"/>
          <ac:spMkLst>
            <pc:docMk/>
            <pc:sldMk cId="613224890" sldId="302"/>
            <ac:spMk id="3" creationId="{86A2A5C6-5340-46A3-A272-387BF103A713}"/>
          </ac:spMkLst>
        </pc:spChg>
        <pc:spChg chg="add mod ord">
          <ac:chgData name="Safitri Mursyid" userId="a519e7d3bc7d4201" providerId="LiveId" clId="{E2619578-9F55-4939-AC5E-2A2A7227440A}" dt="2020-07-28T11:46:09.952" v="94" actId="20577"/>
          <ac:spMkLst>
            <pc:docMk/>
            <pc:sldMk cId="613224890" sldId="302"/>
            <ac:spMk id="4" creationId="{806AC75F-0B37-4B33-B0C9-674F5D9FC7D7}"/>
          </ac:spMkLst>
        </pc:spChg>
        <pc:spChg chg="add mod ord">
          <ac:chgData name="Safitri Mursyid" userId="a519e7d3bc7d4201" providerId="LiveId" clId="{E2619578-9F55-4939-AC5E-2A2A7227440A}" dt="2020-07-28T11:45:24.665" v="8" actId="700"/>
          <ac:spMkLst>
            <pc:docMk/>
            <pc:sldMk cId="613224890" sldId="302"/>
            <ac:spMk id="5" creationId="{25FD202C-ECAD-4E8F-A377-9244C371E5AE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6.wmf"/><Relationship Id="rId1" Type="http://schemas.openxmlformats.org/officeDocument/2006/relationships/image" Target="../media/image42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6.wmf"/><Relationship Id="rId1" Type="http://schemas.openxmlformats.org/officeDocument/2006/relationships/image" Target="../media/image52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57.wmf"/><Relationship Id="rId4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14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BC3DC-28EB-422E-9F7A-73C0C2E8183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4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77831-F429-444D-8ABA-6F48410C5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1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81075-28CB-4130-8888-96CA29D88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4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CE669-3CB0-4CCC-A71D-258ABE6AA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0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esaunggul.ac.id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6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4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5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image" Target="../media/image46.wmf"/><Relationship Id="rId10" Type="http://schemas.openxmlformats.org/officeDocument/2006/relationships/image" Target="../media/image44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5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image" Target="../media/image55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oleObject" Target="../embeddings/oleObject6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image" Target="../media/image56.wmf"/><Relationship Id="rId10" Type="http://schemas.openxmlformats.org/officeDocument/2006/relationships/image" Target="../media/image54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5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5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6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6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8.bin"/><Relationship Id="rId18" Type="http://schemas.openxmlformats.org/officeDocument/2006/relationships/oleObject" Target="../embeddings/oleObject11.bin"/><Relationship Id="rId3" Type="http://schemas.openxmlformats.org/officeDocument/2006/relationships/oleObject" Target="../embeddings/oleObject3.bin"/><Relationship Id="rId21" Type="http://schemas.openxmlformats.org/officeDocument/2006/relationships/image" Target="../media/image12.wmf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23" Type="http://schemas.openxmlformats.org/officeDocument/2006/relationships/image" Target="../media/image13.wmf"/><Relationship Id="rId10" Type="http://schemas.openxmlformats.org/officeDocument/2006/relationships/image" Target="../media/image7.wmf"/><Relationship Id="rId19" Type="http://schemas.openxmlformats.org/officeDocument/2006/relationships/image" Target="../media/image11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9.wmf"/><Relationship Id="rId22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12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133600" y="4191000"/>
            <a:ext cx="7010400" cy="1367507"/>
          </a:xfrm>
        </p:spPr>
        <p:txBody>
          <a:bodyPr/>
          <a:lstStyle/>
          <a:p>
            <a:r>
              <a:rPr lang="en-US" sz="4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REGRESI  :</a:t>
            </a:r>
          </a:p>
          <a:p>
            <a:r>
              <a:rPr lang="en-US" sz="4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LINER </a:t>
            </a:r>
            <a:r>
              <a:rPr lang="en-US" sz="4400" b="1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dan</a:t>
            </a:r>
            <a:r>
              <a:rPr lang="en-US" sz="4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GANDA</a:t>
            </a:r>
            <a:endParaRPr lang="id-ID" sz="44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1219200" y="7620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JKT = JKR + JKG</a:t>
            </a:r>
          </a:p>
        </p:txBody>
      </p:sp>
      <p:sp>
        <p:nvSpPr>
          <p:cNvPr id="10244" name="Rectangle 9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5" name="Object 8"/>
          <p:cNvGraphicFramePr>
            <a:graphicFrameLocks noChangeAspect="1"/>
          </p:cNvGraphicFramePr>
          <p:nvPr/>
        </p:nvGraphicFramePr>
        <p:xfrm>
          <a:off x="1416050" y="1524000"/>
          <a:ext cx="40163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422400" imgH="635000" progId="Equation.3">
                  <p:embed/>
                </p:oleObj>
              </mc:Choice>
              <mc:Fallback>
                <p:oleObj name="Equation" r:id="rId3" imgW="1422400" imgH="635000" progId="Equation.3">
                  <p:embed/>
                  <p:pic>
                    <p:nvPicPr>
                      <p:cNvPr id="1024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1524000"/>
                        <a:ext cx="40163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7" name="Object 10"/>
          <p:cNvGraphicFramePr>
            <a:graphicFrameLocks noChangeAspect="1"/>
          </p:cNvGraphicFramePr>
          <p:nvPr/>
        </p:nvGraphicFramePr>
        <p:xfrm>
          <a:off x="1295400" y="3581400"/>
          <a:ext cx="6100763" cy="185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2057400" imgH="660400" progId="Equation.3">
                  <p:embed/>
                </p:oleObj>
              </mc:Choice>
              <mc:Fallback>
                <p:oleObj name="Equation" r:id="rId5" imgW="2057400" imgH="660400" progId="Equation.3">
                  <p:embed/>
                  <p:pic>
                    <p:nvPicPr>
                      <p:cNvPr id="1024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81400"/>
                        <a:ext cx="6100763" cy="185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0986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7010400" y="1752600"/>
          <a:ext cx="10668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393529" imgH="241195" progId="Equation.3">
                  <p:embed/>
                </p:oleObj>
              </mc:Choice>
              <mc:Fallback>
                <p:oleObj name="Equation" r:id="rId3" imgW="393529" imgH="241195" progId="Equation.3">
                  <p:embed/>
                  <p:pic>
                    <p:nvPicPr>
                      <p:cNvPr id="1126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752600"/>
                        <a:ext cx="106680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8"/>
          <p:cNvGraphicFramePr>
            <a:graphicFrameLocks noChangeAspect="1"/>
          </p:cNvGraphicFramePr>
          <p:nvPr/>
        </p:nvGraphicFramePr>
        <p:xfrm>
          <a:off x="5143500" y="3036888"/>
          <a:ext cx="14097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647419" imgH="393529" progId="Equation.3">
                  <p:embed/>
                </p:oleObj>
              </mc:Choice>
              <mc:Fallback>
                <p:oleObj name="Equation" r:id="rId5" imgW="647419" imgH="393529" progId="Equation.3">
                  <p:embed/>
                  <p:pic>
                    <p:nvPicPr>
                      <p:cNvPr id="1126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3036888"/>
                        <a:ext cx="1409700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7"/>
          <p:cNvGraphicFramePr>
            <a:graphicFrameLocks noChangeAspect="1"/>
          </p:cNvGraphicFramePr>
          <p:nvPr/>
        </p:nvGraphicFramePr>
        <p:xfrm>
          <a:off x="7194550" y="2590800"/>
          <a:ext cx="7302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215806" imgH="457002" progId="Equation.3">
                  <p:embed/>
                </p:oleObj>
              </mc:Choice>
              <mc:Fallback>
                <p:oleObj name="Equation" r:id="rId7" imgW="215806" imgH="457002" progId="Equation.3">
                  <p:embed/>
                  <p:pic>
                    <p:nvPicPr>
                      <p:cNvPr id="1126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4550" y="2590800"/>
                        <a:ext cx="73025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5181600" y="4008438"/>
          <a:ext cx="1371600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672808" imgH="393529" progId="Equation.3">
                  <p:embed/>
                </p:oleObj>
              </mc:Choice>
              <mc:Fallback>
                <p:oleObj name="Equation" r:id="rId9" imgW="672808" imgH="393529" progId="Equation.3">
                  <p:embed/>
                  <p:pic>
                    <p:nvPicPr>
                      <p:cNvPr id="1126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008438"/>
                        <a:ext cx="1371600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10"/>
          <p:cNvSpPr>
            <a:spLocks noChangeArrowheads="1"/>
          </p:cNvSpPr>
          <p:nvPr/>
        </p:nvSpPr>
        <p:spPr bwMode="auto">
          <a:xfrm>
            <a:off x="0" y="2279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1485900" algn="l"/>
              </a:tabLst>
            </a:pPr>
            <a:endParaRPr lang="en-US" sz="1800"/>
          </a:p>
        </p:txBody>
      </p:sp>
      <p:sp>
        <p:nvSpPr>
          <p:cNvPr id="11271" name="Rectangle 16"/>
          <p:cNvSpPr>
            <a:spLocks noChangeArrowheads="1"/>
          </p:cNvSpPr>
          <p:nvPr/>
        </p:nvSpPr>
        <p:spPr bwMode="auto">
          <a:xfrm>
            <a:off x="0" y="2279650"/>
            <a:ext cx="6254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2" name="Rectangle 21"/>
          <p:cNvSpPr>
            <a:spLocks noChangeArrowheads="1"/>
          </p:cNvSpPr>
          <p:nvPr/>
        </p:nvSpPr>
        <p:spPr bwMode="auto">
          <a:xfrm>
            <a:off x="0" y="2279650"/>
            <a:ext cx="11747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3" name="Rectangle 23"/>
          <p:cNvSpPr>
            <a:spLocks noChangeArrowheads="1"/>
          </p:cNvSpPr>
          <p:nvPr/>
        </p:nvSpPr>
        <p:spPr bwMode="auto">
          <a:xfrm>
            <a:off x="0" y="2279650"/>
            <a:ext cx="6254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4" name="Rectangle 28"/>
          <p:cNvSpPr>
            <a:spLocks noChangeArrowheads="1"/>
          </p:cNvSpPr>
          <p:nvPr/>
        </p:nvSpPr>
        <p:spPr bwMode="auto">
          <a:xfrm>
            <a:off x="-381000" y="2279650"/>
            <a:ext cx="15557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8355" name="Group 163"/>
          <p:cNvGraphicFramePr>
            <a:graphicFrameLocks noGrp="1"/>
          </p:cNvGraphicFramePr>
          <p:nvPr/>
        </p:nvGraphicFramePr>
        <p:xfrm>
          <a:off x="914400" y="1066800"/>
          <a:ext cx="7391400" cy="4826000"/>
        </p:xfrm>
        <a:graphic>
          <a:graphicData uri="http://schemas.openxmlformats.org/drawingml/2006/table">
            <a:tbl>
              <a:tblPr/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3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3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18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Tabel IV-5 Hasil Perhitungan dan Analisa Variansi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89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Sumber variansi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 Kuadrat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Derajat Kebebasan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Nilai rat-rata kuadrat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71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Regresi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JKR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Galat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JKG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n-2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5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710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07" name="Group 955"/>
          <p:cNvGraphicFramePr>
            <a:graphicFrameLocks noGrp="1"/>
          </p:cNvGraphicFramePr>
          <p:nvPr>
            <p:ph/>
          </p:nvPr>
        </p:nvGraphicFramePr>
        <p:xfrm>
          <a:off x="762000" y="762000"/>
          <a:ext cx="7619998" cy="5456237"/>
        </p:xfrm>
        <a:graphic>
          <a:graphicData uri="http://schemas.openxmlformats.org/drawingml/2006/table">
            <a:tbl>
              <a:tblPr/>
              <a:tblGrid>
                <a:gridCol w="1400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3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5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1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Nomor Sampel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IPK (X)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UTS (Y)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r>
                        <a:rPr kumimoji="0" lang="id-ID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  <a:r>
                        <a:rPr kumimoji="0" lang="id-ID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1.99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79.60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3.96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2.68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64.32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7.18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1.89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68.04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180.00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2.68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96.48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7.18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114.80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161.20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9.61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128.48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3.41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231.88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11.63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4624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58.80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4.41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Jumlah</a:t>
                      </a: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25.82</a:t>
                      </a: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444</a:t>
                      </a: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1183.6</a:t>
                      </a: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69.27</a:t>
                      </a: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21.572</a:t>
                      </a: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Rata-rata</a:t>
                      </a: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2.58</a:t>
                      </a: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44.4</a:t>
                      </a: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87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295400" y="762000"/>
          <a:ext cx="54102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905000" imgH="863600" progId="Equation.3">
                  <p:embed/>
                </p:oleObj>
              </mc:Choice>
              <mc:Fallback>
                <p:oleObj name="Equation" r:id="rId3" imgW="1905000" imgH="863600" progId="Equation.3">
                  <p:embed/>
                  <p:pic>
                    <p:nvPicPr>
                      <p:cNvPr id="133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762000"/>
                        <a:ext cx="54102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2644609"/>
              </p:ext>
            </p:extLst>
          </p:nvPr>
        </p:nvGraphicFramePr>
        <p:xfrm>
          <a:off x="1295400" y="3106738"/>
          <a:ext cx="40322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1879600" imgH="393700" progId="Equation.3">
                  <p:embed/>
                </p:oleObj>
              </mc:Choice>
              <mc:Fallback>
                <p:oleObj name="Equation" r:id="rId5" imgW="1879600" imgH="393700" progId="Equation.3">
                  <p:embed/>
                  <p:pic>
                    <p:nvPicPr>
                      <p:cNvPr id="133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106738"/>
                        <a:ext cx="40322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11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7" name="Object 10"/>
          <p:cNvGraphicFramePr>
            <a:graphicFrameLocks noChangeAspect="1"/>
          </p:cNvGraphicFramePr>
          <p:nvPr/>
        </p:nvGraphicFramePr>
        <p:xfrm>
          <a:off x="1144588" y="4600575"/>
          <a:ext cx="6170612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1016000" imgH="203200" progId="Equation.3">
                  <p:embed/>
                </p:oleObj>
              </mc:Choice>
              <mc:Fallback>
                <p:oleObj name="Equation" r:id="rId7" imgW="1016000" imgH="203200" progId="Equation.3">
                  <p:embed/>
                  <p:pic>
                    <p:nvPicPr>
                      <p:cNvPr id="1331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4600575"/>
                        <a:ext cx="6170612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12"/>
          <p:cNvSpPr>
            <a:spLocks noChangeArrowheads="1"/>
          </p:cNvSpPr>
          <p:nvPr/>
        </p:nvSpPr>
        <p:spPr bwMode="auto">
          <a:xfrm>
            <a:off x="0" y="33766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,</a:t>
            </a:r>
            <a:r>
              <a:rPr lang="en-US" sz="1400"/>
              <a:t> 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03764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9" name="Object 2"/>
          <p:cNvGraphicFramePr>
            <a:graphicFrameLocks noChangeAspect="1"/>
          </p:cNvGraphicFramePr>
          <p:nvPr/>
        </p:nvGraphicFramePr>
        <p:xfrm>
          <a:off x="838200" y="838200"/>
          <a:ext cx="51816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2057400" imgH="419100" progId="Equation.3">
                  <p:embed/>
                </p:oleObj>
              </mc:Choice>
              <mc:Fallback>
                <p:oleObj name="Equation" r:id="rId3" imgW="2057400" imgH="419100" progId="Equation.3">
                  <p:embed/>
                  <p:pic>
                    <p:nvPicPr>
                      <p:cNvPr id="1433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838200"/>
                        <a:ext cx="51816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304800" y="2667000"/>
          <a:ext cx="82296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2857500" imgH="393700" progId="Equation.3">
                  <p:embed/>
                </p:oleObj>
              </mc:Choice>
              <mc:Fallback>
                <p:oleObj name="Equation" r:id="rId5" imgW="2857500" imgH="393700" progId="Equation.3">
                  <p:embed/>
                  <p:pic>
                    <p:nvPicPr>
                      <p:cNvPr id="1434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667000"/>
                        <a:ext cx="8229600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792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010400" y="1752600"/>
          <a:ext cx="10668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393529" imgH="241195" progId="Equation.3">
                  <p:embed/>
                </p:oleObj>
              </mc:Choice>
              <mc:Fallback>
                <p:oleObj name="Equation" r:id="rId4" imgW="393529" imgH="241195" progId="Equation.3">
                  <p:embed/>
                  <p:pic>
                    <p:nvPicPr>
                      <p:cNvPr id="153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752600"/>
                        <a:ext cx="106680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0" y="2279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1485900" algn="l"/>
              </a:tabLst>
            </a:pPr>
            <a:endParaRPr lang="en-US" sz="1800"/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279650"/>
            <a:ext cx="6254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0" y="2279650"/>
            <a:ext cx="11747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0" y="2279650"/>
            <a:ext cx="6254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-381000" y="2279650"/>
            <a:ext cx="15557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3803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92511"/>
              </p:ext>
            </p:extLst>
          </p:nvPr>
        </p:nvGraphicFramePr>
        <p:xfrm>
          <a:off x="914400" y="1143000"/>
          <a:ext cx="7391400" cy="4826000"/>
        </p:xfrm>
        <a:graphic>
          <a:graphicData uri="http://schemas.openxmlformats.org/drawingml/2006/table">
            <a:tbl>
              <a:tblPr/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3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3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18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Tabel  Hasil Perhitungan dan Analisa Variansi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89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Sumber variansi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 Kuadrat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Derajat Kebebasan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Nilai rat-rata kuadrat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71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Regresi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531.47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531.47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Galat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1326.93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165.87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5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1858.4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069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91250" y="595313"/>
            <a:ext cx="2332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id-ID" sz="2000" b="1"/>
              <a:t>REGRESI GANDA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7200" y="1462088"/>
            <a:ext cx="379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Taksiran persamaan regresi ganda</a:t>
            </a:r>
            <a:r>
              <a:rPr lang="en-US"/>
              <a:t> </a:t>
            </a: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191000" y="1371600"/>
          <a:ext cx="46482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2019300" imgH="228600" progId="Equation.3">
                  <p:embed/>
                </p:oleObj>
              </mc:Choice>
              <mc:Fallback>
                <p:oleObj name="Equation" r:id="rId3" imgW="2019300" imgH="228600" progId="Equation.3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371600"/>
                        <a:ext cx="464820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0" y="3433763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33763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57200" y="2057400"/>
            <a:ext cx="309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Untuk setiap pasangan data 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429000" y="1968500"/>
          <a:ext cx="2667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1117600" imgH="228600" progId="Equation.3">
                  <p:embed/>
                </p:oleObj>
              </mc:Choice>
              <mc:Fallback>
                <p:oleObj name="Equation" r:id="rId7" imgW="1117600" imgH="228600" progId="Equation.3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968500"/>
                        <a:ext cx="26670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3390900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 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089650" y="2071688"/>
            <a:ext cx="99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berlaku</a:t>
            </a:r>
            <a:r>
              <a:rPr lang="en-US"/>
              <a:t> 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1524000" y="2590800"/>
          <a:ext cx="5715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2286000" imgH="228600" progId="Equation.3">
                  <p:embed/>
                </p:oleObj>
              </mc:Choice>
              <mc:Fallback>
                <p:oleObj name="Equation" r:id="rId9" imgW="2286000" imgH="228600" progId="Equation.3">
                  <p:embed/>
                  <p:pic>
                    <p:nvPicPr>
                      <p:cNvPr id="20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90800"/>
                        <a:ext cx="5715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0" y="3278188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1" imgW="114151" imgH="215619" progId="Equation.3">
                  <p:embed/>
                </p:oleObj>
              </mc:Choice>
              <mc:Fallback>
                <p:oleObj name="Equation" r:id="rId11" imgW="114151" imgH="215619" progId="Equation.3">
                  <p:embed/>
                  <p:pic>
                    <p:nvPicPr>
                      <p:cNvPr id="20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78188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1524000" y="3497263"/>
          <a:ext cx="518160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2" imgW="2857500" imgH="342900" progId="Equation.3">
                  <p:embed/>
                </p:oleObj>
              </mc:Choice>
              <mc:Fallback>
                <p:oleObj name="Equation" r:id="rId12" imgW="2857500" imgH="342900" progId="Equation.3">
                  <p:embed/>
                  <p:pic>
                    <p:nvPicPr>
                      <p:cNvPr id="20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497263"/>
                        <a:ext cx="5181600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685800" y="35814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d-ID">
                <a:ea typeface="Times New Roman" pitchFamily="18" charset="0"/>
                <a:cs typeface="Arial" charset="0"/>
              </a:rPr>
              <a:t>JKG = 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3497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615950" y="4267200"/>
            <a:ext cx="464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Jika JKG diturunkan berturut-turut terhadap 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70" name="Object 22"/>
          <p:cNvGraphicFramePr>
            <a:graphicFrameLocks noChangeAspect="1"/>
          </p:cNvGraphicFramePr>
          <p:nvPr/>
        </p:nvGraphicFramePr>
        <p:xfrm>
          <a:off x="5334000" y="4114800"/>
          <a:ext cx="15716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4" imgW="812447" imgH="228501" progId="Equation.3">
                  <p:embed/>
                </p:oleObj>
              </mc:Choice>
              <mc:Fallback>
                <p:oleObj name="Equation" r:id="rId14" imgW="812447" imgH="228501" progId="Equation.3">
                  <p:embed/>
                  <p:pic>
                    <p:nvPicPr>
                      <p:cNvPr id="207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14800"/>
                        <a:ext cx="15716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685800" y="50292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/>
              <a:t>dan kemudian disamakan dengan nol, akan diperoleh seperangkat persamaan normal k+1 berikut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3433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295400" y="762000"/>
          <a:ext cx="5867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2882900" imgH="431800" progId="Equation.3">
                  <p:embed/>
                </p:oleObj>
              </mc:Choice>
              <mc:Fallback>
                <p:oleObj name="Equation" r:id="rId3" imgW="2882900" imgH="431800" progId="Equation.3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762000"/>
                        <a:ext cx="58674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333375" y="1600200"/>
          <a:ext cx="7896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3466800" imgH="431640" progId="Equation.3">
                  <p:embed/>
                </p:oleObj>
              </mc:Choice>
              <mc:Fallback>
                <p:oleObj name="Equation" r:id="rId5" imgW="3466800" imgH="431640" progId="Equation.3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1600200"/>
                        <a:ext cx="7896225" cy="133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3043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304800" y="2819400"/>
          <a:ext cx="8382000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3670300" imgH="469900" progId="Equation.3">
                  <p:embed/>
                </p:oleObj>
              </mc:Choice>
              <mc:Fallback>
                <p:oleObj name="Equation" r:id="rId7" imgW="3670300" imgH="469900" progId="Equation.3">
                  <p:embed/>
                  <p:pic>
                    <p:nvPicPr>
                      <p:cNvPr id="30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8382000" cy="145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350996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228600" y="4448175"/>
          <a:ext cx="8601075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3644900" imgH="431800" progId="Equation.3">
                  <p:embed/>
                </p:oleObj>
              </mc:Choice>
              <mc:Fallback>
                <p:oleObj name="Equation" r:id="rId9" imgW="3644900" imgH="431800" progId="Equation.3">
                  <p:embed/>
                  <p:pic>
                    <p:nvPicPr>
                      <p:cNvPr id="30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48175"/>
                        <a:ext cx="8601075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52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44475" y="731838"/>
            <a:ext cx="8670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 sz="2000"/>
              <a:t>Bentuk matrik diperluas (augmented amtrix) dari sistem persamaan linier diatas adalah sebagai berikut</a:t>
            </a:r>
            <a:r>
              <a:rPr lang="en-US" sz="2000"/>
              <a:t> 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914400" y="1905000"/>
          <a:ext cx="7391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3390900" imgH="1193800" progId="Equation.3">
                  <p:embed/>
                </p:oleObj>
              </mc:Choice>
              <mc:Fallback>
                <p:oleObj name="Equation" r:id="rId3" imgW="3390900" imgH="1193800" progId="Equation.3">
                  <p:embed/>
                  <p:pic>
                    <p:nvPicPr>
                      <p:cNvPr id="41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7391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2435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029200" y="595313"/>
            <a:ext cx="3873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id-ID" sz="2000" b="1"/>
              <a:t>REGRESI </a:t>
            </a:r>
            <a:r>
              <a:rPr lang="en-US" sz="2000" b="1"/>
              <a:t>2 VARIABEL BEBAS</a:t>
            </a:r>
            <a:endParaRPr lang="id-ID" sz="2000" b="1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57200" y="1462088"/>
            <a:ext cx="379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Taksiran persamaan regresi ganda</a:t>
            </a:r>
            <a:r>
              <a:rPr lang="en-US"/>
              <a:t> 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008563" y="1371600"/>
          <a:ext cx="3011487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307880" imgH="228600" progId="Equation.3">
                  <p:embed/>
                </p:oleObj>
              </mc:Choice>
              <mc:Fallback>
                <p:oleObj name="Equation" r:id="rId3" imgW="1307880" imgH="228600" progId="Equation.3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8563" y="1371600"/>
                        <a:ext cx="3011487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0" y="3433763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33763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57200" y="2057400"/>
            <a:ext cx="309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Untuk setiap pasangan data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883025" y="1968500"/>
          <a:ext cx="17573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736560" imgH="228600" progId="Equation.3">
                  <p:embed/>
                </p:oleObj>
              </mc:Choice>
              <mc:Fallback>
                <p:oleObj name="Equation" r:id="rId7" imgW="736560" imgH="228600" progId="Equation.3">
                  <p:embed/>
                  <p:pic>
                    <p:nvPicPr>
                      <p:cNvPr id="92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3025" y="1968500"/>
                        <a:ext cx="175736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3390900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 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791200" y="2071688"/>
            <a:ext cx="99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berlaku</a:t>
            </a:r>
            <a:r>
              <a:rPr lang="en-US"/>
              <a:t> 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2381250" y="2590800"/>
          <a:ext cx="4000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9" imgW="1600200" imgH="228600" progId="Equation.3">
                  <p:embed/>
                </p:oleObj>
              </mc:Choice>
              <mc:Fallback>
                <p:oleObj name="Equation" r:id="rId9" imgW="1600200" imgH="228600" progId="Equation.3">
                  <p:embed/>
                  <p:pic>
                    <p:nvPicPr>
                      <p:cNvPr id="92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2590800"/>
                        <a:ext cx="4000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0" y="3278188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1" imgW="114151" imgH="215619" progId="Equation.3">
                  <p:embed/>
                </p:oleObj>
              </mc:Choice>
              <mc:Fallback>
                <p:oleObj name="Equation" r:id="rId11" imgW="114151" imgH="215619" progId="Equation.3">
                  <p:embed/>
                  <p:pic>
                    <p:nvPicPr>
                      <p:cNvPr id="92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78188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2133600" y="3497263"/>
          <a:ext cx="3960813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12" imgW="2184120" imgH="342720" progId="Equation.3">
                  <p:embed/>
                </p:oleObj>
              </mc:Choice>
              <mc:Fallback>
                <p:oleObj name="Equation" r:id="rId12" imgW="2184120" imgH="342720" progId="Equation.3">
                  <p:embed/>
                  <p:pic>
                    <p:nvPicPr>
                      <p:cNvPr id="92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497263"/>
                        <a:ext cx="3960813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685800" y="35814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d-ID">
                <a:ea typeface="Times New Roman" pitchFamily="18" charset="0"/>
                <a:cs typeface="Arial" charset="0"/>
              </a:rPr>
              <a:t>JKG = 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3497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15950" y="4267200"/>
            <a:ext cx="464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Jika JKG diturunkan berturut-turut terhadap 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5603875" y="4114800"/>
          <a:ext cx="10318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14" imgW="533160" imgH="228600" progId="Equation.3">
                  <p:embed/>
                </p:oleObj>
              </mc:Choice>
              <mc:Fallback>
                <p:oleObj name="Equation" r:id="rId14" imgW="533160" imgH="228600" progId="Equation.3">
                  <p:embed/>
                  <p:pic>
                    <p:nvPicPr>
                      <p:cNvPr id="923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4114800"/>
                        <a:ext cx="10318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85800" y="50292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/>
              <a:t>dan kemudian disamakan dengan nol, akan diperoleh seperangkat persamaan normal k+1 berikut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567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A2A5C6-5340-46A3-A272-387BF103A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Akhir </a:t>
            </a:r>
            <a:r>
              <a:rPr lang="en-US" dirty="0" err="1"/>
              <a:t>Pembelajaran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AC75F-0B37-4B33-B0C9-674F5D9FC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/>
          <a:lstStyle/>
          <a:p>
            <a:r>
              <a:rPr lang="en-US" sz="3600" dirty="0"/>
              <a:t>Mampu </a:t>
            </a:r>
            <a:r>
              <a:rPr lang="en-US" sz="3600" dirty="0" err="1"/>
              <a:t>menjelaskan</a:t>
            </a:r>
            <a:r>
              <a:rPr lang="en-US" sz="3600" dirty="0"/>
              <a:t> dan </a:t>
            </a:r>
            <a:r>
              <a:rPr lang="en-US" sz="3600" dirty="0" err="1"/>
              <a:t>menganalisa</a:t>
            </a:r>
            <a:r>
              <a:rPr lang="en-US" sz="3600" dirty="0"/>
              <a:t> </a:t>
            </a:r>
            <a:r>
              <a:rPr lang="en-US" sz="3600" dirty="0" err="1"/>
              <a:t>regresi</a:t>
            </a:r>
            <a:r>
              <a:rPr lang="en-US" sz="3600"/>
              <a:t> Linier dan Ganda</a:t>
            </a:r>
            <a:endParaRPr lang="en-ID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FD202C-ECAD-4E8F-A377-9244C371E5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3224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2263775" y="762000"/>
          <a:ext cx="39290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1930320" imgH="431640" progId="Equation.3">
                  <p:embed/>
                </p:oleObj>
              </mc:Choice>
              <mc:Fallback>
                <p:oleObj name="Equation" r:id="rId3" imgW="1930320" imgH="431640" progId="Equation.3">
                  <p:embed/>
                  <p:pic>
                    <p:nvPicPr>
                      <p:cNvPr id="102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762000"/>
                        <a:ext cx="39290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333375" y="1600200"/>
          <a:ext cx="7896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3466800" imgH="431640" progId="Equation.3">
                  <p:embed/>
                </p:oleObj>
              </mc:Choice>
              <mc:Fallback>
                <p:oleObj name="Equation" r:id="rId5" imgW="3466800" imgH="431640" progId="Equation.3">
                  <p:embed/>
                  <p:pic>
                    <p:nvPicPr>
                      <p:cNvPr id="102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1600200"/>
                        <a:ext cx="7896225" cy="133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3043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304800" y="2819400"/>
          <a:ext cx="8382000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3670300" imgH="469900" progId="Equation.3">
                  <p:embed/>
                </p:oleObj>
              </mc:Choice>
              <mc:Fallback>
                <p:oleObj name="Equation" r:id="rId7" imgW="3670300" imgH="469900" progId="Equation.3">
                  <p:embed/>
                  <p:pic>
                    <p:nvPicPr>
                      <p:cNvPr id="102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8382000" cy="145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350996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228600" y="4448175"/>
          <a:ext cx="8601075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3644900" imgH="431800" progId="Equation.3">
                  <p:embed/>
                </p:oleObj>
              </mc:Choice>
              <mc:Fallback>
                <p:oleObj name="Equation" r:id="rId9" imgW="3644900" imgH="431800" progId="Equation.3">
                  <p:embed/>
                  <p:pic>
                    <p:nvPicPr>
                      <p:cNvPr id="102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48175"/>
                        <a:ext cx="8601075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84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38175" y="808038"/>
            <a:ext cx="7820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 sz="2000">
                <a:cs typeface="Times New Roman" pitchFamily="18" charset="0"/>
              </a:rPr>
              <a:t>Korelasi antara nilai kimia (y), nilai IQ (X</a:t>
            </a:r>
            <a:r>
              <a:rPr lang="id-ID" sz="2000" baseline="-30000">
                <a:cs typeface="Times New Roman" pitchFamily="18" charset="0"/>
              </a:rPr>
              <a:t>1</a:t>
            </a:r>
            <a:r>
              <a:rPr lang="id-ID" sz="2000">
                <a:cs typeface="Times New Roman" pitchFamily="18" charset="0"/>
              </a:rPr>
              <a:t>) dan jumlah mangkir (X</a:t>
            </a:r>
            <a:r>
              <a:rPr lang="id-ID" sz="2000" baseline="-30000">
                <a:cs typeface="Times New Roman" pitchFamily="18" charset="0"/>
              </a:rPr>
              <a:t>2</a:t>
            </a:r>
            <a:r>
              <a:rPr lang="id-ID" sz="2000">
                <a:cs typeface="Times New Roman" pitchFamily="18" charset="0"/>
              </a:rPr>
              <a:t>) yang dinyatakan sebagai </a:t>
            </a:r>
            <a:endParaRPr lang="id-ID" sz="200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595688" y="925513"/>
          <a:ext cx="976312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266469" imgH="241091" progId="Equation.3">
                  <p:embed/>
                </p:oleObj>
              </mc:Choice>
              <mc:Fallback>
                <p:oleObj name="Equation" r:id="rId3" imgW="266469" imgH="241091" progId="Equation.3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688" y="925513"/>
                        <a:ext cx="976312" cy="82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452938" y="1143000"/>
            <a:ext cx="4005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000">
                <a:cs typeface="Times New Roman" pitchFamily="18" charset="0"/>
              </a:rPr>
              <a:t>ditentukan oleh rumusan berikut :</a:t>
            </a:r>
            <a:r>
              <a:rPr lang="en-US" sz="2000"/>
              <a:t> 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295400" y="1905000"/>
          <a:ext cx="6096000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2882900" imgH="520700" progId="Equation.3">
                  <p:embed/>
                </p:oleObj>
              </mc:Choice>
              <mc:Fallback>
                <p:oleObj name="Equation" r:id="rId5" imgW="2882900" imgH="520700" progId="Equation.3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05000"/>
                        <a:ext cx="6096000" cy="1328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665163" y="3454400"/>
          <a:ext cx="7583487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2908080" imgH="914400" progId="Equation.3">
                  <p:embed/>
                </p:oleObj>
              </mc:Choice>
              <mc:Fallback>
                <p:oleObj name="Equation" r:id="rId7" imgW="2908080" imgH="914400" progId="Equation.3">
                  <p:embed/>
                  <p:pic>
                    <p:nvPicPr>
                      <p:cNvPr id="51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3454400"/>
                        <a:ext cx="7583487" cy="248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8439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6513" y="457200"/>
          <a:ext cx="9031287" cy="230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2997000" imgH="914400" progId="Equation.3">
                  <p:embed/>
                </p:oleObj>
              </mc:Choice>
              <mc:Fallback>
                <p:oleObj name="Equation" r:id="rId3" imgW="2997000" imgH="914400" progId="Equation.3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3" y="457200"/>
                        <a:ext cx="9031287" cy="230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152400" y="2971800"/>
          <a:ext cx="8991600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3073320" imgH="914400" progId="Equation.3">
                  <p:embed/>
                </p:oleObj>
              </mc:Choice>
              <mc:Fallback>
                <p:oleObj name="Equation" r:id="rId5" imgW="3073320" imgH="914400" progId="Equation.3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971800"/>
                        <a:ext cx="8991600" cy="234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2370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3400" y="641350"/>
            <a:ext cx="807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tabLst>
                <a:tab pos="3543300" algn="l"/>
                <a:tab pos="4000500" algn="l"/>
              </a:tabLst>
            </a:pPr>
            <a:r>
              <a:rPr lang="id-ID" sz="2000"/>
              <a:t>Korelasi Parsial adalah korelasi antara satu variabel bebas dengan satu varaibel terikat dengan mengkondisikan variabel bebas lain pada kondisi terkendali (kontrol), adalah 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447800" y="1981200"/>
          <a:ext cx="57150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2159000" imgH="520700" progId="Equation.3">
                  <p:embed/>
                </p:oleObj>
              </mc:Choice>
              <mc:Fallback>
                <p:oleObj name="Equation" r:id="rId3" imgW="2159000" imgH="520700" progId="Equation.3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81200"/>
                        <a:ext cx="5715000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295400" y="3386138"/>
          <a:ext cx="6096000" cy="149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2146300" imgH="520700" progId="Equation.3">
                  <p:embed/>
                </p:oleObj>
              </mc:Choice>
              <mc:Fallback>
                <p:oleObj name="Equation" r:id="rId5" imgW="2146300" imgH="520700" progId="Equation.3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386138"/>
                        <a:ext cx="6096000" cy="1490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2210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1009650" y="1512888"/>
            <a:ext cx="53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1009650" y="1512888"/>
            <a:ext cx="53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009650" y="1512888"/>
            <a:ext cx="558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763" name="Group 571"/>
          <p:cNvGraphicFramePr>
            <a:graphicFrameLocks noGrp="1"/>
          </p:cNvGraphicFramePr>
          <p:nvPr/>
        </p:nvGraphicFramePr>
        <p:xfrm>
          <a:off x="609600" y="685800"/>
          <a:ext cx="7924800" cy="5410205"/>
        </p:xfrm>
        <a:graphic>
          <a:graphicData uri="http://schemas.openxmlformats.org/drawingml/2006/table">
            <a:tbl>
              <a:tblPr/>
              <a:tblGrid>
                <a:gridCol w="69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17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Mhs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Nilai kimia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Nilai IQ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Jml mangkir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5,525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4,225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3,700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2,500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4,180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3,025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5,850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4,225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4,675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3,025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6,090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4,900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4,225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6,860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4,900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4,050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2,500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6,370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4,900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3,800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2,500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4,070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3,025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61,280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3,581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43,950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2,520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646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762000" y="1212760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 sz="2400" dirty="0"/>
              <a:t>Dalam kehidupan sering ditemukan adanya sekelompok peubah yang diantaranya terdapat hubungan alamiah, misalny</a:t>
            </a:r>
            <a:r>
              <a:rPr lang="en-US" sz="2400" dirty="0"/>
              <a:t>a </a:t>
            </a:r>
            <a:r>
              <a:rPr lang="id-ID" sz="2400" dirty="0"/>
              <a:t>panjang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berat</a:t>
            </a:r>
            <a:r>
              <a:rPr lang="en-US" sz="2400" dirty="0"/>
              <a:t> </a:t>
            </a:r>
            <a:r>
              <a:rPr lang="id-ID" sz="2400" dirty="0"/>
              <a:t>bayi yang baru lahir</a:t>
            </a:r>
            <a:r>
              <a:rPr lang="en-US" sz="2400" dirty="0"/>
              <a:t> </a:t>
            </a: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6019800" y="6096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PENDAHULUAN</a:t>
            </a: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-542925" y="3300413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52334" imgH="228501" progId="Equation.3">
                  <p:embed/>
                </p:oleObj>
              </mc:Choice>
              <mc:Fallback>
                <p:oleObj name="Equation" r:id="rId3" imgW="152334" imgH="228501" progId="Equation.3">
                  <p:embed/>
                  <p:pic>
                    <p:nvPicPr>
                      <p:cNvPr id="30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42925" y="3300413"/>
                        <a:ext cx="1524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13"/>
          <p:cNvSpPr>
            <a:spLocks noChangeArrowheads="1"/>
          </p:cNvSpPr>
          <p:nvPr/>
        </p:nvSpPr>
        <p:spPr bwMode="auto">
          <a:xfrm>
            <a:off x="762000" y="2506663"/>
            <a:ext cx="80010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400" dirty="0" err="1">
                <a:cs typeface="Times New Roman" pitchFamily="18" charset="0"/>
              </a:rPr>
              <a:t>Hubungan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umum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terjadi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antara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peubah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bebas</a:t>
            </a:r>
            <a:r>
              <a:rPr lang="en-US" sz="2400" dirty="0">
                <a:cs typeface="Times New Roman" pitchFamily="18" charset="0"/>
              </a:rPr>
              <a:t> X</a:t>
            </a:r>
            <a:r>
              <a:rPr lang="id-ID" sz="2400" dirty="0">
                <a:cs typeface="Times New Roman" pitchFamily="18" charset="0"/>
              </a:rPr>
              <a:t> yang galat pengukurannya dapat diabaikan atau dikendalikan dalam percobaan dengan peubah terikat (respon Y) tunggal yang tidak dapat dikontrol</a:t>
            </a:r>
            <a:r>
              <a:rPr lang="en-US" sz="2400" dirty="0"/>
              <a:t> </a:t>
            </a:r>
          </a:p>
        </p:txBody>
      </p:sp>
      <p:graphicFrame>
        <p:nvGraphicFramePr>
          <p:cNvPr id="3078" name="Object 16"/>
          <p:cNvGraphicFramePr>
            <a:graphicFrameLocks noChangeAspect="1"/>
          </p:cNvGraphicFramePr>
          <p:nvPr/>
        </p:nvGraphicFramePr>
        <p:xfrm>
          <a:off x="2946400" y="3048000"/>
          <a:ext cx="1809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77646" imgH="228402" progId="Equation.3">
                  <p:embed/>
                </p:oleObj>
              </mc:Choice>
              <mc:Fallback>
                <p:oleObj name="Equation" r:id="rId5" imgW="177646" imgH="228402" progId="Equation.3">
                  <p:embed/>
                  <p:pic>
                    <p:nvPicPr>
                      <p:cNvPr id="307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3048000"/>
                        <a:ext cx="180975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23"/>
          <p:cNvSpPr>
            <a:spLocks noChangeArrowheads="1"/>
          </p:cNvSpPr>
          <p:nvPr/>
        </p:nvSpPr>
        <p:spPr bwMode="auto">
          <a:xfrm>
            <a:off x="762000" y="4413250"/>
            <a:ext cx="7543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 sz="2400" dirty="0"/>
              <a:t>Persoalan utama dalam bidang statistika adalah menemukan taksiran terbaik peubah terikat apabila diketahui nilai dari peubah bebasnya. </a:t>
            </a:r>
          </a:p>
        </p:txBody>
      </p:sp>
    </p:spTree>
    <p:extLst>
      <p:ext uri="{BB962C8B-B14F-4D97-AF65-F5344CB8AC3E}">
        <p14:creationId xmlns:p14="http://schemas.microsoft.com/office/powerpoint/2010/main" val="334580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09600" y="1790700"/>
            <a:ext cx="78486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/>
          <a:p>
            <a:pPr marL="342900" indent="-342900"/>
            <a:r>
              <a:rPr lang="sv-SE" dirty="0"/>
              <a:t>(</a:t>
            </a:r>
            <a:r>
              <a:rPr lang="sv-SE" sz="2400" dirty="0"/>
              <a:t>1)Menentukan bentuk hubungan antara peubah bebas (X) dgn peubah terikat (Y) </a:t>
            </a:r>
          </a:p>
          <a:p>
            <a:pPr marL="342900" indent="-342900"/>
            <a:r>
              <a:rPr lang="sv-SE" sz="2400" dirty="0"/>
              <a:t>(2)Memprediksi besarnya variasi yang terjadi pada peubah bebas (Y) berdasarkan peubah terikat (X), </a:t>
            </a:r>
          </a:p>
          <a:p>
            <a:pPr marL="342900" indent="-342900"/>
            <a:r>
              <a:rPr lang="sv-SE" sz="2400" dirty="0"/>
              <a:t>(3)Menetapkan arah dan besarnya koefisien korelasi antara kedua peubah   </a:t>
            </a:r>
          </a:p>
          <a:p>
            <a:pPr marL="342900" indent="-342900"/>
            <a:endParaRPr lang="sv-SE" sz="2400" dirty="0"/>
          </a:p>
          <a:p>
            <a:pPr marL="342900" indent="-342900">
              <a:buFont typeface="Wingdings" pitchFamily="2" charset="2"/>
              <a:buChar char="q"/>
            </a:pPr>
            <a:r>
              <a:rPr lang="sv-SE" sz="2400" dirty="0"/>
              <a:t>Analisa Regresi Linier ( Sederhana, Berganda, Dummy variabel, Ordinal, Nominal/log ) </a:t>
            </a:r>
          </a:p>
          <a:p>
            <a:pPr marL="342900" indent="-342900">
              <a:buFont typeface="Wingdings" pitchFamily="2" charset="2"/>
              <a:buNone/>
            </a:pPr>
            <a:endParaRPr lang="en-US" sz="2400" dirty="0"/>
          </a:p>
          <a:p>
            <a:pPr marL="342900" indent="-342900">
              <a:buFont typeface="Wingdings" pitchFamily="2" charset="2"/>
              <a:buChar char="q"/>
            </a:pPr>
            <a:r>
              <a:rPr lang="sv-SE" sz="2400" dirty="0"/>
              <a:t> Analisa Regresi Non-Linier </a:t>
            </a:r>
            <a:endParaRPr lang="en-US" sz="2400" dirty="0"/>
          </a:p>
          <a:p>
            <a:pPr marL="342900" indent="-342900" eaLnBrk="0" hangingPunct="0"/>
            <a:endParaRPr lang="en-US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9600" y="651788"/>
            <a:ext cx="7848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/>
          <a:p>
            <a:r>
              <a:rPr lang="sv-SE" sz="2800" dirty="0"/>
              <a:t>Analisis Regresi (Anareg), adalah suatu teknik statistik yang digunakan untuk: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253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ChangeArrowheads="1"/>
          </p:cNvSpPr>
          <p:nvPr/>
        </p:nvSpPr>
        <p:spPr bwMode="auto">
          <a:xfrm>
            <a:off x="533400" y="707420"/>
            <a:ext cx="792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 sz="2400" dirty="0"/>
              <a:t>Hasil survey untuk meneliti hubungan antara tinggi badan dengan berat  badan mendapatkan bahwa tinggi badan A 160 kg berat badannya 52 kg, tetapi si B yang memiliki berat badan yang sama dengan B memiliki berat badan 49 kg</a:t>
            </a:r>
            <a:r>
              <a:rPr lang="en-US" sz="2400" dirty="0"/>
              <a:t> </a:t>
            </a:r>
          </a:p>
        </p:txBody>
      </p:sp>
      <p:graphicFrame>
        <p:nvGraphicFramePr>
          <p:cNvPr id="5123" name="Object 19"/>
          <p:cNvGraphicFramePr>
            <a:graphicFrameLocks noChangeAspect="1"/>
          </p:cNvGraphicFramePr>
          <p:nvPr/>
        </p:nvGraphicFramePr>
        <p:xfrm>
          <a:off x="2438400" y="2667000"/>
          <a:ext cx="48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77646" imgH="228402" progId="Equation.3">
                  <p:embed/>
                </p:oleObj>
              </mc:Choice>
              <mc:Fallback>
                <p:oleObj name="Equation" r:id="rId3" imgW="177646" imgH="228402" progId="Equation.3">
                  <p:embed/>
                  <p:pic>
                    <p:nvPicPr>
                      <p:cNvPr id="512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667000"/>
                        <a:ext cx="482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8"/>
          <p:cNvGraphicFramePr>
            <a:graphicFrameLocks noChangeAspect="1"/>
          </p:cNvGraphicFramePr>
          <p:nvPr/>
        </p:nvGraphicFramePr>
        <p:xfrm>
          <a:off x="533400" y="3124200"/>
          <a:ext cx="508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52334" imgH="228501" progId="Equation.3">
                  <p:embed/>
                </p:oleObj>
              </mc:Choice>
              <mc:Fallback>
                <p:oleObj name="Equation" r:id="rId5" imgW="152334" imgH="228501" progId="Equation.3">
                  <p:embed/>
                  <p:pic>
                    <p:nvPicPr>
                      <p:cNvPr id="512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508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7"/>
          <p:cNvGraphicFramePr>
            <a:graphicFrameLocks noChangeAspect="1"/>
          </p:cNvGraphicFramePr>
          <p:nvPr/>
        </p:nvGraphicFramePr>
        <p:xfrm>
          <a:off x="3114675" y="3430588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512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3430588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16"/>
          <p:cNvGraphicFramePr>
            <a:graphicFrameLocks noChangeAspect="1"/>
          </p:cNvGraphicFramePr>
          <p:nvPr/>
        </p:nvGraphicFramePr>
        <p:xfrm>
          <a:off x="5362575" y="3200400"/>
          <a:ext cx="8096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279279" imgH="241195" progId="Equation.3">
                  <p:embed/>
                </p:oleObj>
              </mc:Choice>
              <mc:Fallback>
                <p:oleObj name="Equation" r:id="rId9" imgW="279279" imgH="241195" progId="Equation.3">
                  <p:embed/>
                  <p:pic>
                    <p:nvPicPr>
                      <p:cNvPr id="512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575" y="3200400"/>
                        <a:ext cx="80962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5"/>
          <p:cNvGraphicFramePr>
            <a:graphicFrameLocks noChangeAspect="1"/>
          </p:cNvGraphicFramePr>
          <p:nvPr/>
        </p:nvGraphicFramePr>
        <p:xfrm>
          <a:off x="7848600" y="3124200"/>
          <a:ext cx="76041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266469" imgH="253780" progId="Equation.3">
                  <p:embed/>
                </p:oleObj>
              </mc:Choice>
              <mc:Fallback>
                <p:oleObj name="Equation" r:id="rId11" imgW="266469" imgH="253780" progId="Equation.3">
                  <p:embed/>
                  <p:pic>
                    <p:nvPicPr>
                      <p:cNvPr id="51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3124200"/>
                        <a:ext cx="760413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20"/>
          <p:cNvSpPr>
            <a:spLocks noChangeArrowheads="1"/>
          </p:cNvSpPr>
          <p:nvPr/>
        </p:nvSpPr>
        <p:spPr bwMode="auto">
          <a:xfrm>
            <a:off x="533400" y="2740968"/>
            <a:ext cx="1874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Dalam hal ini </a:t>
            </a:r>
            <a:endParaRPr lang="id-ID" sz="2400" dirty="0"/>
          </a:p>
        </p:txBody>
      </p:sp>
      <p:sp>
        <p:nvSpPr>
          <p:cNvPr id="5129" name="Rectangle 21"/>
          <p:cNvSpPr>
            <a:spLocks noChangeArrowheads="1"/>
          </p:cNvSpPr>
          <p:nvPr/>
        </p:nvSpPr>
        <p:spPr bwMode="auto">
          <a:xfrm>
            <a:off x="2895600" y="2740968"/>
            <a:ext cx="5496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merupakan nilai peubah acak berat badan </a:t>
            </a:r>
            <a:endParaRPr lang="id-ID" sz="2400" dirty="0"/>
          </a:p>
        </p:txBody>
      </p:sp>
      <p:sp>
        <p:nvSpPr>
          <p:cNvPr id="5130" name="Rectangle 22"/>
          <p:cNvSpPr>
            <a:spLocks noChangeArrowheads="1"/>
          </p:cNvSpPr>
          <p:nvPr/>
        </p:nvSpPr>
        <p:spPr bwMode="auto">
          <a:xfrm>
            <a:off x="920750" y="3274368"/>
            <a:ext cx="13017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atau Y|xi</a:t>
            </a:r>
            <a:endParaRPr lang="id-ID" sz="2400" dirty="0"/>
          </a:p>
        </p:txBody>
      </p:sp>
      <p:sp>
        <p:nvSpPr>
          <p:cNvPr id="5131" name="Rectangle 23"/>
          <p:cNvSpPr>
            <a:spLocks noChangeArrowheads="1"/>
          </p:cNvSpPr>
          <p:nvPr/>
        </p:nvSpPr>
        <p:spPr bwMode="auto">
          <a:xfrm>
            <a:off x="2286000" y="3274368"/>
            <a:ext cx="29166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dengan nilai rata-rata </a:t>
            </a:r>
            <a:endParaRPr lang="id-ID" sz="2400" dirty="0"/>
          </a:p>
        </p:txBody>
      </p:sp>
      <p:sp>
        <p:nvSpPr>
          <p:cNvPr id="5132" name="Rectangle 24"/>
          <p:cNvSpPr>
            <a:spLocks noChangeArrowheads="1"/>
          </p:cNvSpPr>
          <p:nvPr/>
        </p:nvSpPr>
        <p:spPr bwMode="auto">
          <a:xfrm>
            <a:off x="6019800" y="3274368"/>
            <a:ext cx="17543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dan variansi </a:t>
            </a:r>
            <a:endParaRPr lang="id-ID" sz="2400" dirty="0"/>
          </a:p>
        </p:txBody>
      </p:sp>
      <p:graphicFrame>
        <p:nvGraphicFramePr>
          <p:cNvPr id="5133" name="Object 26"/>
          <p:cNvGraphicFramePr>
            <a:graphicFrameLocks noChangeAspect="1"/>
          </p:cNvGraphicFramePr>
          <p:nvPr/>
        </p:nvGraphicFramePr>
        <p:xfrm>
          <a:off x="6019800" y="3962400"/>
          <a:ext cx="40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3" imgW="152334" imgH="228501" progId="Equation.3">
                  <p:embed/>
                </p:oleObj>
              </mc:Choice>
              <mc:Fallback>
                <p:oleObj name="Equation" r:id="rId13" imgW="152334" imgH="228501" progId="Equation.3">
                  <p:embed/>
                  <p:pic>
                    <p:nvPicPr>
                      <p:cNvPr id="5133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962400"/>
                        <a:ext cx="40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25"/>
          <p:cNvGraphicFramePr>
            <a:graphicFrameLocks noChangeAspect="1"/>
          </p:cNvGraphicFramePr>
          <p:nvPr/>
        </p:nvGraphicFramePr>
        <p:xfrm>
          <a:off x="6924675" y="3962400"/>
          <a:ext cx="5429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5" imgW="177646" imgH="228402" progId="Equation.3">
                  <p:embed/>
                </p:oleObj>
              </mc:Choice>
              <mc:Fallback>
                <p:oleObj name="Equation" r:id="rId15" imgW="177646" imgH="228402" progId="Equation.3">
                  <p:embed/>
                  <p:pic>
                    <p:nvPicPr>
                      <p:cNvPr id="513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3962400"/>
                        <a:ext cx="5429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Rectangle 27"/>
          <p:cNvSpPr>
            <a:spLocks noChangeArrowheads="1"/>
          </p:cNvSpPr>
          <p:nvPr/>
        </p:nvSpPr>
        <p:spPr bwMode="auto">
          <a:xfrm>
            <a:off x="533400" y="4058593"/>
            <a:ext cx="52354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Apabila terdapat hubungan linier antara </a:t>
            </a:r>
            <a:endParaRPr lang="id-ID" sz="2400" dirty="0"/>
          </a:p>
        </p:txBody>
      </p:sp>
      <p:sp>
        <p:nvSpPr>
          <p:cNvPr id="5136" name="Rectangle 28"/>
          <p:cNvSpPr>
            <a:spLocks noChangeArrowheads="1"/>
          </p:cNvSpPr>
          <p:nvPr/>
        </p:nvSpPr>
        <p:spPr bwMode="auto">
          <a:xfrm>
            <a:off x="6308725" y="4038600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>
                <a:cs typeface="Times New Roman" pitchFamily="18" charset="0"/>
              </a:rPr>
              <a:t>dan </a:t>
            </a:r>
            <a:endParaRPr lang="id-ID"/>
          </a:p>
        </p:txBody>
      </p:sp>
      <p:sp>
        <p:nvSpPr>
          <p:cNvPr id="5137" name="Rectangle 29"/>
          <p:cNvSpPr>
            <a:spLocks noChangeArrowheads="1"/>
          </p:cNvSpPr>
          <p:nvPr/>
        </p:nvSpPr>
        <p:spPr bwMode="auto">
          <a:xfrm>
            <a:off x="533400" y="4645968"/>
            <a:ext cx="37794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dinyatakan dalam hubungan</a:t>
            </a:r>
            <a:r>
              <a:rPr lang="en-US" sz="2400" dirty="0"/>
              <a:t> </a:t>
            </a:r>
          </a:p>
        </p:txBody>
      </p:sp>
      <p:sp>
        <p:nvSpPr>
          <p:cNvPr id="5138" name="Rectangle 31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39" name="Object 30"/>
          <p:cNvGraphicFramePr>
            <a:graphicFrameLocks noChangeAspect="1"/>
          </p:cNvGraphicFramePr>
          <p:nvPr/>
        </p:nvGraphicFramePr>
        <p:xfrm>
          <a:off x="4733925" y="4572000"/>
          <a:ext cx="220027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6" imgW="825500" imgH="241300" progId="Equation.3">
                  <p:embed/>
                </p:oleObj>
              </mc:Choice>
              <mc:Fallback>
                <p:oleObj name="Equation" r:id="rId16" imgW="825500" imgH="241300" progId="Equation.3">
                  <p:embed/>
                  <p:pic>
                    <p:nvPicPr>
                      <p:cNvPr id="5139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4572000"/>
                        <a:ext cx="220027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0" name="Rectangle 32"/>
          <p:cNvSpPr>
            <a:spLocks noChangeArrowheads="1"/>
          </p:cNvSpPr>
          <p:nvPr/>
        </p:nvSpPr>
        <p:spPr bwMode="auto">
          <a:xfrm>
            <a:off x="0" y="339566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 sz="1800"/>
          </a:p>
        </p:txBody>
      </p:sp>
      <p:graphicFrame>
        <p:nvGraphicFramePr>
          <p:cNvPr id="5141" name="Object 34"/>
          <p:cNvGraphicFramePr>
            <a:graphicFrameLocks noChangeAspect="1"/>
          </p:cNvGraphicFramePr>
          <p:nvPr/>
        </p:nvGraphicFramePr>
        <p:xfrm>
          <a:off x="1981200" y="5210175"/>
          <a:ext cx="457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8" imgW="152334" imgH="139639" progId="Equation.3">
                  <p:embed/>
                </p:oleObj>
              </mc:Choice>
              <mc:Fallback>
                <p:oleObj name="Equation" r:id="rId18" imgW="152334" imgH="139639" progId="Equation.3">
                  <p:embed/>
                  <p:pic>
                    <p:nvPicPr>
                      <p:cNvPr id="5141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210175"/>
                        <a:ext cx="4572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2" name="Object 33"/>
          <p:cNvGraphicFramePr>
            <a:graphicFrameLocks noChangeAspect="1"/>
          </p:cNvGraphicFramePr>
          <p:nvPr/>
        </p:nvGraphicFramePr>
        <p:xfrm>
          <a:off x="2982913" y="5105400"/>
          <a:ext cx="5222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0" imgW="152268" imgH="203024" progId="Equation.3">
                  <p:embed/>
                </p:oleObj>
              </mc:Choice>
              <mc:Fallback>
                <p:oleObj name="Equation" r:id="rId20" imgW="152268" imgH="203024" progId="Equation.3">
                  <p:embed/>
                  <p:pic>
                    <p:nvPicPr>
                      <p:cNvPr id="5142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913" y="5105400"/>
                        <a:ext cx="52228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3" name="Rectangle 35"/>
          <p:cNvSpPr>
            <a:spLocks noChangeArrowheads="1"/>
          </p:cNvSpPr>
          <p:nvPr/>
        </p:nvSpPr>
        <p:spPr bwMode="auto">
          <a:xfrm>
            <a:off x="609600" y="5179368"/>
            <a:ext cx="13770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Koefisien</a:t>
            </a:r>
            <a:r>
              <a:rPr lang="id-ID" dirty="0">
                <a:cs typeface="Times New Roman" pitchFamily="18" charset="0"/>
              </a:rPr>
              <a:t> </a:t>
            </a:r>
            <a:endParaRPr lang="id-ID" dirty="0"/>
          </a:p>
        </p:txBody>
      </p:sp>
      <p:sp>
        <p:nvSpPr>
          <p:cNvPr id="5144" name="Rectangle 36"/>
          <p:cNvSpPr>
            <a:spLocks noChangeArrowheads="1"/>
          </p:cNvSpPr>
          <p:nvPr/>
        </p:nvSpPr>
        <p:spPr bwMode="auto">
          <a:xfrm>
            <a:off x="2346325" y="5179368"/>
            <a:ext cx="724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dan </a:t>
            </a:r>
            <a:endParaRPr lang="id-ID" sz="2400" dirty="0"/>
          </a:p>
        </p:txBody>
      </p:sp>
      <p:sp>
        <p:nvSpPr>
          <p:cNvPr id="5145" name="Rectangle 37"/>
          <p:cNvSpPr>
            <a:spLocks noChangeArrowheads="1"/>
          </p:cNvSpPr>
          <p:nvPr/>
        </p:nvSpPr>
        <p:spPr bwMode="auto">
          <a:xfrm>
            <a:off x="3344863" y="5179368"/>
            <a:ext cx="52238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dirty="0">
                <a:cs typeface="Times New Roman" pitchFamily="18" charset="0"/>
              </a:rPr>
              <a:t> </a:t>
            </a:r>
            <a:r>
              <a:rPr lang="id-ID" sz="2400" dirty="0">
                <a:cs typeface="Times New Roman" pitchFamily="18" charset="0"/>
              </a:rPr>
              <a:t>merupakan dua parameter yang ditaksir</a:t>
            </a:r>
            <a:endParaRPr lang="en-US" sz="2400" dirty="0"/>
          </a:p>
        </p:txBody>
      </p:sp>
      <p:sp>
        <p:nvSpPr>
          <p:cNvPr id="5146" name="Rectangle 39"/>
          <p:cNvSpPr>
            <a:spLocks noChangeArrowheads="1"/>
          </p:cNvSpPr>
          <p:nvPr/>
        </p:nvSpPr>
        <p:spPr bwMode="auto">
          <a:xfrm>
            <a:off x="515938" y="5867400"/>
            <a:ext cx="2608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d</a:t>
            </a:r>
            <a:r>
              <a:rPr lang="id-ID" dirty="0">
                <a:cs typeface="Times New Roman" pitchFamily="18" charset="0"/>
              </a:rPr>
              <a:t>ari data sampel</a:t>
            </a:r>
            <a:r>
              <a:rPr lang="en-US" dirty="0"/>
              <a:t> </a:t>
            </a:r>
          </a:p>
        </p:txBody>
      </p:sp>
      <p:sp>
        <p:nvSpPr>
          <p:cNvPr id="5147" name="Rectangle 41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48" name="Object 40"/>
          <p:cNvGraphicFramePr>
            <a:graphicFrameLocks noChangeAspect="1"/>
          </p:cNvGraphicFramePr>
          <p:nvPr/>
        </p:nvGraphicFramePr>
        <p:xfrm>
          <a:off x="3124200" y="5715000"/>
          <a:ext cx="17430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2" imgW="672808" imgH="215806" progId="Equation.3">
                  <p:embed/>
                </p:oleObj>
              </mc:Choice>
              <mc:Fallback>
                <p:oleObj name="Equation" r:id="rId22" imgW="672808" imgH="215806" progId="Equation.3">
                  <p:embed/>
                  <p:pic>
                    <p:nvPicPr>
                      <p:cNvPr id="514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715000"/>
                        <a:ext cx="174307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902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ChangeArrowheads="1"/>
          </p:cNvSpPr>
          <p:nvPr/>
        </p:nvSpPr>
        <p:spPr bwMode="auto">
          <a:xfrm>
            <a:off x="228600" y="683568"/>
            <a:ext cx="39392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Dari</a:t>
            </a:r>
            <a:r>
              <a:rPr lang="id-ID" dirty="0">
                <a:cs typeface="Times New Roman" pitchFamily="18" charset="0"/>
              </a:rPr>
              <a:t> </a:t>
            </a:r>
            <a:r>
              <a:rPr lang="id-ID" sz="2400" dirty="0">
                <a:cs typeface="Times New Roman" pitchFamily="18" charset="0"/>
              </a:rPr>
              <a:t>setiap hasil pengamatan (</a:t>
            </a:r>
            <a:endParaRPr lang="id-ID" sz="2400" dirty="0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4419600" y="609600"/>
          <a:ext cx="8858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342751" imgH="228501" progId="Equation.3">
                  <p:embed/>
                </p:oleObj>
              </mc:Choice>
              <mc:Fallback>
                <p:oleObj name="Equation" r:id="rId3" imgW="342751" imgH="228501" progId="Equation.3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609600"/>
                        <a:ext cx="8858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5181600" y="683568"/>
            <a:ext cx="36283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>
                <a:cs typeface="Times New Roman" pitchFamily="18" charset="0"/>
              </a:rPr>
              <a:t>) dapat ditarik sebuah garis</a:t>
            </a:r>
            <a:r>
              <a:rPr lang="en-US" sz="2400" dirty="0"/>
              <a:t> </a:t>
            </a: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50" name="Object 9"/>
          <p:cNvGraphicFramePr>
            <a:graphicFrameLocks noChangeAspect="1"/>
          </p:cNvGraphicFramePr>
          <p:nvPr/>
        </p:nvGraphicFramePr>
        <p:xfrm>
          <a:off x="304800" y="1447800"/>
          <a:ext cx="1600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672808" imgH="215806" progId="Equation.3">
                  <p:embed/>
                </p:oleObj>
              </mc:Choice>
              <mc:Fallback>
                <p:oleObj name="Equation" r:id="rId5" imgW="672808" imgH="215806" progId="Equation.3">
                  <p:embed/>
                  <p:pic>
                    <p:nvPicPr>
                      <p:cNvPr id="615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16002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11"/>
          <p:cNvSpPr>
            <a:spLocks noChangeArrowheads="1"/>
          </p:cNvSpPr>
          <p:nvPr/>
        </p:nvSpPr>
        <p:spPr bwMode="auto">
          <a:xfrm>
            <a:off x="0" y="3386138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 </a:t>
            </a:r>
            <a:r>
              <a:rPr lang="en-US" sz="1400"/>
              <a:t> </a:t>
            </a:r>
            <a:endParaRPr lang="en-US" sz="180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1905000" y="1521768"/>
            <a:ext cx="57282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/>
              <a:t>yang dianggap cocok untuk menggambarkan</a:t>
            </a:r>
            <a:endParaRPr lang="en-US" sz="2400" dirty="0"/>
          </a:p>
        </p:txBody>
      </p:sp>
      <p:sp>
        <p:nvSpPr>
          <p:cNvPr id="6153" name="Rectangle 13"/>
          <p:cNvSpPr>
            <a:spLocks noChangeArrowheads="1"/>
          </p:cNvSpPr>
          <p:nvPr/>
        </p:nvSpPr>
        <p:spPr bwMode="auto">
          <a:xfrm>
            <a:off x="304800" y="2022902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 sz="2400" dirty="0"/>
              <a:t>hubungan antara kedua variabel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Kuadrat</a:t>
            </a:r>
            <a:r>
              <a:rPr lang="en-US" sz="2400" dirty="0"/>
              <a:t> </a:t>
            </a:r>
            <a:r>
              <a:rPr lang="en-US" sz="2400" dirty="0" err="1"/>
              <a:t>Galat</a:t>
            </a:r>
            <a:r>
              <a:rPr lang="en-US" sz="2400" dirty="0"/>
              <a:t> (JKG) minimal</a:t>
            </a:r>
          </a:p>
        </p:txBody>
      </p:sp>
      <p:sp>
        <p:nvSpPr>
          <p:cNvPr id="6154" name="Rectangle 16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55" name="Object 15"/>
          <p:cNvGraphicFramePr>
            <a:graphicFrameLocks noChangeAspect="1"/>
          </p:cNvGraphicFramePr>
          <p:nvPr/>
        </p:nvGraphicFramePr>
        <p:xfrm>
          <a:off x="609600" y="2971800"/>
          <a:ext cx="75438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3048000" imgH="431800" progId="Equation.3">
                  <p:embed/>
                </p:oleObj>
              </mc:Choice>
              <mc:Fallback>
                <p:oleObj name="Equation" r:id="rId7" imgW="3048000" imgH="431800" progId="Equation.3">
                  <p:embed/>
                  <p:pic>
                    <p:nvPicPr>
                      <p:cNvPr id="61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71800"/>
                        <a:ext cx="7543800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Rectangle 17"/>
          <p:cNvSpPr>
            <a:spLocks noChangeArrowheads="1"/>
          </p:cNvSpPr>
          <p:nvPr/>
        </p:nvSpPr>
        <p:spPr bwMode="auto">
          <a:xfrm>
            <a:off x="0" y="349091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 </a:t>
            </a:r>
            <a:r>
              <a:rPr lang="en-US" sz="1400"/>
              <a:t> </a:t>
            </a:r>
            <a:endParaRPr lang="en-US" sz="1800"/>
          </a:p>
        </p:txBody>
      </p:sp>
      <p:sp>
        <p:nvSpPr>
          <p:cNvPr id="6157" name="Rectangle 18"/>
          <p:cNvSpPr>
            <a:spLocks noChangeArrowheads="1"/>
          </p:cNvSpPr>
          <p:nvPr/>
        </p:nvSpPr>
        <p:spPr bwMode="auto">
          <a:xfrm>
            <a:off x="533400" y="4645968"/>
            <a:ext cx="43359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/>
              <a:t>Kondisi tersebut tercapai apabila</a:t>
            </a:r>
            <a:r>
              <a:rPr lang="en-US" sz="2400" dirty="0"/>
              <a:t> </a:t>
            </a:r>
          </a:p>
        </p:txBody>
      </p:sp>
      <p:sp>
        <p:nvSpPr>
          <p:cNvPr id="6158" name="Rectangle 20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59" name="Object 19"/>
          <p:cNvGraphicFramePr>
            <a:graphicFrameLocks noChangeAspect="1"/>
          </p:cNvGraphicFramePr>
          <p:nvPr/>
        </p:nvGraphicFramePr>
        <p:xfrm>
          <a:off x="5153025" y="4572000"/>
          <a:ext cx="162877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787058" imgH="393529" progId="Equation.3">
                  <p:embed/>
                </p:oleObj>
              </mc:Choice>
              <mc:Fallback>
                <p:oleObj name="Equation" r:id="rId9" imgW="787058" imgH="393529" progId="Equation.3">
                  <p:embed/>
                  <p:pic>
                    <p:nvPicPr>
                      <p:cNvPr id="61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025" y="4572000"/>
                        <a:ext cx="1628775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Rectangle 22"/>
          <p:cNvSpPr>
            <a:spLocks noChangeArrowheads="1"/>
          </p:cNvSpPr>
          <p:nvPr/>
        </p:nvSpPr>
        <p:spPr bwMode="auto">
          <a:xfrm>
            <a:off x="6842125" y="4645968"/>
            <a:ext cx="724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dirty="0"/>
              <a:t>dan</a:t>
            </a:r>
            <a:r>
              <a:rPr lang="en-US" sz="2400" dirty="0"/>
              <a:t> </a:t>
            </a:r>
          </a:p>
        </p:txBody>
      </p:sp>
      <p:sp>
        <p:nvSpPr>
          <p:cNvPr id="6161" name="Rectangle 24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62" name="Object 23"/>
          <p:cNvGraphicFramePr>
            <a:graphicFrameLocks noChangeAspect="1"/>
          </p:cNvGraphicFramePr>
          <p:nvPr/>
        </p:nvGraphicFramePr>
        <p:xfrm>
          <a:off x="657225" y="5486400"/>
          <a:ext cx="16287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787058" imgH="393529" progId="Equation.3">
                  <p:embed/>
                </p:oleObj>
              </mc:Choice>
              <mc:Fallback>
                <p:oleObj name="Equation" r:id="rId11" imgW="787058" imgH="393529" progId="Equation.3">
                  <p:embed/>
                  <p:pic>
                    <p:nvPicPr>
                      <p:cNvPr id="616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5486400"/>
                        <a:ext cx="162877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Rectangle 25"/>
          <p:cNvSpPr>
            <a:spLocks noChangeArrowheads="1"/>
          </p:cNvSpPr>
          <p:nvPr/>
        </p:nvSpPr>
        <p:spPr bwMode="auto">
          <a:xfrm>
            <a:off x="0" y="347186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.</a:t>
            </a:r>
            <a:r>
              <a:rPr lang="en-US" sz="1400"/>
              <a:t> 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72019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14"/>
          <p:cNvSpPr>
            <a:spLocks noChangeArrowheads="1"/>
          </p:cNvSpPr>
          <p:nvPr/>
        </p:nvSpPr>
        <p:spPr bwMode="auto">
          <a:xfrm>
            <a:off x="736600" y="227841"/>
            <a:ext cx="3933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400" b="1" dirty="0"/>
              <a:t>Menetapkan Nilai Parameter</a:t>
            </a:r>
            <a:r>
              <a:rPr lang="en-US" sz="2400" dirty="0"/>
              <a:t> </a:t>
            </a:r>
          </a:p>
        </p:txBody>
      </p:sp>
      <p:graphicFrame>
        <p:nvGraphicFramePr>
          <p:cNvPr id="7171" name="Object 217"/>
          <p:cNvGraphicFramePr>
            <a:graphicFrameLocks noChangeAspect="1"/>
          </p:cNvGraphicFramePr>
          <p:nvPr/>
        </p:nvGraphicFramePr>
        <p:xfrm>
          <a:off x="3581400" y="838200"/>
          <a:ext cx="292417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397000" imgH="228600" progId="Equation.3">
                  <p:embed/>
                </p:oleObj>
              </mc:Choice>
              <mc:Fallback>
                <p:oleObj name="Equation" r:id="rId3" imgW="1397000" imgH="228600" progId="Equation.3">
                  <p:embed/>
                  <p:pic>
                    <p:nvPicPr>
                      <p:cNvPr id="7171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838200"/>
                        <a:ext cx="2924175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216"/>
          <p:cNvGraphicFramePr>
            <a:graphicFrameLocks noChangeAspect="1"/>
          </p:cNvGraphicFramePr>
          <p:nvPr/>
        </p:nvGraphicFramePr>
        <p:xfrm>
          <a:off x="7161213" y="1322388"/>
          <a:ext cx="45878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52334" imgH="139639" progId="Equation.3">
                  <p:embed/>
                </p:oleObj>
              </mc:Choice>
              <mc:Fallback>
                <p:oleObj name="Equation" r:id="rId5" imgW="152334" imgH="139639" progId="Equation.3">
                  <p:embed/>
                  <p:pic>
                    <p:nvPicPr>
                      <p:cNvPr id="7172" name="Object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1213" y="1322388"/>
                        <a:ext cx="458787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215"/>
          <p:cNvGraphicFramePr>
            <a:graphicFrameLocks noChangeAspect="1"/>
          </p:cNvGraphicFramePr>
          <p:nvPr/>
        </p:nvGraphicFramePr>
        <p:xfrm>
          <a:off x="8193088" y="1219200"/>
          <a:ext cx="4175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52268" imgH="203024" progId="Equation.3">
                  <p:embed/>
                </p:oleObj>
              </mc:Choice>
              <mc:Fallback>
                <p:oleObj name="Equation" r:id="rId7" imgW="152268" imgH="203024" progId="Equation.3">
                  <p:embed/>
                  <p:pic>
                    <p:nvPicPr>
                      <p:cNvPr id="7173" name="Object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3088" y="1219200"/>
                        <a:ext cx="417512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218"/>
          <p:cNvSpPr>
            <a:spLocks noChangeArrowheads="1"/>
          </p:cNvSpPr>
          <p:nvPr/>
        </p:nvSpPr>
        <p:spPr bwMode="auto">
          <a:xfrm>
            <a:off x="808525" y="845493"/>
            <a:ext cx="2985113" cy="4616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id-ID" sz="2400" b="1" i="1" dirty="0">
                <a:ea typeface="Times New Roman" pitchFamily="18" charset="0"/>
                <a:cs typeface="Arial" charset="0"/>
              </a:rPr>
              <a:t>Bila diketahui sampel </a:t>
            </a:r>
            <a:endParaRPr lang="id-ID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7175" name="Rectangle 219"/>
          <p:cNvSpPr>
            <a:spLocks noChangeArrowheads="1"/>
          </p:cNvSpPr>
          <p:nvPr/>
        </p:nvSpPr>
        <p:spPr bwMode="auto">
          <a:xfrm>
            <a:off x="711860" y="1322485"/>
            <a:ext cx="6003246" cy="4616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2400" b="1" i="1" dirty="0">
                <a:ea typeface="Times New Roman" pitchFamily="18" charset="0"/>
                <a:cs typeface="Arial" charset="0"/>
              </a:rPr>
              <a:t>k</a:t>
            </a:r>
            <a:r>
              <a:rPr lang="id-ID" sz="2400" b="1" i="1" dirty="0">
                <a:ea typeface="Times New Roman" pitchFamily="18" charset="0"/>
                <a:cs typeface="Arial" charset="0"/>
              </a:rPr>
              <a:t>uadrat terkecil a dan b dari koefisien regresi </a:t>
            </a:r>
            <a:endParaRPr lang="id-ID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7176" name="Rectangle 220"/>
          <p:cNvSpPr>
            <a:spLocks noChangeArrowheads="1"/>
          </p:cNvSpPr>
          <p:nvPr/>
        </p:nvSpPr>
        <p:spPr bwMode="auto">
          <a:xfrm>
            <a:off x="7466013" y="1295400"/>
            <a:ext cx="763587" cy="4572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id-ID" sz="2400" b="1" i="1" dirty="0">
                <a:ea typeface="Times New Roman" pitchFamily="18" charset="0"/>
                <a:cs typeface="Arial" charset="0"/>
              </a:rPr>
              <a:t>dan </a:t>
            </a:r>
            <a:endParaRPr lang="id-ID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7177" name="Rectangle 221"/>
          <p:cNvSpPr>
            <a:spLocks noChangeArrowheads="1"/>
          </p:cNvSpPr>
          <p:nvPr/>
        </p:nvSpPr>
        <p:spPr bwMode="auto">
          <a:xfrm>
            <a:off x="736600" y="1783278"/>
            <a:ext cx="5121980" cy="4616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tabLst>
                <a:tab pos="3543300" algn="l"/>
                <a:tab pos="4000500" algn="l"/>
              </a:tabLst>
            </a:pPr>
            <a:r>
              <a:rPr lang="id-ID" sz="2400" b="1" i="1" dirty="0">
                <a:ea typeface="Times New Roman" pitchFamily="18" charset="0"/>
                <a:cs typeface="Arial" charset="0"/>
              </a:rPr>
              <a:t>dihitung dengan menggunakan rumus </a:t>
            </a:r>
            <a:endParaRPr lang="id-ID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7178" name="Rectangle 222"/>
          <p:cNvSpPr>
            <a:spLocks noChangeArrowheads="1"/>
          </p:cNvSpPr>
          <p:nvPr/>
        </p:nvSpPr>
        <p:spPr bwMode="auto">
          <a:xfrm>
            <a:off x="6650807" y="835968"/>
            <a:ext cx="2073324" cy="4616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id-ID" sz="2400" b="1" i="1" dirty="0">
                <a:ea typeface="Times New Roman" pitchFamily="18" charset="0"/>
                <a:cs typeface="Arial" charset="0"/>
              </a:rPr>
              <a:t>maka taksiran </a:t>
            </a:r>
            <a:endParaRPr lang="id-ID" sz="2400" dirty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7179" name="Object 223"/>
          <p:cNvGraphicFramePr>
            <a:graphicFrameLocks noChangeAspect="1"/>
          </p:cNvGraphicFramePr>
          <p:nvPr/>
        </p:nvGraphicFramePr>
        <p:xfrm>
          <a:off x="1066800" y="2133600"/>
          <a:ext cx="61722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1803400" imgH="838200" progId="Equation.3">
                  <p:embed/>
                </p:oleObj>
              </mc:Choice>
              <mc:Fallback>
                <p:oleObj name="Equation" r:id="rId9" imgW="1803400" imgH="838200" progId="Equation.3">
                  <p:embed/>
                  <p:pic>
                    <p:nvPicPr>
                      <p:cNvPr id="7179" name="Object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33600"/>
                        <a:ext cx="61722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Rectangle 225"/>
          <p:cNvSpPr>
            <a:spLocks noChangeArrowheads="1"/>
          </p:cNvSpPr>
          <p:nvPr/>
        </p:nvSpPr>
        <p:spPr bwMode="auto">
          <a:xfrm>
            <a:off x="0" y="3695700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 </a:t>
            </a:r>
            <a:r>
              <a:rPr lang="en-US" sz="1400"/>
              <a:t> </a:t>
            </a:r>
            <a:endParaRPr lang="en-US" sz="1800"/>
          </a:p>
        </p:txBody>
      </p:sp>
      <p:sp>
        <p:nvSpPr>
          <p:cNvPr id="7181" name="Rectangle 227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82" name="Object 226"/>
          <p:cNvGraphicFramePr>
            <a:graphicFrameLocks noChangeAspect="1"/>
          </p:cNvGraphicFramePr>
          <p:nvPr/>
        </p:nvGraphicFramePr>
        <p:xfrm>
          <a:off x="1295400" y="4876800"/>
          <a:ext cx="3713163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1129810" imgH="609336" progId="Equation.3">
                  <p:embed/>
                </p:oleObj>
              </mc:Choice>
              <mc:Fallback>
                <p:oleObj name="Equation" r:id="rId11" imgW="1129810" imgH="609336" progId="Equation.3">
                  <p:embed/>
                  <p:pic>
                    <p:nvPicPr>
                      <p:cNvPr id="7182" name="Object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876800"/>
                        <a:ext cx="3713163" cy="159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Rectangle 228"/>
          <p:cNvSpPr>
            <a:spLocks noChangeArrowheads="1"/>
          </p:cNvSpPr>
          <p:nvPr/>
        </p:nvSpPr>
        <p:spPr bwMode="auto">
          <a:xfrm>
            <a:off x="0" y="3581400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 </a:t>
            </a:r>
            <a:r>
              <a:rPr lang="en-US" sz="1400"/>
              <a:t> 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88439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-30480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220788" y="-76200"/>
          <a:ext cx="6018212" cy="206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222500" imgH="723900" progId="Equation.3">
                  <p:embed/>
                </p:oleObj>
              </mc:Choice>
              <mc:Fallback>
                <p:oleObj name="Equation" r:id="rId3" imgW="2222500" imgH="723900" progId="Equation.3">
                  <p:embed/>
                  <p:pic>
                    <p:nvPicPr>
                      <p:cNvPr id="81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788" y="-76200"/>
                        <a:ext cx="6018212" cy="206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219200" y="1633538"/>
          <a:ext cx="5486400" cy="179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2362200" imgH="698500" progId="Equation.3">
                  <p:embed/>
                </p:oleObj>
              </mc:Choice>
              <mc:Fallback>
                <p:oleObj name="Equation" r:id="rId5" imgW="2362200" imgH="698500" progId="Equation.3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33538"/>
                        <a:ext cx="5486400" cy="179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3624263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,</a:t>
            </a:r>
            <a:r>
              <a:rPr lang="en-US" sz="1400"/>
              <a:t> </a:t>
            </a:r>
            <a:endParaRPr 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685800" y="3429000"/>
          <a:ext cx="7924800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3200400" imgH="685800" progId="Equation.3">
                  <p:embed/>
                </p:oleObj>
              </mc:Choice>
              <mc:Fallback>
                <p:oleObj name="Equation" r:id="rId7" imgW="3200400" imgH="685800" progId="Equation.3">
                  <p:embed/>
                  <p:pic>
                    <p:nvPicPr>
                      <p:cNvPr id="82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0"/>
                        <a:ext cx="7924800" cy="169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3619500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1100">
                <a:cs typeface="Times New Roman" pitchFamily="18" charset="0"/>
              </a:rPr>
              <a:t>,</a:t>
            </a:r>
            <a:r>
              <a:rPr lang="en-US" sz="1400"/>
              <a:t> </a:t>
            </a:r>
            <a:endParaRPr 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81000" y="304800"/>
            <a:ext cx="1536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Apabila, </a:t>
            </a:r>
            <a:r>
              <a:rPr lang="en-US"/>
              <a:t> </a:t>
            </a: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3429000" y="5033963"/>
          <a:ext cx="1676400" cy="151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508000" imgH="457200" progId="Equation.3">
                  <p:embed/>
                </p:oleObj>
              </mc:Choice>
              <mc:Fallback>
                <p:oleObj name="Equation" r:id="rId9" imgW="508000" imgH="457200" progId="Equation.3">
                  <p:embed/>
                  <p:pic>
                    <p:nvPicPr>
                      <p:cNvPr id="82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033963"/>
                        <a:ext cx="1676400" cy="151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6281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2133600" y="4572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SIMPANGAN RATA-RATA dan PENDUGAAN</a:t>
            </a:r>
          </a:p>
        </p:txBody>
      </p:sp>
      <p:sp>
        <p:nvSpPr>
          <p:cNvPr id="9219" name="Line 7"/>
          <p:cNvSpPr>
            <a:spLocks noChangeShapeType="1"/>
          </p:cNvSpPr>
          <p:nvPr/>
        </p:nvSpPr>
        <p:spPr bwMode="auto">
          <a:xfrm>
            <a:off x="1905000" y="1066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8"/>
          <p:cNvSpPr>
            <a:spLocks noChangeShapeType="1"/>
          </p:cNvSpPr>
          <p:nvPr/>
        </p:nvSpPr>
        <p:spPr bwMode="auto">
          <a:xfrm>
            <a:off x="1905000" y="35052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V="1">
            <a:off x="1524000" y="1219200"/>
            <a:ext cx="5257800" cy="2057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10"/>
          <p:cNvSpPr>
            <a:spLocks noChangeShapeType="1"/>
          </p:cNvSpPr>
          <p:nvPr/>
        </p:nvSpPr>
        <p:spPr bwMode="auto">
          <a:xfrm>
            <a:off x="1905000" y="22860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5257800" y="990600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/>
              <a:t> (X</a:t>
            </a:r>
            <a:r>
              <a:rPr lang="en-US" sz="1800" baseline="-25000"/>
              <a:t>I</a:t>
            </a:r>
            <a:r>
              <a:rPr lang="en-US" sz="1800"/>
              <a:t>,Y</a:t>
            </a:r>
            <a:r>
              <a:rPr lang="en-US" sz="1800" baseline="-25000"/>
              <a:t>I</a:t>
            </a:r>
            <a:r>
              <a:rPr lang="en-US" sz="1800"/>
              <a:t>)</a:t>
            </a:r>
          </a:p>
        </p:txBody>
      </p:sp>
      <p:sp>
        <p:nvSpPr>
          <p:cNvPr id="9224" name="Line 12"/>
          <p:cNvSpPr>
            <a:spLocks noChangeShapeType="1"/>
          </p:cNvSpPr>
          <p:nvPr/>
        </p:nvSpPr>
        <p:spPr bwMode="auto">
          <a:xfrm>
            <a:off x="5410200" y="1143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Rectangle 1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26" name="Object 14"/>
          <p:cNvGraphicFramePr>
            <a:graphicFrameLocks noChangeAspect="1"/>
          </p:cNvGraphicFramePr>
          <p:nvPr/>
        </p:nvGraphicFramePr>
        <p:xfrm>
          <a:off x="6788150" y="1066800"/>
          <a:ext cx="12890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660113" imgH="215806" progId="Equation.3">
                  <p:embed/>
                </p:oleObj>
              </mc:Choice>
              <mc:Fallback>
                <p:oleObj name="Equation" r:id="rId3" imgW="660113" imgH="215806" progId="Equation.3">
                  <p:embed/>
                  <p:pic>
                    <p:nvPicPr>
                      <p:cNvPr id="92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8150" y="1066800"/>
                        <a:ext cx="12890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Rectangle 1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28" name="Object 16"/>
          <p:cNvGraphicFramePr>
            <a:graphicFrameLocks noChangeAspect="1"/>
          </p:cNvGraphicFramePr>
          <p:nvPr/>
        </p:nvGraphicFramePr>
        <p:xfrm>
          <a:off x="7754938" y="1981200"/>
          <a:ext cx="398462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39639" imgH="203112" progId="Equation.3">
                  <p:embed/>
                </p:oleObj>
              </mc:Choice>
              <mc:Fallback>
                <p:oleObj name="Equation" r:id="rId5" imgW="139639" imgH="203112" progId="Equation.3">
                  <p:embed/>
                  <p:pic>
                    <p:nvPicPr>
                      <p:cNvPr id="92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4938" y="1981200"/>
                        <a:ext cx="398462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Rectangle 1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30" name="Object 18"/>
          <p:cNvGraphicFramePr>
            <a:graphicFrameLocks noChangeAspect="1"/>
          </p:cNvGraphicFramePr>
          <p:nvPr/>
        </p:nvGraphicFramePr>
        <p:xfrm>
          <a:off x="1828800" y="4664075"/>
          <a:ext cx="556260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2438400" imgH="431800" progId="Equation.3">
                  <p:embed/>
                </p:oleObj>
              </mc:Choice>
              <mc:Fallback>
                <p:oleObj name="Equation" r:id="rId7" imgW="2438400" imgH="431800" progId="Equation.3">
                  <p:embed/>
                  <p:pic>
                    <p:nvPicPr>
                      <p:cNvPr id="92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64075"/>
                        <a:ext cx="5562600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1" name="Rectangle 2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32" name="Object 20"/>
          <p:cNvGraphicFramePr>
            <a:graphicFrameLocks noChangeAspect="1"/>
          </p:cNvGraphicFramePr>
          <p:nvPr/>
        </p:nvGraphicFramePr>
        <p:xfrm>
          <a:off x="1808163" y="3595688"/>
          <a:ext cx="5354637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2324100" imgH="431800" progId="Equation.3">
                  <p:embed/>
                </p:oleObj>
              </mc:Choice>
              <mc:Fallback>
                <p:oleObj name="Equation" r:id="rId9" imgW="2324100" imgH="431800" progId="Equation.3">
                  <p:embed/>
                  <p:pic>
                    <p:nvPicPr>
                      <p:cNvPr id="923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3595688"/>
                        <a:ext cx="5354637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3" name="Text Box 22"/>
          <p:cNvSpPr txBox="1">
            <a:spLocks noChangeArrowheads="1"/>
          </p:cNvSpPr>
          <p:nvPr/>
        </p:nvSpPr>
        <p:spPr bwMode="auto">
          <a:xfrm>
            <a:off x="2438400" y="60198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JKT = JKG + JKR</a:t>
            </a:r>
          </a:p>
        </p:txBody>
      </p:sp>
    </p:spTree>
    <p:extLst>
      <p:ext uri="{BB962C8B-B14F-4D97-AF65-F5344CB8AC3E}">
        <p14:creationId xmlns:p14="http://schemas.microsoft.com/office/powerpoint/2010/main" val="3327396778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1630</TotalTime>
  <Words>761</Words>
  <Application>Microsoft Office PowerPoint</Application>
  <PresentationFormat>On-screen Show (4:3)</PresentationFormat>
  <Paragraphs>323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Courier New</vt:lpstr>
      <vt:lpstr>Wingdings</vt:lpstr>
      <vt:lpstr>0-Blanko-PPT-sesi-1 Baru (3)</vt:lpstr>
      <vt:lpstr>Equation</vt:lpstr>
      <vt:lpstr>Dra Safitri M  M.Si</vt:lpstr>
      <vt:lpstr>Tujuan Akhir Pembelajaran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50</cp:revision>
  <dcterms:created xsi:type="dcterms:W3CDTF">2019-09-17T08:27:08Z</dcterms:created>
  <dcterms:modified xsi:type="dcterms:W3CDTF">2020-07-28T11:46:15Z</dcterms:modified>
</cp:coreProperties>
</file>