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314" r:id="rId3"/>
    <p:sldId id="377" r:id="rId4"/>
    <p:sldId id="389" r:id="rId5"/>
    <p:sldId id="437" r:id="rId6"/>
    <p:sldId id="381" r:id="rId7"/>
    <p:sldId id="390" r:id="rId8"/>
    <p:sldId id="392" r:id="rId9"/>
    <p:sldId id="393" r:id="rId10"/>
    <p:sldId id="394" r:id="rId11"/>
    <p:sldId id="400" r:id="rId12"/>
    <p:sldId id="399" r:id="rId13"/>
    <p:sldId id="395" r:id="rId14"/>
    <p:sldId id="396" r:id="rId15"/>
    <p:sldId id="397" r:id="rId16"/>
    <p:sldId id="318" r:id="rId17"/>
    <p:sldId id="325" r:id="rId18"/>
    <p:sldId id="326" r:id="rId19"/>
    <p:sldId id="327" r:id="rId20"/>
    <p:sldId id="328" r:id="rId21"/>
    <p:sldId id="335" r:id="rId22"/>
    <p:sldId id="438" r:id="rId23"/>
    <p:sldId id="336" r:id="rId24"/>
    <p:sldId id="337" r:id="rId25"/>
    <p:sldId id="366" r:id="rId26"/>
    <p:sldId id="339" r:id="rId27"/>
    <p:sldId id="367" r:id="rId28"/>
    <p:sldId id="401" r:id="rId29"/>
    <p:sldId id="425" r:id="rId30"/>
    <p:sldId id="426" r:id="rId31"/>
    <p:sldId id="402" r:id="rId32"/>
    <p:sldId id="439" r:id="rId33"/>
    <p:sldId id="404" r:id="rId34"/>
    <p:sldId id="405" r:id="rId35"/>
    <p:sldId id="440" r:id="rId36"/>
    <p:sldId id="441" r:id="rId37"/>
    <p:sldId id="442" r:id="rId38"/>
    <p:sldId id="443" r:id="rId39"/>
    <p:sldId id="444" r:id="rId40"/>
    <p:sldId id="445" r:id="rId41"/>
    <p:sldId id="446" r:id="rId42"/>
    <p:sldId id="415" r:id="rId43"/>
    <p:sldId id="416" r:id="rId44"/>
    <p:sldId id="417" r:id="rId45"/>
    <p:sldId id="419" r:id="rId46"/>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EDD1"/>
    <a:srgbClr val="C4E3B5"/>
    <a:srgbClr val="663300"/>
    <a:srgbClr val="1C4E35"/>
    <a:srgbClr val="FFFFFF"/>
    <a:srgbClr val="FF3300"/>
    <a:srgbClr val="0000FF"/>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139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832"/>
    </p:cViewPr>
  </p:sorterViewPr>
  <p:notesViewPr>
    <p:cSldViewPr snapToGrid="0">
      <p:cViewPr varScale="1">
        <p:scale>
          <a:sx n="37" d="100"/>
          <a:sy n="37" d="100"/>
        </p:scale>
        <p:origin x="-1470" y="-9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4894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2863850" y="519113"/>
            <a:ext cx="3416300" cy="25622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1219200" y="3257550"/>
            <a:ext cx="6705600" cy="30861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303629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5363"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1</a:t>
            </a:r>
          </a:p>
        </p:txBody>
      </p:sp>
      <p:sp>
        <p:nvSpPr>
          <p:cNvPr id="15364"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5365"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5366" name="Rectangle 6"/>
          <p:cNvSpPr>
            <a:spLocks noGrp="1" noRot="1" noChangeAspect="1" noChangeArrowheads="1" noTextEdit="1"/>
          </p:cNvSpPr>
          <p:nvPr>
            <p:ph type="sldImg"/>
          </p:nvPr>
        </p:nvSpPr>
        <p:spPr>
          <a:ln cap="flat"/>
        </p:spPr>
      </p:sp>
      <p:sp>
        <p:nvSpPr>
          <p:cNvPr id="1536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17377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5843"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56</a:t>
            </a:r>
          </a:p>
        </p:txBody>
      </p:sp>
      <p:sp>
        <p:nvSpPr>
          <p:cNvPr id="35844"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5845"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5846" name="Rectangle 6"/>
          <p:cNvSpPr>
            <a:spLocks noGrp="1" noRot="1" noChangeAspect="1" noChangeArrowheads="1" noTextEdit="1"/>
          </p:cNvSpPr>
          <p:nvPr>
            <p:ph type="sldImg"/>
          </p:nvPr>
        </p:nvSpPr>
        <p:spPr>
          <a:ln cap="flat"/>
        </p:spPr>
      </p:sp>
      <p:sp>
        <p:nvSpPr>
          <p:cNvPr id="3584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884337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7891"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62</a:t>
            </a:r>
          </a:p>
        </p:txBody>
      </p:sp>
      <p:sp>
        <p:nvSpPr>
          <p:cNvPr id="37892"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7893"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7894" name="Rectangle 6"/>
          <p:cNvSpPr>
            <a:spLocks noGrp="1" noRot="1" noChangeAspect="1" noChangeArrowheads="1" noTextEdit="1"/>
          </p:cNvSpPr>
          <p:nvPr>
            <p:ph type="sldImg"/>
          </p:nvPr>
        </p:nvSpPr>
        <p:spPr>
          <a:ln cap="flat"/>
        </p:spPr>
      </p:sp>
      <p:sp>
        <p:nvSpPr>
          <p:cNvPr id="3789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862831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993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62</a:t>
            </a:r>
          </a:p>
        </p:txBody>
      </p:sp>
      <p:sp>
        <p:nvSpPr>
          <p:cNvPr id="3994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994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9942" name="Rectangle 6"/>
          <p:cNvSpPr>
            <a:spLocks noGrp="1" noRot="1" noChangeAspect="1" noChangeArrowheads="1" noTextEdit="1"/>
          </p:cNvSpPr>
          <p:nvPr>
            <p:ph type="sldImg"/>
          </p:nvPr>
        </p:nvSpPr>
        <p:spPr>
          <a:ln cap="flat"/>
        </p:spPr>
      </p:sp>
      <p:sp>
        <p:nvSpPr>
          <p:cNvPr id="3994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164187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1987"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63</a:t>
            </a:r>
          </a:p>
        </p:txBody>
      </p:sp>
      <p:sp>
        <p:nvSpPr>
          <p:cNvPr id="41988"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1989"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1990" name="Rectangle 6"/>
          <p:cNvSpPr>
            <a:spLocks noGrp="1" noRot="1" noChangeAspect="1" noChangeArrowheads="1" noTextEdit="1"/>
          </p:cNvSpPr>
          <p:nvPr>
            <p:ph type="sldImg"/>
          </p:nvPr>
        </p:nvSpPr>
        <p:spPr>
          <a:ln cap="flat"/>
        </p:spPr>
      </p:sp>
      <p:sp>
        <p:nvSpPr>
          <p:cNvPr id="4199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859882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4035"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57</a:t>
            </a:r>
          </a:p>
        </p:txBody>
      </p:sp>
      <p:sp>
        <p:nvSpPr>
          <p:cNvPr id="44036"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4037"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4038" name="Rectangle 6"/>
          <p:cNvSpPr>
            <a:spLocks noGrp="1" noRot="1" noChangeAspect="1" noChangeArrowheads="1" noTextEdit="1"/>
          </p:cNvSpPr>
          <p:nvPr>
            <p:ph type="sldImg"/>
          </p:nvPr>
        </p:nvSpPr>
        <p:spPr>
          <a:ln cap="flat"/>
        </p:spPr>
      </p:sp>
      <p:sp>
        <p:nvSpPr>
          <p:cNvPr id="4403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021479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6083"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64</a:t>
            </a:r>
          </a:p>
        </p:txBody>
      </p:sp>
      <p:sp>
        <p:nvSpPr>
          <p:cNvPr id="46084"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6085"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6086" name="Rectangle 6"/>
          <p:cNvSpPr>
            <a:spLocks noGrp="1" noRot="1" noChangeAspect="1" noChangeArrowheads="1" noTextEdit="1"/>
          </p:cNvSpPr>
          <p:nvPr>
            <p:ph type="sldImg"/>
          </p:nvPr>
        </p:nvSpPr>
        <p:spPr>
          <a:ln cap="flat"/>
        </p:spPr>
      </p:sp>
      <p:sp>
        <p:nvSpPr>
          <p:cNvPr id="4608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25612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8131"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65</a:t>
            </a:r>
          </a:p>
        </p:txBody>
      </p:sp>
      <p:sp>
        <p:nvSpPr>
          <p:cNvPr id="48132"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8133"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48134" name="Rectangle 6"/>
          <p:cNvSpPr>
            <a:spLocks noGrp="1" noRot="1" noChangeAspect="1" noChangeArrowheads="1" noTextEdit="1"/>
          </p:cNvSpPr>
          <p:nvPr>
            <p:ph type="sldImg"/>
          </p:nvPr>
        </p:nvSpPr>
        <p:spPr>
          <a:ln cap="flat"/>
        </p:spPr>
      </p:sp>
      <p:sp>
        <p:nvSpPr>
          <p:cNvPr id="4813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41889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5017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66</a:t>
            </a:r>
          </a:p>
        </p:txBody>
      </p:sp>
      <p:sp>
        <p:nvSpPr>
          <p:cNvPr id="5018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5018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50182" name="Rectangle 6"/>
          <p:cNvSpPr>
            <a:spLocks noGrp="1" noRot="1" noChangeAspect="1" noChangeArrowheads="1" noTextEdit="1"/>
          </p:cNvSpPr>
          <p:nvPr>
            <p:ph type="sldImg"/>
          </p:nvPr>
        </p:nvSpPr>
        <p:spPr>
          <a:ln cap="flat"/>
        </p:spPr>
      </p:sp>
      <p:sp>
        <p:nvSpPr>
          <p:cNvPr id="5018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3021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52227"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67</a:t>
            </a:r>
          </a:p>
        </p:txBody>
      </p:sp>
      <p:sp>
        <p:nvSpPr>
          <p:cNvPr id="52228"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52229"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52230" name="Rectangle 6"/>
          <p:cNvSpPr>
            <a:spLocks noGrp="1" noRot="1" noChangeAspect="1" noChangeArrowheads="1" noTextEdit="1"/>
          </p:cNvSpPr>
          <p:nvPr>
            <p:ph type="sldImg"/>
          </p:nvPr>
        </p:nvSpPr>
        <p:spPr>
          <a:ln cap="flat"/>
        </p:spPr>
      </p:sp>
      <p:sp>
        <p:nvSpPr>
          <p:cNvPr id="5223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899843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041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74</a:t>
            </a:r>
          </a:p>
        </p:txBody>
      </p:sp>
      <p:sp>
        <p:nvSpPr>
          <p:cNvPr id="6042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042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0422" name="Rectangle 6"/>
          <p:cNvSpPr>
            <a:spLocks noGrp="1" noRot="1" noChangeAspect="1" noChangeArrowheads="1" noTextEdit="1"/>
          </p:cNvSpPr>
          <p:nvPr>
            <p:ph type="sldImg"/>
          </p:nvPr>
        </p:nvSpPr>
        <p:spPr>
          <a:ln cap="flat"/>
        </p:spPr>
      </p:sp>
      <p:sp>
        <p:nvSpPr>
          <p:cNvPr id="6042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669537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7411"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53</a:t>
            </a:r>
          </a:p>
        </p:txBody>
      </p:sp>
      <p:sp>
        <p:nvSpPr>
          <p:cNvPr id="17412"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7413"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7414" name="Rectangle 6"/>
          <p:cNvSpPr>
            <a:spLocks noGrp="1" noRot="1" noChangeAspect="1" noChangeArrowheads="1" noTextEdit="1"/>
          </p:cNvSpPr>
          <p:nvPr>
            <p:ph type="sldImg"/>
          </p:nvPr>
        </p:nvSpPr>
        <p:spPr>
          <a:ln cap="flat"/>
        </p:spPr>
      </p:sp>
      <p:sp>
        <p:nvSpPr>
          <p:cNvPr id="1741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270856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2467"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74</a:t>
            </a:r>
          </a:p>
        </p:txBody>
      </p:sp>
      <p:sp>
        <p:nvSpPr>
          <p:cNvPr id="62468"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2469"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2470" name="Rectangle 6"/>
          <p:cNvSpPr>
            <a:spLocks noGrp="1" noRot="1" noChangeAspect="1" noChangeArrowheads="1" noTextEdit="1"/>
          </p:cNvSpPr>
          <p:nvPr>
            <p:ph type="sldImg"/>
          </p:nvPr>
        </p:nvSpPr>
        <p:spPr>
          <a:ln cap="flat"/>
        </p:spPr>
      </p:sp>
      <p:sp>
        <p:nvSpPr>
          <p:cNvPr id="6247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569211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4515"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75</a:t>
            </a:r>
          </a:p>
        </p:txBody>
      </p:sp>
      <p:sp>
        <p:nvSpPr>
          <p:cNvPr id="64516"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4517"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4518" name="Rectangle 6"/>
          <p:cNvSpPr>
            <a:spLocks noGrp="1" noRot="1" noChangeAspect="1" noChangeArrowheads="1" noTextEdit="1"/>
          </p:cNvSpPr>
          <p:nvPr>
            <p:ph type="sldImg"/>
          </p:nvPr>
        </p:nvSpPr>
        <p:spPr>
          <a:ln cap="flat"/>
        </p:spPr>
      </p:sp>
      <p:sp>
        <p:nvSpPr>
          <p:cNvPr id="6451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023121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6563"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76</a:t>
            </a:r>
          </a:p>
        </p:txBody>
      </p:sp>
      <p:sp>
        <p:nvSpPr>
          <p:cNvPr id="66564"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6565"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6566" name="Rectangle 6"/>
          <p:cNvSpPr>
            <a:spLocks noGrp="1" noRot="1" noChangeAspect="1" noChangeArrowheads="1" noTextEdit="1"/>
          </p:cNvSpPr>
          <p:nvPr>
            <p:ph type="sldImg"/>
          </p:nvPr>
        </p:nvSpPr>
        <p:spPr>
          <a:ln cap="flat"/>
        </p:spPr>
      </p:sp>
      <p:sp>
        <p:nvSpPr>
          <p:cNvPr id="6656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928814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8611"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75</a:t>
            </a:r>
          </a:p>
        </p:txBody>
      </p:sp>
      <p:sp>
        <p:nvSpPr>
          <p:cNvPr id="68612"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8613"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68614" name="Rectangle 6"/>
          <p:cNvSpPr>
            <a:spLocks noGrp="1" noRot="1" noChangeAspect="1" noChangeArrowheads="1" noTextEdit="1"/>
          </p:cNvSpPr>
          <p:nvPr>
            <p:ph type="sldImg"/>
          </p:nvPr>
        </p:nvSpPr>
        <p:spPr>
          <a:ln cap="flat"/>
        </p:spPr>
      </p:sp>
      <p:sp>
        <p:nvSpPr>
          <p:cNvPr id="6861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400664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065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78</a:t>
            </a:r>
          </a:p>
        </p:txBody>
      </p:sp>
      <p:sp>
        <p:nvSpPr>
          <p:cNvPr id="7066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066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0662" name="Rectangle 6"/>
          <p:cNvSpPr>
            <a:spLocks noGrp="1" noRot="1" noChangeAspect="1" noChangeArrowheads="1" noTextEdit="1"/>
          </p:cNvSpPr>
          <p:nvPr>
            <p:ph type="sldImg"/>
          </p:nvPr>
        </p:nvSpPr>
        <p:spPr>
          <a:ln cap="flat"/>
        </p:spPr>
      </p:sp>
      <p:sp>
        <p:nvSpPr>
          <p:cNvPr id="7066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7092351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2707"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75</a:t>
            </a:r>
          </a:p>
        </p:txBody>
      </p:sp>
      <p:sp>
        <p:nvSpPr>
          <p:cNvPr id="72708"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2709"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2710" name="Rectangle 6"/>
          <p:cNvSpPr>
            <a:spLocks noGrp="1" noRot="1" noChangeAspect="1" noChangeArrowheads="1" noTextEdit="1"/>
          </p:cNvSpPr>
          <p:nvPr>
            <p:ph type="sldImg"/>
          </p:nvPr>
        </p:nvSpPr>
        <p:spPr>
          <a:ln cap="flat"/>
        </p:spPr>
      </p:sp>
      <p:sp>
        <p:nvSpPr>
          <p:cNvPr id="7271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082212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4755"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44</a:t>
            </a:r>
          </a:p>
        </p:txBody>
      </p:sp>
      <p:sp>
        <p:nvSpPr>
          <p:cNvPr id="74756"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4757"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4758" name="Rectangle 6"/>
          <p:cNvSpPr>
            <a:spLocks noGrp="1" noRot="1" noChangeAspect="1" noChangeArrowheads="1" noTextEdit="1"/>
          </p:cNvSpPr>
          <p:nvPr>
            <p:ph type="sldImg"/>
          </p:nvPr>
        </p:nvSpPr>
        <p:spPr>
          <a:ln cap="flat"/>
        </p:spPr>
      </p:sp>
      <p:sp>
        <p:nvSpPr>
          <p:cNvPr id="7475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0232524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7827"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62</a:t>
            </a:r>
          </a:p>
        </p:txBody>
      </p:sp>
      <p:sp>
        <p:nvSpPr>
          <p:cNvPr id="77828"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7829"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7830" name="Rectangle 6"/>
          <p:cNvSpPr>
            <a:spLocks noGrp="1" noRot="1" noChangeAspect="1" noChangeArrowheads="1" noTextEdit="1"/>
          </p:cNvSpPr>
          <p:nvPr>
            <p:ph type="sldImg"/>
          </p:nvPr>
        </p:nvSpPr>
        <p:spPr>
          <a:ln cap="flat"/>
        </p:spPr>
      </p:sp>
      <p:sp>
        <p:nvSpPr>
          <p:cNvPr id="7783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3752687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9875"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45</a:t>
            </a:r>
          </a:p>
        </p:txBody>
      </p:sp>
      <p:sp>
        <p:nvSpPr>
          <p:cNvPr id="79876"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9877"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79878" name="Rectangle 6"/>
          <p:cNvSpPr>
            <a:spLocks noGrp="1" noRot="1" noChangeAspect="1" noChangeArrowheads="1" noTextEdit="1"/>
          </p:cNvSpPr>
          <p:nvPr>
            <p:ph type="sldImg"/>
          </p:nvPr>
        </p:nvSpPr>
        <p:spPr>
          <a:ln cap="flat"/>
        </p:spPr>
      </p:sp>
      <p:sp>
        <p:nvSpPr>
          <p:cNvPr id="7987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603011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1923"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56</a:t>
            </a:r>
          </a:p>
        </p:txBody>
      </p:sp>
      <p:sp>
        <p:nvSpPr>
          <p:cNvPr id="81924"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1925"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1926" name="Rectangle 6"/>
          <p:cNvSpPr>
            <a:spLocks noGrp="1" noRot="1" noChangeAspect="1" noChangeArrowheads="1" noTextEdit="1"/>
          </p:cNvSpPr>
          <p:nvPr>
            <p:ph type="sldImg"/>
          </p:nvPr>
        </p:nvSpPr>
        <p:spPr>
          <a:ln cap="flat"/>
        </p:spPr>
      </p:sp>
      <p:sp>
        <p:nvSpPr>
          <p:cNvPr id="8192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297818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945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a:t>
            </a:r>
          </a:p>
        </p:txBody>
      </p:sp>
      <p:sp>
        <p:nvSpPr>
          <p:cNvPr id="1946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946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9462" name="Rectangle 6"/>
          <p:cNvSpPr>
            <a:spLocks noGrp="1" noRot="1" noChangeAspect="1" noChangeArrowheads="1" noTextEdit="1"/>
          </p:cNvSpPr>
          <p:nvPr>
            <p:ph type="sldImg"/>
          </p:nvPr>
        </p:nvSpPr>
        <p:spPr>
          <a:ln cap="flat"/>
        </p:spPr>
      </p:sp>
      <p:sp>
        <p:nvSpPr>
          <p:cNvPr id="1946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089671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3971"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52</a:t>
            </a:r>
          </a:p>
        </p:txBody>
      </p:sp>
      <p:sp>
        <p:nvSpPr>
          <p:cNvPr id="83972"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3973"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3974" name="Rectangle 6"/>
          <p:cNvSpPr>
            <a:spLocks noGrp="1" noRot="1" noChangeAspect="1" noChangeArrowheads="1" noTextEdit="1"/>
          </p:cNvSpPr>
          <p:nvPr>
            <p:ph type="sldImg"/>
          </p:nvPr>
        </p:nvSpPr>
        <p:spPr>
          <a:ln cap="flat"/>
        </p:spPr>
      </p:sp>
      <p:sp>
        <p:nvSpPr>
          <p:cNvPr id="8397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8847236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601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55</a:t>
            </a:r>
          </a:p>
        </p:txBody>
      </p:sp>
      <p:sp>
        <p:nvSpPr>
          <p:cNvPr id="8602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602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6022" name="Rectangle 6"/>
          <p:cNvSpPr>
            <a:spLocks noGrp="1" noRot="1" noChangeAspect="1" noChangeArrowheads="1" noTextEdit="1"/>
          </p:cNvSpPr>
          <p:nvPr>
            <p:ph type="sldImg"/>
          </p:nvPr>
        </p:nvSpPr>
        <p:spPr>
          <a:ln cap="flat"/>
        </p:spPr>
      </p:sp>
      <p:sp>
        <p:nvSpPr>
          <p:cNvPr id="8602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114854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8067"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56</a:t>
            </a:r>
          </a:p>
        </p:txBody>
      </p:sp>
      <p:sp>
        <p:nvSpPr>
          <p:cNvPr id="88068"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8069"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88070" name="Rectangle 6"/>
          <p:cNvSpPr>
            <a:spLocks noGrp="1" noRot="1" noChangeAspect="1" noChangeArrowheads="1" noTextEdit="1"/>
          </p:cNvSpPr>
          <p:nvPr>
            <p:ph type="sldImg"/>
          </p:nvPr>
        </p:nvSpPr>
        <p:spPr>
          <a:ln cap="flat"/>
        </p:spPr>
      </p:sp>
      <p:sp>
        <p:nvSpPr>
          <p:cNvPr id="8807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442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0115"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56</a:t>
            </a:r>
          </a:p>
        </p:txBody>
      </p:sp>
      <p:sp>
        <p:nvSpPr>
          <p:cNvPr id="90116"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0117"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0118" name="Rectangle 6"/>
          <p:cNvSpPr>
            <a:spLocks noGrp="1" noRot="1" noChangeAspect="1" noChangeArrowheads="1" noTextEdit="1"/>
          </p:cNvSpPr>
          <p:nvPr>
            <p:ph type="sldImg"/>
          </p:nvPr>
        </p:nvSpPr>
        <p:spPr>
          <a:ln cap="flat"/>
        </p:spPr>
      </p:sp>
      <p:sp>
        <p:nvSpPr>
          <p:cNvPr id="9011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2129675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163"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56</a:t>
            </a:r>
          </a:p>
        </p:txBody>
      </p:sp>
      <p:sp>
        <p:nvSpPr>
          <p:cNvPr id="92164"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165"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2166" name="Rectangle 6"/>
          <p:cNvSpPr>
            <a:spLocks noGrp="1" noRot="1" noChangeAspect="1" noChangeArrowheads="1" noTextEdit="1"/>
          </p:cNvSpPr>
          <p:nvPr>
            <p:ph type="sldImg"/>
          </p:nvPr>
        </p:nvSpPr>
        <p:spPr>
          <a:ln cap="flat"/>
        </p:spPr>
      </p:sp>
      <p:sp>
        <p:nvSpPr>
          <p:cNvPr id="9216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1852933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4211"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56</a:t>
            </a:r>
          </a:p>
        </p:txBody>
      </p:sp>
      <p:sp>
        <p:nvSpPr>
          <p:cNvPr id="94212"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4213"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4214" name="Rectangle 6"/>
          <p:cNvSpPr>
            <a:spLocks noGrp="1" noRot="1" noChangeAspect="1" noChangeArrowheads="1" noTextEdit="1"/>
          </p:cNvSpPr>
          <p:nvPr>
            <p:ph type="sldImg"/>
          </p:nvPr>
        </p:nvSpPr>
        <p:spPr>
          <a:ln cap="flat"/>
        </p:spPr>
      </p:sp>
      <p:sp>
        <p:nvSpPr>
          <p:cNvPr id="9421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000843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625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56</a:t>
            </a:r>
          </a:p>
        </p:txBody>
      </p:sp>
      <p:sp>
        <p:nvSpPr>
          <p:cNvPr id="9626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626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6262" name="Rectangle 6"/>
          <p:cNvSpPr>
            <a:spLocks noGrp="1" noRot="1" noChangeAspect="1" noChangeArrowheads="1" noTextEdit="1"/>
          </p:cNvSpPr>
          <p:nvPr>
            <p:ph type="sldImg"/>
          </p:nvPr>
        </p:nvSpPr>
        <p:spPr>
          <a:ln cap="flat"/>
        </p:spPr>
      </p:sp>
      <p:sp>
        <p:nvSpPr>
          <p:cNvPr id="9626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9080905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8307"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56</a:t>
            </a:r>
          </a:p>
        </p:txBody>
      </p:sp>
      <p:sp>
        <p:nvSpPr>
          <p:cNvPr id="98308"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8309"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98310" name="Rectangle 6"/>
          <p:cNvSpPr>
            <a:spLocks noGrp="1" noRot="1" noChangeAspect="1" noChangeArrowheads="1" noTextEdit="1"/>
          </p:cNvSpPr>
          <p:nvPr>
            <p:ph type="sldImg"/>
          </p:nvPr>
        </p:nvSpPr>
        <p:spPr>
          <a:ln cap="flat"/>
        </p:spPr>
      </p:sp>
      <p:sp>
        <p:nvSpPr>
          <p:cNvPr id="9831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8502479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0355"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52</a:t>
            </a:r>
          </a:p>
        </p:txBody>
      </p:sp>
      <p:sp>
        <p:nvSpPr>
          <p:cNvPr id="100356"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0357"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0358" name="Rectangle 6"/>
          <p:cNvSpPr>
            <a:spLocks noGrp="1" noRot="1" noChangeAspect="1" noChangeArrowheads="1" noTextEdit="1"/>
          </p:cNvSpPr>
          <p:nvPr>
            <p:ph type="sldImg"/>
          </p:nvPr>
        </p:nvSpPr>
        <p:spPr>
          <a:ln cap="flat"/>
        </p:spPr>
      </p:sp>
      <p:sp>
        <p:nvSpPr>
          <p:cNvPr id="10035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267408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0595"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65</a:t>
            </a:r>
          </a:p>
        </p:txBody>
      </p:sp>
      <p:sp>
        <p:nvSpPr>
          <p:cNvPr id="110596"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0597"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0598" name="Rectangle 6"/>
          <p:cNvSpPr>
            <a:spLocks noGrp="1" noRot="1" noChangeAspect="1" noChangeArrowheads="1" noTextEdit="1"/>
          </p:cNvSpPr>
          <p:nvPr>
            <p:ph type="sldImg"/>
          </p:nvPr>
        </p:nvSpPr>
        <p:spPr>
          <a:ln cap="flat"/>
        </p:spPr>
      </p:sp>
      <p:sp>
        <p:nvSpPr>
          <p:cNvPr id="11059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193569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2531"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9</a:t>
            </a:r>
          </a:p>
        </p:txBody>
      </p:sp>
      <p:sp>
        <p:nvSpPr>
          <p:cNvPr id="22532"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2533"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2534" name="Rectangle 6"/>
          <p:cNvSpPr>
            <a:spLocks noGrp="1" noRot="1" noChangeAspect="1" noChangeArrowheads="1" noTextEdit="1"/>
          </p:cNvSpPr>
          <p:nvPr>
            <p:ph type="sldImg"/>
          </p:nvPr>
        </p:nvSpPr>
        <p:spPr>
          <a:ln cap="flat"/>
        </p:spPr>
      </p:sp>
      <p:sp>
        <p:nvSpPr>
          <p:cNvPr id="2253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498711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2643"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72</a:t>
            </a:r>
          </a:p>
        </p:txBody>
      </p:sp>
      <p:sp>
        <p:nvSpPr>
          <p:cNvPr id="112644"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2645"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2646" name="Rectangle 6"/>
          <p:cNvSpPr>
            <a:spLocks noGrp="1" noRot="1" noChangeAspect="1" noChangeArrowheads="1" noTextEdit="1"/>
          </p:cNvSpPr>
          <p:nvPr>
            <p:ph type="sldImg"/>
          </p:nvPr>
        </p:nvSpPr>
        <p:spPr>
          <a:ln cap="flat"/>
        </p:spPr>
      </p:sp>
      <p:sp>
        <p:nvSpPr>
          <p:cNvPr id="112647"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4324357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4691"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72</a:t>
            </a:r>
          </a:p>
        </p:txBody>
      </p:sp>
      <p:sp>
        <p:nvSpPr>
          <p:cNvPr id="114692"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4693"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4694" name="Rectangle 6"/>
          <p:cNvSpPr>
            <a:spLocks noGrp="1" noRot="1" noChangeAspect="1" noChangeArrowheads="1" noTextEdit="1"/>
          </p:cNvSpPr>
          <p:nvPr>
            <p:ph type="sldImg"/>
          </p:nvPr>
        </p:nvSpPr>
        <p:spPr>
          <a:ln cap="flat"/>
        </p:spPr>
      </p:sp>
      <p:sp>
        <p:nvSpPr>
          <p:cNvPr id="11469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1538479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673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77</a:t>
            </a:r>
          </a:p>
        </p:txBody>
      </p:sp>
      <p:sp>
        <p:nvSpPr>
          <p:cNvPr id="11674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674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16742" name="Rectangle 6"/>
          <p:cNvSpPr>
            <a:spLocks noGrp="1" noRot="1" noChangeAspect="1" noChangeArrowheads="1" noTextEdit="1"/>
          </p:cNvSpPr>
          <p:nvPr>
            <p:ph type="sldImg"/>
          </p:nvPr>
        </p:nvSpPr>
        <p:spPr>
          <a:ln cap="flat"/>
        </p:spPr>
      </p:sp>
      <p:sp>
        <p:nvSpPr>
          <p:cNvPr id="11674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706106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457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14</a:t>
            </a:r>
          </a:p>
        </p:txBody>
      </p:sp>
      <p:sp>
        <p:nvSpPr>
          <p:cNvPr id="2458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458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4582" name="Rectangle 6"/>
          <p:cNvSpPr>
            <a:spLocks noGrp="1" noRot="1" noChangeAspect="1" noChangeArrowheads="1" noTextEdit="1"/>
          </p:cNvSpPr>
          <p:nvPr>
            <p:ph type="sldImg"/>
          </p:nvPr>
        </p:nvSpPr>
        <p:spPr>
          <a:ln cap="flat"/>
        </p:spPr>
      </p:sp>
      <p:sp>
        <p:nvSpPr>
          <p:cNvPr id="2458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862506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7651"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59</a:t>
            </a:r>
          </a:p>
        </p:txBody>
      </p:sp>
      <p:sp>
        <p:nvSpPr>
          <p:cNvPr id="27652"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7653"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7654" name="Rectangle 6"/>
          <p:cNvSpPr>
            <a:spLocks noGrp="1" noRot="1" noChangeAspect="1" noChangeArrowheads="1" noTextEdit="1"/>
          </p:cNvSpPr>
          <p:nvPr>
            <p:ph type="sldImg"/>
          </p:nvPr>
        </p:nvSpPr>
        <p:spPr>
          <a:ln cap="flat"/>
        </p:spPr>
      </p:sp>
      <p:sp>
        <p:nvSpPr>
          <p:cNvPr id="2765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22222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9699"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60</a:t>
            </a:r>
          </a:p>
        </p:txBody>
      </p:sp>
      <p:sp>
        <p:nvSpPr>
          <p:cNvPr id="29700"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9701"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29702" name="Rectangle 6"/>
          <p:cNvSpPr>
            <a:spLocks noGrp="1" noRot="1" noChangeAspect="1" noChangeArrowheads="1" noTextEdit="1"/>
          </p:cNvSpPr>
          <p:nvPr>
            <p:ph type="sldImg"/>
          </p:nvPr>
        </p:nvSpPr>
        <p:spPr>
          <a:ln cap="flat"/>
        </p:spPr>
      </p:sp>
      <p:sp>
        <p:nvSpPr>
          <p:cNvPr id="2970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77901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1747"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61</a:t>
            </a:r>
          </a:p>
        </p:txBody>
      </p:sp>
      <p:sp>
        <p:nvSpPr>
          <p:cNvPr id="31748"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1749"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1750" name="Rectangle 6"/>
          <p:cNvSpPr>
            <a:spLocks noGrp="1" noRot="1" noChangeAspect="1" noChangeArrowheads="1" noTextEdit="1"/>
          </p:cNvSpPr>
          <p:nvPr>
            <p:ph type="sldImg"/>
          </p:nvPr>
        </p:nvSpPr>
        <p:spPr>
          <a:ln cap="flat"/>
        </p:spPr>
      </p:sp>
      <p:sp>
        <p:nvSpPr>
          <p:cNvPr id="3175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991867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518160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3795" name="Rectangle 3"/>
          <p:cNvSpPr>
            <a:spLocks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1200">
                <a:latin typeface="Times New Roman" panose="02020603050405020304" pitchFamily="18" charset="0"/>
              </a:rPr>
              <a:t>14</a:t>
            </a:r>
          </a:p>
        </p:txBody>
      </p:sp>
      <p:sp>
        <p:nvSpPr>
          <p:cNvPr id="33796" name="Rectangle 4"/>
          <p:cNvSpPr>
            <a:spLocks noChangeArrowheads="1"/>
          </p:cNvSpPr>
          <p:nvPr/>
        </p:nvSpPr>
        <p:spPr bwMode="auto">
          <a:xfrm>
            <a:off x="0" y="651510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3797" name="Rectangle 5"/>
          <p:cNvSpPr>
            <a:spLocks noChangeArrowheads="1"/>
          </p:cNvSpPr>
          <p:nvPr/>
        </p:nvSpPr>
        <p:spPr bwMode="auto">
          <a:xfrm>
            <a:off x="0" y="0"/>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3798" name="Rectangle 6"/>
          <p:cNvSpPr>
            <a:spLocks noGrp="1" noRot="1" noChangeAspect="1" noChangeArrowheads="1" noTextEdit="1"/>
          </p:cNvSpPr>
          <p:nvPr>
            <p:ph type="sldImg"/>
          </p:nvPr>
        </p:nvSpPr>
        <p:spPr>
          <a:ln cap="flat"/>
        </p:spPr>
      </p:sp>
      <p:sp>
        <p:nvSpPr>
          <p:cNvPr id="3379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428774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Chapter 6</a:t>
            </a:r>
          </a:p>
        </p:txBody>
      </p:sp>
      <p:sp>
        <p:nvSpPr>
          <p:cNvPr id="5" name="Slide Number Placeholder 4"/>
          <p:cNvSpPr>
            <a:spLocks noGrp="1"/>
          </p:cNvSpPr>
          <p:nvPr>
            <p:ph type="sldNum" sz="quarter" idx="11"/>
          </p:nvPr>
        </p:nvSpPr>
        <p:spPr/>
        <p:txBody>
          <a:bodyPr/>
          <a:lstStyle>
            <a:lvl1pPr>
              <a:defRPr smtClean="0"/>
            </a:lvl1pPr>
          </a:lstStyle>
          <a:p>
            <a:pPr>
              <a:defRPr/>
            </a:pPr>
            <a:r>
              <a:rPr lang="en-US" altLang="en-US"/>
              <a:t>Slide </a:t>
            </a:r>
            <a:fld id="{6AFFE97D-DFE4-4F37-9A0B-12F304A9A8D0}"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320580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Chapter 6</a:t>
            </a:r>
          </a:p>
        </p:txBody>
      </p:sp>
      <p:sp>
        <p:nvSpPr>
          <p:cNvPr id="5" name="Slide Number Placeholder 4"/>
          <p:cNvSpPr>
            <a:spLocks noGrp="1"/>
          </p:cNvSpPr>
          <p:nvPr>
            <p:ph type="sldNum" sz="quarter" idx="11"/>
          </p:nvPr>
        </p:nvSpPr>
        <p:spPr/>
        <p:txBody>
          <a:bodyPr/>
          <a:lstStyle>
            <a:lvl1pPr>
              <a:defRPr smtClean="0"/>
            </a:lvl1pPr>
          </a:lstStyle>
          <a:p>
            <a:pPr>
              <a:defRPr/>
            </a:pPr>
            <a:r>
              <a:rPr lang="en-US" altLang="en-US"/>
              <a:t>Slide </a:t>
            </a:r>
            <a:fld id="{1F63562C-A9F8-4D32-AB07-C56071E076FC}"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427960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4663" y="190500"/>
            <a:ext cx="2090737"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0863" y="190500"/>
            <a:ext cx="612140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Chapter 6</a:t>
            </a:r>
          </a:p>
        </p:txBody>
      </p:sp>
      <p:sp>
        <p:nvSpPr>
          <p:cNvPr id="5" name="Slide Number Placeholder 4"/>
          <p:cNvSpPr>
            <a:spLocks noGrp="1"/>
          </p:cNvSpPr>
          <p:nvPr>
            <p:ph type="sldNum" sz="quarter" idx="11"/>
          </p:nvPr>
        </p:nvSpPr>
        <p:spPr/>
        <p:txBody>
          <a:bodyPr/>
          <a:lstStyle>
            <a:lvl1pPr>
              <a:defRPr smtClean="0"/>
            </a:lvl1pPr>
          </a:lstStyle>
          <a:p>
            <a:pPr>
              <a:defRPr/>
            </a:pPr>
            <a:r>
              <a:rPr lang="en-US" altLang="en-US"/>
              <a:t>Slide </a:t>
            </a:r>
            <a:fld id="{C3378ED0-AF84-4C8F-A54D-B23C547E8804}"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51185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Chapter 6</a:t>
            </a:r>
          </a:p>
        </p:txBody>
      </p:sp>
      <p:sp>
        <p:nvSpPr>
          <p:cNvPr id="5" name="Slide Number Placeholder 4"/>
          <p:cNvSpPr>
            <a:spLocks noGrp="1"/>
          </p:cNvSpPr>
          <p:nvPr>
            <p:ph type="sldNum" sz="quarter" idx="11"/>
          </p:nvPr>
        </p:nvSpPr>
        <p:spPr/>
        <p:txBody>
          <a:bodyPr/>
          <a:lstStyle>
            <a:lvl1pPr>
              <a:defRPr smtClean="0"/>
            </a:lvl1pPr>
          </a:lstStyle>
          <a:p>
            <a:pPr>
              <a:defRPr/>
            </a:pPr>
            <a:r>
              <a:rPr lang="en-US" altLang="en-US"/>
              <a:t>Slide </a:t>
            </a:r>
            <a:fld id="{D59220E8-2785-45D3-9D4E-D18276E88626}"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213836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Chapter 6</a:t>
            </a:r>
          </a:p>
        </p:txBody>
      </p:sp>
      <p:sp>
        <p:nvSpPr>
          <p:cNvPr id="5" name="Slide Number Placeholder 4"/>
          <p:cNvSpPr>
            <a:spLocks noGrp="1"/>
          </p:cNvSpPr>
          <p:nvPr>
            <p:ph type="sldNum" sz="quarter" idx="11"/>
          </p:nvPr>
        </p:nvSpPr>
        <p:spPr/>
        <p:txBody>
          <a:bodyPr/>
          <a:lstStyle>
            <a:lvl1pPr>
              <a:defRPr smtClean="0"/>
            </a:lvl1pPr>
          </a:lstStyle>
          <a:p>
            <a:pPr>
              <a:defRPr/>
            </a:pPr>
            <a:r>
              <a:rPr lang="en-US" altLang="en-US"/>
              <a:t>Slide </a:t>
            </a:r>
            <a:fld id="{5336460A-87D9-495B-B037-5734A3D50EFF}"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145018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719263"/>
            <a:ext cx="3810000" cy="4224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719263"/>
            <a:ext cx="3810000" cy="4224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Chapter 6</a:t>
            </a:r>
          </a:p>
        </p:txBody>
      </p:sp>
      <p:sp>
        <p:nvSpPr>
          <p:cNvPr id="6" name="Slide Number Placeholder 5"/>
          <p:cNvSpPr>
            <a:spLocks noGrp="1"/>
          </p:cNvSpPr>
          <p:nvPr>
            <p:ph type="sldNum" sz="quarter" idx="11"/>
          </p:nvPr>
        </p:nvSpPr>
        <p:spPr/>
        <p:txBody>
          <a:bodyPr/>
          <a:lstStyle>
            <a:lvl1pPr>
              <a:defRPr smtClean="0"/>
            </a:lvl1pPr>
          </a:lstStyle>
          <a:p>
            <a:pPr>
              <a:defRPr/>
            </a:pPr>
            <a:r>
              <a:rPr lang="en-US" altLang="en-US"/>
              <a:t>Slide </a:t>
            </a:r>
            <a:fld id="{45353178-3A6C-460D-A5B2-6C64D60A2DB6}"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240092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a:t>Chapter 6</a:t>
            </a:r>
          </a:p>
        </p:txBody>
      </p:sp>
      <p:sp>
        <p:nvSpPr>
          <p:cNvPr id="8" name="Slide Number Placeholder 7"/>
          <p:cNvSpPr>
            <a:spLocks noGrp="1"/>
          </p:cNvSpPr>
          <p:nvPr>
            <p:ph type="sldNum" sz="quarter" idx="11"/>
          </p:nvPr>
        </p:nvSpPr>
        <p:spPr/>
        <p:txBody>
          <a:bodyPr/>
          <a:lstStyle>
            <a:lvl1pPr>
              <a:defRPr smtClean="0"/>
            </a:lvl1pPr>
          </a:lstStyle>
          <a:p>
            <a:pPr>
              <a:defRPr/>
            </a:pPr>
            <a:r>
              <a:rPr lang="en-US" altLang="en-US"/>
              <a:t>Slide </a:t>
            </a:r>
            <a:fld id="{355FDC3C-41AB-474E-8046-560BE1C7CD3D}"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252329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a:t>Chapter 6</a:t>
            </a:r>
          </a:p>
        </p:txBody>
      </p:sp>
      <p:sp>
        <p:nvSpPr>
          <p:cNvPr id="4" name="Slide Number Placeholder 3"/>
          <p:cNvSpPr>
            <a:spLocks noGrp="1"/>
          </p:cNvSpPr>
          <p:nvPr>
            <p:ph type="sldNum" sz="quarter" idx="11"/>
          </p:nvPr>
        </p:nvSpPr>
        <p:spPr/>
        <p:txBody>
          <a:bodyPr/>
          <a:lstStyle>
            <a:lvl1pPr>
              <a:defRPr smtClean="0"/>
            </a:lvl1pPr>
          </a:lstStyle>
          <a:p>
            <a:pPr>
              <a:defRPr/>
            </a:pPr>
            <a:r>
              <a:rPr lang="en-US" altLang="en-US"/>
              <a:t>Slide </a:t>
            </a:r>
            <a:fld id="{C76C051E-892E-4E67-8080-F6F7A3491E71}"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2333767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Chapter 6</a:t>
            </a:r>
          </a:p>
        </p:txBody>
      </p:sp>
      <p:sp>
        <p:nvSpPr>
          <p:cNvPr id="3" name="Slide Number Placeholder 2"/>
          <p:cNvSpPr>
            <a:spLocks noGrp="1"/>
          </p:cNvSpPr>
          <p:nvPr>
            <p:ph type="sldNum" sz="quarter" idx="11"/>
          </p:nvPr>
        </p:nvSpPr>
        <p:spPr/>
        <p:txBody>
          <a:bodyPr/>
          <a:lstStyle>
            <a:lvl1pPr>
              <a:defRPr smtClean="0"/>
            </a:lvl1pPr>
          </a:lstStyle>
          <a:p>
            <a:pPr>
              <a:defRPr/>
            </a:pPr>
            <a:r>
              <a:rPr lang="en-US" altLang="en-US"/>
              <a:t>Slide </a:t>
            </a:r>
            <a:fld id="{9ED08221-E96F-46DC-A82A-098E54D05B4D}"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235051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Chapter 6</a:t>
            </a:r>
          </a:p>
        </p:txBody>
      </p:sp>
      <p:sp>
        <p:nvSpPr>
          <p:cNvPr id="6" name="Slide Number Placeholder 5"/>
          <p:cNvSpPr>
            <a:spLocks noGrp="1"/>
          </p:cNvSpPr>
          <p:nvPr>
            <p:ph type="sldNum" sz="quarter" idx="11"/>
          </p:nvPr>
        </p:nvSpPr>
        <p:spPr/>
        <p:txBody>
          <a:bodyPr/>
          <a:lstStyle>
            <a:lvl1pPr>
              <a:defRPr smtClean="0"/>
            </a:lvl1pPr>
          </a:lstStyle>
          <a:p>
            <a:pPr>
              <a:defRPr/>
            </a:pPr>
            <a:r>
              <a:rPr lang="en-US" altLang="en-US"/>
              <a:t>Slide </a:t>
            </a:r>
            <a:fld id="{13E17B2A-9DAD-486C-A0BA-F9AECC15C7BD}"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77331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Chapter 6</a:t>
            </a:r>
          </a:p>
        </p:txBody>
      </p:sp>
      <p:sp>
        <p:nvSpPr>
          <p:cNvPr id="6" name="Slide Number Placeholder 5"/>
          <p:cNvSpPr>
            <a:spLocks noGrp="1"/>
          </p:cNvSpPr>
          <p:nvPr>
            <p:ph type="sldNum" sz="quarter" idx="11"/>
          </p:nvPr>
        </p:nvSpPr>
        <p:spPr/>
        <p:txBody>
          <a:bodyPr/>
          <a:lstStyle>
            <a:lvl1pPr>
              <a:defRPr smtClean="0"/>
            </a:lvl1pPr>
          </a:lstStyle>
          <a:p>
            <a:pPr>
              <a:defRPr/>
            </a:pPr>
            <a:r>
              <a:rPr lang="en-US" altLang="en-US"/>
              <a:t>Slide </a:t>
            </a:r>
            <a:fld id="{60BF1320-D5DB-4F69-B1BF-86E77BCB156D}" type="slidenum">
              <a:rPr lang="en-US" altLang="en-US"/>
              <a:pPr>
                <a:defRPr/>
              </a:pPr>
              <a:t>‹#›</a:t>
            </a:fld>
            <a:endParaRPr lang="en-US" altLang="en-US" b="0">
              <a:latin typeface="Times New Roman" panose="02020603050405020304" pitchFamily="18" charset="0"/>
            </a:endParaRPr>
          </a:p>
        </p:txBody>
      </p:sp>
    </p:spTree>
    <p:extLst>
      <p:ext uri="{BB962C8B-B14F-4D97-AF65-F5344CB8AC3E}">
        <p14:creationId xmlns:p14="http://schemas.microsoft.com/office/powerpoint/2010/main" val="358797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title"/>
          </p:nvPr>
        </p:nvSpPr>
        <p:spPr bwMode="auto">
          <a:xfrm>
            <a:off x="550863" y="190500"/>
            <a:ext cx="7983537"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smtClean="0"/>
              <a:t>Click to edit Master title style</a:t>
            </a:r>
          </a:p>
        </p:txBody>
      </p:sp>
      <p:sp>
        <p:nvSpPr>
          <p:cNvPr id="1027" name="Rectangle 11"/>
          <p:cNvSpPr>
            <a:spLocks noGrp="1" noChangeArrowheads="1"/>
          </p:cNvSpPr>
          <p:nvPr>
            <p:ph type="body" idx="1"/>
          </p:nvPr>
        </p:nvSpPr>
        <p:spPr bwMode="auto">
          <a:xfrm>
            <a:off x="1143000" y="1719263"/>
            <a:ext cx="7772400" cy="422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14"/>
          <p:cNvSpPr>
            <a:spLocks noChangeShapeType="1"/>
          </p:cNvSpPr>
          <p:nvPr/>
        </p:nvSpPr>
        <p:spPr bwMode="auto">
          <a:xfrm>
            <a:off x="349250" y="1047750"/>
            <a:ext cx="8358188" cy="0"/>
          </a:xfrm>
          <a:prstGeom prst="line">
            <a:avLst/>
          </a:prstGeom>
          <a:noFill/>
          <a:ln w="38100">
            <a:solidFill>
              <a:srgbClr val="37654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9" name="Line 15"/>
          <p:cNvSpPr>
            <a:spLocks noChangeShapeType="1"/>
          </p:cNvSpPr>
          <p:nvPr/>
        </p:nvSpPr>
        <p:spPr bwMode="auto">
          <a:xfrm>
            <a:off x="519113" y="1206500"/>
            <a:ext cx="8356600" cy="0"/>
          </a:xfrm>
          <a:prstGeom prst="line">
            <a:avLst/>
          </a:prstGeom>
          <a:noFill/>
          <a:ln w="38100">
            <a:solidFill>
              <a:srgbClr val="37654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Rectangle 18"/>
          <p:cNvSpPr>
            <a:spLocks noGrp="1" noChangeArrowheads="1"/>
          </p:cNvSpPr>
          <p:nvPr>
            <p:ph type="ftr" sz="quarter" idx="3"/>
          </p:nvPr>
        </p:nvSpPr>
        <p:spPr bwMode="auto">
          <a:xfrm>
            <a:off x="820738" y="6440488"/>
            <a:ext cx="41116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latin typeface="Arial" charset="0"/>
              </a:defRPr>
            </a:lvl1pPr>
          </a:lstStyle>
          <a:p>
            <a:pPr>
              <a:defRPr/>
            </a:pPr>
            <a:r>
              <a:rPr lang="en-US"/>
              <a:t>Chapter 6</a:t>
            </a:r>
          </a:p>
        </p:txBody>
      </p:sp>
      <p:sp>
        <p:nvSpPr>
          <p:cNvPr id="1043" name="Rectangle 19"/>
          <p:cNvSpPr>
            <a:spLocks noGrp="1" noChangeArrowheads="1"/>
          </p:cNvSpPr>
          <p:nvPr>
            <p:ph type="sldNum" sz="quarter" idx="4"/>
          </p:nvPr>
        </p:nvSpPr>
        <p:spPr bwMode="auto">
          <a:xfrm>
            <a:off x="7259638" y="6440488"/>
            <a:ext cx="10937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smtClean="0"/>
            </a:lvl1pPr>
          </a:lstStyle>
          <a:p>
            <a:pPr>
              <a:defRPr/>
            </a:pPr>
            <a:r>
              <a:rPr lang="en-US" altLang="en-US"/>
              <a:t>Slide </a:t>
            </a:r>
            <a:fld id="{D3AEEDA8-5660-4D87-BD0C-E12D8F5DDFB1}" type="slidenum">
              <a:rPr lang="en-US" altLang="en-US"/>
              <a:pPr>
                <a:defRPr/>
              </a:pPr>
              <a:t>‹#›</a:t>
            </a:fld>
            <a:endParaRPr lang="en-US" altLang="en-US">
              <a:latin typeface="Times New Roman" panose="02020603050405020304" pitchFamily="18" charset="0"/>
            </a:endParaRPr>
          </a:p>
        </p:txBody>
      </p:sp>
      <p:sp>
        <p:nvSpPr>
          <p:cNvPr id="1032" name="Line 20"/>
          <p:cNvSpPr>
            <a:spLocks noChangeShapeType="1"/>
          </p:cNvSpPr>
          <p:nvPr/>
        </p:nvSpPr>
        <p:spPr bwMode="auto">
          <a:xfrm>
            <a:off x="349250" y="6281738"/>
            <a:ext cx="8358188" cy="0"/>
          </a:xfrm>
          <a:prstGeom prst="line">
            <a:avLst/>
          </a:prstGeom>
          <a:noFill/>
          <a:ln w="38100">
            <a:solidFill>
              <a:srgbClr val="37654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3" name="Line 21"/>
          <p:cNvSpPr>
            <a:spLocks noChangeShapeType="1"/>
          </p:cNvSpPr>
          <p:nvPr/>
        </p:nvSpPr>
        <p:spPr bwMode="auto">
          <a:xfrm>
            <a:off x="519113" y="6440488"/>
            <a:ext cx="8356600" cy="0"/>
          </a:xfrm>
          <a:prstGeom prst="line">
            <a:avLst/>
          </a:prstGeom>
          <a:noFill/>
          <a:ln w="38100">
            <a:solidFill>
              <a:srgbClr val="37654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34" name="Group 27"/>
          <p:cNvGrpSpPr>
            <a:grpSpLocks/>
          </p:cNvGrpSpPr>
          <p:nvPr/>
        </p:nvGrpSpPr>
        <p:grpSpPr bwMode="auto">
          <a:xfrm>
            <a:off x="419100" y="4629150"/>
            <a:ext cx="582613" cy="1555750"/>
            <a:chOff x="180" y="3060"/>
            <a:chExt cx="271" cy="728"/>
          </a:xfrm>
        </p:grpSpPr>
        <p:sp>
          <p:nvSpPr>
            <p:cNvPr id="1035" name="AutoShape 28"/>
            <p:cNvSpPr>
              <a:spLocks noChangeArrowheads="1"/>
            </p:cNvSpPr>
            <p:nvPr/>
          </p:nvSpPr>
          <p:spPr bwMode="auto">
            <a:xfrm>
              <a:off x="214" y="3060"/>
              <a:ext cx="237" cy="728"/>
            </a:xfrm>
            <a:prstGeom prst="rtTriangle">
              <a:avLst/>
            </a:prstGeom>
            <a:gradFill rotWithShape="0">
              <a:gsLst>
                <a:gs pos="0">
                  <a:srgbClr val="48845C"/>
                </a:gs>
                <a:gs pos="100000">
                  <a:srgbClr val="1C4E35"/>
                </a:gs>
              </a:gsLst>
              <a:lin ang="2700000" scaled="1"/>
            </a:gradFill>
            <a:ln>
              <a:noFill/>
            </a:ln>
            <a:effectLst>
              <a:outerShdw dist="53882" dir="2700000" algn="ctr" rotWithShape="0">
                <a:srgbClr val="B2B2B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036" name="Line 29"/>
            <p:cNvSpPr>
              <a:spLocks noChangeShapeType="1"/>
            </p:cNvSpPr>
            <p:nvPr/>
          </p:nvSpPr>
          <p:spPr bwMode="auto">
            <a:xfrm>
              <a:off x="180" y="3245"/>
              <a:ext cx="0" cy="509"/>
            </a:xfrm>
            <a:prstGeom prst="line">
              <a:avLst/>
            </a:prstGeom>
            <a:noFill/>
            <a:ln w="28575">
              <a:solidFill>
                <a:srgbClr val="66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30"/>
            <p:cNvSpPr>
              <a:spLocks noChangeShapeType="1"/>
            </p:cNvSpPr>
            <p:nvPr/>
          </p:nvSpPr>
          <p:spPr bwMode="auto">
            <a:xfrm rot="20258273" flipV="1">
              <a:off x="426" y="3245"/>
              <a:ext cx="4" cy="425"/>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8" name="Line 31"/>
            <p:cNvSpPr>
              <a:spLocks noChangeShapeType="1"/>
            </p:cNvSpPr>
            <p:nvPr/>
          </p:nvSpPr>
          <p:spPr bwMode="auto">
            <a:xfrm>
              <a:off x="254" y="3742"/>
              <a:ext cx="163" cy="0"/>
            </a:xfrm>
            <a:prstGeom prst="line">
              <a:avLst/>
            </a:prstGeom>
            <a:noFill/>
            <a:ln w="19050">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hdr="0" dt="0"/>
  <p:txStyles>
    <p:titleStyle>
      <a:lvl1pPr algn="l" rtl="0" eaLnBrk="0" fontAlgn="base" hangingPunct="0">
        <a:spcBef>
          <a:spcPct val="0"/>
        </a:spcBef>
        <a:spcAft>
          <a:spcPct val="0"/>
        </a:spcAft>
        <a:defRPr sz="4400" b="1">
          <a:solidFill>
            <a:srgbClr val="663300"/>
          </a:solidFill>
          <a:latin typeface="+mj-lt"/>
          <a:ea typeface="+mj-ea"/>
          <a:cs typeface="+mj-cs"/>
        </a:defRPr>
      </a:lvl1pPr>
      <a:lvl2pPr algn="l" rtl="0" eaLnBrk="0" fontAlgn="base" hangingPunct="0">
        <a:spcBef>
          <a:spcPct val="0"/>
        </a:spcBef>
        <a:spcAft>
          <a:spcPct val="0"/>
        </a:spcAft>
        <a:defRPr sz="4400" b="1">
          <a:solidFill>
            <a:srgbClr val="663300"/>
          </a:solidFill>
          <a:latin typeface="Arial" charset="0"/>
        </a:defRPr>
      </a:lvl2pPr>
      <a:lvl3pPr algn="l" rtl="0" eaLnBrk="0" fontAlgn="base" hangingPunct="0">
        <a:spcBef>
          <a:spcPct val="0"/>
        </a:spcBef>
        <a:spcAft>
          <a:spcPct val="0"/>
        </a:spcAft>
        <a:defRPr sz="4400" b="1">
          <a:solidFill>
            <a:srgbClr val="663300"/>
          </a:solidFill>
          <a:latin typeface="Arial" charset="0"/>
        </a:defRPr>
      </a:lvl3pPr>
      <a:lvl4pPr algn="l" rtl="0" eaLnBrk="0" fontAlgn="base" hangingPunct="0">
        <a:spcBef>
          <a:spcPct val="0"/>
        </a:spcBef>
        <a:spcAft>
          <a:spcPct val="0"/>
        </a:spcAft>
        <a:defRPr sz="4400" b="1">
          <a:solidFill>
            <a:srgbClr val="663300"/>
          </a:solidFill>
          <a:latin typeface="Arial" charset="0"/>
        </a:defRPr>
      </a:lvl4pPr>
      <a:lvl5pPr algn="l" rtl="0" eaLnBrk="0" fontAlgn="base" hangingPunct="0">
        <a:spcBef>
          <a:spcPct val="0"/>
        </a:spcBef>
        <a:spcAft>
          <a:spcPct val="0"/>
        </a:spcAft>
        <a:defRPr sz="4400" b="1">
          <a:solidFill>
            <a:srgbClr val="663300"/>
          </a:solidFill>
          <a:latin typeface="Arial" charset="0"/>
        </a:defRPr>
      </a:lvl5pPr>
      <a:lvl6pPr marL="457200" algn="l" rtl="0" eaLnBrk="0" fontAlgn="base" hangingPunct="0">
        <a:spcBef>
          <a:spcPct val="0"/>
        </a:spcBef>
        <a:spcAft>
          <a:spcPct val="0"/>
        </a:spcAft>
        <a:defRPr sz="4400" b="1">
          <a:solidFill>
            <a:srgbClr val="663300"/>
          </a:solidFill>
          <a:latin typeface="Arial" charset="0"/>
        </a:defRPr>
      </a:lvl6pPr>
      <a:lvl7pPr marL="914400" algn="l" rtl="0" eaLnBrk="0" fontAlgn="base" hangingPunct="0">
        <a:spcBef>
          <a:spcPct val="0"/>
        </a:spcBef>
        <a:spcAft>
          <a:spcPct val="0"/>
        </a:spcAft>
        <a:defRPr sz="4400" b="1">
          <a:solidFill>
            <a:srgbClr val="663300"/>
          </a:solidFill>
          <a:latin typeface="Arial" charset="0"/>
        </a:defRPr>
      </a:lvl7pPr>
      <a:lvl8pPr marL="1371600" algn="l" rtl="0" eaLnBrk="0" fontAlgn="base" hangingPunct="0">
        <a:spcBef>
          <a:spcPct val="0"/>
        </a:spcBef>
        <a:spcAft>
          <a:spcPct val="0"/>
        </a:spcAft>
        <a:defRPr sz="4400" b="1">
          <a:solidFill>
            <a:srgbClr val="663300"/>
          </a:solidFill>
          <a:latin typeface="Arial" charset="0"/>
        </a:defRPr>
      </a:lvl8pPr>
      <a:lvl9pPr marL="1828800" algn="l" rtl="0" eaLnBrk="0" fontAlgn="base" hangingPunct="0">
        <a:spcBef>
          <a:spcPct val="0"/>
        </a:spcBef>
        <a:spcAft>
          <a:spcPct val="0"/>
        </a:spcAft>
        <a:defRPr sz="44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anose="05000000000000000000"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anose="05000000000000000000"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55000"/>
        <a:buFont typeface="Wingdings" panose="05000000000000000000"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55000"/>
        <a:buFont typeface="Wingdings" panose="05000000000000000000" pitchFamily="2" charset="2"/>
        <a:buChar char="l"/>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29.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 Id="rId9" Type="http://schemas.openxmlformats.org/officeDocument/2006/relationships/image" Target="../media/image12.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7.wmf"/><Relationship Id="rId3" Type="http://schemas.openxmlformats.org/officeDocument/2006/relationships/notesSlide" Target="../notesSlides/notesSlide33.xml"/><Relationship Id="rId7" Type="http://schemas.openxmlformats.org/officeDocument/2006/relationships/image" Target="../media/image14.wmf"/><Relationship Id="rId12" Type="http://schemas.openxmlformats.org/officeDocument/2006/relationships/oleObject" Target="../embeddings/oleObject16.bin"/><Relationship Id="rId17" Type="http://schemas.openxmlformats.org/officeDocument/2006/relationships/image" Target="../media/image19.wmf"/><Relationship Id="rId2" Type="http://schemas.openxmlformats.org/officeDocument/2006/relationships/slideLayout" Target="../slideLayouts/slideLayout2.xml"/><Relationship Id="rId16" Type="http://schemas.openxmlformats.org/officeDocument/2006/relationships/oleObject" Target="../embeddings/oleObject18.bin"/><Relationship Id="rId1" Type="http://schemas.openxmlformats.org/officeDocument/2006/relationships/vmlDrawing" Target="../drawings/vmlDrawing8.vml"/><Relationship Id="rId6" Type="http://schemas.openxmlformats.org/officeDocument/2006/relationships/oleObject" Target="../embeddings/oleObject13.bin"/><Relationship Id="rId11" Type="http://schemas.openxmlformats.org/officeDocument/2006/relationships/image" Target="../media/image16.wmf"/><Relationship Id="rId5" Type="http://schemas.openxmlformats.org/officeDocument/2006/relationships/image" Target="../media/image13.wmf"/><Relationship Id="rId15" Type="http://schemas.openxmlformats.org/officeDocument/2006/relationships/image" Target="../media/image18.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5.wmf"/><Relationship Id="rId14" Type="http://schemas.openxmlformats.org/officeDocument/2006/relationships/oleObject" Target="../embeddings/oleObject17.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36.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3.bin"/><Relationship Id="rId5" Type="http://schemas.openxmlformats.org/officeDocument/2006/relationships/image" Target="../media/image23.wmf"/><Relationship Id="rId4" Type="http://schemas.openxmlformats.org/officeDocument/2006/relationships/oleObject" Target="../embeddings/oleObject22.bin"/><Relationship Id="rId9" Type="http://schemas.openxmlformats.org/officeDocument/2006/relationships/image" Target="../media/image2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image" Target="../media/image26.wmf"/><Relationship Id="rId4" Type="http://schemas.openxmlformats.org/officeDocument/2006/relationships/oleObject" Target="../embeddings/oleObject25.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4339"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4340" name="Rectangle 13"/>
          <p:cNvSpPr>
            <a:spLocks noGrp="1" noChangeArrowheads="1"/>
          </p:cNvSpPr>
          <p:nvPr>
            <p:ph type="subTitle" idx="1"/>
          </p:nvPr>
        </p:nvSpPr>
        <p:spPr>
          <a:xfrm>
            <a:off x="1524000" y="2263775"/>
            <a:ext cx="6400800" cy="2017713"/>
          </a:xfrm>
          <a:effectLst>
            <a:outerShdw dist="71842" dir="2700000" algn="ctr" rotWithShape="0">
              <a:srgbClr val="B2B2B2"/>
            </a:outerShdw>
          </a:effectLst>
        </p:spPr>
        <p:txBody>
          <a:bodyPr/>
          <a:lstStyle/>
          <a:p>
            <a:r>
              <a:rPr lang="en-US" altLang="en-US" sz="6000" b="1" smtClean="0"/>
              <a:t>Teori Produksi Dua Variabel</a:t>
            </a:r>
            <a:endParaRPr lang="en-US" altLang="en-US" sz="5400" b="1" smtClean="0"/>
          </a:p>
        </p:txBody>
      </p:sp>
      <p:sp>
        <p:nvSpPr>
          <p:cNvPr id="14341" name="AutoShape 14"/>
          <p:cNvSpPr>
            <a:spLocks noChangeArrowheads="1"/>
          </p:cNvSpPr>
          <p:nvPr/>
        </p:nvSpPr>
        <p:spPr bwMode="auto">
          <a:xfrm>
            <a:off x="717550" y="492125"/>
            <a:ext cx="1076325" cy="5556250"/>
          </a:xfrm>
          <a:prstGeom prst="rtTriangle">
            <a:avLst/>
          </a:prstGeom>
          <a:gradFill rotWithShape="0">
            <a:gsLst>
              <a:gs pos="0">
                <a:srgbClr val="48845C"/>
              </a:gs>
              <a:gs pos="100000">
                <a:srgbClr val="1C4E35"/>
              </a:gs>
            </a:gsLst>
            <a:lin ang="2700000" scaled="1"/>
          </a:gradFill>
          <a:ln>
            <a:noFill/>
          </a:ln>
          <a:effectLst>
            <a:outerShdw dist="107763" dir="2700000" algn="ctr" rotWithShape="0">
              <a:srgbClr val="B2B2B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4342" name="Line 21"/>
          <p:cNvSpPr>
            <a:spLocks noChangeShapeType="1"/>
          </p:cNvSpPr>
          <p:nvPr/>
        </p:nvSpPr>
        <p:spPr bwMode="auto">
          <a:xfrm>
            <a:off x="563563" y="1905000"/>
            <a:ext cx="0" cy="3879850"/>
          </a:xfrm>
          <a:prstGeom prst="line">
            <a:avLst/>
          </a:prstGeom>
          <a:noFill/>
          <a:ln w="38100">
            <a:solidFill>
              <a:srgbClr val="66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43" name="Line 22"/>
          <p:cNvSpPr>
            <a:spLocks noChangeShapeType="1"/>
          </p:cNvSpPr>
          <p:nvPr/>
        </p:nvSpPr>
        <p:spPr bwMode="auto">
          <a:xfrm rot="20903740" flipV="1">
            <a:off x="1250950" y="2460625"/>
            <a:ext cx="22225" cy="3246438"/>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44" name="Line 23"/>
          <p:cNvSpPr>
            <a:spLocks noChangeShapeType="1"/>
          </p:cNvSpPr>
          <p:nvPr/>
        </p:nvSpPr>
        <p:spPr bwMode="auto">
          <a:xfrm>
            <a:off x="900113" y="5837238"/>
            <a:ext cx="739775" cy="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BF961C40-DDE4-4558-997E-B5E88D08F655}" type="slidenum">
              <a:rPr lang="en-US" altLang="en-US" sz="1600">
                <a:solidFill>
                  <a:schemeClr val="tx1"/>
                </a:solidFill>
              </a:rPr>
              <a:pPr>
                <a:spcBef>
                  <a:spcPct val="0"/>
                </a:spcBef>
                <a:buClrTx/>
                <a:buSzTx/>
                <a:buFontTx/>
                <a:buNone/>
              </a:pPr>
              <a:t>10</a:t>
            </a:fld>
            <a:endParaRPr lang="en-US" altLang="en-US" sz="1600" b="0">
              <a:solidFill>
                <a:schemeClr val="tx1"/>
              </a:solidFill>
              <a:latin typeface="Times New Roman" panose="02020603050405020304" pitchFamily="18" charset="0"/>
            </a:endParaRPr>
          </a:p>
        </p:txBody>
      </p:sp>
      <p:sp>
        <p:nvSpPr>
          <p:cNvPr id="30724"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0725"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62500" name="Rectangle 4"/>
          <p:cNvSpPr>
            <a:spLocks noGrp="1" noChangeArrowheads="1"/>
          </p:cNvSpPr>
          <p:nvPr>
            <p:ph type="body" idx="1"/>
          </p:nvPr>
        </p:nvSpPr>
        <p:spPr>
          <a:noFill/>
        </p:spPr>
        <p:txBody>
          <a:bodyPr/>
          <a:lstStyle/>
          <a:p>
            <a:pPr>
              <a:spcBef>
                <a:spcPct val="70000"/>
              </a:spcBef>
            </a:pPr>
            <a:r>
              <a:rPr lang="en-US" altLang="en-US" smtClean="0"/>
              <a:t>Observasi:</a:t>
            </a:r>
          </a:p>
          <a:p>
            <a:pPr>
              <a:spcBef>
                <a:spcPct val="70000"/>
              </a:spcBef>
              <a:buFont typeface="Wingdings" panose="05000000000000000000" pitchFamily="2" charset="2"/>
              <a:buNone/>
            </a:pPr>
            <a:r>
              <a:rPr lang="en-US" altLang="en-US" smtClean="0"/>
              <a:t>	1)	Diminishing </a:t>
            </a:r>
            <a:r>
              <a:rPr lang="en-US" altLang="en-US" i="1" smtClean="0"/>
              <a:t>MRTS </a:t>
            </a:r>
            <a:r>
              <a:rPr lang="en-US" altLang="en-US" smtClean="0"/>
              <a:t>terjadi karena diminishing return dan berimplikasi pada isoquants yang convex (cembung).</a:t>
            </a:r>
          </a:p>
        </p:txBody>
      </p:sp>
      <p:sp>
        <p:nvSpPr>
          <p:cNvPr id="30727" name="Rectangle 5"/>
          <p:cNvSpPr>
            <a:spLocks noGrp="1" noChangeArrowheads="1"/>
          </p:cNvSpPr>
          <p:nvPr>
            <p:ph type="title"/>
          </p:nvPr>
        </p:nvSpPr>
        <p:spPr>
          <a:xfrm>
            <a:off x="550863" y="285750"/>
            <a:ext cx="7983537" cy="577850"/>
          </a:xfrm>
          <a:noFill/>
        </p:spPr>
        <p:txBody>
          <a:bodyPr/>
          <a:lstStyle/>
          <a:p>
            <a:r>
              <a:rPr lang="en-US" altLang="en-US" sz="3200" smtClean="0"/>
              <a:t>Produksi dengan Dua Variabel Input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2500">
                                            <p:txEl>
                                              <p:pRg st="0" end="0"/>
                                            </p:txEl>
                                          </p:spTgt>
                                        </p:tgtEl>
                                        <p:attrNameLst>
                                          <p:attrName>style.visibility</p:attrName>
                                        </p:attrNameLst>
                                      </p:cBhvr>
                                      <p:to>
                                        <p:strVal val="visible"/>
                                      </p:to>
                                    </p:set>
                                    <p:animEffect transition="in" filter="wipe(left)">
                                      <p:cBhvr>
                                        <p:cTn id="7" dur="500"/>
                                        <p:tgtEl>
                                          <p:spTgt spid="3625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2500">
                                            <p:txEl>
                                              <p:pRg st="1" end="1"/>
                                            </p:txEl>
                                          </p:spTgt>
                                        </p:tgtEl>
                                        <p:attrNameLst>
                                          <p:attrName>style.visibility</p:attrName>
                                        </p:attrNameLst>
                                      </p:cBhvr>
                                      <p:to>
                                        <p:strVal val="visible"/>
                                      </p:to>
                                    </p:set>
                                    <p:animEffect transition="in" filter="wipe(left)">
                                      <p:cBhvr>
                                        <p:cTn id="12" dur="500"/>
                                        <p:tgtEl>
                                          <p:spTgt spid="3625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327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6047B295-4CD6-4916-B088-4D191A715B9D}" type="slidenum">
              <a:rPr lang="en-US" altLang="en-US" sz="1600">
                <a:solidFill>
                  <a:schemeClr val="tx1"/>
                </a:solidFill>
              </a:rPr>
              <a:pPr>
                <a:spcBef>
                  <a:spcPct val="0"/>
                </a:spcBef>
                <a:buClrTx/>
                <a:buSzTx/>
                <a:buFontTx/>
                <a:buNone/>
              </a:pPr>
              <a:t>11</a:t>
            </a:fld>
            <a:endParaRPr lang="en-US" altLang="en-US" sz="1600" b="0">
              <a:solidFill>
                <a:schemeClr val="tx1"/>
              </a:solidFill>
              <a:latin typeface="Times New Roman" panose="02020603050405020304" pitchFamily="18" charset="0"/>
            </a:endParaRPr>
          </a:p>
        </p:txBody>
      </p:sp>
      <p:sp>
        <p:nvSpPr>
          <p:cNvPr id="32772"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2773"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2774" name="Rectangle 4"/>
          <p:cNvSpPr>
            <a:spLocks noGrp="1" noChangeArrowheads="1"/>
          </p:cNvSpPr>
          <p:nvPr>
            <p:ph type="title"/>
          </p:nvPr>
        </p:nvSpPr>
        <p:spPr>
          <a:xfrm>
            <a:off x="550863" y="225425"/>
            <a:ext cx="8301037" cy="781050"/>
          </a:xfrm>
          <a:noFill/>
        </p:spPr>
        <p:txBody>
          <a:bodyPr/>
          <a:lstStyle/>
          <a:p>
            <a:r>
              <a:rPr lang="en-US" altLang="en-US" sz="4000" smtClean="0"/>
              <a:t>The Shape of Isoquants</a:t>
            </a:r>
            <a:endParaRPr lang="en-US" altLang="en-US" smtClean="0"/>
          </a:p>
        </p:txBody>
      </p:sp>
      <p:sp>
        <p:nvSpPr>
          <p:cNvPr id="32775" name="Rectangle 5"/>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2776" name="Line 6"/>
          <p:cNvSpPr>
            <a:spLocks noChangeShapeType="1"/>
          </p:cNvSpPr>
          <p:nvPr/>
        </p:nvSpPr>
        <p:spPr bwMode="auto">
          <a:xfrm>
            <a:off x="2366963" y="1841500"/>
            <a:ext cx="0" cy="39957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7" name="Line 7"/>
          <p:cNvSpPr>
            <a:spLocks noChangeShapeType="1"/>
          </p:cNvSpPr>
          <p:nvPr/>
        </p:nvSpPr>
        <p:spPr bwMode="auto">
          <a:xfrm>
            <a:off x="2381250" y="5815013"/>
            <a:ext cx="53292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8" name="Rectangle 8"/>
          <p:cNvSpPr>
            <a:spLocks noChangeArrowheads="1"/>
          </p:cNvSpPr>
          <p:nvPr/>
        </p:nvSpPr>
        <p:spPr bwMode="auto">
          <a:xfrm>
            <a:off x="6527800" y="5859463"/>
            <a:ext cx="17684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Labor per year</a:t>
            </a:r>
          </a:p>
        </p:txBody>
      </p:sp>
      <p:sp>
        <p:nvSpPr>
          <p:cNvPr id="32779" name="Rectangle 9"/>
          <p:cNvSpPr>
            <a:spLocks noChangeArrowheads="1"/>
          </p:cNvSpPr>
          <p:nvPr/>
        </p:nvSpPr>
        <p:spPr bwMode="auto">
          <a:xfrm>
            <a:off x="1997075" y="5124450"/>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a:t>
            </a:r>
          </a:p>
        </p:txBody>
      </p:sp>
      <p:sp>
        <p:nvSpPr>
          <p:cNvPr id="32780" name="Rectangle 10"/>
          <p:cNvSpPr>
            <a:spLocks noChangeArrowheads="1"/>
          </p:cNvSpPr>
          <p:nvPr/>
        </p:nvSpPr>
        <p:spPr bwMode="auto">
          <a:xfrm>
            <a:off x="1997075" y="4278313"/>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2</a:t>
            </a:r>
          </a:p>
        </p:txBody>
      </p:sp>
      <p:sp>
        <p:nvSpPr>
          <p:cNvPr id="32781" name="Rectangle 11"/>
          <p:cNvSpPr>
            <a:spLocks noChangeArrowheads="1"/>
          </p:cNvSpPr>
          <p:nvPr/>
        </p:nvSpPr>
        <p:spPr bwMode="auto">
          <a:xfrm>
            <a:off x="1997075" y="3432175"/>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3</a:t>
            </a:r>
          </a:p>
        </p:txBody>
      </p:sp>
      <p:sp>
        <p:nvSpPr>
          <p:cNvPr id="32782" name="Rectangle 12"/>
          <p:cNvSpPr>
            <a:spLocks noChangeArrowheads="1"/>
          </p:cNvSpPr>
          <p:nvPr/>
        </p:nvSpPr>
        <p:spPr bwMode="auto">
          <a:xfrm>
            <a:off x="1997075" y="2586038"/>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4</a:t>
            </a:r>
          </a:p>
        </p:txBody>
      </p:sp>
      <p:sp>
        <p:nvSpPr>
          <p:cNvPr id="32783" name="Rectangle 13"/>
          <p:cNvSpPr>
            <a:spLocks noChangeArrowheads="1"/>
          </p:cNvSpPr>
          <p:nvPr/>
        </p:nvSpPr>
        <p:spPr bwMode="auto">
          <a:xfrm>
            <a:off x="2792413" y="5851525"/>
            <a:ext cx="3222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a:t>
            </a:r>
          </a:p>
        </p:txBody>
      </p:sp>
      <p:sp>
        <p:nvSpPr>
          <p:cNvPr id="32784" name="Rectangle 14"/>
          <p:cNvSpPr>
            <a:spLocks noChangeArrowheads="1"/>
          </p:cNvSpPr>
          <p:nvPr/>
        </p:nvSpPr>
        <p:spPr bwMode="auto">
          <a:xfrm>
            <a:off x="3614738" y="5851525"/>
            <a:ext cx="3222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2</a:t>
            </a:r>
          </a:p>
        </p:txBody>
      </p:sp>
      <p:sp>
        <p:nvSpPr>
          <p:cNvPr id="32785" name="Rectangle 15"/>
          <p:cNvSpPr>
            <a:spLocks noChangeArrowheads="1"/>
          </p:cNvSpPr>
          <p:nvPr/>
        </p:nvSpPr>
        <p:spPr bwMode="auto">
          <a:xfrm>
            <a:off x="4438650" y="5851525"/>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3</a:t>
            </a:r>
          </a:p>
        </p:txBody>
      </p:sp>
      <p:sp>
        <p:nvSpPr>
          <p:cNvPr id="32786" name="Rectangle 16"/>
          <p:cNvSpPr>
            <a:spLocks noChangeArrowheads="1"/>
          </p:cNvSpPr>
          <p:nvPr/>
        </p:nvSpPr>
        <p:spPr bwMode="auto">
          <a:xfrm>
            <a:off x="5260975" y="5851525"/>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4</a:t>
            </a:r>
          </a:p>
        </p:txBody>
      </p:sp>
      <p:sp>
        <p:nvSpPr>
          <p:cNvPr id="32787" name="Rectangle 17"/>
          <p:cNvSpPr>
            <a:spLocks noChangeArrowheads="1"/>
          </p:cNvSpPr>
          <p:nvPr/>
        </p:nvSpPr>
        <p:spPr bwMode="auto">
          <a:xfrm>
            <a:off x="6084888" y="5851525"/>
            <a:ext cx="3222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5</a:t>
            </a:r>
          </a:p>
        </p:txBody>
      </p:sp>
      <p:sp>
        <p:nvSpPr>
          <p:cNvPr id="32788" name="Rectangle 18"/>
          <p:cNvSpPr>
            <a:spLocks noChangeArrowheads="1"/>
          </p:cNvSpPr>
          <p:nvPr/>
        </p:nvSpPr>
        <p:spPr bwMode="auto">
          <a:xfrm>
            <a:off x="1997075" y="1739900"/>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5</a:t>
            </a:r>
          </a:p>
        </p:txBody>
      </p:sp>
      <p:grpSp>
        <p:nvGrpSpPr>
          <p:cNvPr id="2" name="Group 20"/>
          <p:cNvGrpSpPr>
            <a:grpSpLocks/>
          </p:cNvGrpSpPr>
          <p:nvPr/>
        </p:nvGrpSpPr>
        <p:grpSpPr bwMode="auto">
          <a:xfrm>
            <a:off x="2517775" y="1600200"/>
            <a:ext cx="5345113" cy="4233863"/>
            <a:chOff x="1586" y="1008"/>
            <a:chExt cx="3367" cy="2667"/>
          </a:xfrm>
        </p:grpSpPr>
        <p:sp>
          <p:nvSpPr>
            <p:cNvPr id="32807" name="Freeform 21"/>
            <p:cNvSpPr>
              <a:spLocks/>
            </p:cNvSpPr>
            <p:nvPr/>
          </p:nvSpPr>
          <p:spPr bwMode="auto">
            <a:xfrm>
              <a:off x="1965" y="1246"/>
              <a:ext cx="1973" cy="2068"/>
            </a:xfrm>
            <a:custGeom>
              <a:avLst/>
              <a:gdLst>
                <a:gd name="T0" fmla="*/ 0 w 1973"/>
                <a:gd name="T1" fmla="*/ 0 h 2068"/>
                <a:gd name="T2" fmla="*/ 70 w 1973"/>
                <a:gd name="T3" fmla="*/ 201 h 2068"/>
                <a:gd name="T4" fmla="*/ 139 w 1973"/>
                <a:gd name="T5" fmla="*/ 403 h 2068"/>
                <a:gd name="T6" fmla="*/ 208 w 1973"/>
                <a:gd name="T7" fmla="*/ 588 h 2068"/>
                <a:gd name="T8" fmla="*/ 290 w 1973"/>
                <a:gd name="T9" fmla="*/ 768 h 2068"/>
                <a:gd name="T10" fmla="*/ 372 w 1973"/>
                <a:gd name="T11" fmla="*/ 938 h 2068"/>
                <a:gd name="T12" fmla="*/ 460 w 1973"/>
                <a:gd name="T13" fmla="*/ 1102 h 2068"/>
                <a:gd name="T14" fmla="*/ 561 w 1973"/>
                <a:gd name="T15" fmla="*/ 1256 h 2068"/>
                <a:gd name="T16" fmla="*/ 611 w 1973"/>
                <a:gd name="T17" fmla="*/ 1325 h 2068"/>
                <a:gd name="T18" fmla="*/ 674 w 1973"/>
                <a:gd name="T19" fmla="*/ 1394 h 2068"/>
                <a:gd name="T20" fmla="*/ 744 w 1973"/>
                <a:gd name="T21" fmla="*/ 1457 h 2068"/>
                <a:gd name="T22" fmla="*/ 813 w 1973"/>
                <a:gd name="T23" fmla="*/ 1521 h 2068"/>
                <a:gd name="T24" fmla="*/ 970 w 1973"/>
                <a:gd name="T25" fmla="*/ 1632 h 2068"/>
                <a:gd name="T26" fmla="*/ 1134 w 1973"/>
                <a:gd name="T27" fmla="*/ 1738 h 2068"/>
                <a:gd name="T28" fmla="*/ 1298 w 1973"/>
                <a:gd name="T29" fmla="*/ 1828 h 2068"/>
                <a:gd name="T30" fmla="*/ 1462 w 1973"/>
                <a:gd name="T31" fmla="*/ 1903 h 2068"/>
                <a:gd name="T32" fmla="*/ 1632 w 1973"/>
                <a:gd name="T33" fmla="*/ 1966 h 2068"/>
                <a:gd name="T34" fmla="*/ 1802 w 1973"/>
                <a:gd name="T35" fmla="*/ 2019 h 2068"/>
                <a:gd name="T36" fmla="*/ 1972 w 1973"/>
                <a:gd name="T37" fmla="*/ 2067 h 206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3"/>
                <a:gd name="T58" fmla="*/ 0 h 2068"/>
                <a:gd name="T59" fmla="*/ 1973 w 1973"/>
                <a:gd name="T60" fmla="*/ 2068 h 206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3" h="2068">
                  <a:moveTo>
                    <a:pt x="0" y="0"/>
                  </a:moveTo>
                  <a:lnTo>
                    <a:pt x="70" y="201"/>
                  </a:lnTo>
                  <a:lnTo>
                    <a:pt x="139" y="403"/>
                  </a:lnTo>
                  <a:lnTo>
                    <a:pt x="208" y="588"/>
                  </a:lnTo>
                  <a:lnTo>
                    <a:pt x="290" y="768"/>
                  </a:lnTo>
                  <a:lnTo>
                    <a:pt x="372" y="938"/>
                  </a:lnTo>
                  <a:lnTo>
                    <a:pt x="460" y="1102"/>
                  </a:lnTo>
                  <a:lnTo>
                    <a:pt x="561" y="1256"/>
                  </a:lnTo>
                  <a:lnTo>
                    <a:pt x="611" y="1325"/>
                  </a:lnTo>
                  <a:lnTo>
                    <a:pt x="674" y="1394"/>
                  </a:lnTo>
                  <a:lnTo>
                    <a:pt x="744" y="1457"/>
                  </a:lnTo>
                  <a:lnTo>
                    <a:pt x="813" y="1521"/>
                  </a:lnTo>
                  <a:lnTo>
                    <a:pt x="970" y="1632"/>
                  </a:lnTo>
                  <a:lnTo>
                    <a:pt x="1134" y="1738"/>
                  </a:lnTo>
                  <a:lnTo>
                    <a:pt x="1298" y="1828"/>
                  </a:lnTo>
                  <a:lnTo>
                    <a:pt x="1462" y="1903"/>
                  </a:lnTo>
                  <a:lnTo>
                    <a:pt x="1632" y="1966"/>
                  </a:lnTo>
                  <a:lnTo>
                    <a:pt x="1802" y="2019"/>
                  </a:lnTo>
                  <a:lnTo>
                    <a:pt x="1972" y="2067"/>
                  </a:lnTo>
                </a:path>
              </a:pathLst>
            </a:custGeom>
            <a:noFill/>
            <a:ln w="50800" cap="rnd">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8" name="Freeform 22"/>
            <p:cNvSpPr>
              <a:spLocks/>
            </p:cNvSpPr>
            <p:nvPr/>
          </p:nvSpPr>
          <p:spPr bwMode="auto">
            <a:xfrm>
              <a:off x="1586" y="1538"/>
              <a:ext cx="1968" cy="2064"/>
            </a:xfrm>
            <a:custGeom>
              <a:avLst/>
              <a:gdLst>
                <a:gd name="T0" fmla="*/ 0 w 1968"/>
                <a:gd name="T1" fmla="*/ 0 h 2064"/>
                <a:gd name="T2" fmla="*/ 68 w 1968"/>
                <a:gd name="T3" fmla="*/ 202 h 2064"/>
                <a:gd name="T4" fmla="*/ 136 w 1968"/>
                <a:gd name="T5" fmla="*/ 398 h 2064"/>
                <a:gd name="T6" fmla="*/ 205 w 1968"/>
                <a:gd name="T7" fmla="*/ 588 h 2064"/>
                <a:gd name="T8" fmla="*/ 284 w 1968"/>
                <a:gd name="T9" fmla="*/ 767 h 2064"/>
                <a:gd name="T10" fmla="*/ 370 w 1968"/>
                <a:gd name="T11" fmla="*/ 939 h 2064"/>
                <a:gd name="T12" fmla="*/ 455 w 1968"/>
                <a:gd name="T13" fmla="*/ 1101 h 2064"/>
                <a:gd name="T14" fmla="*/ 557 w 1968"/>
                <a:gd name="T15" fmla="*/ 1251 h 2064"/>
                <a:gd name="T16" fmla="*/ 608 w 1968"/>
                <a:gd name="T17" fmla="*/ 1320 h 2064"/>
                <a:gd name="T18" fmla="*/ 671 w 1968"/>
                <a:gd name="T19" fmla="*/ 1389 h 2064"/>
                <a:gd name="T20" fmla="*/ 739 w 1968"/>
                <a:gd name="T21" fmla="*/ 1452 h 2064"/>
                <a:gd name="T22" fmla="*/ 807 w 1968"/>
                <a:gd name="T23" fmla="*/ 1516 h 2064"/>
                <a:gd name="T24" fmla="*/ 966 w 1968"/>
                <a:gd name="T25" fmla="*/ 1631 h 2064"/>
                <a:gd name="T26" fmla="*/ 1131 w 1968"/>
                <a:gd name="T27" fmla="*/ 1735 h 2064"/>
                <a:gd name="T28" fmla="*/ 1296 w 1968"/>
                <a:gd name="T29" fmla="*/ 1821 h 2064"/>
                <a:gd name="T30" fmla="*/ 1461 w 1968"/>
                <a:gd name="T31" fmla="*/ 1896 h 2064"/>
                <a:gd name="T32" fmla="*/ 1626 w 1968"/>
                <a:gd name="T33" fmla="*/ 1959 h 2064"/>
                <a:gd name="T34" fmla="*/ 1796 w 1968"/>
                <a:gd name="T35" fmla="*/ 2017 h 2064"/>
                <a:gd name="T36" fmla="*/ 1967 w 1968"/>
                <a:gd name="T37" fmla="*/ 2063 h 20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68"/>
                <a:gd name="T58" fmla="*/ 0 h 2064"/>
                <a:gd name="T59" fmla="*/ 1968 w 1968"/>
                <a:gd name="T60" fmla="*/ 2064 h 20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68" h="2064">
                  <a:moveTo>
                    <a:pt x="0" y="0"/>
                  </a:moveTo>
                  <a:lnTo>
                    <a:pt x="68" y="202"/>
                  </a:lnTo>
                  <a:lnTo>
                    <a:pt x="136" y="398"/>
                  </a:lnTo>
                  <a:lnTo>
                    <a:pt x="205" y="588"/>
                  </a:lnTo>
                  <a:lnTo>
                    <a:pt x="284" y="767"/>
                  </a:lnTo>
                  <a:lnTo>
                    <a:pt x="370" y="939"/>
                  </a:lnTo>
                  <a:lnTo>
                    <a:pt x="455" y="1101"/>
                  </a:lnTo>
                  <a:lnTo>
                    <a:pt x="557" y="1251"/>
                  </a:lnTo>
                  <a:lnTo>
                    <a:pt x="608" y="1320"/>
                  </a:lnTo>
                  <a:lnTo>
                    <a:pt x="671" y="1389"/>
                  </a:lnTo>
                  <a:lnTo>
                    <a:pt x="739" y="1452"/>
                  </a:lnTo>
                  <a:lnTo>
                    <a:pt x="807" y="1516"/>
                  </a:lnTo>
                  <a:lnTo>
                    <a:pt x="966" y="1631"/>
                  </a:lnTo>
                  <a:lnTo>
                    <a:pt x="1131" y="1735"/>
                  </a:lnTo>
                  <a:lnTo>
                    <a:pt x="1296" y="1821"/>
                  </a:lnTo>
                  <a:lnTo>
                    <a:pt x="1461" y="1896"/>
                  </a:lnTo>
                  <a:lnTo>
                    <a:pt x="1626" y="1959"/>
                  </a:lnTo>
                  <a:lnTo>
                    <a:pt x="1796" y="2017"/>
                  </a:lnTo>
                  <a:lnTo>
                    <a:pt x="1967" y="2063"/>
                  </a:ln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9" name="Rectangle 23"/>
            <p:cNvSpPr>
              <a:spLocks noChangeArrowheads="1"/>
            </p:cNvSpPr>
            <p:nvPr/>
          </p:nvSpPr>
          <p:spPr bwMode="auto">
            <a:xfrm>
              <a:off x="3631" y="3427"/>
              <a:ext cx="64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Q</a:t>
              </a:r>
              <a:r>
                <a:rPr lang="en-US" altLang="en-US" sz="2000" b="1" i="1" baseline="-25000">
                  <a:solidFill>
                    <a:schemeClr val="tx1"/>
                  </a:solidFill>
                </a:rPr>
                <a:t>1 </a:t>
              </a:r>
              <a:r>
                <a:rPr lang="en-US" altLang="en-US" sz="2000" b="1" i="1">
                  <a:solidFill>
                    <a:schemeClr val="tx1"/>
                  </a:solidFill>
                </a:rPr>
                <a:t>= </a:t>
              </a:r>
              <a:r>
                <a:rPr lang="en-US" altLang="en-US" sz="2000" b="1">
                  <a:solidFill>
                    <a:schemeClr val="tx1"/>
                  </a:solidFill>
                </a:rPr>
                <a:t>55</a:t>
              </a:r>
            </a:p>
          </p:txBody>
        </p:sp>
        <p:sp>
          <p:nvSpPr>
            <p:cNvPr id="32810" name="Freeform 24"/>
            <p:cNvSpPr>
              <a:spLocks/>
            </p:cNvSpPr>
            <p:nvPr/>
          </p:nvSpPr>
          <p:spPr bwMode="auto">
            <a:xfrm>
              <a:off x="2304" y="1008"/>
              <a:ext cx="1922" cy="2066"/>
            </a:xfrm>
            <a:custGeom>
              <a:avLst/>
              <a:gdLst>
                <a:gd name="T0" fmla="*/ 0 w 1922"/>
                <a:gd name="T1" fmla="*/ 0 h 2066"/>
                <a:gd name="T2" fmla="*/ 68 w 1922"/>
                <a:gd name="T3" fmla="*/ 202 h 2066"/>
                <a:gd name="T4" fmla="*/ 130 w 1922"/>
                <a:gd name="T5" fmla="*/ 398 h 2066"/>
                <a:gd name="T6" fmla="*/ 205 w 1922"/>
                <a:gd name="T7" fmla="*/ 590 h 2066"/>
                <a:gd name="T8" fmla="*/ 280 w 1922"/>
                <a:gd name="T9" fmla="*/ 767 h 2066"/>
                <a:gd name="T10" fmla="*/ 362 w 1922"/>
                <a:gd name="T11" fmla="*/ 939 h 2066"/>
                <a:gd name="T12" fmla="*/ 451 w 1922"/>
                <a:gd name="T13" fmla="*/ 1101 h 2066"/>
                <a:gd name="T14" fmla="*/ 547 w 1922"/>
                <a:gd name="T15" fmla="*/ 1254 h 2066"/>
                <a:gd name="T16" fmla="*/ 656 w 1922"/>
                <a:gd name="T17" fmla="*/ 1391 h 2066"/>
                <a:gd name="T18" fmla="*/ 793 w 1922"/>
                <a:gd name="T19" fmla="*/ 1519 h 2066"/>
                <a:gd name="T20" fmla="*/ 943 w 1922"/>
                <a:gd name="T21" fmla="*/ 1632 h 2066"/>
                <a:gd name="T22" fmla="*/ 1101 w 1922"/>
                <a:gd name="T23" fmla="*/ 1736 h 2066"/>
                <a:gd name="T24" fmla="*/ 1265 w 1922"/>
                <a:gd name="T25" fmla="*/ 1824 h 2066"/>
                <a:gd name="T26" fmla="*/ 1422 w 1922"/>
                <a:gd name="T27" fmla="*/ 1903 h 2066"/>
                <a:gd name="T28" fmla="*/ 1586 w 1922"/>
                <a:gd name="T29" fmla="*/ 1962 h 2066"/>
                <a:gd name="T30" fmla="*/ 1750 w 1922"/>
                <a:gd name="T31" fmla="*/ 2016 h 2066"/>
                <a:gd name="T32" fmla="*/ 1921 w 1922"/>
                <a:gd name="T33" fmla="*/ 2065 h 20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2"/>
                <a:gd name="T52" fmla="*/ 0 h 2066"/>
                <a:gd name="T53" fmla="*/ 1922 w 1922"/>
                <a:gd name="T54" fmla="*/ 2066 h 20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2" h="2066">
                  <a:moveTo>
                    <a:pt x="0" y="0"/>
                  </a:moveTo>
                  <a:lnTo>
                    <a:pt x="68" y="202"/>
                  </a:lnTo>
                  <a:lnTo>
                    <a:pt x="130" y="398"/>
                  </a:lnTo>
                  <a:lnTo>
                    <a:pt x="205" y="590"/>
                  </a:lnTo>
                  <a:lnTo>
                    <a:pt x="280" y="767"/>
                  </a:lnTo>
                  <a:lnTo>
                    <a:pt x="362" y="939"/>
                  </a:lnTo>
                  <a:lnTo>
                    <a:pt x="451" y="1101"/>
                  </a:lnTo>
                  <a:lnTo>
                    <a:pt x="547" y="1254"/>
                  </a:lnTo>
                  <a:lnTo>
                    <a:pt x="656" y="1391"/>
                  </a:lnTo>
                  <a:lnTo>
                    <a:pt x="793" y="1519"/>
                  </a:lnTo>
                  <a:lnTo>
                    <a:pt x="943" y="1632"/>
                  </a:lnTo>
                  <a:lnTo>
                    <a:pt x="1101" y="1736"/>
                  </a:lnTo>
                  <a:lnTo>
                    <a:pt x="1265" y="1824"/>
                  </a:lnTo>
                  <a:lnTo>
                    <a:pt x="1422" y="1903"/>
                  </a:lnTo>
                  <a:lnTo>
                    <a:pt x="1586" y="1962"/>
                  </a:lnTo>
                  <a:lnTo>
                    <a:pt x="1750" y="2016"/>
                  </a:lnTo>
                  <a:lnTo>
                    <a:pt x="1921" y="2065"/>
                  </a:lnTo>
                </a:path>
              </a:pathLst>
            </a:custGeom>
            <a:noFill/>
            <a:ln w="50800" cap="rnd">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11" name="Rectangle 25"/>
            <p:cNvSpPr>
              <a:spLocks noChangeArrowheads="1"/>
            </p:cNvSpPr>
            <p:nvPr/>
          </p:nvSpPr>
          <p:spPr bwMode="auto">
            <a:xfrm>
              <a:off x="3977" y="3161"/>
              <a:ext cx="64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Q</a:t>
              </a:r>
              <a:r>
                <a:rPr lang="en-US" altLang="en-US" sz="2000" b="1" i="1" baseline="-25000">
                  <a:solidFill>
                    <a:schemeClr val="tx1"/>
                  </a:solidFill>
                </a:rPr>
                <a:t>2 </a:t>
              </a:r>
              <a:r>
                <a:rPr lang="en-US" altLang="en-US" sz="2000" b="1" i="1">
                  <a:solidFill>
                    <a:schemeClr val="tx1"/>
                  </a:solidFill>
                </a:rPr>
                <a:t>= </a:t>
              </a:r>
              <a:r>
                <a:rPr lang="en-US" altLang="en-US" sz="2000" b="1">
                  <a:solidFill>
                    <a:schemeClr val="tx1"/>
                  </a:solidFill>
                </a:rPr>
                <a:t>75</a:t>
              </a:r>
            </a:p>
          </p:txBody>
        </p:sp>
        <p:sp>
          <p:nvSpPr>
            <p:cNvPr id="32812" name="Rectangle 26"/>
            <p:cNvSpPr>
              <a:spLocks noChangeArrowheads="1"/>
            </p:cNvSpPr>
            <p:nvPr/>
          </p:nvSpPr>
          <p:spPr bwMode="auto">
            <a:xfrm>
              <a:off x="4313" y="2873"/>
              <a:ext cx="64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Q</a:t>
              </a:r>
              <a:r>
                <a:rPr lang="en-US" altLang="en-US" sz="2000" b="1" i="1" baseline="-25000">
                  <a:solidFill>
                    <a:schemeClr val="tx1"/>
                  </a:solidFill>
                </a:rPr>
                <a:t>3 </a:t>
              </a:r>
              <a:r>
                <a:rPr lang="en-US" altLang="en-US" sz="2000" b="1" i="1">
                  <a:solidFill>
                    <a:schemeClr val="tx1"/>
                  </a:solidFill>
                </a:rPr>
                <a:t>= </a:t>
              </a:r>
              <a:r>
                <a:rPr lang="en-US" altLang="en-US" sz="2000" b="1">
                  <a:solidFill>
                    <a:schemeClr val="tx1"/>
                  </a:solidFill>
                </a:rPr>
                <a:t>90</a:t>
              </a:r>
            </a:p>
          </p:txBody>
        </p:sp>
      </p:grpSp>
      <p:sp>
        <p:nvSpPr>
          <p:cNvPr id="32790" name="Rectangle 27"/>
          <p:cNvSpPr>
            <a:spLocks noChangeArrowheads="1"/>
          </p:cNvSpPr>
          <p:nvPr/>
        </p:nvSpPr>
        <p:spPr bwMode="auto">
          <a:xfrm>
            <a:off x="714375" y="1328738"/>
            <a:ext cx="11684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Capital</a:t>
            </a:r>
          </a:p>
          <a:p>
            <a:pPr>
              <a:spcBef>
                <a:spcPct val="0"/>
              </a:spcBef>
              <a:buClrTx/>
              <a:buSzTx/>
              <a:buFontTx/>
              <a:buNone/>
            </a:pPr>
            <a:r>
              <a:rPr lang="en-US" altLang="en-US" sz="2000" b="1">
                <a:solidFill>
                  <a:schemeClr val="tx1"/>
                </a:solidFill>
              </a:rPr>
              <a:t>per year</a:t>
            </a:r>
          </a:p>
        </p:txBody>
      </p:sp>
      <p:grpSp>
        <p:nvGrpSpPr>
          <p:cNvPr id="3" name="Group 28"/>
          <p:cNvGrpSpPr>
            <a:grpSpLocks/>
          </p:cNvGrpSpPr>
          <p:nvPr/>
        </p:nvGrpSpPr>
        <p:grpSpPr bwMode="auto">
          <a:xfrm>
            <a:off x="2366963" y="1665288"/>
            <a:ext cx="3322637" cy="4214812"/>
            <a:chOff x="1491" y="1049"/>
            <a:chExt cx="2093" cy="2655"/>
          </a:xfrm>
        </p:grpSpPr>
        <p:sp>
          <p:nvSpPr>
            <p:cNvPr id="32792" name="Oval 29"/>
            <p:cNvSpPr>
              <a:spLocks noChangeArrowheads="1"/>
            </p:cNvSpPr>
            <p:nvPr/>
          </p:nvSpPr>
          <p:spPr bwMode="auto">
            <a:xfrm>
              <a:off x="2832" y="3312"/>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2793" name="Oval 30"/>
            <p:cNvSpPr>
              <a:spLocks noChangeArrowheads="1"/>
            </p:cNvSpPr>
            <p:nvPr/>
          </p:nvSpPr>
          <p:spPr bwMode="auto">
            <a:xfrm>
              <a:off x="1824" y="2256"/>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2794" name="Line 31"/>
            <p:cNvSpPr>
              <a:spLocks noChangeShapeType="1"/>
            </p:cNvSpPr>
            <p:nvPr/>
          </p:nvSpPr>
          <p:spPr bwMode="auto">
            <a:xfrm>
              <a:off x="1491" y="2304"/>
              <a:ext cx="209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5" name="Line 32"/>
            <p:cNvSpPr>
              <a:spLocks noChangeShapeType="1"/>
            </p:cNvSpPr>
            <p:nvPr/>
          </p:nvSpPr>
          <p:spPr bwMode="auto">
            <a:xfrm>
              <a:off x="1872" y="2451"/>
              <a:ext cx="0" cy="1253"/>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6" name="Line 33"/>
            <p:cNvSpPr>
              <a:spLocks noChangeShapeType="1"/>
            </p:cNvSpPr>
            <p:nvPr/>
          </p:nvSpPr>
          <p:spPr bwMode="auto">
            <a:xfrm>
              <a:off x="1491" y="3360"/>
              <a:ext cx="1301"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7" name="Line 34"/>
            <p:cNvSpPr>
              <a:spLocks noChangeShapeType="1"/>
            </p:cNvSpPr>
            <p:nvPr/>
          </p:nvSpPr>
          <p:spPr bwMode="auto">
            <a:xfrm>
              <a:off x="2880" y="2451"/>
              <a:ext cx="0" cy="1253"/>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8" name="Rectangle 35"/>
            <p:cNvSpPr>
              <a:spLocks noChangeArrowheads="1"/>
            </p:cNvSpPr>
            <p:nvPr/>
          </p:nvSpPr>
          <p:spPr bwMode="auto">
            <a:xfrm>
              <a:off x="1625" y="2297"/>
              <a:ext cx="2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A</a:t>
              </a:r>
            </a:p>
          </p:txBody>
        </p:sp>
        <p:sp>
          <p:nvSpPr>
            <p:cNvPr id="32799" name="Rectangle 36"/>
            <p:cNvSpPr>
              <a:spLocks noChangeArrowheads="1"/>
            </p:cNvSpPr>
            <p:nvPr/>
          </p:nvSpPr>
          <p:spPr bwMode="auto">
            <a:xfrm>
              <a:off x="2969" y="3113"/>
              <a:ext cx="2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D</a:t>
              </a:r>
            </a:p>
          </p:txBody>
        </p:sp>
        <p:sp>
          <p:nvSpPr>
            <p:cNvPr id="32800" name="Line 37"/>
            <p:cNvSpPr>
              <a:spLocks noChangeShapeType="1"/>
            </p:cNvSpPr>
            <p:nvPr/>
          </p:nvSpPr>
          <p:spPr bwMode="auto">
            <a:xfrm>
              <a:off x="2400" y="1443"/>
              <a:ext cx="0" cy="2261"/>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1" name="Oval 38"/>
            <p:cNvSpPr>
              <a:spLocks noChangeArrowheads="1"/>
            </p:cNvSpPr>
            <p:nvPr/>
          </p:nvSpPr>
          <p:spPr bwMode="auto">
            <a:xfrm>
              <a:off x="2352" y="2256"/>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2802" name="Rectangle 39"/>
            <p:cNvSpPr>
              <a:spLocks noChangeArrowheads="1"/>
            </p:cNvSpPr>
            <p:nvPr/>
          </p:nvSpPr>
          <p:spPr bwMode="auto">
            <a:xfrm>
              <a:off x="2201" y="2297"/>
              <a:ext cx="2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B</a:t>
              </a:r>
            </a:p>
          </p:txBody>
        </p:sp>
        <p:sp>
          <p:nvSpPr>
            <p:cNvPr id="32803" name="Oval 40"/>
            <p:cNvSpPr>
              <a:spLocks noChangeArrowheads="1"/>
            </p:cNvSpPr>
            <p:nvPr/>
          </p:nvSpPr>
          <p:spPr bwMode="auto">
            <a:xfrm>
              <a:off x="2352" y="1200"/>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2804" name="Rectangle 41"/>
            <p:cNvSpPr>
              <a:spLocks noChangeArrowheads="1"/>
            </p:cNvSpPr>
            <p:nvPr/>
          </p:nvSpPr>
          <p:spPr bwMode="auto">
            <a:xfrm>
              <a:off x="2705" y="2309"/>
              <a:ext cx="2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C</a:t>
              </a:r>
            </a:p>
          </p:txBody>
        </p:sp>
        <p:sp>
          <p:nvSpPr>
            <p:cNvPr id="32805" name="Rectangle 42"/>
            <p:cNvSpPr>
              <a:spLocks noChangeArrowheads="1"/>
            </p:cNvSpPr>
            <p:nvPr/>
          </p:nvSpPr>
          <p:spPr bwMode="auto">
            <a:xfrm>
              <a:off x="2441" y="1049"/>
              <a:ext cx="221"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E</a:t>
              </a:r>
            </a:p>
          </p:txBody>
        </p:sp>
        <p:sp>
          <p:nvSpPr>
            <p:cNvPr id="32806" name="Oval 43"/>
            <p:cNvSpPr>
              <a:spLocks noChangeArrowheads="1"/>
            </p:cNvSpPr>
            <p:nvPr/>
          </p:nvSpPr>
          <p:spPr bwMode="auto">
            <a:xfrm>
              <a:off x="2836" y="2261"/>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348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5FC3F173-FE65-494B-B0AF-7C41D43FB54F}" type="slidenum">
              <a:rPr lang="en-US" altLang="en-US" sz="1600">
                <a:solidFill>
                  <a:schemeClr val="tx1"/>
                </a:solidFill>
              </a:rPr>
              <a:pPr>
                <a:spcBef>
                  <a:spcPct val="0"/>
                </a:spcBef>
                <a:buClrTx/>
                <a:buSzTx/>
                <a:buFontTx/>
                <a:buNone/>
              </a:pPr>
              <a:t>12</a:t>
            </a:fld>
            <a:endParaRPr lang="en-US" altLang="en-US" sz="1600" b="0">
              <a:solidFill>
                <a:schemeClr val="tx1"/>
              </a:solidFill>
              <a:latin typeface="Times New Roman" panose="02020603050405020304" pitchFamily="18" charset="0"/>
            </a:endParaRPr>
          </a:p>
        </p:txBody>
      </p:sp>
      <p:sp>
        <p:nvSpPr>
          <p:cNvPr id="34820"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4821"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4822" name="Rectangle 4"/>
          <p:cNvSpPr>
            <a:spLocks noGrp="1" noChangeArrowheads="1"/>
          </p:cNvSpPr>
          <p:nvPr>
            <p:ph type="body" idx="1"/>
          </p:nvPr>
        </p:nvSpPr>
        <p:spPr>
          <a:xfrm>
            <a:off x="1143000" y="2271713"/>
            <a:ext cx="7772400" cy="3671887"/>
          </a:xfrm>
          <a:noFill/>
        </p:spPr>
        <p:txBody>
          <a:bodyPr/>
          <a:lstStyle/>
          <a:p>
            <a:pPr>
              <a:lnSpc>
                <a:spcPct val="90000"/>
              </a:lnSpc>
              <a:spcBef>
                <a:spcPct val="70000"/>
              </a:spcBef>
            </a:pPr>
            <a:r>
              <a:rPr lang="en-US" altLang="en-US" smtClean="0"/>
              <a:t>Membaca model Isoquant</a:t>
            </a:r>
          </a:p>
          <a:p>
            <a:pPr>
              <a:lnSpc>
                <a:spcPct val="90000"/>
              </a:lnSpc>
              <a:spcBef>
                <a:spcPct val="70000"/>
              </a:spcBef>
              <a:buFont typeface="Wingdings" panose="05000000000000000000" pitchFamily="2" charset="2"/>
              <a:buNone/>
            </a:pPr>
            <a:r>
              <a:rPr lang="en-US" altLang="en-US" smtClean="0"/>
              <a:t>	b)	 Asumsi : pada tenaga kerja = 3 dan kapital meningkat dari 0 ke 1 ke 2 dan ke 3.</a:t>
            </a:r>
          </a:p>
          <a:p>
            <a:pPr lvl="2">
              <a:lnSpc>
                <a:spcPct val="90000"/>
              </a:lnSpc>
              <a:spcBef>
                <a:spcPct val="35000"/>
              </a:spcBef>
              <a:buSzPct val="75000"/>
            </a:pPr>
            <a:r>
              <a:rPr lang="en-US" altLang="en-US" smtClean="0"/>
              <a:t>Output : increases at a decreasing rate (55, 20, 15) mengilustrasikan diminishing returns untuk tenaga kerja.</a:t>
            </a:r>
          </a:p>
        </p:txBody>
      </p:sp>
      <p:sp>
        <p:nvSpPr>
          <p:cNvPr id="34823" name="Text Box 5"/>
          <p:cNvSpPr txBox="1">
            <a:spLocks noChangeArrowheads="1"/>
          </p:cNvSpPr>
          <p:nvPr/>
        </p:nvSpPr>
        <p:spPr bwMode="auto">
          <a:xfrm>
            <a:off x="401638" y="1427163"/>
            <a:ext cx="72755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en-US" sz="2800" b="1"/>
              <a:t>Diminishing Marginal Rate of Substitution</a:t>
            </a:r>
            <a:endParaRPr lang="en-US" altLang="en-US" sz="3200" b="1"/>
          </a:p>
        </p:txBody>
      </p:sp>
      <p:sp>
        <p:nvSpPr>
          <p:cNvPr id="34824" name="Rectangle 6"/>
          <p:cNvSpPr>
            <a:spLocks noGrp="1" noChangeArrowheads="1"/>
          </p:cNvSpPr>
          <p:nvPr>
            <p:ph type="title"/>
          </p:nvPr>
        </p:nvSpPr>
        <p:spPr>
          <a:xfrm>
            <a:off x="550863" y="285750"/>
            <a:ext cx="7983537" cy="490538"/>
          </a:xfrm>
          <a:noFill/>
        </p:spPr>
        <p:txBody>
          <a:bodyPr/>
          <a:lstStyle/>
          <a:p>
            <a:r>
              <a:rPr lang="en-US" altLang="en-US" sz="3200" smtClean="0"/>
              <a:t>Produksi dengan Dua Variabel Input</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368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0436CDF7-57E4-4464-9F0A-783107ACBC8E}" type="slidenum">
              <a:rPr lang="en-US" altLang="en-US" sz="1600">
                <a:solidFill>
                  <a:schemeClr val="tx1"/>
                </a:solidFill>
              </a:rPr>
              <a:pPr>
                <a:spcBef>
                  <a:spcPct val="0"/>
                </a:spcBef>
                <a:buClrTx/>
                <a:buSzTx/>
                <a:buFontTx/>
                <a:buNone/>
              </a:pPr>
              <a:t>13</a:t>
            </a:fld>
            <a:endParaRPr lang="en-US" altLang="en-US" sz="1600" b="0">
              <a:solidFill>
                <a:schemeClr val="tx1"/>
              </a:solidFill>
              <a:latin typeface="Times New Roman" panose="02020603050405020304" pitchFamily="18" charset="0"/>
            </a:endParaRPr>
          </a:p>
        </p:txBody>
      </p:sp>
      <p:sp>
        <p:nvSpPr>
          <p:cNvPr id="36868"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6869"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6870" name="Rectangle 4"/>
          <p:cNvSpPr>
            <a:spLocks noGrp="1" noChangeArrowheads="1"/>
          </p:cNvSpPr>
          <p:nvPr>
            <p:ph type="body" idx="1"/>
          </p:nvPr>
        </p:nvSpPr>
        <p:spPr>
          <a:xfrm>
            <a:off x="663575" y="1350963"/>
            <a:ext cx="8305800" cy="4926012"/>
          </a:xfrm>
          <a:noFill/>
        </p:spPr>
        <p:txBody>
          <a:bodyPr/>
          <a:lstStyle/>
          <a:p>
            <a:pPr>
              <a:spcBef>
                <a:spcPct val="70000"/>
              </a:spcBef>
            </a:pPr>
            <a:r>
              <a:rPr lang="en-US" altLang="en-US" sz="2400" smtClean="0"/>
              <a:t>Observasi:</a:t>
            </a:r>
          </a:p>
          <a:p>
            <a:pPr>
              <a:spcBef>
                <a:spcPct val="70000"/>
              </a:spcBef>
              <a:buFont typeface="Wingdings" panose="05000000000000000000" pitchFamily="2" charset="2"/>
              <a:buNone/>
            </a:pPr>
            <a:r>
              <a:rPr lang="en-US" altLang="en-US" sz="2400" smtClean="0"/>
              <a:t>	2)	Slope isoquant adalah negatif</a:t>
            </a:r>
          </a:p>
          <a:p>
            <a:pPr lvl="2">
              <a:spcBef>
                <a:spcPct val="35000"/>
              </a:spcBef>
              <a:buSzPct val="75000"/>
            </a:pPr>
            <a:r>
              <a:rPr lang="en-US" altLang="en-US" sz="2400" smtClean="0"/>
              <a:t>Perlu melihat hubungan MRTS dan Marginal Productivity</a:t>
            </a:r>
          </a:p>
          <a:p>
            <a:pPr lvl="2">
              <a:spcBef>
                <a:spcPct val="35000"/>
              </a:spcBef>
              <a:buSzPct val="75000"/>
            </a:pPr>
            <a:r>
              <a:rPr lang="en-US" altLang="en-US" sz="2400" smtClean="0"/>
              <a:t>Jika kita ingin menambah tenaga kerja dan mengurangi kapital pada tingkat output yang tetap, tambahan tenaga kerja akan menambah output sebesar : </a:t>
            </a:r>
          </a:p>
          <a:p>
            <a:pPr lvl="2">
              <a:spcBef>
                <a:spcPct val="35000"/>
              </a:spcBef>
              <a:buSzPct val="75000"/>
            </a:pPr>
            <a:endParaRPr lang="en-US" altLang="en-US" sz="2400" smtClean="0"/>
          </a:p>
        </p:txBody>
      </p:sp>
      <p:grpSp>
        <p:nvGrpSpPr>
          <p:cNvPr id="2" name="Group 5"/>
          <p:cNvGrpSpPr>
            <a:grpSpLocks/>
          </p:cNvGrpSpPr>
          <p:nvPr/>
        </p:nvGrpSpPr>
        <p:grpSpPr bwMode="auto">
          <a:xfrm>
            <a:off x="3732213" y="4699000"/>
            <a:ext cx="3733800" cy="1263650"/>
            <a:chOff x="1812" y="2904"/>
            <a:chExt cx="2352" cy="796"/>
          </a:xfrm>
        </p:grpSpPr>
        <p:sp>
          <p:nvSpPr>
            <p:cNvPr id="36873" name="Rectangle 6"/>
            <p:cNvSpPr>
              <a:spLocks noChangeArrowheads="1"/>
            </p:cNvSpPr>
            <p:nvPr/>
          </p:nvSpPr>
          <p:spPr bwMode="auto">
            <a:xfrm>
              <a:off x="1812" y="2904"/>
              <a:ext cx="2352" cy="672"/>
            </a:xfrm>
            <a:prstGeom prst="rect">
              <a:avLst/>
            </a:prstGeom>
            <a:solidFill>
              <a:schemeClr val="hlink"/>
            </a:solidFill>
            <a:ln w="12700">
              <a:solidFill>
                <a:schemeClr val="tx1"/>
              </a:solidFill>
              <a:miter lim="800000"/>
              <a:headEnd/>
              <a:tailEnd/>
            </a:ln>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aphicFrame>
          <p:nvGraphicFramePr>
            <p:cNvPr id="36874" name="Object 7">
              <a:hlinkClick r:id="" action="ppaction://ole?verb=0"/>
            </p:cNvPr>
            <p:cNvGraphicFramePr>
              <a:graphicFrameLocks/>
            </p:cNvGraphicFramePr>
            <p:nvPr/>
          </p:nvGraphicFramePr>
          <p:xfrm>
            <a:off x="1968" y="2928"/>
            <a:ext cx="2176" cy="772"/>
          </p:xfrm>
          <a:graphic>
            <a:graphicData uri="http://schemas.openxmlformats.org/presentationml/2006/ole">
              <mc:AlternateContent xmlns:mc="http://schemas.openxmlformats.org/markup-compatibility/2006">
                <mc:Choice xmlns:v="urn:schemas-microsoft-com:vml" Requires="v">
                  <p:oleObj spid="_x0000_s36879" r:id="rId4" imgW="2421496" imgH="786035" progId="Equation.3">
                    <p:embed/>
                  </p:oleObj>
                </mc:Choice>
                <mc:Fallback>
                  <p:oleObj r:id="rId4" imgW="2421496" imgH="786035" progId="Equation.3">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8" y="2928"/>
                          <a:ext cx="2176"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6872" name="Rectangle 8"/>
          <p:cNvSpPr>
            <a:spLocks noGrp="1" noChangeArrowheads="1"/>
          </p:cNvSpPr>
          <p:nvPr>
            <p:ph type="title"/>
          </p:nvPr>
        </p:nvSpPr>
        <p:spPr>
          <a:xfrm>
            <a:off x="550863" y="285750"/>
            <a:ext cx="7983537" cy="608013"/>
          </a:xfrm>
          <a:noFill/>
        </p:spPr>
        <p:txBody>
          <a:bodyPr/>
          <a:lstStyle/>
          <a:p>
            <a:r>
              <a:rPr lang="en-US" altLang="en-US" sz="3200" smtClean="0"/>
              <a:t>Produksi dengan Dua Variabel Input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389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D66DD18D-0A24-48D9-BBB5-2A75C961A7A3}" type="slidenum">
              <a:rPr lang="en-US" altLang="en-US" sz="1600">
                <a:solidFill>
                  <a:schemeClr val="tx1"/>
                </a:solidFill>
              </a:rPr>
              <a:pPr>
                <a:spcBef>
                  <a:spcPct val="0"/>
                </a:spcBef>
                <a:buClrTx/>
                <a:buSzTx/>
                <a:buFontTx/>
                <a:buNone/>
              </a:pPr>
              <a:t>14</a:t>
            </a:fld>
            <a:endParaRPr lang="en-US" altLang="en-US" sz="1600" b="0">
              <a:solidFill>
                <a:schemeClr val="tx1"/>
              </a:solidFill>
              <a:latin typeface="Times New Roman" panose="02020603050405020304" pitchFamily="18" charset="0"/>
            </a:endParaRPr>
          </a:p>
        </p:txBody>
      </p:sp>
      <p:sp>
        <p:nvSpPr>
          <p:cNvPr id="38916"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8917"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38918" name="Rectangle 4"/>
          <p:cNvSpPr>
            <a:spLocks noGrp="1" noChangeArrowheads="1"/>
          </p:cNvSpPr>
          <p:nvPr>
            <p:ph type="body" idx="1"/>
          </p:nvPr>
        </p:nvSpPr>
        <p:spPr>
          <a:xfrm>
            <a:off x="1143000" y="1828800"/>
            <a:ext cx="8001000" cy="4114800"/>
          </a:xfrm>
          <a:noFill/>
        </p:spPr>
        <p:txBody>
          <a:bodyPr/>
          <a:lstStyle/>
          <a:p>
            <a:pPr>
              <a:spcBef>
                <a:spcPct val="70000"/>
              </a:spcBef>
            </a:pPr>
            <a:r>
              <a:rPr lang="en-US" altLang="en-US" sz="2400" smtClean="0"/>
              <a:t>Observasi:</a:t>
            </a:r>
          </a:p>
          <a:p>
            <a:pPr>
              <a:spcBef>
                <a:spcPct val="70000"/>
              </a:spcBef>
              <a:buFont typeface="Wingdings" panose="05000000000000000000" pitchFamily="2" charset="2"/>
              <a:buNone/>
            </a:pPr>
            <a:r>
              <a:rPr lang="en-US" altLang="en-US" sz="2400" smtClean="0"/>
              <a:t>	2)	Slope isoquant adalah negatif</a:t>
            </a:r>
            <a:endParaRPr lang="en-US" altLang="en-US" smtClean="0"/>
          </a:p>
          <a:p>
            <a:pPr lvl="2">
              <a:spcBef>
                <a:spcPct val="70000"/>
              </a:spcBef>
            </a:pPr>
            <a:r>
              <a:rPr lang="en-US" altLang="en-US" sz="2000" smtClean="0"/>
              <a:t>Sedangkan berkurangnya kapital akan mengurangi output sebesar :</a:t>
            </a:r>
          </a:p>
        </p:txBody>
      </p:sp>
      <p:sp>
        <p:nvSpPr>
          <p:cNvPr id="38919" name="Rectangle 5"/>
          <p:cNvSpPr>
            <a:spLocks noGrp="1" noChangeArrowheads="1"/>
          </p:cNvSpPr>
          <p:nvPr>
            <p:ph type="title"/>
          </p:nvPr>
        </p:nvSpPr>
        <p:spPr>
          <a:xfrm>
            <a:off x="550863" y="285750"/>
            <a:ext cx="7983537" cy="577850"/>
          </a:xfrm>
          <a:noFill/>
        </p:spPr>
        <p:txBody>
          <a:bodyPr/>
          <a:lstStyle/>
          <a:p>
            <a:r>
              <a:rPr lang="en-US" altLang="en-US" sz="3200" smtClean="0"/>
              <a:t>Produksi dengan Dua Variabel Input</a:t>
            </a:r>
          </a:p>
        </p:txBody>
      </p:sp>
      <p:grpSp>
        <p:nvGrpSpPr>
          <p:cNvPr id="2" name="Group 6"/>
          <p:cNvGrpSpPr>
            <a:grpSpLocks/>
          </p:cNvGrpSpPr>
          <p:nvPr/>
        </p:nvGrpSpPr>
        <p:grpSpPr bwMode="auto">
          <a:xfrm>
            <a:off x="3354388" y="4064000"/>
            <a:ext cx="3657600" cy="900113"/>
            <a:chOff x="1884" y="2880"/>
            <a:chExt cx="2304" cy="567"/>
          </a:xfrm>
        </p:grpSpPr>
        <p:sp>
          <p:nvSpPr>
            <p:cNvPr id="38921" name="Rectangle 7"/>
            <p:cNvSpPr>
              <a:spLocks noChangeArrowheads="1"/>
            </p:cNvSpPr>
            <p:nvPr/>
          </p:nvSpPr>
          <p:spPr bwMode="auto">
            <a:xfrm>
              <a:off x="1884" y="2880"/>
              <a:ext cx="2304" cy="523"/>
            </a:xfrm>
            <a:prstGeom prst="rect">
              <a:avLst/>
            </a:prstGeom>
            <a:solidFill>
              <a:schemeClr val="hlink"/>
            </a:solidFill>
            <a:ln w="12700">
              <a:solidFill>
                <a:schemeClr val="tx1"/>
              </a:solidFill>
              <a:miter lim="800000"/>
              <a:headEnd/>
              <a:tailEnd/>
            </a:ln>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4800">
                <a:solidFill>
                  <a:schemeClr val="tx1"/>
                </a:solidFill>
              </a:endParaRPr>
            </a:p>
          </p:txBody>
        </p:sp>
        <p:graphicFrame>
          <p:nvGraphicFramePr>
            <p:cNvPr id="38922" name="Object 8">
              <a:hlinkClick r:id="" action="ppaction://ole?verb=0"/>
            </p:cNvPr>
            <p:cNvGraphicFramePr>
              <a:graphicFrameLocks/>
            </p:cNvGraphicFramePr>
            <p:nvPr/>
          </p:nvGraphicFramePr>
          <p:xfrm>
            <a:off x="1990" y="2880"/>
            <a:ext cx="2072" cy="567"/>
          </p:xfrm>
          <a:graphic>
            <a:graphicData uri="http://schemas.openxmlformats.org/presentationml/2006/ole">
              <mc:AlternateContent xmlns:mc="http://schemas.openxmlformats.org/markup-compatibility/2006">
                <mc:Choice xmlns:v="urn:schemas-microsoft-com:vml" Requires="v">
                  <p:oleObj spid="_x0000_s38927" name="Equation" r:id="rId4" imgW="736600" imgH="203200" progId="Equation.3">
                    <p:embed/>
                  </p:oleObj>
                </mc:Choice>
                <mc:Fallback>
                  <p:oleObj name="Equation" r:id="rId4" imgW="736600" imgH="203200" progId="Equation.3">
                    <p:embed/>
                    <p:pic>
                      <p:nvPicPr>
                        <p:cNvPr id="0" name="Object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0" y="2880"/>
                          <a:ext cx="2072" cy="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409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76E87E2C-EF75-4576-B9E1-B070E9FDCC0B}" type="slidenum">
              <a:rPr lang="en-US" altLang="en-US" sz="1600">
                <a:solidFill>
                  <a:schemeClr val="tx1"/>
                </a:solidFill>
              </a:rPr>
              <a:pPr>
                <a:spcBef>
                  <a:spcPct val="0"/>
                </a:spcBef>
                <a:buClrTx/>
                <a:buSzTx/>
                <a:buFontTx/>
                <a:buNone/>
              </a:pPr>
              <a:t>15</a:t>
            </a:fld>
            <a:endParaRPr lang="en-US" altLang="en-US" sz="1600" b="0">
              <a:solidFill>
                <a:schemeClr val="tx1"/>
              </a:solidFill>
              <a:latin typeface="Times New Roman" panose="02020603050405020304" pitchFamily="18" charset="0"/>
            </a:endParaRPr>
          </a:p>
        </p:txBody>
      </p:sp>
      <p:sp>
        <p:nvSpPr>
          <p:cNvPr id="40964"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0965"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0966" name="Rectangle 4"/>
          <p:cNvSpPr>
            <a:spLocks noGrp="1" noChangeArrowheads="1"/>
          </p:cNvSpPr>
          <p:nvPr>
            <p:ph type="body" idx="1"/>
          </p:nvPr>
        </p:nvSpPr>
        <p:spPr>
          <a:xfrm>
            <a:off x="374650" y="1276350"/>
            <a:ext cx="8551863" cy="4667250"/>
          </a:xfrm>
          <a:noFill/>
        </p:spPr>
        <p:txBody>
          <a:bodyPr/>
          <a:lstStyle/>
          <a:p>
            <a:pPr>
              <a:spcBef>
                <a:spcPct val="70000"/>
              </a:spcBef>
            </a:pPr>
            <a:r>
              <a:rPr lang="en-US" altLang="en-US" sz="2400" smtClean="0"/>
              <a:t>Observasi:</a:t>
            </a:r>
          </a:p>
          <a:p>
            <a:pPr>
              <a:spcBef>
                <a:spcPct val="70000"/>
              </a:spcBef>
              <a:buFont typeface="Wingdings" panose="05000000000000000000" pitchFamily="2" charset="2"/>
              <a:buNone/>
            </a:pPr>
            <a:r>
              <a:rPr lang="en-US" altLang="en-US" sz="2400" smtClean="0"/>
              <a:t>	2)	Slope isoquant adalah negatif</a:t>
            </a:r>
          </a:p>
          <a:p>
            <a:pPr lvl="2">
              <a:spcBef>
                <a:spcPct val="35000"/>
              </a:spcBef>
              <a:buSzPct val="75000"/>
            </a:pPr>
            <a:r>
              <a:rPr lang="en-US" altLang="en-US" sz="2400" smtClean="0"/>
              <a:t>Sepanjang kurva isoquant, jumlah output adalah sama, oleh karena itu penambahan tenaga kerja dan pengurangan kapital tidak akan mengubah output, ini berarti :</a:t>
            </a:r>
          </a:p>
        </p:txBody>
      </p:sp>
      <p:grpSp>
        <p:nvGrpSpPr>
          <p:cNvPr id="2" name="Group 5"/>
          <p:cNvGrpSpPr>
            <a:grpSpLocks/>
          </p:cNvGrpSpPr>
          <p:nvPr/>
        </p:nvGrpSpPr>
        <p:grpSpPr bwMode="auto">
          <a:xfrm>
            <a:off x="1481138" y="4183063"/>
            <a:ext cx="6858000" cy="1352550"/>
            <a:chOff x="1080" y="2808"/>
            <a:chExt cx="4320" cy="852"/>
          </a:xfrm>
        </p:grpSpPr>
        <p:sp>
          <p:nvSpPr>
            <p:cNvPr id="40969" name="Rectangle 6"/>
            <p:cNvSpPr>
              <a:spLocks noChangeArrowheads="1"/>
            </p:cNvSpPr>
            <p:nvPr/>
          </p:nvSpPr>
          <p:spPr bwMode="auto">
            <a:xfrm>
              <a:off x="1080" y="2808"/>
              <a:ext cx="4320" cy="852"/>
            </a:xfrm>
            <a:prstGeom prst="rect">
              <a:avLst/>
            </a:prstGeom>
            <a:solidFill>
              <a:schemeClr val="hlink"/>
            </a:solidFill>
            <a:ln w="12700">
              <a:solidFill>
                <a:schemeClr val="tx1"/>
              </a:solidFill>
              <a:miter lim="800000"/>
              <a:headEnd/>
              <a:tailEnd/>
            </a:ln>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aphicFrame>
          <p:nvGraphicFramePr>
            <p:cNvPr id="40970" name="Object 7">
              <a:hlinkClick r:id="" action="ppaction://ole?verb=0"/>
            </p:cNvPr>
            <p:cNvGraphicFramePr>
              <a:graphicFrameLocks/>
            </p:cNvGraphicFramePr>
            <p:nvPr/>
          </p:nvGraphicFramePr>
          <p:xfrm>
            <a:off x="1536" y="2880"/>
            <a:ext cx="3637" cy="496"/>
          </p:xfrm>
          <a:graphic>
            <a:graphicData uri="http://schemas.openxmlformats.org/presentationml/2006/ole">
              <mc:AlternateContent xmlns:mc="http://schemas.openxmlformats.org/markup-compatibility/2006">
                <mc:Choice xmlns:v="urn:schemas-microsoft-com:vml" Requires="v">
                  <p:oleObj spid="_x0000_s40980" r:id="rId4" imgW="5773738" imgH="787400" progId="Equation.3">
                    <p:embed/>
                  </p:oleObj>
                </mc:Choice>
                <mc:Fallback>
                  <p:oleObj r:id="rId4" imgW="5773738" imgH="787400" progId="Equation.3">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6" y="2880"/>
                          <a:ext cx="3637" cy="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71" name="Object 8">
              <a:hlinkClick r:id="" action="ppaction://ole?verb=0"/>
            </p:cNvPr>
            <p:cNvGraphicFramePr>
              <a:graphicFrameLocks/>
            </p:cNvGraphicFramePr>
            <p:nvPr/>
          </p:nvGraphicFramePr>
          <p:xfrm>
            <a:off x="1482" y="3291"/>
            <a:ext cx="3712" cy="349"/>
          </p:xfrm>
          <a:graphic>
            <a:graphicData uri="http://schemas.openxmlformats.org/presentationml/2006/ole">
              <mc:AlternateContent xmlns:mc="http://schemas.openxmlformats.org/markup-compatibility/2006">
                <mc:Choice xmlns:v="urn:schemas-microsoft-com:vml" Requires="v">
                  <p:oleObj spid="_x0000_s40981" name="Equation" r:id="rId6" imgW="2043813" imgH="215806" progId="Equation.3">
                    <p:embed/>
                  </p:oleObj>
                </mc:Choice>
                <mc:Fallback>
                  <p:oleObj name="Equation" r:id="rId6" imgW="2043813" imgH="215806" progId="Equation.3">
                    <p:embed/>
                    <p:pic>
                      <p:nvPicPr>
                        <p:cNvPr id="0" name="Object 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2" y="3291"/>
                          <a:ext cx="3712"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40968" name="Rectangle 9"/>
          <p:cNvSpPr>
            <a:spLocks noGrp="1" noChangeArrowheads="1"/>
          </p:cNvSpPr>
          <p:nvPr>
            <p:ph type="title"/>
          </p:nvPr>
        </p:nvSpPr>
        <p:spPr>
          <a:xfrm>
            <a:off x="550863" y="285750"/>
            <a:ext cx="7983537" cy="563563"/>
          </a:xfrm>
          <a:noFill/>
        </p:spPr>
        <p:txBody>
          <a:bodyPr/>
          <a:lstStyle/>
          <a:p>
            <a:r>
              <a:rPr lang="en-US" altLang="en-US" sz="3200" smtClean="0"/>
              <a:t>Produksi dengan Dua Variabel Input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430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252B1455-B8C7-46D1-80B3-28181C0410B2}" type="slidenum">
              <a:rPr lang="en-US" altLang="en-US" sz="1600">
                <a:solidFill>
                  <a:schemeClr val="tx1"/>
                </a:solidFill>
              </a:rPr>
              <a:pPr>
                <a:spcBef>
                  <a:spcPct val="0"/>
                </a:spcBef>
                <a:buClrTx/>
                <a:buSzTx/>
                <a:buFontTx/>
                <a:buNone/>
              </a:pPr>
              <a:t>16</a:t>
            </a:fld>
            <a:endParaRPr lang="en-US" altLang="en-US" sz="1600" b="0">
              <a:solidFill>
                <a:schemeClr val="tx1"/>
              </a:solidFill>
              <a:latin typeface="Times New Roman" panose="02020603050405020304" pitchFamily="18" charset="0"/>
            </a:endParaRPr>
          </a:p>
        </p:txBody>
      </p:sp>
      <p:sp>
        <p:nvSpPr>
          <p:cNvPr id="43012"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3013"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3014" name="Rectangle 5"/>
          <p:cNvSpPr>
            <a:spLocks noGrp="1" noChangeArrowheads="1"/>
          </p:cNvSpPr>
          <p:nvPr>
            <p:ph type="body" idx="1"/>
          </p:nvPr>
        </p:nvSpPr>
        <p:spPr>
          <a:noFill/>
        </p:spPr>
        <p:txBody>
          <a:bodyPr/>
          <a:lstStyle/>
          <a:p>
            <a:pPr>
              <a:spcBef>
                <a:spcPct val="70000"/>
              </a:spcBef>
            </a:pPr>
            <a:r>
              <a:rPr lang="en-US" altLang="en-US" sz="2400" smtClean="0"/>
              <a:t>Observasi:</a:t>
            </a:r>
          </a:p>
          <a:p>
            <a:pPr>
              <a:spcBef>
                <a:spcPct val="70000"/>
              </a:spcBef>
              <a:buFont typeface="Wingdings" panose="05000000000000000000" pitchFamily="2" charset="2"/>
              <a:buNone/>
            </a:pPr>
            <a:r>
              <a:rPr lang="en-US" altLang="en-US" sz="2400" smtClean="0"/>
              <a:t>	2)	Slope isoquant adalah negatif</a:t>
            </a:r>
          </a:p>
          <a:p>
            <a:pPr lvl="1">
              <a:spcBef>
                <a:spcPct val="70000"/>
              </a:spcBef>
            </a:pPr>
            <a:r>
              <a:rPr lang="en-US" altLang="en-US" sz="2000" smtClean="0"/>
              <a:t>Nilai MP adalah positif, karena tidak ada suatu perusahaanpun yg akan menambah inputnya kalau nilai MP dan input tersebut adalah negatif.</a:t>
            </a:r>
          </a:p>
          <a:p>
            <a:pPr lvl="1">
              <a:spcBef>
                <a:spcPct val="70000"/>
              </a:spcBef>
            </a:pPr>
            <a:r>
              <a:rPr lang="en-US" altLang="en-US" sz="2000" smtClean="0"/>
              <a:t>Oleh karena itu nilai MRTS adalah negatif, sehingga slope isoquant adalah negatif.</a:t>
            </a:r>
          </a:p>
        </p:txBody>
      </p:sp>
      <p:sp>
        <p:nvSpPr>
          <p:cNvPr id="43015" name="Rectangle 7"/>
          <p:cNvSpPr>
            <a:spLocks noGrp="1" noChangeArrowheads="1"/>
          </p:cNvSpPr>
          <p:nvPr>
            <p:ph type="title"/>
          </p:nvPr>
        </p:nvSpPr>
        <p:spPr>
          <a:xfrm>
            <a:off x="550863" y="285750"/>
            <a:ext cx="7983537" cy="592138"/>
          </a:xfrm>
          <a:noFill/>
        </p:spPr>
        <p:txBody>
          <a:bodyPr/>
          <a:lstStyle/>
          <a:p>
            <a:r>
              <a:rPr lang="en-US" altLang="en-US" sz="3200" smtClean="0"/>
              <a:t>Produksi dengan Dua Variabel Input</a:t>
            </a: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450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35EC24D7-C1ED-432A-87E8-B03AFEF0CE44}" type="slidenum">
              <a:rPr lang="en-US" altLang="en-US" sz="1600">
                <a:solidFill>
                  <a:schemeClr val="tx1"/>
                </a:solidFill>
              </a:rPr>
              <a:pPr>
                <a:spcBef>
                  <a:spcPct val="0"/>
                </a:spcBef>
                <a:buClrTx/>
                <a:buSzTx/>
                <a:buFontTx/>
                <a:buNone/>
              </a:pPr>
              <a:t>17</a:t>
            </a:fld>
            <a:endParaRPr lang="en-US" altLang="en-US" sz="1600" b="0">
              <a:solidFill>
                <a:schemeClr val="tx1"/>
              </a:solidFill>
              <a:latin typeface="Times New Roman" panose="02020603050405020304" pitchFamily="18" charset="0"/>
            </a:endParaRPr>
          </a:p>
        </p:txBody>
      </p:sp>
      <p:sp>
        <p:nvSpPr>
          <p:cNvPr id="45060" name="Rectangle 1026"/>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5061" name="Rectangle 1027"/>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5062" name="Rectangle 1028"/>
          <p:cNvSpPr>
            <a:spLocks noGrp="1" noChangeArrowheads="1"/>
          </p:cNvSpPr>
          <p:nvPr>
            <p:ph type="title"/>
          </p:nvPr>
        </p:nvSpPr>
        <p:spPr>
          <a:xfrm>
            <a:off x="550863" y="0"/>
            <a:ext cx="7983537" cy="1028700"/>
          </a:xfrm>
          <a:noFill/>
        </p:spPr>
        <p:txBody>
          <a:bodyPr/>
          <a:lstStyle/>
          <a:p>
            <a:pPr algn="ctr"/>
            <a:r>
              <a:rPr lang="en-US" altLang="en-US" sz="2800" smtClean="0"/>
              <a:t>Isoquants : Ketika input-inputnya disubstitusi secara sempurna</a:t>
            </a:r>
          </a:p>
        </p:txBody>
      </p:sp>
      <p:sp>
        <p:nvSpPr>
          <p:cNvPr id="45063" name="Rectangle 1029"/>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5064" name="Line 1030"/>
          <p:cNvSpPr>
            <a:spLocks noChangeShapeType="1"/>
          </p:cNvSpPr>
          <p:nvPr/>
        </p:nvSpPr>
        <p:spPr bwMode="auto">
          <a:xfrm>
            <a:off x="2571750" y="1725613"/>
            <a:ext cx="0" cy="39957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5" name="Line 1031"/>
          <p:cNvSpPr>
            <a:spLocks noChangeShapeType="1"/>
          </p:cNvSpPr>
          <p:nvPr/>
        </p:nvSpPr>
        <p:spPr bwMode="auto">
          <a:xfrm>
            <a:off x="2590800" y="5702300"/>
            <a:ext cx="40068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6" name="Rectangle 1032"/>
          <p:cNvSpPr>
            <a:spLocks noChangeArrowheads="1"/>
          </p:cNvSpPr>
          <p:nvPr/>
        </p:nvSpPr>
        <p:spPr bwMode="auto">
          <a:xfrm>
            <a:off x="7278688" y="5475288"/>
            <a:ext cx="14224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Labor</a:t>
            </a:r>
          </a:p>
          <a:p>
            <a:pPr>
              <a:spcBef>
                <a:spcPct val="0"/>
              </a:spcBef>
              <a:buClrTx/>
              <a:buSzTx/>
              <a:buFontTx/>
              <a:buNone/>
            </a:pPr>
            <a:r>
              <a:rPr lang="en-US" altLang="en-US" sz="2000" b="1">
                <a:solidFill>
                  <a:schemeClr val="tx1"/>
                </a:solidFill>
              </a:rPr>
              <a:t>per month</a:t>
            </a:r>
          </a:p>
        </p:txBody>
      </p:sp>
      <p:sp>
        <p:nvSpPr>
          <p:cNvPr id="45067" name="Rectangle 1033"/>
          <p:cNvSpPr>
            <a:spLocks noChangeArrowheads="1"/>
          </p:cNvSpPr>
          <p:nvPr/>
        </p:nvSpPr>
        <p:spPr bwMode="auto">
          <a:xfrm>
            <a:off x="1455738" y="1587500"/>
            <a:ext cx="1027112"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2000" b="1">
                <a:solidFill>
                  <a:schemeClr val="tx1"/>
                </a:solidFill>
              </a:rPr>
              <a:t>Capital</a:t>
            </a:r>
          </a:p>
          <a:p>
            <a:pPr algn="r">
              <a:spcBef>
                <a:spcPct val="0"/>
              </a:spcBef>
              <a:buClrTx/>
              <a:buSzTx/>
              <a:buFontTx/>
              <a:buNone/>
            </a:pPr>
            <a:r>
              <a:rPr lang="en-US" altLang="en-US" sz="2000" b="1">
                <a:solidFill>
                  <a:schemeClr val="tx1"/>
                </a:solidFill>
              </a:rPr>
              <a:t>per </a:t>
            </a:r>
          </a:p>
          <a:p>
            <a:pPr algn="r">
              <a:spcBef>
                <a:spcPct val="0"/>
              </a:spcBef>
              <a:buClrTx/>
              <a:buSzTx/>
              <a:buFontTx/>
              <a:buNone/>
            </a:pPr>
            <a:r>
              <a:rPr lang="en-US" altLang="en-US" sz="2000" b="1">
                <a:solidFill>
                  <a:schemeClr val="tx1"/>
                </a:solidFill>
              </a:rPr>
              <a:t>month</a:t>
            </a:r>
          </a:p>
        </p:txBody>
      </p:sp>
      <p:grpSp>
        <p:nvGrpSpPr>
          <p:cNvPr id="2" name="Group 1046"/>
          <p:cNvGrpSpPr>
            <a:grpSpLocks/>
          </p:cNvGrpSpPr>
          <p:nvPr/>
        </p:nvGrpSpPr>
        <p:grpSpPr bwMode="auto">
          <a:xfrm>
            <a:off x="2963863" y="1741488"/>
            <a:ext cx="4013200" cy="3962400"/>
            <a:chOff x="1867" y="1097"/>
            <a:chExt cx="2528" cy="2496"/>
          </a:xfrm>
        </p:grpSpPr>
        <p:sp>
          <p:nvSpPr>
            <p:cNvPr id="45069" name="Line 1034"/>
            <p:cNvSpPr>
              <a:spLocks noChangeShapeType="1"/>
            </p:cNvSpPr>
            <p:nvPr/>
          </p:nvSpPr>
          <p:spPr bwMode="auto">
            <a:xfrm>
              <a:off x="1867" y="2683"/>
              <a:ext cx="693" cy="693"/>
            </a:xfrm>
            <a:prstGeom prst="line">
              <a:avLst/>
            </a:prstGeom>
            <a:noFill/>
            <a:ln w="50800">
              <a:solidFill>
                <a:srgbClr val="99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70" name="Line 1035"/>
            <p:cNvSpPr>
              <a:spLocks noChangeShapeType="1"/>
            </p:cNvSpPr>
            <p:nvPr/>
          </p:nvSpPr>
          <p:spPr bwMode="auto">
            <a:xfrm>
              <a:off x="1867" y="1963"/>
              <a:ext cx="1461" cy="1461"/>
            </a:xfrm>
            <a:prstGeom prst="line">
              <a:avLst/>
            </a:prstGeom>
            <a:noFill/>
            <a:ln w="5080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71" name="Line 1036"/>
            <p:cNvSpPr>
              <a:spLocks noChangeShapeType="1"/>
            </p:cNvSpPr>
            <p:nvPr/>
          </p:nvSpPr>
          <p:spPr bwMode="auto">
            <a:xfrm>
              <a:off x="1867" y="1291"/>
              <a:ext cx="2133" cy="2133"/>
            </a:xfrm>
            <a:prstGeom prst="line">
              <a:avLst/>
            </a:prstGeom>
            <a:noFill/>
            <a:ln w="50800">
              <a:solidFill>
                <a:srgbClr val="FF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72" name="Rectangle 1037"/>
            <p:cNvSpPr>
              <a:spLocks noChangeArrowheads="1"/>
            </p:cNvSpPr>
            <p:nvPr/>
          </p:nvSpPr>
          <p:spPr bwMode="auto">
            <a:xfrm>
              <a:off x="2515" y="3307"/>
              <a:ext cx="33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b="1" i="1">
                  <a:solidFill>
                    <a:schemeClr val="tx1"/>
                  </a:solidFill>
                </a:rPr>
                <a:t>Q</a:t>
              </a:r>
              <a:r>
                <a:rPr lang="en-US" altLang="en-US" sz="2400" b="1" i="1" baseline="-25000">
                  <a:solidFill>
                    <a:schemeClr val="tx1"/>
                  </a:solidFill>
                </a:rPr>
                <a:t>1</a:t>
              </a:r>
            </a:p>
          </p:txBody>
        </p:sp>
        <p:sp>
          <p:nvSpPr>
            <p:cNvPr id="45073" name="Rectangle 1038"/>
            <p:cNvSpPr>
              <a:spLocks noChangeArrowheads="1"/>
            </p:cNvSpPr>
            <p:nvPr/>
          </p:nvSpPr>
          <p:spPr bwMode="auto">
            <a:xfrm>
              <a:off x="3377" y="3307"/>
              <a:ext cx="33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b="1" i="1">
                  <a:solidFill>
                    <a:schemeClr val="tx1"/>
                  </a:solidFill>
                </a:rPr>
                <a:t>Q</a:t>
              </a:r>
              <a:r>
                <a:rPr lang="en-US" altLang="en-US" sz="2400" b="1" i="1" baseline="-25000">
                  <a:solidFill>
                    <a:schemeClr val="tx1"/>
                  </a:solidFill>
                </a:rPr>
                <a:t>2</a:t>
              </a:r>
            </a:p>
          </p:txBody>
        </p:sp>
        <p:sp>
          <p:nvSpPr>
            <p:cNvPr id="45074" name="Rectangle 1039"/>
            <p:cNvSpPr>
              <a:spLocks noChangeArrowheads="1"/>
            </p:cNvSpPr>
            <p:nvPr/>
          </p:nvSpPr>
          <p:spPr bwMode="auto">
            <a:xfrm>
              <a:off x="4061" y="3307"/>
              <a:ext cx="33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b="1" i="1">
                  <a:solidFill>
                    <a:schemeClr val="tx1"/>
                  </a:solidFill>
                </a:rPr>
                <a:t>Q</a:t>
              </a:r>
              <a:r>
                <a:rPr lang="en-US" altLang="en-US" sz="2400" b="1" i="1" baseline="-25000">
                  <a:solidFill>
                    <a:schemeClr val="tx1"/>
                  </a:solidFill>
                </a:rPr>
                <a:t>3</a:t>
              </a:r>
            </a:p>
          </p:txBody>
        </p:sp>
        <p:sp>
          <p:nvSpPr>
            <p:cNvPr id="45075" name="Oval 1040"/>
            <p:cNvSpPr>
              <a:spLocks noChangeArrowheads="1"/>
            </p:cNvSpPr>
            <p:nvPr/>
          </p:nvSpPr>
          <p:spPr bwMode="auto">
            <a:xfrm>
              <a:off x="1920" y="134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5076" name="Rectangle 1041"/>
            <p:cNvSpPr>
              <a:spLocks noChangeArrowheads="1"/>
            </p:cNvSpPr>
            <p:nvPr/>
          </p:nvSpPr>
          <p:spPr bwMode="auto">
            <a:xfrm>
              <a:off x="1961" y="1097"/>
              <a:ext cx="242"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i="1">
                  <a:solidFill>
                    <a:schemeClr val="tx1"/>
                  </a:solidFill>
                </a:rPr>
                <a:t>A</a:t>
              </a:r>
            </a:p>
          </p:txBody>
        </p:sp>
        <p:sp>
          <p:nvSpPr>
            <p:cNvPr id="45077" name="Oval 1042"/>
            <p:cNvSpPr>
              <a:spLocks noChangeArrowheads="1"/>
            </p:cNvSpPr>
            <p:nvPr/>
          </p:nvSpPr>
          <p:spPr bwMode="auto">
            <a:xfrm>
              <a:off x="2880" y="230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5078" name="Rectangle 1043"/>
            <p:cNvSpPr>
              <a:spLocks noChangeArrowheads="1"/>
            </p:cNvSpPr>
            <p:nvPr/>
          </p:nvSpPr>
          <p:spPr bwMode="auto">
            <a:xfrm>
              <a:off x="2921" y="2057"/>
              <a:ext cx="242"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i="1">
                  <a:solidFill>
                    <a:schemeClr val="tx1"/>
                  </a:solidFill>
                </a:rPr>
                <a:t>B</a:t>
              </a:r>
            </a:p>
          </p:txBody>
        </p:sp>
        <p:sp>
          <p:nvSpPr>
            <p:cNvPr id="45079" name="Oval 1044"/>
            <p:cNvSpPr>
              <a:spLocks noChangeArrowheads="1"/>
            </p:cNvSpPr>
            <p:nvPr/>
          </p:nvSpPr>
          <p:spPr bwMode="auto">
            <a:xfrm>
              <a:off x="3840" y="326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5080" name="Rectangle 1045"/>
            <p:cNvSpPr>
              <a:spLocks noChangeArrowheads="1"/>
            </p:cNvSpPr>
            <p:nvPr/>
          </p:nvSpPr>
          <p:spPr bwMode="auto">
            <a:xfrm>
              <a:off x="3881" y="3017"/>
              <a:ext cx="253"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i="1">
                  <a:solidFill>
                    <a:schemeClr val="tx1"/>
                  </a:solidFill>
                </a:rPr>
                <a:t>C</a:t>
              </a:r>
            </a:p>
          </p:txBody>
        </p:sp>
      </p:gr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471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8D6D0240-5434-47A3-B87F-1C73054D382D}" type="slidenum">
              <a:rPr lang="en-US" altLang="en-US" sz="1600">
                <a:solidFill>
                  <a:schemeClr val="tx1"/>
                </a:solidFill>
              </a:rPr>
              <a:pPr>
                <a:spcBef>
                  <a:spcPct val="0"/>
                </a:spcBef>
                <a:buClrTx/>
                <a:buSzTx/>
                <a:buFontTx/>
                <a:buNone/>
              </a:pPr>
              <a:t>18</a:t>
            </a:fld>
            <a:endParaRPr lang="en-US" altLang="en-US" sz="1600" b="0">
              <a:solidFill>
                <a:schemeClr val="tx1"/>
              </a:solidFill>
              <a:latin typeface="Times New Roman" panose="02020603050405020304" pitchFamily="18" charset="0"/>
            </a:endParaRPr>
          </a:p>
        </p:txBody>
      </p:sp>
      <p:sp>
        <p:nvSpPr>
          <p:cNvPr id="47108"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7109"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7110" name="Rectangle 5"/>
          <p:cNvSpPr>
            <a:spLocks noGrp="1" noChangeArrowheads="1"/>
          </p:cNvSpPr>
          <p:nvPr>
            <p:ph type="body" idx="1"/>
          </p:nvPr>
        </p:nvSpPr>
        <p:spPr>
          <a:xfrm>
            <a:off x="649288" y="1857375"/>
            <a:ext cx="8262937" cy="4086225"/>
          </a:xfrm>
          <a:noFill/>
        </p:spPr>
        <p:txBody>
          <a:bodyPr/>
          <a:lstStyle/>
          <a:p>
            <a:pPr>
              <a:lnSpc>
                <a:spcPct val="90000"/>
              </a:lnSpc>
              <a:spcBef>
                <a:spcPct val="70000"/>
              </a:spcBef>
            </a:pPr>
            <a:r>
              <a:rPr lang="en-US" altLang="en-US" sz="2400" smtClean="0"/>
              <a:t>Fungsi produksi ini menggambarkan suatu proses produksi dimana input yg digunakan dapat dipertukarkan secara sempurna antara satu input dgn input lainnya.</a:t>
            </a:r>
          </a:p>
          <a:p>
            <a:pPr>
              <a:lnSpc>
                <a:spcPct val="90000"/>
              </a:lnSpc>
              <a:spcBef>
                <a:spcPct val="70000"/>
              </a:spcBef>
            </a:pPr>
            <a:r>
              <a:rPr lang="en-US" altLang="en-US" sz="2400" smtClean="0"/>
              <a:t>Misal : dari suatu proses produksi outputnya adalah proses menulis. Jika dalam penulisan tsb penggunaan pulpen warna hitam atau biru sama saja, berarti teknologi yg dipakai adalah fungsi produksi linear. Karena banyaknya tulisan tergantung hanya pada banyaknya penggunaan pulpen. </a:t>
            </a:r>
          </a:p>
          <a:p>
            <a:pPr>
              <a:lnSpc>
                <a:spcPct val="90000"/>
              </a:lnSpc>
              <a:spcBef>
                <a:spcPct val="70000"/>
              </a:spcBef>
              <a:buFont typeface="Wingdings" panose="05000000000000000000" pitchFamily="2" charset="2"/>
              <a:buNone/>
            </a:pPr>
            <a:r>
              <a:rPr lang="en-US" altLang="en-US" sz="2400" smtClean="0"/>
              <a:t>	</a:t>
            </a:r>
          </a:p>
        </p:txBody>
      </p:sp>
      <p:sp>
        <p:nvSpPr>
          <p:cNvPr id="47111" name="Rectangle 7"/>
          <p:cNvSpPr>
            <a:spLocks noGrp="1" noChangeArrowheads="1"/>
          </p:cNvSpPr>
          <p:nvPr>
            <p:ph type="title"/>
          </p:nvPr>
        </p:nvSpPr>
        <p:spPr>
          <a:xfrm>
            <a:off x="550863" y="285750"/>
            <a:ext cx="7983537" cy="781050"/>
          </a:xfrm>
          <a:noFill/>
        </p:spPr>
        <p:txBody>
          <a:bodyPr/>
          <a:lstStyle/>
          <a:p>
            <a:pPr algn="ctr"/>
            <a:r>
              <a:rPr lang="en-US" altLang="en-US" sz="2800" smtClean="0"/>
              <a:t>Isoquants : Ketika input-inputnya disubstitusi secara sempurna</a:t>
            </a:r>
          </a:p>
        </p:txBody>
      </p:sp>
    </p:spTree>
  </p:cSld>
  <p:clrMapOvr>
    <a:masterClrMapping/>
  </p:clrMapOvr>
  <p:transition spd="med">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491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0636CA17-1351-4E2A-90AA-8729600C2E89}" type="slidenum">
              <a:rPr lang="en-US" altLang="en-US" sz="1600">
                <a:solidFill>
                  <a:schemeClr val="tx1"/>
                </a:solidFill>
              </a:rPr>
              <a:pPr>
                <a:spcBef>
                  <a:spcPct val="0"/>
                </a:spcBef>
                <a:buClrTx/>
                <a:buSzTx/>
                <a:buFontTx/>
                <a:buNone/>
              </a:pPr>
              <a:t>19</a:t>
            </a:fld>
            <a:endParaRPr lang="en-US" altLang="en-US" sz="1600" b="0">
              <a:solidFill>
                <a:schemeClr val="tx1"/>
              </a:solidFill>
              <a:latin typeface="Times New Roman" panose="02020603050405020304" pitchFamily="18" charset="0"/>
            </a:endParaRPr>
          </a:p>
        </p:txBody>
      </p:sp>
      <p:sp>
        <p:nvSpPr>
          <p:cNvPr id="49156"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9157"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9158" name="Rectangle 7"/>
          <p:cNvSpPr>
            <a:spLocks noGrp="1" noChangeArrowheads="1"/>
          </p:cNvSpPr>
          <p:nvPr>
            <p:ph type="title"/>
          </p:nvPr>
        </p:nvSpPr>
        <p:spPr>
          <a:xfrm>
            <a:off x="550863" y="342900"/>
            <a:ext cx="7983537" cy="781050"/>
          </a:xfrm>
          <a:noFill/>
        </p:spPr>
        <p:txBody>
          <a:bodyPr/>
          <a:lstStyle/>
          <a:p>
            <a:pPr algn="ctr"/>
            <a:r>
              <a:rPr lang="en-US" altLang="en-US" sz="2800" smtClean="0"/>
              <a:t>Fixed-Proportions Production Function </a:t>
            </a:r>
            <a:br>
              <a:rPr lang="en-US" altLang="en-US" sz="2800" smtClean="0"/>
            </a:br>
            <a:r>
              <a:rPr lang="en-US" altLang="en-US" sz="2800" smtClean="0"/>
              <a:t>(Fungsi Produksi Leontief)</a:t>
            </a:r>
          </a:p>
        </p:txBody>
      </p:sp>
      <p:sp>
        <p:nvSpPr>
          <p:cNvPr id="49159" name="Rectangle 8"/>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9160" name="Rectangle 11"/>
          <p:cNvSpPr>
            <a:spLocks noChangeArrowheads="1"/>
          </p:cNvSpPr>
          <p:nvPr/>
        </p:nvSpPr>
        <p:spPr bwMode="auto">
          <a:xfrm>
            <a:off x="6630988" y="5513388"/>
            <a:ext cx="1362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nSpc>
                <a:spcPct val="90000"/>
              </a:lnSpc>
              <a:spcBef>
                <a:spcPct val="0"/>
              </a:spcBef>
              <a:buClrTx/>
              <a:buSzTx/>
              <a:buFontTx/>
              <a:buNone/>
            </a:pPr>
            <a:r>
              <a:rPr lang="en-US" altLang="en-US" sz="1800" b="1">
                <a:solidFill>
                  <a:schemeClr val="tx1"/>
                </a:solidFill>
              </a:rPr>
              <a:t>Labor</a:t>
            </a:r>
          </a:p>
          <a:p>
            <a:pPr>
              <a:lnSpc>
                <a:spcPct val="90000"/>
              </a:lnSpc>
              <a:spcBef>
                <a:spcPct val="0"/>
              </a:spcBef>
              <a:buClrTx/>
              <a:buSzTx/>
              <a:buFontTx/>
              <a:buNone/>
            </a:pPr>
            <a:r>
              <a:rPr lang="en-US" altLang="en-US" sz="1800" b="1">
                <a:solidFill>
                  <a:schemeClr val="tx1"/>
                </a:solidFill>
              </a:rPr>
              <a:t> per month</a:t>
            </a:r>
          </a:p>
        </p:txBody>
      </p:sp>
      <p:sp>
        <p:nvSpPr>
          <p:cNvPr id="49161" name="Rectangle 12"/>
          <p:cNvSpPr>
            <a:spLocks noChangeArrowheads="1"/>
          </p:cNvSpPr>
          <p:nvPr/>
        </p:nvSpPr>
        <p:spPr bwMode="auto">
          <a:xfrm>
            <a:off x="1577975" y="1606550"/>
            <a:ext cx="9429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lnSpc>
                <a:spcPct val="90000"/>
              </a:lnSpc>
              <a:spcBef>
                <a:spcPct val="0"/>
              </a:spcBef>
              <a:buClrTx/>
              <a:buSzTx/>
              <a:buFontTx/>
              <a:buNone/>
            </a:pPr>
            <a:r>
              <a:rPr lang="en-US" altLang="en-US" sz="1800" b="1">
                <a:solidFill>
                  <a:schemeClr val="tx1"/>
                </a:solidFill>
              </a:rPr>
              <a:t>Capital</a:t>
            </a:r>
          </a:p>
          <a:p>
            <a:pPr algn="r">
              <a:lnSpc>
                <a:spcPct val="90000"/>
              </a:lnSpc>
              <a:spcBef>
                <a:spcPct val="0"/>
              </a:spcBef>
              <a:buClrTx/>
              <a:buSzTx/>
              <a:buFontTx/>
              <a:buNone/>
            </a:pPr>
            <a:r>
              <a:rPr lang="en-US" altLang="en-US" sz="1800" b="1">
                <a:solidFill>
                  <a:schemeClr val="tx1"/>
                </a:solidFill>
              </a:rPr>
              <a:t>per</a:t>
            </a:r>
          </a:p>
          <a:p>
            <a:pPr algn="r">
              <a:lnSpc>
                <a:spcPct val="90000"/>
              </a:lnSpc>
              <a:spcBef>
                <a:spcPct val="0"/>
              </a:spcBef>
              <a:buClrTx/>
              <a:buSzTx/>
              <a:buFontTx/>
              <a:buNone/>
            </a:pPr>
            <a:r>
              <a:rPr lang="en-US" altLang="en-US" sz="1800" b="1">
                <a:solidFill>
                  <a:schemeClr val="tx1"/>
                </a:solidFill>
              </a:rPr>
              <a:t>month</a:t>
            </a:r>
          </a:p>
        </p:txBody>
      </p:sp>
      <p:sp>
        <p:nvSpPr>
          <p:cNvPr id="49162" name="Line 9"/>
          <p:cNvSpPr>
            <a:spLocks noChangeShapeType="1"/>
          </p:cNvSpPr>
          <p:nvPr/>
        </p:nvSpPr>
        <p:spPr bwMode="auto">
          <a:xfrm>
            <a:off x="2609850" y="1897063"/>
            <a:ext cx="0" cy="39957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63" name="Line 10"/>
          <p:cNvSpPr>
            <a:spLocks noChangeShapeType="1"/>
          </p:cNvSpPr>
          <p:nvPr/>
        </p:nvSpPr>
        <p:spPr bwMode="auto">
          <a:xfrm>
            <a:off x="2628900" y="5892800"/>
            <a:ext cx="40068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 name="Group 40"/>
          <p:cNvGrpSpPr>
            <a:grpSpLocks/>
          </p:cNvGrpSpPr>
          <p:nvPr/>
        </p:nvGrpSpPr>
        <p:grpSpPr bwMode="auto">
          <a:xfrm>
            <a:off x="2103438" y="1525588"/>
            <a:ext cx="5403850" cy="4724400"/>
            <a:chOff x="1325" y="961"/>
            <a:chExt cx="3404" cy="2976"/>
          </a:xfrm>
        </p:grpSpPr>
        <p:sp>
          <p:nvSpPr>
            <p:cNvPr id="49166" name="Rectangle 18"/>
            <p:cNvSpPr>
              <a:spLocks noChangeArrowheads="1"/>
            </p:cNvSpPr>
            <p:nvPr/>
          </p:nvSpPr>
          <p:spPr bwMode="auto">
            <a:xfrm>
              <a:off x="2225" y="3689"/>
              <a:ext cx="27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L</a:t>
              </a:r>
              <a:r>
                <a:rPr lang="en-US" altLang="en-US" sz="2000" b="1" i="1" baseline="-25000">
                  <a:solidFill>
                    <a:schemeClr val="tx1"/>
                  </a:solidFill>
                </a:rPr>
                <a:t>1</a:t>
              </a:r>
            </a:p>
          </p:txBody>
        </p:sp>
        <p:sp>
          <p:nvSpPr>
            <p:cNvPr id="49167" name="Line 37"/>
            <p:cNvSpPr>
              <a:spLocks noChangeShapeType="1"/>
            </p:cNvSpPr>
            <p:nvPr/>
          </p:nvSpPr>
          <p:spPr bwMode="auto">
            <a:xfrm rot="-5400000">
              <a:off x="2839" y="1476"/>
              <a:ext cx="1029" cy="0"/>
            </a:xfrm>
            <a:prstGeom prst="line">
              <a:avLst/>
            </a:prstGeom>
            <a:noFill/>
            <a:ln w="50800">
              <a:solidFill>
                <a:srgbClr val="FF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68" name="Line 36"/>
            <p:cNvSpPr>
              <a:spLocks noChangeShapeType="1"/>
            </p:cNvSpPr>
            <p:nvPr/>
          </p:nvSpPr>
          <p:spPr bwMode="auto">
            <a:xfrm rot="-5400000">
              <a:off x="2383" y="1992"/>
              <a:ext cx="957" cy="0"/>
            </a:xfrm>
            <a:prstGeom prst="line">
              <a:avLst/>
            </a:prstGeom>
            <a:noFill/>
            <a:ln w="5080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69" name="Line 35"/>
            <p:cNvSpPr>
              <a:spLocks noChangeShapeType="1"/>
            </p:cNvSpPr>
            <p:nvPr/>
          </p:nvSpPr>
          <p:spPr bwMode="auto">
            <a:xfrm rot="-5400000">
              <a:off x="1831" y="2508"/>
              <a:ext cx="1041" cy="0"/>
            </a:xfrm>
            <a:prstGeom prst="line">
              <a:avLst/>
            </a:prstGeom>
            <a:noFill/>
            <a:ln w="50800">
              <a:solidFill>
                <a:srgbClr val="99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70" name="Line 6"/>
            <p:cNvSpPr>
              <a:spLocks noChangeShapeType="1"/>
            </p:cNvSpPr>
            <p:nvPr/>
          </p:nvSpPr>
          <p:spPr bwMode="auto">
            <a:xfrm>
              <a:off x="2395" y="3024"/>
              <a:ext cx="1041" cy="0"/>
            </a:xfrm>
            <a:prstGeom prst="line">
              <a:avLst/>
            </a:prstGeom>
            <a:noFill/>
            <a:ln w="50800">
              <a:solidFill>
                <a:srgbClr val="99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71" name="Line 13"/>
            <p:cNvSpPr>
              <a:spLocks noChangeShapeType="1"/>
            </p:cNvSpPr>
            <p:nvPr/>
          </p:nvSpPr>
          <p:spPr bwMode="auto">
            <a:xfrm>
              <a:off x="1647" y="3024"/>
              <a:ext cx="629"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72" name="Line 15"/>
            <p:cNvSpPr>
              <a:spLocks noChangeShapeType="1"/>
            </p:cNvSpPr>
            <p:nvPr/>
          </p:nvSpPr>
          <p:spPr bwMode="auto">
            <a:xfrm>
              <a:off x="2352" y="3027"/>
              <a:ext cx="0" cy="677"/>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73" name="Oval 16"/>
            <p:cNvSpPr>
              <a:spLocks noChangeArrowheads="1"/>
            </p:cNvSpPr>
            <p:nvPr/>
          </p:nvSpPr>
          <p:spPr bwMode="auto">
            <a:xfrm>
              <a:off x="2304" y="296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9174" name="Rectangle 17"/>
            <p:cNvSpPr>
              <a:spLocks noChangeArrowheads="1"/>
            </p:cNvSpPr>
            <p:nvPr/>
          </p:nvSpPr>
          <p:spPr bwMode="auto">
            <a:xfrm>
              <a:off x="1325" y="2909"/>
              <a:ext cx="28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K</a:t>
              </a:r>
              <a:r>
                <a:rPr lang="en-US" altLang="en-US" sz="2000" b="1" i="1" baseline="-25000">
                  <a:solidFill>
                    <a:schemeClr val="tx1"/>
                  </a:solidFill>
                </a:rPr>
                <a:t>1</a:t>
              </a:r>
            </a:p>
          </p:txBody>
        </p:sp>
        <p:sp>
          <p:nvSpPr>
            <p:cNvPr id="49175" name="Line 21"/>
            <p:cNvSpPr>
              <a:spLocks noChangeShapeType="1"/>
            </p:cNvSpPr>
            <p:nvPr/>
          </p:nvSpPr>
          <p:spPr bwMode="auto">
            <a:xfrm>
              <a:off x="2899" y="2496"/>
              <a:ext cx="957" cy="0"/>
            </a:xfrm>
            <a:prstGeom prst="line">
              <a:avLst/>
            </a:prstGeom>
            <a:noFill/>
            <a:ln w="5080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76" name="Line 24"/>
            <p:cNvSpPr>
              <a:spLocks noChangeShapeType="1"/>
            </p:cNvSpPr>
            <p:nvPr/>
          </p:nvSpPr>
          <p:spPr bwMode="auto">
            <a:xfrm>
              <a:off x="3391" y="2016"/>
              <a:ext cx="1029" cy="0"/>
            </a:xfrm>
            <a:prstGeom prst="line">
              <a:avLst/>
            </a:prstGeom>
            <a:noFill/>
            <a:ln w="50800">
              <a:solidFill>
                <a:srgbClr val="FF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77" name="Oval 25"/>
            <p:cNvSpPr>
              <a:spLocks noChangeArrowheads="1"/>
            </p:cNvSpPr>
            <p:nvPr/>
          </p:nvSpPr>
          <p:spPr bwMode="auto">
            <a:xfrm>
              <a:off x="2820" y="2448"/>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9178" name="Oval 26"/>
            <p:cNvSpPr>
              <a:spLocks noChangeArrowheads="1"/>
            </p:cNvSpPr>
            <p:nvPr/>
          </p:nvSpPr>
          <p:spPr bwMode="auto">
            <a:xfrm>
              <a:off x="3312" y="1968"/>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49179" name="Rectangle 27"/>
            <p:cNvSpPr>
              <a:spLocks noChangeArrowheads="1"/>
            </p:cNvSpPr>
            <p:nvPr/>
          </p:nvSpPr>
          <p:spPr bwMode="auto">
            <a:xfrm>
              <a:off x="3461" y="2873"/>
              <a:ext cx="29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Q</a:t>
              </a:r>
              <a:r>
                <a:rPr lang="en-US" altLang="en-US" sz="2000" b="1" i="1" baseline="-25000">
                  <a:solidFill>
                    <a:schemeClr val="tx1"/>
                  </a:solidFill>
                </a:rPr>
                <a:t>1</a:t>
              </a:r>
            </a:p>
          </p:txBody>
        </p:sp>
        <p:sp>
          <p:nvSpPr>
            <p:cNvPr id="49180" name="Rectangle 28"/>
            <p:cNvSpPr>
              <a:spLocks noChangeArrowheads="1"/>
            </p:cNvSpPr>
            <p:nvPr/>
          </p:nvSpPr>
          <p:spPr bwMode="auto">
            <a:xfrm>
              <a:off x="3905" y="2333"/>
              <a:ext cx="29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Q</a:t>
              </a:r>
              <a:r>
                <a:rPr lang="en-US" altLang="en-US" sz="2000" b="1" i="1" baseline="-25000">
                  <a:solidFill>
                    <a:schemeClr val="tx1"/>
                  </a:solidFill>
                </a:rPr>
                <a:t>2</a:t>
              </a:r>
            </a:p>
          </p:txBody>
        </p:sp>
        <p:sp>
          <p:nvSpPr>
            <p:cNvPr id="49181" name="Rectangle 29"/>
            <p:cNvSpPr>
              <a:spLocks noChangeArrowheads="1"/>
            </p:cNvSpPr>
            <p:nvPr/>
          </p:nvSpPr>
          <p:spPr bwMode="auto">
            <a:xfrm>
              <a:off x="4433" y="1913"/>
              <a:ext cx="29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Q</a:t>
              </a:r>
              <a:r>
                <a:rPr lang="en-US" altLang="en-US" sz="2000" b="1" i="1" baseline="-25000">
                  <a:solidFill>
                    <a:schemeClr val="tx1"/>
                  </a:solidFill>
                </a:rPr>
                <a:t>3</a:t>
              </a:r>
            </a:p>
          </p:txBody>
        </p:sp>
        <p:sp>
          <p:nvSpPr>
            <p:cNvPr id="49182" name="Rectangle 30"/>
            <p:cNvSpPr>
              <a:spLocks noChangeArrowheads="1"/>
            </p:cNvSpPr>
            <p:nvPr/>
          </p:nvSpPr>
          <p:spPr bwMode="auto">
            <a:xfrm>
              <a:off x="2345" y="3017"/>
              <a:ext cx="2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A</a:t>
              </a:r>
            </a:p>
          </p:txBody>
        </p:sp>
        <p:sp>
          <p:nvSpPr>
            <p:cNvPr id="49183" name="Rectangle 31"/>
            <p:cNvSpPr>
              <a:spLocks noChangeArrowheads="1"/>
            </p:cNvSpPr>
            <p:nvPr/>
          </p:nvSpPr>
          <p:spPr bwMode="auto">
            <a:xfrm>
              <a:off x="2933" y="2537"/>
              <a:ext cx="2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B</a:t>
              </a:r>
            </a:p>
          </p:txBody>
        </p:sp>
        <p:sp>
          <p:nvSpPr>
            <p:cNvPr id="49184" name="Rectangle 32"/>
            <p:cNvSpPr>
              <a:spLocks noChangeArrowheads="1"/>
            </p:cNvSpPr>
            <p:nvPr/>
          </p:nvSpPr>
          <p:spPr bwMode="auto">
            <a:xfrm>
              <a:off x="3269" y="2045"/>
              <a:ext cx="2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C</a:t>
              </a:r>
            </a:p>
          </p:txBody>
        </p:sp>
        <p:sp>
          <p:nvSpPr>
            <p:cNvPr id="49185" name="Line 33"/>
            <p:cNvSpPr>
              <a:spLocks noChangeShapeType="1"/>
            </p:cNvSpPr>
            <p:nvPr/>
          </p:nvSpPr>
          <p:spPr bwMode="auto">
            <a:xfrm flipV="1">
              <a:off x="1668" y="1440"/>
              <a:ext cx="2256" cy="2256"/>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graphicFrame>
        <p:nvGraphicFramePr>
          <p:cNvPr id="49165" name="Object 33"/>
          <p:cNvGraphicFramePr>
            <a:graphicFrameLocks noChangeAspect="1"/>
          </p:cNvGraphicFramePr>
          <p:nvPr/>
        </p:nvGraphicFramePr>
        <p:xfrm>
          <a:off x="6226175" y="1785938"/>
          <a:ext cx="449263" cy="609600"/>
        </p:xfrm>
        <a:graphic>
          <a:graphicData uri="http://schemas.openxmlformats.org/presentationml/2006/ole">
            <mc:AlternateContent xmlns:mc="http://schemas.openxmlformats.org/markup-compatibility/2006">
              <mc:Choice xmlns:v="urn:schemas-microsoft-com:vml" Requires="v">
                <p:oleObj spid="_x0000_s49190" name="Equation" r:id="rId4" imgW="203112" imgH="393529" progId="Equation.3">
                  <p:embed/>
                </p:oleObj>
              </mc:Choice>
              <mc:Fallback>
                <p:oleObj name="Equation" r:id="rId4" imgW="203112" imgH="393529" progId="Equation.3">
                  <p:embed/>
                  <p:pic>
                    <p:nvPicPr>
                      <p:cNvPr id="0" name="Object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6175" y="1785938"/>
                        <a:ext cx="4492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3662CA78-0F16-4758-AD0E-A2F92FC8FCCC}" type="slidenum">
              <a:rPr lang="en-US" altLang="en-US" sz="1600">
                <a:solidFill>
                  <a:schemeClr val="tx1"/>
                </a:solidFill>
              </a:rPr>
              <a:pPr>
                <a:spcBef>
                  <a:spcPct val="0"/>
                </a:spcBef>
                <a:buClrTx/>
                <a:buSzTx/>
                <a:buFontTx/>
                <a:buNone/>
              </a:pPr>
              <a:t>2</a:t>
            </a:fld>
            <a:endParaRPr lang="en-US" altLang="en-US" sz="1600" b="0">
              <a:solidFill>
                <a:schemeClr val="tx1"/>
              </a:solidFill>
              <a:latin typeface="Times New Roman" panose="02020603050405020304" pitchFamily="18" charset="0"/>
            </a:endParaRPr>
          </a:p>
        </p:txBody>
      </p:sp>
      <p:sp>
        <p:nvSpPr>
          <p:cNvPr id="16388" name="Rectangle 1026"/>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6389" name="Rectangle 1027"/>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6390" name="Rectangle 1028"/>
          <p:cNvSpPr>
            <a:spLocks noGrp="1" noChangeArrowheads="1"/>
          </p:cNvSpPr>
          <p:nvPr>
            <p:ph type="title"/>
          </p:nvPr>
        </p:nvSpPr>
        <p:spPr>
          <a:xfrm>
            <a:off x="550863" y="285750"/>
            <a:ext cx="7983537" cy="781050"/>
          </a:xfrm>
          <a:noFill/>
        </p:spPr>
        <p:txBody>
          <a:bodyPr/>
          <a:lstStyle/>
          <a:p>
            <a:r>
              <a:rPr lang="en-US" altLang="en-US" sz="2800" smtClean="0"/>
              <a:t>Produksi dengan Dua Variabel Input</a:t>
            </a:r>
          </a:p>
        </p:txBody>
      </p:sp>
      <p:sp>
        <p:nvSpPr>
          <p:cNvPr id="182277" name="Rectangle 1029"/>
          <p:cNvSpPr>
            <a:spLocks noGrp="1" noChangeArrowheads="1"/>
          </p:cNvSpPr>
          <p:nvPr>
            <p:ph type="body" idx="1"/>
          </p:nvPr>
        </p:nvSpPr>
        <p:spPr>
          <a:noFill/>
        </p:spPr>
        <p:txBody>
          <a:bodyPr/>
          <a:lstStyle/>
          <a:p>
            <a:pPr>
              <a:lnSpc>
                <a:spcPct val="90000"/>
              </a:lnSpc>
              <a:spcBef>
                <a:spcPct val="70000"/>
              </a:spcBef>
            </a:pPr>
            <a:r>
              <a:rPr lang="en-US" altLang="en-US" smtClean="0"/>
              <a:t>Produksi jangka panjang : suatu proses dimana semua faktor produksi bersifat variabel (berubah).</a:t>
            </a:r>
          </a:p>
          <a:p>
            <a:pPr>
              <a:lnSpc>
                <a:spcPct val="90000"/>
              </a:lnSpc>
              <a:spcBef>
                <a:spcPct val="70000"/>
              </a:spcBef>
            </a:pPr>
            <a:r>
              <a:rPr lang="en-US" altLang="en-US" smtClean="0"/>
              <a:t>Kurva isoquant/isoproduct : kurva yg menunjukkan berbagai kemungkinan kombinasi teknis antara dua input untuk menghasilkan suatu tingkat output tertentu.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2277">
                                            <p:txEl>
                                              <p:pRg st="0" end="0"/>
                                            </p:txEl>
                                          </p:spTgt>
                                        </p:tgtEl>
                                        <p:attrNameLst>
                                          <p:attrName>style.visibility</p:attrName>
                                        </p:attrNameLst>
                                      </p:cBhvr>
                                      <p:to>
                                        <p:strVal val="visible"/>
                                      </p:to>
                                    </p:set>
                                    <p:animEffect transition="in" filter="wipe(left)">
                                      <p:cBhvr>
                                        <p:cTn id="7" dur="500"/>
                                        <p:tgtEl>
                                          <p:spTgt spid="1822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2277">
                                            <p:txEl>
                                              <p:pRg st="1" end="1"/>
                                            </p:txEl>
                                          </p:spTgt>
                                        </p:tgtEl>
                                        <p:attrNameLst>
                                          <p:attrName>style.visibility</p:attrName>
                                        </p:attrNameLst>
                                      </p:cBhvr>
                                      <p:to>
                                        <p:strVal val="visible"/>
                                      </p:to>
                                    </p:set>
                                    <p:animEffect transition="in" filter="wipe(left)">
                                      <p:cBhvr>
                                        <p:cTn id="12" dur="500"/>
                                        <p:tgtEl>
                                          <p:spTgt spid="1822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512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96B9C373-A474-457B-A45A-C37C52EB1452}" type="slidenum">
              <a:rPr lang="en-US" altLang="en-US" sz="1600">
                <a:solidFill>
                  <a:schemeClr val="tx1"/>
                </a:solidFill>
              </a:rPr>
              <a:pPr>
                <a:spcBef>
                  <a:spcPct val="0"/>
                </a:spcBef>
                <a:buClrTx/>
                <a:buSzTx/>
                <a:buFontTx/>
                <a:buNone/>
              </a:pPr>
              <a:t>20</a:t>
            </a:fld>
            <a:endParaRPr lang="en-US" altLang="en-US" sz="1600" b="0">
              <a:solidFill>
                <a:schemeClr val="tx1"/>
              </a:solidFill>
              <a:latin typeface="Times New Roman" panose="02020603050405020304" pitchFamily="18" charset="0"/>
            </a:endParaRPr>
          </a:p>
        </p:txBody>
      </p:sp>
      <p:sp>
        <p:nvSpPr>
          <p:cNvPr id="51204"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51205"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51206" name="Rectangle 5"/>
          <p:cNvSpPr>
            <a:spLocks noGrp="1" noChangeArrowheads="1"/>
          </p:cNvSpPr>
          <p:nvPr>
            <p:ph type="body" idx="1"/>
          </p:nvPr>
        </p:nvSpPr>
        <p:spPr>
          <a:xfrm>
            <a:off x="1143000" y="1393825"/>
            <a:ext cx="7812088" cy="4803775"/>
          </a:xfrm>
          <a:noFill/>
        </p:spPr>
        <p:txBody>
          <a:bodyPr/>
          <a:lstStyle/>
          <a:p>
            <a:pPr>
              <a:lnSpc>
                <a:spcPct val="90000"/>
              </a:lnSpc>
              <a:spcBef>
                <a:spcPts val="600"/>
              </a:spcBef>
            </a:pPr>
            <a:r>
              <a:rPr lang="en-US" altLang="en-US" sz="2800" smtClean="0"/>
              <a:t>Fungsi produksi ini menggambarkan suatu proses produksi  dimana penggunaan input yg dipakai adalah proporsional antara input yg satu dengan input yang lainnya. </a:t>
            </a:r>
          </a:p>
          <a:p>
            <a:pPr lvl="1">
              <a:lnSpc>
                <a:spcPct val="90000"/>
              </a:lnSpc>
              <a:spcBef>
                <a:spcPts val="600"/>
              </a:spcBef>
            </a:pPr>
            <a:r>
              <a:rPr lang="en-US" altLang="en-US" smtClean="0"/>
              <a:t>Contoh : proses produksi pada tenun tradisional. Pada proses produksi ini satu tenaga kerja hanya dapat berproduksi kalau memegang alat tenun. </a:t>
            </a:r>
          </a:p>
          <a:p>
            <a:pPr lvl="1">
              <a:lnSpc>
                <a:spcPct val="90000"/>
              </a:lnSpc>
              <a:spcBef>
                <a:spcPts val="600"/>
              </a:spcBef>
            </a:pPr>
            <a:r>
              <a:rPr lang="en-US" altLang="en-US" smtClean="0"/>
              <a:t>Jika ada kelebihan alat tenun dan jika tidak ada tenaga kerja yg memakainya maka tetap tidak ada gunanya (tidak menaikan output).</a:t>
            </a:r>
          </a:p>
        </p:txBody>
      </p:sp>
      <p:sp>
        <p:nvSpPr>
          <p:cNvPr id="51207" name="Rectangle 8"/>
          <p:cNvSpPr>
            <a:spLocks noGrp="1" noChangeArrowheads="1"/>
          </p:cNvSpPr>
          <p:nvPr>
            <p:ph type="title"/>
          </p:nvPr>
        </p:nvSpPr>
        <p:spPr>
          <a:xfrm>
            <a:off x="550863" y="285750"/>
            <a:ext cx="7983537" cy="781050"/>
          </a:xfrm>
          <a:noFill/>
        </p:spPr>
        <p:txBody>
          <a:bodyPr/>
          <a:lstStyle/>
          <a:p>
            <a:pPr algn="ctr"/>
            <a:r>
              <a:rPr lang="en-US" altLang="en-US" sz="2800" smtClean="0"/>
              <a:t>Fixed-Proportions Production Function </a:t>
            </a:r>
            <a:br>
              <a:rPr lang="en-US" altLang="en-US" sz="2800" smtClean="0"/>
            </a:br>
            <a:r>
              <a:rPr lang="en-US" altLang="en-US" sz="2800" smtClean="0"/>
              <a:t>(Fungsi Produksi Leonatief)</a:t>
            </a:r>
          </a:p>
        </p:txBody>
      </p:sp>
    </p:spTree>
  </p:cSld>
  <p:clrMapOvr>
    <a:masterClrMapping/>
  </p:clrMapOvr>
  <p:transition spd="med">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593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1C61F9E7-1826-47E0-ACEF-A06CEB7F10F5}" type="slidenum">
              <a:rPr lang="en-US" altLang="en-US" sz="1600">
                <a:solidFill>
                  <a:schemeClr val="tx1"/>
                </a:solidFill>
              </a:rPr>
              <a:pPr>
                <a:spcBef>
                  <a:spcPct val="0"/>
                </a:spcBef>
                <a:buClrTx/>
                <a:buSzTx/>
                <a:buFontTx/>
                <a:buNone/>
              </a:pPr>
              <a:t>21</a:t>
            </a:fld>
            <a:endParaRPr lang="en-US" altLang="en-US" sz="1600" b="0">
              <a:solidFill>
                <a:schemeClr val="tx1"/>
              </a:solidFill>
              <a:latin typeface="Times New Roman" panose="02020603050405020304" pitchFamily="18" charset="0"/>
            </a:endParaRPr>
          </a:p>
        </p:txBody>
      </p:sp>
      <p:sp>
        <p:nvSpPr>
          <p:cNvPr id="59396" name="Rectangle 2050"/>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59397" name="Rectangle 2051"/>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59398" name="Rectangle 2052"/>
          <p:cNvSpPr>
            <a:spLocks noGrp="1" noChangeArrowheads="1"/>
          </p:cNvSpPr>
          <p:nvPr>
            <p:ph type="title"/>
          </p:nvPr>
        </p:nvSpPr>
        <p:spPr>
          <a:noFill/>
        </p:spPr>
        <p:txBody>
          <a:bodyPr/>
          <a:lstStyle/>
          <a:p>
            <a:r>
              <a:rPr lang="en-US" altLang="en-US" smtClean="0"/>
              <a:t>Returns to Scale</a:t>
            </a:r>
          </a:p>
        </p:txBody>
      </p:sp>
      <p:sp>
        <p:nvSpPr>
          <p:cNvPr id="39943" name="Rectangle 2053"/>
          <p:cNvSpPr>
            <a:spLocks noGrp="1" noChangeArrowheads="1"/>
          </p:cNvSpPr>
          <p:nvPr>
            <p:ph type="body" idx="1"/>
          </p:nvPr>
        </p:nvSpPr>
        <p:spPr/>
        <p:txBody>
          <a:bodyPr/>
          <a:lstStyle/>
          <a:p>
            <a:pPr>
              <a:spcBef>
                <a:spcPts val="600"/>
              </a:spcBef>
              <a:defRPr/>
            </a:pPr>
            <a:r>
              <a:rPr lang="en-US" dirty="0" err="1" smtClean="0"/>
              <a:t>Mengukur</a:t>
            </a:r>
            <a:r>
              <a:rPr lang="en-US" dirty="0" smtClean="0"/>
              <a:t> </a:t>
            </a:r>
            <a:r>
              <a:rPr lang="en-US" dirty="0" err="1" smtClean="0"/>
              <a:t>hubungan</a:t>
            </a:r>
            <a:r>
              <a:rPr lang="en-US" dirty="0" smtClean="0"/>
              <a:t> </a:t>
            </a:r>
            <a:r>
              <a:rPr lang="en-US" dirty="0" err="1" smtClean="0"/>
              <a:t>antara</a:t>
            </a:r>
            <a:r>
              <a:rPr lang="en-US" dirty="0" smtClean="0"/>
              <a:t> </a:t>
            </a:r>
            <a:r>
              <a:rPr lang="en-US" dirty="0" err="1" smtClean="0"/>
              <a:t>skala</a:t>
            </a:r>
            <a:r>
              <a:rPr lang="en-US" dirty="0" smtClean="0"/>
              <a:t> </a:t>
            </a:r>
            <a:r>
              <a:rPr lang="en-US" dirty="0" err="1" smtClean="0"/>
              <a:t>penggunaan</a:t>
            </a:r>
            <a:r>
              <a:rPr lang="en-US" dirty="0" smtClean="0"/>
              <a:t> input </a:t>
            </a:r>
            <a:r>
              <a:rPr lang="en-US" dirty="0" err="1" smtClean="0"/>
              <a:t>dan</a:t>
            </a:r>
            <a:r>
              <a:rPr lang="en-US" dirty="0" smtClean="0"/>
              <a:t> output yang </a:t>
            </a:r>
            <a:r>
              <a:rPr lang="en-US" dirty="0" err="1" smtClean="0"/>
              <a:t>dihasilkan</a:t>
            </a:r>
            <a:endParaRPr lang="en-US" dirty="0" smtClean="0"/>
          </a:p>
          <a:p>
            <a:pPr>
              <a:spcBef>
                <a:spcPts val="600"/>
              </a:spcBef>
              <a:defRPr/>
            </a:pPr>
            <a:r>
              <a:rPr lang="en-US" dirty="0" err="1" smtClean="0"/>
              <a:t>Fungsi</a:t>
            </a:r>
            <a:r>
              <a:rPr lang="en-US" dirty="0" smtClean="0"/>
              <a:t> </a:t>
            </a:r>
            <a:r>
              <a:rPr lang="en-US" dirty="0" err="1" smtClean="0"/>
              <a:t>Produksi</a:t>
            </a:r>
            <a:r>
              <a:rPr lang="en-US" dirty="0" smtClean="0"/>
              <a:t>: Q = f(K,L)</a:t>
            </a:r>
          </a:p>
          <a:p>
            <a:pPr>
              <a:spcBef>
                <a:spcPts val="600"/>
              </a:spcBef>
              <a:defRPr/>
            </a:pPr>
            <a:r>
              <a:rPr lang="en-US" dirty="0" err="1" smtClean="0"/>
              <a:t>Jika</a:t>
            </a:r>
            <a:r>
              <a:rPr lang="en-US" dirty="0" smtClean="0"/>
              <a:t> </a:t>
            </a:r>
            <a:r>
              <a:rPr lang="en-US" dirty="0" err="1" smtClean="0"/>
              <a:t>sisi</a:t>
            </a:r>
            <a:r>
              <a:rPr lang="en-US" dirty="0" smtClean="0"/>
              <a:t> </a:t>
            </a:r>
            <a:r>
              <a:rPr lang="en-US" dirty="0" err="1" smtClean="0"/>
              <a:t>kanan</a:t>
            </a:r>
            <a:r>
              <a:rPr lang="en-US" dirty="0" smtClean="0"/>
              <a:t> </a:t>
            </a:r>
            <a:r>
              <a:rPr lang="en-US" dirty="0" err="1" smtClean="0"/>
              <a:t>dikalikan</a:t>
            </a:r>
            <a:r>
              <a:rPr lang="en-US" dirty="0" smtClean="0"/>
              <a:t> </a:t>
            </a:r>
            <a:r>
              <a:rPr lang="en-US" dirty="0" err="1" smtClean="0"/>
              <a:t>dgn</a:t>
            </a:r>
            <a:r>
              <a:rPr lang="en-US" dirty="0" smtClean="0"/>
              <a:t> </a:t>
            </a:r>
            <a:r>
              <a:rPr lang="en-US" dirty="0" err="1" smtClean="0"/>
              <a:t>konstanta</a:t>
            </a:r>
            <a:r>
              <a:rPr lang="en-US" dirty="0" smtClean="0"/>
              <a:t> c </a:t>
            </a:r>
            <a:r>
              <a:rPr lang="en-US" dirty="0" err="1" smtClean="0"/>
              <a:t>dan</a:t>
            </a:r>
            <a:r>
              <a:rPr lang="en-US" dirty="0" smtClean="0"/>
              <a:t> </a:t>
            </a:r>
            <a:r>
              <a:rPr lang="en-US" dirty="0" err="1" smtClean="0"/>
              <a:t>sisi</a:t>
            </a:r>
            <a:r>
              <a:rPr lang="en-US" dirty="0" smtClean="0"/>
              <a:t> </a:t>
            </a:r>
            <a:r>
              <a:rPr lang="en-US" dirty="0" err="1" smtClean="0"/>
              <a:t>kiri</a:t>
            </a:r>
            <a:r>
              <a:rPr lang="en-US" dirty="0" smtClean="0"/>
              <a:t> </a:t>
            </a:r>
            <a:r>
              <a:rPr lang="en-US" dirty="0" err="1" smtClean="0"/>
              <a:t>dikalikan</a:t>
            </a:r>
            <a:r>
              <a:rPr lang="en-US" dirty="0" smtClean="0"/>
              <a:t> </a:t>
            </a:r>
            <a:r>
              <a:rPr lang="en-US" dirty="0" err="1" smtClean="0"/>
              <a:t>dgn</a:t>
            </a:r>
            <a:r>
              <a:rPr lang="en-US" dirty="0" smtClean="0"/>
              <a:t> h, </a:t>
            </a:r>
            <a:r>
              <a:rPr lang="en-US" dirty="0" err="1" smtClean="0"/>
              <a:t>maka</a:t>
            </a:r>
            <a:r>
              <a:rPr lang="en-US" dirty="0" smtClean="0"/>
              <a:t>:</a:t>
            </a:r>
            <a:endParaRPr lang="en-US" i="1" dirty="0" smtClean="0"/>
          </a:p>
          <a:p>
            <a:pPr marL="1828800" indent="0">
              <a:spcBef>
                <a:spcPts val="600"/>
              </a:spcBef>
              <a:buFont typeface="Wingdings" panose="05000000000000000000" pitchFamily="2" charset="2"/>
              <a:buNone/>
              <a:defRPr/>
            </a:pPr>
            <a:r>
              <a:rPr lang="en-US" i="1" dirty="0" err="1" smtClean="0"/>
              <a:t>hQ</a:t>
            </a:r>
            <a:r>
              <a:rPr lang="en-US" i="1" dirty="0" smtClean="0"/>
              <a:t> = </a:t>
            </a:r>
            <a:r>
              <a:rPr lang="en-US" i="1" dirty="0" err="1" smtClean="0"/>
              <a:t>c.f</a:t>
            </a:r>
            <a:r>
              <a:rPr lang="en-US" dirty="0" smtClean="0"/>
              <a:t>(</a:t>
            </a:r>
            <a:r>
              <a:rPr lang="en-US" i="1" dirty="0" smtClean="0"/>
              <a:t>K,L</a:t>
            </a:r>
            <a:r>
              <a:rPr lang="en-US" dirty="0" smtClean="0"/>
              <a:t>)</a:t>
            </a:r>
          </a:p>
          <a:p>
            <a:pPr marL="1828800" indent="0">
              <a:spcBef>
                <a:spcPts val="600"/>
              </a:spcBef>
              <a:buFont typeface="Wingdings" panose="05000000000000000000" pitchFamily="2" charset="2"/>
              <a:buNone/>
              <a:defRPr/>
            </a:pPr>
            <a:r>
              <a:rPr lang="en-US" i="1" dirty="0" err="1" smtClean="0"/>
              <a:t>hQ</a:t>
            </a:r>
            <a:r>
              <a:rPr lang="en-US" i="1" dirty="0" smtClean="0"/>
              <a:t> = f</a:t>
            </a:r>
            <a:r>
              <a:rPr lang="en-US" dirty="0" smtClean="0"/>
              <a:t>(</a:t>
            </a:r>
            <a:r>
              <a:rPr lang="en-US" i="1" dirty="0" err="1" smtClean="0"/>
              <a:t>cK,cL</a:t>
            </a:r>
            <a:r>
              <a:rPr lang="en-US" dirty="0" smtClean="0"/>
              <a:t>)</a:t>
            </a: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614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1D09BD33-ADCE-4637-85FC-0FDC50282F51}" type="slidenum">
              <a:rPr lang="en-US" altLang="en-US" sz="1600">
                <a:solidFill>
                  <a:schemeClr val="tx1"/>
                </a:solidFill>
              </a:rPr>
              <a:pPr>
                <a:spcBef>
                  <a:spcPct val="0"/>
                </a:spcBef>
                <a:buClrTx/>
                <a:buSzTx/>
                <a:buFontTx/>
                <a:buNone/>
              </a:pPr>
              <a:t>22</a:t>
            </a:fld>
            <a:endParaRPr lang="en-US" altLang="en-US" sz="1600" b="0">
              <a:solidFill>
                <a:schemeClr val="tx1"/>
              </a:solidFill>
              <a:latin typeface="Times New Roman" panose="02020603050405020304" pitchFamily="18" charset="0"/>
            </a:endParaRPr>
          </a:p>
        </p:txBody>
      </p:sp>
      <p:sp>
        <p:nvSpPr>
          <p:cNvPr id="61444" name="Rectangle 2050"/>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1445" name="Rectangle 2051"/>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1446" name="Rectangle 2052"/>
          <p:cNvSpPr>
            <a:spLocks noGrp="1" noChangeArrowheads="1"/>
          </p:cNvSpPr>
          <p:nvPr>
            <p:ph type="title"/>
          </p:nvPr>
        </p:nvSpPr>
        <p:spPr>
          <a:noFill/>
        </p:spPr>
        <p:txBody>
          <a:bodyPr/>
          <a:lstStyle/>
          <a:p>
            <a:r>
              <a:rPr lang="en-US" altLang="en-US" smtClean="0"/>
              <a:t>Increasing Returns to Scale</a:t>
            </a:r>
          </a:p>
        </p:txBody>
      </p:sp>
      <p:sp>
        <p:nvSpPr>
          <p:cNvPr id="61447" name="Rectangle 2053"/>
          <p:cNvSpPr>
            <a:spLocks noGrp="1" noChangeArrowheads="1"/>
          </p:cNvSpPr>
          <p:nvPr>
            <p:ph type="body" idx="1"/>
          </p:nvPr>
        </p:nvSpPr>
        <p:spPr>
          <a:xfrm>
            <a:off x="1143000" y="1379538"/>
            <a:ext cx="7772400" cy="4832350"/>
          </a:xfrm>
          <a:noFill/>
        </p:spPr>
        <p:txBody>
          <a:bodyPr/>
          <a:lstStyle/>
          <a:p>
            <a:pPr lvl="1">
              <a:spcBef>
                <a:spcPts val="600"/>
              </a:spcBef>
            </a:pPr>
            <a:r>
              <a:rPr lang="en-US" altLang="en-US" smtClean="0">
                <a:solidFill>
                  <a:srgbClr val="FF3300"/>
                </a:solidFill>
              </a:rPr>
              <a:t>Increasing returns to scale (IRS)</a:t>
            </a:r>
            <a:r>
              <a:rPr lang="en-US" altLang="en-US" smtClean="0"/>
              <a:t>: Jika seluruh input dinaikkan proporsional, proporsi kenaikan output </a:t>
            </a:r>
            <a:r>
              <a:rPr lang="en-US" altLang="en-US" i="1" smtClean="0"/>
              <a:t>lebih besar</a:t>
            </a:r>
            <a:r>
              <a:rPr lang="en-US" altLang="en-US" smtClean="0"/>
              <a:t> daripada proporsi kenaikan input</a:t>
            </a:r>
          </a:p>
          <a:p>
            <a:pPr lvl="1">
              <a:spcBef>
                <a:spcPts val="600"/>
              </a:spcBef>
            </a:pPr>
            <a:r>
              <a:rPr lang="en-US" altLang="en-US" i="1" smtClean="0"/>
              <a:t>hQ = f</a:t>
            </a:r>
            <a:r>
              <a:rPr lang="en-US" altLang="en-US" smtClean="0"/>
              <a:t>(</a:t>
            </a:r>
            <a:r>
              <a:rPr lang="en-US" altLang="en-US" i="1" smtClean="0"/>
              <a:t>cL,cK</a:t>
            </a:r>
            <a:r>
              <a:rPr lang="en-US" altLang="en-US" smtClean="0"/>
              <a:t>) dimana: </a:t>
            </a:r>
            <a:r>
              <a:rPr lang="en-US" altLang="en-US" i="1" smtClean="0"/>
              <a:t>h &gt; c</a:t>
            </a:r>
          </a:p>
          <a:p>
            <a:pPr lvl="1">
              <a:spcBef>
                <a:spcPts val="600"/>
              </a:spcBef>
            </a:pPr>
            <a:r>
              <a:rPr lang="en-US" altLang="en-US" smtClean="0"/>
              <a:t>Ex: unit perakitan kendaraan bermotor. pada unit produksi ini, penggunaan teknologi yg lebih canggih—robot (kapital) dan penambahan labor (sehingga labor dpt berspesialisasi) akan meningkatkan efisiensi produksi (output meningkat besar)</a:t>
            </a: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634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EB4BF5C4-DE34-4A10-8514-D5CD1F2BE180}" type="slidenum">
              <a:rPr lang="en-US" altLang="en-US" sz="1600">
                <a:solidFill>
                  <a:schemeClr val="tx1"/>
                </a:solidFill>
              </a:rPr>
              <a:pPr>
                <a:spcBef>
                  <a:spcPct val="0"/>
                </a:spcBef>
                <a:buClrTx/>
                <a:buSzTx/>
                <a:buFontTx/>
                <a:buNone/>
              </a:pPr>
              <a:t>23</a:t>
            </a:fld>
            <a:endParaRPr lang="en-US" altLang="en-US" sz="1600" b="0">
              <a:solidFill>
                <a:schemeClr val="tx1"/>
              </a:solidFill>
              <a:latin typeface="Times New Roman" panose="02020603050405020304" pitchFamily="18" charset="0"/>
            </a:endParaRPr>
          </a:p>
        </p:txBody>
      </p:sp>
      <p:sp>
        <p:nvSpPr>
          <p:cNvPr id="63492" name="Rectangle 2050"/>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3493" name="Rectangle 2051"/>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3494" name="Rectangle 2052"/>
          <p:cNvSpPr>
            <a:spLocks noGrp="1" noChangeArrowheads="1"/>
          </p:cNvSpPr>
          <p:nvPr>
            <p:ph type="title"/>
          </p:nvPr>
        </p:nvSpPr>
        <p:spPr>
          <a:xfrm>
            <a:off x="565150" y="190500"/>
            <a:ext cx="7983538" cy="781050"/>
          </a:xfrm>
          <a:noFill/>
        </p:spPr>
        <p:txBody>
          <a:bodyPr/>
          <a:lstStyle/>
          <a:p>
            <a:r>
              <a:rPr lang="en-US" altLang="en-US" smtClean="0"/>
              <a:t>Increasing Returns to Scale</a:t>
            </a:r>
          </a:p>
        </p:txBody>
      </p:sp>
      <p:sp>
        <p:nvSpPr>
          <p:cNvPr id="63495" name="Line 2053"/>
          <p:cNvSpPr>
            <a:spLocks noChangeShapeType="1"/>
          </p:cNvSpPr>
          <p:nvPr/>
        </p:nvSpPr>
        <p:spPr bwMode="auto">
          <a:xfrm>
            <a:off x="2362200" y="1954213"/>
            <a:ext cx="0" cy="39957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6" name="Line 2054"/>
          <p:cNvSpPr>
            <a:spLocks noChangeShapeType="1"/>
          </p:cNvSpPr>
          <p:nvPr/>
        </p:nvSpPr>
        <p:spPr bwMode="auto">
          <a:xfrm>
            <a:off x="2362200" y="5949950"/>
            <a:ext cx="40068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7" name="Rectangle 2055"/>
          <p:cNvSpPr>
            <a:spLocks noChangeArrowheads="1"/>
          </p:cNvSpPr>
          <p:nvPr/>
        </p:nvSpPr>
        <p:spPr bwMode="auto">
          <a:xfrm>
            <a:off x="6426200" y="5780088"/>
            <a:ext cx="16668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Labor (hours)</a:t>
            </a:r>
          </a:p>
        </p:txBody>
      </p:sp>
      <p:sp>
        <p:nvSpPr>
          <p:cNvPr id="63498" name="Rectangle 2056"/>
          <p:cNvSpPr>
            <a:spLocks noChangeArrowheads="1"/>
          </p:cNvSpPr>
          <p:nvPr/>
        </p:nvSpPr>
        <p:spPr bwMode="auto">
          <a:xfrm>
            <a:off x="1031875" y="1530350"/>
            <a:ext cx="118427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800" b="1">
                <a:solidFill>
                  <a:schemeClr val="tx1"/>
                </a:solidFill>
              </a:rPr>
              <a:t>Capital</a:t>
            </a:r>
          </a:p>
          <a:p>
            <a:pPr algn="r">
              <a:spcBef>
                <a:spcPct val="0"/>
              </a:spcBef>
              <a:buClrTx/>
              <a:buSzTx/>
              <a:buFontTx/>
              <a:buNone/>
            </a:pPr>
            <a:r>
              <a:rPr lang="en-US" altLang="en-US" sz="1800" b="1">
                <a:solidFill>
                  <a:schemeClr val="tx1"/>
                </a:solidFill>
              </a:rPr>
              <a:t>(machine</a:t>
            </a:r>
          </a:p>
          <a:p>
            <a:pPr algn="r">
              <a:spcBef>
                <a:spcPct val="0"/>
              </a:spcBef>
              <a:buClrTx/>
              <a:buSzTx/>
              <a:buFontTx/>
              <a:buNone/>
            </a:pPr>
            <a:r>
              <a:rPr lang="en-US" altLang="en-US" sz="1800" b="1">
                <a:solidFill>
                  <a:schemeClr val="tx1"/>
                </a:solidFill>
              </a:rPr>
              <a:t>hours)</a:t>
            </a:r>
          </a:p>
        </p:txBody>
      </p:sp>
      <p:grpSp>
        <p:nvGrpSpPr>
          <p:cNvPr id="2" name="Group 2092"/>
          <p:cNvGrpSpPr>
            <a:grpSpLocks/>
          </p:cNvGrpSpPr>
          <p:nvPr/>
        </p:nvGrpSpPr>
        <p:grpSpPr bwMode="auto">
          <a:xfrm>
            <a:off x="2781300" y="2800350"/>
            <a:ext cx="3462338" cy="2862263"/>
            <a:chOff x="1752" y="1764"/>
            <a:chExt cx="2181" cy="1803"/>
          </a:xfrm>
        </p:grpSpPr>
        <p:sp>
          <p:nvSpPr>
            <p:cNvPr id="63517" name="Freeform 2081"/>
            <p:cNvSpPr>
              <a:spLocks/>
            </p:cNvSpPr>
            <p:nvPr/>
          </p:nvSpPr>
          <p:spPr bwMode="auto">
            <a:xfrm>
              <a:off x="1752" y="2400"/>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18" name="Rectangle 2073"/>
            <p:cNvSpPr>
              <a:spLocks noChangeArrowheads="1"/>
            </p:cNvSpPr>
            <p:nvPr/>
          </p:nvSpPr>
          <p:spPr bwMode="auto">
            <a:xfrm>
              <a:off x="2899" y="3319"/>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10</a:t>
              </a:r>
            </a:p>
          </p:txBody>
        </p:sp>
        <p:sp>
          <p:nvSpPr>
            <p:cNvPr id="63519" name="Rectangle 2074"/>
            <p:cNvSpPr>
              <a:spLocks noChangeArrowheads="1"/>
            </p:cNvSpPr>
            <p:nvPr/>
          </p:nvSpPr>
          <p:spPr bwMode="auto">
            <a:xfrm>
              <a:off x="3365" y="3005"/>
              <a:ext cx="11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000" b="1">
                <a:solidFill>
                  <a:schemeClr val="tx1"/>
                </a:solidFill>
              </a:endParaRPr>
            </a:p>
          </p:txBody>
        </p:sp>
        <p:sp>
          <p:nvSpPr>
            <p:cNvPr id="63520" name="Rectangle 2075"/>
            <p:cNvSpPr>
              <a:spLocks noChangeArrowheads="1"/>
            </p:cNvSpPr>
            <p:nvPr/>
          </p:nvSpPr>
          <p:spPr bwMode="auto">
            <a:xfrm>
              <a:off x="3641" y="2693"/>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30</a:t>
              </a:r>
            </a:p>
          </p:txBody>
        </p:sp>
        <p:sp>
          <p:nvSpPr>
            <p:cNvPr id="63521" name="Freeform 2082"/>
            <p:cNvSpPr>
              <a:spLocks/>
            </p:cNvSpPr>
            <p:nvPr/>
          </p:nvSpPr>
          <p:spPr bwMode="auto">
            <a:xfrm>
              <a:off x="2147" y="2107"/>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22" name="Freeform 2083"/>
            <p:cNvSpPr>
              <a:spLocks/>
            </p:cNvSpPr>
            <p:nvPr/>
          </p:nvSpPr>
          <p:spPr bwMode="auto">
            <a:xfrm>
              <a:off x="2484" y="1764"/>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 name="Group 2093"/>
          <p:cNvGrpSpPr>
            <a:grpSpLocks/>
          </p:cNvGrpSpPr>
          <p:nvPr/>
        </p:nvGrpSpPr>
        <p:grpSpPr bwMode="auto">
          <a:xfrm>
            <a:off x="2046288" y="1330325"/>
            <a:ext cx="6764337" cy="4979988"/>
            <a:chOff x="1289" y="838"/>
            <a:chExt cx="4261" cy="3137"/>
          </a:xfrm>
        </p:grpSpPr>
        <p:sp>
          <p:nvSpPr>
            <p:cNvPr id="63502" name="Rectangle 2076"/>
            <p:cNvSpPr>
              <a:spLocks noChangeArrowheads="1"/>
            </p:cNvSpPr>
            <p:nvPr/>
          </p:nvSpPr>
          <p:spPr bwMode="auto">
            <a:xfrm>
              <a:off x="3638" y="838"/>
              <a:ext cx="1912" cy="832"/>
            </a:xfrm>
            <a:prstGeom prst="rect">
              <a:avLst/>
            </a:prstGeom>
            <a:solidFill>
              <a:schemeClr val="hlink"/>
            </a:solidFill>
            <a:ln w="12700">
              <a:solidFill>
                <a:schemeClr val="tx1"/>
              </a:solidFill>
              <a:miter lim="800000"/>
              <a:headEnd/>
              <a:tailEnd/>
            </a:ln>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Increasing Returns:</a:t>
              </a:r>
            </a:p>
            <a:p>
              <a:pPr>
                <a:spcBef>
                  <a:spcPct val="0"/>
                </a:spcBef>
                <a:buClrTx/>
                <a:buSzTx/>
                <a:buFontTx/>
                <a:buNone/>
              </a:pPr>
              <a:r>
                <a:rPr lang="en-US" altLang="en-US" sz="2000" b="1">
                  <a:solidFill>
                    <a:schemeClr val="tx1"/>
                  </a:solidFill>
                </a:rPr>
                <a:t>The isoquants get closer and closer to one another</a:t>
              </a:r>
            </a:p>
          </p:txBody>
        </p:sp>
        <p:grpSp>
          <p:nvGrpSpPr>
            <p:cNvPr id="63503" name="Group 2087"/>
            <p:cNvGrpSpPr>
              <a:grpSpLocks/>
            </p:cNvGrpSpPr>
            <p:nvPr/>
          </p:nvGrpSpPr>
          <p:grpSpPr bwMode="auto">
            <a:xfrm>
              <a:off x="1289" y="1737"/>
              <a:ext cx="2213" cy="2238"/>
              <a:chOff x="1289" y="1737"/>
              <a:chExt cx="2213" cy="2238"/>
            </a:xfrm>
          </p:grpSpPr>
          <p:sp>
            <p:nvSpPr>
              <p:cNvPr id="63504" name="Line 2065"/>
              <p:cNvSpPr>
                <a:spLocks noChangeShapeType="1"/>
              </p:cNvSpPr>
              <p:nvPr/>
            </p:nvSpPr>
            <p:spPr bwMode="auto">
              <a:xfrm flipV="1">
                <a:off x="2064" y="3218"/>
                <a:ext cx="0" cy="501"/>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5" name="Rectangle 2057"/>
              <p:cNvSpPr>
                <a:spLocks noChangeArrowheads="1"/>
              </p:cNvSpPr>
              <p:nvPr/>
            </p:nvSpPr>
            <p:spPr bwMode="auto">
              <a:xfrm>
                <a:off x="1965" y="3727"/>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5</a:t>
                </a:r>
              </a:p>
            </p:txBody>
          </p:sp>
          <p:sp>
            <p:nvSpPr>
              <p:cNvPr id="63506" name="Rectangle 2058"/>
              <p:cNvSpPr>
                <a:spLocks noChangeArrowheads="1"/>
              </p:cNvSpPr>
              <p:nvPr/>
            </p:nvSpPr>
            <p:spPr bwMode="auto">
              <a:xfrm>
                <a:off x="2653" y="3727"/>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10</a:t>
                </a:r>
              </a:p>
            </p:txBody>
          </p:sp>
          <p:sp>
            <p:nvSpPr>
              <p:cNvPr id="63507" name="Rectangle 2060"/>
              <p:cNvSpPr>
                <a:spLocks noChangeArrowheads="1"/>
              </p:cNvSpPr>
              <p:nvPr/>
            </p:nvSpPr>
            <p:spPr bwMode="auto">
              <a:xfrm>
                <a:off x="1289" y="3034"/>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2</a:t>
                </a:r>
              </a:p>
            </p:txBody>
          </p:sp>
          <p:sp>
            <p:nvSpPr>
              <p:cNvPr id="63508" name="Rectangle 2061"/>
              <p:cNvSpPr>
                <a:spLocks noChangeArrowheads="1"/>
              </p:cNvSpPr>
              <p:nvPr/>
            </p:nvSpPr>
            <p:spPr bwMode="auto">
              <a:xfrm>
                <a:off x="1289" y="2305"/>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4</a:t>
                </a:r>
              </a:p>
            </p:txBody>
          </p:sp>
          <p:sp>
            <p:nvSpPr>
              <p:cNvPr id="63509" name="Rectangle 2063"/>
              <p:cNvSpPr>
                <a:spLocks noChangeArrowheads="1"/>
              </p:cNvSpPr>
              <p:nvPr/>
            </p:nvSpPr>
            <p:spPr bwMode="auto">
              <a:xfrm>
                <a:off x="1325" y="3727"/>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0</a:t>
                </a:r>
              </a:p>
            </p:txBody>
          </p:sp>
          <p:sp>
            <p:nvSpPr>
              <p:cNvPr id="63510" name="Line 2066"/>
              <p:cNvSpPr>
                <a:spLocks noChangeShapeType="1"/>
              </p:cNvSpPr>
              <p:nvPr/>
            </p:nvSpPr>
            <p:spPr bwMode="auto">
              <a:xfrm>
                <a:off x="1491" y="2448"/>
                <a:ext cx="1205"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1" name="Line 2067"/>
              <p:cNvSpPr>
                <a:spLocks noChangeShapeType="1"/>
              </p:cNvSpPr>
              <p:nvPr/>
            </p:nvSpPr>
            <p:spPr bwMode="auto">
              <a:xfrm flipV="1">
                <a:off x="2784" y="2474"/>
                <a:ext cx="0" cy="1233"/>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2" name="Rectangle 2069"/>
              <p:cNvSpPr>
                <a:spLocks noChangeArrowheads="1"/>
              </p:cNvSpPr>
              <p:nvPr/>
            </p:nvSpPr>
            <p:spPr bwMode="auto">
              <a:xfrm>
                <a:off x="2680" y="2129"/>
                <a:ext cx="2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A</a:t>
                </a:r>
              </a:p>
            </p:txBody>
          </p:sp>
          <p:sp>
            <p:nvSpPr>
              <p:cNvPr id="63513" name="Line 2077"/>
              <p:cNvSpPr>
                <a:spLocks noChangeShapeType="1"/>
              </p:cNvSpPr>
              <p:nvPr/>
            </p:nvSpPr>
            <p:spPr bwMode="auto">
              <a:xfrm flipV="1">
                <a:off x="1512" y="1737"/>
                <a:ext cx="1990" cy="1995"/>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4" name="Oval 2080"/>
              <p:cNvSpPr>
                <a:spLocks noChangeArrowheads="1"/>
              </p:cNvSpPr>
              <p:nvPr/>
            </p:nvSpPr>
            <p:spPr bwMode="auto">
              <a:xfrm>
                <a:off x="2724" y="2412"/>
                <a:ext cx="108" cy="108"/>
              </a:xfrm>
              <a:prstGeom prst="ellipse">
                <a:avLst/>
              </a:pr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3515" name="Line 2064"/>
              <p:cNvSpPr>
                <a:spLocks noChangeShapeType="1"/>
              </p:cNvSpPr>
              <p:nvPr/>
            </p:nvSpPr>
            <p:spPr bwMode="auto">
              <a:xfrm>
                <a:off x="1491" y="3156"/>
                <a:ext cx="485"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16" name="Oval 2079"/>
              <p:cNvSpPr>
                <a:spLocks noChangeArrowheads="1"/>
              </p:cNvSpPr>
              <p:nvPr/>
            </p:nvSpPr>
            <p:spPr bwMode="auto">
              <a:xfrm>
                <a:off x="2028" y="3108"/>
                <a:ext cx="108" cy="108"/>
              </a:xfrm>
              <a:prstGeom prst="ellipse">
                <a:avLst/>
              </a:pr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pSp>
      </p:grpSp>
      <p:sp>
        <p:nvSpPr>
          <p:cNvPr id="63501" name="Rectangle 2075"/>
          <p:cNvSpPr>
            <a:spLocks noChangeArrowheads="1"/>
          </p:cNvSpPr>
          <p:nvPr/>
        </p:nvSpPr>
        <p:spPr bwMode="auto">
          <a:xfrm>
            <a:off x="5280025" y="4760913"/>
            <a:ext cx="46672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20</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655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FBA5FB2E-D9FE-485F-B5D2-A2B7C8268997}" type="slidenum">
              <a:rPr lang="en-US" altLang="en-US" sz="1600">
                <a:solidFill>
                  <a:schemeClr val="tx1"/>
                </a:solidFill>
              </a:rPr>
              <a:pPr>
                <a:spcBef>
                  <a:spcPct val="0"/>
                </a:spcBef>
                <a:buClrTx/>
                <a:buSzTx/>
                <a:buFontTx/>
                <a:buNone/>
              </a:pPr>
              <a:t>24</a:t>
            </a:fld>
            <a:endParaRPr lang="en-US" altLang="en-US" sz="1600" b="0">
              <a:solidFill>
                <a:schemeClr val="tx1"/>
              </a:solidFill>
              <a:latin typeface="Times New Roman" panose="02020603050405020304" pitchFamily="18" charset="0"/>
            </a:endParaRPr>
          </a:p>
        </p:txBody>
      </p:sp>
      <p:sp>
        <p:nvSpPr>
          <p:cNvPr id="65540" name="Rectangle 1026"/>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5541" name="Rectangle 1027"/>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5542" name="Rectangle 1028"/>
          <p:cNvSpPr>
            <a:spLocks noGrp="1" noChangeArrowheads="1"/>
          </p:cNvSpPr>
          <p:nvPr>
            <p:ph type="title"/>
          </p:nvPr>
        </p:nvSpPr>
        <p:spPr>
          <a:noFill/>
        </p:spPr>
        <p:txBody>
          <a:bodyPr/>
          <a:lstStyle/>
          <a:p>
            <a:r>
              <a:rPr lang="en-US" altLang="en-US" smtClean="0"/>
              <a:t>Constant Returns to Scale</a:t>
            </a:r>
          </a:p>
        </p:txBody>
      </p:sp>
      <p:sp>
        <p:nvSpPr>
          <p:cNvPr id="65543" name="Rectangle 1029"/>
          <p:cNvSpPr>
            <a:spLocks noGrp="1" noChangeArrowheads="1"/>
          </p:cNvSpPr>
          <p:nvPr>
            <p:ph type="body" idx="1"/>
          </p:nvPr>
        </p:nvSpPr>
        <p:spPr>
          <a:xfrm>
            <a:off x="1143000" y="1379538"/>
            <a:ext cx="7772400" cy="4564062"/>
          </a:xfrm>
          <a:noFill/>
        </p:spPr>
        <p:txBody>
          <a:bodyPr/>
          <a:lstStyle/>
          <a:p>
            <a:pPr lvl="1">
              <a:spcBef>
                <a:spcPts val="600"/>
              </a:spcBef>
            </a:pPr>
            <a:r>
              <a:rPr lang="en-US" altLang="en-US" smtClean="0">
                <a:solidFill>
                  <a:srgbClr val="FF3300"/>
                </a:solidFill>
              </a:rPr>
              <a:t>Constant returns to scale (CRS)</a:t>
            </a:r>
            <a:r>
              <a:rPr lang="en-US" altLang="en-US" smtClean="0"/>
              <a:t>:Jika seluruh input dinaikkan proporsional, proporsi penambahan output </a:t>
            </a:r>
            <a:r>
              <a:rPr lang="en-US" altLang="en-US" i="1" smtClean="0"/>
              <a:t>sama dengan</a:t>
            </a:r>
            <a:r>
              <a:rPr lang="en-US" altLang="en-US" smtClean="0"/>
              <a:t> proporsi peningkatan input</a:t>
            </a:r>
            <a:endParaRPr lang="en-US" altLang="en-US" i="1" smtClean="0"/>
          </a:p>
          <a:p>
            <a:pPr lvl="1">
              <a:spcBef>
                <a:spcPts val="600"/>
              </a:spcBef>
            </a:pPr>
            <a:r>
              <a:rPr lang="en-US" altLang="en-US" i="1" smtClean="0"/>
              <a:t>hQ = f</a:t>
            </a:r>
            <a:r>
              <a:rPr lang="en-US" altLang="en-US" smtClean="0"/>
              <a:t>(</a:t>
            </a:r>
            <a:r>
              <a:rPr lang="en-US" altLang="en-US" i="1" smtClean="0"/>
              <a:t>cL,cK</a:t>
            </a:r>
            <a:r>
              <a:rPr lang="en-US" altLang="en-US" smtClean="0"/>
              <a:t>) dimana: </a:t>
            </a:r>
            <a:r>
              <a:rPr lang="en-US" altLang="en-US" i="1" smtClean="0"/>
              <a:t>h = c </a:t>
            </a:r>
          </a:p>
          <a:p>
            <a:pPr lvl="1">
              <a:spcBef>
                <a:spcPts val="600"/>
              </a:spcBef>
            </a:pPr>
            <a:r>
              <a:rPr lang="en-US" altLang="en-US" smtClean="0"/>
              <a:t>Contoh: agen travel besar menggunakan ratio kapital (ruang kantor) dan labor (travel agen) dan menghasilkan jasa per klien yg sama dengan agen travel kecil</a:t>
            </a:r>
          </a:p>
          <a:p>
            <a:pPr>
              <a:spcBef>
                <a:spcPts val="600"/>
              </a:spcBef>
              <a:buFont typeface="Wingdings" panose="05000000000000000000" pitchFamily="2" charset="2"/>
              <a:buNone/>
            </a:pPr>
            <a:endParaRPr lang="en-US" altLang="en-US" smtClean="0"/>
          </a:p>
        </p:txBody>
      </p:sp>
    </p:spTree>
  </p:cSld>
  <p:clrMapOvr>
    <a:masterClrMapping/>
  </p:clrMapOvr>
  <p:transition spd="med">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675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D9A7CAB0-1643-4D2A-A135-195748E41F14}" type="slidenum">
              <a:rPr lang="en-US" altLang="en-US" sz="1600">
                <a:solidFill>
                  <a:schemeClr val="tx1"/>
                </a:solidFill>
              </a:rPr>
              <a:pPr>
                <a:spcBef>
                  <a:spcPct val="0"/>
                </a:spcBef>
                <a:buClrTx/>
                <a:buSzTx/>
                <a:buFontTx/>
                <a:buNone/>
              </a:pPr>
              <a:t>25</a:t>
            </a:fld>
            <a:endParaRPr lang="en-US" altLang="en-US" sz="1600" b="0">
              <a:solidFill>
                <a:schemeClr val="tx1"/>
              </a:solidFill>
              <a:latin typeface="Times New Roman" panose="02020603050405020304" pitchFamily="18" charset="0"/>
            </a:endParaRPr>
          </a:p>
        </p:txBody>
      </p:sp>
      <p:sp>
        <p:nvSpPr>
          <p:cNvPr id="67588"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7589"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7590" name="Rectangle 4"/>
          <p:cNvSpPr>
            <a:spLocks noGrp="1" noChangeArrowheads="1"/>
          </p:cNvSpPr>
          <p:nvPr>
            <p:ph type="title"/>
          </p:nvPr>
        </p:nvSpPr>
        <p:spPr>
          <a:noFill/>
        </p:spPr>
        <p:txBody>
          <a:bodyPr/>
          <a:lstStyle/>
          <a:p>
            <a:r>
              <a:rPr lang="en-US" altLang="en-US" smtClean="0"/>
              <a:t>Constant Returns to Scale</a:t>
            </a:r>
          </a:p>
        </p:txBody>
      </p:sp>
      <p:sp>
        <p:nvSpPr>
          <p:cNvPr id="67591" name="Line 5"/>
          <p:cNvSpPr>
            <a:spLocks noChangeShapeType="1"/>
          </p:cNvSpPr>
          <p:nvPr/>
        </p:nvSpPr>
        <p:spPr bwMode="auto">
          <a:xfrm>
            <a:off x="2362200" y="1954213"/>
            <a:ext cx="0" cy="39957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2" name="Line 6"/>
          <p:cNvSpPr>
            <a:spLocks noChangeShapeType="1"/>
          </p:cNvSpPr>
          <p:nvPr/>
        </p:nvSpPr>
        <p:spPr bwMode="auto">
          <a:xfrm>
            <a:off x="2362200" y="5949950"/>
            <a:ext cx="40068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93" name="Rectangle 7"/>
          <p:cNvSpPr>
            <a:spLocks noChangeArrowheads="1"/>
          </p:cNvSpPr>
          <p:nvPr/>
        </p:nvSpPr>
        <p:spPr bwMode="auto">
          <a:xfrm>
            <a:off x="5168900" y="6370638"/>
            <a:ext cx="16668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Labor (hours)</a:t>
            </a:r>
          </a:p>
        </p:txBody>
      </p:sp>
      <p:sp>
        <p:nvSpPr>
          <p:cNvPr id="67594" name="Rectangle 8"/>
          <p:cNvSpPr>
            <a:spLocks noChangeArrowheads="1"/>
          </p:cNvSpPr>
          <p:nvPr/>
        </p:nvSpPr>
        <p:spPr bwMode="auto">
          <a:xfrm>
            <a:off x="574675" y="1587500"/>
            <a:ext cx="118427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800" b="1">
                <a:solidFill>
                  <a:schemeClr val="tx1"/>
                </a:solidFill>
              </a:rPr>
              <a:t>Capital</a:t>
            </a:r>
          </a:p>
          <a:p>
            <a:pPr algn="r">
              <a:spcBef>
                <a:spcPct val="0"/>
              </a:spcBef>
              <a:buClrTx/>
              <a:buSzTx/>
              <a:buFontTx/>
              <a:buNone/>
            </a:pPr>
            <a:r>
              <a:rPr lang="en-US" altLang="en-US" sz="1800" b="1">
                <a:solidFill>
                  <a:schemeClr val="tx1"/>
                </a:solidFill>
              </a:rPr>
              <a:t>(machine</a:t>
            </a:r>
          </a:p>
          <a:p>
            <a:pPr algn="r">
              <a:spcBef>
                <a:spcPct val="0"/>
              </a:spcBef>
              <a:buClrTx/>
              <a:buSzTx/>
              <a:buFontTx/>
              <a:buNone/>
            </a:pPr>
            <a:r>
              <a:rPr lang="en-US" altLang="en-US" sz="1800" b="1">
                <a:solidFill>
                  <a:schemeClr val="tx1"/>
                </a:solidFill>
              </a:rPr>
              <a:t>hours)</a:t>
            </a:r>
          </a:p>
        </p:txBody>
      </p:sp>
      <p:sp>
        <p:nvSpPr>
          <p:cNvPr id="67595" name="Rectangle 10"/>
          <p:cNvSpPr>
            <a:spLocks noChangeArrowheads="1"/>
          </p:cNvSpPr>
          <p:nvPr/>
        </p:nvSpPr>
        <p:spPr bwMode="auto">
          <a:xfrm>
            <a:off x="6230938" y="3621088"/>
            <a:ext cx="2667000" cy="1016000"/>
          </a:xfrm>
          <a:prstGeom prst="rect">
            <a:avLst/>
          </a:prstGeom>
          <a:solidFill>
            <a:schemeClr val="hlink"/>
          </a:solidFill>
          <a:ln w="12700">
            <a:solidFill>
              <a:schemeClr val="tx1"/>
            </a:solidFill>
            <a:miter lim="800000"/>
            <a:headEnd/>
            <a:tailEnd/>
          </a:ln>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ctr">
              <a:spcBef>
                <a:spcPct val="0"/>
              </a:spcBef>
              <a:buClrTx/>
              <a:buSzTx/>
              <a:buFontTx/>
              <a:buNone/>
            </a:pPr>
            <a:r>
              <a:rPr lang="en-US" altLang="en-US" sz="2000" b="1">
                <a:solidFill>
                  <a:schemeClr val="tx1"/>
                </a:solidFill>
              </a:rPr>
              <a:t>Constant Returns:</a:t>
            </a:r>
          </a:p>
          <a:p>
            <a:pPr>
              <a:spcBef>
                <a:spcPct val="0"/>
              </a:spcBef>
              <a:buClrTx/>
              <a:buSzTx/>
              <a:buFontTx/>
              <a:buNone/>
            </a:pPr>
            <a:r>
              <a:rPr lang="en-US" altLang="en-US" sz="2000" b="1">
                <a:solidFill>
                  <a:schemeClr val="tx1"/>
                </a:solidFill>
              </a:rPr>
              <a:t>Isoquants are                              equally spaced   </a:t>
            </a:r>
          </a:p>
        </p:txBody>
      </p:sp>
      <p:grpSp>
        <p:nvGrpSpPr>
          <p:cNvPr id="2" name="Group 36"/>
          <p:cNvGrpSpPr>
            <a:grpSpLocks/>
          </p:cNvGrpSpPr>
          <p:nvPr/>
        </p:nvGrpSpPr>
        <p:grpSpPr bwMode="auto">
          <a:xfrm>
            <a:off x="2781300" y="1466850"/>
            <a:ext cx="4700588" cy="4195763"/>
            <a:chOff x="1752" y="924"/>
            <a:chExt cx="2961" cy="2643"/>
          </a:xfrm>
        </p:grpSpPr>
        <p:sp>
          <p:nvSpPr>
            <p:cNvPr id="67616" name="Freeform 12"/>
            <p:cNvSpPr>
              <a:spLocks/>
            </p:cNvSpPr>
            <p:nvPr/>
          </p:nvSpPr>
          <p:spPr bwMode="auto">
            <a:xfrm>
              <a:off x="1752" y="2400"/>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17" name="Rectangle 13"/>
            <p:cNvSpPr>
              <a:spLocks noChangeArrowheads="1"/>
            </p:cNvSpPr>
            <p:nvPr/>
          </p:nvSpPr>
          <p:spPr bwMode="auto">
            <a:xfrm>
              <a:off x="2899" y="3319"/>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10</a:t>
              </a:r>
            </a:p>
          </p:txBody>
        </p:sp>
        <p:sp>
          <p:nvSpPr>
            <p:cNvPr id="67618" name="Rectangle 14"/>
            <p:cNvSpPr>
              <a:spLocks noChangeArrowheads="1"/>
            </p:cNvSpPr>
            <p:nvPr/>
          </p:nvSpPr>
          <p:spPr bwMode="auto">
            <a:xfrm>
              <a:off x="3665" y="2645"/>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20</a:t>
              </a:r>
            </a:p>
          </p:txBody>
        </p:sp>
        <p:sp>
          <p:nvSpPr>
            <p:cNvPr id="67619" name="Rectangle 15"/>
            <p:cNvSpPr>
              <a:spLocks noChangeArrowheads="1"/>
            </p:cNvSpPr>
            <p:nvPr/>
          </p:nvSpPr>
          <p:spPr bwMode="auto">
            <a:xfrm>
              <a:off x="4421" y="1841"/>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30</a:t>
              </a:r>
            </a:p>
          </p:txBody>
        </p:sp>
        <p:sp>
          <p:nvSpPr>
            <p:cNvPr id="67620" name="Freeform 16"/>
            <p:cNvSpPr>
              <a:spLocks/>
            </p:cNvSpPr>
            <p:nvPr/>
          </p:nvSpPr>
          <p:spPr bwMode="auto">
            <a:xfrm>
              <a:off x="2472" y="1728"/>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21" name="Freeform 17"/>
            <p:cNvSpPr>
              <a:spLocks/>
            </p:cNvSpPr>
            <p:nvPr/>
          </p:nvSpPr>
          <p:spPr bwMode="auto">
            <a:xfrm>
              <a:off x="3216" y="924"/>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 name="Group 38"/>
          <p:cNvGrpSpPr>
            <a:grpSpLocks/>
          </p:cNvGrpSpPr>
          <p:nvPr/>
        </p:nvGrpSpPr>
        <p:grpSpPr bwMode="auto">
          <a:xfrm>
            <a:off x="2046288" y="2087563"/>
            <a:ext cx="4387850" cy="4222750"/>
            <a:chOff x="1289" y="1315"/>
            <a:chExt cx="2764" cy="2660"/>
          </a:xfrm>
        </p:grpSpPr>
        <p:sp>
          <p:nvSpPr>
            <p:cNvPr id="67598" name="Rectangle 9"/>
            <p:cNvSpPr>
              <a:spLocks noChangeArrowheads="1"/>
            </p:cNvSpPr>
            <p:nvPr/>
          </p:nvSpPr>
          <p:spPr bwMode="auto">
            <a:xfrm>
              <a:off x="3437" y="3727"/>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15</a:t>
              </a:r>
            </a:p>
          </p:txBody>
        </p:sp>
        <p:sp>
          <p:nvSpPr>
            <p:cNvPr id="67599" name="Line 19"/>
            <p:cNvSpPr>
              <a:spLocks noChangeShapeType="1"/>
            </p:cNvSpPr>
            <p:nvPr/>
          </p:nvSpPr>
          <p:spPr bwMode="auto">
            <a:xfrm flipV="1">
              <a:off x="2064" y="3218"/>
              <a:ext cx="0" cy="501"/>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00" name="Rectangle 20"/>
            <p:cNvSpPr>
              <a:spLocks noChangeArrowheads="1"/>
            </p:cNvSpPr>
            <p:nvPr/>
          </p:nvSpPr>
          <p:spPr bwMode="auto">
            <a:xfrm>
              <a:off x="1965" y="3727"/>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5</a:t>
              </a:r>
            </a:p>
          </p:txBody>
        </p:sp>
        <p:sp>
          <p:nvSpPr>
            <p:cNvPr id="67601" name="Rectangle 21"/>
            <p:cNvSpPr>
              <a:spLocks noChangeArrowheads="1"/>
            </p:cNvSpPr>
            <p:nvPr/>
          </p:nvSpPr>
          <p:spPr bwMode="auto">
            <a:xfrm>
              <a:off x="2653" y="3727"/>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10</a:t>
              </a:r>
            </a:p>
          </p:txBody>
        </p:sp>
        <p:sp>
          <p:nvSpPr>
            <p:cNvPr id="67602" name="Rectangle 22"/>
            <p:cNvSpPr>
              <a:spLocks noChangeArrowheads="1"/>
            </p:cNvSpPr>
            <p:nvPr/>
          </p:nvSpPr>
          <p:spPr bwMode="auto">
            <a:xfrm>
              <a:off x="1289" y="3005"/>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2</a:t>
              </a:r>
            </a:p>
          </p:txBody>
        </p:sp>
        <p:sp>
          <p:nvSpPr>
            <p:cNvPr id="67603" name="Rectangle 23"/>
            <p:cNvSpPr>
              <a:spLocks noChangeArrowheads="1"/>
            </p:cNvSpPr>
            <p:nvPr/>
          </p:nvSpPr>
          <p:spPr bwMode="auto">
            <a:xfrm>
              <a:off x="1289" y="2283"/>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4</a:t>
              </a:r>
            </a:p>
          </p:txBody>
        </p:sp>
        <p:sp>
          <p:nvSpPr>
            <p:cNvPr id="67604" name="Rectangle 24"/>
            <p:cNvSpPr>
              <a:spLocks noChangeArrowheads="1"/>
            </p:cNvSpPr>
            <p:nvPr/>
          </p:nvSpPr>
          <p:spPr bwMode="auto">
            <a:xfrm>
              <a:off x="1325" y="3727"/>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0</a:t>
              </a:r>
            </a:p>
          </p:txBody>
        </p:sp>
        <p:sp>
          <p:nvSpPr>
            <p:cNvPr id="67605" name="Line 25"/>
            <p:cNvSpPr>
              <a:spLocks noChangeShapeType="1"/>
            </p:cNvSpPr>
            <p:nvPr/>
          </p:nvSpPr>
          <p:spPr bwMode="auto">
            <a:xfrm>
              <a:off x="1491" y="2448"/>
              <a:ext cx="1205"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06" name="Line 26"/>
            <p:cNvSpPr>
              <a:spLocks noChangeShapeType="1"/>
            </p:cNvSpPr>
            <p:nvPr/>
          </p:nvSpPr>
          <p:spPr bwMode="auto">
            <a:xfrm flipV="1">
              <a:off x="2784" y="2474"/>
              <a:ext cx="0" cy="1233"/>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07" name="Rectangle 27"/>
            <p:cNvSpPr>
              <a:spLocks noChangeArrowheads="1"/>
            </p:cNvSpPr>
            <p:nvPr/>
          </p:nvSpPr>
          <p:spPr bwMode="auto">
            <a:xfrm>
              <a:off x="3823" y="1315"/>
              <a:ext cx="2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A</a:t>
              </a:r>
            </a:p>
          </p:txBody>
        </p:sp>
        <p:sp>
          <p:nvSpPr>
            <p:cNvPr id="67608" name="Line 28"/>
            <p:cNvSpPr>
              <a:spLocks noChangeShapeType="1"/>
            </p:cNvSpPr>
            <p:nvPr/>
          </p:nvSpPr>
          <p:spPr bwMode="auto">
            <a:xfrm flipV="1">
              <a:off x="1512" y="1464"/>
              <a:ext cx="2268" cy="2268"/>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09" name="Oval 29"/>
            <p:cNvSpPr>
              <a:spLocks noChangeArrowheads="1"/>
            </p:cNvSpPr>
            <p:nvPr/>
          </p:nvSpPr>
          <p:spPr bwMode="auto">
            <a:xfrm>
              <a:off x="2724" y="2412"/>
              <a:ext cx="108" cy="108"/>
            </a:xfrm>
            <a:prstGeom prst="ellipse">
              <a:avLst/>
            </a:pr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7610" name="Line 30"/>
            <p:cNvSpPr>
              <a:spLocks noChangeShapeType="1"/>
            </p:cNvSpPr>
            <p:nvPr/>
          </p:nvSpPr>
          <p:spPr bwMode="auto">
            <a:xfrm>
              <a:off x="1491" y="3156"/>
              <a:ext cx="485"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11" name="Oval 31"/>
            <p:cNvSpPr>
              <a:spLocks noChangeArrowheads="1"/>
            </p:cNvSpPr>
            <p:nvPr/>
          </p:nvSpPr>
          <p:spPr bwMode="auto">
            <a:xfrm>
              <a:off x="2028" y="3108"/>
              <a:ext cx="108" cy="108"/>
            </a:xfrm>
            <a:prstGeom prst="ellipse">
              <a:avLst/>
            </a:pr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7612" name="Rectangle 32"/>
            <p:cNvSpPr>
              <a:spLocks noChangeArrowheads="1"/>
            </p:cNvSpPr>
            <p:nvPr/>
          </p:nvSpPr>
          <p:spPr bwMode="auto">
            <a:xfrm>
              <a:off x="1289" y="1561"/>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6</a:t>
              </a:r>
            </a:p>
          </p:txBody>
        </p:sp>
        <p:sp>
          <p:nvSpPr>
            <p:cNvPr id="67613" name="Line 33"/>
            <p:cNvSpPr>
              <a:spLocks noChangeShapeType="1"/>
            </p:cNvSpPr>
            <p:nvPr/>
          </p:nvSpPr>
          <p:spPr bwMode="auto">
            <a:xfrm>
              <a:off x="1491" y="1680"/>
              <a:ext cx="2009"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14" name="Line 34"/>
            <p:cNvSpPr>
              <a:spLocks noChangeShapeType="1"/>
            </p:cNvSpPr>
            <p:nvPr/>
          </p:nvSpPr>
          <p:spPr bwMode="auto">
            <a:xfrm flipV="1">
              <a:off x="3576" y="1682"/>
              <a:ext cx="0" cy="2025"/>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615" name="Oval 35"/>
            <p:cNvSpPr>
              <a:spLocks noChangeArrowheads="1"/>
            </p:cNvSpPr>
            <p:nvPr/>
          </p:nvSpPr>
          <p:spPr bwMode="auto">
            <a:xfrm>
              <a:off x="3516" y="1632"/>
              <a:ext cx="108" cy="108"/>
            </a:xfrm>
            <a:prstGeom prst="ellipse">
              <a:avLst/>
            </a:pr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696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BDE7865D-8110-4FDF-8AA8-09EF4E2A06D0}" type="slidenum">
              <a:rPr lang="en-US" altLang="en-US" sz="1600">
                <a:solidFill>
                  <a:schemeClr val="tx1"/>
                </a:solidFill>
              </a:rPr>
              <a:pPr>
                <a:spcBef>
                  <a:spcPct val="0"/>
                </a:spcBef>
                <a:buClrTx/>
                <a:buSzTx/>
                <a:buFontTx/>
                <a:buNone/>
              </a:pPr>
              <a:t>26</a:t>
            </a:fld>
            <a:endParaRPr lang="en-US" altLang="en-US" sz="1600" b="0">
              <a:solidFill>
                <a:schemeClr val="tx1"/>
              </a:solidFill>
              <a:latin typeface="Times New Roman" panose="02020603050405020304" pitchFamily="18" charset="0"/>
            </a:endParaRPr>
          </a:p>
        </p:txBody>
      </p:sp>
      <p:sp>
        <p:nvSpPr>
          <p:cNvPr id="69636"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9637"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69638" name="Rectangle 4"/>
          <p:cNvSpPr>
            <a:spLocks noGrp="1" noChangeArrowheads="1"/>
          </p:cNvSpPr>
          <p:nvPr>
            <p:ph type="title"/>
          </p:nvPr>
        </p:nvSpPr>
        <p:spPr>
          <a:noFill/>
        </p:spPr>
        <p:txBody>
          <a:bodyPr/>
          <a:lstStyle/>
          <a:p>
            <a:r>
              <a:rPr lang="en-US" altLang="en-US" smtClean="0"/>
              <a:t>Decreasing Returns to Scale</a:t>
            </a:r>
          </a:p>
        </p:txBody>
      </p:sp>
      <p:sp>
        <p:nvSpPr>
          <p:cNvPr id="69639" name="Rectangle 5"/>
          <p:cNvSpPr>
            <a:spLocks noGrp="1" noChangeArrowheads="1"/>
          </p:cNvSpPr>
          <p:nvPr>
            <p:ph type="body" idx="1"/>
          </p:nvPr>
        </p:nvSpPr>
        <p:spPr>
          <a:xfrm>
            <a:off x="1143000" y="1363663"/>
            <a:ext cx="7772400" cy="4579937"/>
          </a:xfrm>
          <a:noFill/>
        </p:spPr>
        <p:txBody>
          <a:bodyPr/>
          <a:lstStyle/>
          <a:p>
            <a:pPr marL="798513" lvl="1" indent="-450850">
              <a:spcBef>
                <a:spcPts val="600"/>
              </a:spcBef>
            </a:pPr>
            <a:r>
              <a:rPr lang="en-US" altLang="en-US" smtClean="0">
                <a:solidFill>
                  <a:srgbClr val="FF3300"/>
                </a:solidFill>
              </a:rPr>
              <a:t>Decreasing returns to scale (DRS)</a:t>
            </a:r>
            <a:r>
              <a:rPr lang="en-US" altLang="en-US" smtClean="0"/>
              <a:t>: Jika seluruh input dinaikkan proporsional, proporsi peningkatan output </a:t>
            </a:r>
            <a:r>
              <a:rPr lang="en-US" altLang="en-US" i="1" smtClean="0"/>
              <a:t>lebih kecil</a:t>
            </a:r>
            <a:r>
              <a:rPr lang="en-US" altLang="en-US" smtClean="0"/>
              <a:t> dari pada proporsi peningkatan input</a:t>
            </a:r>
          </a:p>
          <a:p>
            <a:pPr marL="798513" lvl="1" indent="-450850">
              <a:spcBef>
                <a:spcPts val="600"/>
              </a:spcBef>
            </a:pPr>
            <a:r>
              <a:rPr lang="en-US" altLang="en-US" i="1" smtClean="0"/>
              <a:t>hQ = f</a:t>
            </a:r>
            <a:r>
              <a:rPr lang="en-US" altLang="en-US" smtClean="0"/>
              <a:t>(</a:t>
            </a:r>
            <a:r>
              <a:rPr lang="en-US" altLang="en-US" i="1" smtClean="0"/>
              <a:t>cK,cL</a:t>
            </a:r>
            <a:r>
              <a:rPr lang="en-US" altLang="en-US" smtClean="0"/>
              <a:t>)</a:t>
            </a:r>
            <a:r>
              <a:rPr lang="en-US" altLang="en-US" i="1" smtClean="0"/>
              <a:t> </a:t>
            </a:r>
            <a:r>
              <a:rPr lang="en-US" altLang="en-US" smtClean="0"/>
              <a:t>dimana:</a:t>
            </a:r>
            <a:r>
              <a:rPr lang="en-US" altLang="en-US" i="1" smtClean="0"/>
              <a:t> h &lt; c</a:t>
            </a:r>
          </a:p>
          <a:p>
            <a:pPr marL="798513" lvl="1" indent="-450850">
              <a:spcBef>
                <a:spcPts val="600"/>
              </a:spcBef>
            </a:pPr>
            <a:r>
              <a:rPr lang="en-US" altLang="en-US" smtClean="0"/>
              <a:t>Contoh: umumnya terjadi pada perusahaan2 yg beroperasi pada skala besar; masalah koordinasi dan komunikasi yg semakin kompleks dapat menurunkan produktifitas</a:t>
            </a:r>
          </a:p>
          <a:p>
            <a:pPr>
              <a:spcBef>
                <a:spcPts val="600"/>
              </a:spcBef>
              <a:buFont typeface="Wingdings" panose="05000000000000000000" pitchFamily="2" charset="2"/>
              <a:buNone/>
            </a:pPr>
            <a:endParaRPr lang="en-US" altLang="en-US" smtClean="0"/>
          </a:p>
        </p:txBody>
      </p:sp>
    </p:spTree>
  </p:cSld>
  <p:clrMapOvr>
    <a:masterClrMapping/>
  </p:clrMapOvr>
  <p:transition spd="med">
    <p:zoom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716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ADCA357B-78E3-4AC3-9F47-ED38C728BDDA}" type="slidenum">
              <a:rPr lang="en-US" altLang="en-US" sz="1600">
                <a:solidFill>
                  <a:schemeClr val="tx1"/>
                </a:solidFill>
              </a:rPr>
              <a:pPr>
                <a:spcBef>
                  <a:spcPct val="0"/>
                </a:spcBef>
                <a:buClrTx/>
                <a:buSzTx/>
                <a:buFontTx/>
                <a:buNone/>
              </a:pPr>
              <a:t>27</a:t>
            </a:fld>
            <a:endParaRPr lang="en-US" altLang="en-US" sz="1600" b="0">
              <a:solidFill>
                <a:schemeClr val="tx1"/>
              </a:solidFill>
              <a:latin typeface="Times New Roman" panose="02020603050405020304" pitchFamily="18" charset="0"/>
            </a:endParaRPr>
          </a:p>
        </p:txBody>
      </p:sp>
      <p:sp>
        <p:nvSpPr>
          <p:cNvPr id="71684" name="Rectangle 1026"/>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1685" name="Rectangle 1027"/>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1686" name="Rectangle 1028"/>
          <p:cNvSpPr>
            <a:spLocks noGrp="1" noChangeArrowheads="1"/>
          </p:cNvSpPr>
          <p:nvPr>
            <p:ph type="title"/>
          </p:nvPr>
        </p:nvSpPr>
        <p:spPr>
          <a:noFill/>
        </p:spPr>
        <p:txBody>
          <a:bodyPr/>
          <a:lstStyle/>
          <a:p>
            <a:r>
              <a:rPr lang="en-US" altLang="en-US" smtClean="0"/>
              <a:t>Decreasing Returns to Scale</a:t>
            </a:r>
          </a:p>
        </p:txBody>
      </p:sp>
      <p:sp>
        <p:nvSpPr>
          <p:cNvPr id="71687" name="Line 1029"/>
          <p:cNvSpPr>
            <a:spLocks noChangeShapeType="1"/>
          </p:cNvSpPr>
          <p:nvPr/>
        </p:nvSpPr>
        <p:spPr bwMode="auto">
          <a:xfrm>
            <a:off x="2362200" y="1954213"/>
            <a:ext cx="0" cy="39957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8" name="Line 1030"/>
          <p:cNvSpPr>
            <a:spLocks noChangeShapeType="1"/>
          </p:cNvSpPr>
          <p:nvPr/>
        </p:nvSpPr>
        <p:spPr bwMode="auto">
          <a:xfrm>
            <a:off x="2362200" y="5949950"/>
            <a:ext cx="40068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9" name="Rectangle 1031"/>
          <p:cNvSpPr>
            <a:spLocks noChangeArrowheads="1"/>
          </p:cNvSpPr>
          <p:nvPr/>
        </p:nvSpPr>
        <p:spPr bwMode="auto">
          <a:xfrm>
            <a:off x="5168900" y="6370638"/>
            <a:ext cx="16668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Labor (hours)</a:t>
            </a:r>
          </a:p>
        </p:txBody>
      </p:sp>
      <p:sp>
        <p:nvSpPr>
          <p:cNvPr id="71690" name="Rectangle 1032"/>
          <p:cNvSpPr>
            <a:spLocks noChangeArrowheads="1"/>
          </p:cNvSpPr>
          <p:nvPr/>
        </p:nvSpPr>
        <p:spPr bwMode="auto">
          <a:xfrm>
            <a:off x="574675" y="1587500"/>
            <a:ext cx="118427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800" b="1">
                <a:solidFill>
                  <a:schemeClr val="tx1"/>
                </a:solidFill>
              </a:rPr>
              <a:t>Capital</a:t>
            </a:r>
          </a:p>
          <a:p>
            <a:pPr algn="r">
              <a:spcBef>
                <a:spcPct val="0"/>
              </a:spcBef>
              <a:buClrTx/>
              <a:buSzTx/>
              <a:buFontTx/>
              <a:buNone/>
            </a:pPr>
            <a:r>
              <a:rPr lang="en-US" altLang="en-US" sz="1800" b="1">
                <a:solidFill>
                  <a:schemeClr val="tx1"/>
                </a:solidFill>
              </a:rPr>
              <a:t>(machine</a:t>
            </a:r>
          </a:p>
          <a:p>
            <a:pPr algn="r">
              <a:spcBef>
                <a:spcPct val="0"/>
              </a:spcBef>
              <a:buClrTx/>
              <a:buSzTx/>
              <a:buFontTx/>
              <a:buNone/>
            </a:pPr>
            <a:r>
              <a:rPr lang="en-US" altLang="en-US" sz="1800" b="1">
                <a:solidFill>
                  <a:schemeClr val="tx1"/>
                </a:solidFill>
              </a:rPr>
              <a:t>hours)</a:t>
            </a:r>
          </a:p>
        </p:txBody>
      </p:sp>
      <p:sp>
        <p:nvSpPr>
          <p:cNvPr id="71691" name="Rectangle 1033"/>
          <p:cNvSpPr>
            <a:spLocks noChangeArrowheads="1"/>
          </p:cNvSpPr>
          <p:nvPr/>
        </p:nvSpPr>
        <p:spPr bwMode="auto">
          <a:xfrm>
            <a:off x="6002338" y="2954338"/>
            <a:ext cx="2801937" cy="1016000"/>
          </a:xfrm>
          <a:prstGeom prst="rect">
            <a:avLst/>
          </a:prstGeom>
          <a:solidFill>
            <a:schemeClr val="hlink"/>
          </a:solidFill>
          <a:ln w="12700">
            <a:solidFill>
              <a:schemeClr val="tx1"/>
            </a:solidFill>
            <a:miter lim="800000"/>
            <a:headEnd/>
            <a:tailEnd/>
          </a:ln>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Decreasing Returns:</a:t>
            </a:r>
          </a:p>
          <a:p>
            <a:pPr>
              <a:spcBef>
                <a:spcPct val="0"/>
              </a:spcBef>
              <a:buClrTx/>
              <a:buSzTx/>
              <a:buFontTx/>
              <a:buNone/>
            </a:pPr>
            <a:r>
              <a:rPr lang="en-US" altLang="en-US" sz="2000" b="1">
                <a:solidFill>
                  <a:schemeClr val="tx1"/>
                </a:solidFill>
              </a:rPr>
              <a:t>Isoquants get further </a:t>
            </a:r>
          </a:p>
          <a:p>
            <a:pPr>
              <a:spcBef>
                <a:spcPct val="0"/>
              </a:spcBef>
              <a:buClrTx/>
              <a:buSzTx/>
              <a:buFontTx/>
              <a:buNone/>
            </a:pPr>
            <a:r>
              <a:rPr lang="en-US" altLang="en-US" sz="2000" b="1">
                <a:solidFill>
                  <a:schemeClr val="tx1"/>
                </a:solidFill>
              </a:rPr>
              <a:t>apart</a:t>
            </a:r>
          </a:p>
        </p:txBody>
      </p:sp>
      <p:grpSp>
        <p:nvGrpSpPr>
          <p:cNvPr id="2" name="Group 1057"/>
          <p:cNvGrpSpPr>
            <a:grpSpLocks/>
          </p:cNvGrpSpPr>
          <p:nvPr/>
        </p:nvGrpSpPr>
        <p:grpSpPr bwMode="auto">
          <a:xfrm>
            <a:off x="2819400" y="2781300"/>
            <a:ext cx="3429000" cy="2900363"/>
            <a:chOff x="1776" y="1752"/>
            <a:chExt cx="2160" cy="1827"/>
          </a:xfrm>
        </p:grpSpPr>
        <p:sp>
          <p:nvSpPr>
            <p:cNvPr id="71707" name="Freeform 1035"/>
            <p:cNvSpPr>
              <a:spLocks/>
            </p:cNvSpPr>
            <p:nvPr/>
          </p:nvSpPr>
          <p:spPr bwMode="auto">
            <a:xfrm>
              <a:off x="1776" y="2460"/>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08" name="Rectangle 1036"/>
            <p:cNvSpPr>
              <a:spLocks noChangeArrowheads="1"/>
            </p:cNvSpPr>
            <p:nvPr/>
          </p:nvSpPr>
          <p:spPr bwMode="auto">
            <a:xfrm>
              <a:off x="2935" y="3331"/>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10</a:t>
              </a:r>
            </a:p>
          </p:txBody>
        </p:sp>
        <p:sp>
          <p:nvSpPr>
            <p:cNvPr id="71709" name="Rectangle 1037"/>
            <p:cNvSpPr>
              <a:spLocks noChangeArrowheads="1"/>
            </p:cNvSpPr>
            <p:nvPr/>
          </p:nvSpPr>
          <p:spPr bwMode="auto">
            <a:xfrm>
              <a:off x="3197" y="3137"/>
              <a:ext cx="11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000" b="1">
                <a:solidFill>
                  <a:schemeClr val="tx1"/>
                </a:solidFill>
              </a:endParaRPr>
            </a:p>
          </p:txBody>
        </p:sp>
        <p:sp>
          <p:nvSpPr>
            <p:cNvPr id="71710" name="Rectangle 1038"/>
            <p:cNvSpPr>
              <a:spLocks noChangeArrowheads="1"/>
            </p:cNvSpPr>
            <p:nvPr/>
          </p:nvSpPr>
          <p:spPr bwMode="auto">
            <a:xfrm>
              <a:off x="3641" y="2729"/>
              <a:ext cx="29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15</a:t>
              </a:r>
            </a:p>
          </p:txBody>
        </p:sp>
        <p:sp>
          <p:nvSpPr>
            <p:cNvPr id="71711" name="Freeform 1039"/>
            <p:cNvSpPr>
              <a:spLocks/>
            </p:cNvSpPr>
            <p:nvPr/>
          </p:nvSpPr>
          <p:spPr bwMode="auto">
            <a:xfrm>
              <a:off x="2016" y="2184"/>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12" name="Freeform 1040"/>
            <p:cNvSpPr>
              <a:spLocks/>
            </p:cNvSpPr>
            <p:nvPr/>
          </p:nvSpPr>
          <p:spPr bwMode="auto">
            <a:xfrm>
              <a:off x="2484" y="1752"/>
              <a:ext cx="1164" cy="1032"/>
            </a:xfrm>
            <a:custGeom>
              <a:avLst/>
              <a:gdLst>
                <a:gd name="T0" fmla="*/ 0 w 1164"/>
                <a:gd name="T1" fmla="*/ 0 h 1032"/>
                <a:gd name="T2" fmla="*/ 95 w 1164"/>
                <a:gd name="T3" fmla="*/ 459 h 1032"/>
                <a:gd name="T4" fmla="*/ 348 w 1164"/>
                <a:gd name="T5" fmla="*/ 768 h 1032"/>
                <a:gd name="T6" fmla="*/ 731 w 1164"/>
                <a:gd name="T7" fmla="*/ 956 h 1032"/>
                <a:gd name="T8" fmla="*/ 1164 w 1164"/>
                <a:gd name="T9" fmla="*/ 1032 h 1032"/>
                <a:gd name="T10" fmla="*/ 0 60000 65536"/>
                <a:gd name="T11" fmla="*/ 0 60000 65536"/>
                <a:gd name="T12" fmla="*/ 0 60000 65536"/>
                <a:gd name="T13" fmla="*/ 0 60000 65536"/>
                <a:gd name="T14" fmla="*/ 0 60000 65536"/>
                <a:gd name="T15" fmla="*/ 0 w 1164"/>
                <a:gd name="T16" fmla="*/ 0 h 1032"/>
                <a:gd name="T17" fmla="*/ 1164 w 1164"/>
                <a:gd name="T18" fmla="*/ 1032 h 1032"/>
              </a:gdLst>
              <a:ahLst/>
              <a:cxnLst>
                <a:cxn ang="T10">
                  <a:pos x="T0" y="T1"/>
                </a:cxn>
                <a:cxn ang="T11">
                  <a:pos x="T2" y="T3"/>
                </a:cxn>
                <a:cxn ang="T12">
                  <a:pos x="T4" y="T5"/>
                </a:cxn>
                <a:cxn ang="T13">
                  <a:pos x="T6" y="T7"/>
                </a:cxn>
                <a:cxn ang="T14">
                  <a:pos x="T8" y="T9"/>
                </a:cxn>
              </a:cxnLst>
              <a:rect l="T15" t="T16" r="T17" b="T18"/>
              <a:pathLst>
                <a:path w="1164" h="1032">
                  <a:moveTo>
                    <a:pt x="0" y="0"/>
                  </a:moveTo>
                  <a:cubicBezTo>
                    <a:pt x="16" y="76"/>
                    <a:pt x="37" y="331"/>
                    <a:pt x="95" y="459"/>
                  </a:cubicBezTo>
                  <a:cubicBezTo>
                    <a:pt x="153" y="587"/>
                    <a:pt x="242" y="685"/>
                    <a:pt x="348" y="768"/>
                  </a:cubicBezTo>
                  <a:cubicBezTo>
                    <a:pt x="454" y="851"/>
                    <a:pt x="595" y="912"/>
                    <a:pt x="731" y="956"/>
                  </a:cubicBezTo>
                  <a:cubicBezTo>
                    <a:pt x="867" y="1000"/>
                    <a:pt x="1074" y="1016"/>
                    <a:pt x="1164" y="1032"/>
                  </a:cubicBezTo>
                </a:path>
              </a:pathLst>
            </a:custGeom>
            <a:noFill/>
            <a:ln w="50800" cap="rnd">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 name="Group 1041"/>
          <p:cNvGrpSpPr>
            <a:grpSpLocks/>
          </p:cNvGrpSpPr>
          <p:nvPr/>
        </p:nvGrpSpPr>
        <p:grpSpPr bwMode="auto">
          <a:xfrm>
            <a:off x="2046288" y="2087563"/>
            <a:ext cx="4387850" cy="4222750"/>
            <a:chOff x="1289" y="1315"/>
            <a:chExt cx="2764" cy="2660"/>
          </a:xfrm>
        </p:grpSpPr>
        <p:sp>
          <p:nvSpPr>
            <p:cNvPr id="71694" name="Line 1042"/>
            <p:cNvSpPr>
              <a:spLocks noChangeShapeType="1"/>
            </p:cNvSpPr>
            <p:nvPr/>
          </p:nvSpPr>
          <p:spPr bwMode="auto">
            <a:xfrm flipV="1">
              <a:off x="2064" y="3218"/>
              <a:ext cx="0" cy="501"/>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95" name="Rectangle 1043"/>
            <p:cNvSpPr>
              <a:spLocks noChangeArrowheads="1"/>
            </p:cNvSpPr>
            <p:nvPr/>
          </p:nvSpPr>
          <p:spPr bwMode="auto">
            <a:xfrm>
              <a:off x="1965" y="3727"/>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5</a:t>
              </a:r>
            </a:p>
          </p:txBody>
        </p:sp>
        <p:sp>
          <p:nvSpPr>
            <p:cNvPr id="71696" name="Rectangle 1044"/>
            <p:cNvSpPr>
              <a:spLocks noChangeArrowheads="1"/>
            </p:cNvSpPr>
            <p:nvPr/>
          </p:nvSpPr>
          <p:spPr bwMode="auto">
            <a:xfrm>
              <a:off x="2653" y="3727"/>
              <a:ext cx="2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10</a:t>
              </a:r>
            </a:p>
          </p:txBody>
        </p:sp>
        <p:sp>
          <p:nvSpPr>
            <p:cNvPr id="71697" name="Rectangle 1045"/>
            <p:cNvSpPr>
              <a:spLocks noChangeArrowheads="1"/>
            </p:cNvSpPr>
            <p:nvPr/>
          </p:nvSpPr>
          <p:spPr bwMode="auto">
            <a:xfrm>
              <a:off x="1289" y="3034"/>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2</a:t>
              </a:r>
            </a:p>
          </p:txBody>
        </p:sp>
        <p:sp>
          <p:nvSpPr>
            <p:cNvPr id="71698" name="Rectangle 1046"/>
            <p:cNvSpPr>
              <a:spLocks noChangeArrowheads="1"/>
            </p:cNvSpPr>
            <p:nvPr/>
          </p:nvSpPr>
          <p:spPr bwMode="auto">
            <a:xfrm>
              <a:off x="1289" y="2305"/>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4</a:t>
              </a:r>
            </a:p>
          </p:txBody>
        </p:sp>
        <p:sp>
          <p:nvSpPr>
            <p:cNvPr id="71699" name="Rectangle 1047"/>
            <p:cNvSpPr>
              <a:spLocks noChangeArrowheads="1"/>
            </p:cNvSpPr>
            <p:nvPr/>
          </p:nvSpPr>
          <p:spPr bwMode="auto">
            <a:xfrm>
              <a:off x="1325" y="3727"/>
              <a:ext cx="20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0</a:t>
              </a:r>
            </a:p>
          </p:txBody>
        </p:sp>
        <p:sp>
          <p:nvSpPr>
            <p:cNvPr id="71700" name="Line 1048"/>
            <p:cNvSpPr>
              <a:spLocks noChangeShapeType="1"/>
            </p:cNvSpPr>
            <p:nvPr/>
          </p:nvSpPr>
          <p:spPr bwMode="auto">
            <a:xfrm>
              <a:off x="1491" y="2448"/>
              <a:ext cx="1205"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1" name="Line 1049"/>
            <p:cNvSpPr>
              <a:spLocks noChangeShapeType="1"/>
            </p:cNvSpPr>
            <p:nvPr/>
          </p:nvSpPr>
          <p:spPr bwMode="auto">
            <a:xfrm flipV="1">
              <a:off x="2784" y="2474"/>
              <a:ext cx="0" cy="1233"/>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2" name="Rectangle 1050"/>
            <p:cNvSpPr>
              <a:spLocks noChangeArrowheads="1"/>
            </p:cNvSpPr>
            <p:nvPr/>
          </p:nvSpPr>
          <p:spPr bwMode="auto">
            <a:xfrm>
              <a:off x="3823" y="1315"/>
              <a:ext cx="23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A</a:t>
              </a:r>
            </a:p>
          </p:txBody>
        </p:sp>
        <p:sp>
          <p:nvSpPr>
            <p:cNvPr id="71703" name="Line 1051"/>
            <p:cNvSpPr>
              <a:spLocks noChangeShapeType="1"/>
            </p:cNvSpPr>
            <p:nvPr/>
          </p:nvSpPr>
          <p:spPr bwMode="auto">
            <a:xfrm flipV="1">
              <a:off x="1512" y="1464"/>
              <a:ext cx="2268" cy="2268"/>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4" name="Oval 1052"/>
            <p:cNvSpPr>
              <a:spLocks noChangeArrowheads="1"/>
            </p:cNvSpPr>
            <p:nvPr/>
          </p:nvSpPr>
          <p:spPr bwMode="auto">
            <a:xfrm>
              <a:off x="2724" y="2412"/>
              <a:ext cx="108" cy="108"/>
            </a:xfrm>
            <a:prstGeom prst="ellipse">
              <a:avLst/>
            </a:pr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1705" name="Line 1053"/>
            <p:cNvSpPr>
              <a:spLocks noChangeShapeType="1"/>
            </p:cNvSpPr>
            <p:nvPr/>
          </p:nvSpPr>
          <p:spPr bwMode="auto">
            <a:xfrm>
              <a:off x="1491" y="3156"/>
              <a:ext cx="485"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6" name="Oval 1054"/>
            <p:cNvSpPr>
              <a:spLocks noChangeArrowheads="1"/>
            </p:cNvSpPr>
            <p:nvPr/>
          </p:nvSpPr>
          <p:spPr bwMode="auto">
            <a:xfrm>
              <a:off x="2028" y="3108"/>
              <a:ext cx="108" cy="108"/>
            </a:xfrm>
            <a:prstGeom prst="ellipse">
              <a:avLst/>
            </a:pr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737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E6BD50D7-1BFB-4575-A10A-2935011517F9}" type="slidenum">
              <a:rPr lang="en-US" altLang="en-US" sz="1600">
                <a:solidFill>
                  <a:schemeClr val="tx1"/>
                </a:solidFill>
              </a:rPr>
              <a:pPr>
                <a:spcBef>
                  <a:spcPct val="0"/>
                </a:spcBef>
                <a:buClrTx/>
                <a:buSzTx/>
                <a:buFontTx/>
                <a:buNone/>
              </a:pPr>
              <a:t>28</a:t>
            </a:fld>
            <a:endParaRPr lang="en-US" altLang="en-US" sz="1600" b="0">
              <a:solidFill>
                <a:schemeClr val="tx1"/>
              </a:solidFill>
              <a:latin typeface="Times New Roman" panose="02020603050405020304" pitchFamily="18" charset="0"/>
            </a:endParaRPr>
          </a:p>
        </p:txBody>
      </p:sp>
      <p:sp>
        <p:nvSpPr>
          <p:cNvPr id="73732"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3733"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3734" name="Rectangle 4"/>
          <p:cNvSpPr>
            <a:spLocks noGrp="1" noChangeArrowheads="1"/>
          </p:cNvSpPr>
          <p:nvPr>
            <p:ph type="title"/>
          </p:nvPr>
        </p:nvSpPr>
        <p:spPr>
          <a:noFill/>
        </p:spPr>
        <p:txBody>
          <a:bodyPr/>
          <a:lstStyle/>
          <a:p>
            <a:r>
              <a:rPr lang="en-US" altLang="en-US" smtClean="0"/>
              <a:t>Cost in the Long Run</a:t>
            </a:r>
          </a:p>
        </p:txBody>
      </p:sp>
      <p:sp>
        <p:nvSpPr>
          <p:cNvPr id="73735" name="Rectangle 5"/>
          <p:cNvSpPr>
            <a:spLocks noGrp="1" noChangeArrowheads="1"/>
          </p:cNvSpPr>
          <p:nvPr>
            <p:ph type="body" idx="1"/>
          </p:nvPr>
        </p:nvSpPr>
        <p:spPr>
          <a:xfrm>
            <a:off x="460375" y="1465263"/>
            <a:ext cx="8455025" cy="4478337"/>
          </a:xfrm>
          <a:noFill/>
        </p:spPr>
        <p:txBody>
          <a:bodyPr/>
          <a:lstStyle/>
          <a:p>
            <a:pPr>
              <a:lnSpc>
                <a:spcPct val="80000"/>
              </a:lnSpc>
              <a:spcBef>
                <a:spcPct val="70000"/>
              </a:spcBef>
            </a:pPr>
            <a:r>
              <a:rPr lang="en-US" altLang="en-US" sz="2800" smtClean="0"/>
              <a:t>Garis Isocost</a:t>
            </a:r>
            <a:endParaRPr lang="en-US" altLang="en-US" sz="2800" i="1" smtClean="0"/>
          </a:p>
          <a:p>
            <a:pPr lvl="1">
              <a:lnSpc>
                <a:spcPct val="80000"/>
              </a:lnSpc>
              <a:spcBef>
                <a:spcPct val="35000"/>
              </a:spcBef>
              <a:buSzPct val="75000"/>
            </a:pPr>
            <a:r>
              <a:rPr lang="en-US" altLang="en-US" sz="2400" smtClean="0">
                <a:solidFill>
                  <a:srgbClr val="FF3300"/>
                </a:solidFill>
              </a:rPr>
              <a:t>Isocost</a:t>
            </a:r>
            <a:r>
              <a:rPr lang="en-US" altLang="en-US" sz="2400" smtClean="0"/>
              <a:t>: Suatu garis yang menunjukkan kombinasi yang berbeda dari faktor produksi (L dan K) yang dapat dibeli perusahaan dengan sejumlah anggaran tertentu.</a:t>
            </a:r>
          </a:p>
          <a:p>
            <a:pPr lvl="1">
              <a:lnSpc>
                <a:spcPct val="80000"/>
              </a:lnSpc>
              <a:spcBef>
                <a:spcPct val="35000"/>
              </a:spcBef>
              <a:buSzPct val="75000"/>
            </a:pPr>
            <a:r>
              <a:rPr lang="en-US" altLang="en-US" sz="2400" i="1" smtClean="0"/>
              <a:t>C = wL + rK</a:t>
            </a:r>
          </a:p>
          <a:p>
            <a:pPr lvl="2">
              <a:lnSpc>
                <a:spcPct val="80000"/>
              </a:lnSpc>
              <a:spcBef>
                <a:spcPct val="35000"/>
              </a:spcBef>
              <a:buSzPct val="75000"/>
            </a:pPr>
            <a:r>
              <a:rPr lang="en-US" altLang="en-US" sz="2400" i="1" smtClean="0"/>
              <a:t>C = Anggaran yg digunakan untuk membeli input L dan K</a:t>
            </a:r>
          </a:p>
          <a:p>
            <a:pPr lvl="2">
              <a:lnSpc>
                <a:spcPct val="80000"/>
              </a:lnSpc>
              <a:spcBef>
                <a:spcPct val="35000"/>
              </a:spcBef>
              <a:buSzPct val="75000"/>
            </a:pPr>
            <a:r>
              <a:rPr lang="en-US" altLang="en-US" sz="2400" i="1" smtClean="0"/>
              <a:t>L = jumlah tenaga kerja</a:t>
            </a:r>
          </a:p>
          <a:p>
            <a:pPr lvl="2">
              <a:lnSpc>
                <a:spcPct val="80000"/>
              </a:lnSpc>
              <a:spcBef>
                <a:spcPct val="35000"/>
              </a:spcBef>
              <a:buSzPct val="75000"/>
            </a:pPr>
            <a:r>
              <a:rPr lang="en-US" altLang="en-US" sz="2400" i="1" smtClean="0"/>
              <a:t>K = jumlah kapital</a:t>
            </a:r>
          </a:p>
          <a:p>
            <a:pPr lvl="2">
              <a:lnSpc>
                <a:spcPct val="80000"/>
              </a:lnSpc>
              <a:spcBef>
                <a:spcPct val="35000"/>
              </a:spcBef>
              <a:buSzPct val="75000"/>
            </a:pPr>
            <a:r>
              <a:rPr lang="en-US" altLang="en-US" sz="2400" i="1" smtClean="0"/>
              <a:t> w dan r = harga masing-masing tenaga kerja (upah)  dan kapital (biaya modal perunit)</a:t>
            </a:r>
          </a:p>
          <a:p>
            <a:pPr lvl="1">
              <a:lnSpc>
                <a:spcPct val="80000"/>
              </a:lnSpc>
              <a:spcBef>
                <a:spcPct val="35000"/>
              </a:spcBef>
              <a:buSzPct val="75000"/>
            </a:pPr>
            <a:endParaRPr lang="en-US" altLang="en-US" sz="2400" i="1" smtClean="0"/>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757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63EAC106-0B0C-4D5E-A11C-47D6E866FBF3}" type="slidenum">
              <a:rPr lang="en-US" altLang="en-US" sz="1600">
                <a:solidFill>
                  <a:schemeClr val="tx1"/>
                </a:solidFill>
              </a:rPr>
              <a:pPr>
                <a:spcBef>
                  <a:spcPct val="0"/>
                </a:spcBef>
                <a:buClrTx/>
                <a:buSzTx/>
                <a:buFontTx/>
                <a:buNone/>
              </a:pPr>
              <a:t>29</a:t>
            </a:fld>
            <a:endParaRPr lang="en-US" altLang="en-US" sz="1600" b="0">
              <a:solidFill>
                <a:schemeClr val="tx1"/>
              </a:solidFill>
              <a:latin typeface="Times New Roman" panose="02020603050405020304" pitchFamily="18" charset="0"/>
            </a:endParaRPr>
          </a:p>
        </p:txBody>
      </p:sp>
      <p:sp>
        <p:nvSpPr>
          <p:cNvPr id="75780" name="Rectangle 2"/>
          <p:cNvSpPr>
            <a:spLocks noGrp="1" noChangeArrowheads="1"/>
          </p:cNvSpPr>
          <p:nvPr>
            <p:ph type="title"/>
          </p:nvPr>
        </p:nvSpPr>
        <p:spPr/>
        <p:txBody>
          <a:bodyPr/>
          <a:lstStyle/>
          <a:p>
            <a:r>
              <a:rPr lang="en-US" altLang="en-US" smtClean="0"/>
              <a:t>Cost in the Long Run</a:t>
            </a:r>
          </a:p>
        </p:txBody>
      </p:sp>
      <p:sp>
        <p:nvSpPr>
          <p:cNvPr id="75781" name="Rectangle 3"/>
          <p:cNvSpPr>
            <a:spLocks noGrp="1" noChangeArrowheads="1"/>
          </p:cNvSpPr>
          <p:nvPr>
            <p:ph type="body" idx="1"/>
          </p:nvPr>
        </p:nvSpPr>
        <p:spPr/>
        <p:txBody>
          <a:bodyPr/>
          <a:lstStyle/>
          <a:p>
            <a:r>
              <a:rPr lang="en-US" altLang="en-US" sz="2800" smtClean="0"/>
              <a:t>Garis Isocost</a:t>
            </a:r>
          </a:p>
          <a:p>
            <a:pPr lvl="1"/>
            <a:r>
              <a:rPr lang="en-US" altLang="en-US" sz="2400" smtClean="0"/>
              <a:t>Contoh : Jumlah uang yg tersedia C = 80.000.</a:t>
            </a:r>
          </a:p>
          <a:p>
            <a:pPr lvl="1"/>
            <a:r>
              <a:rPr lang="en-US" altLang="en-US" sz="2400" smtClean="0"/>
              <a:t>Upah tenaga kerja = 10.000</a:t>
            </a:r>
          </a:p>
          <a:p>
            <a:pPr lvl="1"/>
            <a:r>
              <a:rPr lang="en-US" altLang="en-US" sz="2400" smtClean="0"/>
              <a:t>Biaya modal per unit = 20.000</a:t>
            </a:r>
          </a:p>
          <a:p>
            <a:pPr lvl="1"/>
            <a:r>
              <a:rPr lang="en-US" altLang="en-US" sz="2400" smtClean="0"/>
              <a:t>Uang tersebut bila digunakan untuk memperoleh modal saja akan memperoleh 80.000/20.000 = 4 unit, bila digunakan untuk memperoleh tenaga kerja saja 80.000/10.000 = 8 unit.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AD00ADB8-ECF4-4C8B-8471-1C7079912554}" type="slidenum">
              <a:rPr lang="en-US" altLang="en-US" sz="1600">
                <a:solidFill>
                  <a:schemeClr val="tx1"/>
                </a:solidFill>
              </a:rPr>
              <a:pPr>
                <a:spcBef>
                  <a:spcPct val="0"/>
                </a:spcBef>
                <a:buClrTx/>
                <a:buSzTx/>
                <a:buFontTx/>
                <a:buNone/>
              </a:pPr>
              <a:t>3</a:t>
            </a:fld>
            <a:endParaRPr lang="en-US" altLang="en-US" sz="1600" b="0">
              <a:solidFill>
                <a:schemeClr val="tx1"/>
              </a:solidFill>
              <a:latin typeface="Times New Roman" panose="02020603050405020304" pitchFamily="18" charset="0"/>
            </a:endParaRPr>
          </a:p>
        </p:txBody>
      </p:sp>
      <p:sp>
        <p:nvSpPr>
          <p:cNvPr id="18436"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8437"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8438" name="Rectangle 4"/>
          <p:cNvSpPr>
            <a:spLocks noGrp="1" noChangeArrowheads="1"/>
          </p:cNvSpPr>
          <p:nvPr>
            <p:ph type="title"/>
          </p:nvPr>
        </p:nvSpPr>
        <p:spPr>
          <a:noFill/>
        </p:spPr>
        <p:txBody>
          <a:bodyPr/>
          <a:lstStyle/>
          <a:p>
            <a:r>
              <a:rPr lang="en-US" altLang="en-US" smtClean="0"/>
              <a:t>Isoquants</a:t>
            </a:r>
          </a:p>
        </p:txBody>
      </p:sp>
      <p:sp>
        <p:nvSpPr>
          <p:cNvPr id="18439" name="Rectangle 5"/>
          <p:cNvSpPr>
            <a:spLocks noGrp="1" noChangeArrowheads="1"/>
          </p:cNvSpPr>
          <p:nvPr>
            <p:ph type="body" idx="1"/>
          </p:nvPr>
        </p:nvSpPr>
        <p:spPr>
          <a:noFill/>
        </p:spPr>
        <p:txBody>
          <a:bodyPr/>
          <a:lstStyle/>
          <a:p>
            <a:pPr>
              <a:spcBef>
                <a:spcPct val="70000"/>
              </a:spcBef>
            </a:pPr>
            <a:r>
              <a:rPr lang="en-US" altLang="en-US" smtClean="0"/>
              <a:t>Asumsi</a:t>
            </a:r>
          </a:p>
          <a:p>
            <a:pPr lvl="1">
              <a:spcBef>
                <a:spcPct val="70000"/>
              </a:spcBef>
            </a:pPr>
            <a:r>
              <a:rPr lang="en-US" altLang="en-US" smtClean="0"/>
              <a:t>Produsen mempunyai dua input, seperti:</a:t>
            </a:r>
          </a:p>
          <a:p>
            <a:pPr lvl="1">
              <a:spcBef>
                <a:spcPct val="70000"/>
              </a:spcBef>
              <a:buFont typeface="Wingdings" panose="05000000000000000000" pitchFamily="2" charset="2"/>
              <a:buNone/>
            </a:pPr>
            <a:r>
              <a:rPr lang="en-US" altLang="en-US" smtClean="0"/>
              <a:t>	</a:t>
            </a:r>
            <a:r>
              <a:rPr lang="en-US" altLang="en-US" smtClean="0">
                <a:latin typeface="Calibri" panose="020F0502020204030204" pitchFamily="34" charset="0"/>
              </a:rPr>
              <a:t>→ </a:t>
            </a:r>
            <a:r>
              <a:rPr lang="en-US" altLang="en-US" smtClean="0"/>
              <a:t>Labor (</a:t>
            </a:r>
            <a:r>
              <a:rPr lang="en-US" altLang="en-US" i="1" smtClean="0"/>
              <a:t>L</a:t>
            </a:r>
            <a:r>
              <a:rPr lang="en-US" altLang="en-US" smtClean="0"/>
              <a:t>) &amp; Capital (</a:t>
            </a:r>
            <a:r>
              <a:rPr lang="en-US" altLang="en-US" i="1" smtClean="0"/>
              <a:t>K</a:t>
            </a:r>
            <a:r>
              <a:rPr lang="en-US" altLang="en-US" smtClean="0"/>
              <a:t>)</a:t>
            </a:r>
          </a:p>
          <a:p>
            <a:pPr lvl="1">
              <a:spcBef>
                <a:spcPct val="70000"/>
              </a:spcBef>
            </a:pPr>
            <a:r>
              <a:rPr lang="en-US" altLang="en-US" smtClean="0"/>
              <a:t>Labor &amp; Capital’s (time) are continuously divisible </a:t>
            </a:r>
          </a:p>
          <a:p>
            <a:pPr lvl="1">
              <a:spcBef>
                <a:spcPct val="70000"/>
              </a:spcBef>
              <a:buFont typeface="Wingdings" panose="05000000000000000000" pitchFamily="2" charset="2"/>
              <a:buNone/>
            </a:pPr>
            <a:r>
              <a:rPr lang="en-US" altLang="en-US" smtClean="0"/>
              <a:t>	</a:t>
            </a:r>
            <a:r>
              <a:rPr lang="en-US" altLang="en-US" smtClean="0">
                <a:latin typeface="Calibri" panose="020F0502020204030204" pitchFamily="34" charset="0"/>
              </a:rPr>
              <a:t>→ Untuk smoothing kurva isoquant</a:t>
            </a:r>
            <a:endParaRPr lang="en-US" altLang="en-US" smtClean="0"/>
          </a:p>
          <a:p>
            <a:pPr lvl="1">
              <a:spcBef>
                <a:spcPct val="70000"/>
              </a:spcBef>
            </a:pPr>
            <a:endParaRPr lang="en-US" altLang="en-US" smtClean="0"/>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768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3BF15484-95FD-421B-B8BF-A53CD9156DAD}" type="slidenum">
              <a:rPr lang="en-US" altLang="en-US" sz="1600">
                <a:solidFill>
                  <a:schemeClr val="tx1"/>
                </a:solidFill>
              </a:rPr>
              <a:pPr>
                <a:spcBef>
                  <a:spcPct val="0"/>
                </a:spcBef>
                <a:buClrTx/>
                <a:buSzTx/>
                <a:buFontTx/>
                <a:buNone/>
              </a:pPr>
              <a:t>30</a:t>
            </a:fld>
            <a:endParaRPr lang="en-US" altLang="en-US" sz="1600" b="0">
              <a:solidFill>
                <a:schemeClr val="tx1"/>
              </a:solidFill>
              <a:latin typeface="Times New Roman" panose="02020603050405020304" pitchFamily="18" charset="0"/>
            </a:endParaRPr>
          </a:p>
        </p:txBody>
      </p:sp>
      <p:sp>
        <p:nvSpPr>
          <p:cNvPr id="76804"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6805"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6806" name="Rectangle 4"/>
          <p:cNvSpPr>
            <a:spLocks noGrp="1" noChangeArrowheads="1"/>
          </p:cNvSpPr>
          <p:nvPr>
            <p:ph type="title"/>
          </p:nvPr>
        </p:nvSpPr>
        <p:spPr>
          <a:xfrm>
            <a:off x="550863" y="254000"/>
            <a:ext cx="7983537" cy="781050"/>
          </a:xfrm>
          <a:noFill/>
        </p:spPr>
        <p:txBody>
          <a:bodyPr/>
          <a:lstStyle/>
          <a:p>
            <a:r>
              <a:rPr lang="en-US" altLang="en-US" sz="4000" smtClean="0"/>
              <a:t>Garis Isocost</a:t>
            </a:r>
          </a:p>
        </p:txBody>
      </p:sp>
      <p:sp>
        <p:nvSpPr>
          <p:cNvPr id="76807" name="Rectangle 5"/>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6808" name="Rectangle 6"/>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6809" name="Rectangle 7"/>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6810" name="Line 8"/>
          <p:cNvSpPr>
            <a:spLocks noChangeShapeType="1"/>
          </p:cNvSpPr>
          <p:nvPr/>
        </p:nvSpPr>
        <p:spPr bwMode="auto">
          <a:xfrm>
            <a:off x="2209800" y="1757363"/>
            <a:ext cx="0" cy="42370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11" name="Line 9"/>
          <p:cNvSpPr>
            <a:spLocks noChangeShapeType="1"/>
          </p:cNvSpPr>
          <p:nvPr/>
        </p:nvSpPr>
        <p:spPr bwMode="auto">
          <a:xfrm>
            <a:off x="2203450" y="6007100"/>
            <a:ext cx="54292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12" name="Rectangle 10"/>
          <p:cNvSpPr>
            <a:spLocks noChangeArrowheads="1"/>
          </p:cNvSpPr>
          <p:nvPr/>
        </p:nvSpPr>
        <p:spPr bwMode="auto">
          <a:xfrm>
            <a:off x="7572375" y="5768975"/>
            <a:ext cx="6731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Labor</a:t>
            </a:r>
          </a:p>
        </p:txBody>
      </p:sp>
      <p:sp>
        <p:nvSpPr>
          <p:cNvPr id="76813" name="Rectangle 11"/>
          <p:cNvSpPr>
            <a:spLocks noChangeArrowheads="1"/>
          </p:cNvSpPr>
          <p:nvPr/>
        </p:nvSpPr>
        <p:spPr bwMode="auto">
          <a:xfrm>
            <a:off x="1131888" y="1476375"/>
            <a:ext cx="1008062"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400" b="1">
                <a:solidFill>
                  <a:schemeClr val="tx1"/>
                </a:solidFill>
              </a:rPr>
              <a:t>Capital</a:t>
            </a:r>
          </a:p>
          <a:p>
            <a:pPr algn="r">
              <a:spcBef>
                <a:spcPct val="0"/>
              </a:spcBef>
              <a:buClrTx/>
              <a:buSzTx/>
              <a:buFontTx/>
              <a:buNone/>
            </a:pPr>
            <a:r>
              <a:rPr lang="en-US" altLang="en-US" sz="1400" b="1">
                <a:solidFill>
                  <a:schemeClr val="tx1"/>
                </a:solidFill>
              </a:rPr>
              <a:t>(machine </a:t>
            </a:r>
          </a:p>
          <a:p>
            <a:pPr algn="r">
              <a:spcBef>
                <a:spcPct val="0"/>
              </a:spcBef>
              <a:buClrTx/>
              <a:buSzTx/>
              <a:buFontTx/>
              <a:buNone/>
            </a:pPr>
            <a:r>
              <a:rPr lang="en-US" altLang="en-US" sz="1400" b="1">
                <a:solidFill>
                  <a:schemeClr val="tx1"/>
                </a:solidFill>
              </a:rPr>
              <a:t>hours per</a:t>
            </a:r>
          </a:p>
          <a:p>
            <a:pPr algn="r">
              <a:spcBef>
                <a:spcPct val="0"/>
              </a:spcBef>
              <a:buClrTx/>
              <a:buSzTx/>
              <a:buFontTx/>
              <a:buNone/>
            </a:pPr>
            <a:r>
              <a:rPr lang="en-US" altLang="en-US" sz="1400" b="1">
                <a:solidFill>
                  <a:schemeClr val="tx1"/>
                </a:solidFill>
              </a:rPr>
              <a:t>month)</a:t>
            </a:r>
          </a:p>
        </p:txBody>
      </p:sp>
      <p:sp>
        <p:nvSpPr>
          <p:cNvPr id="76814" name="Rectangle 19"/>
          <p:cNvSpPr>
            <a:spLocks noChangeArrowheads="1"/>
          </p:cNvSpPr>
          <p:nvPr/>
        </p:nvSpPr>
        <p:spPr bwMode="auto">
          <a:xfrm>
            <a:off x="3746500" y="5992813"/>
            <a:ext cx="2794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4</a:t>
            </a:r>
          </a:p>
        </p:txBody>
      </p:sp>
      <p:sp>
        <p:nvSpPr>
          <p:cNvPr id="76815" name="Rectangle 20"/>
          <p:cNvSpPr>
            <a:spLocks noChangeArrowheads="1"/>
          </p:cNvSpPr>
          <p:nvPr/>
        </p:nvSpPr>
        <p:spPr bwMode="auto">
          <a:xfrm>
            <a:off x="5259388" y="5992813"/>
            <a:ext cx="2794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8</a:t>
            </a:r>
          </a:p>
        </p:txBody>
      </p:sp>
      <p:sp>
        <p:nvSpPr>
          <p:cNvPr id="76816" name="Rectangle 21"/>
          <p:cNvSpPr>
            <a:spLocks noChangeArrowheads="1"/>
          </p:cNvSpPr>
          <p:nvPr/>
        </p:nvSpPr>
        <p:spPr bwMode="auto">
          <a:xfrm>
            <a:off x="5716588" y="5992813"/>
            <a:ext cx="1809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1400" b="1">
              <a:solidFill>
                <a:schemeClr val="tx1"/>
              </a:solidFill>
            </a:endParaRPr>
          </a:p>
        </p:txBody>
      </p:sp>
      <p:sp>
        <p:nvSpPr>
          <p:cNvPr id="76817" name="Rectangle 22"/>
          <p:cNvSpPr>
            <a:spLocks noChangeArrowheads="1"/>
          </p:cNvSpPr>
          <p:nvPr/>
        </p:nvSpPr>
        <p:spPr bwMode="auto">
          <a:xfrm>
            <a:off x="1895475" y="5994400"/>
            <a:ext cx="2936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0</a:t>
            </a:r>
          </a:p>
        </p:txBody>
      </p:sp>
      <p:grpSp>
        <p:nvGrpSpPr>
          <p:cNvPr id="2" name="Group 24"/>
          <p:cNvGrpSpPr>
            <a:grpSpLocks/>
          </p:cNvGrpSpPr>
          <p:nvPr/>
        </p:nvGrpSpPr>
        <p:grpSpPr bwMode="auto">
          <a:xfrm>
            <a:off x="2251075" y="1601788"/>
            <a:ext cx="3265488" cy="4379912"/>
            <a:chOff x="1418" y="1009"/>
            <a:chExt cx="2057" cy="2759"/>
          </a:xfrm>
        </p:grpSpPr>
        <p:sp>
          <p:nvSpPr>
            <p:cNvPr id="76840" name="Line 25"/>
            <p:cNvSpPr>
              <a:spLocks noChangeShapeType="1"/>
            </p:cNvSpPr>
            <p:nvPr/>
          </p:nvSpPr>
          <p:spPr bwMode="auto">
            <a:xfrm>
              <a:off x="1418" y="1746"/>
              <a:ext cx="2022" cy="2022"/>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41" name="Rectangle 26"/>
            <p:cNvSpPr>
              <a:spLocks noChangeArrowheads="1"/>
            </p:cNvSpPr>
            <p:nvPr/>
          </p:nvSpPr>
          <p:spPr bwMode="auto">
            <a:xfrm>
              <a:off x="3361" y="3435"/>
              <a:ext cx="11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1800" b="1" i="1">
                <a:solidFill>
                  <a:schemeClr val="tx1"/>
                </a:solidFill>
              </a:endParaRPr>
            </a:p>
          </p:txBody>
        </p:sp>
        <p:sp>
          <p:nvSpPr>
            <p:cNvPr id="76842" name="Rectangle 27"/>
            <p:cNvSpPr>
              <a:spLocks noChangeArrowheads="1"/>
            </p:cNvSpPr>
            <p:nvPr/>
          </p:nvSpPr>
          <p:spPr bwMode="auto">
            <a:xfrm>
              <a:off x="1806" y="1009"/>
              <a:ext cx="97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ctr">
                <a:spcBef>
                  <a:spcPct val="0"/>
                </a:spcBef>
                <a:buClrTx/>
                <a:buSzTx/>
                <a:buFontTx/>
                <a:buNone/>
              </a:pPr>
              <a:r>
                <a:rPr lang="en-US" altLang="en-US" sz="1400" b="1">
                  <a:solidFill>
                    <a:schemeClr val="tx1"/>
                  </a:solidFill>
                </a:rPr>
                <a:t>Isocost = 80.000</a:t>
              </a:r>
            </a:p>
          </p:txBody>
        </p:sp>
        <p:sp>
          <p:nvSpPr>
            <p:cNvPr id="76843" name="Line 28"/>
            <p:cNvSpPr>
              <a:spLocks noChangeShapeType="1"/>
            </p:cNvSpPr>
            <p:nvPr/>
          </p:nvSpPr>
          <p:spPr bwMode="auto">
            <a:xfrm flipH="1">
              <a:off x="1762" y="1506"/>
              <a:ext cx="222" cy="54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6819" name="Rectangle 29"/>
          <p:cNvSpPr>
            <a:spLocks noChangeArrowheads="1"/>
          </p:cNvSpPr>
          <p:nvPr/>
        </p:nvSpPr>
        <p:spPr bwMode="auto">
          <a:xfrm>
            <a:off x="1844675" y="4284663"/>
            <a:ext cx="2936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2</a:t>
            </a:r>
          </a:p>
        </p:txBody>
      </p:sp>
      <p:sp>
        <p:nvSpPr>
          <p:cNvPr id="76820" name="Rectangle 31"/>
          <p:cNvSpPr>
            <a:spLocks noChangeArrowheads="1"/>
          </p:cNvSpPr>
          <p:nvPr/>
        </p:nvSpPr>
        <p:spPr bwMode="auto">
          <a:xfrm>
            <a:off x="1860550" y="2616200"/>
            <a:ext cx="2936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4</a:t>
            </a:r>
          </a:p>
        </p:txBody>
      </p:sp>
      <p:sp>
        <p:nvSpPr>
          <p:cNvPr id="76821" name="Rectangle 33"/>
          <p:cNvSpPr>
            <a:spLocks noChangeArrowheads="1"/>
          </p:cNvSpPr>
          <p:nvPr/>
        </p:nvSpPr>
        <p:spPr bwMode="auto">
          <a:xfrm>
            <a:off x="1525588" y="2044700"/>
            <a:ext cx="180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1600" b="1">
              <a:solidFill>
                <a:schemeClr val="tx1"/>
              </a:solidFill>
            </a:endParaRPr>
          </a:p>
        </p:txBody>
      </p:sp>
      <p:sp>
        <p:nvSpPr>
          <p:cNvPr id="76822" name="Line 35"/>
          <p:cNvSpPr>
            <a:spLocks noChangeShapeType="1"/>
          </p:cNvSpPr>
          <p:nvPr/>
        </p:nvSpPr>
        <p:spPr bwMode="auto">
          <a:xfrm>
            <a:off x="2192338" y="4456113"/>
            <a:ext cx="1727200" cy="0"/>
          </a:xfrm>
          <a:prstGeom prst="line">
            <a:avLst/>
          </a:prstGeom>
          <a:noFill/>
          <a:ln w="25400">
            <a:solidFill>
              <a:schemeClr val="tx1"/>
            </a:solidFill>
            <a:prstDash val="sysDash"/>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
        <p:nvSpPr>
          <p:cNvPr id="76823" name="Line 36"/>
          <p:cNvSpPr>
            <a:spLocks noChangeShapeType="1"/>
          </p:cNvSpPr>
          <p:nvPr/>
        </p:nvSpPr>
        <p:spPr bwMode="auto">
          <a:xfrm>
            <a:off x="3889375" y="4456113"/>
            <a:ext cx="0" cy="1538287"/>
          </a:xfrm>
          <a:prstGeom prst="line">
            <a:avLst/>
          </a:prstGeom>
          <a:noFill/>
          <a:ln w="25400">
            <a:solidFill>
              <a:schemeClr val="tx1"/>
            </a:solidFill>
            <a:prstDash val="sysDash"/>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
        <p:nvSpPr>
          <p:cNvPr id="28" name="Rectangle 1033"/>
          <p:cNvSpPr>
            <a:spLocks noChangeArrowheads="1"/>
          </p:cNvSpPr>
          <p:nvPr/>
        </p:nvSpPr>
        <p:spPr bwMode="auto">
          <a:xfrm>
            <a:off x="6002338" y="2954338"/>
            <a:ext cx="1935162" cy="1012825"/>
          </a:xfrm>
          <a:prstGeom prst="rect">
            <a:avLst/>
          </a:prstGeom>
          <a:solidFill>
            <a:schemeClr val="hlink"/>
          </a:solidFill>
          <a:ln w="12700">
            <a:solidFill>
              <a:schemeClr val="tx1"/>
            </a:solidFill>
            <a:miter lim="800000"/>
            <a:headEnd/>
            <a:tailEnd/>
          </a:ln>
        </p:spPr>
        <p:txBody>
          <a:bodyPr wrap="none" lIns="90488" tIns="44450" rIns="90488" bIns="44450">
            <a:spAutoFit/>
          </a:bodyPr>
          <a:lstStyle/>
          <a:p>
            <a:pPr>
              <a:defRPr/>
            </a:pPr>
            <a:r>
              <a:rPr lang="en-US" sz="2000" b="1" dirty="0">
                <a:latin typeface="+mn-lt"/>
              </a:rPr>
              <a:t>Slope </a:t>
            </a:r>
            <a:r>
              <a:rPr lang="en-US" sz="2000" b="1" dirty="0" err="1">
                <a:latin typeface="+mn-lt"/>
              </a:rPr>
              <a:t>isocost</a:t>
            </a:r>
            <a:r>
              <a:rPr lang="en-US" sz="2000" b="1" dirty="0">
                <a:latin typeface="+mn-lt"/>
              </a:rPr>
              <a:t>:</a:t>
            </a:r>
          </a:p>
          <a:p>
            <a:pPr>
              <a:defRPr/>
            </a:pPr>
            <a:r>
              <a:rPr lang="en-US" sz="2000" dirty="0">
                <a:latin typeface="+mn-lt"/>
              </a:rPr>
              <a:t>=-</a:t>
            </a:r>
            <a:r>
              <a:rPr lang="en-US" sz="2000" dirty="0">
                <a:latin typeface="+mn-lt"/>
                <a:cs typeface="Times New Roman"/>
              </a:rPr>
              <a:t>∆K / ∆L</a:t>
            </a:r>
          </a:p>
          <a:p>
            <a:pPr>
              <a:defRPr/>
            </a:pPr>
            <a:r>
              <a:rPr lang="en-US" sz="2000" dirty="0">
                <a:latin typeface="+mn-lt"/>
                <a:cs typeface="Times New Roman"/>
              </a:rPr>
              <a:t>=-1 / 2</a:t>
            </a:r>
          </a:p>
        </p:txBody>
      </p:sp>
      <p:sp>
        <p:nvSpPr>
          <p:cNvPr id="76825" name="Rectangle 29"/>
          <p:cNvSpPr>
            <a:spLocks noChangeArrowheads="1"/>
          </p:cNvSpPr>
          <p:nvPr/>
        </p:nvSpPr>
        <p:spPr bwMode="auto">
          <a:xfrm>
            <a:off x="1851025" y="5105400"/>
            <a:ext cx="2968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1</a:t>
            </a:r>
          </a:p>
        </p:txBody>
      </p:sp>
      <p:sp>
        <p:nvSpPr>
          <p:cNvPr id="76826" name="Rectangle 29"/>
          <p:cNvSpPr>
            <a:spLocks noChangeArrowheads="1"/>
          </p:cNvSpPr>
          <p:nvPr/>
        </p:nvSpPr>
        <p:spPr bwMode="auto">
          <a:xfrm>
            <a:off x="1858963" y="33988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3</a:t>
            </a:r>
          </a:p>
        </p:txBody>
      </p:sp>
      <p:sp>
        <p:nvSpPr>
          <p:cNvPr id="76827" name="Rectangle 19"/>
          <p:cNvSpPr>
            <a:spLocks noChangeArrowheads="1"/>
          </p:cNvSpPr>
          <p:nvPr/>
        </p:nvSpPr>
        <p:spPr bwMode="auto">
          <a:xfrm>
            <a:off x="2854325" y="6000750"/>
            <a:ext cx="280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2</a:t>
            </a:r>
          </a:p>
        </p:txBody>
      </p:sp>
      <p:sp>
        <p:nvSpPr>
          <p:cNvPr id="76828" name="Line 36"/>
          <p:cNvSpPr>
            <a:spLocks noChangeShapeType="1"/>
          </p:cNvSpPr>
          <p:nvPr/>
        </p:nvSpPr>
        <p:spPr bwMode="auto">
          <a:xfrm>
            <a:off x="2997200" y="3549650"/>
            <a:ext cx="0" cy="2468563"/>
          </a:xfrm>
          <a:prstGeom prst="line">
            <a:avLst/>
          </a:prstGeom>
          <a:noFill/>
          <a:ln w="25400">
            <a:solidFill>
              <a:schemeClr val="tx1"/>
            </a:solidFill>
            <a:prstDash val="sysDash"/>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
        <p:nvSpPr>
          <p:cNvPr id="76829" name="Line 35"/>
          <p:cNvSpPr>
            <a:spLocks noChangeShapeType="1"/>
          </p:cNvSpPr>
          <p:nvPr/>
        </p:nvSpPr>
        <p:spPr bwMode="auto">
          <a:xfrm>
            <a:off x="2214563" y="3563938"/>
            <a:ext cx="822325" cy="0"/>
          </a:xfrm>
          <a:prstGeom prst="line">
            <a:avLst/>
          </a:prstGeom>
          <a:noFill/>
          <a:ln w="25400">
            <a:solidFill>
              <a:schemeClr val="tx1"/>
            </a:solidFill>
            <a:prstDash val="sysDash"/>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
        <p:nvSpPr>
          <p:cNvPr id="76830" name="Line 35"/>
          <p:cNvSpPr>
            <a:spLocks noChangeShapeType="1"/>
          </p:cNvSpPr>
          <p:nvPr/>
        </p:nvSpPr>
        <p:spPr bwMode="auto">
          <a:xfrm>
            <a:off x="2235200" y="5268913"/>
            <a:ext cx="2470150" cy="0"/>
          </a:xfrm>
          <a:prstGeom prst="line">
            <a:avLst/>
          </a:prstGeom>
          <a:noFill/>
          <a:ln w="25400">
            <a:solidFill>
              <a:schemeClr val="tx1"/>
            </a:solidFill>
            <a:prstDash val="sysDash"/>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
        <p:nvSpPr>
          <p:cNvPr id="76831" name="Line 36"/>
          <p:cNvSpPr>
            <a:spLocks noChangeShapeType="1"/>
          </p:cNvSpPr>
          <p:nvPr/>
        </p:nvSpPr>
        <p:spPr bwMode="auto">
          <a:xfrm>
            <a:off x="4710113" y="5218113"/>
            <a:ext cx="0" cy="822325"/>
          </a:xfrm>
          <a:prstGeom prst="line">
            <a:avLst/>
          </a:prstGeom>
          <a:noFill/>
          <a:ln w="25400">
            <a:solidFill>
              <a:schemeClr val="tx1"/>
            </a:solidFill>
            <a:prstDash val="sysDash"/>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
        <p:nvSpPr>
          <p:cNvPr id="76832" name="Rectangle 19"/>
          <p:cNvSpPr>
            <a:spLocks noChangeArrowheads="1"/>
          </p:cNvSpPr>
          <p:nvPr/>
        </p:nvSpPr>
        <p:spPr bwMode="auto">
          <a:xfrm>
            <a:off x="4551363" y="601503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6</a:t>
            </a:r>
          </a:p>
        </p:txBody>
      </p:sp>
      <p:cxnSp>
        <p:nvCxnSpPr>
          <p:cNvPr id="76833" name="Straight Arrow Connector 37"/>
          <p:cNvCxnSpPr>
            <a:cxnSpLocks noChangeShapeType="1"/>
          </p:cNvCxnSpPr>
          <p:nvPr/>
        </p:nvCxnSpPr>
        <p:spPr bwMode="auto">
          <a:xfrm rot="5400000">
            <a:off x="2170907" y="4010819"/>
            <a:ext cx="823912" cy="0"/>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76834" name="Straight Arrow Connector 48"/>
          <p:cNvCxnSpPr>
            <a:cxnSpLocks noChangeShapeType="1"/>
          </p:cNvCxnSpPr>
          <p:nvPr/>
        </p:nvCxnSpPr>
        <p:spPr bwMode="auto">
          <a:xfrm>
            <a:off x="3033713" y="5616575"/>
            <a:ext cx="822325" cy="1588"/>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76835" name="Straight Arrow Connector 51"/>
          <p:cNvCxnSpPr>
            <a:cxnSpLocks noChangeShapeType="1"/>
          </p:cNvCxnSpPr>
          <p:nvPr/>
        </p:nvCxnSpPr>
        <p:spPr bwMode="auto">
          <a:xfrm rot="5400000">
            <a:off x="2225675" y="4857750"/>
            <a:ext cx="730250" cy="0"/>
          </a:xfrm>
          <a:prstGeom prst="straightConnector1">
            <a:avLst/>
          </a:prstGeom>
          <a:noFill/>
          <a:ln w="38100" algn="ctr">
            <a:solidFill>
              <a:srgbClr val="00B050"/>
            </a:solidFill>
            <a:round/>
            <a:headEnd/>
            <a:tailEnd type="arrow" w="med" len="med"/>
          </a:ln>
          <a:extLst>
            <a:ext uri="{909E8E84-426E-40DD-AFC4-6F175D3DCCD1}">
              <a14:hiddenFill xmlns:a14="http://schemas.microsoft.com/office/drawing/2010/main">
                <a:noFill/>
              </a14:hiddenFill>
            </a:ext>
          </a:extLst>
        </p:spPr>
      </p:cxnSp>
      <p:cxnSp>
        <p:nvCxnSpPr>
          <p:cNvPr id="76836" name="Straight Arrow Connector 52"/>
          <p:cNvCxnSpPr>
            <a:cxnSpLocks noChangeShapeType="1"/>
          </p:cNvCxnSpPr>
          <p:nvPr/>
        </p:nvCxnSpPr>
        <p:spPr bwMode="auto">
          <a:xfrm>
            <a:off x="3925888" y="5638800"/>
            <a:ext cx="731837" cy="1588"/>
          </a:xfrm>
          <a:prstGeom prst="straightConnector1">
            <a:avLst/>
          </a:prstGeom>
          <a:noFill/>
          <a:ln w="38100" algn="ctr">
            <a:solidFill>
              <a:srgbClr val="00B050"/>
            </a:solidFill>
            <a:round/>
            <a:headEnd/>
            <a:tailEnd type="arrow" w="med" len="med"/>
          </a:ln>
          <a:extLst>
            <a:ext uri="{909E8E84-426E-40DD-AFC4-6F175D3DCCD1}">
              <a14:hiddenFill xmlns:a14="http://schemas.microsoft.com/office/drawing/2010/main">
                <a:noFill/>
              </a14:hiddenFill>
            </a:ext>
          </a:extLst>
        </p:spPr>
      </p:cxnSp>
      <p:sp>
        <p:nvSpPr>
          <p:cNvPr id="76837" name="Rectangle 53"/>
          <p:cNvSpPr>
            <a:spLocks noChangeArrowheads="1"/>
          </p:cNvSpPr>
          <p:nvPr/>
        </p:nvSpPr>
        <p:spPr bwMode="auto">
          <a:xfrm>
            <a:off x="2998788" y="3246438"/>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A</a:t>
            </a:r>
          </a:p>
        </p:txBody>
      </p:sp>
      <p:sp>
        <p:nvSpPr>
          <p:cNvPr id="76838" name="Rectangle 54"/>
          <p:cNvSpPr>
            <a:spLocks noChangeArrowheads="1"/>
          </p:cNvSpPr>
          <p:nvPr/>
        </p:nvSpPr>
        <p:spPr bwMode="auto">
          <a:xfrm>
            <a:off x="3876675" y="4140200"/>
            <a:ext cx="3302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B</a:t>
            </a:r>
          </a:p>
        </p:txBody>
      </p:sp>
      <p:sp>
        <p:nvSpPr>
          <p:cNvPr id="76839" name="Rectangle 55"/>
          <p:cNvSpPr>
            <a:spLocks noChangeArrowheads="1"/>
          </p:cNvSpPr>
          <p:nvPr/>
        </p:nvSpPr>
        <p:spPr bwMode="auto">
          <a:xfrm>
            <a:off x="4667250" y="493077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C</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788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42F38D6D-D4C8-4D12-83CD-A1AD7BD40F3F}" type="slidenum">
              <a:rPr lang="en-US" altLang="en-US" sz="1600">
                <a:solidFill>
                  <a:schemeClr val="tx1"/>
                </a:solidFill>
              </a:rPr>
              <a:pPr>
                <a:spcBef>
                  <a:spcPct val="0"/>
                </a:spcBef>
                <a:buClrTx/>
                <a:buSzTx/>
                <a:buFontTx/>
                <a:buNone/>
              </a:pPr>
              <a:t>31</a:t>
            </a:fld>
            <a:endParaRPr lang="en-US" altLang="en-US" sz="1600" b="0">
              <a:solidFill>
                <a:schemeClr val="tx1"/>
              </a:solidFill>
              <a:latin typeface="Times New Roman" panose="02020603050405020304" pitchFamily="18" charset="0"/>
            </a:endParaRPr>
          </a:p>
        </p:txBody>
      </p:sp>
      <p:sp>
        <p:nvSpPr>
          <p:cNvPr id="78852"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8853"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78854" name="Rectangle 4"/>
          <p:cNvSpPr>
            <a:spLocks noGrp="1" noChangeArrowheads="1"/>
          </p:cNvSpPr>
          <p:nvPr>
            <p:ph type="title"/>
          </p:nvPr>
        </p:nvSpPr>
        <p:spPr>
          <a:noFill/>
        </p:spPr>
        <p:txBody>
          <a:bodyPr/>
          <a:lstStyle/>
          <a:p>
            <a:r>
              <a:rPr lang="en-US" altLang="en-US" smtClean="0"/>
              <a:t>Cost in the Long Run</a:t>
            </a:r>
          </a:p>
        </p:txBody>
      </p:sp>
      <p:sp>
        <p:nvSpPr>
          <p:cNvPr id="78855" name="Rectangle 5"/>
          <p:cNvSpPr>
            <a:spLocks noGrp="1" noChangeArrowheads="1"/>
          </p:cNvSpPr>
          <p:nvPr>
            <p:ph type="body" idx="1"/>
          </p:nvPr>
        </p:nvSpPr>
        <p:spPr>
          <a:xfrm>
            <a:off x="1143000" y="2244725"/>
            <a:ext cx="7772400" cy="3698875"/>
          </a:xfrm>
          <a:noFill/>
        </p:spPr>
        <p:txBody>
          <a:bodyPr/>
          <a:lstStyle/>
          <a:p>
            <a:pPr>
              <a:spcBef>
                <a:spcPct val="70000"/>
              </a:spcBef>
            </a:pPr>
            <a:r>
              <a:rPr lang="en-US" altLang="en-US" smtClean="0"/>
              <a:t>Rewriting </a:t>
            </a:r>
            <a:r>
              <a:rPr lang="en-US" altLang="en-US" i="1" smtClean="0"/>
              <a:t>C</a:t>
            </a:r>
            <a:r>
              <a:rPr lang="en-US" altLang="en-US" smtClean="0"/>
              <a:t> as linear:</a:t>
            </a:r>
          </a:p>
          <a:p>
            <a:pPr lvl="1">
              <a:spcBef>
                <a:spcPct val="35000"/>
              </a:spcBef>
              <a:buSzPct val="75000"/>
            </a:pPr>
            <a:r>
              <a:rPr lang="en-US" altLang="en-US" i="1" smtClean="0"/>
              <a:t>C = wL + rK</a:t>
            </a:r>
            <a:endParaRPr lang="en-US" altLang="en-US" smtClean="0"/>
          </a:p>
          <a:p>
            <a:pPr lvl="1">
              <a:spcBef>
                <a:spcPct val="35000"/>
              </a:spcBef>
              <a:buSzPct val="75000"/>
            </a:pPr>
            <a:r>
              <a:rPr lang="en-US" altLang="en-US" sz="3200" i="1" smtClean="0"/>
              <a:t>K = C/r - (w/r)L</a:t>
            </a:r>
          </a:p>
          <a:p>
            <a:pPr lvl="1">
              <a:spcBef>
                <a:spcPct val="35000"/>
              </a:spcBef>
              <a:buSzPct val="75000"/>
            </a:pPr>
            <a:r>
              <a:rPr lang="en-US" altLang="en-US" smtClean="0"/>
              <a:t>Slope  isocost adalah : </a:t>
            </a:r>
          </a:p>
          <a:p>
            <a:pPr lvl="2">
              <a:buFont typeface="Wingdings" panose="05000000000000000000" pitchFamily="2" charset="2"/>
              <a:buNone/>
            </a:pPr>
            <a:endParaRPr lang="en-US" altLang="en-US" smtClean="0"/>
          </a:p>
        </p:txBody>
      </p:sp>
      <p:graphicFrame>
        <p:nvGraphicFramePr>
          <p:cNvPr id="78856" name="Object 6">
            <a:hlinkClick r:id="" action="ppaction://ole?verb=0"/>
          </p:cNvPr>
          <p:cNvGraphicFramePr>
            <a:graphicFrameLocks/>
          </p:cNvGraphicFramePr>
          <p:nvPr/>
        </p:nvGraphicFramePr>
        <p:xfrm>
          <a:off x="3148013" y="4730750"/>
          <a:ext cx="2251075" cy="871538"/>
        </p:xfrm>
        <a:graphic>
          <a:graphicData uri="http://schemas.openxmlformats.org/presentationml/2006/ole">
            <mc:AlternateContent xmlns:mc="http://schemas.openxmlformats.org/markup-compatibility/2006">
              <mc:Choice xmlns:v="urn:schemas-microsoft-com:vml" Requires="v">
                <p:oleObj spid="_x0000_s78862" name="Equation" r:id="rId4" imgW="1895359" imgH="597450" progId="Equation.3">
                  <p:embed/>
                </p:oleObj>
              </mc:Choice>
              <mc:Fallback>
                <p:oleObj name="Equation" r:id="rId4" imgW="1895359" imgH="597450" progId="Equation.3">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8013" y="4730750"/>
                        <a:ext cx="2251075" cy="87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8857" name="Text Box 7"/>
          <p:cNvSpPr txBox="1">
            <a:spLocks noChangeArrowheads="1"/>
          </p:cNvSpPr>
          <p:nvPr/>
        </p:nvSpPr>
        <p:spPr bwMode="auto">
          <a:xfrm>
            <a:off x="566738" y="1427163"/>
            <a:ext cx="30067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en-US" sz="2800" b="1"/>
              <a:t>The Isocost Line</a:t>
            </a:r>
            <a:endParaRPr lang="en-US" altLang="en-US" sz="3200" b="1"/>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808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059B5F3E-BF0F-4113-A0BB-A9DA1576B6AE}" type="slidenum">
              <a:rPr lang="en-US" altLang="en-US" sz="1600">
                <a:solidFill>
                  <a:schemeClr val="tx1"/>
                </a:solidFill>
              </a:rPr>
              <a:pPr>
                <a:spcBef>
                  <a:spcPct val="0"/>
                </a:spcBef>
                <a:buClrTx/>
                <a:buSzTx/>
                <a:buFontTx/>
                <a:buNone/>
              </a:pPr>
              <a:t>32</a:t>
            </a:fld>
            <a:endParaRPr lang="en-US" altLang="en-US" sz="1600" b="0">
              <a:solidFill>
                <a:schemeClr val="tx1"/>
              </a:solidFill>
              <a:latin typeface="Times New Roman" panose="02020603050405020304" pitchFamily="18" charset="0"/>
            </a:endParaRPr>
          </a:p>
        </p:txBody>
      </p:sp>
      <p:sp>
        <p:nvSpPr>
          <p:cNvPr id="80900"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0901"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0902" name="Rectangle 4"/>
          <p:cNvSpPr>
            <a:spLocks noGrp="1" noChangeArrowheads="1"/>
          </p:cNvSpPr>
          <p:nvPr>
            <p:ph type="title"/>
          </p:nvPr>
        </p:nvSpPr>
        <p:spPr>
          <a:noFill/>
        </p:spPr>
        <p:txBody>
          <a:bodyPr/>
          <a:lstStyle/>
          <a:p>
            <a:r>
              <a:rPr lang="en-US" altLang="en-US" smtClean="0"/>
              <a:t>Cost in the Long Run</a:t>
            </a:r>
          </a:p>
        </p:txBody>
      </p:sp>
      <p:sp>
        <p:nvSpPr>
          <p:cNvPr id="387077" name="Rectangle 5"/>
          <p:cNvSpPr>
            <a:spLocks noGrp="1" noChangeArrowheads="1"/>
          </p:cNvSpPr>
          <p:nvPr>
            <p:ph type="body" idx="1"/>
          </p:nvPr>
        </p:nvSpPr>
        <p:spPr>
          <a:noFill/>
        </p:spPr>
        <p:txBody>
          <a:bodyPr/>
          <a:lstStyle/>
          <a:p>
            <a:pPr>
              <a:spcBef>
                <a:spcPct val="70000"/>
              </a:spcBef>
            </a:pPr>
            <a:r>
              <a:rPr lang="en-US" altLang="en-US" smtClean="0"/>
              <a:t>Isoquants,Isocosts dan Production Function</a:t>
            </a:r>
          </a:p>
          <a:p>
            <a:pPr>
              <a:spcBef>
                <a:spcPct val="70000"/>
              </a:spcBef>
            </a:pPr>
            <a:endParaRPr lang="en-US" altLang="en-US" smtClean="0"/>
          </a:p>
        </p:txBody>
      </p:sp>
      <p:grpSp>
        <p:nvGrpSpPr>
          <p:cNvPr id="2" name="Group 6"/>
          <p:cNvGrpSpPr>
            <a:grpSpLocks/>
          </p:cNvGrpSpPr>
          <p:nvPr/>
        </p:nvGrpSpPr>
        <p:grpSpPr bwMode="auto">
          <a:xfrm>
            <a:off x="2228850" y="2971800"/>
            <a:ext cx="5237163" cy="898525"/>
            <a:chOff x="1404" y="1872"/>
            <a:chExt cx="3299" cy="566"/>
          </a:xfrm>
        </p:grpSpPr>
        <p:sp>
          <p:nvSpPr>
            <p:cNvPr id="80911" name="Rectangle 7"/>
            <p:cNvSpPr>
              <a:spLocks noChangeArrowheads="1"/>
            </p:cNvSpPr>
            <p:nvPr/>
          </p:nvSpPr>
          <p:spPr bwMode="auto">
            <a:xfrm>
              <a:off x="1404" y="1902"/>
              <a:ext cx="3299" cy="536"/>
            </a:xfrm>
            <a:prstGeom prst="rect">
              <a:avLst/>
            </a:prstGeom>
            <a:solidFill>
              <a:schemeClr val="hlink"/>
            </a:solidFill>
            <a:ln w="12700">
              <a:solidFill>
                <a:srgbClr val="663300"/>
              </a:solidFill>
              <a:miter lim="800000"/>
              <a:headEnd/>
              <a:tailEnd/>
            </a:ln>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aphicFrame>
          <p:nvGraphicFramePr>
            <p:cNvPr id="80912" name="Object 8">
              <a:hlinkClick r:id="" action="ppaction://ole?verb=0"/>
            </p:cNvPr>
            <p:cNvGraphicFramePr>
              <a:graphicFrameLocks/>
            </p:cNvGraphicFramePr>
            <p:nvPr/>
          </p:nvGraphicFramePr>
          <p:xfrm>
            <a:off x="1440" y="1872"/>
            <a:ext cx="3232" cy="549"/>
          </p:xfrm>
          <a:graphic>
            <a:graphicData uri="http://schemas.openxmlformats.org/presentationml/2006/ole">
              <mc:AlternateContent xmlns:mc="http://schemas.openxmlformats.org/markup-compatibility/2006">
                <mc:Choice xmlns:v="urn:schemas-microsoft-com:vml" Requires="v">
                  <p:oleObj spid="_x0000_s80925" name="Equation" r:id="rId4" imgW="5130800" imgH="871538" progId="Equation.3">
                    <p:embed/>
                  </p:oleObj>
                </mc:Choice>
                <mc:Fallback>
                  <p:oleObj name="Equation" r:id="rId4" imgW="5130800" imgH="871538" progId="Equation.3">
                    <p:embed/>
                    <p:pic>
                      <p:nvPicPr>
                        <p:cNvPr id="0" name="Object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0" y="1872"/>
                          <a:ext cx="3232" cy="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 name="Group 9"/>
          <p:cNvGrpSpPr>
            <a:grpSpLocks/>
          </p:cNvGrpSpPr>
          <p:nvPr/>
        </p:nvGrpSpPr>
        <p:grpSpPr bwMode="auto">
          <a:xfrm>
            <a:off x="1739900" y="4071938"/>
            <a:ext cx="6202363" cy="850900"/>
            <a:chOff x="1096" y="2565"/>
            <a:chExt cx="3907" cy="536"/>
          </a:xfrm>
        </p:grpSpPr>
        <p:sp>
          <p:nvSpPr>
            <p:cNvPr id="80909" name="Rectangle 10"/>
            <p:cNvSpPr>
              <a:spLocks noChangeArrowheads="1"/>
            </p:cNvSpPr>
            <p:nvPr/>
          </p:nvSpPr>
          <p:spPr bwMode="auto">
            <a:xfrm>
              <a:off x="1096" y="2565"/>
              <a:ext cx="3907" cy="536"/>
            </a:xfrm>
            <a:prstGeom prst="rect">
              <a:avLst/>
            </a:prstGeom>
            <a:solidFill>
              <a:schemeClr val="hlink"/>
            </a:solidFill>
            <a:ln w="12700">
              <a:solidFill>
                <a:srgbClr val="663300"/>
              </a:solidFill>
              <a:miter lim="800000"/>
              <a:headEnd/>
              <a:tailEnd/>
            </a:ln>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aphicFrame>
          <p:nvGraphicFramePr>
            <p:cNvPr id="80910" name="Object 11">
              <a:hlinkClick r:id="" action="ppaction://ole?verb=0"/>
            </p:cNvPr>
            <p:cNvGraphicFramePr>
              <a:graphicFrameLocks/>
            </p:cNvGraphicFramePr>
            <p:nvPr/>
          </p:nvGraphicFramePr>
          <p:xfrm>
            <a:off x="1134" y="2585"/>
            <a:ext cx="3817" cy="508"/>
          </p:xfrm>
          <a:graphic>
            <a:graphicData uri="http://schemas.openxmlformats.org/presentationml/2006/ole">
              <mc:AlternateContent xmlns:mc="http://schemas.openxmlformats.org/markup-compatibility/2006">
                <mc:Choice xmlns:v="urn:schemas-microsoft-com:vml" Requires="v">
                  <p:oleObj spid="_x0000_s80926" name="Equation" r:id="rId6" imgW="6548438" imgH="871538" progId="Equation.3">
                    <p:embed/>
                  </p:oleObj>
                </mc:Choice>
                <mc:Fallback>
                  <p:oleObj name="Equation" r:id="rId6" imgW="6548438" imgH="871538" progId="Equation.3">
                    <p:embed/>
                    <p:pic>
                      <p:nvPicPr>
                        <p:cNvPr id="0" name="Object 11"/>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4" y="2585"/>
                          <a:ext cx="3817" cy="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4" name="Group 12"/>
          <p:cNvGrpSpPr>
            <a:grpSpLocks/>
          </p:cNvGrpSpPr>
          <p:nvPr/>
        </p:nvGrpSpPr>
        <p:grpSpPr bwMode="auto">
          <a:xfrm>
            <a:off x="2667000" y="5149850"/>
            <a:ext cx="3722688" cy="857250"/>
            <a:chOff x="1680" y="3244"/>
            <a:chExt cx="2345" cy="540"/>
          </a:xfrm>
        </p:grpSpPr>
        <p:sp>
          <p:nvSpPr>
            <p:cNvPr id="80907" name="Rectangle 13"/>
            <p:cNvSpPr>
              <a:spLocks noChangeArrowheads="1"/>
            </p:cNvSpPr>
            <p:nvPr/>
          </p:nvSpPr>
          <p:spPr bwMode="auto">
            <a:xfrm>
              <a:off x="1680" y="3244"/>
              <a:ext cx="2345" cy="536"/>
            </a:xfrm>
            <a:prstGeom prst="rect">
              <a:avLst/>
            </a:prstGeom>
            <a:solidFill>
              <a:schemeClr val="hlink"/>
            </a:solidFill>
            <a:ln w="12700">
              <a:solidFill>
                <a:srgbClr val="663300"/>
              </a:solidFill>
              <a:miter lim="800000"/>
              <a:headEnd/>
              <a:tailEnd/>
            </a:ln>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aphicFrame>
          <p:nvGraphicFramePr>
            <p:cNvPr id="80908" name="Object 14">
              <a:hlinkClick r:id="" action="ppaction://ole?verb=0"/>
            </p:cNvPr>
            <p:cNvGraphicFramePr>
              <a:graphicFrameLocks/>
            </p:cNvGraphicFramePr>
            <p:nvPr/>
          </p:nvGraphicFramePr>
          <p:xfrm>
            <a:off x="2001" y="3259"/>
            <a:ext cx="1847" cy="525"/>
          </p:xfrm>
          <a:graphic>
            <a:graphicData uri="http://schemas.openxmlformats.org/presentationml/2006/ole">
              <mc:AlternateContent xmlns:mc="http://schemas.openxmlformats.org/markup-compatibility/2006">
                <mc:Choice xmlns:v="urn:schemas-microsoft-com:vml" Requires="v">
                  <p:oleObj spid="_x0000_s80927" name="Equation" r:id="rId8" imgW="1346200" imgH="381000" progId="Equation.3">
                    <p:embed/>
                  </p:oleObj>
                </mc:Choice>
                <mc:Fallback>
                  <p:oleObj name="Equation" r:id="rId8" imgW="1346200" imgH="381000" progId="Equation.3">
                    <p:embed/>
                    <p:pic>
                      <p:nvPicPr>
                        <p:cNvPr id="0" name="Object 1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01" y="3259"/>
                          <a:ext cx="1847" cy="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7077">
                                            <p:txEl>
                                              <p:pRg st="0" end="0"/>
                                            </p:txEl>
                                          </p:spTgt>
                                        </p:tgtEl>
                                        <p:attrNameLst>
                                          <p:attrName>style.visibility</p:attrName>
                                        </p:attrNameLst>
                                      </p:cBhvr>
                                      <p:to>
                                        <p:strVal val="visible"/>
                                      </p:to>
                                    </p:set>
                                    <p:animEffect transition="in" filter="wipe(left)">
                                      <p:cBhvr>
                                        <p:cTn id="7" dur="500"/>
                                        <p:tgtEl>
                                          <p:spTgt spid="3870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829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8117F5F9-8ECE-4930-A663-50AC90C71D29}" type="slidenum">
              <a:rPr lang="en-US" altLang="en-US" sz="1600">
                <a:solidFill>
                  <a:schemeClr val="tx1"/>
                </a:solidFill>
              </a:rPr>
              <a:pPr>
                <a:spcBef>
                  <a:spcPct val="0"/>
                </a:spcBef>
                <a:buClrTx/>
                <a:buSzTx/>
                <a:buFontTx/>
                <a:buNone/>
              </a:pPr>
              <a:t>33</a:t>
            </a:fld>
            <a:endParaRPr lang="en-US" altLang="en-US" sz="1600" b="0">
              <a:solidFill>
                <a:schemeClr val="tx1"/>
              </a:solidFill>
              <a:latin typeface="Times New Roman" panose="02020603050405020304" pitchFamily="18" charset="0"/>
            </a:endParaRPr>
          </a:p>
        </p:txBody>
      </p:sp>
      <p:sp>
        <p:nvSpPr>
          <p:cNvPr id="82948"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49"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50" name="Rectangle 4"/>
          <p:cNvSpPr>
            <a:spLocks noGrp="1" noChangeArrowheads="1"/>
          </p:cNvSpPr>
          <p:nvPr>
            <p:ph type="title"/>
          </p:nvPr>
        </p:nvSpPr>
        <p:spPr>
          <a:xfrm>
            <a:off x="550863" y="254000"/>
            <a:ext cx="7983537" cy="592138"/>
          </a:xfrm>
          <a:noFill/>
        </p:spPr>
        <p:txBody>
          <a:bodyPr/>
          <a:lstStyle/>
          <a:p>
            <a:r>
              <a:rPr lang="en-US" altLang="en-US" sz="2800" smtClean="0"/>
              <a:t>Menemukan Kombinasi Faktor yg Optimum</a:t>
            </a:r>
          </a:p>
        </p:txBody>
      </p:sp>
      <p:sp>
        <p:nvSpPr>
          <p:cNvPr id="82951" name="Rectangle 5"/>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52" name="Rectangle 6"/>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53" name="Rectangle 7"/>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54" name="Line 8"/>
          <p:cNvSpPr>
            <a:spLocks noChangeShapeType="1"/>
          </p:cNvSpPr>
          <p:nvPr/>
        </p:nvSpPr>
        <p:spPr bwMode="auto">
          <a:xfrm>
            <a:off x="2247900" y="1731963"/>
            <a:ext cx="0" cy="42370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55" name="Line 9"/>
          <p:cNvSpPr>
            <a:spLocks noChangeShapeType="1"/>
          </p:cNvSpPr>
          <p:nvPr/>
        </p:nvSpPr>
        <p:spPr bwMode="auto">
          <a:xfrm>
            <a:off x="2228850" y="5981700"/>
            <a:ext cx="4425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56" name="Rectangle 10"/>
          <p:cNvSpPr>
            <a:spLocks noChangeArrowheads="1"/>
          </p:cNvSpPr>
          <p:nvPr/>
        </p:nvSpPr>
        <p:spPr bwMode="auto">
          <a:xfrm>
            <a:off x="6573838" y="5918200"/>
            <a:ext cx="15922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Labor per year</a:t>
            </a:r>
          </a:p>
        </p:txBody>
      </p:sp>
      <p:sp>
        <p:nvSpPr>
          <p:cNvPr id="82957" name="Rectangle 11"/>
          <p:cNvSpPr>
            <a:spLocks noChangeArrowheads="1"/>
          </p:cNvSpPr>
          <p:nvPr/>
        </p:nvSpPr>
        <p:spPr bwMode="auto">
          <a:xfrm>
            <a:off x="1204913" y="1370013"/>
            <a:ext cx="858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Capital</a:t>
            </a:r>
          </a:p>
          <a:p>
            <a:pPr algn="r">
              <a:spcBef>
                <a:spcPct val="0"/>
              </a:spcBef>
              <a:buClrTx/>
              <a:buSzTx/>
              <a:buFontTx/>
              <a:buNone/>
            </a:pPr>
            <a:r>
              <a:rPr lang="en-US" altLang="en-US" sz="1600" b="1">
                <a:solidFill>
                  <a:schemeClr val="tx1"/>
                </a:solidFill>
              </a:rPr>
              <a:t>per</a:t>
            </a:r>
          </a:p>
          <a:p>
            <a:pPr algn="r">
              <a:spcBef>
                <a:spcPct val="0"/>
              </a:spcBef>
              <a:buClrTx/>
              <a:buSzTx/>
              <a:buFontTx/>
              <a:buNone/>
            </a:pPr>
            <a:r>
              <a:rPr lang="en-US" altLang="en-US" sz="1600" b="1">
                <a:solidFill>
                  <a:schemeClr val="tx1"/>
                </a:solidFill>
              </a:rPr>
              <a:t>year</a:t>
            </a:r>
          </a:p>
        </p:txBody>
      </p:sp>
      <p:grpSp>
        <p:nvGrpSpPr>
          <p:cNvPr id="2" name="Group 13"/>
          <p:cNvGrpSpPr>
            <a:grpSpLocks/>
          </p:cNvGrpSpPr>
          <p:nvPr/>
        </p:nvGrpSpPr>
        <p:grpSpPr bwMode="auto">
          <a:xfrm>
            <a:off x="2960688" y="2228850"/>
            <a:ext cx="3546475" cy="3198813"/>
            <a:chOff x="1838" y="1404"/>
            <a:chExt cx="2234" cy="2015"/>
          </a:xfrm>
        </p:grpSpPr>
        <p:sp>
          <p:nvSpPr>
            <p:cNvPr id="82993" name="Rectangle 14"/>
            <p:cNvSpPr>
              <a:spLocks noChangeArrowheads="1"/>
            </p:cNvSpPr>
            <p:nvPr/>
          </p:nvSpPr>
          <p:spPr bwMode="auto">
            <a:xfrm>
              <a:off x="3793" y="3190"/>
              <a:ext cx="279"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Q</a:t>
              </a:r>
              <a:r>
                <a:rPr lang="en-US" altLang="en-US" sz="1800" b="1" i="1" baseline="-25000">
                  <a:solidFill>
                    <a:schemeClr val="tx1"/>
                  </a:solidFill>
                </a:rPr>
                <a:t>1</a:t>
              </a:r>
            </a:p>
          </p:txBody>
        </p:sp>
        <p:sp>
          <p:nvSpPr>
            <p:cNvPr id="82994" name="Freeform 15"/>
            <p:cNvSpPr>
              <a:spLocks/>
            </p:cNvSpPr>
            <p:nvPr/>
          </p:nvSpPr>
          <p:spPr bwMode="auto">
            <a:xfrm>
              <a:off x="1838" y="1404"/>
              <a:ext cx="1957" cy="1886"/>
            </a:xfrm>
            <a:custGeom>
              <a:avLst/>
              <a:gdLst>
                <a:gd name="T0" fmla="*/ 0 w 1957"/>
                <a:gd name="T1" fmla="*/ 0 h 1886"/>
                <a:gd name="T2" fmla="*/ 71 w 1957"/>
                <a:gd name="T3" fmla="*/ 340 h 1886"/>
                <a:gd name="T4" fmla="*/ 237 w 1957"/>
                <a:gd name="T5" fmla="*/ 837 h 1886"/>
                <a:gd name="T6" fmla="*/ 695 w 1957"/>
                <a:gd name="T7" fmla="*/ 1444 h 1886"/>
                <a:gd name="T8" fmla="*/ 1176 w 1957"/>
                <a:gd name="T9" fmla="*/ 1713 h 1886"/>
                <a:gd name="T10" fmla="*/ 1586 w 1957"/>
                <a:gd name="T11" fmla="*/ 1815 h 1886"/>
                <a:gd name="T12" fmla="*/ 1957 w 1957"/>
                <a:gd name="T13" fmla="*/ 1886 h 1886"/>
                <a:gd name="T14" fmla="*/ 0 60000 65536"/>
                <a:gd name="T15" fmla="*/ 0 60000 65536"/>
                <a:gd name="T16" fmla="*/ 0 60000 65536"/>
                <a:gd name="T17" fmla="*/ 0 60000 65536"/>
                <a:gd name="T18" fmla="*/ 0 60000 65536"/>
                <a:gd name="T19" fmla="*/ 0 60000 65536"/>
                <a:gd name="T20" fmla="*/ 0 60000 65536"/>
                <a:gd name="T21" fmla="*/ 0 w 1957"/>
                <a:gd name="T22" fmla="*/ 0 h 1886"/>
                <a:gd name="T23" fmla="*/ 1957 w 1957"/>
                <a:gd name="T24" fmla="*/ 1886 h 18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7" h="1886">
                  <a:moveTo>
                    <a:pt x="0" y="0"/>
                  </a:moveTo>
                  <a:cubicBezTo>
                    <a:pt x="13" y="56"/>
                    <a:pt x="32" y="201"/>
                    <a:pt x="71" y="340"/>
                  </a:cubicBezTo>
                  <a:cubicBezTo>
                    <a:pt x="110" y="479"/>
                    <a:pt x="133" y="653"/>
                    <a:pt x="237" y="837"/>
                  </a:cubicBezTo>
                  <a:cubicBezTo>
                    <a:pt x="341" y="1021"/>
                    <a:pt x="538" y="1298"/>
                    <a:pt x="695" y="1444"/>
                  </a:cubicBezTo>
                  <a:cubicBezTo>
                    <a:pt x="852" y="1590"/>
                    <a:pt x="1028" y="1651"/>
                    <a:pt x="1176" y="1713"/>
                  </a:cubicBezTo>
                  <a:cubicBezTo>
                    <a:pt x="1324" y="1775"/>
                    <a:pt x="1456" y="1786"/>
                    <a:pt x="1586" y="1815"/>
                  </a:cubicBezTo>
                  <a:cubicBezTo>
                    <a:pt x="1716" y="1844"/>
                    <a:pt x="1880" y="1871"/>
                    <a:pt x="1957" y="1886"/>
                  </a:cubicBezTo>
                </a:path>
              </a:pathLst>
            </a:custGeom>
            <a:noFill/>
            <a:ln w="57150">
              <a:solidFill>
                <a:srgbClr val="663300"/>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p>
              <a:endParaRPr lang="en-US"/>
            </a:p>
          </p:txBody>
        </p:sp>
      </p:grpSp>
      <p:grpSp>
        <p:nvGrpSpPr>
          <p:cNvPr id="3" name="Group 17"/>
          <p:cNvGrpSpPr>
            <a:grpSpLocks/>
          </p:cNvGrpSpPr>
          <p:nvPr/>
        </p:nvGrpSpPr>
        <p:grpSpPr bwMode="auto">
          <a:xfrm>
            <a:off x="52388" y="1933575"/>
            <a:ext cx="6573837" cy="4070350"/>
            <a:chOff x="33" y="1218"/>
            <a:chExt cx="4141" cy="2564"/>
          </a:xfrm>
        </p:grpSpPr>
        <p:sp>
          <p:nvSpPr>
            <p:cNvPr id="82986" name="Line 18"/>
            <p:cNvSpPr>
              <a:spLocks noChangeShapeType="1"/>
            </p:cNvSpPr>
            <p:nvPr/>
          </p:nvSpPr>
          <p:spPr bwMode="auto">
            <a:xfrm>
              <a:off x="1418" y="2378"/>
              <a:ext cx="1390" cy="1390"/>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7" name="Line 19"/>
            <p:cNvSpPr>
              <a:spLocks noChangeShapeType="1"/>
            </p:cNvSpPr>
            <p:nvPr/>
          </p:nvSpPr>
          <p:spPr bwMode="auto">
            <a:xfrm>
              <a:off x="1418" y="1746"/>
              <a:ext cx="2022" cy="2022"/>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8" name="Line 20"/>
            <p:cNvSpPr>
              <a:spLocks noChangeShapeType="1"/>
            </p:cNvSpPr>
            <p:nvPr/>
          </p:nvSpPr>
          <p:spPr bwMode="auto">
            <a:xfrm>
              <a:off x="1410" y="1218"/>
              <a:ext cx="2558" cy="2558"/>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9" name="Rectangle 21"/>
            <p:cNvSpPr>
              <a:spLocks noChangeArrowheads="1"/>
            </p:cNvSpPr>
            <p:nvPr/>
          </p:nvSpPr>
          <p:spPr bwMode="auto">
            <a:xfrm>
              <a:off x="2757" y="3534"/>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C</a:t>
              </a:r>
              <a:r>
                <a:rPr lang="en-US" altLang="en-US" sz="1800" b="1" i="1" baseline="-25000">
                  <a:solidFill>
                    <a:schemeClr val="tx1"/>
                  </a:solidFill>
                </a:rPr>
                <a:t>0</a:t>
              </a:r>
            </a:p>
          </p:txBody>
        </p:sp>
        <p:sp>
          <p:nvSpPr>
            <p:cNvPr id="82990" name="Rectangle 22"/>
            <p:cNvSpPr>
              <a:spLocks noChangeArrowheads="1"/>
            </p:cNvSpPr>
            <p:nvPr/>
          </p:nvSpPr>
          <p:spPr bwMode="auto">
            <a:xfrm>
              <a:off x="3388" y="3553"/>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C</a:t>
              </a:r>
              <a:r>
                <a:rPr lang="en-US" altLang="en-US" sz="1800" b="1" i="1" baseline="-25000">
                  <a:solidFill>
                    <a:schemeClr val="tx1"/>
                  </a:solidFill>
                </a:rPr>
                <a:t>1</a:t>
              </a:r>
            </a:p>
          </p:txBody>
        </p:sp>
        <p:sp>
          <p:nvSpPr>
            <p:cNvPr id="82991" name="Rectangle 23"/>
            <p:cNvSpPr>
              <a:spLocks noChangeArrowheads="1"/>
            </p:cNvSpPr>
            <p:nvPr/>
          </p:nvSpPr>
          <p:spPr bwMode="auto">
            <a:xfrm>
              <a:off x="3903" y="3553"/>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C</a:t>
              </a:r>
              <a:r>
                <a:rPr lang="en-US" altLang="en-US" sz="1800" b="1" i="1" baseline="-25000">
                  <a:solidFill>
                    <a:schemeClr val="tx1"/>
                  </a:solidFill>
                </a:rPr>
                <a:t>2</a:t>
              </a:r>
            </a:p>
          </p:txBody>
        </p:sp>
        <p:sp>
          <p:nvSpPr>
            <p:cNvPr id="82992" name="Rectangle 24"/>
            <p:cNvSpPr>
              <a:spLocks noChangeArrowheads="1"/>
            </p:cNvSpPr>
            <p:nvPr/>
          </p:nvSpPr>
          <p:spPr bwMode="auto">
            <a:xfrm>
              <a:off x="33" y="2033"/>
              <a:ext cx="1211" cy="372"/>
            </a:xfrm>
            <a:prstGeom prst="rect">
              <a:avLst/>
            </a:prstGeom>
            <a:solidFill>
              <a:schemeClr val="hlink"/>
            </a:solidFill>
            <a:ln w="12700">
              <a:solidFill>
                <a:schemeClr val="tx1"/>
              </a:solidFill>
              <a:miter lim="800000"/>
              <a:headEnd/>
              <a:tailEnd/>
            </a:ln>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ctr">
                <a:spcBef>
                  <a:spcPct val="0"/>
                </a:spcBef>
                <a:buClrTx/>
                <a:buSzTx/>
                <a:buFontTx/>
                <a:buNone/>
              </a:pPr>
              <a:r>
                <a:rPr lang="en-US" altLang="en-US" sz="1600" b="1" i="1">
                  <a:solidFill>
                    <a:schemeClr val="tx1"/>
                  </a:solidFill>
                </a:rPr>
                <a:t>C</a:t>
              </a:r>
              <a:r>
                <a:rPr lang="en-US" altLang="en-US" sz="1600" b="1" i="1" baseline="-25000">
                  <a:solidFill>
                    <a:schemeClr val="tx1"/>
                  </a:solidFill>
                </a:rPr>
                <a:t>O</a:t>
              </a:r>
              <a:r>
                <a:rPr lang="en-US" altLang="en-US" sz="1600" b="1" i="1">
                  <a:solidFill>
                    <a:schemeClr val="tx1"/>
                  </a:solidFill>
                </a:rPr>
                <a:t>  C</a:t>
              </a:r>
              <a:r>
                <a:rPr lang="en-US" altLang="en-US" sz="1600" b="1" i="1" baseline="-25000">
                  <a:solidFill>
                    <a:schemeClr val="tx1"/>
                  </a:solidFill>
                </a:rPr>
                <a:t>1</a:t>
              </a:r>
              <a:r>
                <a:rPr lang="en-US" altLang="en-US" sz="1600" b="1" i="1">
                  <a:solidFill>
                    <a:schemeClr val="tx1"/>
                  </a:solidFill>
                </a:rPr>
                <a:t>  C</a:t>
              </a:r>
              <a:r>
                <a:rPr lang="en-US" altLang="en-US" sz="1600" b="1" i="1" baseline="-25000">
                  <a:solidFill>
                    <a:schemeClr val="tx1"/>
                  </a:solidFill>
                </a:rPr>
                <a:t>2 </a:t>
              </a:r>
              <a:r>
                <a:rPr lang="en-US" altLang="en-US" sz="1600" b="1" i="1">
                  <a:solidFill>
                    <a:schemeClr val="tx1"/>
                  </a:solidFill>
                </a:rPr>
                <a:t> adalah</a:t>
              </a:r>
              <a:endParaRPr lang="en-US" altLang="en-US" sz="1600" b="1">
                <a:solidFill>
                  <a:schemeClr val="tx1"/>
                </a:solidFill>
              </a:endParaRPr>
            </a:p>
            <a:p>
              <a:pPr algn="ctr">
                <a:spcBef>
                  <a:spcPct val="0"/>
                </a:spcBef>
                <a:buClrTx/>
                <a:buSzTx/>
                <a:buFontTx/>
                <a:buNone/>
              </a:pPr>
              <a:r>
                <a:rPr lang="en-US" altLang="en-US" sz="1600" b="1">
                  <a:solidFill>
                    <a:schemeClr val="tx1"/>
                  </a:solidFill>
                </a:rPr>
                <a:t>Tiga garis isocost</a:t>
              </a:r>
            </a:p>
          </p:txBody>
        </p:sp>
      </p:grpSp>
      <p:grpSp>
        <p:nvGrpSpPr>
          <p:cNvPr id="4" name="Group 25"/>
          <p:cNvGrpSpPr>
            <a:grpSpLocks/>
          </p:cNvGrpSpPr>
          <p:nvPr/>
        </p:nvGrpSpPr>
        <p:grpSpPr bwMode="auto">
          <a:xfrm>
            <a:off x="1738313" y="2516188"/>
            <a:ext cx="4189412" cy="3781425"/>
            <a:chOff x="1105" y="1585"/>
            <a:chExt cx="2639" cy="2382"/>
          </a:xfrm>
        </p:grpSpPr>
        <p:sp>
          <p:nvSpPr>
            <p:cNvPr id="82970" name="Rectangle 26"/>
            <p:cNvSpPr>
              <a:spLocks noChangeArrowheads="1"/>
            </p:cNvSpPr>
            <p:nvPr/>
          </p:nvSpPr>
          <p:spPr bwMode="auto">
            <a:xfrm>
              <a:off x="2518" y="2618"/>
              <a:ext cx="2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A</a:t>
              </a:r>
            </a:p>
          </p:txBody>
        </p:sp>
        <p:sp>
          <p:nvSpPr>
            <p:cNvPr id="82971" name="Line 27"/>
            <p:cNvSpPr>
              <a:spLocks noChangeShapeType="1"/>
            </p:cNvSpPr>
            <p:nvPr/>
          </p:nvSpPr>
          <p:spPr bwMode="auto">
            <a:xfrm flipH="1">
              <a:off x="1386" y="2832"/>
              <a:ext cx="1166"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972" name="Line 28"/>
            <p:cNvSpPr>
              <a:spLocks noChangeShapeType="1"/>
            </p:cNvSpPr>
            <p:nvPr/>
          </p:nvSpPr>
          <p:spPr bwMode="auto">
            <a:xfrm flipH="1">
              <a:off x="1386" y="3216"/>
              <a:ext cx="1982"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973" name="Rectangle 29"/>
            <p:cNvSpPr>
              <a:spLocks noChangeArrowheads="1"/>
            </p:cNvSpPr>
            <p:nvPr/>
          </p:nvSpPr>
          <p:spPr bwMode="auto">
            <a:xfrm>
              <a:off x="1105" y="2689"/>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K</a:t>
              </a:r>
              <a:r>
                <a:rPr lang="en-US" altLang="en-US" sz="1800" b="1" i="1" baseline="-25000">
                  <a:solidFill>
                    <a:schemeClr val="tx1"/>
                  </a:solidFill>
                </a:rPr>
                <a:t>1</a:t>
              </a:r>
            </a:p>
          </p:txBody>
        </p:sp>
        <p:sp>
          <p:nvSpPr>
            <p:cNvPr id="82974" name="Line 30"/>
            <p:cNvSpPr>
              <a:spLocks noChangeShapeType="1"/>
            </p:cNvSpPr>
            <p:nvPr/>
          </p:nvSpPr>
          <p:spPr bwMode="auto">
            <a:xfrm>
              <a:off x="2528" y="2842"/>
              <a:ext cx="0" cy="942"/>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975" name="Rectangle 31"/>
            <p:cNvSpPr>
              <a:spLocks noChangeArrowheads="1"/>
            </p:cNvSpPr>
            <p:nvPr/>
          </p:nvSpPr>
          <p:spPr bwMode="auto">
            <a:xfrm>
              <a:off x="2401" y="3729"/>
              <a:ext cx="535"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L</a:t>
              </a:r>
              <a:r>
                <a:rPr lang="en-US" altLang="en-US" sz="1800" b="1" i="1" baseline="-25000">
                  <a:solidFill>
                    <a:schemeClr val="tx1"/>
                  </a:solidFill>
                </a:rPr>
                <a:t>1 = </a:t>
              </a:r>
              <a:r>
                <a:rPr lang="en-US" altLang="en-US" sz="2800" b="1" i="1" baseline="-25000">
                  <a:solidFill>
                    <a:schemeClr val="tx1"/>
                  </a:solidFill>
                </a:rPr>
                <a:t>15</a:t>
              </a:r>
            </a:p>
          </p:txBody>
        </p:sp>
        <p:sp>
          <p:nvSpPr>
            <p:cNvPr id="82976" name="Oval 32"/>
            <p:cNvSpPr>
              <a:spLocks noChangeArrowheads="1"/>
            </p:cNvSpPr>
            <p:nvPr/>
          </p:nvSpPr>
          <p:spPr bwMode="auto">
            <a:xfrm>
              <a:off x="2480" y="278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77" name="Rectangle 33"/>
            <p:cNvSpPr>
              <a:spLocks noChangeArrowheads="1"/>
            </p:cNvSpPr>
            <p:nvPr/>
          </p:nvSpPr>
          <p:spPr bwMode="auto">
            <a:xfrm>
              <a:off x="1105" y="3121"/>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K</a:t>
              </a:r>
              <a:r>
                <a:rPr lang="en-US" altLang="en-US" sz="1800" b="1" i="1" baseline="-25000">
                  <a:solidFill>
                    <a:schemeClr val="tx1"/>
                  </a:solidFill>
                </a:rPr>
                <a:t>3</a:t>
              </a:r>
            </a:p>
          </p:txBody>
        </p:sp>
        <p:sp>
          <p:nvSpPr>
            <p:cNvPr id="82978" name="Line 34"/>
            <p:cNvSpPr>
              <a:spLocks noChangeShapeType="1"/>
            </p:cNvSpPr>
            <p:nvPr/>
          </p:nvSpPr>
          <p:spPr bwMode="auto">
            <a:xfrm>
              <a:off x="3408" y="3178"/>
              <a:ext cx="0" cy="606"/>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979" name="Rectangle 35"/>
            <p:cNvSpPr>
              <a:spLocks noChangeArrowheads="1"/>
            </p:cNvSpPr>
            <p:nvPr/>
          </p:nvSpPr>
          <p:spPr bwMode="auto">
            <a:xfrm>
              <a:off x="3265" y="3729"/>
              <a:ext cx="479"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L</a:t>
              </a:r>
              <a:r>
                <a:rPr lang="en-US" altLang="en-US" sz="1800" b="1" i="1" baseline="-25000">
                  <a:solidFill>
                    <a:schemeClr val="tx1"/>
                  </a:solidFill>
                </a:rPr>
                <a:t>3  </a:t>
              </a:r>
              <a:r>
                <a:rPr lang="en-US" altLang="en-US" sz="2800" b="1" i="1" baseline="-25000">
                  <a:solidFill>
                    <a:schemeClr val="tx1"/>
                  </a:solidFill>
                </a:rPr>
                <a:t>30</a:t>
              </a:r>
            </a:p>
          </p:txBody>
        </p:sp>
        <p:sp>
          <p:nvSpPr>
            <p:cNvPr id="82980" name="Line 36"/>
            <p:cNvSpPr>
              <a:spLocks noChangeShapeType="1"/>
            </p:cNvSpPr>
            <p:nvPr/>
          </p:nvSpPr>
          <p:spPr bwMode="auto">
            <a:xfrm flipH="1">
              <a:off x="1386" y="1728"/>
              <a:ext cx="528"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981" name="Line 37"/>
            <p:cNvSpPr>
              <a:spLocks noChangeShapeType="1"/>
            </p:cNvSpPr>
            <p:nvPr/>
          </p:nvSpPr>
          <p:spPr bwMode="auto">
            <a:xfrm>
              <a:off x="1928" y="1738"/>
              <a:ext cx="0" cy="2046"/>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982" name="Oval 38"/>
            <p:cNvSpPr>
              <a:spLocks noChangeArrowheads="1"/>
            </p:cNvSpPr>
            <p:nvPr/>
          </p:nvSpPr>
          <p:spPr bwMode="auto">
            <a:xfrm>
              <a:off x="1872" y="1680"/>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83" name="Oval 39"/>
            <p:cNvSpPr>
              <a:spLocks noChangeArrowheads="1"/>
            </p:cNvSpPr>
            <p:nvPr/>
          </p:nvSpPr>
          <p:spPr bwMode="auto">
            <a:xfrm>
              <a:off x="3360" y="3168"/>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84" name="Rectangle 40"/>
            <p:cNvSpPr>
              <a:spLocks noChangeArrowheads="1"/>
            </p:cNvSpPr>
            <p:nvPr/>
          </p:nvSpPr>
          <p:spPr bwMode="auto">
            <a:xfrm>
              <a:off x="1105" y="1585"/>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K</a:t>
              </a:r>
              <a:r>
                <a:rPr lang="en-US" altLang="en-US" sz="1800" b="1" i="1" baseline="-25000">
                  <a:solidFill>
                    <a:schemeClr val="tx1"/>
                  </a:solidFill>
                </a:rPr>
                <a:t>2</a:t>
              </a:r>
            </a:p>
          </p:txBody>
        </p:sp>
        <p:sp>
          <p:nvSpPr>
            <p:cNvPr id="82985" name="Rectangle 41"/>
            <p:cNvSpPr>
              <a:spLocks noChangeArrowheads="1"/>
            </p:cNvSpPr>
            <p:nvPr/>
          </p:nvSpPr>
          <p:spPr bwMode="auto">
            <a:xfrm>
              <a:off x="1785" y="3729"/>
              <a:ext cx="450"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L</a:t>
              </a:r>
              <a:r>
                <a:rPr lang="en-US" altLang="en-US" sz="1800" b="1" i="1" baseline="-25000">
                  <a:solidFill>
                    <a:schemeClr val="tx1"/>
                  </a:solidFill>
                </a:rPr>
                <a:t>2 = </a:t>
              </a:r>
              <a:r>
                <a:rPr lang="en-US" altLang="en-US" sz="2800" b="1" i="1" baseline="-25000">
                  <a:solidFill>
                    <a:schemeClr val="tx1"/>
                  </a:solidFill>
                </a:rPr>
                <a:t>9</a:t>
              </a:r>
            </a:p>
          </p:txBody>
        </p:sp>
      </p:grpSp>
      <p:sp>
        <p:nvSpPr>
          <p:cNvPr id="82961" name="Text Box 51"/>
          <p:cNvSpPr txBox="1">
            <a:spLocks noChangeArrowheads="1"/>
          </p:cNvSpPr>
          <p:nvPr/>
        </p:nvSpPr>
        <p:spPr bwMode="auto">
          <a:xfrm>
            <a:off x="4194175" y="1263650"/>
            <a:ext cx="4805363"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buClrTx/>
              <a:buSzTx/>
              <a:buFontTx/>
              <a:buNone/>
            </a:pPr>
            <a:r>
              <a:rPr lang="en-US" altLang="en-US" sz="2000">
                <a:solidFill>
                  <a:schemeClr val="tx1"/>
                </a:solidFill>
              </a:rPr>
              <a:t>Misalkan </a:t>
            </a:r>
            <a:r>
              <a:rPr lang="en-US" altLang="en-US" sz="2000" i="1">
                <a:solidFill>
                  <a:schemeClr val="tx1"/>
                </a:solidFill>
              </a:rPr>
              <a:t>C</a:t>
            </a:r>
            <a:r>
              <a:rPr lang="en-US" altLang="en-US" sz="2000" i="1" baseline="-25000">
                <a:solidFill>
                  <a:schemeClr val="tx1"/>
                </a:solidFill>
              </a:rPr>
              <a:t>1</a:t>
            </a:r>
            <a:r>
              <a:rPr lang="en-US" altLang="en-US" sz="2000">
                <a:solidFill>
                  <a:schemeClr val="tx1"/>
                </a:solidFill>
              </a:rPr>
              <a:t> = 300.000; upah =10.000 dan per unit modal 15.000. Titik A  merupakan kombinasi faktor yg optimum</a:t>
            </a:r>
          </a:p>
          <a:p>
            <a:pPr algn="r">
              <a:buClrTx/>
              <a:buSzTx/>
              <a:buFontTx/>
              <a:buNone/>
            </a:pPr>
            <a:r>
              <a:rPr lang="en-US" altLang="en-US" sz="2000">
                <a:solidFill>
                  <a:schemeClr val="tx1"/>
                </a:solidFill>
              </a:rPr>
              <a:t>Pada titik B &amp; D, biaya produksi:</a:t>
            </a:r>
          </a:p>
          <a:p>
            <a:pPr algn="r">
              <a:buClrTx/>
              <a:buSzTx/>
              <a:buFontTx/>
              <a:buNone/>
            </a:pPr>
            <a:r>
              <a:rPr lang="en-US" altLang="en-US" sz="2000">
                <a:solidFill>
                  <a:schemeClr val="tx1"/>
                </a:solidFill>
              </a:rPr>
              <a:t>20(15.000)+9(10.000)=390.000</a:t>
            </a:r>
          </a:p>
          <a:p>
            <a:pPr algn="r">
              <a:buClrTx/>
              <a:buSzTx/>
              <a:buFontTx/>
              <a:buNone/>
            </a:pPr>
            <a:r>
              <a:rPr lang="en-US" altLang="en-US" sz="2000">
                <a:solidFill>
                  <a:schemeClr val="tx1"/>
                </a:solidFill>
              </a:rPr>
              <a:t>6(15.000)+30(10.000)=390.000</a:t>
            </a:r>
          </a:p>
        </p:txBody>
      </p:sp>
      <p:sp>
        <p:nvSpPr>
          <p:cNvPr id="82962" name="Rectangle 52"/>
          <p:cNvSpPr>
            <a:spLocks noChangeArrowheads="1"/>
          </p:cNvSpPr>
          <p:nvPr/>
        </p:nvSpPr>
        <p:spPr bwMode="auto">
          <a:xfrm>
            <a:off x="4613275" y="2308225"/>
            <a:ext cx="88900"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63" name="Rectangle 53"/>
          <p:cNvSpPr>
            <a:spLocks noChangeArrowheads="1"/>
          </p:cNvSpPr>
          <p:nvPr/>
        </p:nvSpPr>
        <p:spPr bwMode="auto">
          <a:xfrm>
            <a:off x="4252913" y="2308225"/>
            <a:ext cx="465931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2964" name="Text Box 54"/>
          <p:cNvSpPr txBox="1">
            <a:spLocks noChangeArrowheads="1"/>
          </p:cNvSpPr>
          <p:nvPr/>
        </p:nvSpPr>
        <p:spPr bwMode="auto">
          <a:xfrm>
            <a:off x="1727200" y="2293938"/>
            <a:ext cx="5381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buClrTx/>
              <a:buSzTx/>
              <a:buFontTx/>
              <a:buNone/>
            </a:pPr>
            <a:r>
              <a:rPr lang="en-US" altLang="en-US" sz="1800" b="1" i="1">
                <a:solidFill>
                  <a:schemeClr val="tx1"/>
                </a:solidFill>
              </a:rPr>
              <a:t>20</a:t>
            </a:r>
          </a:p>
        </p:txBody>
      </p:sp>
      <p:sp>
        <p:nvSpPr>
          <p:cNvPr id="82965" name="Text Box 55"/>
          <p:cNvSpPr txBox="1">
            <a:spLocks noChangeArrowheads="1"/>
          </p:cNvSpPr>
          <p:nvPr/>
        </p:nvSpPr>
        <p:spPr bwMode="auto">
          <a:xfrm>
            <a:off x="1335088" y="4281488"/>
            <a:ext cx="46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buClrTx/>
              <a:buSzTx/>
              <a:buFontTx/>
              <a:buNone/>
            </a:pPr>
            <a:r>
              <a:rPr lang="en-US" altLang="en-US" sz="1800" b="1" i="1">
                <a:solidFill>
                  <a:schemeClr val="tx1"/>
                </a:solidFill>
              </a:rPr>
              <a:t>10</a:t>
            </a:r>
          </a:p>
        </p:txBody>
      </p:sp>
      <p:sp>
        <p:nvSpPr>
          <p:cNvPr id="82966" name="Text Box 56"/>
          <p:cNvSpPr txBox="1">
            <a:spLocks noChangeArrowheads="1"/>
          </p:cNvSpPr>
          <p:nvPr/>
        </p:nvSpPr>
        <p:spPr bwMode="auto">
          <a:xfrm>
            <a:off x="6416675" y="4991100"/>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buClrTx/>
              <a:buSzTx/>
              <a:buFontTx/>
              <a:buNone/>
            </a:pPr>
            <a:r>
              <a:rPr lang="en-US" altLang="en-US" sz="1800" b="1">
                <a:solidFill>
                  <a:schemeClr val="tx1"/>
                </a:solidFill>
              </a:rPr>
              <a:t>=</a:t>
            </a:r>
            <a:r>
              <a:rPr lang="en-US" altLang="en-US" sz="2400" b="1">
                <a:solidFill>
                  <a:schemeClr val="tx1"/>
                </a:solidFill>
              </a:rPr>
              <a:t> </a:t>
            </a:r>
            <a:r>
              <a:rPr lang="en-US" altLang="en-US" sz="1800" b="1">
                <a:solidFill>
                  <a:schemeClr val="tx1"/>
                </a:solidFill>
              </a:rPr>
              <a:t>2.500</a:t>
            </a:r>
          </a:p>
        </p:txBody>
      </p:sp>
      <p:sp>
        <p:nvSpPr>
          <p:cNvPr id="82967" name="Text Box 57"/>
          <p:cNvSpPr txBox="1">
            <a:spLocks noChangeArrowheads="1"/>
          </p:cNvSpPr>
          <p:nvPr/>
        </p:nvSpPr>
        <p:spPr bwMode="auto">
          <a:xfrm>
            <a:off x="1454150" y="494982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buClrTx/>
              <a:buSzTx/>
              <a:buFontTx/>
              <a:buNone/>
            </a:pPr>
            <a:r>
              <a:rPr lang="en-US" altLang="en-US" sz="1800" b="1">
                <a:solidFill>
                  <a:schemeClr val="tx1"/>
                </a:solidFill>
              </a:rPr>
              <a:t>6</a:t>
            </a:r>
          </a:p>
        </p:txBody>
      </p:sp>
      <p:sp>
        <p:nvSpPr>
          <p:cNvPr id="82968" name="Rectangle 26"/>
          <p:cNvSpPr>
            <a:spLocks noChangeArrowheads="1"/>
          </p:cNvSpPr>
          <p:nvPr/>
        </p:nvSpPr>
        <p:spPr bwMode="auto">
          <a:xfrm>
            <a:off x="3059113" y="242252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B</a:t>
            </a:r>
          </a:p>
        </p:txBody>
      </p:sp>
      <p:sp>
        <p:nvSpPr>
          <p:cNvPr id="82969" name="Rectangle 26"/>
          <p:cNvSpPr>
            <a:spLocks noChangeArrowheads="1"/>
          </p:cNvSpPr>
          <p:nvPr/>
        </p:nvSpPr>
        <p:spPr bwMode="auto">
          <a:xfrm>
            <a:off x="5403850" y="470852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849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F5005546-A4A6-4352-B6C5-A47D7EE1CBB1}" type="slidenum">
              <a:rPr lang="en-US" altLang="en-US" sz="1600">
                <a:solidFill>
                  <a:schemeClr val="tx1"/>
                </a:solidFill>
              </a:rPr>
              <a:pPr>
                <a:spcBef>
                  <a:spcPct val="0"/>
                </a:spcBef>
                <a:buClrTx/>
                <a:buSzTx/>
                <a:buFontTx/>
                <a:buNone/>
              </a:pPr>
              <a:t>34</a:t>
            </a:fld>
            <a:endParaRPr lang="en-US" altLang="en-US" sz="1600" b="0">
              <a:solidFill>
                <a:schemeClr val="tx1"/>
              </a:solidFill>
              <a:latin typeface="Times New Roman" panose="02020603050405020304" pitchFamily="18" charset="0"/>
            </a:endParaRPr>
          </a:p>
        </p:txBody>
      </p:sp>
      <p:sp>
        <p:nvSpPr>
          <p:cNvPr id="84996"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4997"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4998" name="Rectangle 4"/>
          <p:cNvSpPr>
            <a:spLocks noGrp="1" noChangeArrowheads="1"/>
          </p:cNvSpPr>
          <p:nvPr>
            <p:ph type="title"/>
          </p:nvPr>
        </p:nvSpPr>
        <p:spPr>
          <a:xfrm>
            <a:off x="550863" y="292100"/>
            <a:ext cx="7983537" cy="665163"/>
          </a:xfrm>
          <a:noFill/>
        </p:spPr>
        <p:txBody>
          <a:bodyPr/>
          <a:lstStyle/>
          <a:p>
            <a:r>
              <a:rPr lang="en-US" altLang="en-US" sz="3200" smtClean="0"/>
              <a:t>Apabila upah meningkat </a:t>
            </a:r>
          </a:p>
        </p:txBody>
      </p:sp>
      <p:sp>
        <p:nvSpPr>
          <p:cNvPr id="84999" name="Rectangle 5"/>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5000" name="Rectangle 6"/>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5001" name="Rectangle 7"/>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pSp>
        <p:nvGrpSpPr>
          <p:cNvPr id="2" name="Group 8"/>
          <p:cNvGrpSpPr>
            <a:grpSpLocks/>
          </p:cNvGrpSpPr>
          <p:nvPr/>
        </p:nvGrpSpPr>
        <p:grpSpPr bwMode="auto">
          <a:xfrm>
            <a:off x="1754188" y="1476375"/>
            <a:ext cx="5292725" cy="4806950"/>
            <a:chOff x="1105" y="930"/>
            <a:chExt cx="3334" cy="3028"/>
          </a:xfrm>
        </p:grpSpPr>
        <p:sp>
          <p:nvSpPr>
            <p:cNvPr id="85019" name="Rectangle 9"/>
            <p:cNvSpPr>
              <a:spLocks noChangeArrowheads="1"/>
            </p:cNvSpPr>
            <p:nvPr/>
          </p:nvSpPr>
          <p:spPr bwMode="auto">
            <a:xfrm>
              <a:off x="2833" y="3435"/>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C</a:t>
              </a:r>
              <a:r>
                <a:rPr lang="en-US" altLang="en-US" sz="1800" b="1" i="1" baseline="-25000">
                  <a:solidFill>
                    <a:schemeClr val="tx1"/>
                  </a:solidFill>
                </a:rPr>
                <a:t>2</a:t>
              </a:r>
            </a:p>
          </p:txBody>
        </p:sp>
        <p:sp>
          <p:nvSpPr>
            <p:cNvPr id="85020" name="Line 10"/>
            <p:cNvSpPr>
              <a:spLocks noChangeShapeType="1"/>
            </p:cNvSpPr>
            <p:nvPr/>
          </p:nvSpPr>
          <p:spPr bwMode="auto">
            <a:xfrm>
              <a:off x="1399" y="930"/>
              <a:ext cx="1513" cy="2846"/>
            </a:xfrm>
            <a:prstGeom prst="line">
              <a:avLst/>
            </a:prstGeom>
            <a:noFill/>
            <a:ln w="50800">
              <a:solidFill>
                <a:srgbClr val="99CCFF"/>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5021" name="Rectangle 11"/>
            <p:cNvSpPr>
              <a:spLocks noChangeArrowheads="1"/>
            </p:cNvSpPr>
            <p:nvPr/>
          </p:nvSpPr>
          <p:spPr bwMode="auto">
            <a:xfrm>
              <a:off x="4317" y="1759"/>
              <a:ext cx="122" cy="198"/>
            </a:xfrm>
            <a:prstGeom prst="rect">
              <a:avLst/>
            </a:prstGeom>
            <a:solidFill>
              <a:schemeClr val="hlink"/>
            </a:solidFill>
            <a:ln w="12700">
              <a:solidFill>
                <a:schemeClr val="tx1"/>
              </a:solidFill>
              <a:miter lim="800000"/>
              <a:headEnd/>
              <a:tailEnd/>
            </a:ln>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ctr">
                <a:spcBef>
                  <a:spcPct val="0"/>
                </a:spcBef>
                <a:buClrTx/>
                <a:buSzTx/>
                <a:buFontTx/>
                <a:buNone/>
              </a:pPr>
              <a:endParaRPr lang="en-US" altLang="en-US" sz="1400" b="1">
                <a:solidFill>
                  <a:schemeClr val="tx1"/>
                </a:solidFill>
              </a:endParaRPr>
            </a:p>
          </p:txBody>
        </p:sp>
        <p:sp>
          <p:nvSpPr>
            <p:cNvPr id="85023" name="Line 13"/>
            <p:cNvSpPr>
              <a:spLocks noChangeShapeType="1"/>
            </p:cNvSpPr>
            <p:nvPr/>
          </p:nvSpPr>
          <p:spPr bwMode="auto">
            <a:xfrm flipH="1">
              <a:off x="1386" y="2352"/>
              <a:ext cx="743"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5024" name="Line 14"/>
            <p:cNvSpPr>
              <a:spLocks noChangeShapeType="1"/>
            </p:cNvSpPr>
            <p:nvPr/>
          </p:nvSpPr>
          <p:spPr bwMode="auto">
            <a:xfrm>
              <a:off x="2160" y="2394"/>
              <a:ext cx="0" cy="139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5025" name="Rectangle 15"/>
            <p:cNvSpPr>
              <a:spLocks noChangeArrowheads="1"/>
            </p:cNvSpPr>
            <p:nvPr/>
          </p:nvSpPr>
          <p:spPr bwMode="auto">
            <a:xfrm>
              <a:off x="1105" y="2209"/>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K</a:t>
              </a:r>
              <a:r>
                <a:rPr lang="en-US" altLang="en-US" sz="1800" b="1" i="1" baseline="-25000">
                  <a:solidFill>
                    <a:schemeClr val="tx1"/>
                  </a:solidFill>
                </a:rPr>
                <a:t>2</a:t>
              </a:r>
            </a:p>
          </p:txBody>
        </p:sp>
        <p:sp>
          <p:nvSpPr>
            <p:cNvPr id="85026" name="Rectangle 16"/>
            <p:cNvSpPr>
              <a:spLocks noChangeArrowheads="1"/>
            </p:cNvSpPr>
            <p:nvPr/>
          </p:nvSpPr>
          <p:spPr bwMode="auto">
            <a:xfrm>
              <a:off x="2017" y="3729"/>
              <a:ext cx="25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L</a:t>
              </a:r>
              <a:r>
                <a:rPr lang="en-US" altLang="en-US" sz="1800" b="1" i="1" baseline="-25000">
                  <a:solidFill>
                    <a:schemeClr val="tx1"/>
                  </a:solidFill>
                </a:rPr>
                <a:t>2</a:t>
              </a:r>
            </a:p>
          </p:txBody>
        </p:sp>
        <p:sp>
          <p:nvSpPr>
            <p:cNvPr id="85027" name="Rectangle 17"/>
            <p:cNvSpPr>
              <a:spLocks noChangeArrowheads="1"/>
            </p:cNvSpPr>
            <p:nvPr/>
          </p:nvSpPr>
          <p:spPr bwMode="auto">
            <a:xfrm>
              <a:off x="2161" y="2065"/>
              <a:ext cx="2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B</a:t>
              </a:r>
            </a:p>
          </p:txBody>
        </p:sp>
        <p:sp>
          <p:nvSpPr>
            <p:cNvPr id="85022" name="Oval 12"/>
            <p:cNvSpPr>
              <a:spLocks noChangeArrowheads="1"/>
            </p:cNvSpPr>
            <p:nvPr/>
          </p:nvSpPr>
          <p:spPr bwMode="auto">
            <a:xfrm>
              <a:off x="2130" y="230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pSp>
      <p:grpSp>
        <p:nvGrpSpPr>
          <p:cNvPr id="3" name="Group 18"/>
          <p:cNvGrpSpPr>
            <a:grpSpLocks/>
          </p:cNvGrpSpPr>
          <p:nvPr/>
        </p:nvGrpSpPr>
        <p:grpSpPr bwMode="auto">
          <a:xfrm>
            <a:off x="1754188" y="1477963"/>
            <a:ext cx="5210175" cy="4805362"/>
            <a:chOff x="1105" y="931"/>
            <a:chExt cx="3282" cy="3027"/>
          </a:xfrm>
        </p:grpSpPr>
        <p:sp>
          <p:nvSpPr>
            <p:cNvPr id="85009" name="Line 20"/>
            <p:cNvSpPr>
              <a:spLocks noChangeShapeType="1"/>
            </p:cNvSpPr>
            <p:nvPr/>
          </p:nvSpPr>
          <p:spPr bwMode="auto">
            <a:xfrm>
              <a:off x="1415" y="1558"/>
              <a:ext cx="2036" cy="2211"/>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010" name="Rectangle 21"/>
            <p:cNvSpPr>
              <a:spLocks noChangeArrowheads="1"/>
            </p:cNvSpPr>
            <p:nvPr/>
          </p:nvSpPr>
          <p:spPr bwMode="auto">
            <a:xfrm>
              <a:off x="3361" y="3435"/>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C</a:t>
              </a:r>
              <a:r>
                <a:rPr lang="en-US" altLang="en-US" sz="1800" b="1" i="1" baseline="-25000">
                  <a:solidFill>
                    <a:schemeClr val="tx1"/>
                  </a:solidFill>
                </a:rPr>
                <a:t>1</a:t>
              </a:r>
            </a:p>
          </p:txBody>
        </p:sp>
        <p:sp>
          <p:nvSpPr>
            <p:cNvPr id="85008" name="Freeform 19"/>
            <p:cNvSpPr>
              <a:spLocks/>
            </p:cNvSpPr>
            <p:nvPr/>
          </p:nvSpPr>
          <p:spPr bwMode="auto">
            <a:xfrm>
              <a:off x="2050" y="1529"/>
              <a:ext cx="1731" cy="1633"/>
            </a:xfrm>
            <a:custGeom>
              <a:avLst/>
              <a:gdLst>
                <a:gd name="T0" fmla="*/ 0 w 1731"/>
                <a:gd name="T1" fmla="*/ 0 h 1633"/>
                <a:gd name="T2" fmla="*/ 6 w 1731"/>
                <a:gd name="T3" fmla="*/ 42 h 1633"/>
                <a:gd name="T4" fmla="*/ 6 w 1731"/>
                <a:gd name="T5" fmla="*/ 98 h 1633"/>
                <a:gd name="T6" fmla="*/ 13 w 1731"/>
                <a:gd name="T7" fmla="*/ 160 h 1633"/>
                <a:gd name="T8" fmla="*/ 19 w 1731"/>
                <a:gd name="T9" fmla="*/ 237 h 1633"/>
                <a:gd name="T10" fmla="*/ 25 w 1731"/>
                <a:gd name="T11" fmla="*/ 309 h 1633"/>
                <a:gd name="T12" fmla="*/ 37 w 1731"/>
                <a:gd name="T13" fmla="*/ 381 h 1633"/>
                <a:gd name="T14" fmla="*/ 43 w 1731"/>
                <a:gd name="T15" fmla="*/ 448 h 1633"/>
                <a:gd name="T16" fmla="*/ 49 w 1731"/>
                <a:gd name="T17" fmla="*/ 500 h 1633"/>
                <a:gd name="T18" fmla="*/ 55 w 1731"/>
                <a:gd name="T19" fmla="*/ 541 h 1633"/>
                <a:gd name="T20" fmla="*/ 61 w 1731"/>
                <a:gd name="T21" fmla="*/ 577 h 1633"/>
                <a:gd name="T22" fmla="*/ 79 w 1731"/>
                <a:gd name="T23" fmla="*/ 639 h 1633"/>
                <a:gd name="T24" fmla="*/ 97 w 1731"/>
                <a:gd name="T25" fmla="*/ 685 h 1633"/>
                <a:gd name="T26" fmla="*/ 116 w 1731"/>
                <a:gd name="T27" fmla="*/ 736 h 1633"/>
                <a:gd name="T28" fmla="*/ 164 w 1731"/>
                <a:gd name="T29" fmla="*/ 850 h 1633"/>
                <a:gd name="T30" fmla="*/ 231 w 1731"/>
                <a:gd name="T31" fmla="*/ 958 h 1633"/>
                <a:gd name="T32" fmla="*/ 273 w 1731"/>
                <a:gd name="T33" fmla="*/ 1019 h 1633"/>
                <a:gd name="T34" fmla="*/ 322 w 1731"/>
                <a:gd name="T35" fmla="*/ 1086 h 1633"/>
                <a:gd name="T36" fmla="*/ 377 w 1731"/>
                <a:gd name="T37" fmla="*/ 1153 h 1633"/>
                <a:gd name="T38" fmla="*/ 425 w 1731"/>
                <a:gd name="T39" fmla="*/ 1210 h 1633"/>
                <a:gd name="T40" fmla="*/ 474 w 1731"/>
                <a:gd name="T41" fmla="*/ 1261 h 1633"/>
                <a:gd name="T42" fmla="*/ 522 w 1731"/>
                <a:gd name="T43" fmla="*/ 1303 h 1633"/>
                <a:gd name="T44" fmla="*/ 577 w 1731"/>
                <a:gd name="T45" fmla="*/ 1344 h 1633"/>
                <a:gd name="T46" fmla="*/ 644 w 1731"/>
                <a:gd name="T47" fmla="*/ 1385 h 1633"/>
                <a:gd name="T48" fmla="*/ 723 w 1731"/>
                <a:gd name="T49" fmla="*/ 1431 h 1633"/>
                <a:gd name="T50" fmla="*/ 814 w 1731"/>
                <a:gd name="T51" fmla="*/ 1483 h 1633"/>
                <a:gd name="T52" fmla="*/ 917 w 1731"/>
                <a:gd name="T53" fmla="*/ 1534 h 1633"/>
                <a:gd name="T54" fmla="*/ 971 w 1731"/>
                <a:gd name="T55" fmla="*/ 1555 h 1633"/>
                <a:gd name="T56" fmla="*/ 1038 w 1731"/>
                <a:gd name="T57" fmla="*/ 1570 h 1633"/>
                <a:gd name="T58" fmla="*/ 1111 w 1731"/>
                <a:gd name="T59" fmla="*/ 1586 h 1633"/>
                <a:gd name="T60" fmla="*/ 1202 w 1731"/>
                <a:gd name="T61" fmla="*/ 1596 h 1633"/>
                <a:gd name="T62" fmla="*/ 1299 w 1731"/>
                <a:gd name="T63" fmla="*/ 1606 h 1633"/>
                <a:gd name="T64" fmla="*/ 1396 w 1731"/>
                <a:gd name="T65" fmla="*/ 1611 h 1633"/>
                <a:gd name="T66" fmla="*/ 1493 w 1731"/>
                <a:gd name="T67" fmla="*/ 1617 h 1633"/>
                <a:gd name="T68" fmla="*/ 1584 w 1731"/>
                <a:gd name="T69" fmla="*/ 1622 h 1633"/>
                <a:gd name="T70" fmla="*/ 1663 w 1731"/>
                <a:gd name="T71" fmla="*/ 1627 h 1633"/>
                <a:gd name="T72" fmla="*/ 1730 w 1731"/>
                <a:gd name="T73" fmla="*/ 1632 h 16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31"/>
                <a:gd name="T112" fmla="*/ 0 h 1633"/>
                <a:gd name="T113" fmla="*/ 1731 w 1731"/>
                <a:gd name="T114" fmla="*/ 1633 h 163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31" h="1633">
                  <a:moveTo>
                    <a:pt x="0" y="0"/>
                  </a:moveTo>
                  <a:lnTo>
                    <a:pt x="6" y="42"/>
                  </a:lnTo>
                  <a:lnTo>
                    <a:pt x="6" y="98"/>
                  </a:lnTo>
                  <a:lnTo>
                    <a:pt x="13" y="160"/>
                  </a:lnTo>
                  <a:lnTo>
                    <a:pt x="19" y="237"/>
                  </a:lnTo>
                  <a:lnTo>
                    <a:pt x="25" y="309"/>
                  </a:lnTo>
                  <a:lnTo>
                    <a:pt x="37" y="381"/>
                  </a:lnTo>
                  <a:lnTo>
                    <a:pt x="43" y="448"/>
                  </a:lnTo>
                  <a:lnTo>
                    <a:pt x="49" y="500"/>
                  </a:lnTo>
                  <a:lnTo>
                    <a:pt x="55" y="541"/>
                  </a:lnTo>
                  <a:lnTo>
                    <a:pt x="61" y="577"/>
                  </a:lnTo>
                  <a:lnTo>
                    <a:pt x="79" y="639"/>
                  </a:lnTo>
                  <a:lnTo>
                    <a:pt x="97" y="685"/>
                  </a:lnTo>
                  <a:lnTo>
                    <a:pt x="116" y="736"/>
                  </a:lnTo>
                  <a:lnTo>
                    <a:pt x="164" y="850"/>
                  </a:lnTo>
                  <a:lnTo>
                    <a:pt x="231" y="958"/>
                  </a:lnTo>
                  <a:lnTo>
                    <a:pt x="273" y="1019"/>
                  </a:lnTo>
                  <a:lnTo>
                    <a:pt x="322" y="1086"/>
                  </a:lnTo>
                  <a:lnTo>
                    <a:pt x="377" y="1153"/>
                  </a:lnTo>
                  <a:lnTo>
                    <a:pt x="425" y="1210"/>
                  </a:lnTo>
                  <a:lnTo>
                    <a:pt x="474" y="1261"/>
                  </a:lnTo>
                  <a:lnTo>
                    <a:pt x="522" y="1303"/>
                  </a:lnTo>
                  <a:lnTo>
                    <a:pt x="577" y="1344"/>
                  </a:lnTo>
                  <a:lnTo>
                    <a:pt x="644" y="1385"/>
                  </a:lnTo>
                  <a:lnTo>
                    <a:pt x="723" y="1431"/>
                  </a:lnTo>
                  <a:lnTo>
                    <a:pt x="814" y="1483"/>
                  </a:lnTo>
                  <a:lnTo>
                    <a:pt x="917" y="1534"/>
                  </a:lnTo>
                  <a:lnTo>
                    <a:pt x="971" y="1555"/>
                  </a:lnTo>
                  <a:lnTo>
                    <a:pt x="1038" y="1570"/>
                  </a:lnTo>
                  <a:lnTo>
                    <a:pt x="1111" y="1586"/>
                  </a:lnTo>
                  <a:lnTo>
                    <a:pt x="1202" y="1596"/>
                  </a:lnTo>
                  <a:lnTo>
                    <a:pt x="1299" y="1606"/>
                  </a:lnTo>
                  <a:lnTo>
                    <a:pt x="1396" y="1611"/>
                  </a:lnTo>
                  <a:lnTo>
                    <a:pt x="1493" y="1617"/>
                  </a:lnTo>
                  <a:lnTo>
                    <a:pt x="1584" y="1622"/>
                  </a:lnTo>
                  <a:lnTo>
                    <a:pt x="1663" y="1627"/>
                  </a:lnTo>
                  <a:lnTo>
                    <a:pt x="1730" y="1632"/>
                  </a:ln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1" name="Rectangle 22"/>
            <p:cNvSpPr>
              <a:spLocks noChangeArrowheads="1"/>
            </p:cNvSpPr>
            <p:nvPr/>
          </p:nvSpPr>
          <p:spPr bwMode="auto">
            <a:xfrm>
              <a:off x="1105" y="2689"/>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K</a:t>
              </a:r>
              <a:r>
                <a:rPr lang="en-US" altLang="en-US" sz="1800" b="1" i="1" baseline="-25000">
                  <a:solidFill>
                    <a:schemeClr val="tx1"/>
                  </a:solidFill>
                </a:rPr>
                <a:t>1</a:t>
              </a:r>
            </a:p>
          </p:txBody>
        </p:sp>
        <p:sp>
          <p:nvSpPr>
            <p:cNvPr id="85012" name="Line 23"/>
            <p:cNvSpPr>
              <a:spLocks noChangeShapeType="1"/>
            </p:cNvSpPr>
            <p:nvPr/>
          </p:nvSpPr>
          <p:spPr bwMode="auto">
            <a:xfrm flipH="1">
              <a:off x="1386" y="2832"/>
              <a:ext cx="1166"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5013" name="Line 24"/>
            <p:cNvSpPr>
              <a:spLocks noChangeShapeType="1"/>
            </p:cNvSpPr>
            <p:nvPr/>
          </p:nvSpPr>
          <p:spPr bwMode="auto">
            <a:xfrm>
              <a:off x="2544" y="2842"/>
              <a:ext cx="0" cy="942"/>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5014" name="Rectangle 25"/>
            <p:cNvSpPr>
              <a:spLocks noChangeArrowheads="1"/>
            </p:cNvSpPr>
            <p:nvPr/>
          </p:nvSpPr>
          <p:spPr bwMode="auto">
            <a:xfrm>
              <a:off x="2401" y="3729"/>
              <a:ext cx="25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L</a:t>
              </a:r>
              <a:r>
                <a:rPr lang="en-US" altLang="en-US" sz="1800" b="1" i="1" baseline="-25000">
                  <a:solidFill>
                    <a:schemeClr val="tx1"/>
                  </a:solidFill>
                </a:rPr>
                <a:t>1</a:t>
              </a:r>
            </a:p>
          </p:txBody>
        </p:sp>
        <p:sp>
          <p:nvSpPr>
            <p:cNvPr id="85015" name="Oval 26"/>
            <p:cNvSpPr>
              <a:spLocks noChangeArrowheads="1"/>
            </p:cNvSpPr>
            <p:nvPr/>
          </p:nvSpPr>
          <p:spPr bwMode="auto">
            <a:xfrm>
              <a:off x="2496" y="278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5016" name="Rectangle 27"/>
            <p:cNvSpPr>
              <a:spLocks noChangeArrowheads="1"/>
            </p:cNvSpPr>
            <p:nvPr/>
          </p:nvSpPr>
          <p:spPr bwMode="auto">
            <a:xfrm>
              <a:off x="2545" y="2545"/>
              <a:ext cx="2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A</a:t>
              </a:r>
            </a:p>
          </p:txBody>
        </p:sp>
        <p:sp>
          <p:nvSpPr>
            <p:cNvPr id="85017" name="Rectangle 28"/>
            <p:cNvSpPr>
              <a:spLocks noChangeArrowheads="1"/>
            </p:cNvSpPr>
            <p:nvPr/>
          </p:nvSpPr>
          <p:spPr bwMode="auto">
            <a:xfrm>
              <a:off x="3793" y="3025"/>
              <a:ext cx="279"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Q</a:t>
              </a:r>
              <a:r>
                <a:rPr lang="en-US" altLang="en-US" sz="1800" b="1" i="1" baseline="-25000">
                  <a:solidFill>
                    <a:schemeClr val="tx1"/>
                  </a:solidFill>
                </a:rPr>
                <a:t>1</a:t>
              </a:r>
            </a:p>
          </p:txBody>
        </p:sp>
        <p:sp>
          <p:nvSpPr>
            <p:cNvPr id="85018" name="Rectangle 29"/>
            <p:cNvSpPr>
              <a:spLocks noChangeArrowheads="1"/>
            </p:cNvSpPr>
            <p:nvPr/>
          </p:nvSpPr>
          <p:spPr bwMode="auto">
            <a:xfrm>
              <a:off x="1923" y="931"/>
              <a:ext cx="2464" cy="466"/>
            </a:xfrm>
            <a:prstGeom prst="rect">
              <a:avLst/>
            </a:prstGeom>
            <a:solidFill>
              <a:schemeClr val="hlink"/>
            </a:solidFill>
            <a:ln w="12700">
              <a:solidFill>
                <a:schemeClr val="tx1"/>
              </a:solidFill>
              <a:miter lim="800000"/>
              <a:headEnd/>
              <a:tailEnd/>
            </a:ln>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ctr">
                <a:spcBef>
                  <a:spcPct val="0"/>
                </a:spcBef>
                <a:buClrTx/>
                <a:buSzTx/>
                <a:buFontTx/>
                <a:buNone/>
              </a:pPr>
              <a:r>
                <a:rPr lang="en-US" altLang="en-US" sz="1400" b="1" i="1">
                  <a:solidFill>
                    <a:schemeClr val="tx1"/>
                  </a:solidFill>
                </a:rPr>
                <a:t>Peningkatan upah akan menggeser </a:t>
              </a:r>
            </a:p>
            <a:p>
              <a:pPr algn="ctr">
                <a:spcBef>
                  <a:spcPct val="0"/>
                </a:spcBef>
                <a:buClrTx/>
                <a:buSzTx/>
                <a:buFontTx/>
                <a:buNone/>
              </a:pPr>
              <a:r>
                <a:rPr lang="en-US" altLang="en-US" sz="1400" b="1" i="1">
                  <a:solidFill>
                    <a:schemeClr val="tx1"/>
                  </a:solidFill>
                </a:rPr>
                <a:t>Isocost menjadi C2, karena perusahaan</a:t>
              </a:r>
            </a:p>
            <a:p>
              <a:pPr algn="ctr">
                <a:spcBef>
                  <a:spcPct val="0"/>
                </a:spcBef>
                <a:buClrTx/>
                <a:buSzTx/>
                <a:buFontTx/>
                <a:buNone/>
              </a:pPr>
              <a:r>
                <a:rPr lang="en-US" altLang="en-US" sz="1400" b="1" i="1">
                  <a:solidFill>
                    <a:schemeClr val="tx1"/>
                  </a:solidFill>
                </a:rPr>
                <a:t>Akan menggunakan lebih banyak capitalnya</a:t>
              </a:r>
            </a:p>
          </p:txBody>
        </p:sp>
      </p:grpSp>
      <p:sp>
        <p:nvSpPr>
          <p:cNvPr id="85004" name="Rectangle 30"/>
          <p:cNvSpPr>
            <a:spLocks noChangeArrowheads="1"/>
          </p:cNvSpPr>
          <p:nvPr/>
        </p:nvSpPr>
        <p:spPr bwMode="auto">
          <a:xfrm>
            <a:off x="6573838" y="5918200"/>
            <a:ext cx="15922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Labor per year</a:t>
            </a:r>
          </a:p>
        </p:txBody>
      </p:sp>
      <p:sp>
        <p:nvSpPr>
          <p:cNvPr id="85005" name="Rectangle 31"/>
          <p:cNvSpPr>
            <a:spLocks noChangeArrowheads="1"/>
          </p:cNvSpPr>
          <p:nvPr/>
        </p:nvSpPr>
        <p:spPr bwMode="auto">
          <a:xfrm>
            <a:off x="1204913" y="1370013"/>
            <a:ext cx="858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Capital</a:t>
            </a:r>
          </a:p>
          <a:p>
            <a:pPr algn="r">
              <a:spcBef>
                <a:spcPct val="0"/>
              </a:spcBef>
              <a:buClrTx/>
              <a:buSzTx/>
              <a:buFontTx/>
              <a:buNone/>
            </a:pPr>
            <a:r>
              <a:rPr lang="en-US" altLang="en-US" sz="1600" b="1">
                <a:solidFill>
                  <a:schemeClr val="tx1"/>
                </a:solidFill>
              </a:rPr>
              <a:t>per</a:t>
            </a:r>
          </a:p>
          <a:p>
            <a:pPr algn="r">
              <a:spcBef>
                <a:spcPct val="0"/>
              </a:spcBef>
              <a:buClrTx/>
              <a:buSzTx/>
              <a:buFontTx/>
              <a:buNone/>
            </a:pPr>
            <a:r>
              <a:rPr lang="en-US" altLang="en-US" sz="1600" b="1">
                <a:solidFill>
                  <a:schemeClr val="tx1"/>
                </a:solidFill>
              </a:rPr>
              <a:t>year</a:t>
            </a:r>
          </a:p>
        </p:txBody>
      </p:sp>
      <p:sp>
        <p:nvSpPr>
          <p:cNvPr id="85006" name="Line 32"/>
          <p:cNvSpPr>
            <a:spLocks noChangeShapeType="1"/>
          </p:cNvSpPr>
          <p:nvPr/>
        </p:nvSpPr>
        <p:spPr bwMode="auto">
          <a:xfrm>
            <a:off x="2247900" y="1381125"/>
            <a:ext cx="0" cy="45878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007" name="Line 33"/>
          <p:cNvSpPr>
            <a:spLocks noChangeShapeType="1"/>
          </p:cNvSpPr>
          <p:nvPr/>
        </p:nvSpPr>
        <p:spPr bwMode="auto">
          <a:xfrm>
            <a:off x="2228850" y="5981700"/>
            <a:ext cx="4425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870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11B23A95-7468-4875-9161-A36EC526F0C9}" type="slidenum">
              <a:rPr lang="en-US" altLang="en-US" sz="1600">
                <a:solidFill>
                  <a:schemeClr val="tx1"/>
                </a:solidFill>
              </a:rPr>
              <a:pPr>
                <a:spcBef>
                  <a:spcPct val="0"/>
                </a:spcBef>
                <a:buClrTx/>
                <a:buSzTx/>
                <a:buFontTx/>
                <a:buNone/>
              </a:pPr>
              <a:t>35</a:t>
            </a:fld>
            <a:endParaRPr lang="en-US" altLang="en-US" sz="1600" b="0">
              <a:solidFill>
                <a:schemeClr val="tx1"/>
              </a:solidFill>
              <a:latin typeface="Times New Roman" panose="02020603050405020304" pitchFamily="18" charset="0"/>
            </a:endParaRPr>
          </a:p>
        </p:txBody>
      </p:sp>
      <p:sp>
        <p:nvSpPr>
          <p:cNvPr id="87044"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7045"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7046" name="Rectangle 4"/>
          <p:cNvSpPr>
            <a:spLocks noGrp="1" noChangeArrowheads="1"/>
          </p:cNvSpPr>
          <p:nvPr>
            <p:ph type="title"/>
          </p:nvPr>
        </p:nvSpPr>
        <p:spPr>
          <a:noFill/>
        </p:spPr>
        <p:txBody>
          <a:bodyPr/>
          <a:lstStyle/>
          <a:p>
            <a:r>
              <a:rPr lang="en-US" altLang="en-US" smtClean="0"/>
              <a:t>Constrained Optimalization</a:t>
            </a:r>
          </a:p>
        </p:txBody>
      </p:sp>
      <p:sp>
        <p:nvSpPr>
          <p:cNvPr id="387077" name="Rectangle 5"/>
          <p:cNvSpPr>
            <a:spLocks noGrp="1" noChangeArrowheads="1"/>
          </p:cNvSpPr>
          <p:nvPr>
            <p:ph type="body" idx="1"/>
          </p:nvPr>
        </p:nvSpPr>
        <p:spPr>
          <a:xfrm>
            <a:off x="1143000" y="1306513"/>
            <a:ext cx="7772400" cy="4978400"/>
          </a:xfrm>
          <a:noFill/>
        </p:spPr>
        <p:txBody>
          <a:bodyPr/>
          <a:lstStyle/>
          <a:p>
            <a:pPr>
              <a:spcBef>
                <a:spcPts val="600"/>
              </a:spcBef>
            </a:pPr>
            <a:r>
              <a:rPr lang="en-US" altLang="en-US" sz="2800" smtClean="0"/>
              <a:t>Diketahui:</a:t>
            </a:r>
          </a:p>
          <a:p>
            <a:pPr>
              <a:spcBef>
                <a:spcPts val="600"/>
              </a:spcBef>
              <a:buFont typeface="Wingdings" panose="05000000000000000000" pitchFamily="2" charset="2"/>
              <a:buNone/>
            </a:pPr>
            <a:r>
              <a:rPr lang="en-US" altLang="en-US" sz="2800" smtClean="0"/>
              <a:t>	Fungsi Isoquant: </a:t>
            </a:r>
            <a:r>
              <a:rPr lang="en-US" altLang="en-US" sz="2800" i="1" smtClean="0"/>
              <a:t>Q</a:t>
            </a:r>
            <a:r>
              <a:rPr lang="en-US" altLang="en-US" sz="2800" smtClean="0"/>
              <a:t> = </a:t>
            </a:r>
            <a:r>
              <a:rPr lang="en-US" altLang="en-US" sz="2800" i="1" smtClean="0"/>
              <a:t>f</a:t>
            </a:r>
            <a:r>
              <a:rPr lang="en-US" altLang="en-US" sz="2800" smtClean="0"/>
              <a:t>(</a:t>
            </a:r>
            <a:r>
              <a:rPr lang="en-US" altLang="en-US" sz="2800" i="1" smtClean="0"/>
              <a:t>K</a:t>
            </a:r>
            <a:r>
              <a:rPr lang="en-US" altLang="en-US" sz="2800" smtClean="0"/>
              <a:t>,</a:t>
            </a:r>
            <a:r>
              <a:rPr lang="en-US" altLang="en-US" sz="2800" i="1" smtClean="0"/>
              <a:t>L</a:t>
            </a:r>
            <a:r>
              <a:rPr lang="en-US" altLang="en-US" sz="2800" smtClean="0"/>
              <a:t>)</a:t>
            </a:r>
          </a:p>
          <a:p>
            <a:pPr>
              <a:spcBef>
                <a:spcPts val="600"/>
              </a:spcBef>
              <a:buFont typeface="Wingdings" panose="05000000000000000000" pitchFamily="2" charset="2"/>
              <a:buNone/>
            </a:pPr>
            <a:r>
              <a:rPr lang="en-US" altLang="en-US" sz="2800" smtClean="0"/>
              <a:t>	Fungsi Isocost: </a:t>
            </a:r>
            <a:r>
              <a:rPr lang="en-US" altLang="en-US" sz="2800" i="1" smtClean="0"/>
              <a:t>C</a:t>
            </a:r>
            <a:r>
              <a:rPr lang="en-US" altLang="en-US" sz="2800" smtClean="0"/>
              <a:t> = </a:t>
            </a:r>
            <a:r>
              <a:rPr lang="en-US" altLang="en-US" sz="2800" i="1" smtClean="0"/>
              <a:t>wL</a:t>
            </a:r>
            <a:r>
              <a:rPr lang="en-US" altLang="en-US" sz="2800" smtClean="0"/>
              <a:t>+</a:t>
            </a:r>
            <a:r>
              <a:rPr lang="en-US" altLang="en-US" sz="2800" i="1" smtClean="0"/>
              <a:t>rK</a:t>
            </a:r>
          </a:p>
          <a:p>
            <a:pPr>
              <a:spcBef>
                <a:spcPts val="600"/>
              </a:spcBef>
            </a:pPr>
            <a:r>
              <a:rPr lang="en-US" altLang="en-US" sz="2800" smtClean="0">
                <a:solidFill>
                  <a:srgbClr val="C00000"/>
                </a:solidFill>
              </a:rPr>
              <a:t>Maksimalisasi output:</a:t>
            </a:r>
          </a:p>
          <a:p>
            <a:pPr>
              <a:spcBef>
                <a:spcPts val="600"/>
              </a:spcBef>
              <a:buFont typeface="Wingdings" panose="05000000000000000000" pitchFamily="2" charset="2"/>
              <a:buNone/>
            </a:pPr>
            <a:r>
              <a:rPr lang="en-US" altLang="en-US" sz="2800" smtClean="0"/>
              <a:t>	</a:t>
            </a:r>
            <a:r>
              <a:rPr lang="en-US" altLang="en-US" sz="2800" i="1" smtClean="0"/>
              <a:t>Q</a:t>
            </a:r>
            <a:r>
              <a:rPr lang="en-US" altLang="en-US" sz="2800" smtClean="0"/>
              <a:t> = </a:t>
            </a:r>
            <a:r>
              <a:rPr lang="en-US" altLang="en-US" sz="2800" i="1" smtClean="0"/>
              <a:t>f</a:t>
            </a:r>
            <a:r>
              <a:rPr lang="en-US" altLang="en-US" sz="2800" smtClean="0"/>
              <a:t>(</a:t>
            </a:r>
            <a:r>
              <a:rPr lang="en-US" altLang="en-US" sz="2800" i="1" smtClean="0"/>
              <a:t>K</a:t>
            </a:r>
            <a:r>
              <a:rPr lang="en-US" altLang="en-US" sz="2800" smtClean="0"/>
              <a:t>,</a:t>
            </a:r>
            <a:r>
              <a:rPr lang="en-US" altLang="en-US" sz="2800" i="1" smtClean="0"/>
              <a:t>L</a:t>
            </a:r>
            <a:r>
              <a:rPr lang="en-US" altLang="en-US" sz="2800" smtClean="0"/>
              <a:t>) s.t. </a:t>
            </a:r>
            <a:r>
              <a:rPr lang="en-US" altLang="en-US" sz="2800" i="1" smtClean="0"/>
              <a:t>C</a:t>
            </a:r>
            <a:r>
              <a:rPr lang="en-US" altLang="en-US" sz="2800" smtClean="0"/>
              <a:t> = </a:t>
            </a:r>
            <a:r>
              <a:rPr lang="en-US" altLang="en-US" sz="2800" i="1" smtClean="0"/>
              <a:t>wL</a:t>
            </a:r>
            <a:r>
              <a:rPr lang="en-US" altLang="en-US" sz="2800" smtClean="0"/>
              <a:t>+</a:t>
            </a:r>
            <a:r>
              <a:rPr lang="en-US" altLang="en-US" sz="2800" i="1" smtClean="0"/>
              <a:t>rK</a:t>
            </a:r>
            <a:r>
              <a:rPr lang="en-US" altLang="en-US" sz="2800" smtClean="0"/>
              <a:t> </a:t>
            </a:r>
          </a:p>
          <a:p>
            <a:pPr>
              <a:spcBef>
                <a:spcPts val="600"/>
              </a:spcBef>
            </a:pPr>
            <a:endParaRPr lang="en-US" altLang="en-US" sz="2800" smtClean="0"/>
          </a:p>
          <a:p>
            <a:pPr>
              <a:spcBef>
                <a:spcPts val="600"/>
              </a:spcBef>
            </a:pPr>
            <a:r>
              <a:rPr lang="en-US" altLang="en-US" sz="2800" smtClean="0"/>
              <a:t>Persamaan Lagrangiannya:</a:t>
            </a:r>
          </a:p>
          <a:p>
            <a:pPr>
              <a:spcBef>
                <a:spcPts val="600"/>
              </a:spcBef>
              <a:buFont typeface="Wingdings" panose="05000000000000000000" pitchFamily="2" charset="2"/>
              <a:buNone/>
            </a:pPr>
            <a:r>
              <a:rPr lang="en-US" altLang="en-US" sz="2800" smtClean="0"/>
              <a:t>	</a:t>
            </a:r>
            <a:r>
              <a:rPr lang="en-US" altLang="en-US" sz="2800" i="1" smtClean="0"/>
              <a:t>z</a:t>
            </a:r>
            <a:r>
              <a:rPr lang="en-US" altLang="en-US" sz="2800" smtClean="0"/>
              <a:t> = </a:t>
            </a:r>
            <a:r>
              <a:rPr lang="en-US" altLang="en-US" sz="2800" i="1" smtClean="0"/>
              <a:t>f</a:t>
            </a:r>
            <a:r>
              <a:rPr lang="en-US" altLang="en-US" sz="2800" smtClean="0"/>
              <a:t>(</a:t>
            </a:r>
            <a:r>
              <a:rPr lang="en-US" altLang="en-US" sz="2800" i="1" smtClean="0"/>
              <a:t>K</a:t>
            </a:r>
            <a:r>
              <a:rPr lang="en-US" altLang="en-US" sz="2800" smtClean="0"/>
              <a:t>,</a:t>
            </a:r>
            <a:r>
              <a:rPr lang="en-US" altLang="en-US" sz="2800" i="1" smtClean="0"/>
              <a:t>L</a:t>
            </a:r>
            <a:r>
              <a:rPr lang="en-US" altLang="en-US" sz="2800" smtClean="0"/>
              <a:t>) + </a:t>
            </a:r>
            <a:r>
              <a:rPr lang="el-GR" altLang="en-US" sz="2800" smtClean="0">
                <a:cs typeface="Times New Roman" panose="02020603050405020304" pitchFamily="18" charset="0"/>
              </a:rPr>
              <a:t>λ</a:t>
            </a:r>
            <a:r>
              <a:rPr lang="en-US" altLang="en-US" sz="2800" smtClean="0">
                <a:cs typeface="Times New Roman" panose="02020603050405020304" pitchFamily="18" charset="0"/>
              </a:rPr>
              <a:t>(</a:t>
            </a:r>
            <a:r>
              <a:rPr lang="en-US" altLang="en-US" sz="2800" i="1" smtClean="0"/>
              <a:t>C-wL-rK)</a:t>
            </a:r>
            <a:endParaRPr lang="en-US" altLang="en-US" sz="2800" smtClean="0"/>
          </a:p>
          <a:p>
            <a:pPr>
              <a:spcBef>
                <a:spcPts val="600"/>
              </a:spcBef>
            </a:pPr>
            <a:r>
              <a:rPr lang="en-US" altLang="en-US" sz="2800" smtClean="0"/>
              <a:t>Solusi diperoleh pada turunan ke-1 fungsi z dan men-setnya sama dgn nol [f’(z) = 0]: </a:t>
            </a:r>
          </a:p>
          <a:p>
            <a:pPr>
              <a:spcBef>
                <a:spcPts val="600"/>
              </a:spcBef>
              <a:buFont typeface="Wingdings" panose="05000000000000000000" pitchFamily="2" charset="2"/>
              <a:buNone/>
            </a:pPr>
            <a:r>
              <a:rPr lang="en-US" altLang="en-US" sz="2800" smtClean="0"/>
              <a:t>	</a:t>
            </a:r>
            <a:endParaRPr lang="en-US" altLang="en-US" sz="2800" i="1" smtClean="0"/>
          </a:p>
          <a:p>
            <a:pPr>
              <a:spcBef>
                <a:spcPts val="600"/>
              </a:spcBef>
              <a:buFont typeface="Wingdings" panose="05000000000000000000" pitchFamily="2" charset="2"/>
              <a:buNone/>
            </a:pPr>
            <a:r>
              <a:rPr lang="en-US" altLang="en-US" sz="2800" smtClean="0"/>
              <a:t> </a:t>
            </a:r>
          </a:p>
        </p:txBody>
      </p:sp>
      <p:sp>
        <p:nvSpPr>
          <p:cNvPr id="17" name="Oval 16"/>
          <p:cNvSpPr>
            <a:spLocks noChangeArrowheads="1"/>
          </p:cNvSpPr>
          <p:nvPr/>
        </p:nvSpPr>
        <p:spPr bwMode="auto">
          <a:xfrm>
            <a:off x="2162175" y="3294063"/>
            <a:ext cx="1030288" cy="649287"/>
          </a:xfrm>
          <a:prstGeom prst="ellipse">
            <a:avLst/>
          </a:prstGeom>
          <a:noFill/>
          <a:ln w="127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8" name="Oval 17"/>
          <p:cNvSpPr>
            <a:spLocks noChangeArrowheads="1"/>
          </p:cNvSpPr>
          <p:nvPr/>
        </p:nvSpPr>
        <p:spPr bwMode="auto">
          <a:xfrm>
            <a:off x="3708400" y="3273425"/>
            <a:ext cx="2039938" cy="649288"/>
          </a:xfrm>
          <a:prstGeom prst="ellipse">
            <a:avLst/>
          </a:prstGeom>
          <a:noFill/>
          <a:ln w="127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9" name="Rectangle 18"/>
          <p:cNvSpPr>
            <a:spLocks noChangeArrowheads="1"/>
          </p:cNvSpPr>
          <p:nvPr/>
        </p:nvSpPr>
        <p:spPr bwMode="auto">
          <a:xfrm>
            <a:off x="160338" y="3962400"/>
            <a:ext cx="26495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Fungsi objektifitas</a:t>
            </a:r>
          </a:p>
        </p:txBody>
      </p:sp>
      <p:sp>
        <p:nvSpPr>
          <p:cNvPr id="20" name="Rectangle 19"/>
          <p:cNvSpPr>
            <a:spLocks noChangeArrowheads="1"/>
          </p:cNvSpPr>
          <p:nvPr/>
        </p:nvSpPr>
        <p:spPr bwMode="auto">
          <a:xfrm>
            <a:off x="4564063" y="3940175"/>
            <a:ext cx="1589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Constraint</a:t>
            </a:r>
          </a:p>
        </p:txBody>
      </p:sp>
      <p:cxnSp>
        <p:nvCxnSpPr>
          <p:cNvPr id="22" name="Straight Arrow Connector 21"/>
          <p:cNvCxnSpPr>
            <a:cxnSpLocks noChangeShapeType="1"/>
            <a:stCxn id="17" idx="5"/>
            <a:endCxn id="19" idx="3"/>
          </p:cNvCxnSpPr>
          <p:nvPr/>
        </p:nvCxnSpPr>
        <p:spPr bwMode="auto">
          <a:xfrm rot="5400000">
            <a:off x="2753519" y="3904456"/>
            <a:ext cx="344488" cy="231775"/>
          </a:xfrm>
          <a:prstGeom prst="bentConnector2">
            <a:avLst/>
          </a:prstGeom>
          <a:noFill/>
          <a:ln w="127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6" name="Straight Arrow Connector 21"/>
          <p:cNvCxnSpPr>
            <a:cxnSpLocks noChangeShapeType="1"/>
            <a:stCxn id="18" idx="3"/>
            <a:endCxn id="20" idx="1"/>
          </p:cNvCxnSpPr>
          <p:nvPr/>
        </p:nvCxnSpPr>
        <p:spPr bwMode="auto">
          <a:xfrm rot="16200000" flipH="1">
            <a:off x="4113213" y="3721100"/>
            <a:ext cx="344487" cy="557213"/>
          </a:xfrm>
          <a:prstGeom prst="bentConnector2">
            <a:avLst/>
          </a:prstGeom>
          <a:noFill/>
          <a:ln w="12700" algn="ctr">
            <a:solidFill>
              <a:srgbClr val="FF0000"/>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707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707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707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7077">
                                            <p:txEl>
                                              <p:pRg st="3" end="3"/>
                                            </p:txEl>
                                          </p:spTgt>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nodeType="afterEffect">
                                  <p:stCondLst>
                                    <p:cond delay="500"/>
                                  </p:stCondLst>
                                  <p:childTnLst>
                                    <p:set>
                                      <p:cBhvr>
                                        <p:cTn id="17" dur="1" fill="hold">
                                          <p:stCondLst>
                                            <p:cond delay="0"/>
                                          </p:stCondLst>
                                        </p:cTn>
                                        <p:tgtEl>
                                          <p:spTgt spid="387077">
                                            <p:txEl>
                                              <p:pRg st="4" end="4"/>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childTnLst>
                          </p:cTn>
                        </p:par>
                        <p:par>
                          <p:cTn id="22" fill="hold" nodeType="afterGroup">
                            <p:stCondLst>
                              <p:cond delay="0"/>
                            </p:stCondLst>
                            <p:childTnLst>
                              <p:par>
                                <p:cTn id="23" presetID="22" presetClass="entr" presetSubtype="2" fill="hold" nodeType="afterEffect">
                                  <p:stCondLst>
                                    <p:cond delay="500"/>
                                  </p:stCondLst>
                                  <p:childTnLst>
                                    <p:set>
                                      <p:cBhvr>
                                        <p:cTn id="24" dur="1" fill="hold">
                                          <p:stCondLst>
                                            <p:cond delay="0"/>
                                          </p:stCondLst>
                                        </p:cTn>
                                        <p:tgtEl>
                                          <p:spTgt spid="22"/>
                                        </p:tgtEl>
                                        <p:attrNameLst>
                                          <p:attrName>style.visibility</p:attrName>
                                        </p:attrNameLst>
                                      </p:cBhvr>
                                      <p:to>
                                        <p:strVal val="visible"/>
                                      </p:to>
                                    </p:set>
                                    <p:animEffect transition="in" filter="wipe(right)">
                                      <p:cBhvr>
                                        <p:cTn id="25" dur="500"/>
                                        <p:tgtEl>
                                          <p:spTgt spid="22"/>
                                        </p:tgtEl>
                                      </p:cBhvr>
                                    </p:animEffect>
                                  </p:childTnLst>
                                </p:cTn>
                              </p:par>
                            </p:childTnLst>
                          </p:cTn>
                        </p:par>
                        <p:par>
                          <p:cTn id="26" fill="hold" nodeType="afterGroup">
                            <p:stCondLst>
                              <p:cond delay="1000"/>
                            </p:stCondLst>
                            <p:childTnLst>
                              <p:par>
                                <p:cTn id="27" presetID="1" presetClass="entr" presetSubtype="0" fill="hold" grpId="0" nodeType="afterEffect">
                                  <p:stCondLst>
                                    <p:cond delay="50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par>
                          <p:cTn id="33" fill="hold" nodeType="afterGroup">
                            <p:stCondLst>
                              <p:cond delay="0"/>
                            </p:stCondLst>
                            <p:childTnLst>
                              <p:par>
                                <p:cTn id="34" presetID="22" presetClass="entr" presetSubtype="8" fill="hold" nodeType="afterEffect">
                                  <p:stCondLst>
                                    <p:cond delay="50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500"/>
                                        <p:tgtEl>
                                          <p:spTgt spid="26"/>
                                        </p:tgtEl>
                                      </p:cBhvr>
                                    </p:animEffect>
                                  </p:childTnLst>
                                </p:cTn>
                              </p:par>
                            </p:childTnLst>
                          </p:cTn>
                        </p:par>
                        <p:par>
                          <p:cTn id="37" fill="hold" nodeType="afterGroup">
                            <p:stCondLst>
                              <p:cond delay="1000"/>
                            </p:stCondLst>
                            <p:childTnLst>
                              <p:par>
                                <p:cTn id="38" presetID="1" presetClass="entr" presetSubtype="0" fill="hold" grpId="0" nodeType="afterEffect">
                                  <p:stCondLst>
                                    <p:cond delay="500"/>
                                  </p:stCondLst>
                                  <p:childTnLst>
                                    <p:set>
                                      <p:cBhvr>
                                        <p:cTn id="39" dur="1" fill="hold">
                                          <p:stCondLst>
                                            <p:cond delay="0"/>
                                          </p:stCondLst>
                                        </p:cTn>
                                        <p:tgtEl>
                                          <p:spTgt spid="20"/>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387077">
                                            <p:txEl>
                                              <p:pRg st="6" end="6"/>
                                            </p:txEl>
                                          </p:spTgt>
                                        </p:tgtEl>
                                        <p:attrNameLst>
                                          <p:attrName>style.visibility</p:attrName>
                                        </p:attrNameLst>
                                      </p:cBhvr>
                                      <p:to>
                                        <p:strVal val="visible"/>
                                      </p:to>
                                    </p:set>
                                  </p:childTnLst>
                                </p:cTn>
                              </p:par>
                            </p:childTnLst>
                          </p:cTn>
                        </p:par>
                        <p:par>
                          <p:cTn id="44" fill="hold" nodeType="afterGroup">
                            <p:stCondLst>
                              <p:cond delay="0"/>
                            </p:stCondLst>
                            <p:childTnLst>
                              <p:par>
                                <p:cTn id="45" presetID="1" presetClass="entr" presetSubtype="0" fill="hold" nodeType="afterEffect">
                                  <p:stCondLst>
                                    <p:cond delay="500"/>
                                  </p:stCondLst>
                                  <p:childTnLst>
                                    <p:set>
                                      <p:cBhvr>
                                        <p:cTn id="46" dur="1" fill="hold">
                                          <p:stCondLst>
                                            <p:cond delay="0"/>
                                          </p:stCondLst>
                                        </p:cTn>
                                        <p:tgtEl>
                                          <p:spTgt spid="387077">
                                            <p:txEl>
                                              <p:pRg st="7" end="7"/>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8707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p:bldP spid="20"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890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C599A923-C85C-4F5D-846D-9DF0C8C711F1}" type="slidenum">
              <a:rPr lang="en-US" altLang="en-US" sz="1600">
                <a:solidFill>
                  <a:schemeClr val="tx1"/>
                </a:solidFill>
              </a:rPr>
              <a:pPr>
                <a:spcBef>
                  <a:spcPct val="0"/>
                </a:spcBef>
                <a:buClrTx/>
                <a:buSzTx/>
                <a:buFontTx/>
                <a:buNone/>
              </a:pPr>
              <a:t>36</a:t>
            </a:fld>
            <a:endParaRPr lang="en-US" altLang="en-US" sz="1600" b="0">
              <a:solidFill>
                <a:schemeClr val="tx1"/>
              </a:solidFill>
              <a:latin typeface="Times New Roman" panose="02020603050405020304" pitchFamily="18" charset="0"/>
            </a:endParaRPr>
          </a:p>
        </p:txBody>
      </p:sp>
      <p:sp>
        <p:nvSpPr>
          <p:cNvPr id="89092"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9093"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89094" name="Rectangle 4"/>
          <p:cNvSpPr>
            <a:spLocks noGrp="1" noChangeArrowheads="1"/>
          </p:cNvSpPr>
          <p:nvPr>
            <p:ph type="title"/>
          </p:nvPr>
        </p:nvSpPr>
        <p:spPr>
          <a:noFill/>
        </p:spPr>
        <p:txBody>
          <a:bodyPr/>
          <a:lstStyle/>
          <a:p>
            <a:r>
              <a:rPr lang="en-US" altLang="en-US" smtClean="0"/>
              <a:t>Constrained Optimalization</a:t>
            </a:r>
          </a:p>
        </p:txBody>
      </p:sp>
      <p:sp>
        <p:nvSpPr>
          <p:cNvPr id="387077" name="Rectangle 5"/>
          <p:cNvSpPr>
            <a:spLocks noGrp="1" noChangeArrowheads="1"/>
          </p:cNvSpPr>
          <p:nvPr>
            <p:ph type="body" idx="1"/>
          </p:nvPr>
        </p:nvSpPr>
        <p:spPr>
          <a:xfrm>
            <a:off x="1143000" y="1306513"/>
            <a:ext cx="7772400" cy="4978400"/>
          </a:xfrm>
          <a:noFill/>
        </p:spPr>
        <p:txBody>
          <a:bodyPr/>
          <a:lstStyle/>
          <a:p>
            <a:pPr>
              <a:spcBef>
                <a:spcPts val="600"/>
              </a:spcBef>
            </a:pPr>
            <a:r>
              <a:rPr lang="en-US" altLang="en-US" sz="2800" smtClean="0"/>
              <a:t>Partial derivative </a:t>
            </a:r>
            <a:r>
              <a:rPr lang="en-US" altLang="en-US" sz="2800" i="1" smtClean="0"/>
              <a:t>Z</a:t>
            </a:r>
            <a:r>
              <a:rPr lang="en-US" altLang="en-US" sz="2800" smtClean="0"/>
              <a:t> atas </a:t>
            </a:r>
            <a:r>
              <a:rPr lang="en-US" altLang="en-US" sz="2800" i="1" smtClean="0"/>
              <a:t>L</a:t>
            </a:r>
            <a:r>
              <a:rPr lang="en-US" altLang="en-US" sz="2800" smtClean="0"/>
              <a:t>,</a:t>
            </a:r>
            <a:r>
              <a:rPr lang="en-US" altLang="en-US" sz="2800" i="1" smtClean="0"/>
              <a:t>K</a:t>
            </a:r>
            <a:r>
              <a:rPr lang="en-US" altLang="en-US" sz="2800" smtClean="0"/>
              <a:t> dan </a:t>
            </a:r>
            <a:r>
              <a:rPr lang="el-GR" altLang="en-US" sz="2800" i="1" smtClean="0">
                <a:cs typeface="Times New Roman" panose="02020603050405020304" pitchFamily="18" charset="0"/>
              </a:rPr>
              <a:t>λ</a:t>
            </a:r>
            <a:r>
              <a:rPr lang="el-GR" altLang="en-US" sz="2800" smtClean="0">
                <a:cs typeface="Times New Roman" panose="02020603050405020304" pitchFamily="18" charset="0"/>
              </a:rPr>
              <a:t> </a:t>
            </a:r>
            <a:r>
              <a:rPr lang="en-US" altLang="en-US" sz="2800" smtClean="0"/>
              <a:t>:</a:t>
            </a:r>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pPr>
            <a:r>
              <a:rPr lang="en-US" altLang="en-US" sz="2800" smtClean="0"/>
              <a:t>Karena                       dan                      maka:  </a:t>
            </a:r>
          </a:p>
          <a:p>
            <a:pPr>
              <a:spcBef>
                <a:spcPts val="600"/>
              </a:spcBef>
              <a:buFont typeface="Wingdings" panose="05000000000000000000" pitchFamily="2" charset="2"/>
              <a:buNone/>
            </a:pPr>
            <a:r>
              <a:rPr lang="en-US" altLang="en-US" sz="2800" smtClean="0"/>
              <a:t>	</a:t>
            </a:r>
          </a:p>
          <a:p>
            <a:pPr>
              <a:spcBef>
                <a:spcPts val="600"/>
              </a:spcBef>
              <a:buFont typeface="Wingdings" panose="05000000000000000000" pitchFamily="2" charset="2"/>
              <a:buNone/>
            </a:pPr>
            <a:r>
              <a:rPr lang="en-US" altLang="en-US" sz="2800" smtClean="0"/>
              <a:t>	</a:t>
            </a:r>
            <a:endParaRPr lang="en-US" altLang="en-US" sz="2800" i="1" smtClean="0"/>
          </a:p>
          <a:p>
            <a:pPr>
              <a:spcBef>
                <a:spcPts val="600"/>
              </a:spcBef>
              <a:buFont typeface="Wingdings" panose="05000000000000000000" pitchFamily="2" charset="2"/>
              <a:buNone/>
            </a:pPr>
            <a:r>
              <a:rPr lang="en-US" altLang="en-US" sz="2800" smtClean="0"/>
              <a:t> </a:t>
            </a:r>
          </a:p>
        </p:txBody>
      </p:sp>
      <p:graphicFrame>
        <p:nvGraphicFramePr>
          <p:cNvPr id="128002" name="Object 2"/>
          <p:cNvGraphicFramePr>
            <a:graphicFrameLocks noChangeAspect="1"/>
          </p:cNvGraphicFramePr>
          <p:nvPr/>
        </p:nvGraphicFramePr>
        <p:xfrm>
          <a:off x="1628775" y="1814513"/>
          <a:ext cx="3057525" cy="854075"/>
        </p:xfrm>
        <a:graphic>
          <a:graphicData uri="http://schemas.openxmlformats.org/presentationml/2006/ole">
            <mc:AlternateContent xmlns:mc="http://schemas.openxmlformats.org/markup-compatibility/2006">
              <mc:Choice xmlns:v="urn:schemas-microsoft-com:vml" Requires="v">
                <p:oleObj spid="_x0000_s89136" name="Equation" r:id="rId4" imgW="1497950" imgH="393529" progId="Equation.3">
                  <p:embed/>
                </p:oleObj>
              </mc:Choice>
              <mc:Fallback>
                <p:oleObj name="Equation" r:id="rId4" imgW="1497950" imgH="39352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8775" y="1814513"/>
                        <a:ext cx="3057525"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8003" name="Object 3"/>
          <p:cNvGraphicFramePr>
            <a:graphicFrameLocks noChangeAspect="1"/>
          </p:cNvGraphicFramePr>
          <p:nvPr/>
        </p:nvGraphicFramePr>
        <p:xfrm>
          <a:off x="2890838" y="4281488"/>
          <a:ext cx="2073275" cy="854075"/>
        </p:xfrm>
        <a:graphic>
          <a:graphicData uri="http://schemas.openxmlformats.org/presentationml/2006/ole">
            <mc:AlternateContent xmlns:mc="http://schemas.openxmlformats.org/markup-compatibility/2006">
              <mc:Choice xmlns:v="urn:schemas-microsoft-com:vml" Requires="v">
                <p:oleObj spid="_x0000_s89137" name="Equation" r:id="rId6" imgW="1016000" imgH="393700" progId="Equation.3">
                  <p:embed/>
                </p:oleObj>
              </mc:Choice>
              <mc:Fallback>
                <p:oleObj name="Equation" r:id="rId6" imgW="10160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0838" y="4281488"/>
                        <a:ext cx="2073275"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8004" name="Object 4"/>
          <p:cNvGraphicFramePr>
            <a:graphicFrameLocks noChangeAspect="1"/>
          </p:cNvGraphicFramePr>
          <p:nvPr/>
        </p:nvGraphicFramePr>
        <p:xfrm>
          <a:off x="5597525" y="4287838"/>
          <a:ext cx="2097088" cy="854075"/>
        </p:xfrm>
        <a:graphic>
          <a:graphicData uri="http://schemas.openxmlformats.org/presentationml/2006/ole">
            <mc:AlternateContent xmlns:mc="http://schemas.openxmlformats.org/markup-compatibility/2006">
              <mc:Choice xmlns:v="urn:schemas-microsoft-com:vml" Requires="v">
                <p:oleObj spid="_x0000_s89138" name="Equation" r:id="rId8" imgW="1028254" imgH="393529" progId="Equation.3">
                  <p:embed/>
                </p:oleObj>
              </mc:Choice>
              <mc:Fallback>
                <p:oleObj name="Equation" r:id="rId8" imgW="1028254" imgH="393529"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97525" y="4287838"/>
                        <a:ext cx="2097088"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8005" name="Object 5"/>
          <p:cNvGraphicFramePr>
            <a:graphicFrameLocks noChangeAspect="1"/>
          </p:cNvGraphicFramePr>
          <p:nvPr/>
        </p:nvGraphicFramePr>
        <p:xfrm>
          <a:off x="1619250" y="2720975"/>
          <a:ext cx="3030538" cy="854075"/>
        </p:xfrm>
        <a:graphic>
          <a:graphicData uri="http://schemas.openxmlformats.org/presentationml/2006/ole">
            <mc:AlternateContent xmlns:mc="http://schemas.openxmlformats.org/markup-compatibility/2006">
              <mc:Choice xmlns:v="urn:schemas-microsoft-com:vml" Requires="v">
                <p:oleObj spid="_x0000_s89139" name="Equation" r:id="rId10" imgW="1485900" imgH="393700" progId="Equation.3">
                  <p:embed/>
                </p:oleObj>
              </mc:Choice>
              <mc:Fallback>
                <p:oleObj name="Equation" r:id="rId10" imgW="1485900" imgH="3937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19250" y="2720975"/>
                        <a:ext cx="3030538"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8006" name="Object 6"/>
          <p:cNvGraphicFramePr>
            <a:graphicFrameLocks noChangeAspect="1"/>
          </p:cNvGraphicFramePr>
          <p:nvPr/>
        </p:nvGraphicFramePr>
        <p:xfrm>
          <a:off x="1611313" y="3570288"/>
          <a:ext cx="2797175" cy="854075"/>
        </p:xfrm>
        <a:graphic>
          <a:graphicData uri="http://schemas.openxmlformats.org/presentationml/2006/ole">
            <mc:AlternateContent xmlns:mc="http://schemas.openxmlformats.org/markup-compatibility/2006">
              <mc:Choice xmlns:v="urn:schemas-microsoft-com:vml" Requires="v">
                <p:oleObj spid="_x0000_s89140" name="Equation" r:id="rId12" imgW="1371600" imgH="393700" progId="Equation.3">
                  <p:embed/>
                </p:oleObj>
              </mc:Choice>
              <mc:Fallback>
                <p:oleObj name="Equation" r:id="rId12" imgW="1371600" imgH="3937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11313" y="3570288"/>
                        <a:ext cx="2797175"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Rectangle 20"/>
          <p:cNvSpPr>
            <a:spLocks noChangeArrowheads="1"/>
          </p:cNvSpPr>
          <p:nvPr/>
        </p:nvSpPr>
        <p:spPr bwMode="auto">
          <a:xfrm>
            <a:off x="5051425" y="1989138"/>
            <a:ext cx="24923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……………….(1)</a:t>
            </a:r>
          </a:p>
        </p:txBody>
      </p:sp>
      <p:sp>
        <p:nvSpPr>
          <p:cNvPr id="23" name="Rectangle 22"/>
          <p:cNvSpPr>
            <a:spLocks noChangeArrowheads="1"/>
          </p:cNvSpPr>
          <p:nvPr/>
        </p:nvSpPr>
        <p:spPr bwMode="auto">
          <a:xfrm>
            <a:off x="5043488" y="2852738"/>
            <a:ext cx="24939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……………….(2)</a:t>
            </a:r>
          </a:p>
        </p:txBody>
      </p:sp>
      <p:sp>
        <p:nvSpPr>
          <p:cNvPr id="24" name="Rectangle 23"/>
          <p:cNvSpPr>
            <a:spLocks noChangeArrowheads="1"/>
          </p:cNvSpPr>
          <p:nvPr/>
        </p:nvSpPr>
        <p:spPr bwMode="auto">
          <a:xfrm>
            <a:off x="5051425" y="3730625"/>
            <a:ext cx="2492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……………….(3)</a:t>
            </a:r>
          </a:p>
        </p:txBody>
      </p:sp>
      <p:graphicFrame>
        <p:nvGraphicFramePr>
          <p:cNvPr id="128007" name="Object 7"/>
          <p:cNvGraphicFramePr>
            <a:graphicFrameLocks noChangeAspect="1"/>
          </p:cNvGraphicFramePr>
          <p:nvPr/>
        </p:nvGraphicFramePr>
        <p:xfrm>
          <a:off x="1325563" y="5159375"/>
          <a:ext cx="2487612" cy="854075"/>
        </p:xfrm>
        <a:graphic>
          <a:graphicData uri="http://schemas.openxmlformats.org/presentationml/2006/ole">
            <mc:AlternateContent xmlns:mc="http://schemas.openxmlformats.org/markup-compatibility/2006">
              <mc:Choice xmlns:v="urn:schemas-microsoft-com:vml" Requires="v">
                <p:oleObj spid="_x0000_s89141" name="Equation" r:id="rId14" imgW="1218671" imgH="393529" progId="Equation.3">
                  <p:embed/>
                </p:oleObj>
              </mc:Choice>
              <mc:Fallback>
                <p:oleObj name="Equation" r:id="rId14" imgW="1218671" imgH="393529" progId="Equation.3">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325563" y="5159375"/>
                        <a:ext cx="2487612"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8008" name="Object 8"/>
          <p:cNvGraphicFramePr>
            <a:graphicFrameLocks noChangeAspect="1"/>
          </p:cNvGraphicFramePr>
          <p:nvPr/>
        </p:nvGraphicFramePr>
        <p:xfrm>
          <a:off x="5135563" y="5153025"/>
          <a:ext cx="2487612" cy="854075"/>
        </p:xfrm>
        <a:graphic>
          <a:graphicData uri="http://schemas.openxmlformats.org/presentationml/2006/ole">
            <mc:AlternateContent xmlns:mc="http://schemas.openxmlformats.org/markup-compatibility/2006">
              <mc:Choice xmlns:v="urn:schemas-microsoft-com:vml" Requires="v">
                <p:oleObj spid="_x0000_s89142" name="Equation" r:id="rId16" imgW="1218671" imgH="393529" progId="Equation.3">
                  <p:embed/>
                </p:oleObj>
              </mc:Choice>
              <mc:Fallback>
                <p:oleObj name="Equation" r:id="rId16" imgW="1218671" imgH="393529" progId="Equation.3">
                  <p:embed/>
                  <p:pic>
                    <p:nvPicPr>
                      <p:cNvPr id="0"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35563" y="5153025"/>
                        <a:ext cx="2487612"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Rectangle 24"/>
          <p:cNvSpPr>
            <a:spLocks noChangeArrowheads="1"/>
          </p:cNvSpPr>
          <p:nvPr/>
        </p:nvSpPr>
        <p:spPr bwMode="auto">
          <a:xfrm>
            <a:off x="3767138" y="5334000"/>
            <a:ext cx="1260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…….(4)</a:t>
            </a:r>
          </a:p>
        </p:txBody>
      </p:sp>
      <p:sp>
        <p:nvSpPr>
          <p:cNvPr id="27" name="Rectangle 26"/>
          <p:cNvSpPr>
            <a:spLocks noChangeArrowheads="1"/>
          </p:cNvSpPr>
          <p:nvPr/>
        </p:nvSpPr>
        <p:spPr bwMode="auto">
          <a:xfrm>
            <a:off x="7532688" y="5326063"/>
            <a:ext cx="12620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…….(5)</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70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8002"/>
                                        </p:tgtEl>
                                        <p:attrNameLst>
                                          <p:attrName>style.visibility</p:attrName>
                                        </p:attrNameLst>
                                      </p:cBhvr>
                                      <p:to>
                                        <p:strVal val="visible"/>
                                      </p:to>
                                    </p:set>
                                  </p:childTnLst>
                                </p:cTn>
                              </p:par>
                            </p:childTnLst>
                          </p:cTn>
                        </p:par>
                        <p:par>
                          <p:cTn id="11" fill="hold" nodeType="afterGroup">
                            <p:stCondLst>
                              <p:cond delay="0"/>
                            </p:stCondLst>
                            <p:childTnLst>
                              <p:par>
                                <p:cTn id="12" presetID="22" presetClass="entr" presetSubtype="8" fill="hold" grpId="0" nodeType="afterEffect">
                                  <p:stCondLst>
                                    <p:cond delay="50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nodeType="afterGroup">
                            <p:stCondLst>
                              <p:cond delay="1000"/>
                            </p:stCondLst>
                            <p:childTnLst>
                              <p:par>
                                <p:cTn id="16" presetID="1" presetClass="entr" presetSubtype="0" fill="hold" nodeType="afterEffect">
                                  <p:stCondLst>
                                    <p:cond delay="500"/>
                                  </p:stCondLst>
                                  <p:childTnLst>
                                    <p:set>
                                      <p:cBhvr>
                                        <p:cTn id="17" dur="1" fill="hold">
                                          <p:stCondLst>
                                            <p:cond delay="0"/>
                                          </p:stCondLst>
                                        </p:cTn>
                                        <p:tgtEl>
                                          <p:spTgt spid="128005"/>
                                        </p:tgtEl>
                                        <p:attrNameLst>
                                          <p:attrName>style.visibility</p:attrName>
                                        </p:attrNameLst>
                                      </p:cBhvr>
                                      <p:to>
                                        <p:strVal val="visible"/>
                                      </p:to>
                                    </p:set>
                                  </p:childTnLst>
                                </p:cTn>
                              </p:par>
                            </p:childTnLst>
                          </p:cTn>
                        </p:par>
                        <p:par>
                          <p:cTn id="18" fill="hold" nodeType="afterGroup">
                            <p:stCondLst>
                              <p:cond delay="1500"/>
                            </p:stCondLst>
                            <p:childTnLst>
                              <p:par>
                                <p:cTn id="19" presetID="22" presetClass="entr" presetSubtype="8" fill="hold" grpId="0" nodeType="afterEffect">
                                  <p:stCondLst>
                                    <p:cond delay="50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nodeType="afterGroup">
                            <p:stCondLst>
                              <p:cond delay="2500"/>
                            </p:stCondLst>
                            <p:childTnLst>
                              <p:par>
                                <p:cTn id="23" presetID="1" presetClass="entr" presetSubtype="0" fill="hold" nodeType="afterEffect">
                                  <p:stCondLst>
                                    <p:cond delay="500"/>
                                  </p:stCondLst>
                                  <p:childTnLst>
                                    <p:set>
                                      <p:cBhvr>
                                        <p:cTn id="24" dur="1" fill="hold">
                                          <p:stCondLst>
                                            <p:cond delay="0"/>
                                          </p:stCondLst>
                                        </p:cTn>
                                        <p:tgtEl>
                                          <p:spTgt spid="128006"/>
                                        </p:tgtEl>
                                        <p:attrNameLst>
                                          <p:attrName>style.visibility</p:attrName>
                                        </p:attrNameLst>
                                      </p:cBhvr>
                                      <p:to>
                                        <p:strVal val="visible"/>
                                      </p:to>
                                    </p:set>
                                  </p:childTnLst>
                                </p:cTn>
                              </p:par>
                            </p:childTnLst>
                          </p:cTn>
                        </p:par>
                        <p:par>
                          <p:cTn id="25" fill="hold" nodeType="afterGroup">
                            <p:stCondLst>
                              <p:cond delay="3000"/>
                            </p:stCondLst>
                            <p:childTnLst>
                              <p:par>
                                <p:cTn id="26" presetID="22" presetClass="entr" presetSubtype="8" fill="hold" grpId="0" nodeType="afterEffect">
                                  <p:stCondLst>
                                    <p:cond delay="500"/>
                                  </p:stCondLst>
                                  <p:childTnLst>
                                    <p:set>
                                      <p:cBhvr>
                                        <p:cTn id="27" dur="1" fill="hold">
                                          <p:stCondLst>
                                            <p:cond delay="0"/>
                                          </p:stCondLst>
                                        </p:cTn>
                                        <p:tgtEl>
                                          <p:spTgt spid="24"/>
                                        </p:tgtEl>
                                        <p:attrNameLst>
                                          <p:attrName>style.visibility</p:attrName>
                                        </p:attrNameLst>
                                      </p:cBhvr>
                                      <p:to>
                                        <p:strVal val="visible"/>
                                      </p:to>
                                    </p:set>
                                    <p:animEffect transition="in" filter="wipe(left)">
                                      <p:cBhvr>
                                        <p:cTn id="28" dur="500"/>
                                        <p:tgtEl>
                                          <p:spTgt spid="2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87077">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800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800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28007"/>
                                        </p:tgtEl>
                                        <p:attrNameLst>
                                          <p:attrName>style.visibility</p:attrName>
                                        </p:attrNameLst>
                                      </p:cBhvr>
                                      <p:to>
                                        <p:strVal val="visible"/>
                                      </p:to>
                                    </p:set>
                                  </p:childTnLst>
                                </p:cTn>
                              </p:par>
                            </p:childTnLst>
                          </p:cTn>
                        </p:par>
                        <p:par>
                          <p:cTn id="41" fill="hold" nodeType="afterGroup">
                            <p:stCondLst>
                              <p:cond delay="0"/>
                            </p:stCondLst>
                            <p:childTnLst>
                              <p:par>
                                <p:cTn id="42" presetID="22" presetClass="entr" presetSubtype="8" fill="hold" grpId="0" nodeType="afterEffect">
                                  <p:stCondLst>
                                    <p:cond delay="50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childTnLst>
                          </p:cTn>
                        </p:par>
                        <p:par>
                          <p:cTn id="45" fill="hold" nodeType="afterGroup">
                            <p:stCondLst>
                              <p:cond delay="1000"/>
                            </p:stCondLst>
                            <p:childTnLst>
                              <p:par>
                                <p:cTn id="46" presetID="1" presetClass="entr" presetSubtype="0" fill="hold" nodeType="afterEffect">
                                  <p:stCondLst>
                                    <p:cond delay="500"/>
                                  </p:stCondLst>
                                  <p:childTnLst>
                                    <p:set>
                                      <p:cBhvr>
                                        <p:cTn id="47" dur="1" fill="hold">
                                          <p:stCondLst>
                                            <p:cond delay="0"/>
                                          </p:stCondLst>
                                        </p:cTn>
                                        <p:tgtEl>
                                          <p:spTgt spid="128008"/>
                                        </p:tgtEl>
                                        <p:attrNameLst>
                                          <p:attrName>style.visibility</p:attrName>
                                        </p:attrNameLst>
                                      </p:cBhvr>
                                      <p:to>
                                        <p:strVal val="visible"/>
                                      </p:to>
                                    </p:set>
                                  </p:childTnLst>
                                </p:cTn>
                              </p:par>
                            </p:childTnLst>
                          </p:cTn>
                        </p:par>
                        <p:par>
                          <p:cTn id="48" fill="hold" nodeType="afterGroup">
                            <p:stCondLst>
                              <p:cond delay="1500"/>
                            </p:stCondLst>
                            <p:childTnLst>
                              <p:par>
                                <p:cTn id="49" presetID="22" presetClass="entr" presetSubtype="8" fill="hold" grpId="0" nodeType="afterEffect">
                                  <p:stCondLst>
                                    <p:cond delay="50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24" grpId="0"/>
      <p:bldP spid="25" grpId="0"/>
      <p:bldP spid="27"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911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895F8781-769A-419B-BD56-4A630BBE5CC0}" type="slidenum">
              <a:rPr lang="en-US" altLang="en-US" sz="1600">
                <a:solidFill>
                  <a:schemeClr val="tx1"/>
                </a:solidFill>
              </a:rPr>
              <a:pPr>
                <a:spcBef>
                  <a:spcPct val="0"/>
                </a:spcBef>
                <a:buClrTx/>
                <a:buSzTx/>
                <a:buFontTx/>
                <a:buNone/>
              </a:pPr>
              <a:t>37</a:t>
            </a:fld>
            <a:endParaRPr lang="en-US" altLang="en-US" sz="1600" b="0">
              <a:solidFill>
                <a:schemeClr val="tx1"/>
              </a:solidFill>
              <a:latin typeface="Times New Roman" panose="02020603050405020304" pitchFamily="18" charset="0"/>
            </a:endParaRPr>
          </a:p>
        </p:txBody>
      </p:sp>
      <p:sp>
        <p:nvSpPr>
          <p:cNvPr id="91140"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1141"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1142" name="Rectangle 4"/>
          <p:cNvSpPr>
            <a:spLocks noGrp="1" noChangeArrowheads="1"/>
          </p:cNvSpPr>
          <p:nvPr>
            <p:ph type="title"/>
          </p:nvPr>
        </p:nvSpPr>
        <p:spPr>
          <a:noFill/>
        </p:spPr>
        <p:txBody>
          <a:bodyPr/>
          <a:lstStyle/>
          <a:p>
            <a:r>
              <a:rPr lang="en-US" altLang="en-US" smtClean="0"/>
              <a:t>Constrained Optimalization</a:t>
            </a:r>
          </a:p>
        </p:txBody>
      </p:sp>
      <p:sp>
        <p:nvSpPr>
          <p:cNvPr id="387077" name="Rectangle 5"/>
          <p:cNvSpPr>
            <a:spLocks noGrp="1" noChangeArrowheads="1"/>
          </p:cNvSpPr>
          <p:nvPr>
            <p:ph type="body" idx="1"/>
          </p:nvPr>
        </p:nvSpPr>
        <p:spPr>
          <a:xfrm>
            <a:off x="1143000" y="1306513"/>
            <a:ext cx="7772400" cy="4978400"/>
          </a:xfrm>
          <a:noFill/>
        </p:spPr>
        <p:txBody>
          <a:bodyPr/>
          <a:lstStyle/>
          <a:p>
            <a:pPr>
              <a:spcBef>
                <a:spcPts val="600"/>
              </a:spcBef>
            </a:pPr>
            <a:r>
              <a:rPr lang="en-US" altLang="en-US" sz="2800" smtClean="0">
                <a:cs typeface="Times New Roman" panose="02020603050405020304" pitchFamily="18" charset="0"/>
              </a:rPr>
              <a:t>Pindahkan </a:t>
            </a:r>
            <a:r>
              <a:rPr lang="el-GR" altLang="en-US" sz="2800" smtClean="0">
                <a:cs typeface="Times New Roman" panose="02020603050405020304" pitchFamily="18" charset="0"/>
              </a:rPr>
              <a:t>λ </a:t>
            </a:r>
            <a:r>
              <a:rPr lang="en-US" altLang="en-US" sz="2800" smtClean="0">
                <a:cs typeface="Times New Roman" panose="02020603050405020304" pitchFamily="18" charset="0"/>
              </a:rPr>
              <a:t>kesisi kanan dan bagi (4) dgn (5), maka</a:t>
            </a:r>
            <a:r>
              <a:rPr lang="el-GR" altLang="en-US" sz="2800" smtClean="0">
                <a:cs typeface="Times New Roman" panose="02020603050405020304" pitchFamily="18" charset="0"/>
              </a:rPr>
              <a:t> </a:t>
            </a:r>
            <a:r>
              <a:rPr lang="en-US" altLang="en-US" sz="2800" smtClean="0"/>
              <a:t>:</a:t>
            </a:r>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pPr>
            <a:r>
              <a:rPr lang="en-US" altLang="en-US" sz="2800" smtClean="0"/>
              <a:t>Untuk menjamin output yg dihasilkan adalah maksimal, perusahaan hendaknya menggunakan kombinasi Labor dan Kapital sedemikian rupa sehingga marginal produk per biaya balas jasa untuk kedua input adalah sama.</a:t>
            </a:r>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r>
              <a:rPr lang="en-US" altLang="en-US" sz="2800" smtClean="0"/>
              <a:t>  </a:t>
            </a:r>
          </a:p>
          <a:p>
            <a:pPr>
              <a:spcBef>
                <a:spcPts val="600"/>
              </a:spcBef>
              <a:buFont typeface="Wingdings" panose="05000000000000000000" pitchFamily="2" charset="2"/>
              <a:buNone/>
            </a:pPr>
            <a:r>
              <a:rPr lang="en-US" altLang="en-US" sz="2800" smtClean="0"/>
              <a:t>	</a:t>
            </a:r>
          </a:p>
          <a:p>
            <a:pPr>
              <a:spcBef>
                <a:spcPts val="600"/>
              </a:spcBef>
              <a:buFont typeface="Wingdings" panose="05000000000000000000" pitchFamily="2" charset="2"/>
              <a:buNone/>
            </a:pPr>
            <a:r>
              <a:rPr lang="en-US" altLang="en-US" sz="2800" smtClean="0"/>
              <a:t>	</a:t>
            </a:r>
            <a:endParaRPr lang="en-US" altLang="en-US" sz="2800" i="1" smtClean="0"/>
          </a:p>
          <a:p>
            <a:pPr>
              <a:spcBef>
                <a:spcPts val="600"/>
              </a:spcBef>
              <a:buFont typeface="Wingdings" panose="05000000000000000000" pitchFamily="2" charset="2"/>
              <a:buNone/>
            </a:pPr>
            <a:r>
              <a:rPr lang="en-US" altLang="en-US" sz="2800" smtClean="0"/>
              <a:t> </a:t>
            </a:r>
          </a:p>
        </p:txBody>
      </p:sp>
      <p:graphicFrame>
        <p:nvGraphicFramePr>
          <p:cNvPr id="128007" name="Object 7"/>
          <p:cNvGraphicFramePr>
            <a:graphicFrameLocks noChangeAspect="1"/>
          </p:cNvGraphicFramePr>
          <p:nvPr/>
        </p:nvGraphicFramePr>
        <p:xfrm>
          <a:off x="3117850" y="2303463"/>
          <a:ext cx="3344863" cy="936625"/>
        </p:xfrm>
        <a:graphic>
          <a:graphicData uri="http://schemas.openxmlformats.org/presentationml/2006/ole">
            <mc:AlternateContent xmlns:mc="http://schemas.openxmlformats.org/markup-compatibility/2006">
              <mc:Choice xmlns:v="urn:schemas-microsoft-com:vml" Requires="v">
                <p:oleObj spid="_x0000_s91149" name="Equation" r:id="rId4" imgW="1637589" imgH="431613" progId="Equation.3">
                  <p:embed/>
                </p:oleObj>
              </mc:Choice>
              <mc:Fallback>
                <p:oleObj name="Equation" r:id="rId4" imgW="1637589" imgH="431613"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7850" y="2303463"/>
                        <a:ext cx="3344863"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70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707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80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931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6E74AD76-396B-4752-9B55-784809FCA1FC}" type="slidenum">
              <a:rPr lang="en-US" altLang="en-US" sz="1600">
                <a:solidFill>
                  <a:schemeClr val="tx1"/>
                </a:solidFill>
              </a:rPr>
              <a:pPr>
                <a:spcBef>
                  <a:spcPct val="0"/>
                </a:spcBef>
                <a:buClrTx/>
                <a:buSzTx/>
                <a:buFontTx/>
                <a:buNone/>
              </a:pPr>
              <a:t>38</a:t>
            </a:fld>
            <a:endParaRPr lang="en-US" altLang="en-US" sz="1600" b="0">
              <a:solidFill>
                <a:schemeClr val="tx1"/>
              </a:solidFill>
              <a:latin typeface="Times New Roman" panose="02020603050405020304" pitchFamily="18" charset="0"/>
            </a:endParaRPr>
          </a:p>
        </p:txBody>
      </p:sp>
      <p:sp>
        <p:nvSpPr>
          <p:cNvPr id="93188"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3189"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3190" name="Rectangle 4"/>
          <p:cNvSpPr>
            <a:spLocks noGrp="1" noChangeArrowheads="1"/>
          </p:cNvSpPr>
          <p:nvPr>
            <p:ph type="title"/>
          </p:nvPr>
        </p:nvSpPr>
        <p:spPr>
          <a:noFill/>
        </p:spPr>
        <p:txBody>
          <a:bodyPr/>
          <a:lstStyle/>
          <a:p>
            <a:r>
              <a:rPr lang="en-US" altLang="en-US" dirty="0" err="1" smtClean="0"/>
              <a:t>Contoh</a:t>
            </a:r>
            <a:endParaRPr lang="en-US" altLang="en-US" dirty="0" smtClean="0"/>
          </a:p>
        </p:txBody>
      </p:sp>
      <p:sp>
        <p:nvSpPr>
          <p:cNvPr id="93191" name="Rectangle 5"/>
          <p:cNvSpPr>
            <a:spLocks noGrp="1" noChangeArrowheads="1"/>
          </p:cNvSpPr>
          <p:nvPr>
            <p:ph type="body" idx="1"/>
          </p:nvPr>
        </p:nvSpPr>
        <p:spPr>
          <a:xfrm>
            <a:off x="1143000" y="1306513"/>
            <a:ext cx="7772400" cy="4978400"/>
          </a:xfrm>
          <a:noFill/>
        </p:spPr>
        <p:txBody>
          <a:bodyPr/>
          <a:lstStyle/>
          <a:p>
            <a:pPr>
              <a:spcBef>
                <a:spcPts val="600"/>
              </a:spcBef>
            </a:pPr>
            <a:r>
              <a:rPr lang="en-US" altLang="en-US" sz="2800" smtClean="0">
                <a:cs typeface="Times New Roman" panose="02020603050405020304" pitchFamily="18" charset="0"/>
              </a:rPr>
              <a:t>Diketahui: Q = 100K</a:t>
            </a:r>
            <a:r>
              <a:rPr lang="en-US" altLang="en-US" sz="2800" baseline="30000" smtClean="0">
                <a:cs typeface="Times New Roman" panose="02020603050405020304" pitchFamily="18" charset="0"/>
              </a:rPr>
              <a:t>0.5</a:t>
            </a:r>
            <a:r>
              <a:rPr lang="en-US" altLang="en-US" sz="2800" smtClean="0">
                <a:cs typeface="Times New Roman" panose="02020603050405020304" pitchFamily="18" charset="0"/>
              </a:rPr>
              <a:t>L</a:t>
            </a:r>
            <a:r>
              <a:rPr lang="en-US" altLang="en-US" sz="2800" baseline="30000" smtClean="0">
                <a:cs typeface="Times New Roman" panose="02020603050405020304" pitchFamily="18" charset="0"/>
              </a:rPr>
              <a:t>0.5</a:t>
            </a:r>
            <a:r>
              <a:rPr lang="en-US" altLang="en-US" sz="2800" smtClean="0">
                <a:cs typeface="Times New Roman" panose="02020603050405020304" pitchFamily="18" charset="0"/>
              </a:rPr>
              <a:t>, C=1000, w=30 dan r=40</a:t>
            </a:r>
          </a:p>
          <a:p>
            <a:pPr>
              <a:spcBef>
                <a:spcPts val="600"/>
              </a:spcBef>
            </a:pPr>
            <a:r>
              <a:rPr lang="en-US" altLang="en-US" sz="2800" smtClean="0">
                <a:cs typeface="Times New Roman" panose="02020603050405020304" pitchFamily="18" charset="0"/>
              </a:rPr>
              <a:t>Ditanya: berapa jumlah K dan L yg memax. output?</a:t>
            </a:r>
          </a:p>
          <a:p>
            <a:pPr>
              <a:spcBef>
                <a:spcPts val="600"/>
              </a:spcBef>
            </a:pPr>
            <a:r>
              <a:rPr lang="en-US" altLang="en-US" sz="2800" smtClean="0">
                <a:cs typeface="Times New Roman" panose="02020603050405020304" pitchFamily="18" charset="0"/>
              </a:rPr>
              <a:t>Jawab:</a:t>
            </a:r>
          </a:p>
          <a:p>
            <a:pPr>
              <a:spcBef>
                <a:spcPts val="600"/>
              </a:spcBef>
              <a:buFont typeface="Wingdings" panose="05000000000000000000" pitchFamily="2" charset="2"/>
              <a:buNone/>
            </a:pPr>
            <a:r>
              <a:rPr lang="en-US" altLang="en-US" sz="2800" smtClean="0">
                <a:cs typeface="Times New Roman" panose="02020603050405020304" pitchFamily="18" charset="0"/>
              </a:rPr>
              <a:t>	</a:t>
            </a:r>
            <a:r>
              <a:rPr lang="en-US" altLang="en-US" sz="2800" i="1" smtClean="0"/>
              <a:t> z</a:t>
            </a:r>
            <a:r>
              <a:rPr lang="en-US" altLang="en-US" sz="2800" smtClean="0"/>
              <a:t> = </a:t>
            </a:r>
            <a:r>
              <a:rPr lang="en-US" altLang="en-US" sz="2800" smtClean="0">
                <a:cs typeface="Times New Roman" panose="02020603050405020304" pitchFamily="18" charset="0"/>
              </a:rPr>
              <a:t>100K</a:t>
            </a:r>
            <a:r>
              <a:rPr lang="en-US" altLang="en-US" sz="2800" baseline="30000" smtClean="0">
                <a:cs typeface="Times New Roman" panose="02020603050405020304" pitchFamily="18" charset="0"/>
              </a:rPr>
              <a:t>0.5</a:t>
            </a:r>
            <a:r>
              <a:rPr lang="en-US" altLang="en-US" sz="2800" smtClean="0">
                <a:cs typeface="Times New Roman" panose="02020603050405020304" pitchFamily="18" charset="0"/>
              </a:rPr>
              <a:t>L</a:t>
            </a:r>
            <a:r>
              <a:rPr lang="en-US" altLang="en-US" sz="2800" baseline="30000" smtClean="0">
                <a:cs typeface="Times New Roman" panose="02020603050405020304" pitchFamily="18" charset="0"/>
              </a:rPr>
              <a:t>0.5</a:t>
            </a:r>
            <a:r>
              <a:rPr lang="en-US" altLang="en-US" sz="2800" smtClean="0"/>
              <a:t> + </a:t>
            </a:r>
            <a:r>
              <a:rPr lang="el-GR" altLang="en-US" sz="2800" smtClean="0">
                <a:cs typeface="Times New Roman" panose="02020603050405020304" pitchFamily="18" charset="0"/>
              </a:rPr>
              <a:t>λ</a:t>
            </a:r>
            <a:r>
              <a:rPr lang="en-US" altLang="en-US" sz="2800" smtClean="0">
                <a:cs typeface="Times New Roman" panose="02020603050405020304" pitchFamily="18" charset="0"/>
              </a:rPr>
              <a:t>(</a:t>
            </a:r>
            <a:r>
              <a:rPr lang="en-US" altLang="en-US" sz="2800" i="1" smtClean="0"/>
              <a:t>1000-30L-40K)</a:t>
            </a: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r>
              <a:rPr lang="en-US" altLang="en-US" sz="2800" smtClean="0"/>
              <a:t>  </a:t>
            </a:r>
          </a:p>
          <a:p>
            <a:pPr>
              <a:spcBef>
                <a:spcPts val="600"/>
              </a:spcBef>
              <a:buFont typeface="Wingdings" panose="05000000000000000000" pitchFamily="2" charset="2"/>
              <a:buNone/>
            </a:pPr>
            <a:r>
              <a:rPr lang="en-US" altLang="en-US" sz="2800" smtClean="0"/>
              <a:t>	</a:t>
            </a:r>
          </a:p>
          <a:p>
            <a:pPr>
              <a:spcBef>
                <a:spcPts val="600"/>
              </a:spcBef>
              <a:buFont typeface="Wingdings" panose="05000000000000000000" pitchFamily="2" charset="2"/>
              <a:buNone/>
            </a:pPr>
            <a:r>
              <a:rPr lang="en-US" altLang="en-US" sz="2800" smtClean="0"/>
              <a:t>	</a:t>
            </a:r>
            <a:endParaRPr lang="en-US" altLang="en-US" sz="2800" i="1" smtClean="0"/>
          </a:p>
          <a:p>
            <a:pPr>
              <a:spcBef>
                <a:spcPts val="600"/>
              </a:spcBef>
              <a:buFont typeface="Wingdings" panose="05000000000000000000" pitchFamily="2" charset="2"/>
              <a:buNone/>
            </a:pPr>
            <a:r>
              <a:rPr lang="en-US" altLang="en-US" sz="2800" smtClean="0"/>
              <a:t> </a:t>
            </a:r>
          </a:p>
        </p:txBody>
      </p:sp>
      <p:graphicFrame>
        <p:nvGraphicFramePr>
          <p:cNvPr id="9" name="Object 3"/>
          <p:cNvGraphicFramePr>
            <a:graphicFrameLocks noChangeAspect="1"/>
          </p:cNvGraphicFramePr>
          <p:nvPr/>
        </p:nvGraphicFramePr>
        <p:xfrm>
          <a:off x="2300288" y="4252913"/>
          <a:ext cx="3368675" cy="854075"/>
        </p:xfrm>
        <a:graphic>
          <a:graphicData uri="http://schemas.openxmlformats.org/presentationml/2006/ole">
            <mc:AlternateContent xmlns:mc="http://schemas.openxmlformats.org/markup-compatibility/2006">
              <mc:Choice xmlns:v="urn:schemas-microsoft-com:vml" Requires="v">
                <p:oleObj spid="_x0000_s93204" name="Equation" r:id="rId4" imgW="1651000" imgH="393700" progId="Equation.3">
                  <p:embed/>
                </p:oleObj>
              </mc:Choice>
              <mc:Fallback>
                <p:oleObj name="Equation" r:id="rId4" imgW="1651000" imgH="3937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8" y="4252913"/>
                        <a:ext cx="3368675"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Rectangle 9"/>
          <p:cNvSpPr>
            <a:spLocks noChangeArrowheads="1"/>
          </p:cNvSpPr>
          <p:nvPr/>
        </p:nvSpPr>
        <p:spPr bwMode="auto">
          <a:xfrm>
            <a:off x="5878513" y="4427538"/>
            <a:ext cx="24923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……………….(1)</a:t>
            </a:r>
          </a:p>
        </p:txBody>
      </p:sp>
      <p:graphicFrame>
        <p:nvGraphicFramePr>
          <p:cNvPr id="11" name="Object 4"/>
          <p:cNvGraphicFramePr>
            <a:graphicFrameLocks noChangeAspect="1"/>
          </p:cNvGraphicFramePr>
          <p:nvPr/>
        </p:nvGraphicFramePr>
        <p:xfrm>
          <a:off x="2266950" y="5145088"/>
          <a:ext cx="3421063" cy="854075"/>
        </p:xfrm>
        <a:graphic>
          <a:graphicData uri="http://schemas.openxmlformats.org/presentationml/2006/ole">
            <mc:AlternateContent xmlns:mc="http://schemas.openxmlformats.org/markup-compatibility/2006">
              <mc:Choice xmlns:v="urn:schemas-microsoft-com:vml" Requires="v">
                <p:oleObj spid="_x0000_s93205" name="Equation" r:id="rId6" imgW="1675673" imgH="393529" progId="Equation.3">
                  <p:embed/>
                </p:oleObj>
              </mc:Choice>
              <mc:Fallback>
                <p:oleObj name="Equation" r:id="rId6" imgW="1675673" imgH="393529"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6950" y="5145088"/>
                        <a:ext cx="3421063"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Rectangle 11"/>
          <p:cNvSpPr>
            <a:spLocks noChangeArrowheads="1"/>
          </p:cNvSpPr>
          <p:nvPr/>
        </p:nvSpPr>
        <p:spPr bwMode="auto">
          <a:xfrm>
            <a:off x="5870575" y="5319713"/>
            <a:ext cx="2493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……………….(2)</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grpId="0" nodeType="after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8" fill="hold" grpId="0" nodeType="afterEffect">
                                  <p:stCondLst>
                                    <p:cond delay="50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952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2E31FC57-D9E7-4089-B991-99FE7BAABC4E}" type="slidenum">
              <a:rPr lang="en-US" altLang="en-US" sz="1600">
                <a:solidFill>
                  <a:schemeClr val="tx1"/>
                </a:solidFill>
              </a:rPr>
              <a:pPr>
                <a:spcBef>
                  <a:spcPct val="0"/>
                </a:spcBef>
                <a:buClrTx/>
                <a:buSzTx/>
                <a:buFontTx/>
                <a:buNone/>
              </a:pPr>
              <a:t>39</a:t>
            </a:fld>
            <a:endParaRPr lang="en-US" altLang="en-US" sz="1600" b="0">
              <a:solidFill>
                <a:schemeClr val="tx1"/>
              </a:solidFill>
              <a:latin typeface="Times New Roman" panose="02020603050405020304" pitchFamily="18" charset="0"/>
            </a:endParaRPr>
          </a:p>
        </p:txBody>
      </p:sp>
      <p:sp>
        <p:nvSpPr>
          <p:cNvPr id="95236"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5237"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5238" name="Rectangle 4"/>
          <p:cNvSpPr>
            <a:spLocks noGrp="1" noChangeArrowheads="1"/>
          </p:cNvSpPr>
          <p:nvPr>
            <p:ph type="title"/>
          </p:nvPr>
        </p:nvSpPr>
        <p:spPr>
          <a:noFill/>
        </p:spPr>
        <p:txBody>
          <a:bodyPr/>
          <a:lstStyle/>
          <a:p>
            <a:r>
              <a:rPr lang="en-US" altLang="en-US" dirty="0" err="1" smtClean="0"/>
              <a:t>Contoh</a:t>
            </a:r>
            <a:endParaRPr lang="en-US" altLang="en-US" dirty="0" smtClean="0"/>
          </a:p>
        </p:txBody>
      </p:sp>
      <p:sp>
        <p:nvSpPr>
          <p:cNvPr id="95239" name="Rectangle 5"/>
          <p:cNvSpPr>
            <a:spLocks noGrp="1" noChangeArrowheads="1"/>
          </p:cNvSpPr>
          <p:nvPr>
            <p:ph type="body" idx="1"/>
          </p:nvPr>
        </p:nvSpPr>
        <p:spPr>
          <a:xfrm>
            <a:off x="1143000" y="1306513"/>
            <a:ext cx="7772400" cy="4978400"/>
          </a:xfrm>
          <a:noFill/>
        </p:spPr>
        <p:txBody>
          <a:bodyPr/>
          <a:lstStyle/>
          <a:p>
            <a:pPr>
              <a:spcBef>
                <a:spcPts val="600"/>
              </a:spcBef>
              <a:buFont typeface="Wingdings" panose="05000000000000000000" pitchFamily="2" charset="2"/>
              <a:buNone/>
            </a:pPr>
            <a:endParaRPr lang="en-US" altLang="en-US" sz="2800" smtClean="0">
              <a:cs typeface="Times New Roman" panose="02020603050405020304" pitchFamily="18" charset="0"/>
            </a:endParaRPr>
          </a:p>
          <a:p>
            <a:pPr>
              <a:spcBef>
                <a:spcPts val="600"/>
              </a:spcBef>
              <a:buFont typeface="Wingdings" panose="05000000000000000000" pitchFamily="2" charset="2"/>
              <a:buNone/>
            </a:pPr>
            <a:endParaRPr lang="en-US" altLang="en-US" sz="2800" smtClean="0">
              <a:cs typeface="Times New Roman" panose="02020603050405020304" pitchFamily="18" charset="0"/>
            </a:endParaRPr>
          </a:p>
          <a:p>
            <a:pPr>
              <a:spcBef>
                <a:spcPts val="600"/>
              </a:spcBef>
            </a:pPr>
            <a:r>
              <a:rPr lang="en-US" altLang="en-US" sz="2800" smtClean="0">
                <a:cs typeface="Times New Roman" panose="02020603050405020304" pitchFamily="18" charset="0"/>
              </a:rPr>
              <a:t>Bagi (1) dengan (2), maka:</a:t>
            </a:r>
          </a:p>
          <a:p>
            <a:pPr>
              <a:spcBef>
                <a:spcPts val="600"/>
              </a:spcBef>
            </a:pPr>
            <a:endParaRPr lang="en-US" altLang="en-US" sz="2800" smtClean="0">
              <a:cs typeface="Times New Roman" panose="02020603050405020304" pitchFamily="18" charset="0"/>
            </a:endParaRPr>
          </a:p>
          <a:p>
            <a:pPr>
              <a:spcBef>
                <a:spcPts val="600"/>
              </a:spcBef>
            </a:pPr>
            <a:endParaRPr lang="en-US" altLang="en-US" sz="2800" smtClean="0">
              <a:cs typeface="Times New Roman" panose="02020603050405020304" pitchFamily="18" charset="0"/>
            </a:endParaRPr>
          </a:p>
          <a:p>
            <a:pPr>
              <a:spcBef>
                <a:spcPts val="600"/>
              </a:spcBef>
            </a:pPr>
            <a:endParaRPr lang="en-US" altLang="en-US" sz="2800" smtClean="0">
              <a:cs typeface="Times New Roman" panose="02020603050405020304" pitchFamily="18" charset="0"/>
            </a:endParaRPr>
          </a:p>
          <a:p>
            <a:pPr>
              <a:spcBef>
                <a:spcPts val="600"/>
              </a:spcBef>
            </a:pPr>
            <a:endParaRPr lang="en-US" altLang="en-US" sz="2800" smtClean="0">
              <a:cs typeface="Times New Roman" panose="02020603050405020304" pitchFamily="18" charset="0"/>
            </a:endParaRPr>
          </a:p>
          <a:p>
            <a:pPr>
              <a:spcBef>
                <a:spcPts val="600"/>
              </a:spcBef>
            </a:pPr>
            <a:r>
              <a:rPr lang="en-US" altLang="en-US" sz="2800" smtClean="0">
                <a:cs typeface="Times New Roman" panose="02020603050405020304" pitchFamily="18" charset="0"/>
              </a:rPr>
              <a:t>Substitusikan (4) ke (3):</a:t>
            </a: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r>
              <a:rPr lang="en-US" altLang="en-US" sz="2800" smtClean="0"/>
              <a:t>  </a:t>
            </a:r>
          </a:p>
          <a:p>
            <a:pPr>
              <a:spcBef>
                <a:spcPts val="600"/>
              </a:spcBef>
              <a:buFont typeface="Wingdings" panose="05000000000000000000" pitchFamily="2" charset="2"/>
              <a:buNone/>
            </a:pPr>
            <a:r>
              <a:rPr lang="en-US" altLang="en-US" sz="2800" smtClean="0"/>
              <a:t>	</a:t>
            </a:r>
          </a:p>
          <a:p>
            <a:pPr>
              <a:spcBef>
                <a:spcPts val="600"/>
              </a:spcBef>
              <a:buFont typeface="Wingdings" panose="05000000000000000000" pitchFamily="2" charset="2"/>
              <a:buNone/>
            </a:pPr>
            <a:r>
              <a:rPr lang="en-US" altLang="en-US" sz="2800" smtClean="0"/>
              <a:t>	</a:t>
            </a:r>
            <a:endParaRPr lang="en-US" altLang="en-US" sz="2800" i="1" smtClean="0"/>
          </a:p>
          <a:p>
            <a:pPr>
              <a:spcBef>
                <a:spcPts val="600"/>
              </a:spcBef>
              <a:buFont typeface="Wingdings" panose="05000000000000000000" pitchFamily="2" charset="2"/>
              <a:buNone/>
            </a:pPr>
            <a:r>
              <a:rPr lang="en-US" altLang="en-US" sz="2800" smtClean="0"/>
              <a:t> </a:t>
            </a:r>
          </a:p>
        </p:txBody>
      </p:sp>
      <p:graphicFrame>
        <p:nvGraphicFramePr>
          <p:cNvPr id="13" name="Object 4"/>
          <p:cNvGraphicFramePr>
            <a:graphicFrameLocks noChangeAspect="1"/>
          </p:cNvGraphicFramePr>
          <p:nvPr/>
        </p:nvGraphicFramePr>
        <p:xfrm>
          <a:off x="2101850" y="1363663"/>
          <a:ext cx="3471863" cy="854075"/>
        </p:xfrm>
        <a:graphic>
          <a:graphicData uri="http://schemas.openxmlformats.org/presentationml/2006/ole">
            <mc:AlternateContent xmlns:mc="http://schemas.openxmlformats.org/markup-compatibility/2006">
              <mc:Choice xmlns:v="urn:schemas-microsoft-com:vml" Requires="v">
                <p:oleObj spid="_x0000_s95257" name="Equation" r:id="rId4" imgW="1701800" imgH="393700" progId="Equation.3">
                  <p:embed/>
                </p:oleObj>
              </mc:Choice>
              <mc:Fallback>
                <p:oleObj name="Equation" r:id="rId4" imgW="1701800" imgH="393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1850" y="1363663"/>
                        <a:ext cx="3471863"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Rectangle 13"/>
          <p:cNvSpPr>
            <a:spLocks noChangeArrowheads="1"/>
          </p:cNvSpPr>
          <p:nvPr/>
        </p:nvSpPr>
        <p:spPr bwMode="auto">
          <a:xfrm>
            <a:off x="5878513" y="1524000"/>
            <a:ext cx="2492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……………….(3)</a:t>
            </a:r>
          </a:p>
        </p:txBody>
      </p:sp>
      <p:graphicFrame>
        <p:nvGraphicFramePr>
          <p:cNvPr id="9" name="Object 3"/>
          <p:cNvGraphicFramePr>
            <a:graphicFrameLocks noChangeAspect="1"/>
          </p:cNvGraphicFramePr>
          <p:nvPr/>
        </p:nvGraphicFramePr>
        <p:xfrm>
          <a:off x="2197100" y="2955925"/>
          <a:ext cx="2382838" cy="1763713"/>
        </p:xfrm>
        <a:graphic>
          <a:graphicData uri="http://schemas.openxmlformats.org/presentationml/2006/ole">
            <mc:AlternateContent xmlns:mc="http://schemas.openxmlformats.org/markup-compatibility/2006">
              <mc:Choice xmlns:v="urn:schemas-microsoft-com:vml" Requires="v">
                <p:oleObj spid="_x0000_s95258" name="Equation" r:id="rId6" imgW="1167893" imgH="812447" progId="Equation.3">
                  <p:embed/>
                </p:oleObj>
              </mc:Choice>
              <mc:Fallback>
                <p:oleObj name="Equation" r:id="rId6" imgW="1167893" imgH="812447"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7100" y="2955925"/>
                        <a:ext cx="2382838" cy="176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Rectangle 10"/>
          <p:cNvSpPr>
            <a:spLocks noChangeArrowheads="1"/>
          </p:cNvSpPr>
          <p:nvPr/>
        </p:nvSpPr>
        <p:spPr bwMode="auto">
          <a:xfrm>
            <a:off x="5870575" y="4071938"/>
            <a:ext cx="2492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……………….(4)</a:t>
            </a:r>
          </a:p>
        </p:txBody>
      </p:sp>
      <p:graphicFrame>
        <p:nvGraphicFramePr>
          <p:cNvPr id="2" name="Object 11"/>
          <p:cNvGraphicFramePr>
            <a:graphicFrameLocks noChangeAspect="1"/>
          </p:cNvGraphicFramePr>
          <p:nvPr/>
        </p:nvGraphicFramePr>
        <p:xfrm>
          <a:off x="1663700" y="5351463"/>
          <a:ext cx="5930900" cy="935037"/>
        </p:xfrm>
        <a:graphic>
          <a:graphicData uri="http://schemas.openxmlformats.org/presentationml/2006/ole">
            <mc:AlternateContent xmlns:mc="http://schemas.openxmlformats.org/markup-compatibility/2006">
              <mc:Choice xmlns:v="urn:schemas-microsoft-com:vml" Requires="v">
                <p:oleObj spid="_x0000_s95259" name="Equation" r:id="rId8" imgW="2908300" imgH="431800" progId="Equation.3">
                  <p:embed/>
                </p:oleObj>
              </mc:Choice>
              <mc:Fallback>
                <p:oleObj name="Equation" r:id="rId8" imgW="2908300" imgH="431800" progId="Equation.3">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63700" y="5351463"/>
                        <a:ext cx="5930900"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50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nodeType="afterGroup">
                            <p:stCondLst>
                              <p:cond delay="500"/>
                            </p:stCondLst>
                            <p:childTnLst>
                              <p:par>
                                <p:cTn id="8" presetID="22" presetClass="entr" presetSubtype="8" fill="hold" grpId="0" nodeType="afterEffect">
                                  <p:stCondLst>
                                    <p:cond delay="50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8" fill="hold" grpId="0" nodeType="afterEffect">
                                  <p:stCondLst>
                                    <p:cond delay="50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nodeType="afterGroup">
                            <p:stCondLst>
                              <p:cond delay="1000"/>
                            </p:stCondLst>
                            <p:childTnLst>
                              <p:par>
                                <p:cTn id="20" presetID="1" presetClass="entr" presetSubtype="0" fill="hold" nodeType="afterEffect">
                                  <p:stCondLst>
                                    <p:cond delay="50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2134D071-47D2-446F-A6EF-A1818A7D6096}" type="slidenum">
              <a:rPr lang="en-US" altLang="en-US" sz="1600">
                <a:solidFill>
                  <a:schemeClr val="tx1"/>
                </a:solidFill>
              </a:rPr>
              <a:pPr>
                <a:spcBef>
                  <a:spcPct val="0"/>
                </a:spcBef>
                <a:buClrTx/>
                <a:buSzTx/>
                <a:buFontTx/>
                <a:buNone/>
              </a:pPr>
              <a:t>4</a:t>
            </a:fld>
            <a:endParaRPr lang="en-US" altLang="en-US" sz="1600" b="0">
              <a:solidFill>
                <a:schemeClr val="tx1"/>
              </a:solidFill>
              <a:latin typeface="Times New Roman" panose="02020603050405020304" pitchFamily="18" charset="0"/>
            </a:endParaRPr>
          </a:p>
        </p:txBody>
      </p:sp>
      <p:sp>
        <p:nvSpPr>
          <p:cNvPr id="20484" name="Rectangle 2"/>
          <p:cNvSpPr>
            <a:spLocks noGrp="1" noChangeArrowheads="1"/>
          </p:cNvSpPr>
          <p:nvPr>
            <p:ph type="title"/>
          </p:nvPr>
        </p:nvSpPr>
        <p:spPr/>
        <p:txBody>
          <a:bodyPr/>
          <a:lstStyle/>
          <a:p>
            <a:r>
              <a:rPr lang="en-US" altLang="en-US" smtClean="0"/>
              <a:t>Sifat-sifat isoquant</a:t>
            </a:r>
          </a:p>
        </p:txBody>
      </p:sp>
      <p:sp>
        <p:nvSpPr>
          <p:cNvPr id="20485" name="Rectangle 3"/>
          <p:cNvSpPr>
            <a:spLocks noGrp="1" noChangeArrowheads="1"/>
          </p:cNvSpPr>
          <p:nvPr>
            <p:ph type="body" idx="1"/>
          </p:nvPr>
        </p:nvSpPr>
        <p:spPr/>
        <p:txBody>
          <a:bodyPr/>
          <a:lstStyle/>
          <a:p>
            <a:r>
              <a:rPr lang="en-US" altLang="en-US" smtClean="0"/>
              <a:t>Menurun dari kiri atas ke kanan bawah</a:t>
            </a:r>
          </a:p>
          <a:p>
            <a:r>
              <a:rPr lang="en-US" altLang="en-US" smtClean="0"/>
              <a:t>Cembung ke arah titik origin</a:t>
            </a:r>
          </a:p>
          <a:p>
            <a:r>
              <a:rPr lang="en-US" altLang="en-US" smtClean="0"/>
              <a:t>Tidak saling memotong</a:t>
            </a:r>
          </a:p>
          <a:p>
            <a:r>
              <a:rPr lang="en-US" altLang="en-US" smtClean="0"/>
              <a:t>Isoquant yg terletak disebelah kanan atas menunjukkan tingkat produksi yg lebih tinggi.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972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8628E19E-273F-4E37-A687-A031684C8B82}" type="slidenum">
              <a:rPr lang="en-US" altLang="en-US" sz="1600">
                <a:solidFill>
                  <a:schemeClr val="tx1"/>
                </a:solidFill>
              </a:rPr>
              <a:pPr>
                <a:spcBef>
                  <a:spcPct val="0"/>
                </a:spcBef>
                <a:buClrTx/>
                <a:buSzTx/>
                <a:buFontTx/>
                <a:buNone/>
              </a:pPr>
              <a:t>40</a:t>
            </a:fld>
            <a:endParaRPr lang="en-US" altLang="en-US" sz="1600" b="0">
              <a:solidFill>
                <a:schemeClr val="tx1"/>
              </a:solidFill>
              <a:latin typeface="Times New Roman" panose="02020603050405020304" pitchFamily="18" charset="0"/>
            </a:endParaRPr>
          </a:p>
        </p:txBody>
      </p:sp>
      <p:sp>
        <p:nvSpPr>
          <p:cNvPr id="97284"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7285"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7286" name="Rectangle 4"/>
          <p:cNvSpPr>
            <a:spLocks noGrp="1" noChangeArrowheads="1"/>
          </p:cNvSpPr>
          <p:nvPr>
            <p:ph type="title"/>
          </p:nvPr>
        </p:nvSpPr>
        <p:spPr>
          <a:noFill/>
        </p:spPr>
        <p:txBody>
          <a:bodyPr/>
          <a:lstStyle/>
          <a:p>
            <a:r>
              <a:rPr lang="en-US" altLang="en-US" dirty="0" err="1" smtClean="0"/>
              <a:t>Contoh</a:t>
            </a:r>
            <a:endParaRPr lang="en-US" altLang="en-US" dirty="0" smtClean="0"/>
          </a:p>
        </p:txBody>
      </p:sp>
      <p:sp>
        <p:nvSpPr>
          <p:cNvPr id="97287" name="Rectangle 5"/>
          <p:cNvSpPr>
            <a:spLocks noGrp="1" noChangeArrowheads="1"/>
          </p:cNvSpPr>
          <p:nvPr>
            <p:ph type="body" idx="1"/>
          </p:nvPr>
        </p:nvSpPr>
        <p:spPr>
          <a:xfrm>
            <a:off x="1143000" y="1306513"/>
            <a:ext cx="7772400" cy="4978400"/>
          </a:xfrm>
          <a:noFill/>
        </p:spPr>
        <p:txBody>
          <a:bodyPr/>
          <a:lstStyle/>
          <a:p>
            <a:pPr>
              <a:spcBef>
                <a:spcPts val="600"/>
              </a:spcBef>
            </a:pPr>
            <a:r>
              <a:rPr lang="en-US" altLang="en-US" sz="2800" smtClean="0">
                <a:cs typeface="Times New Roman" panose="02020603050405020304" pitchFamily="18" charset="0"/>
              </a:rPr>
              <a:t>Dengan cara yg sama, nilai K diperoleh:</a:t>
            </a:r>
          </a:p>
          <a:p>
            <a:pPr>
              <a:spcBef>
                <a:spcPts val="600"/>
              </a:spcBef>
            </a:pPr>
            <a:endParaRPr lang="en-US" altLang="en-US" sz="2800" smtClean="0">
              <a:cs typeface="Times New Roman" panose="02020603050405020304" pitchFamily="18" charset="0"/>
            </a:endParaRPr>
          </a:p>
          <a:p>
            <a:pPr>
              <a:spcBef>
                <a:spcPts val="600"/>
              </a:spcBef>
            </a:pPr>
            <a:endParaRPr lang="en-US" altLang="en-US" sz="2800" smtClean="0">
              <a:cs typeface="Times New Roman" panose="02020603050405020304" pitchFamily="18" charset="0"/>
            </a:endParaRPr>
          </a:p>
          <a:p>
            <a:pPr>
              <a:spcBef>
                <a:spcPts val="600"/>
              </a:spcBef>
            </a:pPr>
            <a:endParaRPr lang="en-US" altLang="en-US" sz="2800" smtClean="0">
              <a:cs typeface="Times New Roman" panose="02020603050405020304" pitchFamily="18" charset="0"/>
            </a:endParaRPr>
          </a:p>
          <a:p>
            <a:pPr>
              <a:spcBef>
                <a:spcPts val="600"/>
              </a:spcBef>
            </a:pPr>
            <a:endParaRPr lang="en-US" altLang="en-US" sz="2800" smtClean="0">
              <a:cs typeface="Times New Roman" panose="02020603050405020304" pitchFamily="18" charset="0"/>
            </a:endParaRPr>
          </a:p>
          <a:p>
            <a:pPr>
              <a:spcBef>
                <a:spcPts val="600"/>
              </a:spcBef>
            </a:pPr>
            <a:r>
              <a:rPr lang="en-US" altLang="en-US" sz="2800" smtClean="0">
                <a:cs typeface="Times New Roman" panose="02020603050405020304" pitchFamily="18" charset="0"/>
              </a:rPr>
              <a:t>Nilai output maksimum:</a:t>
            </a:r>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endParaRPr lang="en-US" altLang="en-US" sz="2800" smtClean="0"/>
          </a:p>
          <a:p>
            <a:pPr>
              <a:spcBef>
                <a:spcPts val="600"/>
              </a:spcBef>
              <a:buFont typeface="Wingdings" panose="05000000000000000000" pitchFamily="2" charset="2"/>
              <a:buNone/>
            </a:pPr>
            <a:r>
              <a:rPr lang="en-US" altLang="en-US" sz="2800" smtClean="0"/>
              <a:t>  </a:t>
            </a:r>
          </a:p>
          <a:p>
            <a:pPr>
              <a:spcBef>
                <a:spcPts val="600"/>
              </a:spcBef>
              <a:buFont typeface="Wingdings" panose="05000000000000000000" pitchFamily="2" charset="2"/>
              <a:buNone/>
            </a:pPr>
            <a:r>
              <a:rPr lang="en-US" altLang="en-US" sz="2800" smtClean="0"/>
              <a:t>	</a:t>
            </a:r>
          </a:p>
          <a:p>
            <a:pPr>
              <a:spcBef>
                <a:spcPts val="600"/>
              </a:spcBef>
              <a:buFont typeface="Wingdings" panose="05000000000000000000" pitchFamily="2" charset="2"/>
              <a:buNone/>
            </a:pPr>
            <a:r>
              <a:rPr lang="en-US" altLang="en-US" sz="2800" smtClean="0"/>
              <a:t>	</a:t>
            </a:r>
            <a:endParaRPr lang="en-US" altLang="en-US" sz="2800" i="1" smtClean="0"/>
          </a:p>
          <a:p>
            <a:pPr>
              <a:spcBef>
                <a:spcPts val="600"/>
              </a:spcBef>
              <a:buFont typeface="Wingdings" panose="05000000000000000000" pitchFamily="2" charset="2"/>
              <a:buNone/>
            </a:pPr>
            <a:r>
              <a:rPr lang="en-US" altLang="en-US" sz="2800" smtClean="0"/>
              <a:t> </a:t>
            </a:r>
          </a:p>
        </p:txBody>
      </p:sp>
      <p:graphicFrame>
        <p:nvGraphicFramePr>
          <p:cNvPr id="3" name="Object 3"/>
          <p:cNvGraphicFramePr>
            <a:graphicFrameLocks noChangeAspect="1"/>
          </p:cNvGraphicFramePr>
          <p:nvPr/>
        </p:nvGraphicFramePr>
        <p:xfrm>
          <a:off x="1573213" y="2014538"/>
          <a:ext cx="5954712" cy="1819275"/>
        </p:xfrm>
        <a:graphic>
          <a:graphicData uri="http://schemas.openxmlformats.org/presentationml/2006/ole">
            <mc:AlternateContent xmlns:mc="http://schemas.openxmlformats.org/markup-compatibility/2006">
              <mc:Choice xmlns:v="urn:schemas-microsoft-com:vml" Requires="v">
                <p:oleObj spid="_x0000_s97298" name="Equation" r:id="rId4" imgW="2921000" imgH="838200" progId="Equation.3">
                  <p:embed/>
                </p:oleObj>
              </mc:Choice>
              <mc:Fallback>
                <p:oleObj name="Equation" r:id="rId4" imgW="2921000" imgH="838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3213" y="2014538"/>
                        <a:ext cx="5954712" cy="181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289" name="Object 6"/>
          <p:cNvGraphicFramePr>
            <a:graphicFrameLocks noChangeAspect="1"/>
          </p:cNvGraphicFramePr>
          <p:nvPr/>
        </p:nvGraphicFramePr>
        <p:xfrm>
          <a:off x="1597025" y="4513263"/>
          <a:ext cx="6313488" cy="1162050"/>
        </p:xfrm>
        <a:graphic>
          <a:graphicData uri="http://schemas.openxmlformats.org/presentationml/2006/ole">
            <mc:AlternateContent xmlns:mc="http://schemas.openxmlformats.org/markup-compatibility/2006">
              <mc:Choice xmlns:v="urn:schemas-microsoft-com:vml" Requires="v">
                <p:oleObj spid="_x0000_s97299" name="Equation" r:id="rId6" imgW="2374900" imgH="457200" progId="Equation.3">
                  <p:embed/>
                </p:oleObj>
              </mc:Choice>
              <mc:Fallback>
                <p:oleObj name="Equation" r:id="rId6" imgW="2374900" imgH="4572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97025" y="4513263"/>
                        <a:ext cx="6313488"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993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58B6551A-8E2B-4C0D-9BA7-FE6FC9D5A144}" type="slidenum">
              <a:rPr lang="en-US" altLang="en-US" sz="1600">
                <a:solidFill>
                  <a:schemeClr val="tx1"/>
                </a:solidFill>
              </a:rPr>
              <a:pPr>
                <a:spcBef>
                  <a:spcPct val="0"/>
                </a:spcBef>
                <a:buClrTx/>
                <a:buSzTx/>
                <a:buFontTx/>
                <a:buNone/>
              </a:pPr>
              <a:t>41</a:t>
            </a:fld>
            <a:endParaRPr lang="en-US" altLang="en-US" sz="1600" b="0">
              <a:solidFill>
                <a:schemeClr val="tx1"/>
              </a:solidFill>
              <a:latin typeface="Times New Roman" panose="02020603050405020304" pitchFamily="18" charset="0"/>
            </a:endParaRPr>
          </a:p>
        </p:txBody>
      </p:sp>
      <p:sp>
        <p:nvSpPr>
          <p:cNvPr id="99332"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9333"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9335" name="Rectangle 5"/>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9336" name="Rectangle 6"/>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9337" name="Rectangle 7"/>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9338" name="Rectangle 10"/>
          <p:cNvSpPr>
            <a:spLocks noChangeArrowheads="1"/>
          </p:cNvSpPr>
          <p:nvPr/>
        </p:nvSpPr>
        <p:spPr bwMode="auto">
          <a:xfrm>
            <a:off x="6632575" y="5672138"/>
            <a:ext cx="15922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Labor per year</a:t>
            </a:r>
          </a:p>
        </p:txBody>
      </p:sp>
      <p:sp>
        <p:nvSpPr>
          <p:cNvPr id="99339" name="Rectangle 11"/>
          <p:cNvSpPr>
            <a:spLocks noChangeArrowheads="1"/>
          </p:cNvSpPr>
          <p:nvPr/>
        </p:nvSpPr>
        <p:spPr bwMode="auto">
          <a:xfrm>
            <a:off x="1204913" y="1370013"/>
            <a:ext cx="858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Capital</a:t>
            </a:r>
          </a:p>
          <a:p>
            <a:pPr algn="r">
              <a:spcBef>
                <a:spcPct val="0"/>
              </a:spcBef>
              <a:buClrTx/>
              <a:buSzTx/>
              <a:buFontTx/>
              <a:buNone/>
            </a:pPr>
            <a:r>
              <a:rPr lang="en-US" altLang="en-US" sz="1600" b="1">
                <a:solidFill>
                  <a:schemeClr val="tx1"/>
                </a:solidFill>
              </a:rPr>
              <a:t>per</a:t>
            </a:r>
          </a:p>
          <a:p>
            <a:pPr algn="r">
              <a:spcBef>
                <a:spcPct val="0"/>
              </a:spcBef>
              <a:buClrTx/>
              <a:buSzTx/>
              <a:buFontTx/>
              <a:buNone/>
            </a:pPr>
            <a:r>
              <a:rPr lang="en-US" altLang="en-US" sz="1600" b="1">
                <a:solidFill>
                  <a:schemeClr val="tx1"/>
                </a:solidFill>
              </a:rPr>
              <a:t>year</a:t>
            </a:r>
          </a:p>
        </p:txBody>
      </p:sp>
      <p:grpSp>
        <p:nvGrpSpPr>
          <p:cNvPr id="99340" name="Group 49"/>
          <p:cNvGrpSpPr>
            <a:grpSpLocks/>
          </p:cNvGrpSpPr>
          <p:nvPr/>
        </p:nvGrpSpPr>
        <p:grpSpPr bwMode="auto">
          <a:xfrm>
            <a:off x="1100138" y="1587500"/>
            <a:ext cx="6191250" cy="4564063"/>
            <a:chOff x="1100157" y="1731963"/>
            <a:chExt cx="6191231" cy="4564063"/>
          </a:xfrm>
        </p:grpSpPr>
        <p:sp>
          <p:nvSpPr>
            <p:cNvPr id="99347" name="Line 8"/>
            <p:cNvSpPr>
              <a:spLocks noChangeShapeType="1"/>
            </p:cNvSpPr>
            <p:nvPr/>
          </p:nvSpPr>
          <p:spPr bwMode="auto">
            <a:xfrm>
              <a:off x="2247900" y="1731963"/>
              <a:ext cx="0" cy="42370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8" name="Line 9"/>
            <p:cNvSpPr>
              <a:spLocks noChangeShapeType="1"/>
            </p:cNvSpPr>
            <p:nvPr/>
          </p:nvSpPr>
          <p:spPr bwMode="auto">
            <a:xfrm>
              <a:off x="2228850" y="5981700"/>
              <a:ext cx="4425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9349" name="Group 13"/>
            <p:cNvGrpSpPr>
              <a:grpSpLocks/>
            </p:cNvGrpSpPr>
            <p:nvPr/>
          </p:nvGrpSpPr>
          <p:grpSpPr bwMode="auto">
            <a:xfrm>
              <a:off x="2960688" y="2228852"/>
              <a:ext cx="4330700" cy="3201993"/>
              <a:chOff x="1838" y="1404"/>
              <a:chExt cx="2728" cy="2017"/>
            </a:xfrm>
          </p:grpSpPr>
          <p:sp>
            <p:nvSpPr>
              <p:cNvPr id="99358" name="Rectangle 14"/>
              <p:cNvSpPr>
                <a:spLocks noChangeArrowheads="1"/>
              </p:cNvSpPr>
              <p:nvPr/>
            </p:nvSpPr>
            <p:spPr bwMode="auto">
              <a:xfrm>
                <a:off x="3793" y="3190"/>
                <a:ext cx="7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Q* = </a:t>
                </a:r>
                <a:r>
                  <a:rPr lang="en-US" altLang="en-US" sz="1800" b="1">
                    <a:solidFill>
                      <a:schemeClr val="tx1"/>
                    </a:solidFill>
                  </a:rPr>
                  <a:t>1444</a:t>
                </a:r>
              </a:p>
            </p:txBody>
          </p:sp>
          <p:sp>
            <p:nvSpPr>
              <p:cNvPr id="99359" name="Freeform 15"/>
              <p:cNvSpPr>
                <a:spLocks/>
              </p:cNvSpPr>
              <p:nvPr/>
            </p:nvSpPr>
            <p:spPr bwMode="auto">
              <a:xfrm>
                <a:off x="1838" y="1404"/>
                <a:ext cx="1957" cy="1886"/>
              </a:xfrm>
              <a:custGeom>
                <a:avLst/>
                <a:gdLst>
                  <a:gd name="T0" fmla="*/ 0 w 1957"/>
                  <a:gd name="T1" fmla="*/ 0 h 1886"/>
                  <a:gd name="T2" fmla="*/ 71 w 1957"/>
                  <a:gd name="T3" fmla="*/ 340 h 1886"/>
                  <a:gd name="T4" fmla="*/ 237 w 1957"/>
                  <a:gd name="T5" fmla="*/ 837 h 1886"/>
                  <a:gd name="T6" fmla="*/ 695 w 1957"/>
                  <a:gd name="T7" fmla="*/ 1444 h 1886"/>
                  <a:gd name="T8" fmla="*/ 1176 w 1957"/>
                  <a:gd name="T9" fmla="*/ 1713 h 1886"/>
                  <a:gd name="T10" fmla="*/ 1586 w 1957"/>
                  <a:gd name="T11" fmla="*/ 1815 h 1886"/>
                  <a:gd name="T12" fmla="*/ 1957 w 1957"/>
                  <a:gd name="T13" fmla="*/ 1886 h 1886"/>
                  <a:gd name="T14" fmla="*/ 0 60000 65536"/>
                  <a:gd name="T15" fmla="*/ 0 60000 65536"/>
                  <a:gd name="T16" fmla="*/ 0 60000 65536"/>
                  <a:gd name="T17" fmla="*/ 0 60000 65536"/>
                  <a:gd name="T18" fmla="*/ 0 60000 65536"/>
                  <a:gd name="T19" fmla="*/ 0 60000 65536"/>
                  <a:gd name="T20" fmla="*/ 0 60000 65536"/>
                  <a:gd name="T21" fmla="*/ 0 w 1957"/>
                  <a:gd name="T22" fmla="*/ 0 h 1886"/>
                  <a:gd name="T23" fmla="*/ 1957 w 1957"/>
                  <a:gd name="T24" fmla="*/ 1886 h 18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7" h="1886">
                    <a:moveTo>
                      <a:pt x="0" y="0"/>
                    </a:moveTo>
                    <a:cubicBezTo>
                      <a:pt x="13" y="56"/>
                      <a:pt x="32" y="201"/>
                      <a:pt x="71" y="340"/>
                    </a:cubicBezTo>
                    <a:cubicBezTo>
                      <a:pt x="110" y="479"/>
                      <a:pt x="133" y="653"/>
                      <a:pt x="237" y="837"/>
                    </a:cubicBezTo>
                    <a:cubicBezTo>
                      <a:pt x="341" y="1021"/>
                      <a:pt x="538" y="1298"/>
                      <a:pt x="695" y="1444"/>
                    </a:cubicBezTo>
                    <a:cubicBezTo>
                      <a:pt x="852" y="1590"/>
                      <a:pt x="1028" y="1651"/>
                      <a:pt x="1176" y="1713"/>
                    </a:cubicBezTo>
                    <a:cubicBezTo>
                      <a:pt x="1324" y="1775"/>
                      <a:pt x="1456" y="1786"/>
                      <a:pt x="1586" y="1815"/>
                    </a:cubicBezTo>
                    <a:cubicBezTo>
                      <a:pt x="1716" y="1844"/>
                      <a:pt x="1880" y="1871"/>
                      <a:pt x="1957" y="1886"/>
                    </a:cubicBezTo>
                  </a:path>
                </a:pathLst>
              </a:custGeom>
              <a:noFill/>
              <a:ln w="57150">
                <a:solidFill>
                  <a:srgbClr val="663300"/>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p>
                <a:endParaRPr lang="en-US"/>
              </a:p>
            </p:txBody>
          </p:sp>
        </p:grpSp>
        <p:sp>
          <p:nvSpPr>
            <p:cNvPr id="99350" name="Line 19"/>
            <p:cNvSpPr>
              <a:spLocks noChangeShapeType="1"/>
            </p:cNvSpPr>
            <p:nvPr/>
          </p:nvSpPr>
          <p:spPr bwMode="auto">
            <a:xfrm>
              <a:off x="2251075" y="2771775"/>
              <a:ext cx="3209925" cy="3209925"/>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9351" name="Group 25"/>
            <p:cNvGrpSpPr>
              <a:grpSpLocks/>
            </p:cNvGrpSpPr>
            <p:nvPr/>
          </p:nvGrpSpPr>
          <p:grpSpPr bwMode="auto">
            <a:xfrm>
              <a:off x="1100157" y="4184651"/>
              <a:ext cx="3544915" cy="2111375"/>
              <a:chOff x="703" y="2636"/>
              <a:chExt cx="2233" cy="1330"/>
            </a:xfrm>
          </p:grpSpPr>
          <p:sp>
            <p:nvSpPr>
              <p:cNvPr id="99352" name="Rectangle 26"/>
              <p:cNvSpPr>
                <a:spLocks noChangeArrowheads="1"/>
              </p:cNvSpPr>
              <p:nvPr/>
            </p:nvSpPr>
            <p:spPr bwMode="auto">
              <a:xfrm>
                <a:off x="2554" y="2636"/>
                <a:ext cx="2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A</a:t>
                </a:r>
              </a:p>
            </p:txBody>
          </p:sp>
          <p:sp>
            <p:nvSpPr>
              <p:cNvPr id="99353" name="Line 27"/>
              <p:cNvSpPr>
                <a:spLocks noChangeShapeType="1"/>
              </p:cNvSpPr>
              <p:nvPr/>
            </p:nvSpPr>
            <p:spPr bwMode="auto">
              <a:xfrm flipH="1">
                <a:off x="1386" y="2832"/>
                <a:ext cx="1166"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9354" name="Rectangle 29"/>
              <p:cNvSpPr>
                <a:spLocks noChangeArrowheads="1"/>
              </p:cNvSpPr>
              <p:nvPr/>
            </p:nvSpPr>
            <p:spPr bwMode="auto">
              <a:xfrm>
                <a:off x="703" y="2707"/>
                <a:ext cx="7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K*</a:t>
                </a:r>
                <a:r>
                  <a:rPr lang="en-US" altLang="en-US" sz="1800" b="1" i="1" baseline="-25000">
                    <a:solidFill>
                      <a:schemeClr val="tx1"/>
                    </a:solidFill>
                  </a:rPr>
                  <a:t> </a:t>
                </a:r>
                <a:r>
                  <a:rPr lang="en-US" altLang="en-US" sz="1800" b="1" i="1">
                    <a:solidFill>
                      <a:schemeClr val="tx1"/>
                    </a:solidFill>
                  </a:rPr>
                  <a:t>= 12.5</a:t>
                </a:r>
              </a:p>
            </p:txBody>
          </p:sp>
          <p:sp>
            <p:nvSpPr>
              <p:cNvPr id="99355" name="Line 30"/>
              <p:cNvSpPr>
                <a:spLocks noChangeShapeType="1"/>
              </p:cNvSpPr>
              <p:nvPr/>
            </p:nvSpPr>
            <p:spPr bwMode="auto">
              <a:xfrm>
                <a:off x="2528" y="2842"/>
                <a:ext cx="0" cy="942"/>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9356" name="Oval 32"/>
              <p:cNvSpPr>
                <a:spLocks noChangeArrowheads="1"/>
              </p:cNvSpPr>
              <p:nvPr/>
            </p:nvSpPr>
            <p:spPr bwMode="auto">
              <a:xfrm>
                <a:off x="2480" y="278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9357" name="Rectangle 41"/>
              <p:cNvSpPr>
                <a:spLocks noChangeArrowheads="1"/>
              </p:cNvSpPr>
              <p:nvPr/>
            </p:nvSpPr>
            <p:spPr bwMode="auto">
              <a:xfrm>
                <a:off x="2123" y="3729"/>
                <a:ext cx="813"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800" b="1" i="1" baseline="-25000">
                    <a:solidFill>
                      <a:schemeClr val="tx1"/>
                    </a:solidFill>
                  </a:rPr>
                  <a:t>L* = 16.67</a:t>
                </a:r>
              </a:p>
            </p:txBody>
          </p:sp>
        </p:grpSp>
      </p:grpSp>
      <p:sp>
        <p:nvSpPr>
          <p:cNvPr id="99341" name="Rectangle 52"/>
          <p:cNvSpPr>
            <a:spLocks noChangeArrowheads="1"/>
          </p:cNvSpPr>
          <p:nvPr/>
        </p:nvSpPr>
        <p:spPr bwMode="auto">
          <a:xfrm>
            <a:off x="4613275" y="2308225"/>
            <a:ext cx="88900"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9342" name="Rectangle 29"/>
          <p:cNvSpPr>
            <a:spLocks noChangeArrowheads="1"/>
          </p:cNvSpPr>
          <p:nvPr/>
        </p:nvSpPr>
        <p:spPr bwMode="auto">
          <a:xfrm>
            <a:off x="1019175" y="2462213"/>
            <a:ext cx="1211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K</a:t>
            </a:r>
            <a:r>
              <a:rPr lang="en-US" altLang="en-US" sz="1800" b="1" i="1" baseline="-25000">
                <a:solidFill>
                  <a:schemeClr val="tx1"/>
                </a:solidFill>
              </a:rPr>
              <a:t>MAX</a:t>
            </a:r>
            <a:r>
              <a:rPr lang="en-US" altLang="en-US" sz="1800" b="1" i="1">
                <a:solidFill>
                  <a:schemeClr val="tx1"/>
                </a:solidFill>
              </a:rPr>
              <a:t> = 25</a:t>
            </a:r>
          </a:p>
        </p:txBody>
      </p:sp>
      <p:sp>
        <p:nvSpPr>
          <p:cNvPr id="99343" name="Rectangle 29"/>
          <p:cNvSpPr>
            <a:spLocks noChangeArrowheads="1"/>
          </p:cNvSpPr>
          <p:nvPr/>
        </p:nvSpPr>
        <p:spPr bwMode="auto">
          <a:xfrm>
            <a:off x="4873625" y="5851525"/>
            <a:ext cx="1504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L</a:t>
            </a:r>
            <a:r>
              <a:rPr lang="en-US" altLang="en-US" sz="1800" b="1" i="1" baseline="-25000">
                <a:solidFill>
                  <a:schemeClr val="tx1"/>
                </a:solidFill>
              </a:rPr>
              <a:t>MAX</a:t>
            </a:r>
            <a:r>
              <a:rPr lang="en-US" altLang="en-US" sz="1800" b="1" i="1">
                <a:solidFill>
                  <a:schemeClr val="tx1"/>
                </a:solidFill>
              </a:rPr>
              <a:t> = 33,33</a:t>
            </a:r>
          </a:p>
        </p:txBody>
      </p:sp>
      <p:sp>
        <p:nvSpPr>
          <p:cNvPr id="99344" name="Oval 32"/>
          <p:cNvSpPr>
            <a:spLocks noChangeArrowheads="1"/>
          </p:cNvSpPr>
          <p:nvPr/>
        </p:nvSpPr>
        <p:spPr bwMode="auto">
          <a:xfrm>
            <a:off x="2185988" y="2554288"/>
            <a:ext cx="152400" cy="152400"/>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9345" name="Oval 32"/>
          <p:cNvSpPr>
            <a:spLocks noChangeArrowheads="1"/>
          </p:cNvSpPr>
          <p:nvPr/>
        </p:nvSpPr>
        <p:spPr bwMode="auto">
          <a:xfrm>
            <a:off x="5372100" y="5754688"/>
            <a:ext cx="152400" cy="152400"/>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99346" name="Rectangle 16"/>
          <p:cNvSpPr>
            <a:spLocks noChangeArrowheads="1"/>
          </p:cNvSpPr>
          <p:nvPr/>
        </p:nvSpPr>
        <p:spPr bwMode="auto">
          <a:xfrm>
            <a:off x="6615113" y="1817688"/>
            <a:ext cx="2116137" cy="828675"/>
          </a:xfrm>
          <a:prstGeom prst="rect">
            <a:avLst/>
          </a:prstGeom>
          <a:solidFill>
            <a:schemeClr val="hlink"/>
          </a:solidFill>
          <a:ln w="12700">
            <a:solidFill>
              <a:schemeClr val="tx1"/>
            </a:solidFill>
            <a:miter lim="800000"/>
            <a:headEnd/>
            <a:tailEnd/>
          </a:ln>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400">
                <a:solidFill>
                  <a:schemeClr val="tx1"/>
                </a:solidFill>
              </a:rPr>
              <a:t>Slope Isocost </a:t>
            </a:r>
          </a:p>
          <a:p>
            <a:pPr>
              <a:spcBef>
                <a:spcPct val="0"/>
              </a:spcBef>
              <a:buClrTx/>
              <a:buSzTx/>
              <a:buFontTx/>
              <a:buNone/>
            </a:pPr>
            <a:r>
              <a:rPr lang="en-US" altLang="en-US" sz="2400">
                <a:solidFill>
                  <a:schemeClr val="tx1"/>
                </a:solidFill>
              </a:rPr>
              <a:t>= - </a:t>
            </a:r>
            <a:r>
              <a:rPr lang="en-US" altLang="en-US" sz="2400" i="1">
                <a:solidFill>
                  <a:schemeClr val="tx1"/>
                </a:solidFill>
              </a:rPr>
              <a:t>w</a:t>
            </a:r>
            <a:r>
              <a:rPr lang="en-US" altLang="en-US" sz="2400">
                <a:solidFill>
                  <a:schemeClr val="tx1"/>
                </a:solidFill>
              </a:rPr>
              <a:t>/</a:t>
            </a:r>
            <a:r>
              <a:rPr lang="en-US" altLang="en-US" sz="2400" i="1">
                <a:solidFill>
                  <a:schemeClr val="tx1"/>
                </a:solidFill>
              </a:rPr>
              <a:t>r</a:t>
            </a:r>
            <a:r>
              <a:rPr lang="en-US" altLang="en-US" sz="2400">
                <a:solidFill>
                  <a:schemeClr val="tx1"/>
                </a:solidFill>
              </a:rPr>
              <a:t> = -3/4</a:t>
            </a:r>
          </a:p>
        </p:txBody>
      </p:sp>
      <p:sp>
        <p:nvSpPr>
          <p:cNvPr id="33" name="Rectangle 4"/>
          <p:cNvSpPr>
            <a:spLocks noGrp="1" noChangeArrowheads="1"/>
          </p:cNvSpPr>
          <p:nvPr>
            <p:ph type="title"/>
          </p:nvPr>
        </p:nvSpPr>
        <p:spPr>
          <a:xfrm>
            <a:off x="550863" y="190500"/>
            <a:ext cx="7983537" cy="781050"/>
          </a:xfrm>
          <a:noFill/>
        </p:spPr>
        <p:txBody>
          <a:bodyPr/>
          <a:lstStyle/>
          <a:p>
            <a:r>
              <a:rPr lang="en-US" altLang="en-US" dirty="0" err="1" smtClean="0"/>
              <a:t>Contoh</a:t>
            </a:r>
            <a:endParaRPr lang="en-US" altLang="en-US" dirty="0" smtClean="0"/>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1095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35AB31C9-CD89-4BDE-A7F5-74A5AA2800BD}" type="slidenum">
              <a:rPr lang="en-US" altLang="en-US" sz="1600">
                <a:solidFill>
                  <a:schemeClr val="tx1"/>
                </a:solidFill>
              </a:rPr>
              <a:pPr>
                <a:spcBef>
                  <a:spcPct val="0"/>
                </a:spcBef>
                <a:buClrTx/>
                <a:buSzTx/>
                <a:buFontTx/>
                <a:buNone/>
              </a:pPr>
              <a:t>42</a:t>
            </a:fld>
            <a:endParaRPr lang="en-US" altLang="en-US" sz="1600" b="0">
              <a:solidFill>
                <a:schemeClr val="tx1"/>
              </a:solidFill>
              <a:latin typeface="Times New Roman" panose="02020603050405020304" pitchFamily="18" charset="0"/>
            </a:endParaRPr>
          </a:p>
        </p:txBody>
      </p:sp>
      <p:sp>
        <p:nvSpPr>
          <p:cNvPr id="109572"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09573"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09574" name="Rectangle 4"/>
          <p:cNvSpPr>
            <a:spLocks noGrp="1" noChangeArrowheads="1"/>
          </p:cNvSpPr>
          <p:nvPr>
            <p:ph type="body" idx="1"/>
          </p:nvPr>
        </p:nvSpPr>
        <p:spPr>
          <a:noFill/>
        </p:spPr>
        <p:txBody>
          <a:bodyPr/>
          <a:lstStyle/>
          <a:p>
            <a:pPr>
              <a:spcBef>
                <a:spcPct val="70000"/>
              </a:spcBef>
            </a:pPr>
            <a:r>
              <a:rPr lang="en-US" altLang="en-US" smtClean="0"/>
              <a:t>Meminimumkan Cost dengan berbagai tingkat output</a:t>
            </a:r>
          </a:p>
          <a:p>
            <a:pPr lvl="1">
              <a:buSzPct val="75000"/>
            </a:pPr>
            <a:r>
              <a:rPr lang="en-US" altLang="en-US" smtClean="0">
                <a:solidFill>
                  <a:srgbClr val="FC0128"/>
                </a:solidFill>
              </a:rPr>
              <a:t>Expansion path </a:t>
            </a:r>
            <a:r>
              <a:rPr lang="en-US" altLang="en-US" smtClean="0"/>
              <a:t>adalah jalur yg dapat diikuti oleh produsen dalam menambah atau mengurangi outputnya dengan kombinasi biaya terendah.</a:t>
            </a:r>
          </a:p>
        </p:txBody>
      </p:sp>
      <p:sp>
        <p:nvSpPr>
          <p:cNvPr id="109575" name="Rectangle 5"/>
          <p:cNvSpPr>
            <a:spLocks noGrp="1" noChangeArrowheads="1"/>
          </p:cNvSpPr>
          <p:nvPr>
            <p:ph type="title"/>
          </p:nvPr>
        </p:nvSpPr>
        <p:spPr>
          <a:noFill/>
        </p:spPr>
        <p:txBody>
          <a:bodyPr/>
          <a:lstStyle/>
          <a:p>
            <a:r>
              <a:rPr lang="en-US" altLang="en-US" smtClean="0"/>
              <a:t>Cost in the Long Run</a:t>
            </a:r>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1116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5427B49C-9220-4337-8F6B-0D937DAA07E9}" type="slidenum">
              <a:rPr lang="en-US" altLang="en-US" sz="1600">
                <a:solidFill>
                  <a:schemeClr val="tx1"/>
                </a:solidFill>
              </a:rPr>
              <a:pPr>
                <a:spcBef>
                  <a:spcPct val="0"/>
                </a:spcBef>
                <a:buClrTx/>
                <a:buSzTx/>
                <a:buFontTx/>
                <a:buNone/>
              </a:pPr>
              <a:t>43</a:t>
            </a:fld>
            <a:endParaRPr lang="en-US" altLang="en-US" sz="1600" b="0">
              <a:solidFill>
                <a:schemeClr val="tx1"/>
              </a:solidFill>
              <a:latin typeface="Times New Roman" panose="02020603050405020304" pitchFamily="18" charset="0"/>
            </a:endParaRPr>
          </a:p>
        </p:txBody>
      </p:sp>
      <p:sp>
        <p:nvSpPr>
          <p:cNvPr id="111620"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1621"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1622" name="Rectangle 4"/>
          <p:cNvSpPr>
            <a:spLocks noGrp="1" noChangeArrowheads="1"/>
          </p:cNvSpPr>
          <p:nvPr>
            <p:ph type="title"/>
          </p:nvPr>
        </p:nvSpPr>
        <p:spPr>
          <a:noFill/>
        </p:spPr>
        <p:txBody>
          <a:bodyPr/>
          <a:lstStyle/>
          <a:p>
            <a:r>
              <a:rPr lang="en-US" altLang="en-US" smtClean="0"/>
              <a:t>A Firm’s Expansion Path</a:t>
            </a:r>
          </a:p>
        </p:txBody>
      </p:sp>
      <p:sp>
        <p:nvSpPr>
          <p:cNvPr id="111623" name="Rectangle 5"/>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1624" name="Rectangle 6"/>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1625" name="Rectangle 7"/>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1626" name="Line 8"/>
          <p:cNvSpPr>
            <a:spLocks noChangeShapeType="1"/>
          </p:cNvSpPr>
          <p:nvPr/>
        </p:nvSpPr>
        <p:spPr bwMode="auto">
          <a:xfrm>
            <a:off x="2209800" y="1757363"/>
            <a:ext cx="0" cy="42370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27" name="Line 9"/>
          <p:cNvSpPr>
            <a:spLocks noChangeShapeType="1"/>
          </p:cNvSpPr>
          <p:nvPr/>
        </p:nvSpPr>
        <p:spPr bwMode="auto">
          <a:xfrm>
            <a:off x="2216150" y="6007100"/>
            <a:ext cx="4425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28" name="Rectangle 10"/>
          <p:cNvSpPr>
            <a:spLocks noChangeArrowheads="1"/>
          </p:cNvSpPr>
          <p:nvPr/>
        </p:nvSpPr>
        <p:spPr bwMode="auto">
          <a:xfrm>
            <a:off x="6750050" y="5834063"/>
            <a:ext cx="15922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Labor per year</a:t>
            </a:r>
          </a:p>
        </p:txBody>
      </p:sp>
      <p:sp>
        <p:nvSpPr>
          <p:cNvPr id="111629" name="Rectangle 11"/>
          <p:cNvSpPr>
            <a:spLocks noChangeArrowheads="1"/>
          </p:cNvSpPr>
          <p:nvPr/>
        </p:nvSpPr>
        <p:spPr bwMode="auto">
          <a:xfrm>
            <a:off x="1281113" y="1244600"/>
            <a:ext cx="858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Capital</a:t>
            </a:r>
          </a:p>
          <a:p>
            <a:pPr algn="r">
              <a:spcBef>
                <a:spcPct val="0"/>
              </a:spcBef>
              <a:buClrTx/>
              <a:buSzTx/>
              <a:buFontTx/>
              <a:buNone/>
            </a:pPr>
            <a:r>
              <a:rPr lang="en-US" altLang="en-US" sz="1600" b="1">
                <a:solidFill>
                  <a:schemeClr val="tx1"/>
                </a:solidFill>
              </a:rPr>
              <a:t>per</a:t>
            </a:r>
          </a:p>
          <a:p>
            <a:pPr algn="r">
              <a:spcBef>
                <a:spcPct val="0"/>
              </a:spcBef>
              <a:buClrTx/>
              <a:buSzTx/>
              <a:buFontTx/>
              <a:buNone/>
            </a:pPr>
            <a:r>
              <a:rPr lang="en-US" altLang="en-US" sz="1600" b="1">
                <a:solidFill>
                  <a:schemeClr val="tx1"/>
                </a:solidFill>
              </a:rPr>
              <a:t>year</a:t>
            </a:r>
          </a:p>
        </p:txBody>
      </p:sp>
      <p:grpSp>
        <p:nvGrpSpPr>
          <p:cNvPr id="2" name="Group 12"/>
          <p:cNvGrpSpPr>
            <a:grpSpLocks/>
          </p:cNvGrpSpPr>
          <p:nvPr/>
        </p:nvGrpSpPr>
        <p:grpSpPr bwMode="auto">
          <a:xfrm>
            <a:off x="2205038" y="1479550"/>
            <a:ext cx="4664075" cy="4521200"/>
            <a:chOff x="1389" y="932"/>
            <a:chExt cx="2938" cy="2848"/>
          </a:xfrm>
        </p:grpSpPr>
        <p:sp>
          <p:nvSpPr>
            <p:cNvPr id="111666" name="Line 13"/>
            <p:cNvSpPr>
              <a:spLocks noChangeShapeType="1"/>
            </p:cNvSpPr>
            <p:nvPr/>
          </p:nvSpPr>
          <p:spPr bwMode="auto">
            <a:xfrm flipV="1">
              <a:off x="1389" y="1980"/>
              <a:ext cx="1877" cy="1800"/>
            </a:xfrm>
            <a:prstGeom prst="line">
              <a:avLst/>
            </a:prstGeom>
            <a:noFill/>
            <a:ln w="57150">
              <a:solidFill>
                <a:srgbClr val="663300"/>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1667" name="Rectangle 14"/>
            <p:cNvSpPr>
              <a:spLocks noChangeArrowheads="1"/>
            </p:cNvSpPr>
            <p:nvPr/>
          </p:nvSpPr>
          <p:spPr bwMode="auto">
            <a:xfrm>
              <a:off x="3254" y="2031"/>
              <a:ext cx="107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Expansion Path</a:t>
              </a:r>
            </a:p>
          </p:txBody>
        </p:sp>
        <p:sp>
          <p:nvSpPr>
            <p:cNvPr id="111668" name="Rectangle 15"/>
            <p:cNvSpPr>
              <a:spLocks noChangeArrowheads="1"/>
            </p:cNvSpPr>
            <p:nvPr/>
          </p:nvSpPr>
          <p:spPr bwMode="auto">
            <a:xfrm>
              <a:off x="3681" y="932"/>
              <a:ext cx="122" cy="198"/>
            </a:xfrm>
            <a:prstGeom prst="rect">
              <a:avLst/>
            </a:prstGeom>
            <a:solidFill>
              <a:schemeClr val="hlink"/>
            </a:solidFill>
            <a:ln w="12700">
              <a:solidFill>
                <a:schemeClr val="tx1"/>
              </a:solidFill>
              <a:miter lim="800000"/>
              <a:headEnd/>
              <a:tailEnd/>
            </a:ln>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ctr">
                <a:spcBef>
                  <a:spcPct val="0"/>
                </a:spcBef>
                <a:buClrTx/>
                <a:buSzTx/>
                <a:buFontTx/>
                <a:buNone/>
              </a:pPr>
              <a:endParaRPr lang="en-US" altLang="en-US" sz="1400" b="1">
                <a:solidFill>
                  <a:schemeClr val="tx1"/>
                </a:solidFill>
              </a:endParaRPr>
            </a:p>
          </p:txBody>
        </p:sp>
      </p:grpSp>
      <p:sp>
        <p:nvSpPr>
          <p:cNvPr id="111631" name="Rectangle 16"/>
          <p:cNvSpPr>
            <a:spLocks noChangeArrowheads="1"/>
          </p:cNvSpPr>
          <p:nvPr/>
        </p:nvSpPr>
        <p:spPr bwMode="auto">
          <a:xfrm>
            <a:off x="1717675" y="5278438"/>
            <a:ext cx="484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25</a:t>
            </a:r>
          </a:p>
        </p:txBody>
      </p:sp>
      <p:sp>
        <p:nvSpPr>
          <p:cNvPr id="111632" name="Rectangle 17"/>
          <p:cNvSpPr>
            <a:spLocks noChangeArrowheads="1"/>
          </p:cNvSpPr>
          <p:nvPr/>
        </p:nvSpPr>
        <p:spPr bwMode="auto">
          <a:xfrm>
            <a:off x="1717675" y="4714875"/>
            <a:ext cx="484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50</a:t>
            </a:r>
          </a:p>
        </p:txBody>
      </p:sp>
      <p:sp>
        <p:nvSpPr>
          <p:cNvPr id="111633" name="Rectangle 18"/>
          <p:cNvSpPr>
            <a:spLocks noChangeArrowheads="1"/>
          </p:cNvSpPr>
          <p:nvPr/>
        </p:nvSpPr>
        <p:spPr bwMode="auto">
          <a:xfrm>
            <a:off x="1717675" y="4149725"/>
            <a:ext cx="484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75</a:t>
            </a:r>
          </a:p>
        </p:txBody>
      </p:sp>
      <p:sp>
        <p:nvSpPr>
          <p:cNvPr id="111634" name="Rectangle 19"/>
          <p:cNvSpPr>
            <a:spLocks noChangeArrowheads="1"/>
          </p:cNvSpPr>
          <p:nvPr/>
        </p:nvSpPr>
        <p:spPr bwMode="auto">
          <a:xfrm>
            <a:off x="1616075" y="3586163"/>
            <a:ext cx="5857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100</a:t>
            </a:r>
          </a:p>
        </p:txBody>
      </p:sp>
      <p:sp>
        <p:nvSpPr>
          <p:cNvPr id="111635" name="Rectangle 20"/>
          <p:cNvSpPr>
            <a:spLocks noChangeArrowheads="1"/>
          </p:cNvSpPr>
          <p:nvPr/>
        </p:nvSpPr>
        <p:spPr bwMode="auto">
          <a:xfrm>
            <a:off x="1616075" y="2384425"/>
            <a:ext cx="5857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150</a:t>
            </a:r>
          </a:p>
        </p:txBody>
      </p:sp>
      <p:sp>
        <p:nvSpPr>
          <p:cNvPr id="111636" name="Rectangle 21"/>
          <p:cNvSpPr>
            <a:spLocks noChangeArrowheads="1"/>
          </p:cNvSpPr>
          <p:nvPr/>
        </p:nvSpPr>
        <p:spPr bwMode="auto">
          <a:xfrm>
            <a:off x="3006725" y="5967413"/>
            <a:ext cx="6334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100</a:t>
            </a:r>
          </a:p>
        </p:txBody>
      </p:sp>
      <p:sp>
        <p:nvSpPr>
          <p:cNvPr id="111637" name="Rectangle 22"/>
          <p:cNvSpPr>
            <a:spLocks noChangeArrowheads="1"/>
          </p:cNvSpPr>
          <p:nvPr/>
        </p:nvSpPr>
        <p:spPr bwMode="auto">
          <a:xfrm>
            <a:off x="2474913" y="5980113"/>
            <a:ext cx="4841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50</a:t>
            </a:r>
          </a:p>
        </p:txBody>
      </p:sp>
      <p:sp>
        <p:nvSpPr>
          <p:cNvPr id="111638" name="Rectangle 23"/>
          <p:cNvSpPr>
            <a:spLocks noChangeArrowheads="1"/>
          </p:cNvSpPr>
          <p:nvPr/>
        </p:nvSpPr>
        <p:spPr bwMode="auto">
          <a:xfrm>
            <a:off x="3687763" y="5967413"/>
            <a:ext cx="534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150</a:t>
            </a:r>
          </a:p>
        </p:txBody>
      </p:sp>
      <p:sp>
        <p:nvSpPr>
          <p:cNvPr id="111639" name="Rectangle 24"/>
          <p:cNvSpPr>
            <a:spLocks noChangeArrowheads="1"/>
          </p:cNvSpPr>
          <p:nvPr/>
        </p:nvSpPr>
        <p:spPr bwMode="auto">
          <a:xfrm>
            <a:off x="5524500" y="5967413"/>
            <a:ext cx="5715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300</a:t>
            </a:r>
          </a:p>
        </p:txBody>
      </p:sp>
      <p:sp>
        <p:nvSpPr>
          <p:cNvPr id="111640" name="Rectangle 25"/>
          <p:cNvSpPr>
            <a:spLocks noChangeArrowheads="1"/>
          </p:cNvSpPr>
          <p:nvPr/>
        </p:nvSpPr>
        <p:spPr bwMode="auto">
          <a:xfrm>
            <a:off x="4271963" y="5967413"/>
            <a:ext cx="6111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200</a:t>
            </a:r>
          </a:p>
        </p:txBody>
      </p:sp>
      <p:grpSp>
        <p:nvGrpSpPr>
          <p:cNvPr id="3" name="Group 26"/>
          <p:cNvGrpSpPr>
            <a:grpSpLocks/>
          </p:cNvGrpSpPr>
          <p:nvPr/>
        </p:nvGrpSpPr>
        <p:grpSpPr bwMode="auto">
          <a:xfrm>
            <a:off x="2201863" y="4721225"/>
            <a:ext cx="1336675" cy="1260475"/>
            <a:chOff x="1387" y="2974"/>
            <a:chExt cx="842" cy="794"/>
          </a:xfrm>
        </p:grpSpPr>
        <p:sp>
          <p:nvSpPr>
            <p:cNvPr id="111660" name="Line 27"/>
            <p:cNvSpPr>
              <a:spLocks noChangeShapeType="1"/>
            </p:cNvSpPr>
            <p:nvPr/>
          </p:nvSpPr>
          <p:spPr bwMode="auto">
            <a:xfrm>
              <a:off x="1387" y="3087"/>
              <a:ext cx="743" cy="681"/>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61" name="Freeform 28"/>
            <p:cNvSpPr>
              <a:spLocks/>
            </p:cNvSpPr>
            <p:nvPr/>
          </p:nvSpPr>
          <p:spPr bwMode="auto">
            <a:xfrm>
              <a:off x="1489" y="2974"/>
              <a:ext cx="740" cy="707"/>
            </a:xfrm>
            <a:custGeom>
              <a:avLst/>
              <a:gdLst>
                <a:gd name="T0" fmla="*/ 0 w 914"/>
                <a:gd name="T1" fmla="*/ 0 h 865"/>
                <a:gd name="T2" fmla="*/ 15 w 914"/>
                <a:gd name="T3" fmla="*/ 35 h 865"/>
                <a:gd name="T4" fmla="*/ 32 w 914"/>
                <a:gd name="T5" fmla="*/ 68 h 865"/>
                <a:gd name="T6" fmla="*/ 40 w 914"/>
                <a:gd name="T7" fmla="*/ 86 h 865"/>
                <a:gd name="T8" fmla="*/ 50 w 914"/>
                <a:gd name="T9" fmla="*/ 100 h 865"/>
                <a:gd name="T10" fmla="*/ 60 w 914"/>
                <a:gd name="T11" fmla="*/ 115 h 865"/>
                <a:gd name="T12" fmla="*/ 74 w 914"/>
                <a:gd name="T13" fmla="*/ 128 h 865"/>
                <a:gd name="T14" fmla="*/ 87 w 914"/>
                <a:gd name="T15" fmla="*/ 141 h 865"/>
                <a:gd name="T16" fmla="*/ 101 w 914"/>
                <a:gd name="T17" fmla="*/ 153 h 865"/>
                <a:gd name="T18" fmla="*/ 118 w 914"/>
                <a:gd name="T19" fmla="*/ 163 h 865"/>
                <a:gd name="T20" fmla="*/ 135 w 914"/>
                <a:gd name="T21" fmla="*/ 174 h 865"/>
                <a:gd name="T22" fmla="*/ 171 w 914"/>
                <a:gd name="T23" fmla="*/ 192 h 865"/>
                <a:gd name="T24" fmla="*/ 208 w 914"/>
                <a:gd name="T25" fmla="*/ 210 h 8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14"/>
                <a:gd name="T40" fmla="*/ 0 h 865"/>
                <a:gd name="T41" fmla="*/ 914 w 914"/>
                <a:gd name="T42" fmla="*/ 865 h 8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14" h="865">
                  <a:moveTo>
                    <a:pt x="0" y="0"/>
                  </a:moveTo>
                  <a:lnTo>
                    <a:pt x="67" y="146"/>
                  </a:lnTo>
                  <a:lnTo>
                    <a:pt x="137" y="280"/>
                  </a:lnTo>
                  <a:lnTo>
                    <a:pt x="176" y="350"/>
                  </a:lnTo>
                  <a:lnTo>
                    <a:pt x="219" y="409"/>
                  </a:lnTo>
                  <a:lnTo>
                    <a:pt x="266" y="473"/>
                  </a:lnTo>
                  <a:lnTo>
                    <a:pt x="321" y="525"/>
                  </a:lnTo>
                  <a:lnTo>
                    <a:pt x="380" y="578"/>
                  </a:lnTo>
                  <a:lnTo>
                    <a:pt x="447" y="625"/>
                  </a:lnTo>
                  <a:lnTo>
                    <a:pt x="517" y="671"/>
                  </a:lnTo>
                  <a:lnTo>
                    <a:pt x="592" y="712"/>
                  </a:lnTo>
                  <a:lnTo>
                    <a:pt x="748" y="788"/>
                  </a:lnTo>
                  <a:lnTo>
                    <a:pt x="913" y="864"/>
                  </a:ln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1662" name="Oval 29"/>
            <p:cNvSpPr>
              <a:spLocks noChangeArrowheads="1"/>
            </p:cNvSpPr>
            <p:nvPr/>
          </p:nvSpPr>
          <p:spPr bwMode="auto">
            <a:xfrm>
              <a:off x="1720" y="3382"/>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1663" name="Rectangle 30"/>
            <p:cNvSpPr>
              <a:spLocks noChangeArrowheads="1"/>
            </p:cNvSpPr>
            <p:nvPr/>
          </p:nvSpPr>
          <p:spPr bwMode="auto">
            <a:xfrm>
              <a:off x="1665" y="3176"/>
              <a:ext cx="19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A</a:t>
              </a:r>
            </a:p>
          </p:txBody>
        </p:sp>
        <p:sp>
          <p:nvSpPr>
            <p:cNvPr id="111664" name="Line 31"/>
            <p:cNvSpPr>
              <a:spLocks noChangeShapeType="1"/>
            </p:cNvSpPr>
            <p:nvPr/>
          </p:nvSpPr>
          <p:spPr bwMode="auto">
            <a:xfrm flipH="1">
              <a:off x="1389" y="3424"/>
              <a:ext cx="355"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
          <p:nvSpPr>
            <p:cNvPr id="111665" name="Line 32"/>
            <p:cNvSpPr>
              <a:spLocks noChangeShapeType="1"/>
            </p:cNvSpPr>
            <p:nvPr/>
          </p:nvSpPr>
          <p:spPr bwMode="auto">
            <a:xfrm rot="16200000" flipH="1">
              <a:off x="1579" y="3591"/>
              <a:ext cx="355"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grpSp>
      <p:grpSp>
        <p:nvGrpSpPr>
          <p:cNvPr id="4" name="Group 33"/>
          <p:cNvGrpSpPr>
            <a:grpSpLocks/>
          </p:cNvGrpSpPr>
          <p:nvPr/>
        </p:nvGrpSpPr>
        <p:grpSpPr bwMode="auto">
          <a:xfrm>
            <a:off x="2205038" y="3238500"/>
            <a:ext cx="3167062" cy="2767013"/>
            <a:chOff x="1389" y="2040"/>
            <a:chExt cx="1995" cy="1743"/>
          </a:xfrm>
        </p:grpSpPr>
        <p:sp>
          <p:nvSpPr>
            <p:cNvPr id="111652" name="Rectangle 34"/>
            <p:cNvSpPr>
              <a:spLocks noChangeArrowheads="1"/>
            </p:cNvSpPr>
            <p:nvPr/>
          </p:nvSpPr>
          <p:spPr bwMode="auto">
            <a:xfrm>
              <a:off x="1393" y="2040"/>
              <a:ext cx="675"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200" b="1">
                  <a:solidFill>
                    <a:schemeClr val="tx1"/>
                  </a:solidFill>
                </a:rPr>
                <a:t>$2000</a:t>
              </a:r>
            </a:p>
            <a:p>
              <a:pPr>
                <a:spcBef>
                  <a:spcPct val="0"/>
                </a:spcBef>
                <a:buClrTx/>
                <a:buSzTx/>
                <a:buFontTx/>
                <a:buNone/>
              </a:pPr>
              <a:r>
                <a:rPr lang="en-US" altLang="en-US" sz="1200" b="1">
                  <a:solidFill>
                    <a:schemeClr val="tx1"/>
                  </a:solidFill>
                </a:rPr>
                <a:t>Isocost Line</a:t>
              </a:r>
            </a:p>
          </p:txBody>
        </p:sp>
        <p:sp>
          <p:nvSpPr>
            <p:cNvPr id="111653" name="Rectangle 35"/>
            <p:cNvSpPr>
              <a:spLocks noChangeArrowheads="1"/>
            </p:cNvSpPr>
            <p:nvPr/>
          </p:nvSpPr>
          <p:spPr bwMode="auto">
            <a:xfrm>
              <a:off x="2806" y="3459"/>
              <a:ext cx="578"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200 Unit</a:t>
              </a:r>
            </a:p>
            <a:p>
              <a:pPr>
                <a:spcBef>
                  <a:spcPct val="0"/>
                </a:spcBef>
                <a:buClrTx/>
                <a:buSzTx/>
                <a:buFontTx/>
                <a:buNone/>
              </a:pPr>
              <a:r>
                <a:rPr lang="en-US" altLang="en-US" sz="1400" b="1">
                  <a:solidFill>
                    <a:schemeClr val="tx1"/>
                  </a:solidFill>
                </a:rPr>
                <a:t>Isoquant</a:t>
              </a:r>
            </a:p>
          </p:txBody>
        </p:sp>
        <p:sp>
          <p:nvSpPr>
            <p:cNvPr id="111654" name="Line 36"/>
            <p:cNvSpPr>
              <a:spLocks noChangeShapeType="1"/>
            </p:cNvSpPr>
            <p:nvPr/>
          </p:nvSpPr>
          <p:spPr bwMode="auto">
            <a:xfrm>
              <a:off x="1394" y="2355"/>
              <a:ext cx="1491" cy="1419"/>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55" name="Freeform 37"/>
            <p:cNvSpPr>
              <a:spLocks/>
            </p:cNvSpPr>
            <p:nvPr/>
          </p:nvSpPr>
          <p:spPr bwMode="auto">
            <a:xfrm>
              <a:off x="1791" y="2443"/>
              <a:ext cx="1127" cy="1068"/>
            </a:xfrm>
            <a:custGeom>
              <a:avLst/>
              <a:gdLst>
                <a:gd name="T0" fmla="*/ 0 w 914"/>
                <a:gd name="T1" fmla="*/ 0 h 864"/>
                <a:gd name="T2" fmla="*/ 276 w 914"/>
                <a:gd name="T3" fmla="*/ 634 h 864"/>
                <a:gd name="T4" fmla="*/ 586 w 914"/>
                <a:gd name="T5" fmla="*/ 1245 h 864"/>
                <a:gd name="T6" fmla="*/ 756 w 914"/>
                <a:gd name="T7" fmla="*/ 1539 h 864"/>
                <a:gd name="T8" fmla="*/ 952 w 914"/>
                <a:gd name="T9" fmla="*/ 1806 h 864"/>
                <a:gd name="T10" fmla="*/ 1150 w 914"/>
                <a:gd name="T11" fmla="*/ 2073 h 864"/>
                <a:gd name="T12" fmla="*/ 1391 w 914"/>
                <a:gd name="T13" fmla="*/ 2318 h 864"/>
                <a:gd name="T14" fmla="*/ 1655 w 914"/>
                <a:gd name="T15" fmla="*/ 2538 h 864"/>
                <a:gd name="T16" fmla="*/ 1942 w 914"/>
                <a:gd name="T17" fmla="*/ 2759 h 864"/>
                <a:gd name="T18" fmla="*/ 2236 w 914"/>
                <a:gd name="T19" fmla="*/ 2949 h 864"/>
                <a:gd name="T20" fmla="*/ 2566 w 914"/>
                <a:gd name="T21" fmla="*/ 3151 h 864"/>
                <a:gd name="T22" fmla="*/ 3242 w 914"/>
                <a:gd name="T23" fmla="*/ 3488 h 864"/>
                <a:gd name="T24" fmla="*/ 3956 w 914"/>
                <a:gd name="T25" fmla="*/ 3806 h 86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14"/>
                <a:gd name="T40" fmla="*/ 0 h 864"/>
                <a:gd name="T41" fmla="*/ 914 w 914"/>
                <a:gd name="T42" fmla="*/ 864 h 86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14" h="864">
                  <a:moveTo>
                    <a:pt x="0" y="0"/>
                  </a:moveTo>
                  <a:lnTo>
                    <a:pt x="64" y="144"/>
                  </a:lnTo>
                  <a:lnTo>
                    <a:pt x="135" y="282"/>
                  </a:lnTo>
                  <a:lnTo>
                    <a:pt x="174" y="349"/>
                  </a:lnTo>
                  <a:lnTo>
                    <a:pt x="220" y="409"/>
                  </a:lnTo>
                  <a:lnTo>
                    <a:pt x="266" y="470"/>
                  </a:lnTo>
                  <a:lnTo>
                    <a:pt x="321" y="526"/>
                  </a:lnTo>
                  <a:lnTo>
                    <a:pt x="381" y="575"/>
                  </a:lnTo>
                  <a:lnTo>
                    <a:pt x="448" y="625"/>
                  </a:lnTo>
                  <a:lnTo>
                    <a:pt x="516" y="669"/>
                  </a:lnTo>
                  <a:lnTo>
                    <a:pt x="592" y="714"/>
                  </a:lnTo>
                  <a:lnTo>
                    <a:pt x="748" y="791"/>
                  </a:lnTo>
                  <a:lnTo>
                    <a:pt x="913" y="863"/>
                  </a:ln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1656" name="Line 38"/>
            <p:cNvSpPr>
              <a:spLocks noChangeShapeType="1"/>
            </p:cNvSpPr>
            <p:nvPr/>
          </p:nvSpPr>
          <p:spPr bwMode="auto">
            <a:xfrm flipH="1">
              <a:off x="1389" y="3069"/>
              <a:ext cx="789"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1657" name="Line 39"/>
            <p:cNvSpPr>
              <a:spLocks noChangeShapeType="1"/>
            </p:cNvSpPr>
            <p:nvPr/>
          </p:nvSpPr>
          <p:spPr bwMode="auto">
            <a:xfrm rot="16200000" flipH="1">
              <a:off x="1823" y="3448"/>
              <a:ext cx="640"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1658" name="Oval 40"/>
            <p:cNvSpPr>
              <a:spLocks noChangeArrowheads="1"/>
            </p:cNvSpPr>
            <p:nvPr/>
          </p:nvSpPr>
          <p:spPr bwMode="auto">
            <a:xfrm>
              <a:off x="2103" y="3009"/>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1659" name="Rectangle 41"/>
            <p:cNvSpPr>
              <a:spLocks noChangeArrowheads="1"/>
            </p:cNvSpPr>
            <p:nvPr/>
          </p:nvSpPr>
          <p:spPr bwMode="auto">
            <a:xfrm>
              <a:off x="2083" y="2766"/>
              <a:ext cx="19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B</a:t>
              </a:r>
            </a:p>
          </p:txBody>
        </p:sp>
      </p:grpSp>
      <p:grpSp>
        <p:nvGrpSpPr>
          <p:cNvPr id="5" name="Group 42"/>
          <p:cNvGrpSpPr>
            <a:grpSpLocks/>
          </p:cNvGrpSpPr>
          <p:nvPr/>
        </p:nvGrpSpPr>
        <p:grpSpPr bwMode="auto">
          <a:xfrm>
            <a:off x="2166938" y="2373313"/>
            <a:ext cx="4868862" cy="3657600"/>
            <a:chOff x="1365" y="1495"/>
            <a:chExt cx="3067" cy="2304"/>
          </a:xfrm>
        </p:grpSpPr>
        <p:sp>
          <p:nvSpPr>
            <p:cNvPr id="111644" name="Rectangle 43"/>
            <p:cNvSpPr>
              <a:spLocks noChangeArrowheads="1"/>
            </p:cNvSpPr>
            <p:nvPr/>
          </p:nvSpPr>
          <p:spPr bwMode="auto">
            <a:xfrm>
              <a:off x="1385" y="1495"/>
              <a:ext cx="110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$3000 Isocost Line</a:t>
              </a:r>
            </a:p>
          </p:txBody>
        </p:sp>
        <p:sp>
          <p:nvSpPr>
            <p:cNvPr id="111645" name="Line 44"/>
            <p:cNvSpPr>
              <a:spLocks noChangeShapeType="1"/>
            </p:cNvSpPr>
            <p:nvPr/>
          </p:nvSpPr>
          <p:spPr bwMode="auto">
            <a:xfrm>
              <a:off x="1378" y="1624"/>
              <a:ext cx="2239" cy="2175"/>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46" name="Freeform 45"/>
            <p:cNvSpPr>
              <a:spLocks/>
            </p:cNvSpPr>
            <p:nvPr/>
          </p:nvSpPr>
          <p:spPr bwMode="auto">
            <a:xfrm>
              <a:off x="2023" y="1892"/>
              <a:ext cx="1334" cy="1322"/>
            </a:xfrm>
            <a:custGeom>
              <a:avLst/>
              <a:gdLst>
                <a:gd name="T0" fmla="*/ 0 w 868"/>
                <a:gd name="T1" fmla="*/ 0 h 816"/>
                <a:gd name="T2" fmla="*/ 1320 w 868"/>
                <a:gd name="T3" fmla="*/ 3976 h 816"/>
                <a:gd name="T4" fmla="*/ 2605 w 868"/>
                <a:gd name="T5" fmla="*/ 7789 h 816"/>
                <a:gd name="T6" fmla="*/ 3463 w 868"/>
                <a:gd name="T7" fmla="*/ 9643 h 816"/>
                <a:gd name="T8" fmla="*/ 4294 w 868"/>
                <a:gd name="T9" fmla="*/ 11341 h 816"/>
                <a:gd name="T10" fmla="*/ 5248 w 868"/>
                <a:gd name="T11" fmla="*/ 13000 h 816"/>
                <a:gd name="T12" fmla="*/ 6260 w 868"/>
                <a:gd name="T13" fmla="*/ 14544 h 816"/>
                <a:gd name="T14" fmla="*/ 7391 w 868"/>
                <a:gd name="T15" fmla="*/ 15911 h 816"/>
                <a:gd name="T16" fmla="*/ 8688 w 868"/>
                <a:gd name="T17" fmla="*/ 17290 h 816"/>
                <a:gd name="T18" fmla="*/ 11391 w 868"/>
                <a:gd name="T19" fmla="*/ 19743 h 816"/>
                <a:gd name="T20" fmla="*/ 14483 w 868"/>
                <a:gd name="T21" fmla="*/ 21875 h 816"/>
                <a:gd name="T22" fmla="*/ 17551 w 868"/>
                <a:gd name="T23" fmla="*/ 23872 h 8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8"/>
                <a:gd name="T37" fmla="*/ 0 h 816"/>
                <a:gd name="T38" fmla="*/ 868 w 868"/>
                <a:gd name="T39" fmla="*/ 816 h 81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8" h="816">
                  <a:moveTo>
                    <a:pt x="0" y="0"/>
                  </a:moveTo>
                  <a:lnTo>
                    <a:pt x="65" y="136"/>
                  </a:lnTo>
                  <a:lnTo>
                    <a:pt x="129" y="266"/>
                  </a:lnTo>
                  <a:lnTo>
                    <a:pt x="171" y="329"/>
                  </a:lnTo>
                  <a:lnTo>
                    <a:pt x="212" y="387"/>
                  </a:lnTo>
                  <a:lnTo>
                    <a:pt x="259" y="444"/>
                  </a:lnTo>
                  <a:lnTo>
                    <a:pt x="309" y="496"/>
                  </a:lnTo>
                  <a:lnTo>
                    <a:pt x="365" y="543"/>
                  </a:lnTo>
                  <a:lnTo>
                    <a:pt x="429" y="590"/>
                  </a:lnTo>
                  <a:lnTo>
                    <a:pt x="563" y="674"/>
                  </a:lnTo>
                  <a:lnTo>
                    <a:pt x="715" y="747"/>
                  </a:lnTo>
                  <a:lnTo>
                    <a:pt x="867" y="815"/>
                  </a:ln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1647" name="Oval 46"/>
            <p:cNvSpPr>
              <a:spLocks noChangeArrowheads="1"/>
            </p:cNvSpPr>
            <p:nvPr/>
          </p:nvSpPr>
          <p:spPr bwMode="auto">
            <a:xfrm>
              <a:off x="2449" y="2670"/>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1648" name="Rectangle 47"/>
            <p:cNvSpPr>
              <a:spLocks noChangeArrowheads="1"/>
            </p:cNvSpPr>
            <p:nvPr/>
          </p:nvSpPr>
          <p:spPr bwMode="auto">
            <a:xfrm>
              <a:off x="3389" y="3128"/>
              <a:ext cx="104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300 Unit Isoquant</a:t>
              </a:r>
            </a:p>
          </p:txBody>
        </p:sp>
        <p:sp>
          <p:nvSpPr>
            <p:cNvPr id="111649" name="Line 48"/>
            <p:cNvSpPr>
              <a:spLocks noChangeShapeType="1"/>
            </p:cNvSpPr>
            <p:nvPr/>
          </p:nvSpPr>
          <p:spPr bwMode="auto">
            <a:xfrm flipH="1">
              <a:off x="1365" y="2714"/>
              <a:ext cx="1120"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1650" name="Line 49"/>
            <p:cNvSpPr>
              <a:spLocks noChangeShapeType="1"/>
            </p:cNvSpPr>
            <p:nvPr/>
          </p:nvSpPr>
          <p:spPr bwMode="auto">
            <a:xfrm rot="16200000" flipH="1">
              <a:off x="1988" y="3251"/>
              <a:ext cx="1035"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1651" name="Rectangle 50"/>
            <p:cNvSpPr>
              <a:spLocks noChangeArrowheads="1"/>
            </p:cNvSpPr>
            <p:nvPr/>
          </p:nvSpPr>
          <p:spPr bwMode="auto">
            <a:xfrm>
              <a:off x="2414" y="2435"/>
              <a:ext cx="19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C</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1136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3BC304E8-60A2-47EB-AD74-4BC78C60EBB5}" type="slidenum">
              <a:rPr lang="en-US" altLang="en-US" sz="1600">
                <a:solidFill>
                  <a:schemeClr val="tx1"/>
                </a:solidFill>
              </a:rPr>
              <a:pPr>
                <a:spcBef>
                  <a:spcPct val="0"/>
                </a:spcBef>
                <a:buClrTx/>
                <a:buSzTx/>
                <a:buFontTx/>
                <a:buNone/>
              </a:pPr>
              <a:t>44</a:t>
            </a:fld>
            <a:endParaRPr lang="en-US" altLang="en-US" sz="1600" b="0">
              <a:solidFill>
                <a:schemeClr val="tx1"/>
              </a:solidFill>
              <a:latin typeface="Times New Roman" panose="02020603050405020304" pitchFamily="18" charset="0"/>
            </a:endParaRPr>
          </a:p>
        </p:txBody>
      </p:sp>
      <p:sp>
        <p:nvSpPr>
          <p:cNvPr id="113668"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3669"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3670" name="Rectangle 4"/>
          <p:cNvSpPr>
            <a:spLocks noGrp="1" noChangeArrowheads="1"/>
          </p:cNvSpPr>
          <p:nvPr>
            <p:ph type="title"/>
          </p:nvPr>
        </p:nvSpPr>
        <p:spPr>
          <a:noFill/>
        </p:spPr>
        <p:txBody>
          <a:bodyPr/>
          <a:lstStyle/>
          <a:p>
            <a:r>
              <a:rPr lang="en-US" altLang="en-US" sz="3200" smtClean="0"/>
              <a:t>A Firm’s Long-Run Total Cost Curve</a:t>
            </a:r>
          </a:p>
        </p:txBody>
      </p:sp>
      <p:sp>
        <p:nvSpPr>
          <p:cNvPr id="113671" name="Rectangle 5"/>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3672" name="Rectangle 6"/>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3673" name="Rectangle 7"/>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3674" name="Line 8"/>
          <p:cNvSpPr>
            <a:spLocks noChangeShapeType="1"/>
          </p:cNvSpPr>
          <p:nvPr/>
        </p:nvSpPr>
        <p:spPr bwMode="auto">
          <a:xfrm>
            <a:off x="2209800" y="1757363"/>
            <a:ext cx="0" cy="42370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5" name="Line 9"/>
          <p:cNvSpPr>
            <a:spLocks noChangeShapeType="1"/>
          </p:cNvSpPr>
          <p:nvPr/>
        </p:nvSpPr>
        <p:spPr bwMode="auto">
          <a:xfrm>
            <a:off x="2216150" y="6007100"/>
            <a:ext cx="4425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6" name="Rectangle 10"/>
          <p:cNvSpPr>
            <a:spLocks noChangeArrowheads="1"/>
          </p:cNvSpPr>
          <p:nvPr/>
        </p:nvSpPr>
        <p:spPr bwMode="auto">
          <a:xfrm>
            <a:off x="6750050" y="5834063"/>
            <a:ext cx="17192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Output, Units/yr</a:t>
            </a:r>
          </a:p>
        </p:txBody>
      </p:sp>
      <p:sp>
        <p:nvSpPr>
          <p:cNvPr id="113677" name="Rectangle 11"/>
          <p:cNvSpPr>
            <a:spLocks noChangeArrowheads="1"/>
          </p:cNvSpPr>
          <p:nvPr/>
        </p:nvSpPr>
        <p:spPr bwMode="auto">
          <a:xfrm>
            <a:off x="1508125" y="1244600"/>
            <a:ext cx="631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Cost</a:t>
            </a:r>
          </a:p>
          <a:p>
            <a:pPr algn="r">
              <a:spcBef>
                <a:spcPct val="0"/>
              </a:spcBef>
              <a:buClrTx/>
              <a:buSzTx/>
              <a:buFontTx/>
              <a:buNone/>
            </a:pPr>
            <a:r>
              <a:rPr lang="en-US" altLang="en-US" sz="1600" b="1">
                <a:solidFill>
                  <a:schemeClr val="tx1"/>
                </a:solidFill>
              </a:rPr>
              <a:t>per</a:t>
            </a:r>
          </a:p>
          <a:p>
            <a:pPr algn="r">
              <a:spcBef>
                <a:spcPct val="0"/>
              </a:spcBef>
              <a:buClrTx/>
              <a:buSzTx/>
              <a:buFontTx/>
              <a:buNone/>
            </a:pPr>
            <a:r>
              <a:rPr lang="en-US" altLang="en-US" sz="1600" b="1">
                <a:solidFill>
                  <a:schemeClr val="tx1"/>
                </a:solidFill>
              </a:rPr>
              <a:t>Year</a:t>
            </a:r>
          </a:p>
        </p:txBody>
      </p:sp>
      <p:grpSp>
        <p:nvGrpSpPr>
          <p:cNvPr id="2" name="Group 12"/>
          <p:cNvGrpSpPr>
            <a:grpSpLocks/>
          </p:cNvGrpSpPr>
          <p:nvPr/>
        </p:nvGrpSpPr>
        <p:grpSpPr bwMode="auto">
          <a:xfrm>
            <a:off x="2205038" y="2120900"/>
            <a:ext cx="5878512" cy="3879850"/>
            <a:chOff x="1389" y="1336"/>
            <a:chExt cx="3703" cy="2444"/>
          </a:xfrm>
        </p:grpSpPr>
        <p:sp>
          <p:nvSpPr>
            <p:cNvPr id="113698" name="Line 13"/>
            <p:cNvSpPr>
              <a:spLocks noChangeShapeType="1"/>
            </p:cNvSpPr>
            <p:nvPr/>
          </p:nvSpPr>
          <p:spPr bwMode="auto">
            <a:xfrm flipV="1">
              <a:off x="1389" y="1507"/>
              <a:ext cx="2525" cy="2273"/>
            </a:xfrm>
            <a:prstGeom prst="line">
              <a:avLst/>
            </a:prstGeom>
            <a:noFill/>
            <a:ln w="57150">
              <a:solidFill>
                <a:srgbClr val="663300"/>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699" name="Rectangle 14"/>
            <p:cNvSpPr>
              <a:spLocks noChangeArrowheads="1"/>
            </p:cNvSpPr>
            <p:nvPr/>
          </p:nvSpPr>
          <p:spPr bwMode="auto">
            <a:xfrm>
              <a:off x="4019" y="1336"/>
              <a:ext cx="107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Expansion Path</a:t>
              </a:r>
            </a:p>
          </p:txBody>
        </p:sp>
      </p:grpSp>
      <p:sp>
        <p:nvSpPr>
          <p:cNvPr id="113679" name="Rectangle 15"/>
          <p:cNvSpPr>
            <a:spLocks noChangeArrowheads="1"/>
          </p:cNvSpPr>
          <p:nvPr/>
        </p:nvSpPr>
        <p:spPr bwMode="auto">
          <a:xfrm>
            <a:off x="1492250" y="4756150"/>
            <a:ext cx="7096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1000</a:t>
            </a:r>
          </a:p>
        </p:txBody>
      </p:sp>
      <p:sp>
        <p:nvSpPr>
          <p:cNvPr id="113680" name="Rectangle 16"/>
          <p:cNvSpPr>
            <a:spLocks noChangeArrowheads="1"/>
          </p:cNvSpPr>
          <p:nvPr/>
        </p:nvSpPr>
        <p:spPr bwMode="auto">
          <a:xfrm>
            <a:off x="3006725" y="5967413"/>
            <a:ext cx="6334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100</a:t>
            </a:r>
          </a:p>
        </p:txBody>
      </p:sp>
      <p:sp>
        <p:nvSpPr>
          <p:cNvPr id="113681" name="Rectangle 17"/>
          <p:cNvSpPr>
            <a:spLocks noChangeArrowheads="1"/>
          </p:cNvSpPr>
          <p:nvPr/>
        </p:nvSpPr>
        <p:spPr bwMode="auto">
          <a:xfrm>
            <a:off x="5524500" y="5967413"/>
            <a:ext cx="5715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300</a:t>
            </a:r>
          </a:p>
        </p:txBody>
      </p:sp>
      <p:sp>
        <p:nvSpPr>
          <p:cNvPr id="113682" name="Rectangle 18"/>
          <p:cNvSpPr>
            <a:spLocks noChangeArrowheads="1"/>
          </p:cNvSpPr>
          <p:nvPr/>
        </p:nvSpPr>
        <p:spPr bwMode="auto">
          <a:xfrm>
            <a:off x="4276725" y="5967413"/>
            <a:ext cx="611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200</a:t>
            </a:r>
          </a:p>
        </p:txBody>
      </p:sp>
      <p:sp>
        <p:nvSpPr>
          <p:cNvPr id="113683" name="Rectangle 19"/>
          <p:cNvSpPr>
            <a:spLocks noChangeArrowheads="1"/>
          </p:cNvSpPr>
          <p:nvPr/>
        </p:nvSpPr>
        <p:spPr bwMode="auto">
          <a:xfrm>
            <a:off x="1492250" y="3683000"/>
            <a:ext cx="7096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2000</a:t>
            </a:r>
          </a:p>
        </p:txBody>
      </p:sp>
      <p:sp>
        <p:nvSpPr>
          <p:cNvPr id="113684" name="Rectangle 20"/>
          <p:cNvSpPr>
            <a:spLocks noChangeArrowheads="1"/>
          </p:cNvSpPr>
          <p:nvPr/>
        </p:nvSpPr>
        <p:spPr bwMode="auto">
          <a:xfrm>
            <a:off x="1492250" y="2609850"/>
            <a:ext cx="7096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3000</a:t>
            </a:r>
          </a:p>
        </p:txBody>
      </p:sp>
      <p:grpSp>
        <p:nvGrpSpPr>
          <p:cNvPr id="3" name="Group 21"/>
          <p:cNvGrpSpPr>
            <a:grpSpLocks/>
          </p:cNvGrpSpPr>
          <p:nvPr/>
        </p:nvGrpSpPr>
        <p:grpSpPr bwMode="auto">
          <a:xfrm>
            <a:off x="2217738" y="2384425"/>
            <a:ext cx="3649662" cy="3597275"/>
            <a:chOff x="1397" y="1502"/>
            <a:chExt cx="2299" cy="2266"/>
          </a:xfrm>
        </p:grpSpPr>
        <p:sp>
          <p:nvSpPr>
            <p:cNvPr id="113686" name="Text Box 22"/>
            <p:cNvSpPr txBox="1">
              <a:spLocks noChangeArrowheads="1"/>
            </p:cNvSpPr>
            <p:nvPr/>
          </p:nvSpPr>
          <p:spPr bwMode="auto">
            <a:xfrm>
              <a:off x="2010" y="2859"/>
              <a:ext cx="2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D</a:t>
              </a:r>
            </a:p>
          </p:txBody>
        </p:sp>
        <p:sp>
          <p:nvSpPr>
            <p:cNvPr id="113687" name="Line 23"/>
            <p:cNvSpPr>
              <a:spLocks noChangeShapeType="1"/>
            </p:cNvSpPr>
            <p:nvPr/>
          </p:nvSpPr>
          <p:spPr bwMode="auto">
            <a:xfrm rot="16200000" flipH="1">
              <a:off x="2230" y="3106"/>
              <a:ext cx="1325"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688" name="Line 24"/>
            <p:cNvSpPr>
              <a:spLocks noChangeShapeType="1"/>
            </p:cNvSpPr>
            <p:nvPr/>
          </p:nvSpPr>
          <p:spPr bwMode="auto">
            <a:xfrm rot="16200000" flipH="1">
              <a:off x="1823" y="3448"/>
              <a:ext cx="640"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689" name="Line 25"/>
            <p:cNvSpPr>
              <a:spLocks noChangeShapeType="1"/>
            </p:cNvSpPr>
            <p:nvPr/>
          </p:nvSpPr>
          <p:spPr bwMode="auto">
            <a:xfrm rot="10800000" flipH="1">
              <a:off x="1397" y="3102"/>
              <a:ext cx="678"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690" name="Line 26"/>
            <p:cNvSpPr>
              <a:spLocks noChangeShapeType="1"/>
            </p:cNvSpPr>
            <p:nvPr/>
          </p:nvSpPr>
          <p:spPr bwMode="auto">
            <a:xfrm rot="10800000" flipH="1">
              <a:off x="1397" y="2423"/>
              <a:ext cx="1452"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691" name="Line 27"/>
            <p:cNvSpPr>
              <a:spLocks noChangeShapeType="1"/>
            </p:cNvSpPr>
            <p:nvPr/>
          </p:nvSpPr>
          <p:spPr bwMode="auto">
            <a:xfrm rot="10800000" flipH="1">
              <a:off x="1397" y="1761"/>
              <a:ext cx="2218"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692" name="Line 28"/>
            <p:cNvSpPr>
              <a:spLocks noChangeShapeType="1"/>
            </p:cNvSpPr>
            <p:nvPr/>
          </p:nvSpPr>
          <p:spPr bwMode="auto">
            <a:xfrm rot="16200000" flipH="1">
              <a:off x="2652" y="2794"/>
              <a:ext cx="1948"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693" name="Oval 29"/>
            <p:cNvSpPr>
              <a:spLocks noChangeArrowheads="1"/>
            </p:cNvSpPr>
            <p:nvPr/>
          </p:nvSpPr>
          <p:spPr bwMode="auto">
            <a:xfrm>
              <a:off x="2083" y="3062"/>
              <a:ext cx="110" cy="110"/>
            </a:xfrm>
            <a:prstGeom prst="ellipse">
              <a:avLst/>
            </a:prstGeom>
            <a:solidFill>
              <a:schemeClr val="tx2"/>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3694" name="Oval 30"/>
            <p:cNvSpPr>
              <a:spLocks noChangeArrowheads="1"/>
            </p:cNvSpPr>
            <p:nvPr/>
          </p:nvSpPr>
          <p:spPr bwMode="auto">
            <a:xfrm>
              <a:off x="2825" y="2383"/>
              <a:ext cx="110" cy="110"/>
            </a:xfrm>
            <a:prstGeom prst="ellipse">
              <a:avLst/>
            </a:prstGeom>
            <a:solidFill>
              <a:schemeClr val="tx2"/>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3695" name="Oval 31"/>
            <p:cNvSpPr>
              <a:spLocks noChangeArrowheads="1"/>
            </p:cNvSpPr>
            <p:nvPr/>
          </p:nvSpPr>
          <p:spPr bwMode="auto">
            <a:xfrm>
              <a:off x="3558" y="1728"/>
              <a:ext cx="110" cy="110"/>
            </a:xfrm>
            <a:prstGeom prst="ellipse">
              <a:avLst/>
            </a:prstGeom>
            <a:solidFill>
              <a:schemeClr val="tx2"/>
            </a:solidFill>
            <a:ln>
              <a:noFill/>
            </a:ln>
            <a:extLst>
              <a:ext uri="{91240B29-F687-4F45-9708-019B960494DF}">
                <a14:hiddenLine xmlns:a14="http://schemas.microsoft.com/office/drawing/2010/main" w="12700">
                  <a:solidFill>
                    <a:srgbClr val="000000"/>
                  </a:solidFill>
                  <a:round/>
                  <a:headEnd/>
                  <a:tailEnd/>
                </a14:hiddenLine>
              </a:ext>
            </a:extLst>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3696" name="Text Box 32"/>
            <p:cNvSpPr txBox="1">
              <a:spLocks noChangeArrowheads="1"/>
            </p:cNvSpPr>
            <p:nvPr/>
          </p:nvSpPr>
          <p:spPr bwMode="auto">
            <a:xfrm>
              <a:off x="2775" y="2165"/>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E</a:t>
              </a:r>
            </a:p>
          </p:txBody>
        </p:sp>
        <p:sp>
          <p:nvSpPr>
            <p:cNvPr id="113697" name="Text Box 33"/>
            <p:cNvSpPr txBox="1">
              <a:spLocks noChangeArrowheads="1"/>
            </p:cNvSpPr>
            <p:nvPr/>
          </p:nvSpPr>
          <p:spPr bwMode="auto">
            <a:xfrm>
              <a:off x="3502" y="1502"/>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F</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1157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9B6D87A4-719D-4DA4-9790-AA5A64E5E4DB}" type="slidenum">
              <a:rPr lang="en-US" altLang="en-US" sz="1600">
                <a:solidFill>
                  <a:schemeClr val="tx1"/>
                </a:solidFill>
              </a:rPr>
              <a:pPr>
                <a:spcBef>
                  <a:spcPct val="0"/>
                </a:spcBef>
                <a:buClrTx/>
                <a:buSzTx/>
                <a:buFontTx/>
                <a:buNone/>
              </a:pPr>
              <a:t>45</a:t>
            </a:fld>
            <a:endParaRPr lang="en-US" altLang="en-US" sz="1600" b="0">
              <a:solidFill>
                <a:schemeClr val="tx1"/>
              </a:solidFill>
              <a:latin typeface="Times New Roman" panose="02020603050405020304" pitchFamily="18" charset="0"/>
            </a:endParaRPr>
          </a:p>
        </p:txBody>
      </p:sp>
      <p:grpSp>
        <p:nvGrpSpPr>
          <p:cNvPr id="2" name="Group 2"/>
          <p:cNvGrpSpPr>
            <a:grpSpLocks/>
          </p:cNvGrpSpPr>
          <p:nvPr/>
        </p:nvGrpSpPr>
        <p:grpSpPr bwMode="auto">
          <a:xfrm>
            <a:off x="2224088" y="1906588"/>
            <a:ext cx="6450012" cy="4075112"/>
            <a:chOff x="1401" y="1201"/>
            <a:chExt cx="4063" cy="2567"/>
          </a:xfrm>
        </p:grpSpPr>
        <p:sp>
          <p:nvSpPr>
            <p:cNvPr id="115760" name="Line 3"/>
            <p:cNvSpPr>
              <a:spLocks noChangeShapeType="1"/>
            </p:cNvSpPr>
            <p:nvPr/>
          </p:nvSpPr>
          <p:spPr bwMode="auto">
            <a:xfrm flipV="1">
              <a:off x="1401" y="1809"/>
              <a:ext cx="1942" cy="1959"/>
            </a:xfrm>
            <a:prstGeom prst="line">
              <a:avLst/>
            </a:prstGeom>
            <a:noFill/>
            <a:ln w="508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61" name="Rectangle 4"/>
            <p:cNvSpPr>
              <a:spLocks noChangeArrowheads="1"/>
            </p:cNvSpPr>
            <p:nvPr/>
          </p:nvSpPr>
          <p:spPr bwMode="auto">
            <a:xfrm>
              <a:off x="3231" y="1884"/>
              <a:ext cx="1068"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Long-Run</a:t>
              </a:r>
            </a:p>
            <a:p>
              <a:pPr>
                <a:spcBef>
                  <a:spcPct val="0"/>
                </a:spcBef>
                <a:buClrTx/>
                <a:buSzTx/>
                <a:buFontTx/>
                <a:buNone/>
              </a:pPr>
              <a:r>
                <a:rPr lang="en-US" altLang="en-US" sz="1600" b="1">
                  <a:solidFill>
                    <a:schemeClr val="tx1"/>
                  </a:solidFill>
                </a:rPr>
                <a:t>Expansion</a:t>
              </a:r>
              <a:r>
                <a:rPr lang="en-US" altLang="en-US" sz="1400" b="1">
                  <a:solidFill>
                    <a:schemeClr val="tx1"/>
                  </a:solidFill>
                </a:rPr>
                <a:t> </a:t>
              </a:r>
              <a:r>
                <a:rPr lang="en-US" altLang="en-US" sz="1600" b="1">
                  <a:solidFill>
                    <a:schemeClr val="tx1"/>
                  </a:solidFill>
                </a:rPr>
                <a:t>Path</a:t>
              </a:r>
            </a:p>
          </p:txBody>
        </p:sp>
        <p:sp>
          <p:nvSpPr>
            <p:cNvPr id="115762" name="Rectangle 5"/>
            <p:cNvSpPr>
              <a:spLocks noChangeArrowheads="1"/>
            </p:cNvSpPr>
            <p:nvPr/>
          </p:nvSpPr>
          <p:spPr bwMode="auto">
            <a:xfrm>
              <a:off x="3839" y="1201"/>
              <a:ext cx="1625" cy="372"/>
            </a:xfrm>
            <a:prstGeom prst="rect">
              <a:avLst/>
            </a:prstGeom>
            <a:solidFill>
              <a:schemeClr val="hlink"/>
            </a:solidFill>
            <a:ln w="12700">
              <a:solidFill>
                <a:schemeClr val="tx1"/>
              </a:solidFill>
              <a:miter lim="800000"/>
              <a:headEnd/>
              <a:tailEnd/>
            </a:ln>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ctr">
                <a:spcBef>
                  <a:spcPct val="0"/>
                </a:spcBef>
                <a:buClrTx/>
                <a:buSzTx/>
                <a:buFontTx/>
                <a:buNone/>
              </a:pPr>
              <a:r>
                <a:rPr lang="en-US" altLang="en-US" sz="1600" b="1">
                  <a:solidFill>
                    <a:schemeClr val="tx1"/>
                  </a:solidFill>
                </a:rPr>
                <a:t>The long-run expansion</a:t>
              </a:r>
            </a:p>
            <a:p>
              <a:pPr algn="ctr">
                <a:spcBef>
                  <a:spcPct val="0"/>
                </a:spcBef>
                <a:buClrTx/>
                <a:buSzTx/>
                <a:buFontTx/>
                <a:buNone/>
              </a:pPr>
              <a:r>
                <a:rPr lang="en-US" altLang="en-US" sz="1600" b="1">
                  <a:solidFill>
                    <a:schemeClr val="tx1"/>
                  </a:solidFill>
                </a:rPr>
                <a:t>path is drawn as before..</a:t>
              </a:r>
            </a:p>
          </p:txBody>
        </p:sp>
      </p:grpSp>
      <p:sp>
        <p:nvSpPr>
          <p:cNvPr id="115717" name="Rectangle 6"/>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5718" name="Rectangle 7"/>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5719" name="Rectangle 8"/>
          <p:cNvSpPr>
            <a:spLocks noGrp="1" noChangeArrowheads="1"/>
          </p:cNvSpPr>
          <p:nvPr>
            <p:ph type="title"/>
          </p:nvPr>
        </p:nvSpPr>
        <p:spPr>
          <a:xfrm>
            <a:off x="550863" y="0"/>
            <a:ext cx="7983537" cy="1085850"/>
          </a:xfrm>
          <a:noFill/>
        </p:spPr>
        <p:txBody>
          <a:bodyPr/>
          <a:lstStyle/>
          <a:p>
            <a:r>
              <a:rPr lang="en-US" altLang="en-US" sz="3200" smtClean="0"/>
              <a:t>The Inflexibility of</a:t>
            </a:r>
            <a:br>
              <a:rPr lang="en-US" altLang="en-US" sz="3200" smtClean="0"/>
            </a:br>
            <a:r>
              <a:rPr lang="en-US" altLang="en-US" sz="3200" smtClean="0"/>
              <a:t>Short-Run Production</a:t>
            </a:r>
          </a:p>
        </p:txBody>
      </p:sp>
      <p:sp>
        <p:nvSpPr>
          <p:cNvPr id="115720" name="Rectangle 9"/>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5721" name="Rectangle 10"/>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5722" name="Rectangle 11"/>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5723" name="Line 12"/>
          <p:cNvSpPr>
            <a:spLocks noChangeShapeType="1"/>
          </p:cNvSpPr>
          <p:nvPr/>
        </p:nvSpPr>
        <p:spPr bwMode="auto">
          <a:xfrm>
            <a:off x="2222500" y="1757363"/>
            <a:ext cx="0" cy="42370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24" name="Line 13"/>
          <p:cNvSpPr>
            <a:spLocks noChangeShapeType="1"/>
          </p:cNvSpPr>
          <p:nvPr/>
        </p:nvSpPr>
        <p:spPr bwMode="auto">
          <a:xfrm>
            <a:off x="2203450" y="6007100"/>
            <a:ext cx="4425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25" name="Rectangle 14"/>
          <p:cNvSpPr>
            <a:spLocks noChangeArrowheads="1"/>
          </p:cNvSpPr>
          <p:nvPr/>
        </p:nvSpPr>
        <p:spPr bwMode="auto">
          <a:xfrm>
            <a:off x="5784850" y="6318250"/>
            <a:ext cx="15922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Labor per year</a:t>
            </a:r>
          </a:p>
        </p:txBody>
      </p:sp>
      <p:sp>
        <p:nvSpPr>
          <p:cNvPr id="115726" name="Rectangle 15"/>
          <p:cNvSpPr>
            <a:spLocks noChangeArrowheads="1"/>
          </p:cNvSpPr>
          <p:nvPr/>
        </p:nvSpPr>
        <p:spPr bwMode="auto">
          <a:xfrm>
            <a:off x="715963" y="1670050"/>
            <a:ext cx="858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r">
              <a:spcBef>
                <a:spcPct val="0"/>
              </a:spcBef>
              <a:buClrTx/>
              <a:buSzTx/>
              <a:buFontTx/>
              <a:buNone/>
            </a:pPr>
            <a:r>
              <a:rPr lang="en-US" altLang="en-US" sz="1600" b="1">
                <a:solidFill>
                  <a:schemeClr val="tx1"/>
                </a:solidFill>
              </a:rPr>
              <a:t>Capital</a:t>
            </a:r>
          </a:p>
          <a:p>
            <a:pPr algn="r">
              <a:spcBef>
                <a:spcPct val="0"/>
              </a:spcBef>
              <a:buClrTx/>
              <a:buSzTx/>
              <a:buFontTx/>
              <a:buNone/>
            </a:pPr>
            <a:r>
              <a:rPr lang="en-US" altLang="en-US" sz="1600" b="1">
                <a:solidFill>
                  <a:schemeClr val="tx1"/>
                </a:solidFill>
              </a:rPr>
              <a:t>per</a:t>
            </a:r>
          </a:p>
          <a:p>
            <a:pPr algn="r">
              <a:spcBef>
                <a:spcPct val="0"/>
              </a:spcBef>
              <a:buClrTx/>
              <a:buSzTx/>
              <a:buFontTx/>
              <a:buNone/>
            </a:pPr>
            <a:r>
              <a:rPr lang="en-US" altLang="en-US" sz="1600" b="1">
                <a:solidFill>
                  <a:schemeClr val="tx1"/>
                </a:solidFill>
              </a:rPr>
              <a:t>year</a:t>
            </a:r>
          </a:p>
        </p:txBody>
      </p:sp>
      <p:grpSp>
        <p:nvGrpSpPr>
          <p:cNvPr id="3" name="Group 16"/>
          <p:cNvGrpSpPr>
            <a:grpSpLocks/>
          </p:cNvGrpSpPr>
          <p:nvPr/>
        </p:nvGrpSpPr>
        <p:grpSpPr bwMode="auto">
          <a:xfrm>
            <a:off x="1754188" y="1674813"/>
            <a:ext cx="5472112" cy="4641850"/>
            <a:chOff x="1105" y="1055"/>
            <a:chExt cx="3447" cy="2924"/>
          </a:xfrm>
        </p:grpSpPr>
        <p:sp>
          <p:nvSpPr>
            <p:cNvPr id="115750" name="Rectangle 17"/>
            <p:cNvSpPr>
              <a:spLocks noChangeArrowheads="1"/>
            </p:cNvSpPr>
            <p:nvPr/>
          </p:nvSpPr>
          <p:spPr bwMode="auto">
            <a:xfrm>
              <a:off x="2353" y="3753"/>
              <a:ext cx="24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L</a:t>
              </a:r>
              <a:r>
                <a:rPr lang="en-US" altLang="en-US" sz="1600" b="1" i="1" baseline="-25000">
                  <a:solidFill>
                    <a:schemeClr val="tx1"/>
                  </a:solidFill>
                </a:rPr>
                <a:t>2</a:t>
              </a:r>
            </a:p>
          </p:txBody>
        </p:sp>
        <p:sp>
          <p:nvSpPr>
            <p:cNvPr id="115751" name="Rectangle 18"/>
            <p:cNvSpPr>
              <a:spLocks noChangeArrowheads="1"/>
            </p:cNvSpPr>
            <p:nvPr/>
          </p:nvSpPr>
          <p:spPr bwMode="auto">
            <a:xfrm>
              <a:off x="4273" y="2977"/>
              <a:ext cx="279"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Q</a:t>
              </a:r>
              <a:r>
                <a:rPr lang="en-US" altLang="en-US" sz="1800" b="1" i="1" baseline="-25000">
                  <a:solidFill>
                    <a:schemeClr val="tx1"/>
                  </a:solidFill>
                </a:rPr>
                <a:t>2</a:t>
              </a:r>
            </a:p>
          </p:txBody>
        </p:sp>
        <p:sp>
          <p:nvSpPr>
            <p:cNvPr id="115752" name="Line 19"/>
            <p:cNvSpPr>
              <a:spLocks noChangeShapeType="1"/>
            </p:cNvSpPr>
            <p:nvPr/>
          </p:nvSpPr>
          <p:spPr bwMode="auto">
            <a:xfrm>
              <a:off x="1418" y="1602"/>
              <a:ext cx="2166" cy="2174"/>
            </a:xfrm>
            <a:prstGeom prst="line">
              <a:avLst/>
            </a:prstGeom>
            <a:noFill/>
            <a:ln w="50800">
              <a:solidFill>
                <a:srgbClr val="99CC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53" name="Rectangle 20"/>
            <p:cNvSpPr>
              <a:spLocks noChangeArrowheads="1"/>
            </p:cNvSpPr>
            <p:nvPr/>
          </p:nvSpPr>
          <p:spPr bwMode="auto">
            <a:xfrm>
              <a:off x="1105" y="2545"/>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K</a:t>
              </a:r>
              <a:r>
                <a:rPr lang="en-US" altLang="en-US" sz="1800" b="1" i="1" baseline="-25000">
                  <a:solidFill>
                    <a:schemeClr val="tx1"/>
                  </a:solidFill>
                </a:rPr>
                <a:t>2</a:t>
              </a:r>
            </a:p>
          </p:txBody>
        </p:sp>
        <p:sp>
          <p:nvSpPr>
            <p:cNvPr id="115754" name="Line 21"/>
            <p:cNvSpPr>
              <a:spLocks noChangeShapeType="1"/>
            </p:cNvSpPr>
            <p:nvPr/>
          </p:nvSpPr>
          <p:spPr bwMode="auto">
            <a:xfrm flipH="1">
              <a:off x="1386" y="2688"/>
              <a:ext cx="1118"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5755" name="Freeform 22"/>
            <p:cNvSpPr>
              <a:spLocks/>
            </p:cNvSpPr>
            <p:nvPr/>
          </p:nvSpPr>
          <p:spPr bwMode="auto">
            <a:xfrm>
              <a:off x="1873" y="1055"/>
              <a:ext cx="2401" cy="2115"/>
            </a:xfrm>
            <a:custGeom>
              <a:avLst/>
              <a:gdLst>
                <a:gd name="T0" fmla="*/ 0 w 2401"/>
                <a:gd name="T1" fmla="*/ 0 h 2115"/>
                <a:gd name="T2" fmla="*/ 0 w 2401"/>
                <a:gd name="T3" fmla="*/ 25 h 2115"/>
                <a:gd name="T4" fmla="*/ 7 w 2401"/>
                <a:gd name="T5" fmla="*/ 55 h 2115"/>
                <a:gd name="T6" fmla="*/ 7 w 2401"/>
                <a:gd name="T7" fmla="*/ 126 h 2115"/>
                <a:gd name="T8" fmla="*/ 21 w 2401"/>
                <a:gd name="T9" fmla="*/ 213 h 2115"/>
                <a:gd name="T10" fmla="*/ 28 w 2401"/>
                <a:gd name="T11" fmla="*/ 304 h 2115"/>
                <a:gd name="T12" fmla="*/ 34 w 2401"/>
                <a:gd name="T13" fmla="*/ 400 h 2115"/>
                <a:gd name="T14" fmla="*/ 48 w 2401"/>
                <a:gd name="T15" fmla="*/ 497 h 2115"/>
                <a:gd name="T16" fmla="*/ 55 w 2401"/>
                <a:gd name="T17" fmla="*/ 578 h 2115"/>
                <a:gd name="T18" fmla="*/ 69 w 2401"/>
                <a:gd name="T19" fmla="*/ 649 h 2115"/>
                <a:gd name="T20" fmla="*/ 75 w 2401"/>
                <a:gd name="T21" fmla="*/ 704 h 2115"/>
                <a:gd name="T22" fmla="*/ 89 w 2401"/>
                <a:gd name="T23" fmla="*/ 750 h 2115"/>
                <a:gd name="T24" fmla="*/ 96 w 2401"/>
                <a:gd name="T25" fmla="*/ 791 h 2115"/>
                <a:gd name="T26" fmla="*/ 110 w 2401"/>
                <a:gd name="T27" fmla="*/ 826 h 2115"/>
                <a:gd name="T28" fmla="*/ 130 w 2401"/>
                <a:gd name="T29" fmla="*/ 887 h 2115"/>
                <a:gd name="T30" fmla="*/ 158 w 2401"/>
                <a:gd name="T31" fmla="*/ 958 h 2115"/>
                <a:gd name="T32" fmla="*/ 233 w 2401"/>
                <a:gd name="T33" fmla="*/ 1100 h 2115"/>
                <a:gd name="T34" fmla="*/ 274 w 2401"/>
                <a:gd name="T35" fmla="*/ 1171 h 2115"/>
                <a:gd name="T36" fmla="*/ 322 w 2401"/>
                <a:gd name="T37" fmla="*/ 1242 h 2115"/>
                <a:gd name="T38" fmla="*/ 383 w 2401"/>
                <a:gd name="T39" fmla="*/ 1323 h 2115"/>
                <a:gd name="T40" fmla="*/ 445 w 2401"/>
                <a:gd name="T41" fmla="*/ 1409 h 2115"/>
                <a:gd name="T42" fmla="*/ 520 w 2401"/>
                <a:gd name="T43" fmla="*/ 1495 h 2115"/>
                <a:gd name="T44" fmla="*/ 588 w 2401"/>
                <a:gd name="T45" fmla="*/ 1571 h 2115"/>
                <a:gd name="T46" fmla="*/ 657 w 2401"/>
                <a:gd name="T47" fmla="*/ 1632 h 2115"/>
                <a:gd name="T48" fmla="*/ 725 w 2401"/>
                <a:gd name="T49" fmla="*/ 1688 h 2115"/>
                <a:gd name="T50" fmla="*/ 800 w 2401"/>
                <a:gd name="T51" fmla="*/ 1739 h 2115"/>
                <a:gd name="T52" fmla="*/ 889 w 2401"/>
                <a:gd name="T53" fmla="*/ 1789 h 2115"/>
                <a:gd name="T54" fmla="*/ 998 w 2401"/>
                <a:gd name="T55" fmla="*/ 1850 h 2115"/>
                <a:gd name="T56" fmla="*/ 1122 w 2401"/>
                <a:gd name="T57" fmla="*/ 1921 h 2115"/>
                <a:gd name="T58" fmla="*/ 1190 w 2401"/>
                <a:gd name="T59" fmla="*/ 1952 h 2115"/>
                <a:gd name="T60" fmla="*/ 1265 w 2401"/>
                <a:gd name="T61" fmla="*/ 1982 h 2115"/>
                <a:gd name="T62" fmla="*/ 1347 w 2401"/>
                <a:gd name="T63" fmla="*/ 2008 h 2115"/>
                <a:gd name="T64" fmla="*/ 1436 w 2401"/>
                <a:gd name="T65" fmla="*/ 2033 h 2115"/>
                <a:gd name="T66" fmla="*/ 1545 w 2401"/>
                <a:gd name="T67" fmla="*/ 2048 h 2115"/>
                <a:gd name="T68" fmla="*/ 1668 w 2401"/>
                <a:gd name="T69" fmla="*/ 2063 h 2115"/>
                <a:gd name="T70" fmla="*/ 1798 w 2401"/>
                <a:gd name="T71" fmla="*/ 2079 h 2115"/>
                <a:gd name="T72" fmla="*/ 1942 w 2401"/>
                <a:gd name="T73" fmla="*/ 2089 h 2115"/>
                <a:gd name="T74" fmla="*/ 2072 w 2401"/>
                <a:gd name="T75" fmla="*/ 2094 h 2115"/>
                <a:gd name="T76" fmla="*/ 2202 w 2401"/>
                <a:gd name="T77" fmla="*/ 2104 h 2115"/>
                <a:gd name="T78" fmla="*/ 2311 w 2401"/>
                <a:gd name="T79" fmla="*/ 2109 h 2115"/>
                <a:gd name="T80" fmla="*/ 2359 w 2401"/>
                <a:gd name="T81" fmla="*/ 2109 h 2115"/>
                <a:gd name="T82" fmla="*/ 2400 w 2401"/>
                <a:gd name="T83" fmla="*/ 2114 h 211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01"/>
                <a:gd name="T127" fmla="*/ 0 h 2115"/>
                <a:gd name="T128" fmla="*/ 2401 w 2401"/>
                <a:gd name="T129" fmla="*/ 2115 h 211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01" h="2115">
                  <a:moveTo>
                    <a:pt x="0" y="0"/>
                  </a:moveTo>
                  <a:lnTo>
                    <a:pt x="0" y="25"/>
                  </a:lnTo>
                  <a:lnTo>
                    <a:pt x="7" y="55"/>
                  </a:lnTo>
                  <a:lnTo>
                    <a:pt x="7" y="126"/>
                  </a:lnTo>
                  <a:lnTo>
                    <a:pt x="21" y="213"/>
                  </a:lnTo>
                  <a:lnTo>
                    <a:pt x="28" y="304"/>
                  </a:lnTo>
                  <a:lnTo>
                    <a:pt x="34" y="400"/>
                  </a:lnTo>
                  <a:lnTo>
                    <a:pt x="48" y="497"/>
                  </a:lnTo>
                  <a:lnTo>
                    <a:pt x="55" y="578"/>
                  </a:lnTo>
                  <a:lnTo>
                    <a:pt x="69" y="649"/>
                  </a:lnTo>
                  <a:lnTo>
                    <a:pt x="75" y="704"/>
                  </a:lnTo>
                  <a:lnTo>
                    <a:pt x="89" y="750"/>
                  </a:lnTo>
                  <a:lnTo>
                    <a:pt x="96" y="791"/>
                  </a:lnTo>
                  <a:lnTo>
                    <a:pt x="110" y="826"/>
                  </a:lnTo>
                  <a:lnTo>
                    <a:pt x="130" y="887"/>
                  </a:lnTo>
                  <a:lnTo>
                    <a:pt x="158" y="958"/>
                  </a:lnTo>
                  <a:lnTo>
                    <a:pt x="233" y="1100"/>
                  </a:lnTo>
                  <a:lnTo>
                    <a:pt x="274" y="1171"/>
                  </a:lnTo>
                  <a:lnTo>
                    <a:pt x="322" y="1242"/>
                  </a:lnTo>
                  <a:lnTo>
                    <a:pt x="383" y="1323"/>
                  </a:lnTo>
                  <a:lnTo>
                    <a:pt x="445" y="1409"/>
                  </a:lnTo>
                  <a:lnTo>
                    <a:pt x="520" y="1495"/>
                  </a:lnTo>
                  <a:lnTo>
                    <a:pt x="588" y="1571"/>
                  </a:lnTo>
                  <a:lnTo>
                    <a:pt x="657" y="1632"/>
                  </a:lnTo>
                  <a:lnTo>
                    <a:pt x="725" y="1688"/>
                  </a:lnTo>
                  <a:lnTo>
                    <a:pt x="800" y="1739"/>
                  </a:lnTo>
                  <a:lnTo>
                    <a:pt x="889" y="1789"/>
                  </a:lnTo>
                  <a:lnTo>
                    <a:pt x="998" y="1850"/>
                  </a:lnTo>
                  <a:lnTo>
                    <a:pt x="1122" y="1921"/>
                  </a:lnTo>
                  <a:lnTo>
                    <a:pt x="1190" y="1952"/>
                  </a:lnTo>
                  <a:lnTo>
                    <a:pt x="1265" y="1982"/>
                  </a:lnTo>
                  <a:lnTo>
                    <a:pt x="1347" y="2008"/>
                  </a:lnTo>
                  <a:lnTo>
                    <a:pt x="1436" y="2033"/>
                  </a:lnTo>
                  <a:lnTo>
                    <a:pt x="1545" y="2048"/>
                  </a:lnTo>
                  <a:lnTo>
                    <a:pt x="1668" y="2063"/>
                  </a:lnTo>
                  <a:lnTo>
                    <a:pt x="1798" y="2079"/>
                  </a:lnTo>
                  <a:lnTo>
                    <a:pt x="1942" y="2089"/>
                  </a:lnTo>
                  <a:lnTo>
                    <a:pt x="2072" y="2094"/>
                  </a:lnTo>
                  <a:lnTo>
                    <a:pt x="2202" y="2104"/>
                  </a:lnTo>
                  <a:lnTo>
                    <a:pt x="2311" y="2109"/>
                  </a:lnTo>
                  <a:lnTo>
                    <a:pt x="2359" y="2109"/>
                  </a:lnTo>
                  <a:lnTo>
                    <a:pt x="2400" y="2114"/>
                  </a:lnTo>
                </a:path>
              </a:pathLst>
            </a:custGeom>
            <a:noFill/>
            <a:ln w="50800" cap="rnd">
              <a:solidFill>
                <a:srgbClr val="CC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5756" name="Oval 23"/>
            <p:cNvSpPr>
              <a:spLocks noChangeArrowheads="1"/>
            </p:cNvSpPr>
            <p:nvPr/>
          </p:nvSpPr>
          <p:spPr bwMode="auto">
            <a:xfrm>
              <a:off x="2448" y="2640"/>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5757" name="Line 24"/>
            <p:cNvSpPr>
              <a:spLocks noChangeShapeType="1"/>
            </p:cNvSpPr>
            <p:nvPr/>
          </p:nvSpPr>
          <p:spPr bwMode="auto">
            <a:xfrm>
              <a:off x="2496" y="2698"/>
              <a:ext cx="0" cy="1086"/>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5758" name="Rectangle 25"/>
            <p:cNvSpPr>
              <a:spLocks noChangeArrowheads="1"/>
            </p:cNvSpPr>
            <p:nvPr/>
          </p:nvSpPr>
          <p:spPr bwMode="auto">
            <a:xfrm>
              <a:off x="3505" y="3769"/>
              <a:ext cx="2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D</a:t>
              </a:r>
            </a:p>
          </p:txBody>
        </p:sp>
        <p:sp>
          <p:nvSpPr>
            <p:cNvPr id="115759" name="Rectangle 26"/>
            <p:cNvSpPr>
              <a:spLocks noChangeArrowheads="1"/>
            </p:cNvSpPr>
            <p:nvPr/>
          </p:nvSpPr>
          <p:spPr bwMode="auto">
            <a:xfrm>
              <a:off x="1153" y="1441"/>
              <a:ext cx="2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C</a:t>
              </a:r>
            </a:p>
          </p:txBody>
        </p:sp>
      </p:grpSp>
      <p:grpSp>
        <p:nvGrpSpPr>
          <p:cNvPr id="4" name="Group 27"/>
          <p:cNvGrpSpPr>
            <a:grpSpLocks/>
          </p:cNvGrpSpPr>
          <p:nvPr/>
        </p:nvGrpSpPr>
        <p:grpSpPr bwMode="auto">
          <a:xfrm>
            <a:off x="1830388" y="1601788"/>
            <a:ext cx="4800600" cy="4714875"/>
            <a:chOff x="1153" y="1009"/>
            <a:chExt cx="3024" cy="2970"/>
          </a:xfrm>
        </p:grpSpPr>
        <p:sp>
          <p:nvSpPr>
            <p:cNvPr id="115747" name="Line 28"/>
            <p:cNvSpPr>
              <a:spLocks noChangeShapeType="1"/>
            </p:cNvSpPr>
            <p:nvPr/>
          </p:nvSpPr>
          <p:spPr bwMode="auto">
            <a:xfrm>
              <a:off x="1418" y="1170"/>
              <a:ext cx="2598" cy="2598"/>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48" name="Rectangle 29"/>
            <p:cNvSpPr>
              <a:spLocks noChangeArrowheads="1"/>
            </p:cNvSpPr>
            <p:nvPr/>
          </p:nvSpPr>
          <p:spPr bwMode="auto">
            <a:xfrm>
              <a:off x="3985" y="3769"/>
              <a:ext cx="19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F</a:t>
              </a:r>
            </a:p>
          </p:txBody>
        </p:sp>
        <p:sp>
          <p:nvSpPr>
            <p:cNvPr id="115749" name="Rectangle 30"/>
            <p:cNvSpPr>
              <a:spLocks noChangeArrowheads="1"/>
            </p:cNvSpPr>
            <p:nvPr/>
          </p:nvSpPr>
          <p:spPr bwMode="auto">
            <a:xfrm>
              <a:off x="1153" y="1009"/>
              <a:ext cx="21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E</a:t>
              </a:r>
            </a:p>
          </p:txBody>
        </p:sp>
      </p:grpSp>
      <p:grpSp>
        <p:nvGrpSpPr>
          <p:cNvPr id="5" name="Group 31"/>
          <p:cNvGrpSpPr>
            <a:grpSpLocks/>
          </p:cNvGrpSpPr>
          <p:nvPr/>
        </p:nvGrpSpPr>
        <p:grpSpPr bwMode="auto">
          <a:xfrm>
            <a:off x="1754188" y="2359025"/>
            <a:ext cx="5014912" cy="3957638"/>
            <a:chOff x="1105" y="1486"/>
            <a:chExt cx="3159" cy="2493"/>
          </a:xfrm>
        </p:grpSpPr>
        <p:sp>
          <p:nvSpPr>
            <p:cNvPr id="115737" name="Rectangle 32"/>
            <p:cNvSpPr>
              <a:spLocks noChangeArrowheads="1"/>
            </p:cNvSpPr>
            <p:nvPr/>
          </p:nvSpPr>
          <p:spPr bwMode="auto">
            <a:xfrm>
              <a:off x="3985" y="3409"/>
              <a:ext cx="279"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Q</a:t>
              </a:r>
              <a:r>
                <a:rPr lang="en-US" altLang="en-US" sz="1800" b="1" i="1" baseline="-25000">
                  <a:solidFill>
                    <a:schemeClr val="tx1"/>
                  </a:solidFill>
                </a:rPr>
                <a:t>1</a:t>
              </a:r>
            </a:p>
          </p:txBody>
        </p:sp>
        <p:sp>
          <p:nvSpPr>
            <p:cNvPr id="115738" name="Rectangle 33"/>
            <p:cNvSpPr>
              <a:spLocks noChangeArrowheads="1"/>
            </p:cNvSpPr>
            <p:nvPr/>
          </p:nvSpPr>
          <p:spPr bwMode="auto">
            <a:xfrm>
              <a:off x="1153" y="2161"/>
              <a:ext cx="2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A</a:t>
              </a:r>
            </a:p>
          </p:txBody>
        </p:sp>
        <p:sp>
          <p:nvSpPr>
            <p:cNvPr id="115739" name="Rectangle 34"/>
            <p:cNvSpPr>
              <a:spLocks noChangeArrowheads="1"/>
            </p:cNvSpPr>
            <p:nvPr/>
          </p:nvSpPr>
          <p:spPr bwMode="auto">
            <a:xfrm>
              <a:off x="2689" y="3769"/>
              <a:ext cx="2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B</a:t>
              </a:r>
            </a:p>
          </p:txBody>
        </p:sp>
        <p:sp>
          <p:nvSpPr>
            <p:cNvPr id="115740" name="Freeform 35"/>
            <p:cNvSpPr>
              <a:spLocks/>
            </p:cNvSpPr>
            <p:nvPr/>
          </p:nvSpPr>
          <p:spPr bwMode="auto">
            <a:xfrm>
              <a:off x="1537" y="1486"/>
              <a:ext cx="2401" cy="2116"/>
            </a:xfrm>
            <a:custGeom>
              <a:avLst/>
              <a:gdLst>
                <a:gd name="T0" fmla="*/ 0 w 2401"/>
                <a:gd name="T1" fmla="*/ 0 h 2116"/>
                <a:gd name="T2" fmla="*/ 0 w 2401"/>
                <a:gd name="T3" fmla="*/ 24 h 2116"/>
                <a:gd name="T4" fmla="*/ 6 w 2401"/>
                <a:gd name="T5" fmla="*/ 52 h 2116"/>
                <a:gd name="T6" fmla="*/ 6 w 2401"/>
                <a:gd name="T7" fmla="*/ 127 h 2116"/>
                <a:gd name="T8" fmla="*/ 19 w 2401"/>
                <a:gd name="T9" fmla="*/ 214 h 2116"/>
                <a:gd name="T10" fmla="*/ 25 w 2401"/>
                <a:gd name="T11" fmla="*/ 306 h 2116"/>
                <a:gd name="T12" fmla="*/ 38 w 2401"/>
                <a:gd name="T13" fmla="*/ 404 h 2116"/>
                <a:gd name="T14" fmla="*/ 44 w 2401"/>
                <a:gd name="T15" fmla="*/ 496 h 2116"/>
                <a:gd name="T16" fmla="*/ 57 w 2401"/>
                <a:gd name="T17" fmla="*/ 577 h 2116"/>
                <a:gd name="T18" fmla="*/ 69 w 2401"/>
                <a:gd name="T19" fmla="*/ 646 h 2116"/>
                <a:gd name="T20" fmla="*/ 82 w 2401"/>
                <a:gd name="T21" fmla="*/ 703 h 2116"/>
                <a:gd name="T22" fmla="*/ 88 w 2401"/>
                <a:gd name="T23" fmla="*/ 750 h 2116"/>
                <a:gd name="T24" fmla="*/ 101 w 2401"/>
                <a:gd name="T25" fmla="*/ 790 h 2116"/>
                <a:gd name="T26" fmla="*/ 107 w 2401"/>
                <a:gd name="T27" fmla="*/ 824 h 2116"/>
                <a:gd name="T28" fmla="*/ 132 w 2401"/>
                <a:gd name="T29" fmla="*/ 888 h 2116"/>
                <a:gd name="T30" fmla="*/ 157 w 2401"/>
                <a:gd name="T31" fmla="*/ 957 h 2116"/>
                <a:gd name="T32" fmla="*/ 233 w 2401"/>
                <a:gd name="T33" fmla="*/ 1101 h 2116"/>
                <a:gd name="T34" fmla="*/ 271 w 2401"/>
                <a:gd name="T35" fmla="*/ 1170 h 2116"/>
                <a:gd name="T36" fmla="*/ 321 w 2401"/>
                <a:gd name="T37" fmla="*/ 1245 h 2116"/>
                <a:gd name="T38" fmla="*/ 384 w 2401"/>
                <a:gd name="T39" fmla="*/ 1326 h 2116"/>
                <a:gd name="T40" fmla="*/ 447 w 2401"/>
                <a:gd name="T41" fmla="*/ 1412 h 2116"/>
                <a:gd name="T42" fmla="*/ 523 w 2401"/>
                <a:gd name="T43" fmla="*/ 1493 h 2116"/>
                <a:gd name="T44" fmla="*/ 592 w 2401"/>
                <a:gd name="T45" fmla="*/ 1568 h 2116"/>
                <a:gd name="T46" fmla="*/ 655 w 2401"/>
                <a:gd name="T47" fmla="*/ 1631 h 2116"/>
                <a:gd name="T48" fmla="*/ 724 w 2401"/>
                <a:gd name="T49" fmla="*/ 1689 h 2116"/>
                <a:gd name="T50" fmla="*/ 794 w 2401"/>
                <a:gd name="T51" fmla="*/ 1740 h 2116"/>
                <a:gd name="T52" fmla="*/ 838 w 2401"/>
                <a:gd name="T53" fmla="*/ 1764 h 2116"/>
                <a:gd name="T54" fmla="*/ 888 w 2401"/>
                <a:gd name="T55" fmla="*/ 1792 h 2116"/>
                <a:gd name="T56" fmla="*/ 1002 w 2401"/>
                <a:gd name="T57" fmla="*/ 1856 h 2116"/>
                <a:gd name="T58" fmla="*/ 1121 w 2401"/>
                <a:gd name="T59" fmla="*/ 1925 h 2116"/>
                <a:gd name="T60" fmla="*/ 1191 w 2401"/>
                <a:gd name="T61" fmla="*/ 1954 h 2116"/>
                <a:gd name="T62" fmla="*/ 1266 w 2401"/>
                <a:gd name="T63" fmla="*/ 1988 h 2116"/>
                <a:gd name="T64" fmla="*/ 1348 w 2401"/>
                <a:gd name="T65" fmla="*/ 2011 h 2116"/>
                <a:gd name="T66" fmla="*/ 1436 w 2401"/>
                <a:gd name="T67" fmla="*/ 2034 h 2116"/>
                <a:gd name="T68" fmla="*/ 1543 w 2401"/>
                <a:gd name="T69" fmla="*/ 2052 h 2116"/>
                <a:gd name="T70" fmla="*/ 1663 w 2401"/>
                <a:gd name="T71" fmla="*/ 2069 h 2116"/>
                <a:gd name="T72" fmla="*/ 1802 w 2401"/>
                <a:gd name="T73" fmla="*/ 2080 h 2116"/>
                <a:gd name="T74" fmla="*/ 1940 w 2401"/>
                <a:gd name="T75" fmla="*/ 2086 h 2116"/>
                <a:gd name="T76" fmla="*/ 2072 w 2401"/>
                <a:gd name="T77" fmla="*/ 2098 h 2116"/>
                <a:gd name="T78" fmla="*/ 2198 w 2401"/>
                <a:gd name="T79" fmla="*/ 2103 h 2116"/>
                <a:gd name="T80" fmla="*/ 2312 w 2401"/>
                <a:gd name="T81" fmla="*/ 2109 h 2116"/>
                <a:gd name="T82" fmla="*/ 2356 w 2401"/>
                <a:gd name="T83" fmla="*/ 2109 h 2116"/>
                <a:gd name="T84" fmla="*/ 2400 w 2401"/>
                <a:gd name="T85" fmla="*/ 2115 h 21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01"/>
                <a:gd name="T130" fmla="*/ 0 h 2116"/>
                <a:gd name="T131" fmla="*/ 2401 w 2401"/>
                <a:gd name="T132" fmla="*/ 2116 h 21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01" h="2116">
                  <a:moveTo>
                    <a:pt x="0" y="0"/>
                  </a:moveTo>
                  <a:lnTo>
                    <a:pt x="0" y="24"/>
                  </a:lnTo>
                  <a:lnTo>
                    <a:pt x="6" y="52"/>
                  </a:lnTo>
                  <a:lnTo>
                    <a:pt x="6" y="127"/>
                  </a:lnTo>
                  <a:lnTo>
                    <a:pt x="19" y="214"/>
                  </a:lnTo>
                  <a:lnTo>
                    <a:pt x="25" y="306"/>
                  </a:lnTo>
                  <a:lnTo>
                    <a:pt x="38" y="404"/>
                  </a:lnTo>
                  <a:lnTo>
                    <a:pt x="44" y="496"/>
                  </a:lnTo>
                  <a:lnTo>
                    <a:pt x="57" y="577"/>
                  </a:lnTo>
                  <a:lnTo>
                    <a:pt x="69" y="646"/>
                  </a:lnTo>
                  <a:lnTo>
                    <a:pt x="82" y="703"/>
                  </a:lnTo>
                  <a:lnTo>
                    <a:pt x="88" y="750"/>
                  </a:lnTo>
                  <a:lnTo>
                    <a:pt x="101" y="790"/>
                  </a:lnTo>
                  <a:lnTo>
                    <a:pt x="107" y="824"/>
                  </a:lnTo>
                  <a:lnTo>
                    <a:pt x="132" y="888"/>
                  </a:lnTo>
                  <a:lnTo>
                    <a:pt x="157" y="957"/>
                  </a:lnTo>
                  <a:lnTo>
                    <a:pt x="233" y="1101"/>
                  </a:lnTo>
                  <a:lnTo>
                    <a:pt x="271" y="1170"/>
                  </a:lnTo>
                  <a:lnTo>
                    <a:pt x="321" y="1245"/>
                  </a:lnTo>
                  <a:lnTo>
                    <a:pt x="384" y="1326"/>
                  </a:lnTo>
                  <a:lnTo>
                    <a:pt x="447" y="1412"/>
                  </a:lnTo>
                  <a:lnTo>
                    <a:pt x="523" y="1493"/>
                  </a:lnTo>
                  <a:lnTo>
                    <a:pt x="592" y="1568"/>
                  </a:lnTo>
                  <a:lnTo>
                    <a:pt x="655" y="1631"/>
                  </a:lnTo>
                  <a:lnTo>
                    <a:pt x="724" y="1689"/>
                  </a:lnTo>
                  <a:lnTo>
                    <a:pt x="794" y="1740"/>
                  </a:lnTo>
                  <a:lnTo>
                    <a:pt x="838" y="1764"/>
                  </a:lnTo>
                  <a:lnTo>
                    <a:pt x="888" y="1792"/>
                  </a:lnTo>
                  <a:lnTo>
                    <a:pt x="1002" y="1856"/>
                  </a:lnTo>
                  <a:lnTo>
                    <a:pt x="1121" y="1925"/>
                  </a:lnTo>
                  <a:lnTo>
                    <a:pt x="1191" y="1954"/>
                  </a:lnTo>
                  <a:lnTo>
                    <a:pt x="1266" y="1988"/>
                  </a:lnTo>
                  <a:lnTo>
                    <a:pt x="1348" y="2011"/>
                  </a:lnTo>
                  <a:lnTo>
                    <a:pt x="1436" y="2034"/>
                  </a:lnTo>
                  <a:lnTo>
                    <a:pt x="1543" y="2052"/>
                  </a:lnTo>
                  <a:lnTo>
                    <a:pt x="1663" y="2069"/>
                  </a:lnTo>
                  <a:lnTo>
                    <a:pt x="1802" y="2080"/>
                  </a:lnTo>
                  <a:lnTo>
                    <a:pt x="1940" y="2086"/>
                  </a:lnTo>
                  <a:lnTo>
                    <a:pt x="2072" y="2098"/>
                  </a:lnTo>
                  <a:lnTo>
                    <a:pt x="2198" y="2103"/>
                  </a:lnTo>
                  <a:lnTo>
                    <a:pt x="2312" y="2109"/>
                  </a:lnTo>
                  <a:lnTo>
                    <a:pt x="2356" y="2109"/>
                  </a:lnTo>
                  <a:lnTo>
                    <a:pt x="2400" y="2115"/>
                  </a:ln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5741" name="Line 36"/>
            <p:cNvSpPr>
              <a:spLocks noChangeShapeType="1"/>
            </p:cNvSpPr>
            <p:nvPr/>
          </p:nvSpPr>
          <p:spPr bwMode="auto">
            <a:xfrm>
              <a:off x="1387" y="2347"/>
              <a:ext cx="1429" cy="1429"/>
            </a:xfrm>
            <a:prstGeom prst="line">
              <a:avLst/>
            </a:prstGeom>
            <a:noFill/>
            <a:ln w="508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742" name="Line 37"/>
            <p:cNvSpPr>
              <a:spLocks noChangeShapeType="1"/>
            </p:cNvSpPr>
            <p:nvPr/>
          </p:nvSpPr>
          <p:spPr bwMode="auto">
            <a:xfrm>
              <a:off x="2112" y="3082"/>
              <a:ext cx="0" cy="702"/>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5743" name="Rectangle 38"/>
            <p:cNvSpPr>
              <a:spLocks noChangeArrowheads="1"/>
            </p:cNvSpPr>
            <p:nvPr/>
          </p:nvSpPr>
          <p:spPr bwMode="auto">
            <a:xfrm>
              <a:off x="1969" y="3753"/>
              <a:ext cx="24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L</a:t>
              </a:r>
              <a:r>
                <a:rPr lang="en-US" altLang="en-US" sz="1600" b="1" i="1" baseline="-25000">
                  <a:solidFill>
                    <a:schemeClr val="tx1"/>
                  </a:solidFill>
                </a:rPr>
                <a:t>1</a:t>
              </a:r>
            </a:p>
          </p:txBody>
        </p:sp>
        <p:sp>
          <p:nvSpPr>
            <p:cNvPr id="115744" name="Oval 39"/>
            <p:cNvSpPr>
              <a:spLocks noChangeArrowheads="1"/>
            </p:cNvSpPr>
            <p:nvPr/>
          </p:nvSpPr>
          <p:spPr bwMode="auto">
            <a:xfrm>
              <a:off x="2064" y="302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5745" name="Rectangle 40"/>
            <p:cNvSpPr>
              <a:spLocks noChangeArrowheads="1"/>
            </p:cNvSpPr>
            <p:nvPr/>
          </p:nvSpPr>
          <p:spPr bwMode="auto">
            <a:xfrm>
              <a:off x="1105" y="2929"/>
              <a:ext cx="27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K</a:t>
              </a:r>
              <a:r>
                <a:rPr lang="en-US" altLang="en-US" sz="1800" b="1" i="1" baseline="-25000">
                  <a:solidFill>
                    <a:schemeClr val="tx1"/>
                  </a:solidFill>
                </a:rPr>
                <a:t>1</a:t>
              </a:r>
            </a:p>
          </p:txBody>
        </p:sp>
        <p:sp>
          <p:nvSpPr>
            <p:cNvPr id="115746" name="Line 41"/>
            <p:cNvSpPr>
              <a:spLocks noChangeShapeType="1"/>
            </p:cNvSpPr>
            <p:nvPr/>
          </p:nvSpPr>
          <p:spPr bwMode="auto">
            <a:xfrm flipH="1">
              <a:off x="1386" y="3072"/>
              <a:ext cx="710"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42"/>
          <p:cNvGrpSpPr>
            <a:grpSpLocks/>
          </p:cNvGrpSpPr>
          <p:nvPr/>
        </p:nvGrpSpPr>
        <p:grpSpPr bwMode="auto">
          <a:xfrm>
            <a:off x="3352800" y="4219575"/>
            <a:ext cx="4160838" cy="2071688"/>
            <a:chOff x="2112" y="2658"/>
            <a:chExt cx="2621" cy="1305"/>
          </a:xfrm>
        </p:grpSpPr>
        <p:sp>
          <p:nvSpPr>
            <p:cNvPr id="115731" name="Oval 43"/>
            <p:cNvSpPr>
              <a:spLocks noChangeArrowheads="1"/>
            </p:cNvSpPr>
            <p:nvPr/>
          </p:nvSpPr>
          <p:spPr bwMode="auto">
            <a:xfrm>
              <a:off x="3295" y="3024"/>
              <a:ext cx="96" cy="96"/>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115732" name="Line 44"/>
            <p:cNvSpPr>
              <a:spLocks noChangeShapeType="1"/>
            </p:cNvSpPr>
            <p:nvPr/>
          </p:nvSpPr>
          <p:spPr bwMode="auto">
            <a:xfrm>
              <a:off x="3350" y="3082"/>
              <a:ext cx="0" cy="702"/>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5733" name="Rectangle 45"/>
            <p:cNvSpPr>
              <a:spLocks noChangeArrowheads="1"/>
            </p:cNvSpPr>
            <p:nvPr/>
          </p:nvSpPr>
          <p:spPr bwMode="auto">
            <a:xfrm>
              <a:off x="3252" y="3753"/>
              <a:ext cx="24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i="1">
                  <a:solidFill>
                    <a:schemeClr val="tx1"/>
                  </a:solidFill>
                </a:rPr>
                <a:t>L</a:t>
              </a:r>
              <a:r>
                <a:rPr lang="en-US" altLang="en-US" sz="1600" b="1" i="1" baseline="-25000">
                  <a:solidFill>
                    <a:schemeClr val="tx1"/>
                  </a:solidFill>
                </a:rPr>
                <a:t>3</a:t>
              </a:r>
            </a:p>
          </p:txBody>
        </p:sp>
        <p:sp>
          <p:nvSpPr>
            <p:cNvPr id="115734" name="Rectangle 46"/>
            <p:cNvSpPr>
              <a:spLocks noChangeArrowheads="1"/>
            </p:cNvSpPr>
            <p:nvPr/>
          </p:nvSpPr>
          <p:spPr bwMode="auto">
            <a:xfrm>
              <a:off x="3363" y="2782"/>
              <a:ext cx="21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P</a:t>
              </a:r>
            </a:p>
          </p:txBody>
        </p:sp>
        <p:sp>
          <p:nvSpPr>
            <p:cNvPr id="115735" name="Line 47"/>
            <p:cNvSpPr>
              <a:spLocks noChangeShapeType="1"/>
            </p:cNvSpPr>
            <p:nvPr/>
          </p:nvSpPr>
          <p:spPr bwMode="auto">
            <a:xfrm flipH="1">
              <a:off x="2112" y="3072"/>
              <a:ext cx="1720" cy="0"/>
            </a:xfrm>
            <a:prstGeom prst="line">
              <a:avLst/>
            </a:prstGeom>
            <a:noFill/>
            <a:ln w="25400">
              <a:solidFill>
                <a:schemeClr val="tx1"/>
              </a:solidFill>
              <a:prstDash val="dash"/>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5736" name="Rectangle 48"/>
            <p:cNvSpPr>
              <a:spLocks noChangeArrowheads="1"/>
            </p:cNvSpPr>
            <p:nvPr/>
          </p:nvSpPr>
          <p:spPr bwMode="auto">
            <a:xfrm>
              <a:off x="3665" y="2658"/>
              <a:ext cx="1068"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Short-Run</a:t>
              </a:r>
            </a:p>
            <a:p>
              <a:pPr>
                <a:spcBef>
                  <a:spcPct val="0"/>
                </a:spcBef>
                <a:buClrTx/>
                <a:buSzTx/>
                <a:buFontTx/>
                <a:buNone/>
              </a:pPr>
              <a:r>
                <a:rPr lang="en-US" altLang="en-US" sz="1600" b="1">
                  <a:solidFill>
                    <a:schemeClr val="tx1"/>
                  </a:solidFill>
                </a:rPr>
                <a:t>Expansion</a:t>
              </a:r>
              <a:r>
                <a:rPr lang="en-US" altLang="en-US" sz="1400" b="1">
                  <a:solidFill>
                    <a:schemeClr val="tx1"/>
                  </a:solidFill>
                </a:rPr>
                <a:t> </a:t>
              </a:r>
              <a:r>
                <a:rPr lang="en-US" altLang="en-US" sz="1600" b="1">
                  <a:solidFill>
                    <a:schemeClr val="tx1"/>
                  </a:solidFill>
                </a:rPr>
                <a:t>Path</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7DB1B672-BE83-4278-94B2-9FB036A1DF5C}" type="slidenum">
              <a:rPr lang="en-US" altLang="en-US" sz="1600">
                <a:solidFill>
                  <a:schemeClr val="tx1"/>
                </a:solidFill>
              </a:rPr>
              <a:pPr>
                <a:spcBef>
                  <a:spcPct val="0"/>
                </a:spcBef>
                <a:buClrTx/>
                <a:buSzTx/>
                <a:buFontTx/>
                <a:buNone/>
              </a:pPr>
              <a:t>5</a:t>
            </a:fld>
            <a:endParaRPr lang="en-US" altLang="en-US" sz="1600" b="0">
              <a:solidFill>
                <a:schemeClr val="tx1"/>
              </a:solidFill>
              <a:latin typeface="Times New Roman" panose="02020603050405020304" pitchFamily="18" charset="0"/>
            </a:endParaRPr>
          </a:p>
        </p:txBody>
      </p:sp>
      <p:sp>
        <p:nvSpPr>
          <p:cNvPr id="21508"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1509"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1510" name="Rectangle 4"/>
          <p:cNvSpPr>
            <a:spLocks noGrp="1" noChangeArrowheads="1"/>
          </p:cNvSpPr>
          <p:nvPr>
            <p:ph type="title"/>
          </p:nvPr>
        </p:nvSpPr>
        <p:spPr>
          <a:noFill/>
        </p:spPr>
        <p:txBody>
          <a:bodyPr/>
          <a:lstStyle/>
          <a:p>
            <a:r>
              <a:rPr lang="en-US" altLang="en-US" sz="3200" smtClean="0"/>
              <a:t>Produksi dengan Dua Variabel Input</a:t>
            </a:r>
          </a:p>
        </p:txBody>
      </p:sp>
      <p:sp>
        <p:nvSpPr>
          <p:cNvPr id="319493" name="Rectangle 5"/>
          <p:cNvSpPr>
            <a:spLocks noGrp="1" noChangeArrowheads="1"/>
          </p:cNvSpPr>
          <p:nvPr>
            <p:ph type="body" idx="1"/>
          </p:nvPr>
        </p:nvSpPr>
        <p:spPr>
          <a:xfrm>
            <a:off x="1143000" y="2709863"/>
            <a:ext cx="8001000" cy="3130550"/>
          </a:xfrm>
          <a:noFill/>
        </p:spPr>
        <p:txBody>
          <a:bodyPr/>
          <a:lstStyle/>
          <a:p>
            <a:pPr marL="0" indent="0">
              <a:lnSpc>
                <a:spcPct val="80000"/>
              </a:lnSpc>
              <a:spcBef>
                <a:spcPct val="70000"/>
              </a:spcBef>
              <a:buFont typeface="Wingdings" panose="05000000000000000000" pitchFamily="2" charset="2"/>
              <a:buNone/>
              <a:tabLst>
                <a:tab pos="1817688" algn="r"/>
                <a:tab pos="3203575" algn="r"/>
                <a:tab pos="4618038" algn="r"/>
                <a:tab pos="6061075" algn="r"/>
                <a:tab pos="7418388" algn="r"/>
              </a:tabLst>
            </a:pPr>
            <a:r>
              <a:rPr lang="en-US" altLang="en-US" sz="2800" smtClean="0"/>
              <a:t>5	75	90	105	115	120</a:t>
            </a:r>
          </a:p>
          <a:p>
            <a:pPr marL="0" indent="0">
              <a:lnSpc>
                <a:spcPct val="80000"/>
              </a:lnSpc>
              <a:spcBef>
                <a:spcPct val="70000"/>
              </a:spcBef>
              <a:buFont typeface="Wingdings" panose="05000000000000000000" pitchFamily="2" charset="2"/>
              <a:buNone/>
              <a:tabLst>
                <a:tab pos="1817688" algn="r"/>
                <a:tab pos="3203575" algn="r"/>
                <a:tab pos="4618038" algn="r"/>
                <a:tab pos="6061075" algn="r"/>
                <a:tab pos="7418388" algn="r"/>
              </a:tabLst>
            </a:pPr>
            <a:r>
              <a:rPr lang="en-US" altLang="en-US" sz="2800" smtClean="0"/>
              <a:t>4	65	85	100	110	115</a:t>
            </a:r>
          </a:p>
          <a:p>
            <a:pPr marL="0" indent="0">
              <a:lnSpc>
                <a:spcPct val="80000"/>
              </a:lnSpc>
              <a:spcBef>
                <a:spcPct val="70000"/>
              </a:spcBef>
              <a:buFont typeface="Wingdings" panose="05000000000000000000" pitchFamily="2" charset="2"/>
              <a:buNone/>
              <a:tabLst>
                <a:tab pos="1817688" algn="r"/>
                <a:tab pos="3203575" algn="r"/>
                <a:tab pos="4618038" algn="r"/>
                <a:tab pos="6061075" algn="r"/>
                <a:tab pos="7418388" algn="r"/>
              </a:tabLst>
            </a:pPr>
            <a:r>
              <a:rPr lang="en-US" altLang="en-US" sz="2800" smtClean="0"/>
              <a:t>3	55	75	90	100	105</a:t>
            </a:r>
          </a:p>
          <a:p>
            <a:pPr marL="0" indent="0">
              <a:lnSpc>
                <a:spcPct val="80000"/>
              </a:lnSpc>
              <a:spcBef>
                <a:spcPct val="70000"/>
              </a:spcBef>
              <a:buFont typeface="Wingdings" panose="05000000000000000000" pitchFamily="2" charset="2"/>
              <a:buNone/>
              <a:tabLst>
                <a:tab pos="1817688" algn="r"/>
                <a:tab pos="3203575" algn="r"/>
                <a:tab pos="4618038" algn="r"/>
                <a:tab pos="6061075" algn="r"/>
                <a:tab pos="7418388" algn="r"/>
              </a:tabLst>
            </a:pPr>
            <a:r>
              <a:rPr lang="en-US" altLang="en-US" sz="2800" smtClean="0"/>
              <a:t>2	40	60	75	85	90</a:t>
            </a:r>
          </a:p>
          <a:p>
            <a:pPr marL="0" indent="0">
              <a:lnSpc>
                <a:spcPct val="80000"/>
              </a:lnSpc>
              <a:spcBef>
                <a:spcPct val="70000"/>
              </a:spcBef>
              <a:buFont typeface="Wingdings" panose="05000000000000000000" pitchFamily="2" charset="2"/>
              <a:buNone/>
              <a:tabLst>
                <a:tab pos="1817688" algn="r"/>
                <a:tab pos="3203575" algn="r"/>
                <a:tab pos="4618038" algn="r"/>
                <a:tab pos="6061075" algn="r"/>
                <a:tab pos="7418388" algn="r"/>
              </a:tabLst>
            </a:pPr>
            <a:r>
              <a:rPr lang="en-US" altLang="en-US" sz="2800" smtClean="0"/>
              <a:t>1	20	40	55	65	75</a:t>
            </a:r>
          </a:p>
        </p:txBody>
      </p:sp>
      <p:sp>
        <p:nvSpPr>
          <p:cNvPr id="21512" name="Rectangle 6"/>
          <p:cNvSpPr>
            <a:spLocks noChangeArrowheads="1"/>
          </p:cNvSpPr>
          <p:nvPr/>
        </p:nvSpPr>
        <p:spPr bwMode="auto">
          <a:xfrm>
            <a:off x="369888" y="2001838"/>
            <a:ext cx="8774112"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50000"/>
              </a:spcBef>
              <a:buClr>
                <a:srgbClr val="663300"/>
              </a:buClr>
              <a:buSzPct val="75000"/>
              <a:buFont typeface="Wingdings" panose="05000000000000000000" pitchFamily="2" charset="2"/>
              <a:buChar char="n"/>
              <a:tabLst>
                <a:tab pos="2338388" algn="ctr"/>
                <a:tab pos="3722688" algn="ctr"/>
                <a:tab pos="5080000" algn="ctr"/>
                <a:tab pos="6523038" algn="ctr"/>
                <a:tab pos="7880350" algn="ctr"/>
              </a:tabLst>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tabLst>
                <a:tab pos="2338388" algn="ctr"/>
                <a:tab pos="3722688" algn="ctr"/>
                <a:tab pos="5080000" algn="ctr"/>
                <a:tab pos="6523038" algn="ctr"/>
                <a:tab pos="7880350" algn="ctr"/>
              </a:tabLst>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tabLst>
                <a:tab pos="2338388" algn="ctr"/>
                <a:tab pos="3722688" algn="ctr"/>
                <a:tab pos="5080000" algn="ctr"/>
                <a:tab pos="6523038" algn="ctr"/>
                <a:tab pos="7880350" algn="ctr"/>
              </a:tabLst>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tabLst>
                <a:tab pos="2338388" algn="ctr"/>
                <a:tab pos="3722688" algn="ctr"/>
                <a:tab pos="5080000" algn="ctr"/>
                <a:tab pos="6523038" algn="ctr"/>
                <a:tab pos="7880350" algn="ctr"/>
              </a:tabLst>
              <a:defRPr sz="2400">
                <a:solidFill>
                  <a:srgbClr val="376546"/>
                </a:solidFill>
                <a:latin typeface="Arial" panose="020B0604020202020204" pitchFamily="34" charset="0"/>
              </a:defRPr>
            </a:lvl4pPr>
            <a:lvl5pPr marL="2057400" indent="-228600">
              <a:spcBef>
                <a:spcPct val="20000"/>
              </a:spcBef>
              <a:buClr>
                <a:srgbClr val="663300"/>
              </a:buClr>
              <a:buSzPct val="100000"/>
              <a:buChar char="–"/>
              <a:tabLst>
                <a:tab pos="2338388" algn="ctr"/>
                <a:tab pos="3722688" algn="ctr"/>
                <a:tab pos="5080000" algn="ctr"/>
                <a:tab pos="6523038" algn="ctr"/>
                <a:tab pos="7880350" algn="ctr"/>
              </a:tabLst>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tabLst>
                <a:tab pos="2338388" algn="ctr"/>
                <a:tab pos="3722688" algn="ctr"/>
                <a:tab pos="5080000" algn="ctr"/>
                <a:tab pos="6523038" algn="ctr"/>
                <a:tab pos="7880350" algn="ctr"/>
              </a:tabLst>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tabLst>
                <a:tab pos="2338388" algn="ctr"/>
                <a:tab pos="3722688" algn="ctr"/>
                <a:tab pos="5080000" algn="ctr"/>
                <a:tab pos="6523038" algn="ctr"/>
                <a:tab pos="7880350" algn="ctr"/>
              </a:tabLst>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tabLst>
                <a:tab pos="2338388" algn="ctr"/>
                <a:tab pos="3722688" algn="ctr"/>
                <a:tab pos="5080000" algn="ctr"/>
                <a:tab pos="6523038" algn="ctr"/>
                <a:tab pos="7880350" algn="ctr"/>
              </a:tabLst>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tabLst>
                <a:tab pos="2338388" algn="ctr"/>
                <a:tab pos="3722688" algn="ctr"/>
                <a:tab pos="5080000" algn="ctr"/>
                <a:tab pos="6523038" algn="ctr"/>
                <a:tab pos="7880350" algn="ctr"/>
              </a:tabLst>
              <a:defRPr sz="2400">
                <a:solidFill>
                  <a:srgbClr val="376546"/>
                </a:solidFill>
                <a:latin typeface="Arial" panose="020B0604020202020204" pitchFamily="34" charset="0"/>
              </a:defRPr>
            </a:lvl9pPr>
          </a:lstStyle>
          <a:p>
            <a:pPr>
              <a:spcBef>
                <a:spcPct val="0"/>
              </a:spcBef>
              <a:buClrTx/>
              <a:buSzTx/>
              <a:buFontTx/>
              <a:buNone/>
            </a:pPr>
            <a:r>
              <a:rPr lang="en-US" altLang="en-US" sz="2800" b="1">
                <a:solidFill>
                  <a:schemeClr val="tx1"/>
                </a:solidFill>
              </a:rPr>
              <a:t>Capital 	1	2	3	4	5</a:t>
            </a:r>
          </a:p>
        </p:txBody>
      </p:sp>
      <p:sp>
        <p:nvSpPr>
          <p:cNvPr id="21513" name="Line 7"/>
          <p:cNvSpPr>
            <a:spLocks noChangeShapeType="1"/>
          </p:cNvSpPr>
          <p:nvPr/>
        </p:nvSpPr>
        <p:spPr bwMode="auto">
          <a:xfrm>
            <a:off x="0" y="2528888"/>
            <a:ext cx="9144000" cy="0"/>
          </a:xfrm>
          <a:prstGeom prst="line">
            <a:avLst/>
          </a:prstGeom>
          <a:noFill/>
          <a:ln w="57150" cmpd="thinThick">
            <a:solidFill>
              <a:srgbClr val="37654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4" name="Rectangle 8"/>
          <p:cNvSpPr>
            <a:spLocks noChangeArrowheads="1"/>
          </p:cNvSpPr>
          <p:nvPr/>
        </p:nvSpPr>
        <p:spPr bwMode="auto">
          <a:xfrm>
            <a:off x="5018088" y="1274763"/>
            <a:ext cx="2138362"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800" b="1">
                <a:solidFill>
                  <a:schemeClr val="tx1"/>
                </a:solidFill>
              </a:rPr>
              <a:t>Labor Input</a:t>
            </a:r>
          </a:p>
        </p:txBody>
      </p:sp>
      <p:sp>
        <p:nvSpPr>
          <p:cNvPr id="21515" name="Line 9"/>
          <p:cNvSpPr>
            <a:spLocks noChangeShapeType="1"/>
          </p:cNvSpPr>
          <p:nvPr/>
        </p:nvSpPr>
        <p:spPr bwMode="auto">
          <a:xfrm>
            <a:off x="2578100" y="1819275"/>
            <a:ext cx="6565900" cy="0"/>
          </a:xfrm>
          <a:prstGeom prst="line">
            <a:avLst/>
          </a:prstGeom>
          <a:noFill/>
          <a:ln w="28575">
            <a:solidFill>
              <a:srgbClr val="37654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0" name="Oval 11"/>
          <p:cNvSpPr>
            <a:spLocks noChangeArrowheads="1"/>
          </p:cNvSpPr>
          <p:nvPr/>
        </p:nvSpPr>
        <p:spPr bwMode="auto">
          <a:xfrm>
            <a:off x="2555875" y="2624138"/>
            <a:ext cx="617538" cy="617537"/>
          </a:xfrm>
          <a:prstGeom prst="ellipse">
            <a:avLst/>
          </a:pr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5621" name="Oval 12"/>
          <p:cNvSpPr>
            <a:spLocks noChangeArrowheads="1"/>
          </p:cNvSpPr>
          <p:nvPr/>
        </p:nvSpPr>
        <p:spPr bwMode="auto">
          <a:xfrm>
            <a:off x="3932238" y="3879850"/>
            <a:ext cx="617537" cy="617538"/>
          </a:xfrm>
          <a:prstGeom prst="ellipse">
            <a:avLst/>
          </a:pr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5622" name="Oval 13"/>
          <p:cNvSpPr>
            <a:spLocks noChangeArrowheads="1"/>
          </p:cNvSpPr>
          <p:nvPr/>
        </p:nvSpPr>
        <p:spPr bwMode="auto">
          <a:xfrm>
            <a:off x="5360988" y="4475163"/>
            <a:ext cx="617537" cy="617537"/>
          </a:xfrm>
          <a:prstGeom prst="ellipse">
            <a:avLst/>
          </a:pr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5623" name="Oval 14"/>
          <p:cNvSpPr>
            <a:spLocks noChangeArrowheads="1"/>
          </p:cNvSpPr>
          <p:nvPr/>
        </p:nvSpPr>
        <p:spPr bwMode="auto">
          <a:xfrm>
            <a:off x="8148638" y="5118100"/>
            <a:ext cx="617537" cy="617538"/>
          </a:xfrm>
          <a:prstGeom prst="ellipse">
            <a:avLst/>
          </a:pr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5618" name="Rectangle 16"/>
          <p:cNvSpPr>
            <a:spLocks noChangeArrowheads="1"/>
          </p:cNvSpPr>
          <p:nvPr/>
        </p:nvSpPr>
        <p:spPr bwMode="auto">
          <a:xfrm>
            <a:off x="2574925" y="3865563"/>
            <a:ext cx="582613" cy="582612"/>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5619" name="Rectangle 17"/>
          <p:cNvSpPr>
            <a:spLocks noChangeArrowheads="1"/>
          </p:cNvSpPr>
          <p:nvPr/>
        </p:nvSpPr>
        <p:spPr bwMode="auto">
          <a:xfrm>
            <a:off x="5362575" y="5146675"/>
            <a:ext cx="582613" cy="582613"/>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5615" name="AutoShape 19"/>
          <p:cNvSpPr>
            <a:spLocks noChangeArrowheads="1"/>
          </p:cNvSpPr>
          <p:nvPr/>
        </p:nvSpPr>
        <p:spPr bwMode="auto">
          <a:xfrm>
            <a:off x="5275263" y="3705225"/>
            <a:ext cx="758825" cy="657225"/>
          </a:xfrm>
          <a:prstGeom prst="triangle">
            <a:avLst>
              <a:gd name="adj" fmla="val 50000"/>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5616" name="AutoShape 20"/>
          <p:cNvSpPr>
            <a:spLocks noChangeArrowheads="1"/>
          </p:cNvSpPr>
          <p:nvPr/>
        </p:nvSpPr>
        <p:spPr bwMode="auto">
          <a:xfrm>
            <a:off x="3857625" y="2438400"/>
            <a:ext cx="758825" cy="657225"/>
          </a:xfrm>
          <a:prstGeom prst="triangle">
            <a:avLst>
              <a:gd name="adj" fmla="val 50000"/>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5617" name="AutoShape 21"/>
          <p:cNvSpPr>
            <a:spLocks noChangeArrowheads="1"/>
          </p:cNvSpPr>
          <p:nvPr/>
        </p:nvSpPr>
        <p:spPr bwMode="auto">
          <a:xfrm>
            <a:off x="8045450" y="4356100"/>
            <a:ext cx="758825" cy="657225"/>
          </a:xfrm>
          <a:prstGeom prst="triangle">
            <a:avLst>
              <a:gd name="adj" fmla="val 50000"/>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cxnSp>
        <p:nvCxnSpPr>
          <p:cNvPr id="25" name="Straight Connector 24"/>
          <p:cNvCxnSpPr>
            <a:cxnSpLocks noChangeShapeType="1"/>
            <a:stCxn id="25618" idx="2"/>
          </p:cNvCxnSpPr>
          <p:nvPr/>
        </p:nvCxnSpPr>
        <p:spPr bwMode="auto">
          <a:xfrm rot="16200000" flipH="1">
            <a:off x="3497262" y="3817938"/>
            <a:ext cx="1198563" cy="2459038"/>
          </a:xfrm>
          <a:prstGeom prst="curvedConnector2">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34" name="Straight Connector 33"/>
          <p:cNvCxnSpPr>
            <a:cxnSpLocks noChangeShapeType="1"/>
            <a:stCxn id="25620" idx="5"/>
            <a:endCxn id="25623" idx="2"/>
          </p:cNvCxnSpPr>
          <p:nvPr/>
        </p:nvCxnSpPr>
        <p:spPr bwMode="auto">
          <a:xfrm rot="16200000" flipH="1">
            <a:off x="4478338" y="1755775"/>
            <a:ext cx="2274887" cy="5065713"/>
          </a:xfrm>
          <a:prstGeom prst="curvedConnector2">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41" name="Straight Connector 24"/>
          <p:cNvCxnSpPr>
            <a:cxnSpLocks noChangeShapeType="1"/>
            <a:stCxn id="25616" idx="3"/>
            <a:endCxn id="25617" idx="1"/>
          </p:cNvCxnSpPr>
          <p:nvPr/>
        </p:nvCxnSpPr>
        <p:spPr bwMode="auto">
          <a:xfrm rot="16200000" flipH="1">
            <a:off x="5441157" y="1891506"/>
            <a:ext cx="1589088" cy="3997325"/>
          </a:xfrm>
          <a:prstGeom prst="curvedConnector2">
            <a:avLst/>
          </a:prstGeom>
          <a:noFill/>
          <a:ln w="25400" algn="ctr">
            <a:solidFill>
              <a:schemeClr val="tx1"/>
            </a:solidFill>
            <a:prstDash val="sysDash"/>
            <a:round/>
            <a:headEnd/>
            <a:tailEnd/>
          </a:ln>
          <a:extLst>
            <a:ext uri="{909E8E84-426E-40DD-AFC4-6F175D3DCCD1}">
              <a14:hiddenFill xmlns:a14="http://schemas.microsoft.com/office/drawing/2010/main">
                <a:noFill/>
              </a14:hiddenFill>
            </a:ext>
          </a:extLst>
        </p:spPr>
      </p:cxnSp>
      <p:sp>
        <p:nvSpPr>
          <p:cNvPr id="21528" name="Line 9"/>
          <p:cNvSpPr>
            <a:spLocks noChangeShapeType="1"/>
          </p:cNvSpPr>
          <p:nvPr/>
        </p:nvSpPr>
        <p:spPr bwMode="auto">
          <a:xfrm flipH="1" flipV="1">
            <a:off x="1741488" y="2540000"/>
            <a:ext cx="46037" cy="3744913"/>
          </a:xfrm>
          <a:prstGeom prst="line">
            <a:avLst/>
          </a:prstGeom>
          <a:noFill/>
          <a:ln w="28575">
            <a:solidFill>
              <a:srgbClr val="37654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9493"/>
                                        </p:tgtEl>
                                        <p:attrNameLst>
                                          <p:attrName>style.visibility</p:attrName>
                                        </p:attrNameLst>
                                      </p:cBhvr>
                                      <p:to>
                                        <p:strVal val="visible"/>
                                      </p:to>
                                    </p:set>
                                    <p:animEffect transition="in" filter="wipe(left)">
                                      <p:cBhvr>
                                        <p:cTn id="7" dur="500"/>
                                        <p:tgtEl>
                                          <p:spTgt spid="3194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5618"/>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2561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20"/>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grpId="0" nodeType="afterEffect">
                                  <p:stCondLst>
                                    <p:cond delay="500"/>
                                  </p:stCondLst>
                                  <p:childTnLst>
                                    <p:set>
                                      <p:cBhvr>
                                        <p:cTn id="25" dur="1" fill="hold">
                                          <p:stCondLst>
                                            <p:cond delay="0"/>
                                          </p:stCondLst>
                                        </p:cTn>
                                        <p:tgtEl>
                                          <p:spTgt spid="25621"/>
                                        </p:tgtEl>
                                        <p:attrNameLst>
                                          <p:attrName>style.visibility</p:attrName>
                                        </p:attrNameLst>
                                      </p:cBhvr>
                                      <p:to>
                                        <p:strVal val="visible"/>
                                      </p:to>
                                    </p:set>
                                  </p:childTnLst>
                                </p:cTn>
                              </p:par>
                            </p:childTnLst>
                          </p:cTn>
                        </p:par>
                        <p:par>
                          <p:cTn id="26" fill="hold" nodeType="afterGroup">
                            <p:stCondLst>
                              <p:cond delay="500"/>
                            </p:stCondLst>
                            <p:childTnLst>
                              <p:par>
                                <p:cTn id="27" presetID="1" presetClass="entr" presetSubtype="0" fill="hold" grpId="0" nodeType="afterEffect">
                                  <p:stCondLst>
                                    <p:cond delay="500"/>
                                  </p:stCondLst>
                                  <p:childTnLst>
                                    <p:set>
                                      <p:cBhvr>
                                        <p:cTn id="28" dur="1" fill="hold">
                                          <p:stCondLst>
                                            <p:cond delay="0"/>
                                          </p:stCondLst>
                                        </p:cTn>
                                        <p:tgtEl>
                                          <p:spTgt spid="25622"/>
                                        </p:tgtEl>
                                        <p:attrNameLst>
                                          <p:attrName>style.visibility</p:attrName>
                                        </p:attrNameLst>
                                      </p:cBhvr>
                                      <p:to>
                                        <p:strVal val="visible"/>
                                      </p:to>
                                    </p:set>
                                  </p:childTnLst>
                                </p:cTn>
                              </p:par>
                            </p:childTnLst>
                          </p:cTn>
                        </p:par>
                        <p:par>
                          <p:cTn id="29" fill="hold" nodeType="afterGroup">
                            <p:stCondLst>
                              <p:cond delay="1000"/>
                            </p:stCondLst>
                            <p:childTnLst>
                              <p:par>
                                <p:cTn id="30" presetID="1" presetClass="entr" presetSubtype="0" fill="hold" grpId="0" nodeType="afterEffect">
                                  <p:stCondLst>
                                    <p:cond delay="500"/>
                                  </p:stCondLst>
                                  <p:childTnLst>
                                    <p:set>
                                      <p:cBhvr>
                                        <p:cTn id="31" dur="1" fill="hold">
                                          <p:stCondLst>
                                            <p:cond delay="0"/>
                                          </p:stCondLst>
                                        </p:cTn>
                                        <p:tgtEl>
                                          <p:spTgt spid="25623"/>
                                        </p:tgtEl>
                                        <p:attrNameLst>
                                          <p:attrName>style.visibility</p:attrName>
                                        </p:attrNameLst>
                                      </p:cBhvr>
                                      <p:to>
                                        <p:strVal val="visible"/>
                                      </p:to>
                                    </p:set>
                                  </p:childTnLst>
                                </p:cTn>
                              </p:par>
                            </p:childTnLst>
                          </p:cTn>
                        </p:par>
                        <p:par>
                          <p:cTn id="32" fill="hold" nodeType="afterGroup">
                            <p:stCondLst>
                              <p:cond delay="1500"/>
                            </p:stCondLst>
                            <p:childTnLst>
                              <p:par>
                                <p:cTn id="33" presetID="22" presetClass="entr" presetSubtype="8" fill="hold" nodeType="afterEffect">
                                  <p:stCondLst>
                                    <p:cond delay="50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5616"/>
                                        </p:tgtEl>
                                        <p:attrNameLst>
                                          <p:attrName>style.visibility</p:attrName>
                                        </p:attrNameLst>
                                      </p:cBhvr>
                                      <p:to>
                                        <p:strVal val="visible"/>
                                      </p:to>
                                    </p:set>
                                  </p:childTnLst>
                                </p:cTn>
                              </p:par>
                            </p:childTnLst>
                          </p:cTn>
                        </p:par>
                        <p:par>
                          <p:cTn id="40" fill="hold" nodeType="afterGroup">
                            <p:stCondLst>
                              <p:cond delay="0"/>
                            </p:stCondLst>
                            <p:childTnLst>
                              <p:par>
                                <p:cTn id="41" presetID="1" presetClass="entr" presetSubtype="0" fill="hold" grpId="0" nodeType="afterEffect">
                                  <p:stCondLst>
                                    <p:cond delay="500"/>
                                  </p:stCondLst>
                                  <p:childTnLst>
                                    <p:set>
                                      <p:cBhvr>
                                        <p:cTn id="42" dur="1" fill="hold">
                                          <p:stCondLst>
                                            <p:cond delay="0"/>
                                          </p:stCondLst>
                                        </p:cTn>
                                        <p:tgtEl>
                                          <p:spTgt spid="25615"/>
                                        </p:tgtEl>
                                        <p:attrNameLst>
                                          <p:attrName>style.visibility</p:attrName>
                                        </p:attrNameLst>
                                      </p:cBhvr>
                                      <p:to>
                                        <p:strVal val="visible"/>
                                      </p:to>
                                    </p:set>
                                  </p:childTnLst>
                                </p:cTn>
                              </p:par>
                            </p:childTnLst>
                          </p:cTn>
                        </p:par>
                        <p:par>
                          <p:cTn id="43" fill="hold" nodeType="afterGroup">
                            <p:stCondLst>
                              <p:cond delay="500"/>
                            </p:stCondLst>
                            <p:childTnLst>
                              <p:par>
                                <p:cTn id="44" presetID="1" presetClass="entr" presetSubtype="0" fill="hold" grpId="0" nodeType="afterEffect">
                                  <p:stCondLst>
                                    <p:cond delay="500"/>
                                  </p:stCondLst>
                                  <p:childTnLst>
                                    <p:set>
                                      <p:cBhvr>
                                        <p:cTn id="45" dur="1" fill="hold">
                                          <p:stCondLst>
                                            <p:cond delay="0"/>
                                          </p:stCondLst>
                                        </p:cTn>
                                        <p:tgtEl>
                                          <p:spTgt spid="25617"/>
                                        </p:tgtEl>
                                        <p:attrNameLst>
                                          <p:attrName>style.visibility</p:attrName>
                                        </p:attrNameLst>
                                      </p:cBhvr>
                                      <p:to>
                                        <p:strVal val="visible"/>
                                      </p:to>
                                    </p:set>
                                  </p:childTnLst>
                                </p:cTn>
                              </p:par>
                            </p:childTnLst>
                          </p:cTn>
                        </p:par>
                        <p:par>
                          <p:cTn id="46" fill="hold" nodeType="afterGroup">
                            <p:stCondLst>
                              <p:cond delay="1000"/>
                            </p:stCondLst>
                            <p:childTnLst>
                              <p:par>
                                <p:cTn id="47" presetID="22" presetClass="entr" presetSubtype="8" fill="hold" nodeType="afterEffect">
                                  <p:stCondLst>
                                    <p:cond delay="500"/>
                                  </p:stCondLst>
                                  <p:childTnLst>
                                    <p:set>
                                      <p:cBhvr>
                                        <p:cTn id="48" dur="1" fill="hold">
                                          <p:stCondLst>
                                            <p:cond delay="0"/>
                                          </p:stCondLst>
                                        </p:cTn>
                                        <p:tgtEl>
                                          <p:spTgt spid="41"/>
                                        </p:tgtEl>
                                        <p:attrNameLst>
                                          <p:attrName>style.visibility</p:attrName>
                                        </p:attrNameLst>
                                      </p:cBhvr>
                                      <p:to>
                                        <p:strVal val="visible"/>
                                      </p:to>
                                    </p:set>
                                    <p:animEffect transition="in" filter="wipe(left)">
                                      <p:cBhvr>
                                        <p:cTn id="4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3" grpId="0" autoUpdateAnimBg="0"/>
      <p:bldP spid="25620" grpId="0" animBg="1"/>
      <p:bldP spid="25621" grpId="0" animBg="1"/>
      <p:bldP spid="25622" grpId="0" animBg="1"/>
      <p:bldP spid="25623" grpId="0" animBg="1"/>
      <p:bldP spid="25618" grpId="0" animBg="1"/>
      <p:bldP spid="25619" grpId="0" animBg="1"/>
      <p:bldP spid="25615" grpId="0" animBg="1"/>
      <p:bldP spid="25616" grpId="0" animBg="1"/>
      <p:bldP spid="256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235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83823489-0DE1-482C-8DC1-27C3E0B8F22E}" type="slidenum">
              <a:rPr lang="en-US" altLang="en-US" sz="1600">
                <a:solidFill>
                  <a:schemeClr val="tx1"/>
                </a:solidFill>
              </a:rPr>
              <a:pPr>
                <a:spcBef>
                  <a:spcPct val="0"/>
                </a:spcBef>
                <a:buClrTx/>
                <a:buSzTx/>
                <a:buFontTx/>
                <a:buNone/>
              </a:pPr>
              <a:t>6</a:t>
            </a:fld>
            <a:endParaRPr lang="en-US" altLang="en-US" sz="1600" b="0">
              <a:solidFill>
                <a:schemeClr val="tx1"/>
              </a:solidFill>
              <a:latin typeface="Times New Roman" panose="02020603050405020304" pitchFamily="18" charset="0"/>
            </a:endParaRPr>
          </a:p>
        </p:txBody>
      </p:sp>
      <p:sp>
        <p:nvSpPr>
          <p:cNvPr id="23556"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3557"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3558" name="Freeform 4"/>
          <p:cNvSpPr>
            <a:spLocks/>
          </p:cNvSpPr>
          <p:nvPr/>
        </p:nvSpPr>
        <p:spPr bwMode="auto">
          <a:xfrm>
            <a:off x="3119438" y="1978025"/>
            <a:ext cx="3132137" cy="3282950"/>
          </a:xfrm>
          <a:custGeom>
            <a:avLst/>
            <a:gdLst>
              <a:gd name="T0" fmla="*/ 0 w 1973"/>
              <a:gd name="T1" fmla="*/ 0 h 2068"/>
              <a:gd name="T2" fmla="*/ 2147483646 w 1973"/>
              <a:gd name="T3" fmla="*/ 2147483646 h 2068"/>
              <a:gd name="T4" fmla="*/ 2147483646 w 1973"/>
              <a:gd name="T5" fmla="*/ 2147483646 h 2068"/>
              <a:gd name="T6" fmla="*/ 2147483646 w 1973"/>
              <a:gd name="T7" fmla="*/ 2147483646 h 2068"/>
              <a:gd name="T8" fmla="*/ 2147483646 w 1973"/>
              <a:gd name="T9" fmla="*/ 2147483646 h 2068"/>
              <a:gd name="T10" fmla="*/ 2147483646 w 1973"/>
              <a:gd name="T11" fmla="*/ 2147483646 h 2068"/>
              <a:gd name="T12" fmla="*/ 2147483646 w 1973"/>
              <a:gd name="T13" fmla="*/ 2147483646 h 2068"/>
              <a:gd name="T14" fmla="*/ 2147483646 w 1973"/>
              <a:gd name="T15" fmla="*/ 2147483646 h 2068"/>
              <a:gd name="T16" fmla="*/ 2147483646 w 1973"/>
              <a:gd name="T17" fmla="*/ 2147483646 h 2068"/>
              <a:gd name="T18" fmla="*/ 2147483646 w 1973"/>
              <a:gd name="T19" fmla="*/ 2147483646 h 2068"/>
              <a:gd name="T20" fmla="*/ 2147483646 w 1973"/>
              <a:gd name="T21" fmla="*/ 2147483646 h 2068"/>
              <a:gd name="T22" fmla="*/ 2147483646 w 1973"/>
              <a:gd name="T23" fmla="*/ 2147483646 h 2068"/>
              <a:gd name="T24" fmla="*/ 2147483646 w 1973"/>
              <a:gd name="T25" fmla="*/ 2147483646 h 2068"/>
              <a:gd name="T26" fmla="*/ 2147483646 w 1973"/>
              <a:gd name="T27" fmla="*/ 2147483646 h 2068"/>
              <a:gd name="T28" fmla="*/ 2147483646 w 1973"/>
              <a:gd name="T29" fmla="*/ 2147483646 h 2068"/>
              <a:gd name="T30" fmla="*/ 2147483646 w 1973"/>
              <a:gd name="T31" fmla="*/ 2147483646 h 2068"/>
              <a:gd name="T32" fmla="*/ 2147483646 w 1973"/>
              <a:gd name="T33" fmla="*/ 2147483646 h 2068"/>
              <a:gd name="T34" fmla="*/ 2147483646 w 1973"/>
              <a:gd name="T35" fmla="*/ 2147483646 h 2068"/>
              <a:gd name="T36" fmla="*/ 2147483646 w 1973"/>
              <a:gd name="T37" fmla="*/ 2147483646 h 206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3"/>
              <a:gd name="T58" fmla="*/ 0 h 2068"/>
              <a:gd name="T59" fmla="*/ 1973 w 1973"/>
              <a:gd name="T60" fmla="*/ 2068 h 206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3" h="2068">
                <a:moveTo>
                  <a:pt x="0" y="0"/>
                </a:moveTo>
                <a:lnTo>
                  <a:pt x="70" y="201"/>
                </a:lnTo>
                <a:lnTo>
                  <a:pt x="139" y="403"/>
                </a:lnTo>
                <a:lnTo>
                  <a:pt x="208" y="588"/>
                </a:lnTo>
                <a:lnTo>
                  <a:pt x="290" y="768"/>
                </a:lnTo>
                <a:lnTo>
                  <a:pt x="372" y="938"/>
                </a:lnTo>
                <a:lnTo>
                  <a:pt x="460" y="1102"/>
                </a:lnTo>
                <a:lnTo>
                  <a:pt x="561" y="1256"/>
                </a:lnTo>
                <a:lnTo>
                  <a:pt x="611" y="1325"/>
                </a:lnTo>
                <a:lnTo>
                  <a:pt x="674" y="1394"/>
                </a:lnTo>
                <a:lnTo>
                  <a:pt x="744" y="1457"/>
                </a:lnTo>
                <a:lnTo>
                  <a:pt x="813" y="1521"/>
                </a:lnTo>
                <a:lnTo>
                  <a:pt x="970" y="1632"/>
                </a:lnTo>
                <a:lnTo>
                  <a:pt x="1134" y="1738"/>
                </a:lnTo>
                <a:lnTo>
                  <a:pt x="1298" y="1828"/>
                </a:lnTo>
                <a:lnTo>
                  <a:pt x="1462" y="1903"/>
                </a:lnTo>
                <a:lnTo>
                  <a:pt x="1632" y="1966"/>
                </a:lnTo>
                <a:lnTo>
                  <a:pt x="1802" y="2019"/>
                </a:lnTo>
                <a:lnTo>
                  <a:pt x="1972" y="2067"/>
                </a:lnTo>
              </a:path>
            </a:pathLst>
          </a:custGeom>
          <a:noFill/>
          <a:ln w="50800" cap="rnd">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59" name="Freeform 5"/>
          <p:cNvSpPr>
            <a:spLocks/>
          </p:cNvSpPr>
          <p:nvPr/>
        </p:nvSpPr>
        <p:spPr bwMode="auto">
          <a:xfrm>
            <a:off x="2517775" y="2441575"/>
            <a:ext cx="3124200" cy="3276600"/>
          </a:xfrm>
          <a:custGeom>
            <a:avLst/>
            <a:gdLst>
              <a:gd name="T0" fmla="*/ 0 w 1968"/>
              <a:gd name="T1" fmla="*/ 0 h 2064"/>
              <a:gd name="T2" fmla="*/ 2147483646 w 1968"/>
              <a:gd name="T3" fmla="*/ 2147483646 h 2064"/>
              <a:gd name="T4" fmla="*/ 2147483646 w 1968"/>
              <a:gd name="T5" fmla="*/ 2147483646 h 2064"/>
              <a:gd name="T6" fmla="*/ 2147483646 w 1968"/>
              <a:gd name="T7" fmla="*/ 2147483646 h 2064"/>
              <a:gd name="T8" fmla="*/ 2147483646 w 1968"/>
              <a:gd name="T9" fmla="*/ 2147483646 h 2064"/>
              <a:gd name="T10" fmla="*/ 2147483646 w 1968"/>
              <a:gd name="T11" fmla="*/ 2147483646 h 2064"/>
              <a:gd name="T12" fmla="*/ 2147483646 w 1968"/>
              <a:gd name="T13" fmla="*/ 2147483646 h 2064"/>
              <a:gd name="T14" fmla="*/ 2147483646 w 1968"/>
              <a:gd name="T15" fmla="*/ 2147483646 h 2064"/>
              <a:gd name="T16" fmla="*/ 2147483646 w 1968"/>
              <a:gd name="T17" fmla="*/ 2147483646 h 2064"/>
              <a:gd name="T18" fmla="*/ 2147483646 w 1968"/>
              <a:gd name="T19" fmla="*/ 2147483646 h 2064"/>
              <a:gd name="T20" fmla="*/ 2147483646 w 1968"/>
              <a:gd name="T21" fmla="*/ 2147483646 h 2064"/>
              <a:gd name="T22" fmla="*/ 2147483646 w 1968"/>
              <a:gd name="T23" fmla="*/ 2147483646 h 2064"/>
              <a:gd name="T24" fmla="*/ 2147483646 w 1968"/>
              <a:gd name="T25" fmla="*/ 2147483646 h 2064"/>
              <a:gd name="T26" fmla="*/ 2147483646 w 1968"/>
              <a:gd name="T27" fmla="*/ 2147483646 h 2064"/>
              <a:gd name="T28" fmla="*/ 2147483646 w 1968"/>
              <a:gd name="T29" fmla="*/ 2147483646 h 2064"/>
              <a:gd name="T30" fmla="*/ 2147483646 w 1968"/>
              <a:gd name="T31" fmla="*/ 2147483646 h 2064"/>
              <a:gd name="T32" fmla="*/ 2147483646 w 1968"/>
              <a:gd name="T33" fmla="*/ 2147483646 h 2064"/>
              <a:gd name="T34" fmla="*/ 2147483646 w 1968"/>
              <a:gd name="T35" fmla="*/ 2147483646 h 2064"/>
              <a:gd name="T36" fmla="*/ 2147483646 w 1968"/>
              <a:gd name="T37" fmla="*/ 2147483646 h 20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68"/>
              <a:gd name="T58" fmla="*/ 0 h 2064"/>
              <a:gd name="T59" fmla="*/ 1968 w 1968"/>
              <a:gd name="T60" fmla="*/ 2064 h 20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68" h="2064">
                <a:moveTo>
                  <a:pt x="0" y="0"/>
                </a:moveTo>
                <a:lnTo>
                  <a:pt x="68" y="202"/>
                </a:lnTo>
                <a:lnTo>
                  <a:pt x="136" y="398"/>
                </a:lnTo>
                <a:lnTo>
                  <a:pt x="205" y="588"/>
                </a:lnTo>
                <a:lnTo>
                  <a:pt x="284" y="767"/>
                </a:lnTo>
                <a:lnTo>
                  <a:pt x="370" y="939"/>
                </a:lnTo>
                <a:lnTo>
                  <a:pt x="455" y="1101"/>
                </a:lnTo>
                <a:lnTo>
                  <a:pt x="557" y="1251"/>
                </a:lnTo>
                <a:lnTo>
                  <a:pt x="608" y="1320"/>
                </a:lnTo>
                <a:lnTo>
                  <a:pt x="671" y="1389"/>
                </a:lnTo>
                <a:lnTo>
                  <a:pt x="739" y="1452"/>
                </a:lnTo>
                <a:lnTo>
                  <a:pt x="807" y="1516"/>
                </a:lnTo>
                <a:lnTo>
                  <a:pt x="966" y="1631"/>
                </a:lnTo>
                <a:lnTo>
                  <a:pt x="1131" y="1735"/>
                </a:lnTo>
                <a:lnTo>
                  <a:pt x="1296" y="1821"/>
                </a:lnTo>
                <a:lnTo>
                  <a:pt x="1461" y="1896"/>
                </a:lnTo>
                <a:lnTo>
                  <a:pt x="1626" y="1959"/>
                </a:lnTo>
                <a:lnTo>
                  <a:pt x="1796" y="2017"/>
                </a:lnTo>
                <a:lnTo>
                  <a:pt x="1967" y="2063"/>
                </a:ln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0" name="Rectangle 6"/>
          <p:cNvSpPr>
            <a:spLocks noGrp="1" noChangeArrowheads="1"/>
          </p:cNvSpPr>
          <p:nvPr>
            <p:ph type="title"/>
          </p:nvPr>
        </p:nvSpPr>
        <p:spPr>
          <a:xfrm>
            <a:off x="550863" y="225425"/>
            <a:ext cx="8301037" cy="781050"/>
          </a:xfrm>
          <a:noFill/>
        </p:spPr>
        <p:txBody>
          <a:bodyPr/>
          <a:lstStyle/>
          <a:p>
            <a:r>
              <a:rPr lang="en-US" altLang="en-US" sz="3200" smtClean="0"/>
              <a:t>Produksi dengan Dua Variabel Input</a:t>
            </a:r>
            <a:r>
              <a:rPr lang="en-US" altLang="en-US" sz="3600" smtClean="0"/>
              <a:t>(</a:t>
            </a:r>
            <a:r>
              <a:rPr lang="en-US" altLang="en-US" sz="3600" i="1" smtClean="0"/>
              <a:t>L,K</a:t>
            </a:r>
            <a:r>
              <a:rPr lang="en-US" altLang="en-US" sz="3600" smtClean="0"/>
              <a:t>)</a:t>
            </a:r>
          </a:p>
        </p:txBody>
      </p:sp>
      <p:sp>
        <p:nvSpPr>
          <p:cNvPr id="23561" name="Rectangle 7"/>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3562" name="Line 8"/>
          <p:cNvSpPr>
            <a:spLocks noChangeShapeType="1"/>
          </p:cNvSpPr>
          <p:nvPr/>
        </p:nvSpPr>
        <p:spPr bwMode="auto">
          <a:xfrm>
            <a:off x="2366963" y="1841500"/>
            <a:ext cx="0" cy="39957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Line 9"/>
          <p:cNvSpPr>
            <a:spLocks noChangeShapeType="1"/>
          </p:cNvSpPr>
          <p:nvPr/>
        </p:nvSpPr>
        <p:spPr bwMode="auto">
          <a:xfrm>
            <a:off x="2381250" y="5815013"/>
            <a:ext cx="53292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4" name="Rectangle 10"/>
          <p:cNvSpPr>
            <a:spLocks noChangeArrowheads="1"/>
          </p:cNvSpPr>
          <p:nvPr/>
        </p:nvSpPr>
        <p:spPr bwMode="auto">
          <a:xfrm>
            <a:off x="6527800" y="5859463"/>
            <a:ext cx="17684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Labor per year</a:t>
            </a:r>
          </a:p>
        </p:txBody>
      </p:sp>
      <p:sp>
        <p:nvSpPr>
          <p:cNvPr id="23565" name="Rectangle 11"/>
          <p:cNvSpPr>
            <a:spLocks noChangeArrowheads="1"/>
          </p:cNvSpPr>
          <p:nvPr/>
        </p:nvSpPr>
        <p:spPr bwMode="auto">
          <a:xfrm>
            <a:off x="1997075" y="5124450"/>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a:t>
            </a:r>
          </a:p>
        </p:txBody>
      </p:sp>
      <p:sp>
        <p:nvSpPr>
          <p:cNvPr id="23566" name="Rectangle 12"/>
          <p:cNvSpPr>
            <a:spLocks noChangeArrowheads="1"/>
          </p:cNvSpPr>
          <p:nvPr/>
        </p:nvSpPr>
        <p:spPr bwMode="auto">
          <a:xfrm>
            <a:off x="1997075" y="4278313"/>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2</a:t>
            </a:r>
          </a:p>
        </p:txBody>
      </p:sp>
      <p:sp>
        <p:nvSpPr>
          <p:cNvPr id="23567" name="Rectangle 13"/>
          <p:cNvSpPr>
            <a:spLocks noChangeArrowheads="1"/>
          </p:cNvSpPr>
          <p:nvPr/>
        </p:nvSpPr>
        <p:spPr bwMode="auto">
          <a:xfrm>
            <a:off x="1997075" y="3432175"/>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3</a:t>
            </a:r>
          </a:p>
        </p:txBody>
      </p:sp>
      <p:sp>
        <p:nvSpPr>
          <p:cNvPr id="23568" name="Rectangle 14"/>
          <p:cNvSpPr>
            <a:spLocks noChangeArrowheads="1"/>
          </p:cNvSpPr>
          <p:nvPr/>
        </p:nvSpPr>
        <p:spPr bwMode="auto">
          <a:xfrm>
            <a:off x="1997075" y="2586038"/>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4</a:t>
            </a:r>
          </a:p>
        </p:txBody>
      </p:sp>
      <p:sp>
        <p:nvSpPr>
          <p:cNvPr id="23569" name="Rectangle 15"/>
          <p:cNvSpPr>
            <a:spLocks noChangeArrowheads="1"/>
          </p:cNvSpPr>
          <p:nvPr/>
        </p:nvSpPr>
        <p:spPr bwMode="auto">
          <a:xfrm>
            <a:off x="2792413" y="5851525"/>
            <a:ext cx="3222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1</a:t>
            </a:r>
          </a:p>
        </p:txBody>
      </p:sp>
      <p:sp>
        <p:nvSpPr>
          <p:cNvPr id="23570" name="Rectangle 16"/>
          <p:cNvSpPr>
            <a:spLocks noChangeArrowheads="1"/>
          </p:cNvSpPr>
          <p:nvPr/>
        </p:nvSpPr>
        <p:spPr bwMode="auto">
          <a:xfrm>
            <a:off x="3614738" y="5851525"/>
            <a:ext cx="3222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2</a:t>
            </a:r>
          </a:p>
        </p:txBody>
      </p:sp>
      <p:sp>
        <p:nvSpPr>
          <p:cNvPr id="23571" name="Rectangle 17"/>
          <p:cNvSpPr>
            <a:spLocks noChangeArrowheads="1"/>
          </p:cNvSpPr>
          <p:nvPr/>
        </p:nvSpPr>
        <p:spPr bwMode="auto">
          <a:xfrm>
            <a:off x="4438650" y="5851525"/>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3</a:t>
            </a:r>
          </a:p>
        </p:txBody>
      </p:sp>
      <p:sp>
        <p:nvSpPr>
          <p:cNvPr id="23572" name="Rectangle 18"/>
          <p:cNvSpPr>
            <a:spLocks noChangeArrowheads="1"/>
          </p:cNvSpPr>
          <p:nvPr/>
        </p:nvSpPr>
        <p:spPr bwMode="auto">
          <a:xfrm>
            <a:off x="5260975" y="5851525"/>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4</a:t>
            </a:r>
          </a:p>
        </p:txBody>
      </p:sp>
      <p:sp>
        <p:nvSpPr>
          <p:cNvPr id="23573" name="Rectangle 19"/>
          <p:cNvSpPr>
            <a:spLocks noChangeArrowheads="1"/>
          </p:cNvSpPr>
          <p:nvPr/>
        </p:nvSpPr>
        <p:spPr bwMode="auto">
          <a:xfrm>
            <a:off x="6084888" y="5851525"/>
            <a:ext cx="3222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5</a:t>
            </a:r>
          </a:p>
        </p:txBody>
      </p:sp>
      <p:sp>
        <p:nvSpPr>
          <p:cNvPr id="23574" name="Rectangle 20"/>
          <p:cNvSpPr>
            <a:spLocks noChangeArrowheads="1"/>
          </p:cNvSpPr>
          <p:nvPr/>
        </p:nvSpPr>
        <p:spPr bwMode="auto">
          <a:xfrm>
            <a:off x="1997075" y="1739900"/>
            <a:ext cx="322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5</a:t>
            </a:r>
          </a:p>
        </p:txBody>
      </p:sp>
      <p:sp>
        <p:nvSpPr>
          <p:cNvPr id="23575" name="Oval 21"/>
          <p:cNvSpPr>
            <a:spLocks noChangeArrowheads="1"/>
          </p:cNvSpPr>
          <p:nvPr/>
        </p:nvSpPr>
        <p:spPr bwMode="auto">
          <a:xfrm>
            <a:off x="4495800" y="5257800"/>
            <a:ext cx="152400" cy="152400"/>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3576" name="Oval 22"/>
          <p:cNvSpPr>
            <a:spLocks noChangeArrowheads="1"/>
          </p:cNvSpPr>
          <p:nvPr/>
        </p:nvSpPr>
        <p:spPr bwMode="auto">
          <a:xfrm>
            <a:off x="2895600" y="3581400"/>
            <a:ext cx="152400" cy="152400"/>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3577" name="Rectangle 23"/>
          <p:cNvSpPr>
            <a:spLocks noChangeArrowheads="1"/>
          </p:cNvSpPr>
          <p:nvPr/>
        </p:nvSpPr>
        <p:spPr bwMode="auto">
          <a:xfrm>
            <a:off x="5764213" y="5440363"/>
            <a:ext cx="1016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Q</a:t>
            </a:r>
            <a:r>
              <a:rPr lang="en-US" altLang="en-US" sz="2000" b="1" i="1" baseline="-25000">
                <a:solidFill>
                  <a:schemeClr val="tx1"/>
                </a:solidFill>
              </a:rPr>
              <a:t>1 </a:t>
            </a:r>
            <a:r>
              <a:rPr lang="en-US" altLang="en-US" sz="2000" b="1" i="1">
                <a:solidFill>
                  <a:schemeClr val="tx1"/>
                </a:solidFill>
              </a:rPr>
              <a:t>= </a:t>
            </a:r>
            <a:r>
              <a:rPr lang="en-US" altLang="en-US" sz="2000" b="1">
                <a:solidFill>
                  <a:schemeClr val="tx1"/>
                </a:solidFill>
              </a:rPr>
              <a:t>55</a:t>
            </a:r>
          </a:p>
        </p:txBody>
      </p:sp>
      <p:sp>
        <p:nvSpPr>
          <p:cNvPr id="23578" name="Line 24"/>
          <p:cNvSpPr>
            <a:spLocks noChangeShapeType="1"/>
          </p:cNvSpPr>
          <p:nvPr/>
        </p:nvSpPr>
        <p:spPr bwMode="auto">
          <a:xfrm>
            <a:off x="2366963" y="3657600"/>
            <a:ext cx="2065337"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9" name="Line 25"/>
          <p:cNvSpPr>
            <a:spLocks noChangeShapeType="1"/>
          </p:cNvSpPr>
          <p:nvPr/>
        </p:nvSpPr>
        <p:spPr bwMode="auto">
          <a:xfrm>
            <a:off x="2971800" y="3890963"/>
            <a:ext cx="0" cy="1989137"/>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0" name="Line 26"/>
          <p:cNvSpPr>
            <a:spLocks noChangeShapeType="1"/>
          </p:cNvSpPr>
          <p:nvPr/>
        </p:nvSpPr>
        <p:spPr bwMode="auto">
          <a:xfrm>
            <a:off x="2366963" y="5334000"/>
            <a:ext cx="2065337"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1" name="Line 27"/>
          <p:cNvSpPr>
            <a:spLocks noChangeShapeType="1"/>
          </p:cNvSpPr>
          <p:nvPr/>
        </p:nvSpPr>
        <p:spPr bwMode="auto">
          <a:xfrm>
            <a:off x="4572000" y="3890963"/>
            <a:ext cx="0" cy="1989137"/>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2" name="Rectangle 29"/>
          <p:cNvSpPr>
            <a:spLocks noChangeArrowheads="1"/>
          </p:cNvSpPr>
          <p:nvPr/>
        </p:nvSpPr>
        <p:spPr bwMode="auto">
          <a:xfrm>
            <a:off x="2579688" y="3646488"/>
            <a:ext cx="36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A</a:t>
            </a:r>
          </a:p>
        </p:txBody>
      </p:sp>
      <p:sp>
        <p:nvSpPr>
          <p:cNvPr id="23583" name="Rectangle 30"/>
          <p:cNvSpPr>
            <a:spLocks noChangeArrowheads="1"/>
          </p:cNvSpPr>
          <p:nvPr/>
        </p:nvSpPr>
        <p:spPr bwMode="auto">
          <a:xfrm>
            <a:off x="4713288" y="4941888"/>
            <a:ext cx="3460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D</a:t>
            </a:r>
          </a:p>
        </p:txBody>
      </p:sp>
      <p:sp>
        <p:nvSpPr>
          <p:cNvPr id="23584" name="Line 31"/>
          <p:cNvSpPr>
            <a:spLocks noChangeShapeType="1"/>
          </p:cNvSpPr>
          <p:nvPr/>
        </p:nvSpPr>
        <p:spPr bwMode="auto">
          <a:xfrm>
            <a:off x="3810000" y="2290763"/>
            <a:ext cx="0" cy="3589337"/>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5" name="Oval 32"/>
          <p:cNvSpPr>
            <a:spLocks noChangeArrowheads="1"/>
          </p:cNvSpPr>
          <p:nvPr/>
        </p:nvSpPr>
        <p:spPr bwMode="auto">
          <a:xfrm>
            <a:off x="3733800" y="3581400"/>
            <a:ext cx="152400" cy="152400"/>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3586" name="Rectangle 33"/>
          <p:cNvSpPr>
            <a:spLocks noChangeArrowheads="1"/>
          </p:cNvSpPr>
          <p:nvPr/>
        </p:nvSpPr>
        <p:spPr bwMode="auto">
          <a:xfrm>
            <a:off x="3494088" y="3646488"/>
            <a:ext cx="36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B</a:t>
            </a:r>
          </a:p>
        </p:txBody>
      </p:sp>
      <p:sp>
        <p:nvSpPr>
          <p:cNvPr id="23587" name="Freeform 34"/>
          <p:cNvSpPr>
            <a:spLocks/>
          </p:cNvSpPr>
          <p:nvPr/>
        </p:nvSpPr>
        <p:spPr bwMode="auto">
          <a:xfrm>
            <a:off x="3695700" y="1619250"/>
            <a:ext cx="3051175" cy="3279775"/>
          </a:xfrm>
          <a:custGeom>
            <a:avLst/>
            <a:gdLst>
              <a:gd name="T0" fmla="*/ 0 w 1922"/>
              <a:gd name="T1" fmla="*/ 0 h 2066"/>
              <a:gd name="T2" fmla="*/ 2147483646 w 1922"/>
              <a:gd name="T3" fmla="*/ 2147483646 h 2066"/>
              <a:gd name="T4" fmla="*/ 2147483646 w 1922"/>
              <a:gd name="T5" fmla="*/ 2147483646 h 2066"/>
              <a:gd name="T6" fmla="*/ 2147483646 w 1922"/>
              <a:gd name="T7" fmla="*/ 2147483646 h 2066"/>
              <a:gd name="T8" fmla="*/ 2147483646 w 1922"/>
              <a:gd name="T9" fmla="*/ 2147483646 h 2066"/>
              <a:gd name="T10" fmla="*/ 2147483646 w 1922"/>
              <a:gd name="T11" fmla="*/ 2147483646 h 2066"/>
              <a:gd name="T12" fmla="*/ 2147483646 w 1922"/>
              <a:gd name="T13" fmla="*/ 2147483646 h 2066"/>
              <a:gd name="T14" fmla="*/ 2147483646 w 1922"/>
              <a:gd name="T15" fmla="*/ 2147483646 h 2066"/>
              <a:gd name="T16" fmla="*/ 2147483646 w 1922"/>
              <a:gd name="T17" fmla="*/ 2147483646 h 2066"/>
              <a:gd name="T18" fmla="*/ 2147483646 w 1922"/>
              <a:gd name="T19" fmla="*/ 2147483646 h 2066"/>
              <a:gd name="T20" fmla="*/ 2147483646 w 1922"/>
              <a:gd name="T21" fmla="*/ 2147483646 h 2066"/>
              <a:gd name="T22" fmla="*/ 2147483646 w 1922"/>
              <a:gd name="T23" fmla="*/ 2147483646 h 2066"/>
              <a:gd name="T24" fmla="*/ 2147483646 w 1922"/>
              <a:gd name="T25" fmla="*/ 2147483646 h 2066"/>
              <a:gd name="T26" fmla="*/ 2147483646 w 1922"/>
              <a:gd name="T27" fmla="*/ 2147483646 h 2066"/>
              <a:gd name="T28" fmla="*/ 2147483646 w 1922"/>
              <a:gd name="T29" fmla="*/ 2147483646 h 2066"/>
              <a:gd name="T30" fmla="*/ 2147483646 w 1922"/>
              <a:gd name="T31" fmla="*/ 2147483646 h 2066"/>
              <a:gd name="T32" fmla="*/ 2147483646 w 1922"/>
              <a:gd name="T33" fmla="*/ 2147483646 h 20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2"/>
              <a:gd name="T52" fmla="*/ 0 h 2066"/>
              <a:gd name="T53" fmla="*/ 1922 w 1922"/>
              <a:gd name="T54" fmla="*/ 2066 h 20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2" h="2066">
                <a:moveTo>
                  <a:pt x="0" y="0"/>
                </a:moveTo>
                <a:lnTo>
                  <a:pt x="68" y="202"/>
                </a:lnTo>
                <a:lnTo>
                  <a:pt x="130" y="398"/>
                </a:lnTo>
                <a:lnTo>
                  <a:pt x="205" y="590"/>
                </a:lnTo>
                <a:lnTo>
                  <a:pt x="280" y="767"/>
                </a:lnTo>
                <a:lnTo>
                  <a:pt x="362" y="939"/>
                </a:lnTo>
                <a:lnTo>
                  <a:pt x="451" y="1101"/>
                </a:lnTo>
                <a:lnTo>
                  <a:pt x="547" y="1254"/>
                </a:lnTo>
                <a:lnTo>
                  <a:pt x="656" y="1391"/>
                </a:lnTo>
                <a:lnTo>
                  <a:pt x="793" y="1519"/>
                </a:lnTo>
                <a:lnTo>
                  <a:pt x="943" y="1632"/>
                </a:lnTo>
                <a:lnTo>
                  <a:pt x="1101" y="1736"/>
                </a:lnTo>
                <a:lnTo>
                  <a:pt x="1265" y="1824"/>
                </a:lnTo>
                <a:lnTo>
                  <a:pt x="1422" y="1903"/>
                </a:lnTo>
                <a:lnTo>
                  <a:pt x="1586" y="1962"/>
                </a:lnTo>
                <a:lnTo>
                  <a:pt x="1750" y="2016"/>
                </a:lnTo>
                <a:lnTo>
                  <a:pt x="1921" y="2065"/>
                </a:lnTo>
              </a:path>
            </a:pathLst>
          </a:custGeom>
          <a:noFill/>
          <a:ln w="50800" cap="rnd">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8" name="Oval 35"/>
          <p:cNvSpPr>
            <a:spLocks noChangeArrowheads="1"/>
          </p:cNvSpPr>
          <p:nvPr/>
        </p:nvSpPr>
        <p:spPr bwMode="auto">
          <a:xfrm>
            <a:off x="4495800" y="3581400"/>
            <a:ext cx="152400" cy="152400"/>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3589" name="Rectangle 36"/>
          <p:cNvSpPr>
            <a:spLocks noChangeArrowheads="1"/>
          </p:cNvSpPr>
          <p:nvPr/>
        </p:nvSpPr>
        <p:spPr bwMode="auto">
          <a:xfrm>
            <a:off x="6313488" y="5018088"/>
            <a:ext cx="1016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Q</a:t>
            </a:r>
            <a:r>
              <a:rPr lang="en-US" altLang="en-US" sz="2000" b="1" i="1" baseline="-25000">
                <a:solidFill>
                  <a:schemeClr val="tx1"/>
                </a:solidFill>
              </a:rPr>
              <a:t>2 </a:t>
            </a:r>
            <a:r>
              <a:rPr lang="en-US" altLang="en-US" sz="2000" b="1" i="1">
                <a:solidFill>
                  <a:schemeClr val="tx1"/>
                </a:solidFill>
              </a:rPr>
              <a:t>= </a:t>
            </a:r>
            <a:r>
              <a:rPr lang="en-US" altLang="en-US" sz="2000" b="1">
                <a:solidFill>
                  <a:schemeClr val="tx1"/>
                </a:solidFill>
              </a:rPr>
              <a:t>75</a:t>
            </a:r>
          </a:p>
        </p:txBody>
      </p:sp>
      <p:sp>
        <p:nvSpPr>
          <p:cNvPr id="23590" name="Rectangle 37"/>
          <p:cNvSpPr>
            <a:spLocks noChangeArrowheads="1"/>
          </p:cNvSpPr>
          <p:nvPr/>
        </p:nvSpPr>
        <p:spPr bwMode="auto">
          <a:xfrm>
            <a:off x="6846888" y="4560888"/>
            <a:ext cx="1016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Q</a:t>
            </a:r>
            <a:r>
              <a:rPr lang="en-US" altLang="en-US" sz="2000" b="1" i="1" baseline="-25000">
                <a:solidFill>
                  <a:schemeClr val="tx1"/>
                </a:solidFill>
              </a:rPr>
              <a:t>3 </a:t>
            </a:r>
            <a:r>
              <a:rPr lang="en-US" altLang="en-US" sz="2000" b="1" i="1">
                <a:solidFill>
                  <a:schemeClr val="tx1"/>
                </a:solidFill>
              </a:rPr>
              <a:t>= </a:t>
            </a:r>
            <a:r>
              <a:rPr lang="en-US" altLang="en-US" sz="2000" b="1">
                <a:solidFill>
                  <a:schemeClr val="tx1"/>
                </a:solidFill>
              </a:rPr>
              <a:t>90</a:t>
            </a:r>
          </a:p>
        </p:txBody>
      </p:sp>
      <p:sp>
        <p:nvSpPr>
          <p:cNvPr id="23591" name="Oval 38"/>
          <p:cNvSpPr>
            <a:spLocks noChangeArrowheads="1"/>
          </p:cNvSpPr>
          <p:nvPr/>
        </p:nvSpPr>
        <p:spPr bwMode="auto">
          <a:xfrm>
            <a:off x="3733800" y="1905000"/>
            <a:ext cx="152400" cy="152400"/>
          </a:xfrm>
          <a:prstGeom prst="ellipse">
            <a:avLst/>
          </a:prstGeom>
          <a:solidFill>
            <a:schemeClr val="tx1"/>
          </a:solidFill>
          <a:ln w="12700">
            <a:solidFill>
              <a:schemeClr val="tx1"/>
            </a:solidFill>
            <a:round/>
            <a:headEnd/>
            <a:tailEnd/>
          </a:ln>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3592" name="Line 39"/>
          <p:cNvSpPr>
            <a:spLocks noChangeShapeType="1"/>
          </p:cNvSpPr>
          <p:nvPr/>
        </p:nvSpPr>
        <p:spPr bwMode="auto">
          <a:xfrm>
            <a:off x="2366963" y="1981200"/>
            <a:ext cx="1303337"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3" name="Rectangle 40"/>
          <p:cNvSpPr>
            <a:spLocks noChangeArrowheads="1"/>
          </p:cNvSpPr>
          <p:nvPr/>
        </p:nvSpPr>
        <p:spPr bwMode="auto">
          <a:xfrm>
            <a:off x="4256088" y="3646488"/>
            <a:ext cx="36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C</a:t>
            </a:r>
          </a:p>
        </p:txBody>
      </p:sp>
      <p:sp>
        <p:nvSpPr>
          <p:cNvPr id="23594" name="Rectangle 41"/>
          <p:cNvSpPr>
            <a:spLocks noChangeArrowheads="1"/>
          </p:cNvSpPr>
          <p:nvPr/>
        </p:nvSpPr>
        <p:spPr bwMode="auto">
          <a:xfrm>
            <a:off x="3875088" y="1665288"/>
            <a:ext cx="35083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i="1">
                <a:solidFill>
                  <a:schemeClr val="tx1"/>
                </a:solidFill>
              </a:rPr>
              <a:t>E</a:t>
            </a:r>
          </a:p>
        </p:txBody>
      </p:sp>
      <p:sp>
        <p:nvSpPr>
          <p:cNvPr id="23595" name="Rectangle 42"/>
          <p:cNvSpPr>
            <a:spLocks noChangeArrowheads="1"/>
          </p:cNvSpPr>
          <p:nvPr/>
        </p:nvSpPr>
        <p:spPr bwMode="auto">
          <a:xfrm>
            <a:off x="714375" y="1328738"/>
            <a:ext cx="11684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rPr>
              <a:t>Capital</a:t>
            </a:r>
          </a:p>
          <a:p>
            <a:pPr>
              <a:spcBef>
                <a:spcPct val="0"/>
              </a:spcBef>
              <a:buClrTx/>
              <a:buSzTx/>
              <a:buFontTx/>
              <a:buNone/>
            </a:pPr>
            <a:r>
              <a:rPr lang="en-US" altLang="en-US" sz="2000" b="1">
                <a:solidFill>
                  <a:schemeClr val="tx1"/>
                </a:solidFill>
              </a:rPr>
              <a:t>per year</a:t>
            </a:r>
          </a:p>
        </p:txBody>
      </p:sp>
      <p:sp>
        <p:nvSpPr>
          <p:cNvPr id="23596" name="Text Box 43"/>
          <p:cNvSpPr txBox="1">
            <a:spLocks noChangeArrowheads="1"/>
          </p:cNvSpPr>
          <p:nvPr/>
        </p:nvSpPr>
        <p:spPr bwMode="auto">
          <a:xfrm>
            <a:off x="5400675" y="1481138"/>
            <a:ext cx="32242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en-US" sz="2800" b="1"/>
              <a:t>The Isoquant Map</a:t>
            </a:r>
            <a:endParaRPr lang="en-US" altLang="en-US" sz="3200" b="1"/>
          </a:p>
        </p:txBody>
      </p:sp>
    </p:spTree>
  </p:cSld>
  <p:clrMapOvr>
    <a:masterClrMapping/>
  </p:clrMapOvr>
  <p:transition spd="med">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C856DE2F-DE4F-4CFB-B6FB-6094959F47B7}" type="slidenum">
              <a:rPr lang="en-US" altLang="en-US" sz="1600">
                <a:solidFill>
                  <a:schemeClr val="tx1"/>
                </a:solidFill>
              </a:rPr>
              <a:pPr>
                <a:spcBef>
                  <a:spcPct val="0"/>
                </a:spcBef>
                <a:buClrTx/>
                <a:buSzTx/>
                <a:buFontTx/>
                <a:buNone/>
              </a:pPr>
              <a:t>7</a:t>
            </a:fld>
            <a:endParaRPr lang="en-US" altLang="en-US" sz="1600" b="0">
              <a:solidFill>
                <a:schemeClr val="tx1"/>
              </a:solidFill>
              <a:latin typeface="Times New Roman" panose="02020603050405020304" pitchFamily="18" charset="0"/>
            </a:endParaRPr>
          </a:p>
        </p:txBody>
      </p:sp>
      <p:sp>
        <p:nvSpPr>
          <p:cNvPr id="25604" name="Rectangle 2"/>
          <p:cNvSpPr>
            <a:spLocks noGrp="1" noChangeArrowheads="1"/>
          </p:cNvSpPr>
          <p:nvPr>
            <p:ph type="title"/>
          </p:nvPr>
        </p:nvSpPr>
        <p:spPr>
          <a:xfrm>
            <a:off x="550863" y="190500"/>
            <a:ext cx="7983537" cy="679450"/>
          </a:xfrm>
        </p:spPr>
        <p:txBody>
          <a:bodyPr/>
          <a:lstStyle/>
          <a:p>
            <a:r>
              <a:rPr lang="en-US" altLang="en-US" sz="3200" smtClean="0"/>
              <a:t>Produksi dengan Dua Variabel Input</a:t>
            </a:r>
          </a:p>
        </p:txBody>
      </p:sp>
      <p:sp>
        <p:nvSpPr>
          <p:cNvPr id="25605" name="Rectangle 3"/>
          <p:cNvSpPr>
            <a:spLocks noGrp="1" noChangeArrowheads="1"/>
          </p:cNvSpPr>
          <p:nvPr>
            <p:ph type="body" idx="1"/>
          </p:nvPr>
        </p:nvSpPr>
        <p:spPr/>
        <p:txBody>
          <a:bodyPr/>
          <a:lstStyle/>
          <a:p>
            <a:r>
              <a:rPr lang="en-US" altLang="en-US" smtClean="0"/>
              <a:t>Marginal rate of technical substitution (MRTS </a:t>
            </a:r>
            <a:r>
              <a:rPr lang="en-US" altLang="en-US" sz="2000" smtClean="0"/>
              <a:t>L</a:t>
            </a:r>
            <a:r>
              <a:rPr lang="en-US" altLang="en-US" sz="1800" smtClean="0"/>
              <a:t> </a:t>
            </a:r>
            <a:r>
              <a:rPr lang="en-US" altLang="en-US" sz="2000" smtClean="0"/>
              <a:t>for K</a:t>
            </a:r>
            <a:r>
              <a:rPr lang="en-US" altLang="en-US" sz="3600" smtClean="0"/>
              <a:t>)</a:t>
            </a:r>
            <a:r>
              <a:rPr lang="en-US" altLang="en-US" smtClean="0"/>
              <a:t>: menunjukkan seberapa besar kapital (K) harus ditukarkan/disubsitusi jika kita ingin menambah satu unit tenaga kerja (L) tanpa mengubah output yang dihasilkan.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6E53F5F7-5CF3-4BEA-B7AD-538038FD8FF3}" type="slidenum">
              <a:rPr lang="en-US" altLang="en-US" sz="1600">
                <a:solidFill>
                  <a:schemeClr val="tx1"/>
                </a:solidFill>
              </a:rPr>
              <a:pPr>
                <a:spcBef>
                  <a:spcPct val="0"/>
                </a:spcBef>
                <a:buClrTx/>
                <a:buSzTx/>
                <a:buFontTx/>
                <a:buNone/>
              </a:pPr>
              <a:t>8</a:t>
            </a:fld>
            <a:endParaRPr lang="en-US" altLang="en-US" sz="1600" b="0">
              <a:solidFill>
                <a:schemeClr val="tx1"/>
              </a:solidFill>
              <a:latin typeface="Times New Roman" panose="02020603050405020304" pitchFamily="18" charset="0"/>
            </a:endParaRPr>
          </a:p>
        </p:txBody>
      </p:sp>
      <p:sp>
        <p:nvSpPr>
          <p:cNvPr id="26628"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6629"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6630" name="Rectangle 4"/>
          <p:cNvSpPr>
            <a:spLocks noGrp="1" noChangeArrowheads="1"/>
          </p:cNvSpPr>
          <p:nvPr>
            <p:ph type="body" idx="1"/>
          </p:nvPr>
        </p:nvSpPr>
        <p:spPr>
          <a:noFill/>
        </p:spPr>
        <p:txBody>
          <a:bodyPr/>
          <a:lstStyle/>
          <a:p>
            <a:pPr>
              <a:spcBef>
                <a:spcPct val="70000"/>
              </a:spcBef>
            </a:pPr>
            <a:r>
              <a:rPr lang="en-US" altLang="en-US" smtClean="0"/>
              <a:t>Marginal rate of technical substitution :</a:t>
            </a:r>
          </a:p>
        </p:txBody>
      </p:sp>
      <p:grpSp>
        <p:nvGrpSpPr>
          <p:cNvPr id="2" name="Group 5"/>
          <p:cNvGrpSpPr>
            <a:grpSpLocks/>
          </p:cNvGrpSpPr>
          <p:nvPr/>
        </p:nvGrpSpPr>
        <p:grpSpPr bwMode="auto">
          <a:xfrm>
            <a:off x="573086" y="2654299"/>
            <a:ext cx="8513762" cy="1955800"/>
            <a:chOff x="708" y="2340"/>
            <a:chExt cx="4804" cy="1068"/>
          </a:xfrm>
        </p:grpSpPr>
        <p:sp>
          <p:nvSpPr>
            <p:cNvPr id="26633" name="Rectangle 6"/>
            <p:cNvSpPr>
              <a:spLocks noChangeArrowheads="1"/>
            </p:cNvSpPr>
            <p:nvPr/>
          </p:nvSpPr>
          <p:spPr bwMode="auto">
            <a:xfrm>
              <a:off x="708" y="2340"/>
              <a:ext cx="4764" cy="1068"/>
            </a:xfrm>
            <a:prstGeom prst="rect">
              <a:avLst/>
            </a:prstGeom>
            <a:solidFill>
              <a:schemeClr val="hlink"/>
            </a:solidFill>
            <a:ln w="12700">
              <a:solidFill>
                <a:schemeClr val="tx1"/>
              </a:solidFill>
              <a:miter lim="800000"/>
              <a:headEnd/>
              <a:tailEnd/>
            </a:ln>
          </p:spPr>
          <p:txBody>
            <a:bodyPr wrap="none" anchor="ctr">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graphicFrame>
          <p:nvGraphicFramePr>
            <p:cNvPr id="26634" name="Object 7">
              <a:hlinkClick r:id="" action="ppaction://ole?verb=0"/>
            </p:cNvPr>
            <p:cNvGraphicFramePr>
              <a:graphicFrameLocks/>
            </p:cNvGraphicFramePr>
            <p:nvPr/>
          </p:nvGraphicFramePr>
          <p:xfrm>
            <a:off x="720" y="2388"/>
            <a:ext cx="4792" cy="403"/>
          </p:xfrm>
          <a:graphic>
            <a:graphicData uri="http://schemas.openxmlformats.org/presentationml/2006/ole">
              <mc:AlternateContent xmlns:mc="http://schemas.openxmlformats.org/markup-compatibility/2006">
                <mc:Choice xmlns:v="urn:schemas-microsoft-com:vml" Requires="v">
                  <p:oleObj spid="_x0000_s26644" r:id="rId4" imgW="7150100" imgH="601663" progId="Equation.3">
                    <p:embed/>
                  </p:oleObj>
                </mc:Choice>
                <mc:Fallback>
                  <p:oleObj r:id="rId4" imgW="7150100" imgH="601663" progId="Equation.3">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 y="2388"/>
                          <a:ext cx="479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5" name="Object 8">
              <a:hlinkClick r:id="" action="ppaction://ole?verb=0"/>
            </p:cNvPr>
            <p:cNvGraphicFramePr>
              <a:graphicFrameLocks/>
            </p:cNvGraphicFramePr>
            <p:nvPr/>
          </p:nvGraphicFramePr>
          <p:xfrm>
            <a:off x="843" y="2854"/>
            <a:ext cx="4546" cy="551"/>
          </p:xfrm>
          <a:graphic>
            <a:graphicData uri="http://schemas.openxmlformats.org/presentationml/2006/ole">
              <mc:AlternateContent xmlns:mc="http://schemas.openxmlformats.org/markup-compatibility/2006">
                <mc:Choice xmlns:v="urn:schemas-microsoft-com:vml" Requires="v">
                  <p:oleObj spid="_x0000_s26645" name="Equation" r:id="rId6" imgW="2501900" imgH="304800" progId="Equation.3">
                    <p:embed/>
                  </p:oleObj>
                </mc:Choice>
                <mc:Fallback>
                  <p:oleObj name="Equation" r:id="rId6" imgW="2501900" imgH="304800" progId="Equation.3">
                    <p:embed/>
                    <p:pic>
                      <p:nvPicPr>
                        <p:cNvPr id="0" name="Object 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3" y="2854"/>
                          <a:ext cx="4546" cy="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6632" name="Rectangle 9"/>
          <p:cNvSpPr>
            <a:spLocks noGrp="1" noChangeArrowheads="1"/>
          </p:cNvSpPr>
          <p:nvPr>
            <p:ph type="title"/>
          </p:nvPr>
        </p:nvSpPr>
        <p:spPr>
          <a:xfrm>
            <a:off x="550863" y="285750"/>
            <a:ext cx="7983537" cy="606425"/>
          </a:xfrm>
          <a:noFill/>
        </p:spPr>
        <p:txBody>
          <a:bodyPr/>
          <a:lstStyle/>
          <a:p>
            <a:r>
              <a:rPr lang="en-US" altLang="en-US" sz="3200" smtClean="0"/>
              <a:t>Produksi dengan Dua Variabel Input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smtClean="0">
                <a:solidFill>
                  <a:schemeClr val="tx1"/>
                </a:solidFill>
              </a:rPr>
              <a:t>Chapter 6</a:t>
            </a:r>
          </a:p>
        </p:txBody>
      </p:sp>
      <p:sp>
        <p:nvSpPr>
          <p:cNvPr id="286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a:solidFill>
                  <a:schemeClr val="tx1"/>
                </a:solidFill>
              </a:rPr>
              <a:t>Slide </a:t>
            </a:r>
            <a:fld id="{882FBE5F-2013-46BB-BB0F-2657394A709F}" type="slidenum">
              <a:rPr lang="en-US" altLang="en-US" sz="1600">
                <a:solidFill>
                  <a:schemeClr val="tx1"/>
                </a:solidFill>
              </a:rPr>
              <a:pPr>
                <a:spcBef>
                  <a:spcPct val="0"/>
                </a:spcBef>
                <a:buClrTx/>
                <a:buSzTx/>
                <a:buFontTx/>
                <a:buNone/>
              </a:pPr>
              <a:t>9</a:t>
            </a:fld>
            <a:endParaRPr lang="en-US" altLang="en-US" sz="1600" b="0">
              <a:solidFill>
                <a:schemeClr val="tx1"/>
              </a:solidFill>
              <a:latin typeface="Times New Roman" panose="02020603050405020304" pitchFamily="18" charset="0"/>
            </a:endParaRPr>
          </a:p>
        </p:txBody>
      </p:sp>
      <p:sp>
        <p:nvSpPr>
          <p:cNvPr id="28676" name="Rectangle 2"/>
          <p:cNvSpPr>
            <a:spLocks noChangeArrowheads="1"/>
          </p:cNvSpPr>
          <p:nvPr/>
        </p:nvSpPr>
        <p:spPr bwMode="auto">
          <a:xfrm>
            <a:off x="762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8677" name="Rectangle 3"/>
          <p:cNvSpPr>
            <a:spLocks noChangeArrowheads="1"/>
          </p:cNvSpPr>
          <p:nvPr/>
        </p:nvSpPr>
        <p:spPr bwMode="auto">
          <a:xfrm>
            <a:off x="32766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8678" name="Rectangle 4"/>
          <p:cNvSpPr>
            <a:spLocks noGrp="1" noChangeArrowheads="1"/>
          </p:cNvSpPr>
          <p:nvPr>
            <p:ph type="title"/>
          </p:nvPr>
        </p:nvSpPr>
        <p:spPr>
          <a:xfrm>
            <a:off x="550863" y="0"/>
            <a:ext cx="7983537" cy="800100"/>
          </a:xfrm>
          <a:noFill/>
        </p:spPr>
        <p:txBody>
          <a:bodyPr/>
          <a:lstStyle/>
          <a:p>
            <a:r>
              <a:rPr lang="en-US" altLang="en-US" sz="3200" smtClean="0"/>
              <a:t>Marginal Rate of Technical Substitution</a:t>
            </a:r>
          </a:p>
        </p:txBody>
      </p:sp>
      <p:sp>
        <p:nvSpPr>
          <p:cNvPr id="28679" name="Rectangle 5"/>
          <p:cNvSpPr>
            <a:spLocks noChangeArrowheads="1"/>
          </p:cNvSpPr>
          <p:nvPr/>
        </p:nvSpPr>
        <p:spPr bwMode="auto">
          <a:xfrm>
            <a:off x="3124200" y="62357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endParaRPr lang="en-US" altLang="en-US" sz="2400">
              <a:solidFill>
                <a:schemeClr val="tx1"/>
              </a:solidFill>
            </a:endParaRPr>
          </a:p>
        </p:txBody>
      </p:sp>
      <p:sp>
        <p:nvSpPr>
          <p:cNvPr id="28680" name="Line 6"/>
          <p:cNvSpPr>
            <a:spLocks noChangeShapeType="1"/>
          </p:cNvSpPr>
          <p:nvPr/>
        </p:nvSpPr>
        <p:spPr bwMode="auto">
          <a:xfrm>
            <a:off x="2209800" y="1897063"/>
            <a:ext cx="0" cy="39957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1" name="Line 7"/>
          <p:cNvSpPr>
            <a:spLocks noChangeShapeType="1"/>
          </p:cNvSpPr>
          <p:nvPr/>
        </p:nvSpPr>
        <p:spPr bwMode="auto">
          <a:xfrm>
            <a:off x="2228850" y="5873750"/>
            <a:ext cx="5416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2" name="Rectangle 8"/>
          <p:cNvSpPr>
            <a:spLocks noChangeArrowheads="1"/>
          </p:cNvSpPr>
          <p:nvPr/>
        </p:nvSpPr>
        <p:spPr bwMode="auto">
          <a:xfrm>
            <a:off x="4940300" y="6370638"/>
            <a:ext cx="20701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2000" b="1">
                <a:solidFill>
                  <a:schemeClr val="tx1"/>
                </a:solidFill>
                <a:latin typeface="Times New Roman" panose="02020603050405020304" pitchFamily="18" charset="0"/>
              </a:rPr>
              <a:t>Labor per month</a:t>
            </a:r>
          </a:p>
        </p:txBody>
      </p:sp>
      <p:sp>
        <p:nvSpPr>
          <p:cNvPr id="28683" name="Rectangle 9"/>
          <p:cNvSpPr>
            <a:spLocks noChangeArrowheads="1"/>
          </p:cNvSpPr>
          <p:nvPr/>
        </p:nvSpPr>
        <p:spPr bwMode="auto">
          <a:xfrm>
            <a:off x="1892300" y="5124450"/>
            <a:ext cx="3079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1</a:t>
            </a:r>
          </a:p>
        </p:txBody>
      </p:sp>
      <p:sp>
        <p:nvSpPr>
          <p:cNvPr id="28684" name="Rectangle 10"/>
          <p:cNvSpPr>
            <a:spLocks noChangeArrowheads="1"/>
          </p:cNvSpPr>
          <p:nvPr/>
        </p:nvSpPr>
        <p:spPr bwMode="auto">
          <a:xfrm>
            <a:off x="1892300" y="4278313"/>
            <a:ext cx="307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2</a:t>
            </a:r>
          </a:p>
        </p:txBody>
      </p:sp>
      <p:sp>
        <p:nvSpPr>
          <p:cNvPr id="28685" name="Rectangle 11"/>
          <p:cNvSpPr>
            <a:spLocks noChangeArrowheads="1"/>
          </p:cNvSpPr>
          <p:nvPr/>
        </p:nvSpPr>
        <p:spPr bwMode="auto">
          <a:xfrm>
            <a:off x="1892300" y="3432175"/>
            <a:ext cx="3079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3</a:t>
            </a:r>
          </a:p>
        </p:txBody>
      </p:sp>
      <p:sp>
        <p:nvSpPr>
          <p:cNvPr id="28686" name="Rectangle 12"/>
          <p:cNvSpPr>
            <a:spLocks noChangeArrowheads="1"/>
          </p:cNvSpPr>
          <p:nvPr/>
        </p:nvSpPr>
        <p:spPr bwMode="auto">
          <a:xfrm>
            <a:off x="1892300" y="2586038"/>
            <a:ext cx="307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4</a:t>
            </a:r>
          </a:p>
        </p:txBody>
      </p:sp>
      <p:sp>
        <p:nvSpPr>
          <p:cNvPr id="28687" name="Rectangle 13"/>
          <p:cNvSpPr>
            <a:spLocks noChangeArrowheads="1"/>
          </p:cNvSpPr>
          <p:nvPr/>
        </p:nvSpPr>
        <p:spPr bwMode="auto">
          <a:xfrm>
            <a:off x="2792413" y="5973763"/>
            <a:ext cx="307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1</a:t>
            </a:r>
          </a:p>
        </p:txBody>
      </p:sp>
      <p:sp>
        <p:nvSpPr>
          <p:cNvPr id="28688" name="Rectangle 14"/>
          <p:cNvSpPr>
            <a:spLocks noChangeArrowheads="1"/>
          </p:cNvSpPr>
          <p:nvPr/>
        </p:nvSpPr>
        <p:spPr bwMode="auto">
          <a:xfrm>
            <a:off x="3614738" y="5973763"/>
            <a:ext cx="307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2</a:t>
            </a:r>
          </a:p>
        </p:txBody>
      </p:sp>
      <p:sp>
        <p:nvSpPr>
          <p:cNvPr id="28689" name="Rectangle 15"/>
          <p:cNvSpPr>
            <a:spLocks noChangeArrowheads="1"/>
          </p:cNvSpPr>
          <p:nvPr/>
        </p:nvSpPr>
        <p:spPr bwMode="auto">
          <a:xfrm>
            <a:off x="4438650" y="5973763"/>
            <a:ext cx="307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3</a:t>
            </a:r>
          </a:p>
        </p:txBody>
      </p:sp>
      <p:sp>
        <p:nvSpPr>
          <p:cNvPr id="28690" name="Rectangle 16"/>
          <p:cNvSpPr>
            <a:spLocks noChangeArrowheads="1"/>
          </p:cNvSpPr>
          <p:nvPr/>
        </p:nvSpPr>
        <p:spPr bwMode="auto">
          <a:xfrm>
            <a:off x="5260975" y="5973763"/>
            <a:ext cx="307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4</a:t>
            </a:r>
          </a:p>
        </p:txBody>
      </p:sp>
      <p:sp>
        <p:nvSpPr>
          <p:cNvPr id="28691" name="Rectangle 17"/>
          <p:cNvSpPr>
            <a:spLocks noChangeArrowheads="1"/>
          </p:cNvSpPr>
          <p:nvPr/>
        </p:nvSpPr>
        <p:spPr bwMode="auto">
          <a:xfrm>
            <a:off x="6084888" y="5973763"/>
            <a:ext cx="307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5</a:t>
            </a:r>
          </a:p>
        </p:txBody>
      </p:sp>
      <p:sp>
        <p:nvSpPr>
          <p:cNvPr id="28692" name="Rectangle 18"/>
          <p:cNvSpPr>
            <a:spLocks noChangeArrowheads="1"/>
          </p:cNvSpPr>
          <p:nvPr/>
        </p:nvSpPr>
        <p:spPr bwMode="auto">
          <a:xfrm>
            <a:off x="1892300" y="1739900"/>
            <a:ext cx="3079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a:solidFill>
                  <a:schemeClr val="tx1"/>
                </a:solidFill>
              </a:rPr>
              <a:t>5</a:t>
            </a:r>
          </a:p>
        </p:txBody>
      </p:sp>
      <p:sp>
        <p:nvSpPr>
          <p:cNvPr id="28693" name="Rectangle 19"/>
          <p:cNvSpPr>
            <a:spLocks noChangeArrowheads="1"/>
          </p:cNvSpPr>
          <p:nvPr/>
        </p:nvSpPr>
        <p:spPr bwMode="auto">
          <a:xfrm>
            <a:off x="749300" y="1663700"/>
            <a:ext cx="10287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600" b="1">
                <a:solidFill>
                  <a:schemeClr val="tx1"/>
                </a:solidFill>
              </a:rPr>
              <a:t>Capital</a:t>
            </a:r>
          </a:p>
          <a:p>
            <a:pPr>
              <a:spcBef>
                <a:spcPct val="0"/>
              </a:spcBef>
              <a:buClrTx/>
              <a:buSzTx/>
              <a:buFontTx/>
              <a:buNone/>
            </a:pPr>
            <a:r>
              <a:rPr lang="en-US" altLang="en-US" sz="1600" b="1">
                <a:solidFill>
                  <a:schemeClr val="tx1"/>
                </a:solidFill>
              </a:rPr>
              <a:t> per year</a:t>
            </a:r>
          </a:p>
        </p:txBody>
      </p:sp>
      <p:sp>
        <p:nvSpPr>
          <p:cNvPr id="28694" name="Rectangle 20"/>
          <p:cNvSpPr>
            <a:spLocks noChangeArrowheads="1"/>
          </p:cNvSpPr>
          <p:nvPr/>
        </p:nvSpPr>
        <p:spPr bwMode="auto">
          <a:xfrm>
            <a:off x="5556250" y="2097088"/>
            <a:ext cx="2576513" cy="1079500"/>
          </a:xfrm>
          <a:prstGeom prst="rect">
            <a:avLst/>
          </a:prstGeom>
          <a:solidFill>
            <a:schemeClr val="hlink"/>
          </a:solidFill>
          <a:ln w="12700">
            <a:solidFill>
              <a:schemeClr val="tx1"/>
            </a:solidFill>
            <a:miter lim="800000"/>
            <a:headEnd/>
            <a:tailEnd/>
          </a:ln>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lgn="ctr">
              <a:spcBef>
                <a:spcPct val="0"/>
              </a:spcBef>
              <a:buClrTx/>
              <a:buSzTx/>
              <a:buFontTx/>
              <a:buNone/>
            </a:pPr>
            <a:r>
              <a:rPr lang="en-US" altLang="en-US" sz="1600" b="1">
                <a:solidFill>
                  <a:schemeClr val="tx1"/>
                </a:solidFill>
              </a:rPr>
              <a:t>Isoquants are downward</a:t>
            </a:r>
          </a:p>
          <a:p>
            <a:pPr algn="ctr">
              <a:spcBef>
                <a:spcPct val="0"/>
              </a:spcBef>
              <a:buClrTx/>
              <a:buSzTx/>
              <a:buFontTx/>
              <a:buNone/>
            </a:pPr>
            <a:r>
              <a:rPr lang="en-US" altLang="en-US" sz="1600" b="1">
                <a:solidFill>
                  <a:schemeClr val="tx1"/>
                </a:solidFill>
              </a:rPr>
              <a:t>sloping and convex</a:t>
            </a:r>
          </a:p>
          <a:p>
            <a:pPr algn="ctr">
              <a:spcBef>
                <a:spcPct val="0"/>
              </a:spcBef>
              <a:buClrTx/>
              <a:buSzTx/>
              <a:buFontTx/>
              <a:buNone/>
            </a:pPr>
            <a:r>
              <a:rPr lang="en-US" altLang="en-US" sz="1600" b="1">
                <a:solidFill>
                  <a:schemeClr val="tx1"/>
                </a:solidFill>
              </a:rPr>
              <a:t>like indifference</a:t>
            </a:r>
          </a:p>
          <a:p>
            <a:pPr algn="ctr">
              <a:spcBef>
                <a:spcPct val="0"/>
              </a:spcBef>
              <a:buClrTx/>
              <a:buSzTx/>
              <a:buFontTx/>
              <a:buNone/>
            </a:pPr>
            <a:r>
              <a:rPr lang="en-US" altLang="en-US" sz="1600" b="1">
                <a:solidFill>
                  <a:schemeClr val="tx1"/>
                </a:solidFill>
              </a:rPr>
              <a:t>curves.</a:t>
            </a:r>
          </a:p>
        </p:txBody>
      </p:sp>
      <p:grpSp>
        <p:nvGrpSpPr>
          <p:cNvPr id="2" name="Group 21"/>
          <p:cNvGrpSpPr>
            <a:grpSpLocks/>
          </p:cNvGrpSpPr>
          <p:nvPr/>
        </p:nvGrpSpPr>
        <p:grpSpPr bwMode="auto">
          <a:xfrm>
            <a:off x="2693988" y="1890713"/>
            <a:ext cx="3484562" cy="3657600"/>
            <a:chOff x="1697" y="1191"/>
            <a:chExt cx="2195" cy="2304"/>
          </a:xfrm>
        </p:grpSpPr>
        <p:sp>
          <p:nvSpPr>
            <p:cNvPr id="28703" name="Line 22"/>
            <p:cNvSpPr>
              <a:spLocks noChangeShapeType="1"/>
            </p:cNvSpPr>
            <p:nvPr/>
          </p:nvSpPr>
          <p:spPr bwMode="auto">
            <a:xfrm flipH="1">
              <a:off x="3475" y="3312"/>
              <a:ext cx="417"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4" name="Line 23"/>
            <p:cNvSpPr>
              <a:spLocks noChangeShapeType="1"/>
            </p:cNvSpPr>
            <p:nvPr/>
          </p:nvSpPr>
          <p:spPr bwMode="auto">
            <a:xfrm flipH="1">
              <a:off x="1867" y="2256"/>
              <a:ext cx="453"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5" name="Line 24"/>
            <p:cNvSpPr>
              <a:spLocks noChangeShapeType="1"/>
            </p:cNvSpPr>
            <p:nvPr/>
          </p:nvSpPr>
          <p:spPr bwMode="auto">
            <a:xfrm flipH="1">
              <a:off x="2383" y="2880"/>
              <a:ext cx="537"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6" name="Line 25"/>
            <p:cNvSpPr>
              <a:spLocks noChangeShapeType="1"/>
            </p:cNvSpPr>
            <p:nvPr/>
          </p:nvSpPr>
          <p:spPr bwMode="auto">
            <a:xfrm flipH="1">
              <a:off x="2923" y="3168"/>
              <a:ext cx="573"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7" name="Line 26"/>
            <p:cNvSpPr>
              <a:spLocks noChangeShapeType="1"/>
            </p:cNvSpPr>
            <p:nvPr/>
          </p:nvSpPr>
          <p:spPr bwMode="auto">
            <a:xfrm>
              <a:off x="1884" y="1191"/>
              <a:ext cx="0" cy="1061"/>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8" name="Line 27"/>
            <p:cNvSpPr>
              <a:spLocks noChangeShapeType="1"/>
            </p:cNvSpPr>
            <p:nvPr/>
          </p:nvSpPr>
          <p:spPr bwMode="auto">
            <a:xfrm>
              <a:off x="2340" y="2259"/>
              <a:ext cx="0" cy="605"/>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9" name="Line 28"/>
            <p:cNvSpPr>
              <a:spLocks noChangeShapeType="1"/>
            </p:cNvSpPr>
            <p:nvPr/>
          </p:nvSpPr>
          <p:spPr bwMode="auto">
            <a:xfrm>
              <a:off x="2928" y="2907"/>
              <a:ext cx="0" cy="233"/>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0" name="Rectangle 29"/>
            <p:cNvSpPr>
              <a:spLocks noChangeArrowheads="1"/>
            </p:cNvSpPr>
            <p:nvPr/>
          </p:nvSpPr>
          <p:spPr bwMode="auto">
            <a:xfrm>
              <a:off x="1999" y="2081"/>
              <a:ext cx="17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1</a:t>
              </a:r>
            </a:p>
          </p:txBody>
        </p:sp>
        <p:sp>
          <p:nvSpPr>
            <p:cNvPr id="28711" name="Rectangle 30"/>
            <p:cNvSpPr>
              <a:spLocks noChangeArrowheads="1"/>
            </p:cNvSpPr>
            <p:nvPr/>
          </p:nvSpPr>
          <p:spPr bwMode="auto">
            <a:xfrm>
              <a:off x="2489" y="2633"/>
              <a:ext cx="17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1</a:t>
              </a:r>
            </a:p>
          </p:txBody>
        </p:sp>
        <p:sp>
          <p:nvSpPr>
            <p:cNvPr id="28712" name="Rectangle 31"/>
            <p:cNvSpPr>
              <a:spLocks noChangeArrowheads="1"/>
            </p:cNvSpPr>
            <p:nvPr/>
          </p:nvSpPr>
          <p:spPr bwMode="auto">
            <a:xfrm>
              <a:off x="2969" y="2969"/>
              <a:ext cx="17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1</a:t>
              </a:r>
            </a:p>
          </p:txBody>
        </p:sp>
        <p:sp>
          <p:nvSpPr>
            <p:cNvPr id="28713" name="Rectangle 32"/>
            <p:cNvSpPr>
              <a:spLocks noChangeArrowheads="1"/>
            </p:cNvSpPr>
            <p:nvPr/>
          </p:nvSpPr>
          <p:spPr bwMode="auto">
            <a:xfrm>
              <a:off x="3497" y="3305"/>
              <a:ext cx="17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1</a:t>
              </a:r>
            </a:p>
          </p:txBody>
        </p:sp>
        <p:sp>
          <p:nvSpPr>
            <p:cNvPr id="28714" name="Rectangle 33"/>
            <p:cNvSpPr>
              <a:spLocks noChangeArrowheads="1"/>
            </p:cNvSpPr>
            <p:nvPr/>
          </p:nvSpPr>
          <p:spPr bwMode="auto">
            <a:xfrm>
              <a:off x="1697" y="1541"/>
              <a:ext cx="17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2</a:t>
              </a:r>
            </a:p>
          </p:txBody>
        </p:sp>
        <p:sp>
          <p:nvSpPr>
            <p:cNvPr id="28715" name="Rectangle 34"/>
            <p:cNvSpPr>
              <a:spLocks noChangeArrowheads="1"/>
            </p:cNvSpPr>
            <p:nvPr/>
          </p:nvSpPr>
          <p:spPr bwMode="auto">
            <a:xfrm>
              <a:off x="2153" y="2441"/>
              <a:ext cx="17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1</a:t>
              </a:r>
            </a:p>
          </p:txBody>
        </p:sp>
        <p:sp>
          <p:nvSpPr>
            <p:cNvPr id="28716" name="Rectangle 35"/>
            <p:cNvSpPr>
              <a:spLocks noChangeArrowheads="1"/>
            </p:cNvSpPr>
            <p:nvPr/>
          </p:nvSpPr>
          <p:spPr bwMode="auto">
            <a:xfrm>
              <a:off x="2693" y="2921"/>
              <a:ext cx="26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2/3</a:t>
              </a:r>
            </a:p>
          </p:txBody>
        </p:sp>
        <p:sp>
          <p:nvSpPr>
            <p:cNvPr id="28717" name="Rectangle 36"/>
            <p:cNvSpPr>
              <a:spLocks noChangeArrowheads="1"/>
            </p:cNvSpPr>
            <p:nvPr/>
          </p:nvSpPr>
          <p:spPr bwMode="auto">
            <a:xfrm>
              <a:off x="3113" y="3161"/>
              <a:ext cx="26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400" b="1">
                  <a:solidFill>
                    <a:schemeClr val="tx1"/>
                  </a:solidFill>
                </a:rPr>
                <a:t>1/3</a:t>
              </a:r>
            </a:p>
          </p:txBody>
        </p:sp>
        <p:sp>
          <p:nvSpPr>
            <p:cNvPr id="28718" name="Line 37"/>
            <p:cNvSpPr>
              <a:spLocks noChangeShapeType="1"/>
            </p:cNvSpPr>
            <p:nvPr/>
          </p:nvSpPr>
          <p:spPr bwMode="auto">
            <a:xfrm>
              <a:off x="3444" y="3180"/>
              <a:ext cx="0" cy="132"/>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grpSp>
        <p:nvGrpSpPr>
          <p:cNvPr id="3" name="Group 38"/>
          <p:cNvGrpSpPr>
            <a:grpSpLocks/>
          </p:cNvGrpSpPr>
          <p:nvPr/>
        </p:nvGrpSpPr>
        <p:grpSpPr bwMode="auto">
          <a:xfrm>
            <a:off x="2436813" y="1598613"/>
            <a:ext cx="5283200" cy="4205287"/>
            <a:chOff x="1535" y="1007"/>
            <a:chExt cx="3328" cy="2649"/>
          </a:xfrm>
        </p:grpSpPr>
        <p:sp>
          <p:nvSpPr>
            <p:cNvPr id="28697" name="Freeform 39"/>
            <p:cNvSpPr>
              <a:spLocks/>
            </p:cNvSpPr>
            <p:nvPr/>
          </p:nvSpPr>
          <p:spPr bwMode="auto">
            <a:xfrm>
              <a:off x="1535" y="1584"/>
              <a:ext cx="2019" cy="2018"/>
            </a:xfrm>
            <a:custGeom>
              <a:avLst/>
              <a:gdLst>
                <a:gd name="T0" fmla="*/ 0 w 2019"/>
                <a:gd name="T1" fmla="*/ 0 h 2018"/>
                <a:gd name="T2" fmla="*/ 68 w 2019"/>
                <a:gd name="T3" fmla="*/ 196 h 2018"/>
                <a:gd name="T4" fmla="*/ 142 w 2019"/>
                <a:gd name="T5" fmla="*/ 386 h 2018"/>
                <a:gd name="T6" fmla="*/ 216 w 2019"/>
                <a:gd name="T7" fmla="*/ 577 h 2018"/>
                <a:gd name="T8" fmla="*/ 296 w 2019"/>
                <a:gd name="T9" fmla="*/ 749 h 2018"/>
                <a:gd name="T10" fmla="*/ 381 w 2019"/>
                <a:gd name="T11" fmla="*/ 917 h 2018"/>
                <a:gd name="T12" fmla="*/ 472 w 2019"/>
                <a:gd name="T13" fmla="*/ 1072 h 2018"/>
                <a:gd name="T14" fmla="*/ 568 w 2019"/>
                <a:gd name="T15" fmla="*/ 1222 h 2018"/>
                <a:gd name="T16" fmla="*/ 625 w 2019"/>
                <a:gd name="T17" fmla="*/ 1291 h 2018"/>
                <a:gd name="T18" fmla="*/ 688 w 2019"/>
                <a:gd name="T19" fmla="*/ 1360 h 2018"/>
                <a:gd name="T20" fmla="*/ 756 w 2019"/>
                <a:gd name="T21" fmla="*/ 1424 h 2018"/>
                <a:gd name="T22" fmla="*/ 830 w 2019"/>
                <a:gd name="T23" fmla="*/ 1481 h 2018"/>
                <a:gd name="T24" fmla="*/ 989 w 2019"/>
                <a:gd name="T25" fmla="*/ 1596 h 2018"/>
                <a:gd name="T26" fmla="*/ 1160 w 2019"/>
                <a:gd name="T27" fmla="*/ 1694 h 2018"/>
                <a:gd name="T28" fmla="*/ 1330 w 2019"/>
                <a:gd name="T29" fmla="*/ 1781 h 2018"/>
                <a:gd name="T30" fmla="*/ 1501 w 2019"/>
                <a:gd name="T31" fmla="*/ 1856 h 2018"/>
                <a:gd name="T32" fmla="*/ 1671 w 2019"/>
                <a:gd name="T33" fmla="*/ 1919 h 2018"/>
                <a:gd name="T34" fmla="*/ 1842 w 2019"/>
                <a:gd name="T35" fmla="*/ 1971 h 2018"/>
                <a:gd name="T36" fmla="*/ 2018 w 2019"/>
                <a:gd name="T37" fmla="*/ 2017 h 20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9"/>
                <a:gd name="T58" fmla="*/ 0 h 2018"/>
                <a:gd name="T59" fmla="*/ 2019 w 2019"/>
                <a:gd name="T60" fmla="*/ 2018 h 20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9" h="2018">
                  <a:moveTo>
                    <a:pt x="0" y="0"/>
                  </a:moveTo>
                  <a:lnTo>
                    <a:pt x="68" y="196"/>
                  </a:lnTo>
                  <a:lnTo>
                    <a:pt x="142" y="386"/>
                  </a:lnTo>
                  <a:lnTo>
                    <a:pt x="216" y="577"/>
                  </a:lnTo>
                  <a:lnTo>
                    <a:pt x="296" y="749"/>
                  </a:lnTo>
                  <a:lnTo>
                    <a:pt x="381" y="917"/>
                  </a:lnTo>
                  <a:lnTo>
                    <a:pt x="472" y="1072"/>
                  </a:lnTo>
                  <a:lnTo>
                    <a:pt x="568" y="1222"/>
                  </a:lnTo>
                  <a:lnTo>
                    <a:pt x="625" y="1291"/>
                  </a:lnTo>
                  <a:lnTo>
                    <a:pt x="688" y="1360"/>
                  </a:lnTo>
                  <a:lnTo>
                    <a:pt x="756" y="1424"/>
                  </a:lnTo>
                  <a:lnTo>
                    <a:pt x="830" y="1481"/>
                  </a:lnTo>
                  <a:lnTo>
                    <a:pt x="989" y="1596"/>
                  </a:lnTo>
                  <a:lnTo>
                    <a:pt x="1160" y="1694"/>
                  </a:lnTo>
                  <a:lnTo>
                    <a:pt x="1330" y="1781"/>
                  </a:lnTo>
                  <a:lnTo>
                    <a:pt x="1501" y="1856"/>
                  </a:lnTo>
                  <a:lnTo>
                    <a:pt x="1671" y="1919"/>
                  </a:lnTo>
                  <a:lnTo>
                    <a:pt x="1842" y="1971"/>
                  </a:lnTo>
                  <a:lnTo>
                    <a:pt x="2018" y="2017"/>
                  </a:lnTo>
                </a:path>
              </a:pathLst>
            </a:custGeom>
            <a:noFill/>
            <a:ln w="50800" cap="rnd">
              <a:solidFill>
                <a:srgbClr val="99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8" name="Rectangle 40"/>
            <p:cNvSpPr>
              <a:spLocks noChangeArrowheads="1"/>
            </p:cNvSpPr>
            <p:nvPr/>
          </p:nvSpPr>
          <p:spPr bwMode="auto">
            <a:xfrm>
              <a:off x="3631" y="3427"/>
              <a:ext cx="55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Q</a:t>
              </a:r>
              <a:r>
                <a:rPr lang="en-US" altLang="en-US" sz="1800" b="1" i="1" baseline="-25000">
                  <a:solidFill>
                    <a:schemeClr val="tx1"/>
                  </a:solidFill>
                </a:rPr>
                <a:t>1 </a:t>
              </a:r>
              <a:r>
                <a:rPr lang="en-US" altLang="en-US" sz="1800" b="1" i="1">
                  <a:solidFill>
                    <a:schemeClr val="tx1"/>
                  </a:solidFill>
                </a:rPr>
                <a:t>=</a:t>
              </a:r>
              <a:r>
                <a:rPr lang="en-US" altLang="en-US" sz="1800" b="1">
                  <a:solidFill>
                    <a:schemeClr val="tx1"/>
                  </a:solidFill>
                </a:rPr>
                <a:t>55</a:t>
              </a:r>
            </a:p>
          </p:txBody>
        </p:sp>
        <p:sp>
          <p:nvSpPr>
            <p:cNvPr id="28699" name="Freeform 41"/>
            <p:cNvSpPr>
              <a:spLocks/>
            </p:cNvSpPr>
            <p:nvPr/>
          </p:nvSpPr>
          <p:spPr bwMode="auto">
            <a:xfrm>
              <a:off x="2352" y="1008"/>
              <a:ext cx="1922" cy="2066"/>
            </a:xfrm>
            <a:custGeom>
              <a:avLst/>
              <a:gdLst>
                <a:gd name="T0" fmla="*/ 0 w 1922"/>
                <a:gd name="T1" fmla="*/ 0 h 2066"/>
                <a:gd name="T2" fmla="*/ 68 w 1922"/>
                <a:gd name="T3" fmla="*/ 202 h 2066"/>
                <a:gd name="T4" fmla="*/ 130 w 1922"/>
                <a:gd name="T5" fmla="*/ 398 h 2066"/>
                <a:gd name="T6" fmla="*/ 205 w 1922"/>
                <a:gd name="T7" fmla="*/ 590 h 2066"/>
                <a:gd name="T8" fmla="*/ 280 w 1922"/>
                <a:gd name="T9" fmla="*/ 767 h 2066"/>
                <a:gd name="T10" fmla="*/ 362 w 1922"/>
                <a:gd name="T11" fmla="*/ 939 h 2066"/>
                <a:gd name="T12" fmla="*/ 451 w 1922"/>
                <a:gd name="T13" fmla="*/ 1101 h 2066"/>
                <a:gd name="T14" fmla="*/ 547 w 1922"/>
                <a:gd name="T15" fmla="*/ 1254 h 2066"/>
                <a:gd name="T16" fmla="*/ 656 w 1922"/>
                <a:gd name="T17" fmla="*/ 1391 h 2066"/>
                <a:gd name="T18" fmla="*/ 793 w 1922"/>
                <a:gd name="T19" fmla="*/ 1519 h 2066"/>
                <a:gd name="T20" fmla="*/ 943 w 1922"/>
                <a:gd name="T21" fmla="*/ 1632 h 2066"/>
                <a:gd name="T22" fmla="*/ 1101 w 1922"/>
                <a:gd name="T23" fmla="*/ 1736 h 2066"/>
                <a:gd name="T24" fmla="*/ 1265 w 1922"/>
                <a:gd name="T25" fmla="*/ 1824 h 2066"/>
                <a:gd name="T26" fmla="*/ 1422 w 1922"/>
                <a:gd name="T27" fmla="*/ 1903 h 2066"/>
                <a:gd name="T28" fmla="*/ 1586 w 1922"/>
                <a:gd name="T29" fmla="*/ 1962 h 2066"/>
                <a:gd name="T30" fmla="*/ 1750 w 1922"/>
                <a:gd name="T31" fmla="*/ 2016 h 2066"/>
                <a:gd name="T32" fmla="*/ 1921 w 1922"/>
                <a:gd name="T33" fmla="*/ 2065 h 20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2"/>
                <a:gd name="T52" fmla="*/ 0 h 2066"/>
                <a:gd name="T53" fmla="*/ 1922 w 1922"/>
                <a:gd name="T54" fmla="*/ 2066 h 20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2" h="2066">
                  <a:moveTo>
                    <a:pt x="0" y="0"/>
                  </a:moveTo>
                  <a:lnTo>
                    <a:pt x="68" y="202"/>
                  </a:lnTo>
                  <a:lnTo>
                    <a:pt x="130" y="398"/>
                  </a:lnTo>
                  <a:lnTo>
                    <a:pt x="205" y="590"/>
                  </a:lnTo>
                  <a:lnTo>
                    <a:pt x="280" y="767"/>
                  </a:lnTo>
                  <a:lnTo>
                    <a:pt x="362" y="939"/>
                  </a:lnTo>
                  <a:lnTo>
                    <a:pt x="451" y="1101"/>
                  </a:lnTo>
                  <a:lnTo>
                    <a:pt x="547" y="1254"/>
                  </a:lnTo>
                  <a:lnTo>
                    <a:pt x="656" y="1391"/>
                  </a:lnTo>
                  <a:lnTo>
                    <a:pt x="793" y="1519"/>
                  </a:lnTo>
                  <a:lnTo>
                    <a:pt x="943" y="1632"/>
                  </a:lnTo>
                  <a:lnTo>
                    <a:pt x="1101" y="1736"/>
                  </a:lnTo>
                  <a:lnTo>
                    <a:pt x="1265" y="1824"/>
                  </a:lnTo>
                  <a:lnTo>
                    <a:pt x="1422" y="1903"/>
                  </a:lnTo>
                  <a:lnTo>
                    <a:pt x="1586" y="1962"/>
                  </a:lnTo>
                  <a:lnTo>
                    <a:pt x="1750" y="2016"/>
                  </a:lnTo>
                  <a:lnTo>
                    <a:pt x="1921" y="2065"/>
                  </a:lnTo>
                </a:path>
              </a:pathLst>
            </a:custGeom>
            <a:noFill/>
            <a:ln w="50800" cap="rnd">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00" name="Rectangle 42"/>
            <p:cNvSpPr>
              <a:spLocks noChangeArrowheads="1"/>
            </p:cNvSpPr>
            <p:nvPr/>
          </p:nvSpPr>
          <p:spPr bwMode="auto">
            <a:xfrm>
              <a:off x="3977" y="3161"/>
              <a:ext cx="55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Q</a:t>
              </a:r>
              <a:r>
                <a:rPr lang="en-US" altLang="en-US" sz="1800" b="1" i="1" baseline="-25000">
                  <a:solidFill>
                    <a:schemeClr val="tx1"/>
                  </a:solidFill>
                </a:rPr>
                <a:t>2 </a:t>
              </a:r>
              <a:r>
                <a:rPr lang="en-US" altLang="en-US" sz="1800" b="1" i="1">
                  <a:solidFill>
                    <a:schemeClr val="tx1"/>
                  </a:solidFill>
                </a:rPr>
                <a:t>=</a:t>
              </a:r>
              <a:r>
                <a:rPr lang="en-US" altLang="en-US" sz="1800" b="1">
                  <a:solidFill>
                    <a:schemeClr val="tx1"/>
                  </a:solidFill>
                </a:rPr>
                <a:t>75</a:t>
              </a:r>
            </a:p>
          </p:txBody>
        </p:sp>
        <p:sp>
          <p:nvSpPr>
            <p:cNvPr id="28701" name="Rectangle 43"/>
            <p:cNvSpPr>
              <a:spLocks noChangeArrowheads="1"/>
            </p:cNvSpPr>
            <p:nvPr/>
          </p:nvSpPr>
          <p:spPr bwMode="auto">
            <a:xfrm>
              <a:off x="4313" y="2873"/>
              <a:ext cx="55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50000"/>
                </a:spcBef>
                <a:buClr>
                  <a:srgbClr val="663300"/>
                </a:buClr>
                <a:buSzPct val="75000"/>
                <a:buFont typeface="Wingdings" panose="05000000000000000000" pitchFamily="2" charset="2"/>
                <a:buChar char="n"/>
                <a:defRPr sz="3200">
                  <a:solidFill>
                    <a:srgbClr val="376546"/>
                  </a:solidFill>
                  <a:latin typeface="Arial" panose="020B0604020202020204" pitchFamily="34" charset="0"/>
                </a:defRPr>
              </a:lvl1pPr>
              <a:lvl2pPr marL="742950" indent="-285750">
                <a:spcBef>
                  <a:spcPct val="40000"/>
                </a:spcBef>
                <a:buClr>
                  <a:srgbClr val="663300"/>
                </a:buClr>
                <a:buSzPct val="80000"/>
                <a:buFont typeface="Wingdings" panose="05000000000000000000" pitchFamily="2" charset="2"/>
                <a:buChar char="l"/>
                <a:defRPr sz="2800">
                  <a:solidFill>
                    <a:srgbClr val="376546"/>
                  </a:solidFill>
                  <a:latin typeface="Arial" panose="020B0604020202020204" pitchFamily="34" charset="0"/>
                </a:defRPr>
              </a:lvl2pPr>
              <a:lvl3pPr marL="1143000" indent="-228600">
                <a:spcBef>
                  <a:spcPct val="34000"/>
                </a:spcBef>
                <a:buClr>
                  <a:srgbClr val="663300"/>
                </a:buClr>
                <a:buSzPct val="55000"/>
                <a:buFont typeface="Wingdings" panose="05000000000000000000" pitchFamily="2" charset="2"/>
                <a:buChar char="u"/>
                <a:defRPr sz="2800">
                  <a:solidFill>
                    <a:srgbClr val="376546"/>
                  </a:solidFill>
                  <a:latin typeface="Arial" panose="020B0604020202020204" pitchFamily="34" charset="0"/>
                </a:defRPr>
              </a:lvl3pPr>
              <a:lvl4pPr marL="1600200" indent="-228600">
                <a:spcBef>
                  <a:spcPct val="20000"/>
                </a:spcBef>
                <a:buClr>
                  <a:srgbClr val="663300"/>
                </a:buClr>
                <a:buSzPct val="55000"/>
                <a:buFont typeface="Wingdings" panose="05000000000000000000" pitchFamily="2" charset="2"/>
                <a:buChar char="l"/>
                <a:defRPr sz="2400">
                  <a:solidFill>
                    <a:srgbClr val="376546"/>
                  </a:solidFill>
                  <a:latin typeface="Arial" panose="020B0604020202020204" pitchFamily="34" charset="0"/>
                </a:defRPr>
              </a:lvl4pPr>
              <a:lvl5pPr marL="2057400" indent="-228600">
                <a:spcBef>
                  <a:spcPct val="20000"/>
                </a:spcBef>
                <a:buClr>
                  <a:srgbClr val="663300"/>
                </a:buClr>
                <a:buSzPct val="100000"/>
                <a:buChar char="–"/>
                <a:defRPr sz="2400">
                  <a:solidFill>
                    <a:srgbClr val="376546"/>
                  </a:solidFill>
                  <a:latin typeface="Arial" panose="020B0604020202020204" pitchFamily="34" charset="0"/>
                </a:defRPr>
              </a:lvl5pPr>
              <a:lvl6pPr marL="25146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6pPr>
              <a:lvl7pPr marL="29718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7pPr>
              <a:lvl8pPr marL="34290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8pPr>
              <a:lvl9pPr marL="3886200" indent="-228600" eaLnBrk="0" fontAlgn="base" hangingPunct="0">
                <a:spcBef>
                  <a:spcPct val="20000"/>
                </a:spcBef>
                <a:spcAft>
                  <a:spcPct val="0"/>
                </a:spcAft>
                <a:buClr>
                  <a:srgbClr val="663300"/>
                </a:buClr>
                <a:buSzPct val="100000"/>
                <a:buChar char="–"/>
                <a:defRPr sz="2400">
                  <a:solidFill>
                    <a:srgbClr val="376546"/>
                  </a:solidFill>
                  <a:latin typeface="Arial" panose="020B0604020202020204" pitchFamily="34" charset="0"/>
                </a:defRPr>
              </a:lvl9pPr>
            </a:lstStyle>
            <a:p>
              <a:pPr>
                <a:spcBef>
                  <a:spcPct val="0"/>
                </a:spcBef>
                <a:buClrTx/>
                <a:buSzTx/>
                <a:buFontTx/>
                <a:buNone/>
              </a:pPr>
              <a:r>
                <a:rPr lang="en-US" altLang="en-US" sz="1800" b="1" i="1">
                  <a:solidFill>
                    <a:schemeClr val="tx1"/>
                  </a:solidFill>
                </a:rPr>
                <a:t>Q</a:t>
              </a:r>
              <a:r>
                <a:rPr lang="en-US" altLang="en-US" sz="1800" b="1" i="1" baseline="-25000">
                  <a:solidFill>
                    <a:schemeClr val="tx1"/>
                  </a:solidFill>
                </a:rPr>
                <a:t>3 </a:t>
              </a:r>
              <a:r>
                <a:rPr lang="en-US" altLang="en-US" sz="1800" b="1" i="1">
                  <a:solidFill>
                    <a:schemeClr val="tx1"/>
                  </a:solidFill>
                </a:rPr>
                <a:t>=</a:t>
              </a:r>
              <a:r>
                <a:rPr lang="en-US" altLang="en-US" sz="1800" b="1">
                  <a:solidFill>
                    <a:schemeClr val="tx1"/>
                  </a:solidFill>
                </a:rPr>
                <a:t>90</a:t>
              </a:r>
            </a:p>
          </p:txBody>
        </p:sp>
        <p:sp>
          <p:nvSpPr>
            <p:cNvPr id="28702" name="Freeform 44"/>
            <p:cNvSpPr>
              <a:spLocks/>
            </p:cNvSpPr>
            <p:nvPr/>
          </p:nvSpPr>
          <p:spPr bwMode="auto">
            <a:xfrm>
              <a:off x="1871" y="1007"/>
              <a:ext cx="2067" cy="2307"/>
            </a:xfrm>
            <a:custGeom>
              <a:avLst/>
              <a:gdLst>
                <a:gd name="T0" fmla="*/ 0 w 2067"/>
                <a:gd name="T1" fmla="*/ 0 h 2307"/>
                <a:gd name="T2" fmla="*/ 69 w 2067"/>
                <a:gd name="T3" fmla="*/ 228 h 2307"/>
                <a:gd name="T4" fmla="*/ 145 w 2067"/>
                <a:gd name="T5" fmla="*/ 445 h 2307"/>
                <a:gd name="T6" fmla="*/ 220 w 2067"/>
                <a:gd name="T7" fmla="*/ 657 h 2307"/>
                <a:gd name="T8" fmla="*/ 302 w 2067"/>
                <a:gd name="T9" fmla="*/ 859 h 2307"/>
                <a:gd name="T10" fmla="*/ 390 w 2067"/>
                <a:gd name="T11" fmla="*/ 1050 h 2307"/>
                <a:gd name="T12" fmla="*/ 485 w 2067"/>
                <a:gd name="T13" fmla="*/ 1230 h 2307"/>
                <a:gd name="T14" fmla="*/ 586 w 2067"/>
                <a:gd name="T15" fmla="*/ 1400 h 2307"/>
                <a:gd name="T16" fmla="*/ 642 w 2067"/>
                <a:gd name="T17" fmla="*/ 1479 h 2307"/>
                <a:gd name="T18" fmla="*/ 705 w 2067"/>
                <a:gd name="T19" fmla="*/ 1553 h 2307"/>
                <a:gd name="T20" fmla="*/ 775 w 2067"/>
                <a:gd name="T21" fmla="*/ 1627 h 2307"/>
                <a:gd name="T22" fmla="*/ 850 w 2067"/>
                <a:gd name="T23" fmla="*/ 1696 h 2307"/>
                <a:gd name="T24" fmla="*/ 1014 w 2067"/>
                <a:gd name="T25" fmla="*/ 1824 h 2307"/>
                <a:gd name="T26" fmla="*/ 1190 w 2067"/>
                <a:gd name="T27" fmla="*/ 1935 h 2307"/>
                <a:gd name="T28" fmla="*/ 1360 w 2067"/>
                <a:gd name="T29" fmla="*/ 2036 h 2307"/>
                <a:gd name="T30" fmla="*/ 1449 w 2067"/>
                <a:gd name="T31" fmla="*/ 2083 h 2307"/>
                <a:gd name="T32" fmla="*/ 1531 w 2067"/>
                <a:gd name="T33" fmla="*/ 2120 h 2307"/>
                <a:gd name="T34" fmla="*/ 1707 w 2067"/>
                <a:gd name="T35" fmla="*/ 2189 h 2307"/>
                <a:gd name="T36" fmla="*/ 1890 w 2067"/>
                <a:gd name="T37" fmla="*/ 2253 h 2307"/>
                <a:gd name="T38" fmla="*/ 2066 w 2067"/>
                <a:gd name="T39" fmla="*/ 2306 h 23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67"/>
                <a:gd name="T61" fmla="*/ 0 h 2307"/>
                <a:gd name="T62" fmla="*/ 2067 w 2067"/>
                <a:gd name="T63" fmla="*/ 2307 h 230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67" h="2307">
                  <a:moveTo>
                    <a:pt x="0" y="0"/>
                  </a:moveTo>
                  <a:lnTo>
                    <a:pt x="69" y="228"/>
                  </a:lnTo>
                  <a:lnTo>
                    <a:pt x="145" y="445"/>
                  </a:lnTo>
                  <a:lnTo>
                    <a:pt x="220" y="657"/>
                  </a:lnTo>
                  <a:lnTo>
                    <a:pt x="302" y="859"/>
                  </a:lnTo>
                  <a:lnTo>
                    <a:pt x="390" y="1050"/>
                  </a:lnTo>
                  <a:lnTo>
                    <a:pt x="485" y="1230"/>
                  </a:lnTo>
                  <a:lnTo>
                    <a:pt x="586" y="1400"/>
                  </a:lnTo>
                  <a:lnTo>
                    <a:pt x="642" y="1479"/>
                  </a:lnTo>
                  <a:lnTo>
                    <a:pt x="705" y="1553"/>
                  </a:lnTo>
                  <a:lnTo>
                    <a:pt x="775" y="1627"/>
                  </a:lnTo>
                  <a:lnTo>
                    <a:pt x="850" y="1696"/>
                  </a:lnTo>
                  <a:lnTo>
                    <a:pt x="1014" y="1824"/>
                  </a:lnTo>
                  <a:lnTo>
                    <a:pt x="1190" y="1935"/>
                  </a:lnTo>
                  <a:lnTo>
                    <a:pt x="1360" y="2036"/>
                  </a:lnTo>
                  <a:lnTo>
                    <a:pt x="1449" y="2083"/>
                  </a:lnTo>
                  <a:lnTo>
                    <a:pt x="1531" y="2120"/>
                  </a:lnTo>
                  <a:lnTo>
                    <a:pt x="1707" y="2189"/>
                  </a:lnTo>
                  <a:lnTo>
                    <a:pt x="1890" y="2253"/>
                  </a:lnTo>
                  <a:lnTo>
                    <a:pt x="2066" y="2306"/>
                  </a:lnTo>
                </a:path>
              </a:pathLst>
            </a:custGeom>
            <a:noFill/>
            <a:ln w="50800" cap="rnd">
              <a:solidFill>
                <a:srgbClr val="FF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Designs\Multiple Bars.pot</Template>
  <TotalTime>2042</TotalTime>
  <Words>1687</Words>
  <Application>Microsoft Office PowerPoint</Application>
  <PresentationFormat>On-screen Show (4:3)</PresentationFormat>
  <Paragraphs>620</Paragraphs>
  <Slides>45</Slides>
  <Notes>42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52" baseType="lpstr">
      <vt:lpstr>Arial</vt:lpstr>
      <vt:lpstr>Calibri</vt:lpstr>
      <vt:lpstr>Times New Roman</vt:lpstr>
      <vt:lpstr>Wingdings</vt:lpstr>
      <vt:lpstr>Multiple Bars</vt:lpstr>
      <vt:lpstr>Equation.3</vt:lpstr>
      <vt:lpstr>Equation</vt:lpstr>
      <vt:lpstr>PowerPoint Presentation</vt:lpstr>
      <vt:lpstr>Produksi dengan Dua Variabel Input</vt:lpstr>
      <vt:lpstr>Isoquants</vt:lpstr>
      <vt:lpstr>Sifat-sifat isoquant</vt:lpstr>
      <vt:lpstr>Produksi dengan Dua Variabel Input</vt:lpstr>
      <vt:lpstr>Produksi dengan Dua Variabel Input(L,K)</vt:lpstr>
      <vt:lpstr>Produksi dengan Dua Variabel Input</vt:lpstr>
      <vt:lpstr>Produksi dengan Dua Variabel Input</vt:lpstr>
      <vt:lpstr>Marginal Rate of Technical Substitution</vt:lpstr>
      <vt:lpstr>Produksi dengan Dua Variabel Input</vt:lpstr>
      <vt:lpstr>The Shape of Isoquants</vt:lpstr>
      <vt:lpstr>Produksi dengan Dua Variabel Input</vt:lpstr>
      <vt:lpstr>Produksi dengan Dua Variabel Input</vt:lpstr>
      <vt:lpstr>Produksi dengan Dua Variabel Input</vt:lpstr>
      <vt:lpstr>Produksi dengan Dua Variabel Input</vt:lpstr>
      <vt:lpstr>Produksi dengan Dua Variabel Input</vt:lpstr>
      <vt:lpstr>Isoquants : Ketika input-inputnya disubstitusi secara sempurna</vt:lpstr>
      <vt:lpstr>Isoquants : Ketika input-inputnya disubstitusi secara sempurna</vt:lpstr>
      <vt:lpstr>Fixed-Proportions Production Function  (Fungsi Produksi Leontief)</vt:lpstr>
      <vt:lpstr>Fixed-Proportions Production Function  (Fungsi Produksi Leonatief)</vt:lpstr>
      <vt:lpstr>Returns to Scale</vt:lpstr>
      <vt:lpstr>Increasing Returns to Scale</vt:lpstr>
      <vt:lpstr>Increasing Returns to Scale</vt:lpstr>
      <vt:lpstr>Constant Returns to Scale</vt:lpstr>
      <vt:lpstr>Constant Returns to Scale</vt:lpstr>
      <vt:lpstr>Decreasing Returns to Scale</vt:lpstr>
      <vt:lpstr>Decreasing Returns to Scale</vt:lpstr>
      <vt:lpstr>Cost in the Long Run</vt:lpstr>
      <vt:lpstr>Cost in the Long Run</vt:lpstr>
      <vt:lpstr>Garis Isocost</vt:lpstr>
      <vt:lpstr>Cost in the Long Run</vt:lpstr>
      <vt:lpstr>Cost in the Long Run</vt:lpstr>
      <vt:lpstr>Menemukan Kombinasi Faktor yg Optimum</vt:lpstr>
      <vt:lpstr>Apabila upah meningkat </vt:lpstr>
      <vt:lpstr>Constrained Optimalization</vt:lpstr>
      <vt:lpstr>Constrained Optimalization</vt:lpstr>
      <vt:lpstr>Constrained Optimalization</vt:lpstr>
      <vt:lpstr>Contoh</vt:lpstr>
      <vt:lpstr>Contoh</vt:lpstr>
      <vt:lpstr>Contoh</vt:lpstr>
      <vt:lpstr>Contoh</vt:lpstr>
      <vt:lpstr>Cost in the Long Run</vt:lpstr>
      <vt:lpstr>A Firm’s Expansion Path</vt:lpstr>
      <vt:lpstr>A Firm’s Long-Run Total Cost Curve</vt:lpstr>
      <vt:lpstr>The Inflexibility of Short-Run Production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Jeff Caldwell</dc:creator>
  <cp:lastModifiedBy>Joel F. Sofyan</cp:lastModifiedBy>
  <cp:revision>284</cp:revision>
  <dcterms:created xsi:type="dcterms:W3CDTF">1997-07-14T00:22:12Z</dcterms:created>
  <dcterms:modified xsi:type="dcterms:W3CDTF">2019-04-09T08:12:41Z</dcterms:modified>
</cp:coreProperties>
</file>