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1" r:id="rId2"/>
    <p:sldId id="324" r:id="rId3"/>
    <p:sldId id="306" r:id="rId4"/>
    <p:sldId id="307" r:id="rId5"/>
    <p:sldId id="331" r:id="rId6"/>
    <p:sldId id="332" r:id="rId7"/>
    <p:sldId id="322" r:id="rId8"/>
    <p:sldId id="302" r:id="rId9"/>
    <p:sldId id="308" r:id="rId10"/>
    <p:sldId id="323" r:id="rId11"/>
    <p:sldId id="325" r:id="rId12"/>
    <p:sldId id="335" r:id="rId13"/>
    <p:sldId id="329" r:id="rId14"/>
    <p:sldId id="333" r:id="rId15"/>
    <p:sldId id="314" r:id="rId16"/>
    <p:sldId id="334" r:id="rId17"/>
    <p:sldId id="309" r:id="rId18"/>
    <p:sldId id="321" r:id="rId19"/>
    <p:sldId id="337" r:id="rId20"/>
    <p:sldId id="336" r:id="rId21"/>
    <p:sldId id="303" r:id="rId22"/>
    <p:sldId id="310" r:id="rId23"/>
    <p:sldId id="311" r:id="rId24"/>
    <p:sldId id="312" r:id="rId25"/>
    <p:sldId id="315" r:id="rId26"/>
    <p:sldId id="316" r:id="rId27"/>
    <p:sldId id="317" r:id="rId28"/>
    <p:sldId id="304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2810"/>
  </p:normalViewPr>
  <p:slideViewPr>
    <p:cSldViewPr>
      <p:cViewPr>
        <p:scale>
          <a:sx n="80" d="100"/>
          <a:sy n="80" d="100"/>
        </p:scale>
        <p:origin x="3024" y="9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74170B-ED19-4D4D-8293-2B3C6A3FCC12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319FA9-A56A-F247-9C64-50BDB8108936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err="1" smtClean="0"/>
            <a:t>Sedian-sediaan</a:t>
          </a:r>
          <a:r>
            <a:rPr lang="en-US" dirty="0" smtClean="0"/>
            <a:t> </a:t>
          </a:r>
          <a:r>
            <a:rPr lang="en-US" dirty="0" err="1" smtClean="0"/>
            <a:t>farmasi</a:t>
          </a:r>
          <a:r>
            <a:rPr lang="en-US" dirty="0" smtClean="0"/>
            <a:t> yang </a:t>
          </a:r>
          <a:r>
            <a:rPr lang="en-US" dirty="0" err="1" smtClean="0"/>
            <a:t>beredar</a:t>
          </a:r>
          <a:r>
            <a:rPr lang="en-US" dirty="0" smtClean="0"/>
            <a:t> </a:t>
          </a:r>
          <a:r>
            <a:rPr lang="en-US" dirty="0" err="1" smtClean="0"/>
            <a:t>meruupakan</a:t>
          </a:r>
          <a:r>
            <a:rPr lang="en-US" dirty="0" smtClean="0"/>
            <a:t> </a:t>
          </a:r>
          <a:r>
            <a:rPr lang="en-US" dirty="0" err="1" smtClean="0"/>
            <a:t>suatu</a:t>
          </a:r>
          <a:r>
            <a:rPr lang="en-US" dirty="0" smtClean="0"/>
            <a:t> </a:t>
          </a:r>
          <a:r>
            <a:rPr lang="en-US" dirty="0" err="1" smtClean="0"/>
            <a:t>sistem</a:t>
          </a:r>
          <a:r>
            <a:rPr lang="en-US" dirty="0" smtClean="0"/>
            <a:t> yang </a:t>
          </a:r>
          <a:r>
            <a:rPr lang="en-US" dirty="0" err="1" smtClean="0"/>
            <a:t>komplek</a:t>
          </a:r>
          <a:endParaRPr lang="en-US" dirty="0"/>
        </a:p>
      </dgm:t>
    </dgm:pt>
    <dgm:pt modelId="{1449D6FC-3E87-F74F-B536-35D182E4EFDB}" type="parTrans" cxnId="{BA5655FA-735E-CF49-8369-BA2D392403C6}">
      <dgm:prSet/>
      <dgm:spPr/>
      <dgm:t>
        <a:bodyPr/>
        <a:lstStyle/>
        <a:p>
          <a:endParaRPr lang="en-US"/>
        </a:p>
      </dgm:t>
    </dgm:pt>
    <dgm:pt modelId="{E15300B8-D2D6-3140-BEB6-B7AB4DE358C9}" type="sibTrans" cxnId="{BA5655FA-735E-CF49-8369-BA2D392403C6}">
      <dgm:prSet/>
      <dgm:spPr/>
      <dgm:t>
        <a:bodyPr/>
        <a:lstStyle/>
        <a:p>
          <a:endParaRPr lang="en-US"/>
        </a:p>
      </dgm:t>
    </dgm:pt>
    <dgm:pt modelId="{14478FEB-1766-5448-BA69-1F6CD3B69308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Tablet </a:t>
          </a:r>
          <a:endParaRPr lang="en-US" dirty="0"/>
        </a:p>
      </dgm:t>
    </dgm:pt>
    <dgm:pt modelId="{4D8C2256-0E11-A14A-80F4-84B36109CAB9}" type="parTrans" cxnId="{BEDB85E7-35B9-FE40-BAFA-1B2E2AC53627}">
      <dgm:prSet/>
      <dgm:spPr/>
      <dgm:t>
        <a:bodyPr/>
        <a:lstStyle/>
        <a:p>
          <a:endParaRPr lang="en-US"/>
        </a:p>
      </dgm:t>
    </dgm:pt>
    <dgm:pt modelId="{627207AB-665E-5D4F-A738-1DD64AB27057}" type="sibTrans" cxnId="{BEDB85E7-35B9-FE40-BAFA-1B2E2AC53627}">
      <dgm:prSet/>
      <dgm:spPr/>
      <dgm:t>
        <a:bodyPr/>
        <a:lstStyle/>
        <a:p>
          <a:endParaRPr lang="en-US"/>
        </a:p>
      </dgm:t>
    </dgm:pt>
    <dgm:pt modelId="{5306C924-30F3-824F-ACBD-C16848509E7D}">
      <dgm:prSet/>
      <dgm:spPr>
        <a:solidFill>
          <a:schemeClr val="accent6"/>
        </a:solidFill>
      </dgm:spPr>
      <dgm:t>
        <a:bodyPr/>
        <a:lstStyle/>
        <a:p>
          <a:r>
            <a:rPr lang="en-US" dirty="0" err="1" smtClean="0"/>
            <a:t>Eksipien</a:t>
          </a:r>
          <a:endParaRPr lang="en-US" dirty="0"/>
        </a:p>
      </dgm:t>
    </dgm:pt>
    <dgm:pt modelId="{51039D76-9BF0-9243-A42F-D537D82070F8}" type="parTrans" cxnId="{5B66E5DF-3E56-4945-B415-B86D4292D6C0}">
      <dgm:prSet/>
      <dgm:spPr/>
      <dgm:t>
        <a:bodyPr/>
        <a:lstStyle/>
        <a:p>
          <a:endParaRPr lang="en-US"/>
        </a:p>
      </dgm:t>
    </dgm:pt>
    <dgm:pt modelId="{95ED1BD1-432F-1B4F-96A6-27A6FC7BF24F}" type="sibTrans" cxnId="{5B66E5DF-3E56-4945-B415-B86D4292D6C0}">
      <dgm:prSet/>
      <dgm:spPr/>
      <dgm:t>
        <a:bodyPr/>
        <a:lstStyle/>
        <a:p>
          <a:endParaRPr lang="en-US"/>
        </a:p>
      </dgm:t>
    </dgm:pt>
    <dgm:pt modelId="{C712571C-D6DA-AC4E-B130-005F5AB5AEDA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err="1" smtClean="0"/>
            <a:t>zat</a:t>
          </a:r>
          <a:r>
            <a:rPr lang="en-US" dirty="0" smtClean="0"/>
            <a:t> </a:t>
          </a:r>
          <a:r>
            <a:rPr lang="en-US" dirty="0" err="1" smtClean="0"/>
            <a:t>aktif</a:t>
          </a:r>
          <a:r>
            <a:rPr lang="en-US" dirty="0" smtClean="0"/>
            <a:t> (API)</a:t>
          </a:r>
          <a:endParaRPr lang="en-US" dirty="0"/>
        </a:p>
      </dgm:t>
    </dgm:pt>
    <dgm:pt modelId="{EC544CF7-BF38-024D-BE4C-CE2E58957441}" type="sibTrans" cxnId="{5C39D1ED-BF76-7941-9E1F-E399ECE5DF77}">
      <dgm:prSet/>
      <dgm:spPr/>
      <dgm:t>
        <a:bodyPr/>
        <a:lstStyle/>
        <a:p>
          <a:endParaRPr lang="en-US"/>
        </a:p>
      </dgm:t>
    </dgm:pt>
    <dgm:pt modelId="{D73FE3CC-EB5A-104D-A739-B28E0D1FC005}" type="parTrans" cxnId="{5C39D1ED-BF76-7941-9E1F-E399ECE5DF77}">
      <dgm:prSet/>
      <dgm:spPr/>
      <dgm:t>
        <a:bodyPr/>
        <a:lstStyle/>
        <a:p>
          <a:endParaRPr lang="en-US"/>
        </a:p>
      </dgm:t>
    </dgm:pt>
    <dgm:pt modelId="{4652D90E-C209-1840-93E9-2C0274DCD8C8}" type="pres">
      <dgm:prSet presAssocID="{9874170B-ED19-4D4D-8293-2B3C6A3FCC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ED62DA-3549-6E43-8D03-47E2AA9C8731}" type="pres">
      <dgm:prSet presAssocID="{83319FA9-A56A-F247-9C64-50BDB8108936}" presName="node" presStyleLbl="node1" presStyleIdx="0" presStyleCnt="4" custScaleX="180471" custRadScaleRad="100131" custRadScaleInc="2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BBA4E-F357-684A-AC82-7B6EEE788E10}" type="pres">
      <dgm:prSet presAssocID="{E15300B8-D2D6-3140-BEB6-B7AB4DE358C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0F6E87B-E727-904A-88DA-7BA8ADF01635}" type="pres">
      <dgm:prSet presAssocID="{E15300B8-D2D6-3140-BEB6-B7AB4DE358C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106DB51-59F8-F545-9D28-3755BC693F84}" type="pres">
      <dgm:prSet presAssocID="{5306C924-30F3-824F-ACBD-C16848509E7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585D9-CF72-8545-B61D-FF9B7AB92D71}" type="pres">
      <dgm:prSet presAssocID="{95ED1BD1-432F-1B4F-96A6-27A6FC7BF24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00C28EF-D1AC-004C-A42F-78B4D68BFA9C}" type="pres">
      <dgm:prSet presAssocID="{95ED1BD1-432F-1B4F-96A6-27A6FC7BF24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A9543D6-4AA0-984E-B0FC-573D1527B271}" type="pres">
      <dgm:prSet presAssocID="{14478FEB-1766-5448-BA69-1F6CD3B6930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F4211-E988-084E-92A3-CF1C5B97A6AE}" type="pres">
      <dgm:prSet presAssocID="{627207AB-665E-5D4F-A738-1DD64AB2705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38A01BA-37AB-0548-82B1-63AE6EC72746}" type="pres">
      <dgm:prSet presAssocID="{627207AB-665E-5D4F-A738-1DD64AB27057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8124A422-33DB-4945-AFB6-D0E643515234}" type="pres">
      <dgm:prSet presAssocID="{C712571C-D6DA-AC4E-B130-005F5AB5AED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4CA41-5F83-1F4B-92C5-79734479FBF7}" type="pres">
      <dgm:prSet presAssocID="{EC544CF7-BF38-024D-BE4C-CE2E58957441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3C9F4DC-DE06-4C45-9917-6600D8A94A0F}" type="pres">
      <dgm:prSet presAssocID="{EC544CF7-BF38-024D-BE4C-CE2E58957441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5B66E5DF-3E56-4945-B415-B86D4292D6C0}" srcId="{9874170B-ED19-4D4D-8293-2B3C6A3FCC12}" destId="{5306C924-30F3-824F-ACBD-C16848509E7D}" srcOrd="1" destOrd="0" parTransId="{51039D76-9BF0-9243-A42F-D537D82070F8}" sibTransId="{95ED1BD1-432F-1B4F-96A6-27A6FC7BF24F}"/>
    <dgm:cxn modelId="{93BD8B3C-5B3A-564F-9687-59F1959D13F9}" type="presOf" srcId="{627207AB-665E-5D4F-A738-1DD64AB27057}" destId="{838A01BA-37AB-0548-82B1-63AE6EC72746}" srcOrd="1" destOrd="0" presId="urn:microsoft.com/office/officeart/2005/8/layout/cycle7"/>
    <dgm:cxn modelId="{3745C32E-0231-A945-B6E9-ABC1C452C85E}" type="presOf" srcId="{95ED1BD1-432F-1B4F-96A6-27A6FC7BF24F}" destId="{800C28EF-D1AC-004C-A42F-78B4D68BFA9C}" srcOrd="1" destOrd="0" presId="urn:microsoft.com/office/officeart/2005/8/layout/cycle7"/>
    <dgm:cxn modelId="{BEDB85E7-35B9-FE40-BAFA-1B2E2AC53627}" srcId="{9874170B-ED19-4D4D-8293-2B3C6A3FCC12}" destId="{14478FEB-1766-5448-BA69-1F6CD3B69308}" srcOrd="2" destOrd="0" parTransId="{4D8C2256-0E11-A14A-80F4-84B36109CAB9}" sibTransId="{627207AB-665E-5D4F-A738-1DD64AB27057}"/>
    <dgm:cxn modelId="{BA5655FA-735E-CF49-8369-BA2D392403C6}" srcId="{9874170B-ED19-4D4D-8293-2B3C6A3FCC12}" destId="{83319FA9-A56A-F247-9C64-50BDB8108936}" srcOrd="0" destOrd="0" parTransId="{1449D6FC-3E87-F74F-B536-35D182E4EFDB}" sibTransId="{E15300B8-D2D6-3140-BEB6-B7AB4DE358C9}"/>
    <dgm:cxn modelId="{E70CD833-BF9B-214D-9C7A-9375BC530326}" type="presOf" srcId="{14478FEB-1766-5448-BA69-1F6CD3B69308}" destId="{EA9543D6-4AA0-984E-B0FC-573D1527B271}" srcOrd="0" destOrd="0" presId="urn:microsoft.com/office/officeart/2005/8/layout/cycle7"/>
    <dgm:cxn modelId="{75DCE811-D535-8042-BE70-C0A26872A2C4}" type="presOf" srcId="{C712571C-D6DA-AC4E-B130-005F5AB5AEDA}" destId="{8124A422-33DB-4945-AFB6-D0E643515234}" srcOrd="0" destOrd="0" presId="urn:microsoft.com/office/officeart/2005/8/layout/cycle7"/>
    <dgm:cxn modelId="{54F10B8B-4E6B-A140-A61B-B34DAE54D649}" type="presOf" srcId="{EC544CF7-BF38-024D-BE4C-CE2E58957441}" destId="{13C9F4DC-DE06-4C45-9917-6600D8A94A0F}" srcOrd="1" destOrd="0" presId="urn:microsoft.com/office/officeart/2005/8/layout/cycle7"/>
    <dgm:cxn modelId="{9E53B9D1-0166-3342-9F39-E4B8F3FA8C01}" type="presOf" srcId="{627207AB-665E-5D4F-A738-1DD64AB27057}" destId="{229F4211-E988-084E-92A3-CF1C5B97A6AE}" srcOrd="0" destOrd="0" presId="urn:microsoft.com/office/officeart/2005/8/layout/cycle7"/>
    <dgm:cxn modelId="{8AB3116D-C832-7A4D-83A1-20CF36B5F3AB}" type="presOf" srcId="{EC544CF7-BF38-024D-BE4C-CE2E58957441}" destId="{C744CA41-5F83-1F4B-92C5-79734479FBF7}" srcOrd="0" destOrd="0" presId="urn:microsoft.com/office/officeart/2005/8/layout/cycle7"/>
    <dgm:cxn modelId="{AA8AB2CF-02BC-ED46-9C37-FF1B2AF7D647}" type="presOf" srcId="{95ED1BD1-432F-1B4F-96A6-27A6FC7BF24F}" destId="{6E3585D9-CF72-8545-B61D-FF9B7AB92D71}" srcOrd="0" destOrd="0" presId="urn:microsoft.com/office/officeart/2005/8/layout/cycle7"/>
    <dgm:cxn modelId="{E5CEA5D3-F04B-CE40-8EE8-1C868305370E}" type="presOf" srcId="{E15300B8-D2D6-3140-BEB6-B7AB4DE358C9}" destId="{A79BBA4E-F357-684A-AC82-7B6EEE788E10}" srcOrd="0" destOrd="0" presId="urn:microsoft.com/office/officeart/2005/8/layout/cycle7"/>
    <dgm:cxn modelId="{ED71459D-AE4A-5E4D-AFD9-8031A8D5A86E}" type="presOf" srcId="{9874170B-ED19-4D4D-8293-2B3C6A3FCC12}" destId="{4652D90E-C209-1840-93E9-2C0274DCD8C8}" srcOrd="0" destOrd="0" presId="urn:microsoft.com/office/officeart/2005/8/layout/cycle7"/>
    <dgm:cxn modelId="{10549FBF-E404-784B-B90A-825F7BEBF70E}" type="presOf" srcId="{E15300B8-D2D6-3140-BEB6-B7AB4DE358C9}" destId="{80F6E87B-E727-904A-88DA-7BA8ADF01635}" srcOrd="1" destOrd="0" presId="urn:microsoft.com/office/officeart/2005/8/layout/cycle7"/>
    <dgm:cxn modelId="{6ABE00AA-D040-864E-959E-0DD8D80D595A}" type="presOf" srcId="{5306C924-30F3-824F-ACBD-C16848509E7D}" destId="{1106DB51-59F8-F545-9D28-3755BC693F84}" srcOrd="0" destOrd="0" presId="urn:microsoft.com/office/officeart/2005/8/layout/cycle7"/>
    <dgm:cxn modelId="{1576FB6D-D510-2D41-AA8D-CA4F7632D4E5}" type="presOf" srcId="{83319FA9-A56A-F247-9C64-50BDB8108936}" destId="{F3ED62DA-3549-6E43-8D03-47E2AA9C8731}" srcOrd="0" destOrd="0" presId="urn:microsoft.com/office/officeart/2005/8/layout/cycle7"/>
    <dgm:cxn modelId="{5C39D1ED-BF76-7941-9E1F-E399ECE5DF77}" srcId="{9874170B-ED19-4D4D-8293-2B3C6A3FCC12}" destId="{C712571C-D6DA-AC4E-B130-005F5AB5AEDA}" srcOrd="3" destOrd="0" parTransId="{D73FE3CC-EB5A-104D-A739-B28E0D1FC005}" sibTransId="{EC544CF7-BF38-024D-BE4C-CE2E58957441}"/>
    <dgm:cxn modelId="{32531180-8862-F043-92DF-E5FC27AB48A7}" type="presParOf" srcId="{4652D90E-C209-1840-93E9-2C0274DCD8C8}" destId="{F3ED62DA-3549-6E43-8D03-47E2AA9C8731}" srcOrd="0" destOrd="0" presId="urn:microsoft.com/office/officeart/2005/8/layout/cycle7"/>
    <dgm:cxn modelId="{811A7672-2EFA-BD4C-B75B-77853013E477}" type="presParOf" srcId="{4652D90E-C209-1840-93E9-2C0274DCD8C8}" destId="{A79BBA4E-F357-684A-AC82-7B6EEE788E10}" srcOrd="1" destOrd="0" presId="urn:microsoft.com/office/officeart/2005/8/layout/cycle7"/>
    <dgm:cxn modelId="{9362241D-A151-2143-8B12-0A6781133AE1}" type="presParOf" srcId="{A79BBA4E-F357-684A-AC82-7B6EEE788E10}" destId="{80F6E87B-E727-904A-88DA-7BA8ADF01635}" srcOrd="0" destOrd="0" presId="urn:microsoft.com/office/officeart/2005/8/layout/cycle7"/>
    <dgm:cxn modelId="{5E5107A0-4BEE-2B40-8A3D-5FC33351A03B}" type="presParOf" srcId="{4652D90E-C209-1840-93E9-2C0274DCD8C8}" destId="{1106DB51-59F8-F545-9D28-3755BC693F84}" srcOrd="2" destOrd="0" presId="urn:microsoft.com/office/officeart/2005/8/layout/cycle7"/>
    <dgm:cxn modelId="{10B60458-30B7-5A4A-A248-80477D2371D4}" type="presParOf" srcId="{4652D90E-C209-1840-93E9-2C0274DCD8C8}" destId="{6E3585D9-CF72-8545-B61D-FF9B7AB92D71}" srcOrd="3" destOrd="0" presId="urn:microsoft.com/office/officeart/2005/8/layout/cycle7"/>
    <dgm:cxn modelId="{BA134E02-98C8-6A42-AB17-AF45E4129671}" type="presParOf" srcId="{6E3585D9-CF72-8545-B61D-FF9B7AB92D71}" destId="{800C28EF-D1AC-004C-A42F-78B4D68BFA9C}" srcOrd="0" destOrd="0" presId="urn:microsoft.com/office/officeart/2005/8/layout/cycle7"/>
    <dgm:cxn modelId="{D9F3667C-DF8E-7543-B2F0-C578B2FB19EC}" type="presParOf" srcId="{4652D90E-C209-1840-93E9-2C0274DCD8C8}" destId="{EA9543D6-4AA0-984E-B0FC-573D1527B271}" srcOrd="4" destOrd="0" presId="urn:microsoft.com/office/officeart/2005/8/layout/cycle7"/>
    <dgm:cxn modelId="{A16856A4-1BAE-5C40-B746-E631D6AB511B}" type="presParOf" srcId="{4652D90E-C209-1840-93E9-2C0274DCD8C8}" destId="{229F4211-E988-084E-92A3-CF1C5B97A6AE}" srcOrd="5" destOrd="0" presId="urn:microsoft.com/office/officeart/2005/8/layout/cycle7"/>
    <dgm:cxn modelId="{79B3CE56-3A4E-5B43-9D5D-EFEA281A7326}" type="presParOf" srcId="{229F4211-E988-084E-92A3-CF1C5B97A6AE}" destId="{838A01BA-37AB-0548-82B1-63AE6EC72746}" srcOrd="0" destOrd="0" presId="urn:microsoft.com/office/officeart/2005/8/layout/cycle7"/>
    <dgm:cxn modelId="{BBB559D4-CEF6-1C47-A09F-170C4067A3F4}" type="presParOf" srcId="{4652D90E-C209-1840-93E9-2C0274DCD8C8}" destId="{8124A422-33DB-4945-AFB6-D0E643515234}" srcOrd="6" destOrd="0" presId="urn:microsoft.com/office/officeart/2005/8/layout/cycle7"/>
    <dgm:cxn modelId="{A3C04D5F-094D-6A40-91CA-3EFCF434F69A}" type="presParOf" srcId="{4652D90E-C209-1840-93E9-2C0274DCD8C8}" destId="{C744CA41-5F83-1F4B-92C5-79734479FBF7}" srcOrd="7" destOrd="0" presId="urn:microsoft.com/office/officeart/2005/8/layout/cycle7"/>
    <dgm:cxn modelId="{0FB1CB6D-F97E-7544-858E-95E05E72BE88}" type="presParOf" srcId="{C744CA41-5F83-1F4B-92C5-79734479FBF7}" destId="{13C9F4DC-DE06-4C45-9917-6600D8A94A0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603322-B5EB-EC43-A7A2-1558821EB4AA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9BD7A422-2D51-A847-A6B9-61D63FDC88F0}">
      <dgm:prSet phldrT="[Text]" custT="1"/>
      <dgm:spPr/>
      <dgm:t>
        <a:bodyPr/>
        <a:lstStyle/>
        <a:p>
          <a:r>
            <a:rPr lang="en-US" sz="2400" dirty="0" err="1" smtClean="0"/>
            <a:t>Sifat</a:t>
          </a:r>
          <a:r>
            <a:rPr lang="en-US" sz="2400" dirty="0" smtClean="0"/>
            <a:t> </a:t>
          </a:r>
          <a:r>
            <a:rPr lang="en-US" sz="2400" dirty="0" err="1" smtClean="0"/>
            <a:t>bahan</a:t>
          </a:r>
          <a:r>
            <a:rPr lang="en-US" sz="2400" dirty="0" smtClean="0"/>
            <a:t> </a:t>
          </a:r>
          <a:r>
            <a:rPr lang="en-US" sz="2400" dirty="0" err="1" smtClean="0"/>
            <a:t>pengisi</a:t>
          </a:r>
          <a:r>
            <a:rPr lang="en-US" sz="2400" dirty="0" smtClean="0"/>
            <a:t> tablet </a:t>
          </a:r>
          <a:endParaRPr lang="en-US" sz="2400" dirty="0"/>
        </a:p>
      </dgm:t>
    </dgm:pt>
    <dgm:pt modelId="{AB99BA81-6D94-914D-A1F7-C8507AC04628}" type="parTrans" cxnId="{EDBC2AE2-6BC1-2840-B6CC-841F5A2F1DE1}">
      <dgm:prSet/>
      <dgm:spPr/>
      <dgm:t>
        <a:bodyPr/>
        <a:lstStyle/>
        <a:p>
          <a:endParaRPr lang="en-US"/>
        </a:p>
      </dgm:t>
    </dgm:pt>
    <dgm:pt modelId="{D9DCA30B-E057-0A4E-9CEC-6C9FA7AFB9AC}" type="sibTrans" cxnId="{EDBC2AE2-6BC1-2840-B6CC-841F5A2F1DE1}">
      <dgm:prSet/>
      <dgm:spPr/>
      <dgm:t>
        <a:bodyPr/>
        <a:lstStyle/>
        <a:p>
          <a:endParaRPr lang="en-US"/>
        </a:p>
      </dgm:t>
    </dgm:pt>
    <dgm:pt modelId="{DC139EF9-6399-594F-AA5D-C2DE0176AF81}">
      <dgm:prSet phldrT="[Text]" custT="1"/>
      <dgm:spPr/>
      <dgm:t>
        <a:bodyPr/>
        <a:lstStyle/>
        <a:p>
          <a:pPr algn="l"/>
          <a:r>
            <a:rPr lang="en-US" sz="2400" dirty="0" err="1" smtClean="0"/>
            <a:t>Sifat</a:t>
          </a:r>
          <a:r>
            <a:rPr lang="en-US" sz="2400" dirty="0" smtClean="0"/>
            <a:t> Kristal</a:t>
          </a:r>
        </a:p>
        <a:p>
          <a:pPr algn="l"/>
          <a:r>
            <a:rPr lang="en-US" sz="2400" dirty="0" err="1" smtClean="0"/>
            <a:t>laju</a:t>
          </a:r>
          <a:r>
            <a:rPr lang="en-US" sz="2400" dirty="0" smtClean="0"/>
            <a:t> </a:t>
          </a:r>
          <a:r>
            <a:rPr lang="en-US" sz="2400" dirty="0" err="1" smtClean="0"/>
            <a:t>alir</a:t>
          </a:r>
          <a:endParaRPr lang="en-US" sz="2400" dirty="0" smtClean="0"/>
        </a:p>
      </dgm:t>
    </dgm:pt>
    <dgm:pt modelId="{CE9083B2-1FDF-1E42-ADDA-E11C87226B1D}" type="parTrans" cxnId="{E92A95F4-11FD-BF47-BA11-7527D2CF444F}">
      <dgm:prSet/>
      <dgm:spPr/>
      <dgm:t>
        <a:bodyPr/>
        <a:lstStyle/>
        <a:p>
          <a:endParaRPr lang="en-US"/>
        </a:p>
      </dgm:t>
    </dgm:pt>
    <dgm:pt modelId="{4883C284-21E3-4948-9E2D-99E88539426F}" type="sibTrans" cxnId="{E92A95F4-11FD-BF47-BA11-7527D2CF444F}">
      <dgm:prSet/>
      <dgm:spPr/>
      <dgm:t>
        <a:bodyPr/>
        <a:lstStyle/>
        <a:p>
          <a:endParaRPr lang="en-US"/>
        </a:p>
      </dgm:t>
    </dgm:pt>
    <dgm:pt modelId="{06BC775A-8505-A145-8BDB-C1AA9F50F6D7}">
      <dgm:prSet phldrT="[Text]"/>
      <dgm:spPr/>
      <dgm:t>
        <a:bodyPr/>
        <a:lstStyle/>
        <a:p>
          <a:r>
            <a:rPr lang="en-US" dirty="0" err="1" smtClean="0"/>
            <a:t>Karakteristik</a:t>
          </a:r>
          <a:r>
            <a:rPr lang="en-US" dirty="0" smtClean="0"/>
            <a:t> </a:t>
          </a:r>
          <a:r>
            <a:rPr lang="en-US" dirty="0" err="1" smtClean="0"/>
            <a:t>produk</a:t>
          </a:r>
          <a:r>
            <a:rPr lang="en-US" dirty="0" smtClean="0"/>
            <a:t> </a:t>
          </a:r>
          <a:r>
            <a:rPr lang="en-US" dirty="0" err="1" smtClean="0"/>
            <a:t>akhir</a:t>
          </a:r>
          <a:endParaRPr lang="en-US" dirty="0"/>
        </a:p>
      </dgm:t>
    </dgm:pt>
    <dgm:pt modelId="{B6727F84-5294-8C47-8D87-5F4352F7706B}" type="parTrans" cxnId="{667A2313-9B4D-A04E-911B-114561047BB2}">
      <dgm:prSet/>
      <dgm:spPr/>
      <dgm:t>
        <a:bodyPr/>
        <a:lstStyle/>
        <a:p>
          <a:endParaRPr lang="en-US"/>
        </a:p>
      </dgm:t>
    </dgm:pt>
    <dgm:pt modelId="{9DD4CA99-9C54-1D4B-8DC6-DF566E3C703D}" type="sibTrans" cxnId="{667A2313-9B4D-A04E-911B-114561047BB2}">
      <dgm:prSet/>
      <dgm:spPr/>
      <dgm:t>
        <a:bodyPr/>
        <a:lstStyle/>
        <a:p>
          <a:endParaRPr lang="en-US"/>
        </a:p>
      </dgm:t>
    </dgm:pt>
    <dgm:pt modelId="{89C9C17F-11D4-2E4B-82F7-B2BD06076FE3}" type="pres">
      <dgm:prSet presAssocID="{E1603322-B5EB-EC43-A7A2-1558821EB4AA}" presName="Name0" presStyleCnt="0">
        <dgm:presLayoutVars>
          <dgm:dir/>
          <dgm:animLvl val="lvl"/>
          <dgm:resizeHandles val="exact"/>
        </dgm:presLayoutVars>
      </dgm:prSet>
      <dgm:spPr/>
    </dgm:pt>
    <dgm:pt modelId="{417C425F-B463-2746-B73B-FDEEA05DBAA4}" type="pres">
      <dgm:prSet presAssocID="{9BD7A422-2D51-A847-A6B9-61D63FDC88F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CB66D-A631-B748-A61C-8BCD05A27D5B}" type="pres">
      <dgm:prSet presAssocID="{D9DCA30B-E057-0A4E-9CEC-6C9FA7AFB9AC}" presName="parTxOnlySpace" presStyleCnt="0"/>
      <dgm:spPr/>
    </dgm:pt>
    <dgm:pt modelId="{28DE42EA-D6C7-614A-BB74-515609E3F857}" type="pres">
      <dgm:prSet presAssocID="{DC139EF9-6399-594F-AA5D-C2DE0176AF8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4E6897-9C72-C149-B237-B84CF1269B99}" type="pres">
      <dgm:prSet presAssocID="{4883C284-21E3-4948-9E2D-99E88539426F}" presName="parTxOnlySpace" presStyleCnt="0"/>
      <dgm:spPr/>
    </dgm:pt>
    <dgm:pt modelId="{E309C5DC-ADEA-A848-94B5-9D6DE12E4AE7}" type="pres">
      <dgm:prSet presAssocID="{06BC775A-8505-A145-8BDB-C1AA9F50F6D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BC2AE2-6BC1-2840-B6CC-841F5A2F1DE1}" srcId="{E1603322-B5EB-EC43-A7A2-1558821EB4AA}" destId="{9BD7A422-2D51-A847-A6B9-61D63FDC88F0}" srcOrd="0" destOrd="0" parTransId="{AB99BA81-6D94-914D-A1F7-C8507AC04628}" sibTransId="{D9DCA30B-E057-0A4E-9CEC-6C9FA7AFB9AC}"/>
    <dgm:cxn modelId="{667A2313-9B4D-A04E-911B-114561047BB2}" srcId="{E1603322-B5EB-EC43-A7A2-1558821EB4AA}" destId="{06BC775A-8505-A145-8BDB-C1AA9F50F6D7}" srcOrd="2" destOrd="0" parTransId="{B6727F84-5294-8C47-8D87-5F4352F7706B}" sibTransId="{9DD4CA99-9C54-1D4B-8DC6-DF566E3C703D}"/>
    <dgm:cxn modelId="{E92A95F4-11FD-BF47-BA11-7527D2CF444F}" srcId="{E1603322-B5EB-EC43-A7A2-1558821EB4AA}" destId="{DC139EF9-6399-594F-AA5D-C2DE0176AF81}" srcOrd="1" destOrd="0" parTransId="{CE9083B2-1FDF-1E42-ADDA-E11C87226B1D}" sibTransId="{4883C284-21E3-4948-9E2D-99E88539426F}"/>
    <dgm:cxn modelId="{43E33DEF-2B37-4A4B-8DDD-AB910D0177EC}" type="presOf" srcId="{E1603322-B5EB-EC43-A7A2-1558821EB4AA}" destId="{89C9C17F-11D4-2E4B-82F7-B2BD06076FE3}" srcOrd="0" destOrd="0" presId="urn:microsoft.com/office/officeart/2005/8/layout/chevron1"/>
    <dgm:cxn modelId="{6B9C5728-84AA-2046-9217-7746A6A39FF2}" type="presOf" srcId="{06BC775A-8505-A145-8BDB-C1AA9F50F6D7}" destId="{E309C5DC-ADEA-A848-94B5-9D6DE12E4AE7}" srcOrd="0" destOrd="0" presId="urn:microsoft.com/office/officeart/2005/8/layout/chevron1"/>
    <dgm:cxn modelId="{E4230212-D49E-034D-BE6D-C8DE9E091D78}" type="presOf" srcId="{DC139EF9-6399-594F-AA5D-C2DE0176AF81}" destId="{28DE42EA-D6C7-614A-BB74-515609E3F857}" srcOrd="0" destOrd="0" presId="urn:microsoft.com/office/officeart/2005/8/layout/chevron1"/>
    <dgm:cxn modelId="{41EE849F-2B4E-AB4E-B447-E53BD8E1FE66}" type="presOf" srcId="{9BD7A422-2D51-A847-A6B9-61D63FDC88F0}" destId="{417C425F-B463-2746-B73B-FDEEA05DBAA4}" srcOrd="0" destOrd="0" presId="urn:microsoft.com/office/officeart/2005/8/layout/chevron1"/>
    <dgm:cxn modelId="{B75DA31C-160F-C345-A373-A6DBB11E2DD0}" type="presParOf" srcId="{89C9C17F-11D4-2E4B-82F7-B2BD06076FE3}" destId="{417C425F-B463-2746-B73B-FDEEA05DBAA4}" srcOrd="0" destOrd="0" presId="urn:microsoft.com/office/officeart/2005/8/layout/chevron1"/>
    <dgm:cxn modelId="{15914CAB-DC87-8740-A0F3-1BD649A16D51}" type="presParOf" srcId="{89C9C17F-11D4-2E4B-82F7-B2BD06076FE3}" destId="{DCECB66D-A631-B748-A61C-8BCD05A27D5B}" srcOrd="1" destOrd="0" presId="urn:microsoft.com/office/officeart/2005/8/layout/chevron1"/>
    <dgm:cxn modelId="{2C0B2ED9-7A81-F44A-A7D5-38F42100AEDD}" type="presParOf" srcId="{89C9C17F-11D4-2E4B-82F7-B2BD06076FE3}" destId="{28DE42EA-D6C7-614A-BB74-515609E3F857}" srcOrd="2" destOrd="0" presId="urn:microsoft.com/office/officeart/2005/8/layout/chevron1"/>
    <dgm:cxn modelId="{D1E1A23E-9F01-2B48-A863-7BAB19775071}" type="presParOf" srcId="{89C9C17F-11D4-2E4B-82F7-B2BD06076FE3}" destId="{E04E6897-9C72-C149-B237-B84CF1269B99}" srcOrd="3" destOrd="0" presId="urn:microsoft.com/office/officeart/2005/8/layout/chevron1"/>
    <dgm:cxn modelId="{9B4442E7-FA9E-9045-9475-6926685C016F}" type="presParOf" srcId="{89C9C17F-11D4-2E4B-82F7-B2BD06076FE3}" destId="{E309C5DC-ADEA-A848-94B5-9D6DE12E4AE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4F80F3-0EE7-444D-8C53-69CBD7E3E249}" type="doc">
      <dgm:prSet loTypeId="urn:microsoft.com/office/officeart/2005/8/layout/vList4" loCatId="" qsTypeId="urn:microsoft.com/office/officeart/2005/8/quickstyle/simple1" qsCatId="simple" csTypeId="urn:microsoft.com/office/officeart/2005/8/colors/accent1_2" csCatId="accent1" phldr="1"/>
      <dgm:spPr/>
    </dgm:pt>
    <dgm:pt modelId="{4FA82729-FC3A-7347-9040-36855BBE6851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err="1" smtClean="0"/>
            <a:t>Eksipien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pembuatan</a:t>
          </a:r>
          <a:r>
            <a:rPr lang="en-US" dirty="0" smtClean="0"/>
            <a:t> yang </a:t>
          </a:r>
          <a:r>
            <a:rPr lang="en-US" dirty="0" err="1" smtClean="0"/>
            <a:t>berfungsi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memfasilitasi</a:t>
          </a:r>
          <a:r>
            <a:rPr lang="en-US" dirty="0" smtClean="0"/>
            <a:t> </a:t>
          </a:r>
          <a:r>
            <a:rPr lang="en-US" dirty="0" err="1" smtClean="0"/>
            <a:t>hancurnya</a:t>
          </a:r>
          <a:r>
            <a:rPr lang="en-US" dirty="0" smtClean="0"/>
            <a:t> tablet </a:t>
          </a:r>
          <a:r>
            <a:rPr lang="en-US" dirty="0" err="1" smtClean="0"/>
            <a:t>ketika</a:t>
          </a:r>
          <a:r>
            <a:rPr lang="en-US" dirty="0" smtClean="0"/>
            <a:t> </a:t>
          </a:r>
          <a:r>
            <a:rPr lang="en-US" dirty="0" err="1" smtClean="0"/>
            <a:t>terjadi</a:t>
          </a:r>
          <a:r>
            <a:rPr lang="en-US" dirty="0" smtClean="0"/>
            <a:t> </a:t>
          </a:r>
          <a:r>
            <a:rPr lang="en-US" dirty="0" err="1" smtClean="0"/>
            <a:t>kontak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cairan</a:t>
          </a:r>
          <a:r>
            <a:rPr lang="en-US" dirty="0" smtClean="0"/>
            <a:t> </a:t>
          </a:r>
          <a:r>
            <a:rPr lang="en-US" dirty="0" err="1" smtClean="0"/>
            <a:t>saluran</a:t>
          </a:r>
          <a:r>
            <a:rPr lang="en-US" dirty="0" smtClean="0"/>
            <a:t> </a:t>
          </a:r>
          <a:r>
            <a:rPr lang="en-US" dirty="0" err="1" smtClean="0"/>
            <a:t>cerna</a:t>
          </a:r>
          <a:r>
            <a:rPr lang="en-US" dirty="0" smtClean="0"/>
            <a:t>(</a:t>
          </a:r>
          <a:r>
            <a:rPr lang="en-US" dirty="0" err="1" smtClean="0"/>
            <a:t>lachman</a:t>
          </a:r>
          <a:r>
            <a:rPr lang="en-US" dirty="0" smtClean="0"/>
            <a:t>, 1994)</a:t>
          </a:r>
          <a:endParaRPr lang="en-US" dirty="0"/>
        </a:p>
      </dgm:t>
    </dgm:pt>
    <dgm:pt modelId="{8F510523-3079-9241-97A3-C9995180D8D8}" type="parTrans" cxnId="{644AA80D-D273-1C4E-8D46-8761563158B0}">
      <dgm:prSet/>
      <dgm:spPr/>
      <dgm:t>
        <a:bodyPr/>
        <a:lstStyle/>
        <a:p>
          <a:endParaRPr lang="en-US"/>
        </a:p>
      </dgm:t>
    </dgm:pt>
    <dgm:pt modelId="{5FAAD19C-58CC-B642-9D98-5E7DB91E6F89}" type="sibTrans" cxnId="{644AA80D-D273-1C4E-8D46-8761563158B0}">
      <dgm:prSet/>
      <dgm:spPr/>
      <dgm:t>
        <a:bodyPr/>
        <a:lstStyle/>
        <a:p>
          <a:endParaRPr lang="en-US"/>
        </a:p>
      </dgm:t>
    </dgm:pt>
    <dgm:pt modelId="{9FA00F43-3F4A-9E4E-8BC4-F9C2A3AE213D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err="1" smtClean="0"/>
            <a:t>Disintegran</a:t>
          </a:r>
          <a:r>
            <a:rPr lang="en-US" dirty="0" smtClean="0"/>
            <a:t> </a:t>
          </a:r>
          <a:r>
            <a:rPr lang="en-US" dirty="0" err="1" smtClean="0"/>
            <a:t>bekerja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menarik</a:t>
          </a:r>
          <a:r>
            <a:rPr lang="en-US" dirty="0" smtClean="0"/>
            <a:t> air </a:t>
          </a:r>
          <a:r>
            <a:rPr lang="en-US" dirty="0" err="1" smtClean="0"/>
            <a:t>kedalam</a:t>
          </a:r>
          <a:r>
            <a:rPr lang="en-US" dirty="0" smtClean="0"/>
            <a:t> tablet, </a:t>
          </a:r>
          <a:r>
            <a:rPr lang="en-US" dirty="0" err="1" smtClean="0"/>
            <a:t>mengembang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menyebabkan</a:t>
          </a:r>
          <a:r>
            <a:rPr lang="en-US" dirty="0" smtClean="0"/>
            <a:t> tablet </a:t>
          </a:r>
          <a:r>
            <a:rPr lang="en-US" dirty="0" err="1" smtClean="0"/>
            <a:t>pecah</a:t>
          </a:r>
          <a:r>
            <a:rPr lang="en-US" dirty="0" smtClean="0"/>
            <a:t> </a:t>
          </a:r>
          <a:r>
            <a:rPr lang="en-US" dirty="0" err="1" smtClean="0"/>
            <a:t>menjadi</a:t>
          </a:r>
          <a:r>
            <a:rPr lang="en-US" dirty="0" smtClean="0"/>
            <a:t> </a:t>
          </a:r>
          <a:r>
            <a:rPr lang="en-US" dirty="0" err="1" smtClean="0"/>
            <a:t>bagian</a:t>
          </a:r>
          <a:r>
            <a:rPr lang="en-US" dirty="0" smtClean="0"/>
            <a:t> </a:t>
          </a:r>
          <a:r>
            <a:rPr lang="en-US" dirty="0" err="1" smtClean="0"/>
            <a:t>kecil</a:t>
          </a:r>
          <a:r>
            <a:rPr lang="en-US" dirty="0" smtClean="0"/>
            <a:t> (Anwar, 2018)</a:t>
          </a:r>
          <a:endParaRPr lang="en-US" dirty="0"/>
        </a:p>
      </dgm:t>
    </dgm:pt>
    <dgm:pt modelId="{458CD4D9-CA38-F04D-9617-7BB3F9318095}" type="parTrans" cxnId="{26DA4F01-908E-AA43-8196-9026243CD672}">
      <dgm:prSet/>
      <dgm:spPr/>
      <dgm:t>
        <a:bodyPr/>
        <a:lstStyle/>
        <a:p>
          <a:endParaRPr lang="en-US"/>
        </a:p>
      </dgm:t>
    </dgm:pt>
    <dgm:pt modelId="{F3D3BB10-C411-A74B-BDAA-97CD139F27D0}" type="sibTrans" cxnId="{26DA4F01-908E-AA43-8196-9026243CD672}">
      <dgm:prSet/>
      <dgm:spPr/>
      <dgm:t>
        <a:bodyPr/>
        <a:lstStyle/>
        <a:p>
          <a:endParaRPr lang="en-US"/>
        </a:p>
      </dgm:t>
    </dgm:pt>
    <dgm:pt modelId="{00C4B350-DC96-3B43-AD25-5C82CCC8B207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err="1" smtClean="0"/>
            <a:t>Kandungan</a:t>
          </a:r>
          <a:r>
            <a:rPr lang="en-US" dirty="0" smtClean="0"/>
            <a:t> </a:t>
          </a:r>
          <a:r>
            <a:rPr lang="en-US" dirty="0" err="1" smtClean="0"/>
            <a:t>disintegran</a:t>
          </a:r>
          <a:r>
            <a:rPr lang="en-US" dirty="0" smtClean="0"/>
            <a:t>, </a:t>
          </a:r>
          <a:r>
            <a:rPr lang="en-US" dirty="0" err="1" smtClean="0"/>
            <a:t>cara</a:t>
          </a:r>
          <a:r>
            <a:rPr lang="en-US" dirty="0" smtClean="0"/>
            <a:t> </a:t>
          </a:r>
          <a:r>
            <a:rPr lang="en-US" dirty="0" err="1" smtClean="0"/>
            <a:t>penambahan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derajat</a:t>
          </a:r>
          <a:r>
            <a:rPr lang="en-US" dirty="0" smtClean="0"/>
            <a:t> </a:t>
          </a:r>
          <a:r>
            <a:rPr lang="en-US" dirty="0" err="1" smtClean="0"/>
            <a:t>kepadatan</a:t>
          </a:r>
          <a:r>
            <a:rPr lang="en-US" dirty="0" smtClean="0"/>
            <a:t> </a:t>
          </a:r>
          <a:r>
            <a:rPr lang="en-US" dirty="0" err="1" smtClean="0"/>
            <a:t>berperan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efektifitas</a:t>
          </a:r>
          <a:r>
            <a:rPr lang="en-US" dirty="0" smtClean="0"/>
            <a:t> </a:t>
          </a:r>
          <a:r>
            <a:rPr lang="en-US" dirty="0" err="1" smtClean="0"/>
            <a:t>dayan</a:t>
          </a:r>
          <a:r>
            <a:rPr lang="en-US" dirty="0" smtClean="0"/>
            <a:t> </a:t>
          </a:r>
          <a:r>
            <a:rPr lang="en-US" dirty="0" err="1" smtClean="0"/>
            <a:t>hancur</a:t>
          </a:r>
          <a:r>
            <a:rPr lang="en-US" dirty="0" smtClean="0"/>
            <a:t> tablet (</a:t>
          </a:r>
          <a:r>
            <a:rPr lang="en-US" dirty="0" err="1" smtClean="0"/>
            <a:t>DepKes</a:t>
          </a:r>
          <a:r>
            <a:rPr lang="en-US" dirty="0" smtClean="0"/>
            <a:t> RI, 2014). </a:t>
          </a:r>
          <a:endParaRPr lang="en-US" dirty="0"/>
        </a:p>
      </dgm:t>
    </dgm:pt>
    <dgm:pt modelId="{485CFA30-E11B-C749-9C1F-EC9D5FCFA05A}" type="sibTrans" cxnId="{A1F3798C-12BD-0B43-BA9A-CB8184659C62}">
      <dgm:prSet/>
      <dgm:spPr/>
      <dgm:t>
        <a:bodyPr/>
        <a:lstStyle/>
        <a:p>
          <a:endParaRPr lang="en-US"/>
        </a:p>
      </dgm:t>
    </dgm:pt>
    <dgm:pt modelId="{2EF81604-3D41-8144-A157-4B7613E9FDB8}" type="parTrans" cxnId="{A1F3798C-12BD-0B43-BA9A-CB8184659C62}">
      <dgm:prSet/>
      <dgm:spPr/>
      <dgm:t>
        <a:bodyPr/>
        <a:lstStyle/>
        <a:p>
          <a:endParaRPr lang="en-US"/>
        </a:p>
      </dgm:t>
    </dgm:pt>
    <dgm:pt modelId="{76C9AA45-13D0-4D4C-B1E0-544E295A2E48}" type="pres">
      <dgm:prSet presAssocID="{9D4F80F3-0EE7-444D-8C53-69CBD7E3E249}" presName="linear" presStyleCnt="0">
        <dgm:presLayoutVars>
          <dgm:dir/>
          <dgm:resizeHandles val="exact"/>
        </dgm:presLayoutVars>
      </dgm:prSet>
      <dgm:spPr/>
    </dgm:pt>
    <dgm:pt modelId="{932AEEB9-16A1-2348-9DBB-553C7651DB1E}" type="pres">
      <dgm:prSet presAssocID="{4FA82729-FC3A-7347-9040-36855BBE6851}" presName="comp" presStyleCnt="0"/>
      <dgm:spPr/>
    </dgm:pt>
    <dgm:pt modelId="{7CEC8151-6CDB-694D-9CAE-CC5A66FFACD1}" type="pres">
      <dgm:prSet presAssocID="{4FA82729-FC3A-7347-9040-36855BBE6851}" presName="box" presStyleLbl="node1" presStyleIdx="0" presStyleCnt="3"/>
      <dgm:spPr/>
      <dgm:t>
        <a:bodyPr/>
        <a:lstStyle/>
        <a:p>
          <a:endParaRPr lang="en-US"/>
        </a:p>
      </dgm:t>
    </dgm:pt>
    <dgm:pt modelId="{FAC5BC6C-A6FC-E643-8749-07A29B4EB406}" type="pres">
      <dgm:prSet presAssocID="{4FA82729-FC3A-7347-9040-36855BBE6851}" presName="img" presStyleLbl="fgImgPlace1" presStyleIdx="0" presStyleCnt="3"/>
      <dgm:spPr/>
    </dgm:pt>
    <dgm:pt modelId="{9EF508FC-C806-594C-9E39-280A7350C51B}" type="pres">
      <dgm:prSet presAssocID="{4FA82729-FC3A-7347-9040-36855BBE685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4008C-1C0F-4549-A993-9BBDFB622113}" type="pres">
      <dgm:prSet presAssocID="{5FAAD19C-58CC-B642-9D98-5E7DB91E6F89}" presName="spacer" presStyleCnt="0"/>
      <dgm:spPr/>
    </dgm:pt>
    <dgm:pt modelId="{0E662E26-D705-8D47-8301-7767C76EA55F}" type="pres">
      <dgm:prSet presAssocID="{9FA00F43-3F4A-9E4E-8BC4-F9C2A3AE213D}" presName="comp" presStyleCnt="0"/>
      <dgm:spPr/>
    </dgm:pt>
    <dgm:pt modelId="{F3DCE84D-6540-104E-B1A2-36082B9869D9}" type="pres">
      <dgm:prSet presAssocID="{9FA00F43-3F4A-9E4E-8BC4-F9C2A3AE213D}" presName="box" presStyleLbl="node1" presStyleIdx="1" presStyleCnt="3"/>
      <dgm:spPr/>
      <dgm:t>
        <a:bodyPr/>
        <a:lstStyle/>
        <a:p>
          <a:endParaRPr lang="en-US"/>
        </a:p>
      </dgm:t>
    </dgm:pt>
    <dgm:pt modelId="{6E3BB543-7579-7243-962A-EF661DBA8618}" type="pres">
      <dgm:prSet presAssocID="{9FA00F43-3F4A-9E4E-8BC4-F9C2A3AE213D}" presName="img" presStyleLbl="fgImgPlace1" presStyleIdx="1" presStyleCnt="3" custLinFactNeighborX="1409" custLinFactNeighborY="5264"/>
      <dgm:spPr/>
    </dgm:pt>
    <dgm:pt modelId="{688347A8-FF36-9B48-B494-2287E7D3F684}" type="pres">
      <dgm:prSet presAssocID="{9FA00F43-3F4A-9E4E-8BC4-F9C2A3AE213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71799-80C1-844E-BD31-FD4A171BD43E}" type="pres">
      <dgm:prSet presAssocID="{F3D3BB10-C411-A74B-BDAA-97CD139F27D0}" presName="spacer" presStyleCnt="0"/>
      <dgm:spPr/>
    </dgm:pt>
    <dgm:pt modelId="{84BA958C-B18B-AB40-9C07-8E21A56E173B}" type="pres">
      <dgm:prSet presAssocID="{00C4B350-DC96-3B43-AD25-5C82CCC8B207}" presName="comp" presStyleCnt="0"/>
      <dgm:spPr/>
    </dgm:pt>
    <dgm:pt modelId="{AA7B2947-5F43-FF4E-A847-9BAE041972D6}" type="pres">
      <dgm:prSet presAssocID="{00C4B350-DC96-3B43-AD25-5C82CCC8B207}" presName="box" presStyleLbl="node1" presStyleIdx="2" presStyleCnt="3" custLinFactNeighborY="944"/>
      <dgm:spPr/>
      <dgm:t>
        <a:bodyPr/>
        <a:lstStyle/>
        <a:p>
          <a:endParaRPr lang="en-US"/>
        </a:p>
      </dgm:t>
    </dgm:pt>
    <dgm:pt modelId="{258AB435-E9EC-D04F-9843-9780F45DAEB0}" type="pres">
      <dgm:prSet presAssocID="{00C4B350-DC96-3B43-AD25-5C82CCC8B207}" presName="img" presStyleLbl="fgImgPlace1" presStyleIdx="2" presStyleCnt="3"/>
      <dgm:spPr/>
    </dgm:pt>
    <dgm:pt modelId="{F2DB1AEE-2AA6-9B4D-BAC0-C0BE8D38EED1}" type="pres">
      <dgm:prSet presAssocID="{00C4B350-DC96-3B43-AD25-5C82CCC8B20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0806DA-8110-FD47-B90F-1578339E434B}" type="presOf" srcId="{9FA00F43-3F4A-9E4E-8BC4-F9C2A3AE213D}" destId="{F3DCE84D-6540-104E-B1A2-36082B9869D9}" srcOrd="0" destOrd="0" presId="urn:microsoft.com/office/officeart/2005/8/layout/vList4"/>
    <dgm:cxn modelId="{1C738A29-AFD7-E140-89BF-FE583D797D31}" type="presOf" srcId="{4FA82729-FC3A-7347-9040-36855BBE6851}" destId="{9EF508FC-C806-594C-9E39-280A7350C51B}" srcOrd="1" destOrd="0" presId="urn:microsoft.com/office/officeart/2005/8/layout/vList4"/>
    <dgm:cxn modelId="{A1F3798C-12BD-0B43-BA9A-CB8184659C62}" srcId="{9D4F80F3-0EE7-444D-8C53-69CBD7E3E249}" destId="{00C4B350-DC96-3B43-AD25-5C82CCC8B207}" srcOrd="2" destOrd="0" parTransId="{2EF81604-3D41-8144-A157-4B7613E9FDB8}" sibTransId="{485CFA30-E11B-C749-9C1F-EC9D5FCFA05A}"/>
    <dgm:cxn modelId="{2D89455D-E06C-0E42-9B34-F9AC4943CC2C}" type="presOf" srcId="{9FA00F43-3F4A-9E4E-8BC4-F9C2A3AE213D}" destId="{688347A8-FF36-9B48-B494-2287E7D3F684}" srcOrd="1" destOrd="0" presId="urn:microsoft.com/office/officeart/2005/8/layout/vList4"/>
    <dgm:cxn modelId="{A7273A1A-8357-6B41-BF3F-13B027A20DB0}" type="presOf" srcId="{00C4B350-DC96-3B43-AD25-5C82CCC8B207}" destId="{F2DB1AEE-2AA6-9B4D-BAC0-C0BE8D38EED1}" srcOrd="1" destOrd="0" presId="urn:microsoft.com/office/officeart/2005/8/layout/vList4"/>
    <dgm:cxn modelId="{3F2D3DA8-085A-734F-8668-779E967B3AEE}" type="presOf" srcId="{00C4B350-DC96-3B43-AD25-5C82CCC8B207}" destId="{AA7B2947-5F43-FF4E-A847-9BAE041972D6}" srcOrd="0" destOrd="0" presId="urn:microsoft.com/office/officeart/2005/8/layout/vList4"/>
    <dgm:cxn modelId="{26DA4F01-908E-AA43-8196-9026243CD672}" srcId="{9D4F80F3-0EE7-444D-8C53-69CBD7E3E249}" destId="{9FA00F43-3F4A-9E4E-8BC4-F9C2A3AE213D}" srcOrd="1" destOrd="0" parTransId="{458CD4D9-CA38-F04D-9617-7BB3F9318095}" sibTransId="{F3D3BB10-C411-A74B-BDAA-97CD139F27D0}"/>
    <dgm:cxn modelId="{BAD9F3C1-9C12-9043-A450-44E872C97928}" type="presOf" srcId="{9D4F80F3-0EE7-444D-8C53-69CBD7E3E249}" destId="{76C9AA45-13D0-4D4C-B1E0-544E295A2E48}" srcOrd="0" destOrd="0" presId="urn:microsoft.com/office/officeart/2005/8/layout/vList4"/>
    <dgm:cxn modelId="{255C15DA-BB51-A54F-8AC0-0CD576213DF1}" type="presOf" srcId="{4FA82729-FC3A-7347-9040-36855BBE6851}" destId="{7CEC8151-6CDB-694D-9CAE-CC5A66FFACD1}" srcOrd="0" destOrd="0" presId="urn:microsoft.com/office/officeart/2005/8/layout/vList4"/>
    <dgm:cxn modelId="{644AA80D-D273-1C4E-8D46-8761563158B0}" srcId="{9D4F80F3-0EE7-444D-8C53-69CBD7E3E249}" destId="{4FA82729-FC3A-7347-9040-36855BBE6851}" srcOrd="0" destOrd="0" parTransId="{8F510523-3079-9241-97A3-C9995180D8D8}" sibTransId="{5FAAD19C-58CC-B642-9D98-5E7DB91E6F89}"/>
    <dgm:cxn modelId="{B2D083AC-1B06-CD4D-BDA2-EC02DCC8F3AB}" type="presParOf" srcId="{76C9AA45-13D0-4D4C-B1E0-544E295A2E48}" destId="{932AEEB9-16A1-2348-9DBB-553C7651DB1E}" srcOrd="0" destOrd="0" presId="urn:microsoft.com/office/officeart/2005/8/layout/vList4"/>
    <dgm:cxn modelId="{AF96FC02-C5FA-B746-AD1C-58315030C52D}" type="presParOf" srcId="{932AEEB9-16A1-2348-9DBB-553C7651DB1E}" destId="{7CEC8151-6CDB-694D-9CAE-CC5A66FFACD1}" srcOrd="0" destOrd="0" presId="urn:microsoft.com/office/officeart/2005/8/layout/vList4"/>
    <dgm:cxn modelId="{DBDAF024-CEB5-3E47-A63F-4D9B15305E54}" type="presParOf" srcId="{932AEEB9-16A1-2348-9DBB-553C7651DB1E}" destId="{FAC5BC6C-A6FC-E643-8749-07A29B4EB406}" srcOrd="1" destOrd="0" presId="urn:microsoft.com/office/officeart/2005/8/layout/vList4"/>
    <dgm:cxn modelId="{073827E6-0FB1-794F-BD1B-6CEFC9AD8901}" type="presParOf" srcId="{932AEEB9-16A1-2348-9DBB-553C7651DB1E}" destId="{9EF508FC-C806-594C-9E39-280A7350C51B}" srcOrd="2" destOrd="0" presId="urn:microsoft.com/office/officeart/2005/8/layout/vList4"/>
    <dgm:cxn modelId="{C0767EEF-E98A-3D4C-A63F-1C965D293A9D}" type="presParOf" srcId="{76C9AA45-13D0-4D4C-B1E0-544E295A2E48}" destId="{F304008C-1C0F-4549-A993-9BBDFB622113}" srcOrd="1" destOrd="0" presId="urn:microsoft.com/office/officeart/2005/8/layout/vList4"/>
    <dgm:cxn modelId="{30BDB82D-27C5-3843-B23B-55B98F30DD83}" type="presParOf" srcId="{76C9AA45-13D0-4D4C-B1E0-544E295A2E48}" destId="{0E662E26-D705-8D47-8301-7767C76EA55F}" srcOrd="2" destOrd="0" presId="urn:microsoft.com/office/officeart/2005/8/layout/vList4"/>
    <dgm:cxn modelId="{3D5BF2DE-12DC-C541-959E-A3FD0516DEED}" type="presParOf" srcId="{0E662E26-D705-8D47-8301-7767C76EA55F}" destId="{F3DCE84D-6540-104E-B1A2-36082B9869D9}" srcOrd="0" destOrd="0" presId="urn:microsoft.com/office/officeart/2005/8/layout/vList4"/>
    <dgm:cxn modelId="{207EDC82-B914-C44B-8DFA-93A2812AF394}" type="presParOf" srcId="{0E662E26-D705-8D47-8301-7767C76EA55F}" destId="{6E3BB543-7579-7243-962A-EF661DBA8618}" srcOrd="1" destOrd="0" presId="urn:microsoft.com/office/officeart/2005/8/layout/vList4"/>
    <dgm:cxn modelId="{BBFADF3B-262B-A44B-9AD9-55C88C45A96F}" type="presParOf" srcId="{0E662E26-D705-8D47-8301-7767C76EA55F}" destId="{688347A8-FF36-9B48-B494-2287E7D3F684}" srcOrd="2" destOrd="0" presId="urn:microsoft.com/office/officeart/2005/8/layout/vList4"/>
    <dgm:cxn modelId="{5847E182-CED9-D946-B42A-DA01ACE12063}" type="presParOf" srcId="{76C9AA45-13D0-4D4C-B1E0-544E295A2E48}" destId="{50271799-80C1-844E-BD31-FD4A171BD43E}" srcOrd="3" destOrd="0" presId="urn:microsoft.com/office/officeart/2005/8/layout/vList4"/>
    <dgm:cxn modelId="{4DCE15AA-8815-9B4D-AD55-24688C3D4096}" type="presParOf" srcId="{76C9AA45-13D0-4D4C-B1E0-544E295A2E48}" destId="{84BA958C-B18B-AB40-9C07-8E21A56E173B}" srcOrd="4" destOrd="0" presId="urn:microsoft.com/office/officeart/2005/8/layout/vList4"/>
    <dgm:cxn modelId="{41F510A8-022D-C045-9F28-D6BC8AEC3CCC}" type="presParOf" srcId="{84BA958C-B18B-AB40-9C07-8E21A56E173B}" destId="{AA7B2947-5F43-FF4E-A847-9BAE041972D6}" srcOrd="0" destOrd="0" presId="urn:microsoft.com/office/officeart/2005/8/layout/vList4"/>
    <dgm:cxn modelId="{B58DD8A2-A133-E543-BEA3-3466290C4200}" type="presParOf" srcId="{84BA958C-B18B-AB40-9C07-8E21A56E173B}" destId="{258AB435-E9EC-D04F-9843-9780F45DAEB0}" srcOrd="1" destOrd="0" presId="urn:microsoft.com/office/officeart/2005/8/layout/vList4"/>
    <dgm:cxn modelId="{3AEBCB0B-ED50-E443-9FED-958F92F6DE49}" type="presParOf" srcId="{84BA958C-B18B-AB40-9C07-8E21A56E173B}" destId="{F2DB1AEE-2AA6-9B4D-BAC0-C0BE8D38EED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B08C1D-6444-544A-873D-22AE2A21F718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AAAE3E-5724-BE4B-96B2-96D06DEEAD88}">
      <dgm:prSet phldrT="[Text]" phldr="1"/>
      <dgm:spPr>
        <a:solidFill>
          <a:schemeClr val="accent6"/>
        </a:solidFill>
      </dgm:spPr>
      <dgm:t>
        <a:bodyPr/>
        <a:lstStyle/>
        <a:p>
          <a:endParaRPr lang="en-US" dirty="0"/>
        </a:p>
      </dgm:t>
    </dgm:pt>
    <dgm:pt modelId="{B52DAF02-0101-BF42-9685-091482978680}" type="parTrans" cxnId="{22F61066-5348-FA4F-8B26-4A0E361106D1}">
      <dgm:prSet/>
      <dgm:spPr/>
      <dgm:t>
        <a:bodyPr/>
        <a:lstStyle/>
        <a:p>
          <a:endParaRPr lang="en-US"/>
        </a:p>
      </dgm:t>
    </dgm:pt>
    <dgm:pt modelId="{101A897F-AA02-B649-8EF1-766E378855B5}" type="sibTrans" cxnId="{22F61066-5348-FA4F-8B26-4A0E361106D1}">
      <dgm:prSet/>
      <dgm:spPr/>
      <dgm:t>
        <a:bodyPr/>
        <a:lstStyle/>
        <a:p>
          <a:endParaRPr lang="en-US"/>
        </a:p>
      </dgm:t>
    </dgm:pt>
    <dgm:pt modelId="{74E0C0D2-9711-1C42-A34D-789FD3F9ED88}">
      <dgm:prSet phldrT="[Text]"/>
      <dgm:spPr/>
      <dgm:t>
        <a:bodyPr/>
        <a:lstStyle/>
        <a:p>
          <a:r>
            <a:rPr lang="en-US" dirty="0" err="1" smtClean="0"/>
            <a:t>Perkembangan</a:t>
          </a:r>
          <a:r>
            <a:rPr lang="en-US" dirty="0" smtClean="0"/>
            <a:t> </a:t>
          </a:r>
          <a:r>
            <a:rPr lang="en-US" dirty="0" err="1" smtClean="0"/>
            <a:t>jaman</a:t>
          </a:r>
          <a:r>
            <a:rPr lang="en-US" dirty="0" smtClean="0"/>
            <a:t> </a:t>
          </a:r>
          <a:r>
            <a:rPr lang="en-US" dirty="0" err="1" smtClean="0"/>
            <a:t>tuntutan</a:t>
          </a:r>
          <a:r>
            <a:rPr lang="en-US" dirty="0" smtClean="0"/>
            <a:t> agar </a:t>
          </a:r>
          <a:r>
            <a:rPr lang="en-US" dirty="0" err="1" smtClean="0"/>
            <a:t>pecah</a:t>
          </a:r>
          <a:r>
            <a:rPr lang="en-US" dirty="0" smtClean="0"/>
            <a:t> tablet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formulasi</a:t>
          </a:r>
          <a:r>
            <a:rPr lang="en-US" dirty="0" smtClean="0"/>
            <a:t> </a:t>
          </a:r>
          <a:r>
            <a:rPr lang="en-US" dirty="0" err="1" smtClean="0"/>
            <a:t>dipercepat</a:t>
          </a:r>
          <a:endParaRPr lang="en-US" dirty="0"/>
        </a:p>
      </dgm:t>
    </dgm:pt>
    <dgm:pt modelId="{14726C20-51BC-5945-AA2F-02DCD0371B4E}" type="parTrans" cxnId="{7CEDB8CA-D4AF-CD49-BF6D-D6E32F7AE6E2}">
      <dgm:prSet/>
      <dgm:spPr/>
      <dgm:t>
        <a:bodyPr/>
        <a:lstStyle/>
        <a:p>
          <a:endParaRPr lang="en-US"/>
        </a:p>
      </dgm:t>
    </dgm:pt>
    <dgm:pt modelId="{DF813A25-9CBC-F14B-9AA5-6AEE662A0347}" type="sibTrans" cxnId="{7CEDB8CA-D4AF-CD49-BF6D-D6E32F7AE6E2}">
      <dgm:prSet/>
      <dgm:spPr/>
      <dgm:t>
        <a:bodyPr/>
        <a:lstStyle/>
        <a:p>
          <a:endParaRPr lang="en-US"/>
        </a:p>
      </dgm:t>
    </dgm:pt>
    <dgm:pt modelId="{3772CD73-1D0D-3C44-BE34-FB2C2D22A4B1}">
      <dgm:prSet phldrT="[Text]" phldr="1"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927EC5F0-30CA-DF48-B3D4-A4191F069945}" type="parTrans" cxnId="{5443425F-D07E-634C-B81F-C2A2EE851704}">
      <dgm:prSet/>
      <dgm:spPr/>
      <dgm:t>
        <a:bodyPr/>
        <a:lstStyle/>
        <a:p>
          <a:endParaRPr lang="en-US"/>
        </a:p>
      </dgm:t>
    </dgm:pt>
    <dgm:pt modelId="{39E4A47C-E265-C748-99C8-0C2B5B7F5641}" type="sibTrans" cxnId="{5443425F-D07E-634C-B81F-C2A2EE851704}">
      <dgm:prSet/>
      <dgm:spPr/>
      <dgm:t>
        <a:bodyPr/>
        <a:lstStyle/>
        <a:p>
          <a:endParaRPr lang="en-US"/>
        </a:p>
      </dgm:t>
    </dgm:pt>
    <dgm:pt modelId="{E67E0FEF-0170-3F45-BE52-6D3112FE104A}">
      <dgm:prSet phldrT="[Text]"/>
      <dgm:spPr/>
      <dgm:t>
        <a:bodyPr/>
        <a:lstStyle/>
        <a:p>
          <a:r>
            <a:rPr lang="en-US" dirty="0" smtClean="0"/>
            <a:t>Formula </a:t>
          </a:r>
          <a:r>
            <a:rPr lang="en-US" dirty="0" err="1" smtClean="0"/>
            <a:t>dipercepat</a:t>
          </a:r>
          <a:r>
            <a:rPr lang="en-US" dirty="0" smtClean="0"/>
            <a:t> </a:t>
          </a:r>
          <a:r>
            <a:rPr lang="en-US" dirty="0" err="1" smtClean="0"/>
            <a:t>membutuhkan</a:t>
          </a:r>
          <a:r>
            <a:rPr lang="en-US" dirty="0" smtClean="0"/>
            <a:t> super </a:t>
          </a:r>
          <a:r>
            <a:rPr lang="en-US" dirty="0" err="1" smtClean="0"/>
            <a:t>disintegran</a:t>
          </a:r>
          <a:r>
            <a:rPr lang="en-US" dirty="0" smtClean="0"/>
            <a:t> yang </a:t>
          </a:r>
          <a:r>
            <a:rPr lang="en-US" dirty="0" err="1" smtClean="0"/>
            <a:t>bekerja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konsentrasi</a:t>
          </a:r>
          <a:r>
            <a:rPr lang="en-US" dirty="0" smtClean="0"/>
            <a:t> </a:t>
          </a:r>
          <a:r>
            <a:rPr lang="en-US" dirty="0" err="1" smtClean="0"/>
            <a:t>rendah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memiliki</a:t>
          </a:r>
          <a:r>
            <a:rPr lang="en-US" dirty="0" smtClean="0"/>
            <a:t> </a:t>
          </a:r>
          <a:r>
            <a:rPr lang="en-US" dirty="0" err="1" smtClean="0"/>
            <a:t>efisiensi</a:t>
          </a:r>
          <a:r>
            <a:rPr lang="en-US" dirty="0" smtClean="0"/>
            <a:t> </a:t>
          </a:r>
          <a:r>
            <a:rPr lang="en-US" dirty="0" err="1" smtClean="0"/>
            <a:t>pemecahan</a:t>
          </a:r>
          <a:r>
            <a:rPr lang="en-US" dirty="0" smtClean="0"/>
            <a:t> yang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efektif</a:t>
          </a:r>
          <a:endParaRPr lang="en-US" dirty="0"/>
        </a:p>
      </dgm:t>
    </dgm:pt>
    <dgm:pt modelId="{62954A93-2848-5C46-826F-991F33DD1E33}" type="parTrans" cxnId="{4ECC33D2-FEA1-FE4F-BBEF-A1028217B7AF}">
      <dgm:prSet/>
      <dgm:spPr/>
      <dgm:t>
        <a:bodyPr/>
        <a:lstStyle/>
        <a:p>
          <a:endParaRPr lang="en-US"/>
        </a:p>
      </dgm:t>
    </dgm:pt>
    <dgm:pt modelId="{28FF40C7-4D9D-FF4A-BCA7-295D4D8E6662}" type="sibTrans" cxnId="{4ECC33D2-FEA1-FE4F-BBEF-A1028217B7AF}">
      <dgm:prSet/>
      <dgm:spPr/>
      <dgm:t>
        <a:bodyPr/>
        <a:lstStyle/>
        <a:p>
          <a:endParaRPr lang="en-US"/>
        </a:p>
      </dgm:t>
    </dgm:pt>
    <dgm:pt modelId="{67F7F592-E321-144F-B6E7-BE3116E26663}">
      <dgm:prSet phldrT="[Text]" phldr="1"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6AE3233B-A657-A848-80FF-67D54E1CAE87}" type="parTrans" cxnId="{354291EF-7381-6847-B89B-2C8066739C4A}">
      <dgm:prSet/>
      <dgm:spPr/>
      <dgm:t>
        <a:bodyPr/>
        <a:lstStyle/>
        <a:p>
          <a:endParaRPr lang="en-US"/>
        </a:p>
      </dgm:t>
    </dgm:pt>
    <dgm:pt modelId="{117240F6-2DD6-0A4B-AB5D-4164F3F95ED4}" type="sibTrans" cxnId="{354291EF-7381-6847-B89B-2C8066739C4A}">
      <dgm:prSet/>
      <dgm:spPr/>
      <dgm:t>
        <a:bodyPr/>
        <a:lstStyle/>
        <a:p>
          <a:endParaRPr lang="en-US"/>
        </a:p>
      </dgm:t>
    </dgm:pt>
    <dgm:pt modelId="{83EDD718-5F45-1749-92D3-60CC69BE07FA}">
      <dgm:prSet phldrT="[Text]"/>
      <dgm:spPr/>
      <dgm:t>
        <a:bodyPr/>
        <a:lstStyle/>
        <a:p>
          <a:r>
            <a:rPr lang="en-US" dirty="0" err="1" smtClean="0"/>
            <a:t>Contoh</a:t>
          </a:r>
          <a:r>
            <a:rPr lang="en-US" dirty="0" smtClean="0"/>
            <a:t> : </a:t>
          </a:r>
          <a:r>
            <a:rPr lang="en-US" dirty="0" err="1" smtClean="0"/>
            <a:t>Croscar</a:t>
          </a:r>
          <a:r>
            <a:rPr lang="en-US" dirty="0" smtClean="0"/>
            <a:t> </a:t>
          </a:r>
          <a:r>
            <a:rPr lang="en-US" dirty="0" err="1" smtClean="0"/>
            <a:t>mellosa</a:t>
          </a:r>
          <a:r>
            <a:rPr lang="en-US" dirty="0" smtClean="0"/>
            <a:t>, </a:t>
          </a:r>
          <a:r>
            <a:rPr lang="en-US" dirty="0" err="1" smtClean="0"/>
            <a:t>cros</a:t>
          </a:r>
          <a:r>
            <a:rPr lang="en-US" dirty="0" smtClean="0"/>
            <a:t> </a:t>
          </a:r>
          <a:r>
            <a:rPr lang="en-US" dirty="0" err="1" smtClean="0"/>
            <a:t>povidon</a:t>
          </a:r>
          <a:r>
            <a:rPr lang="en-US" dirty="0" smtClean="0"/>
            <a:t>, </a:t>
          </a:r>
          <a:r>
            <a:rPr lang="en-US" dirty="0" err="1" smtClean="0"/>
            <a:t>Kalsium</a:t>
          </a:r>
          <a:r>
            <a:rPr lang="en-US" dirty="0" smtClean="0"/>
            <a:t> </a:t>
          </a:r>
          <a:r>
            <a:rPr lang="en-US" dirty="0" err="1" smtClean="0"/>
            <a:t>silikat</a:t>
          </a:r>
          <a:r>
            <a:rPr lang="en-US" dirty="0" smtClean="0"/>
            <a:t>, </a:t>
          </a:r>
          <a:r>
            <a:rPr lang="en-US" dirty="0" err="1" smtClean="0"/>
            <a:t>Primogel</a:t>
          </a:r>
          <a:r>
            <a:rPr lang="en-US" dirty="0" smtClean="0"/>
            <a:t>, </a:t>
          </a:r>
          <a:r>
            <a:rPr lang="en-US" dirty="0" err="1" smtClean="0"/>
            <a:t>asam</a:t>
          </a:r>
          <a:r>
            <a:rPr lang="en-US" dirty="0" smtClean="0"/>
            <a:t> </a:t>
          </a:r>
          <a:r>
            <a:rPr lang="en-US" dirty="0" err="1" smtClean="0"/>
            <a:t>alginat</a:t>
          </a:r>
          <a:r>
            <a:rPr lang="en-US" dirty="0" smtClean="0"/>
            <a:t> </a:t>
          </a:r>
          <a:r>
            <a:rPr lang="en-US" dirty="0" err="1" smtClean="0"/>
            <a:t>dll</a:t>
          </a:r>
          <a:endParaRPr lang="en-US" dirty="0"/>
        </a:p>
      </dgm:t>
    </dgm:pt>
    <dgm:pt modelId="{7BB7A35B-6771-694B-B0DD-D7D483800654}" type="parTrans" cxnId="{9F3B79FA-6C9E-CE4C-8415-57175040E86E}">
      <dgm:prSet/>
      <dgm:spPr/>
      <dgm:t>
        <a:bodyPr/>
        <a:lstStyle/>
        <a:p>
          <a:endParaRPr lang="en-US"/>
        </a:p>
      </dgm:t>
    </dgm:pt>
    <dgm:pt modelId="{C18AA531-2815-AD43-94EE-376F073BC203}" type="sibTrans" cxnId="{9F3B79FA-6C9E-CE4C-8415-57175040E86E}">
      <dgm:prSet/>
      <dgm:spPr/>
      <dgm:t>
        <a:bodyPr/>
        <a:lstStyle/>
        <a:p>
          <a:endParaRPr lang="en-US"/>
        </a:p>
      </dgm:t>
    </dgm:pt>
    <dgm:pt modelId="{660332A1-A63F-1445-9519-73EA2EDA4D18}" type="pres">
      <dgm:prSet presAssocID="{A8B08C1D-6444-544A-873D-22AE2A21F71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AC910F-E804-D446-B112-273C63C67623}" type="pres">
      <dgm:prSet presAssocID="{1FAAAE3E-5724-BE4B-96B2-96D06DEEAD88}" presName="composite" presStyleCnt="0"/>
      <dgm:spPr/>
    </dgm:pt>
    <dgm:pt modelId="{E5006742-0730-B64B-8832-768921B87242}" type="pres">
      <dgm:prSet presAssocID="{1FAAAE3E-5724-BE4B-96B2-96D06DEEAD8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90157-559A-3548-9ABD-0039B07EEEDD}" type="pres">
      <dgm:prSet presAssocID="{1FAAAE3E-5724-BE4B-96B2-96D06DEEAD8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44BC3-97FC-0E42-B63D-3EF03B6D3F4B}" type="pres">
      <dgm:prSet presAssocID="{101A897F-AA02-B649-8EF1-766E378855B5}" presName="sp" presStyleCnt="0"/>
      <dgm:spPr/>
    </dgm:pt>
    <dgm:pt modelId="{62F39B5C-9808-4242-B3B3-57EC07A7A734}" type="pres">
      <dgm:prSet presAssocID="{3772CD73-1D0D-3C44-BE34-FB2C2D22A4B1}" presName="composite" presStyleCnt="0"/>
      <dgm:spPr/>
    </dgm:pt>
    <dgm:pt modelId="{02070CE7-8839-DF4C-BF03-40FBC11200D5}" type="pres">
      <dgm:prSet presAssocID="{3772CD73-1D0D-3C44-BE34-FB2C2D22A4B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B5AFF-806C-AC46-9211-38CF961828BF}" type="pres">
      <dgm:prSet presAssocID="{3772CD73-1D0D-3C44-BE34-FB2C2D22A4B1}" presName="descendantText" presStyleLbl="alignAcc1" presStyleIdx="1" presStyleCnt="3" custLinFactNeighborX="0" custLinFactNeighborY="2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17A00-51E7-7A43-8BF2-AA803CD6882A}" type="pres">
      <dgm:prSet presAssocID="{39E4A47C-E265-C748-99C8-0C2B5B7F5641}" presName="sp" presStyleCnt="0"/>
      <dgm:spPr/>
    </dgm:pt>
    <dgm:pt modelId="{AFD92396-B1A4-614A-ACC1-E9E9BCA732C5}" type="pres">
      <dgm:prSet presAssocID="{67F7F592-E321-144F-B6E7-BE3116E26663}" presName="composite" presStyleCnt="0"/>
      <dgm:spPr/>
    </dgm:pt>
    <dgm:pt modelId="{FC8C0415-1132-7241-81DE-86598306ABEE}" type="pres">
      <dgm:prSet presAssocID="{67F7F592-E321-144F-B6E7-BE3116E2666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C8BEFF-A806-DB4E-A811-338A599D80D1}" type="pres">
      <dgm:prSet presAssocID="{67F7F592-E321-144F-B6E7-BE3116E2666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2D42A9-BBA3-954A-93FD-17EC83694012}" type="presOf" srcId="{3772CD73-1D0D-3C44-BE34-FB2C2D22A4B1}" destId="{02070CE7-8839-DF4C-BF03-40FBC11200D5}" srcOrd="0" destOrd="0" presId="urn:microsoft.com/office/officeart/2005/8/layout/chevron2"/>
    <dgm:cxn modelId="{083BC6B5-D0C5-704F-9579-F7EA7686F90C}" type="presOf" srcId="{A8B08C1D-6444-544A-873D-22AE2A21F718}" destId="{660332A1-A63F-1445-9519-73EA2EDA4D18}" srcOrd="0" destOrd="0" presId="urn:microsoft.com/office/officeart/2005/8/layout/chevron2"/>
    <dgm:cxn modelId="{9F3B79FA-6C9E-CE4C-8415-57175040E86E}" srcId="{67F7F592-E321-144F-B6E7-BE3116E26663}" destId="{83EDD718-5F45-1749-92D3-60CC69BE07FA}" srcOrd="0" destOrd="0" parTransId="{7BB7A35B-6771-694B-B0DD-D7D483800654}" sibTransId="{C18AA531-2815-AD43-94EE-376F073BC203}"/>
    <dgm:cxn modelId="{354291EF-7381-6847-B89B-2C8066739C4A}" srcId="{A8B08C1D-6444-544A-873D-22AE2A21F718}" destId="{67F7F592-E321-144F-B6E7-BE3116E26663}" srcOrd="2" destOrd="0" parTransId="{6AE3233B-A657-A848-80FF-67D54E1CAE87}" sibTransId="{117240F6-2DD6-0A4B-AB5D-4164F3F95ED4}"/>
    <dgm:cxn modelId="{7CEDB8CA-D4AF-CD49-BF6D-D6E32F7AE6E2}" srcId="{1FAAAE3E-5724-BE4B-96B2-96D06DEEAD88}" destId="{74E0C0D2-9711-1C42-A34D-789FD3F9ED88}" srcOrd="0" destOrd="0" parTransId="{14726C20-51BC-5945-AA2F-02DCD0371B4E}" sibTransId="{DF813A25-9CBC-F14B-9AA5-6AEE662A0347}"/>
    <dgm:cxn modelId="{A1A5E8EF-9CBF-E44D-AD11-19E3D548A698}" type="presOf" srcId="{1FAAAE3E-5724-BE4B-96B2-96D06DEEAD88}" destId="{E5006742-0730-B64B-8832-768921B87242}" srcOrd="0" destOrd="0" presId="urn:microsoft.com/office/officeart/2005/8/layout/chevron2"/>
    <dgm:cxn modelId="{22F61066-5348-FA4F-8B26-4A0E361106D1}" srcId="{A8B08C1D-6444-544A-873D-22AE2A21F718}" destId="{1FAAAE3E-5724-BE4B-96B2-96D06DEEAD88}" srcOrd="0" destOrd="0" parTransId="{B52DAF02-0101-BF42-9685-091482978680}" sibTransId="{101A897F-AA02-B649-8EF1-766E378855B5}"/>
    <dgm:cxn modelId="{58505180-1BF0-664B-BF26-5C685ECFCEDD}" type="presOf" srcId="{83EDD718-5F45-1749-92D3-60CC69BE07FA}" destId="{67C8BEFF-A806-DB4E-A811-338A599D80D1}" srcOrd="0" destOrd="0" presId="urn:microsoft.com/office/officeart/2005/8/layout/chevron2"/>
    <dgm:cxn modelId="{B70D1CEA-172C-764B-9AD0-B8E9B6ADEB0D}" type="presOf" srcId="{E67E0FEF-0170-3F45-BE52-6D3112FE104A}" destId="{2A0B5AFF-806C-AC46-9211-38CF961828BF}" srcOrd="0" destOrd="0" presId="urn:microsoft.com/office/officeart/2005/8/layout/chevron2"/>
    <dgm:cxn modelId="{41FD7261-C4C3-A940-AC20-556112EB5D77}" type="presOf" srcId="{74E0C0D2-9711-1C42-A34D-789FD3F9ED88}" destId="{8D690157-559A-3548-9ABD-0039B07EEEDD}" srcOrd="0" destOrd="0" presId="urn:microsoft.com/office/officeart/2005/8/layout/chevron2"/>
    <dgm:cxn modelId="{5443425F-D07E-634C-B81F-C2A2EE851704}" srcId="{A8B08C1D-6444-544A-873D-22AE2A21F718}" destId="{3772CD73-1D0D-3C44-BE34-FB2C2D22A4B1}" srcOrd="1" destOrd="0" parTransId="{927EC5F0-30CA-DF48-B3D4-A4191F069945}" sibTransId="{39E4A47C-E265-C748-99C8-0C2B5B7F5641}"/>
    <dgm:cxn modelId="{4ECC33D2-FEA1-FE4F-BBEF-A1028217B7AF}" srcId="{3772CD73-1D0D-3C44-BE34-FB2C2D22A4B1}" destId="{E67E0FEF-0170-3F45-BE52-6D3112FE104A}" srcOrd="0" destOrd="0" parTransId="{62954A93-2848-5C46-826F-991F33DD1E33}" sibTransId="{28FF40C7-4D9D-FF4A-BCA7-295D4D8E6662}"/>
    <dgm:cxn modelId="{0652E17E-AD6D-9742-9FBB-A3E53C81385C}" type="presOf" srcId="{67F7F592-E321-144F-B6E7-BE3116E26663}" destId="{FC8C0415-1132-7241-81DE-86598306ABEE}" srcOrd="0" destOrd="0" presId="urn:microsoft.com/office/officeart/2005/8/layout/chevron2"/>
    <dgm:cxn modelId="{E65C9B5E-5DCD-484C-9FBE-ECF32A0ABEAA}" type="presParOf" srcId="{660332A1-A63F-1445-9519-73EA2EDA4D18}" destId="{D6AC910F-E804-D446-B112-273C63C67623}" srcOrd="0" destOrd="0" presId="urn:microsoft.com/office/officeart/2005/8/layout/chevron2"/>
    <dgm:cxn modelId="{44B3C25B-08BF-E74B-9CC7-8782A11BFCFF}" type="presParOf" srcId="{D6AC910F-E804-D446-B112-273C63C67623}" destId="{E5006742-0730-B64B-8832-768921B87242}" srcOrd="0" destOrd="0" presId="urn:microsoft.com/office/officeart/2005/8/layout/chevron2"/>
    <dgm:cxn modelId="{F104E107-C581-EE49-8090-A17DB8117B70}" type="presParOf" srcId="{D6AC910F-E804-D446-B112-273C63C67623}" destId="{8D690157-559A-3548-9ABD-0039B07EEEDD}" srcOrd="1" destOrd="0" presId="urn:microsoft.com/office/officeart/2005/8/layout/chevron2"/>
    <dgm:cxn modelId="{7B75C916-8D25-3A47-BCE4-787730553C77}" type="presParOf" srcId="{660332A1-A63F-1445-9519-73EA2EDA4D18}" destId="{95B44BC3-97FC-0E42-B63D-3EF03B6D3F4B}" srcOrd="1" destOrd="0" presId="urn:microsoft.com/office/officeart/2005/8/layout/chevron2"/>
    <dgm:cxn modelId="{D6FF432E-3EDE-894B-BCA0-AEC819F21F55}" type="presParOf" srcId="{660332A1-A63F-1445-9519-73EA2EDA4D18}" destId="{62F39B5C-9808-4242-B3B3-57EC07A7A734}" srcOrd="2" destOrd="0" presId="urn:microsoft.com/office/officeart/2005/8/layout/chevron2"/>
    <dgm:cxn modelId="{CBAF51BB-47E3-7A40-8C17-CA998EED727C}" type="presParOf" srcId="{62F39B5C-9808-4242-B3B3-57EC07A7A734}" destId="{02070CE7-8839-DF4C-BF03-40FBC11200D5}" srcOrd="0" destOrd="0" presId="urn:microsoft.com/office/officeart/2005/8/layout/chevron2"/>
    <dgm:cxn modelId="{9AF1E2AF-BFEE-CA4F-B2CC-FD890C44442A}" type="presParOf" srcId="{62F39B5C-9808-4242-B3B3-57EC07A7A734}" destId="{2A0B5AFF-806C-AC46-9211-38CF961828BF}" srcOrd="1" destOrd="0" presId="urn:microsoft.com/office/officeart/2005/8/layout/chevron2"/>
    <dgm:cxn modelId="{D1B3B153-9230-1944-B2AB-20B1AE06627E}" type="presParOf" srcId="{660332A1-A63F-1445-9519-73EA2EDA4D18}" destId="{F8A17A00-51E7-7A43-8BF2-AA803CD6882A}" srcOrd="3" destOrd="0" presId="urn:microsoft.com/office/officeart/2005/8/layout/chevron2"/>
    <dgm:cxn modelId="{5FD91577-1F0A-CB4F-86CE-F8E71A6D9CD6}" type="presParOf" srcId="{660332A1-A63F-1445-9519-73EA2EDA4D18}" destId="{AFD92396-B1A4-614A-ACC1-E9E9BCA732C5}" srcOrd="4" destOrd="0" presId="urn:microsoft.com/office/officeart/2005/8/layout/chevron2"/>
    <dgm:cxn modelId="{EE93FC22-DAD4-C541-B61D-F30D1F307A1C}" type="presParOf" srcId="{AFD92396-B1A4-614A-ACC1-E9E9BCA732C5}" destId="{FC8C0415-1132-7241-81DE-86598306ABEE}" srcOrd="0" destOrd="0" presId="urn:microsoft.com/office/officeart/2005/8/layout/chevron2"/>
    <dgm:cxn modelId="{26948308-9FF9-034A-9305-5C9745287EF7}" type="presParOf" srcId="{AFD92396-B1A4-614A-ACC1-E9E9BCA732C5}" destId="{67C8BEFF-A806-DB4E-A811-338A599D80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D62DA-3549-6E43-8D03-47E2AA9C8731}">
      <dsp:nvSpPr>
        <dsp:cNvPr id="0" name=""/>
        <dsp:cNvSpPr/>
      </dsp:nvSpPr>
      <dsp:spPr>
        <a:xfrm>
          <a:off x="2016224" y="0"/>
          <a:ext cx="3345178" cy="926791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Sedian-sediaan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farmasi</a:t>
          </a:r>
          <a:r>
            <a:rPr lang="en-US" sz="1700" kern="1200" dirty="0" smtClean="0"/>
            <a:t> yang </a:t>
          </a:r>
          <a:r>
            <a:rPr lang="en-US" sz="1700" kern="1200" dirty="0" err="1" smtClean="0"/>
            <a:t>beredar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meruupakan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suatu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sistem</a:t>
          </a:r>
          <a:r>
            <a:rPr lang="en-US" sz="1700" kern="1200" dirty="0" smtClean="0"/>
            <a:t> yang </a:t>
          </a:r>
          <a:r>
            <a:rPr lang="en-US" sz="1700" kern="1200" dirty="0" err="1" smtClean="0"/>
            <a:t>komplek</a:t>
          </a:r>
          <a:endParaRPr lang="en-US" sz="1700" kern="1200" dirty="0"/>
        </a:p>
      </dsp:txBody>
      <dsp:txXfrm>
        <a:off x="2043369" y="27145"/>
        <a:ext cx="3290888" cy="872501"/>
      </dsp:txXfrm>
    </dsp:sp>
    <dsp:sp modelId="{A79BBA4E-F357-684A-AC82-7B6EEE788E10}">
      <dsp:nvSpPr>
        <dsp:cNvPr id="0" name=""/>
        <dsp:cNvSpPr/>
      </dsp:nvSpPr>
      <dsp:spPr>
        <a:xfrm rot="2732796">
          <a:off x="4083683" y="1192644"/>
          <a:ext cx="959438" cy="32437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180996" y="1257519"/>
        <a:ext cx="764812" cy="194626"/>
      </dsp:txXfrm>
    </dsp:sp>
    <dsp:sp modelId="{1106DB51-59F8-F545-9D28-3755BC693F84}">
      <dsp:nvSpPr>
        <dsp:cNvPr id="0" name=""/>
        <dsp:cNvSpPr/>
      </dsp:nvSpPr>
      <dsp:spPr>
        <a:xfrm>
          <a:off x="4511200" y="1782874"/>
          <a:ext cx="1853582" cy="926791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Eksipien</a:t>
          </a:r>
          <a:endParaRPr lang="en-US" sz="1700" kern="1200" dirty="0"/>
        </a:p>
      </dsp:txBody>
      <dsp:txXfrm>
        <a:off x="4538345" y="1810019"/>
        <a:ext cx="1799292" cy="872501"/>
      </dsp:txXfrm>
    </dsp:sp>
    <dsp:sp modelId="{6E3585D9-CF72-8545-B61D-FF9B7AB92D71}">
      <dsp:nvSpPr>
        <dsp:cNvPr id="0" name=""/>
        <dsp:cNvSpPr/>
      </dsp:nvSpPr>
      <dsp:spPr>
        <a:xfrm rot="8100000">
          <a:off x="4067858" y="2974495"/>
          <a:ext cx="959438" cy="32437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4165171" y="3039370"/>
        <a:ext cx="764812" cy="194626"/>
      </dsp:txXfrm>
    </dsp:sp>
    <dsp:sp modelId="{EA9543D6-4AA0-984E-B0FC-573D1527B271}">
      <dsp:nvSpPr>
        <dsp:cNvPr id="0" name=""/>
        <dsp:cNvSpPr/>
      </dsp:nvSpPr>
      <dsp:spPr>
        <a:xfrm>
          <a:off x="2730372" y="3563702"/>
          <a:ext cx="1853582" cy="926791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Tablet </a:t>
          </a:r>
          <a:endParaRPr lang="en-US" sz="1700" kern="1200" dirty="0"/>
        </a:p>
      </dsp:txBody>
      <dsp:txXfrm>
        <a:off x="2757517" y="3590847"/>
        <a:ext cx="1799292" cy="872501"/>
      </dsp:txXfrm>
    </dsp:sp>
    <dsp:sp modelId="{229F4211-E988-084E-92A3-CF1C5B97A6AE}">
      <dsp:nvSpPr>
        <dsp:cNvPr id="0" name=""/>
        <dsp:cNvSpPr/>
      </dsp:nvSpPr>
      <dsp:spPr>
        <a:xfrm rot="13500000">
          <a:off x="2287030" y="2974495"/>
          <a:ext cx="959438" cy="32437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2384343" y="3039370"/>
        <a:ext cx="764812" cy="194626"/>
      </dsp:txXfrm>
    </dsp:sp>
    <dsp:sp modelId="{8124A422-33DB-4945-AFB6-D0E643515234}">
      <dsp:nvSpPr>
        <dsp:cNvPr id="0" name=""/>
        <dsp:cNvSpPr/>
      </dsp:nvSpPr>
      <dsp:spPr>
        <a:xfrm>
          <a:off x="949545" y="1782874"/>
          <a:ext cx="1853582" cy="926791"/>
        </a:xfrm>
        <a:prstGeom prst="roundRect">
          <a:avLst>
            <a:gd name="adj" fmla="val 1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zat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aktif</a:t>
          </a:r>
          <a:r>
            <a:rPr lang="en-US" sz="1700" kern="1200" dirty="0" smtClean="0"/>
            <a:t> (API)</a:t>
          </a:r>
          <a:endParaRPr lang="en-US" sz="1700" kern="1200" dirty="0"/>
        </a:p>
      </dsp:txBody>
      <dsp:txXfrm>
        <a:off x="976690" y="1810019"/>
        <a:ext cx="1799292" cy="872501"/>
      </dsp:txXfrm>
    </dsp:sp>
    <dsp:sp modelId="{C744CA41-5F83-1F4B-92C5-79734479FBF7}">
      <dsp:nvSpPr>
        <dsp:cNvPr id="0" name=""/>
        <dsp:cNvSpPr/>
      </dsp:nvSpPr>
      <dsp:spPr>
        <a:xfrm rot="18928304">
          <a:off x="2302855" y="1192644"/>
          <a:ext cx="959438" cy="324376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400168" y="1257519"/>
        <a:ext cx="764812" cy="194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C425F-B463-2746-B73B-FDEEA05DBAA4}">
      <dsp:nvSpPr>
        <dsp:cNvPr id="0" name=""/>
        <dsp:cNvSpPr/>
      </dsp:nvSpPr>
      <dsp:spPr>
        <a:xfrm>
          <a:off x="2411" y="1675497"/>
          <a:ext cx="2937420" cy="11749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Sifat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bahan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pengisi</a:t>
          </a:r>
          <a:r>
            <a:rPr lang="en-US" sz="2400" kern="1200" dirty="0" smtClean="0"/>
            <a:t> tablet </a:t>
          </a:r>
          <a:endParaRPr lang="en-US" sz="2400" kern="1200" dirty="0"/>
        </a:p>
      </dsp:txBody>
      <dsp:txXfrm>
        <a:off x="589895" y="1675497"/>
        <a:ext cx="1762452" cy="1174968"/>
      </dsp:txXfrm>
    </dsp:sp>
    <dsp:sp modelId="{28DE42EA-D6C7-614A-BB74-515609E3F857}">
      <dsp:nvSpPr>
        <dsp:cNvPr id="0" name=""/>
        <dsp:cNvSpPr/>
      </dsp:nvSpPr>
      <dsp:spPr>
        <a:xfrm>
          <a:off x="2646089" y="1675497"/>
          <a:ext cx="2937420" cy="11749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Sifat</a:t>
          </a:r>
          <a:r>
            <a:rPr lang="en-US" sz="2400" kern="1200" dirty="0" smtClean="0"/>
            <a:t> Kristal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laju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alir</a:t>
          </a:r>
          <a:endParaRPr lang="en-US" sz="2400" kern="1200" dirty="0" smtClean="0"/>
        </a:p>
      </dsp:txBody>
      <dsp:txXfrm>
        <a:off x="3233573" y="1675497"/>
        <a:ext cx="1762452" cy="1174968"/>
      </dsp:txXfrm>
    </dsp:sp>
    <dsp:sp modelId="{E309C5DC-ADEA-A848-94B5-9D6DE12E4AE7}">
      <dsp:nvSpPr>
        <dsp:cNvPr id="0" name=""/>
        <dsp:cNvSpPr/>
      </dsp:nvSpPr>
      <dsp:spPr>
        <a:xfrm>
          <a:off x="5289768" y="1675497"/>
          <a:ext cx="2937420" cy="11749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Karakteristik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produk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akhir</a:t>
          </a:r>
          <a:endParaRPr lang="en-US" sz="2500" kern="1200" dirty="0"/>
        </a:p>
      </dsp:txBody>
      <dsp:txXfrm>
        <a:off x="5877252" y="1675497"/>
        <a:ext cx="1762452" cy="11749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C8151-6CDB-694D-9CAE-CC5A66FFACD1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Eksipien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dalam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pembuatan</a:t>
          </a:r>
          <a:r>
            <a:rPr lang="en-US" sz="2300" kern="1200" dirty="0" smtClean="0"/>
            <a:t> yang </a:t>
          </a:r>
          <a:r>
            <a:rPr lang="en-US" sz="2300" kern="1200" dirty="0" err="1" smtClean="0"/>
            <a:t>berfungsi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untuk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memfasilitasi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hancurnya</a:t>
          </a:r>
          <a:r>
            <a:rPr lang="en-US" sz="2300" kern="1200" dirty="0" smtClean="0"/>
            <a:t> tablet </a:t>
          </a:r>
          <a:r>
            <a:rPr lang="en-US" sz="2300" kern="1200" dirty="0" err="1" smtClean="0"/>
            <a:t>ketika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terjadi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kontak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dengan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cairan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saluran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cerna</a:t>
          </a:r>
          <a:r>
            <a:rPr lang="en-US" sz="2300" kern="1200" dirty="0" smtClean="0"/>
            <a:t>(</a:t>
          </a:r>
          <a:r>
            <a:rPr lang="en-US" sz="2300" kern="1200" dirty="0" err="1" smtClean="0"/>
            <a:t>lachman</a:t>
          </a:r>
          <a:r>
            <a:rPr lang="en-US" sz="2300" kern="1200" dirty="0" smtClean="0"/>
            <a:t>, 1994)</a:t>
          </a:r>
          <a:endParaRPr lang="en-US" sz="2300" kern="1200" dirty="0"/>
        </a:p>
      </dsp:txBody>
      <dsp:txXfrm>
        <a:off x="1787356" y="0"/>
        <a:ext cx="6442243" cy="1414363"/>
      </dsp:txXfrm>
    </dsp:sp>
    <dsp:sp modelId="{FAC5BC6C-A6FC-E643-8749-07A29B4EB406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CE84D-6540-104E-B1A2-36082B9869D9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Disintegran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bekerja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dengan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menarik</a:t>
          </a:r>
          <a:r>
            <a:rPr lang="en-US" sz="2300" kern="1200" dirty="0" smtClean="0"/>
            <a:t> air </a:t>
          </a:r>
          <a:r>
            <a:rPr lang="en-US" sz="2300" kern="1200" dirty="0" err="1" smtClean="0"/>
            <a:t>kedalam</a:t>
          </a:r>
          <a:r>
            <a:rPr lang="en-US" sz="2300" kern="1200" dirty="0" smtClean="0"/>
            <a:t> tablet, </a:t>
          </a:r>
          <a:r>
            <a:rPr lang="en-US" sz="2300" kern="1200" dirty="0" err="1" smtClean="0"/>
            <a:t>mengembang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menyebabkan</a:t>
          </a:r>
          <a:r>
            <a:rPr lang="en-US" sz="2300" kern="1200" dirty="0" smtClean="0"/>
            <a:t> tablet </a:t>
          </a:r>
          <a:r>
            <a:rPr lang="en-US" sz="2300" kern="1200" dirty="0" err="1" smtClean="0"/>
            <a:t>pecah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menjadi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bagian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kecil</a:t>
          </a:r>
          <a:r>
            <a:rPr lang="en-US" sz="2300" kern="1200" dirty="0" smtClean="0"/>
            <a:t> (Anwar, 2018)</a:t>
          </a:r>
          <a:endParaRPr lang="en-US" sz="2300" kern="1200" dirty="0"/>
        </a:p>
      </dsp:txBody>
      <dsp:txXfrm>
        <a:off x="1787356" y="1555799"/>
        <a:ext cx="6442243" cy="1414363"/>
      </dsp:txXfrm>
    </dsp:sp>
    <dsp:sp modelId="{6E3BB543-7579-7243-962A-EF661DBA8618}">
      <dsp:nvSpPr>
        <dsp:cNvPr id="0" name=""/>
        <dsp:cNvSpPr/>
      </dsp:nvSpPr>
      <dsp:spPr>
        <a:xfrm>
          <a:off x="164627" y="1756797"/>
          <a:ext cx="1645920" cy="113149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B2947-5F43-FF4E-A847-9BAE041972D6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Kandungan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disintegran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cara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penambahan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derajat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kepadatan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berperan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dalam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efektifitas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dayan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hancur</a:t>
          </a:r>
          <a:r>
            <a:rPr lang="en-US" sz="2300" kern="1200" dirty="0" smtClean="0"/>
            <a:t> tablet (</a:t>
          </a:r>
          <a:r>
            <a:rPr lang="en-US" sz="2300" kern="1200" dirty="0" err="1" smtClean="0"/>
            <a:t>DepKes</a:t>
          </a:r>
          <a:r>
            <a:rPr lang="en-US" sz="2300" kern="1200" dirty="0" smtClean="0"/>
            <a:t> RI, 2014). </a:t>
          </a:r>
          <a:endParaRPr lang="en-US" sz="2300" kern="1200" dirty="0"/>
        </a:p>
      </dsp:txBody>
      <dsp:txXfrm>
        <a:off x="1787356" y="3111599"/>
        <a:ext cx="6442243" cy="1414363"/>
      </dsp:txXfrm>
    </dsp:sp>
    <dsp:sp modelId="{258AB435-E9EC-D04F-9843-9780F45DAEB0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06742-0730-B64B-8832-768921B87242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6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 rot="-5400000">
        <a:off x="1" y="573596"/>
        <a:ext cx="1146297" cy="491270"/>
      </dsp:txXfrm>
    </dsp:sp>
    <dsp:sp modelId="{8D690157-559A-3548-9ABD-0039B07EEEDD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 smtClean="0"/>
            <a:t>Perkembangan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jaman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tuntutan</a:t>
          </a:r>
          <a:r>
            <a:rPr lang="en-US" sz="2200" kern="1200" dirty="0" smtClean="0"/>
            <a:t> agar </a:t>
          </a:r>
          <a:r>
            <a:rPr lang="en-US" sz="2200" kern="1200" dirty="0" err="1" smtClean="0"/>
            <a:t>pecah</a:t>
          </a:r>
          <a:r>
            <a:rPr lang="en-US" sz="2200" kern="1200" dirty="0" smtClean="0"/>
            <a:t> tablet </a:t>
          </a:r>
          <a:r>
            <a:rPr lang="en-US" sz="2200" kern="1200" dirty="0" err="1" smtClean="0"/>
            <a:t>dalam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formulasi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dipercepat</a:t>
          </a:r>
          <a:endParaRPr lang="en-US" sz="2200" kern="1200" dirty="0"/>
        </a:p>
      </dsp:txBody>
      <dsp:txXfrm rot="-5400000">
        <a:off x="1146298" y="52408"/>
        <a:ext cx="7031341" cy="960496"/>
      </dsp:txXfrm>
    </dsp:sp>
    <dsp:sp modelId="{02070CE7-8839-DF4C-BF03-40FBC11200D5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6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 rot="-5400000">
        <a:off x="1" y="2017346"/>
        <a:ext cx="1146297" cy="491270"/>
      </dsp:txXfrm>
    </dsp:sp>
    <dsp:sp modelId="{2A0B5AFF-806C-AC46-9211-38CF961828BF}">
      <dsp:nvSpPr>
        <dsp:cNvPr id="0" name=""/>
        <dsp:cNvSpPr/>
      </dsp:nvSpPr>
      <dsp:spPr>
        <a:xfrm rot="5400000">
          <a:off x="4155739" y="-1540677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smtClean="0"/>
            <a:t>Formula </a:t>
          </a:r>
          <a:r>
            <a:rPr lang="en-US" sz="2200" kern="1200" dirty="0" err="1" smtClean="0"/>
            <a:t>dipercepat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membutuhkan</a:t>
          </a:r>
          <a:r>
            <a:rPr lang="en-US" sz="2200" kern="1200" dirty="0" smtClean="0"/>
            <a:t> super </a:t>
          </a:r>
          <a:r>
            <a:rPr lang="en-US" sz="2200" kern="1200" dirty="0" err="1" smtClean="0"/>
            <a:t>disintegran</a:t>
          </a:r>
          <a:r>
            <a:rPr lang="en-US" sz="2200" kern="1200" dirty="0" smtClean="0"/>
            <a:t> yang </a:t>
          </a:r>
          <a:r>
            <a:rPr lang="en-US" sz="2200" kern="1200" dirty="0" err="1" smtClean="0"/>
            <a:t>bekerja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dengan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konsentrasi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rendah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memiliki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efisiensi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pemecahan</a:t>
          </a:r>
          <a:r>
            <a:rPr lang="en-US" sz="2200" kern="1200" dirty="0" smtClean="0"/>
            <a:t> yang </a:t>
          </a:r>
          <a:r>
            <a:rPr lang="en-US" sz="2200" kern="1200" dirty="0" err="1" smtClean="0"/>
            <a:t>lebih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efektif</a:t>
          </a:r>
          <a:endParaRPr lang="en-US" sz="2200" kern="1200" dirty="0"/>
        </a:p>
      </dsp:txBody>
      <dsp:txXfrm rot="-5400000">
        <a:off x="1146298" y="1520725"/>
        <a:ext cx="7031341" cy="960496"/>
      </dsp:txXfrm>
    </dsp:sp>
    <dsp:sp modelId="{FC8C0415-1132-7241-81DE-86598306ABEE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6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 rot="-5400000">
        <a:off x="1" y="3461096"/>
        <a:ext cx="1146297" cy="491270"/>
      </dsp:txXfrm>
    </dsp:sp>
    <dsp:sp modelId="{67C8BEFF-A806-DB4E-A811-338A599D80D1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 smtClean="0"/>
            <a:t>Contoh</a:t>
          </a:r>
          <a:r>
            <a:rPr lang="en-US" sz="2200" kern="1200" dirty="0" smtClean="0"/>
            <a:t> : </a:t>
          </a:r>
          <a:r>
            <a:rPr lang="en-US" sz="2200" kern="1200" dirty="0" err="1" smtClean="0"/>
            <a:t>Croscar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mellosa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cros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povidon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Kalsium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silikat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Primogel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asam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alginat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dll</a:t>
          </a:r>
          <a:endParaRPr lang="en-US" sz="2200" kern="1200" dirty="0"/>
        </a:p>
      </dsp:txBody>
      <dsp:txXfrm rot="-5400000">
        <a:off x="1146298" y="2939908"/>
        <a:ext cx="7031341" cy="960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2B73F-6987-414E-85EB-DF4FA15E5218}" type="datetimeFigureOut">
              <a:rPr lang="en-US" smtClean="0"/>
              <a:t>11/4/19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B1A67-5FF3-734C-895B-2FF45D72C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0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6952" y="1124744"/>
            <a:ext cx="5542384" cy="1037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9832" y="3573016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 dirty="0" smtClean="0"/>
              <a:t>SESI PERKULIHAN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2987824" y="5132412"/>
            <a:ext cx="5360640" cy="4568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969888" y="4916388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35896" y="2204864"/>
            <a:ext cx="4176713" cy="7207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d-ID" dirty="0" smtClean="0"/>
              <a:t>MATA KULIAH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575" y="4149725"/>
            <a:ext cx="5127625" cy="1198563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d-ID" dirty="0" smtClean="0"/>
              <a:t>Topik Perkuliahan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3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551BFA-170C-E348-A10C-8525E30C1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4BFC7D5E-BEE2-2548-BE0E-0EAF131BEA74}" type="datetime1">
              <a:rPr lang="en-ID" smtClean="0"/>
              <a:t>04/11/19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C87C36-29DF-214F-941F-64FD1CC85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0E2528-4A77-D940-B3F2-BB85B830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26B55CF-566C-C144-BDD5-055F6AE449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10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05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868144" y="6495420"/>
            <a:ext cx="3097213" cy="3333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www.esaunggul.ac.id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82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8313" y="1773238"/>
            <a:ext cx="3959671" cy="4176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43438" y="1773238"/>
            <a:ext cx="3960812" cy="4176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46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21576B-E1C5-45F0-93D0-4652DD844997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864BF1-00C7-481D-B429-40D01BB6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8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93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33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008313" cy="129614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76672"/>
            <a:ext cx="5111750" cy="564949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51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603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g"/><Relationship Id="rId13" Type="http://schemas.openxmlformats.org/officeDocument/2006/relationships/hyperlink" Target="https://www.esaunggul.ac.id/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76256" y="6489371"/>
            <a:ext cx="217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13"/>
              </a:rPr>
              <a:t>www.esaunggul.ac.id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2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61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3.tiff"/><Relationship Id="rId8" Type="http://schemas.openxmlformats.org/officeDocument/2006/relationships/image" Target="../media/image4.tiff"/><Relationship Id="rId9" Type="http://schemas.openxmlformats.org/officeDocument/2006/relationships/image" Target="../media/image5.tiff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0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2806" y="2179886"/>
            <a:ext cx="6433690" cy="961081"/>
          </a:xfrm>
        </p:spPr>
        <p:txBody>
          <a:bodyPr/>
          <a:lstStyle/>
          <a:p>
            <a:pPr algn="l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RATIH DYAH PERTIWI,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M.Farm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Apt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824" y="3573016"/>
            <a:ext cx="5688632" cy="432048"/>
          </a:xfrm>
        </p:spPr>
        <p:txBody>
          <a:bodyPr/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Perkuliahan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Sesi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27784" y="980727"/>
            <a:ext cx="6151123" cy="1199159"/>
          </a:xfrm>
        </p:spPr>
        <p:txBody>
          <a:bodyPr/>
          <a:lstStyle/>
          <a:p>
            <a:pPr algn="l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FORMULASI DAN TEKHNOLOGI SEDIAAN PADAT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87824" y="4149080"/>
            <a:ext cx="5616624" cy="1367507"/>
          </a:xfrm>
        </p:spPr>
        <p:txBody>
          <a:bodyPr/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Eksipien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ediaan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Tablet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algn="l"/>
            <a:r>
              <a:rPr lang="en-US" sz="3200" dirty="0" err="1" smtClean="0">
                <a:solidFill>
                  <a:schemeClr val="tx1"/>
                </a:solidFill>
              </a:rPr>
              <a:t>Contoh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Pengikat</a:t>
            </a:r>
            <a:r>
              <a:rPr lang="en-US" sz="3200" dirty="0" smtClean="0">
                <a:solidFill>
                  <a:schemeClr val="tx1"/>
                </a:solidFill>
              </a:rPr>
              <a:t> :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</a:rPr>
              <a:t>starch, gum (acacia, </a:t>
            </a:r>
            <a:r>
              <a:rPr lang="en-US" sz="3200" dirty="0" err="1">
                <a:solidFill>
                  <a:schemeClr val="tx1"/>
                </a:solidFill>
              </a:rPr>
              <a:t>tragacanth</a:t>
            </a:r>
            <a:r>
              <a:rPr lang="en-US" sz="3200" dirty="0">
                <a:solidFill>
                  <a:schemeClr val="tx1"/>
                </a:solidFill>
              </a:rPr>
              <a:t>, gelatin)</a:t>
            </a:r>
            <a:r>
              <a:rPr lang="id-ID" sz="3200" dirty="0">
                <a:solidFill>
                  <a:schemeClr val="tx1"/>
                </a:solidFill>
              </a:rPr>
              <a:t>, </a:t>
            </a:r>
            <a:r>
              <a:rPr lang="en-US" sz="3200" dirty="0">
                <a:solidFill>
                  <a:schemeClr val="tx1"/>
                </a:solidFill>
              </a:rPr>
              <a:t>PVP, </a:t>
            </a:r>
            <a:r>
              <a:rPr lang="en-US" sz="3200" dirty="0" err="1">
                <a:solidFill>
                  <a:schemeClr val="tx1"/>
                </a:solidFill>
              </a:rPr>
              <a:t>metilselulosa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etilselulosa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hidroksipropilselulosa</a:t>
            </a:r>
            <a:endParaRPr lang="id-ID" sz="3200" dirty="0">
              <a:solidFill>
                <a:schemeClr val="tx1"/>
              </a:solidFill>
            </a:endParaRPr>
          </a:p>
          <a:p>
            <a:pPr algn="l"/>
            <a:endParaRPr lang="en-US" sz="3200" dirty="0" smtClean="0">
              <a:solidFill>
                <a:schemeClr val="tx1"/>
              </a:solidFill>
            </a:endParaRPr>
          </a:p>
          <a:p>
            <a:pPr algn="l"/>
            <a:endParaRPr lang="en-US" sz="3200" dirty="0">
              <a:solidFill>
                <a:schemeClr val="tx1"/>
              </a:solidFill>
            </a:endParaRPr>
          </a:p>
          <a:p>
            <a:pPr algn="l"/>
            <a:endParaRPr lang="en-US" sz="3200" dirty="0" smtClean="0">
              <a:solidFill>
                <a:schemeClr val="tx1"/>
              </a:solidFill>
            </a:endParaRPr>
          </a:p>
          <a:p>
            <a:pPr algn="l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457200" indent="-457200" algn="just">
              <a:buFont typeface="Arial" charset="0"/>
              <a:buChar char="•"/>
            </a:pPr>
            <a:r>
              <a:rPr lang="en-US" sz="3200" dirty="0" err="1">
                <a:solidFill>
                  <a:schemeClr val="tx1"/>
                </a:solidFill>
              </a:rPr>
              <a:t>Bahan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pengikat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menjamin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penyatuan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beberapa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partikel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serbuk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dalam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sebuah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granulat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err="1">
                <a:solidFill>
                  <a:schemeClr val="tx1"/>
                </a:solidFill>
              </a:rPr>
              <a:t>Kekompakan</a:t>
            </a:r>
            <a:r>
              <a:rPr lang="en-US" sz="3200" dirty="0">
                <a:solidFill>
                  <a:schemeClr val="tx1"/>
                </a:solidFill>
              </a:rPr>
              <a:t> tablet </a:t>
            </a:r>
            <a:r>
              <a:rPr lang="en-US" sz="3200" dirty="0" err="1">
                <a:solidFill>
                  <a:schemeClr val="tx1"/>
                </a:solidFill>
              </a:rPr>
              <a:t>selain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dipengaruhi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oleh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tekanan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pada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saat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kompresi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juga </a:t>
            </a:r>
            <a:r>
              <a:rPr lang="en-US" sz="3200" dirty="0" err="1" smtClean="0">
                <a:solidFill>
                  <a:schemeClr val="tx1"/>
                </a:solidFill>
              </a:rPr>
              <a:t>dipengaruhi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oleh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bahan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pengikat</a:t>
            </a:r>
            <a:r>
              <a:rPr lang="en-US" sz="3200" dirty="0">
                <a:solidFill>
                  <a:schemeClr val="tx1"/>
                </a:solidFill>
              </a:rPr>
              <a:t> (</a:t>
            </a:r>
            <a:r>
              <a:rPr lang="en-US" sz="3200" dirty="0" smtClean="0">
                <a:solidFill>
                  <a:schemeClr val="tx1"/>
                </a:solidFill>
              </a:rPr>
              <a:t>Voight,1995).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en-US" sz="3200" dirty="0" err="1">
                <a:solidFill>
                  <a:schemeClr val="tx1"/>
                </a:solidFill>
              </a:rPr>
              <a:t>Pemilihan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bahan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pengikat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bergantung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kepada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sifat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fisika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kimia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dari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bahan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obat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daya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ikat</a:t>
            </a:r>
            <a:r>
              <a:rPr lang="en-US" sz="3200" dirty="0">
                <a:solidFill>
                  <a:schemeClr val="tx1"/>
                </a:solidFill>
              </a:rPr>
              <a:t> yang </a:t>
            </a:r>
            <a:r>
              <a:rPr lang="en-US" sz="3200" dirty="0" err="1" smtClean="0">
                <a:solidFill>
                  <a:schemeClr val="tx1"/>
                </a:solidFill>
              </a:rPr>
              <a:t>diperlukan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tujuan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pemakaian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obatnya</a:t>
            </a:r>
            <a:r>
              <a:rPr lang="en-US" sz="3200" dirty="0">
                <a:solidFill>
                  <a:schemeClr val="tx1"/>
                </a:solidFill>
              </a:rPr>
              <a:t> (</a:t>
            </a:r>
            <a:r>
              <a:rPr lang="en-US" sz="3200" dirty="0" smtClean="0">
                <a:solidFill>
                  <a:schemeClr val="tx1"/>
                </a:solidFill>
              </a:rPr>
              <a:t>Soekemi,1987</a:t>
            </a:r>
            <a:r>
              <a:rPr lang="en-US" sz="3200" dirty="0">
                <a:solidFill>
                  <a:schemeClr val="tx1"/>
                </a:solidFill>
              </a:rPr>
              <a:t>).</a:t>
            </a:r>
          </a:p>
          <a:p>
            <a:pPr algn="just"/>
            <a:endParaRPr lang="en-US" sz="3200" dirty="0">
              <a:solidFill>
                <a:schemeClr val="tx1"/>
              </a:solidFill>
            </a:endParaRPr>
          </a:p>
          <a:p>
            <a:pPr algn="just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800" dirty="0" err="1">
                <a:solidFill>
                  <a:schemeClr val="tx1"/>
                </a:solidFill>
              </a:rPr>
              <a:t>Bahan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pengikat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memberikan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adhesi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pada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massa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serbuk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sewaktu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granulasi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pada</a:t>
            </a:r>
            <a:r>
              <a:rPr lang="en-US" sz="2800" dirty="0">
                <a:solidFill>
                  <a:schemeClr val="tx1"/>
                </a:solidFill>
              </a:rPr>
              <a:t> tablet </a:t>
            </a:r>
            <a:r>
              <a:rPr lang="en-US" sz="2800" dirty="0" err="1">
                <a:solidFill>
                  <a:schemeClr val="tx1"/>
                </a:solidFill>
              </a:rPr>
              <a:t>kempa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serta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menambah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kohesi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telah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pada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bahan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pengisi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Zat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pengikat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dapat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ditambahkan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dalam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kering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tetapi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lebih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efektif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jika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ditambahkan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dalam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larutan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Bahan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pengikat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umum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meliputi</a:t>
            </a:r>
            <a:r>
              <a:rPr lang="en-US" sz="2800" dirty="0">
                <a:solidFill>
                  <a:schemeClr val="tx1"/>
                </a:solidFill>
              </a:rPr>
              <a:t> gelatin, </a:t>
            </a:r>
            <a:r>
              <a:rPr lang="en-US" sz="2800" dirty="0" err="1">
                <a:solidFill>
                  <a:schemeClr val="tx1"/>
                </a:solidFill>
              </a:rPr>
              <a:t>sukrosa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povidon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metilselulosa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karboksimetilselulosa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pasta </a:t>
            </a:r>
            <a:r>
              <a:rPr lang="en-US" sz="2800" dirty="0" err="1">
                <a:solidFill>
                  <a:schemeClr val="tx1"/>
                </a:solidFill>
              </a:rPr>
              <a:t>pati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terhidrolisis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Bahan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pengikat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kering</a:t>
            </a:r>
            <a:r>
              <a:rPr lang="en-US" sz="2800" dirty="0">
                <a:solidFill>
                  <a:schemeClr val="tx1"/>
                </a:solidFill>
              </a:rPr>
              <a:t> yang paling </a:t>
            </a:r>
            <a:r>
              <a:rPr lang="en-US" sz="2800" dirty="0" err="1">
                <a:solidFill>
                  <a:schemeClr val="tx1"/>
                </a:solidFill>
              </a:rPr>
              <a:t>efektif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adalah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selulose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mikrokristal</a:t>
            </a:r>
            <a:r>
              <a:rPr lang="en-US" sz="2800" dirty="0">
                <a:solidFill>
                  <a:schemeClr val="tx1"/>
                </a:solidFill>
              </a:rPr>
              <a:t>, yang </a:t>
            </a:r>
            <a:r>
              <a:rPr lang="en-US" sz="2800" dirty="0" err="1">
                <a:solidFill>
                  <a:schemeClr val="tx1"/>
                </a:solidFill>
              </a:rPr>
              <a:t>umumnya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digunakan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dalam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membuat</a:t>
            </a:r>
            <a:r>
              <a:rPr lang="en-US" sz="2800" dirty="0">
                <a:solidFill>
                  <a:schemeClr val="tx1"/>
                </a:solidFill>
              </a:rPr>
              <a:t> tablet </a:t>
            </a:r>
            <a:r>
              <a:rPr lang="en-US" sz="2800" dirty="0" err="1">
                <a:solidFill>
                  <a:schemeClr val="tx1"/>
                </a:solidFill>
              </a:rPr>
              <a:t>kempa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langsung</a:t>
            </a:r>
            <a:r>
              <a:rPr lang="en-US" sz="2800" dirty="0">
                <a:solidFill>
                  <a:schemeClr val="tx1"/>
                </a:solidFill>
              </a:rPr>
              <a:t>. (</a:t>
            </a:r>
            <a:r>
              <a:rPr lang="en-US" sz="2800" dirty="0" err="1">
                <a:solidFill>
                  <a:schemeClr val="tx1"/>
                </a:solidFill>
              </a:rPr>
              <a:t>DepKes</a:t>
            </a:r>
            <a:r>
              <a:rPr lang="en-US" sz="2800" dirty="0">
                <a:solidFill>
                  <a:schemeClr val="tx1"/>
                </a:solidFill>
              </a:rPr>
              <a:t> RI, 2014). 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pengikat</a:t>
            </a:r>
            <a:r>
              <a:rPr lang="en-US" dirty="0" smtClean="0"/>
              <a:t> </a:t>
            </a:r>
            <a:r>
              <a:rPr lang="en-US" dirty="0" err="1" smtClean="0"/>
              <a:t>basah</a:t>
            </a:r>
            <a:r>
              <a:rPr lang="en-US" dirty="0" smtClean="0"/>
              <a:t>(Anwar, 2012) 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Mucilago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Gom</a:t>
            </a:r>
            <a:r>
              <a:rPr lang="en-US" sz="3600" dirty="0" smtClean="0">
                <a:solidFill>
                  <a:schemeClr val="tx1"/>
                </a:solidFill>
              </a:rPr>
              <a:t> Arab 10-25%</a:t>
            </a:r>
          </a:p>
          <a:p>
            <a:pPr marL="457200" indent="-457200" algn="l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Larutan</a:t>
            </a:r>
            <a:r>
              <a:rPr lang="en-US" sz="3600" dirty="0" smtClean="0">
                <a:solidFill>
                  <a:schemeClr val="tx1"/>
                </a:solidFill>
              </a:rPr>
              <a:t> Gelatin 2-10%</a:t>
            </a:r>
          </a:p>
          <a:p>
            <a:pPr marL="457200" indent="-457200" algn="l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Larutan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Etil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Selulosa</a:t>
            </a:r>
            <a:r>
              <a:rPr lang="en-US" sz="3600" dirty="0" smtClean="0">
                <a:solidFill>
                  <a:schemeClr val="tx1"/>
                </a:solidFill>
              </a:rPr>
              <a:t> 2-15%</a:t>
            </a:r>
          </a:p>
          <a:p>
            <a:pPr marL="457200" indent="-457200" algn="l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Larutan</a:t>
            </a:r>
            <a:r>
              <a:rPr lang="en-US" sz="3600" dirty="0" smtClean="0">
                <a:solidFill>
                  <a:schemeClr val="tx1"/>
                </a:solidFill>
              </a:rPr>
              <a:t> Kanji 1500, 5-10%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 smtClean="0"/>
              <a:t>pengikat</a:t>
            </a:r>
            <a:r>
              <a:rPr lang="en-US" dirty="0" smtClean="0"/>
              <a:t> </a:t>
            </a:r>
            <a:r>
              <a:rPr lang="en-US" dirty="0" err="1" smtClean="0"/>
              <a:t>kering</a:t>
            </a:r>
            <a:r>
              <a:rPr lang="en-US" dirty="0" smtClean="0"/>
              <a:t> (Anwar</a:t>
            </a:r>
            <a:r>
              <a:rPr lang="en-US" dirty="0"/>
              <a:t>, 2012) 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>
              <a:buAutoNum type="arabicPeriod"/>
            </a:pPr>
            <a:r>
              <a:rPr lang="en-US" sz="3200" dirty="0" err="1" smtClean="0">
                <a:solidFill>
                  <a:schemeClr val="tx1"/>
                </a:solidFill>
              </a:rPr>
              <a:t>Avicel</a:t>
            </a:r>
            <a:r>
              <a:rPr lang="en-US" sz="3200" dirty="0" smtClean="0">
                <a:solidFill>
                  <a:schemeClr val="tx1"/>
                </a:solidFill>
              </a:rPr>
              <a:t> PH101 </a:t>
            </a:r>
            <a:r>
              <a:rPr lang="en-US" sz="3200" dirty="0" err="1" smtClean="0">
                <a:solidFill>
                  <a:schemeClr val="tx1"/>
                </a:solidFill>
              </a:rPr>
              <a:t>dan</a:t>
            </a:r>
            <a:r>
              <a:rPr lang="en-US" sz="3200" dirty="0" smtClean="0">
                <a:solidFill>
                  <a:schemeClr val="tx1"/>
                </a:solidFill>
              </a:rPr>
              <a:t> PH 102</a:t>
            </a:r>
          </a:p>
          <a:p>
            <a:pPr marL="514350" indent="-514350" algn="l"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Starch 1500 </a:t>
            </a:r>
            <a:r>
              <a:rPr lang="en-US" sz="3200" dirty="0" err="1" smtClean="0">
                <a:solidFill>
                  <a:schemeClr val="tx1"/>
                </a:solidFill>
              </a:rPr>
              <a:t>dengan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konsentrasi</a:t>
            </a:r>
            <a:r>
              <a:rPr lang="en-US" sz="3200" dirty="0" smtClean="0">
                <a:solidFill>
                  <a:schemeClr val="tx1"/>
                </a:solidFill>
              </a:rPr>
              <a:t> 5-10%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5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856120"/>
              </p:ext>
            </p:extLst>
          </p:nvPr>
        </p:nvGraphicFramePr>
        <p:xfrm>
          <a:off x="837211" y="1302571"/>
          <a:ext cx="7695212" cy="4416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7738"/>
                <a:gridCol w="1411822"/>
                <a:gridCol w="1411822"/>
                <a:gridCol w="1332602"/>
                <a:gridCol w="1261228"/>
              </a:tblGrid>
              <a:tr h="63093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20"/>
                        </a:spcAft>
                      </a:pPr>
                      <a:r>
                        <a:rPr lang="id-ID" sz="1800" spc="10" dirty="0">
                          <a:effectLst/>
                        </a:rPr>
                        <a:t>Pengikat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Volume larutan granulasi yang dibutuhkan (ml) untuk beberapa Pengisi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15468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 dirty="0">
                          <a:effectLst/>
                        </a:rPr>
                        <a:t>Sukrosa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Laktosa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Dextrosa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Manitol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10% Gelatin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200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290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500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560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50% Glukosa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300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 dirty="0">
                          <a:effectLst/>
                        </a:rPr>
                        <a:t>325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500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585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</a:tr>
              <a:tr h="630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 dirty="0">
                          <a:effectLst/>
                        </a:rPr>
                        <a:t>2% </a:t>
                      </a:r>
                      <a:r>
                        <a:rPr lang="id-ID" sz="1800" spc="10" dirty="0" err="1">
                          <a:effectLst/>
                        </a:rPr>
                        <a:t>Metilselulosa</a:t>
                      </a:r>
                      <a:r>
                        <a:rPr lang="id-ID" sz="1800" spc="10" dirty="0">
                          <a:effectLst/>
                        </a:rPr>
                        <a:t> (400 </a:t>
                      </a:r>
                      <a:r>
                        <a:rPr lang="id-ID" sz="1800" spc="10" dirty="0" err="1">
                          <a:effectLst/>
                        </a:rPr>
                        <a:t>cps</a:t>
                      </a:r>
                      <a:r>
                        <a:rPr lang="id-ID" sz="1800" spc="10" dirty="0">
                          <a:effectLst/>
                        </a:rPr>
                        <a:t>)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290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400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835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570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Air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300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400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660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750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10% Akasia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220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400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685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675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10% Musilago Amili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285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460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660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810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50% Alkohol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460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700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1000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1000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10% PVP (dlm air)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260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340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470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525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10% PVP (dlm alkohol)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780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650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825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900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10% sorbitol (dlm air)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280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440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>
                          <a:effectLst/>
                        </a:rPr>
                        <a:t>750</a:t>
                      </a:r>
                      <a:endParaRPr lang="id-ID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spc="10" dirty="0">
                          <a:effectLst/>
                        </a:rPr>
                        <a:t>655</a:t>
                      </a:r>
                      <a:endParaRPr lang="id-ID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3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Penghancur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6898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1600200"/>
            <a:ext cx="1810544" cy="13810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3191192"/>
            <a:ext cx="1810544" cy="1371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4752676"/>
            <a:ext cx="1810544" cy="13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Disintegran</a:t>
            </a:r>
            <a:r>
              <a:rPr lang="id-ID" b="1" dirty="0" smtClean="0"/>
              <a:t> / Penghancur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 algn="just">
              <a:buFont typeface="Arial" charset="0"/>
              <a:buChar char="•"/>
            </a:pPr>
            <a:r>
              <a:rPr lang="id-ID" sz="2400" dirty="0" smtClean="0">
                <a:solidFill>
                  <a:schemeClr val="tx1"/>
                </a:solidFill>
              </a:rPr>
              <a:t>Cara </a:t>
            </a:r>
            <a:r>
              <a:rPr lang="id-ID" sz="2400" dirty="0">
                <a:solidFill>
                  <a:schemeClr val="tx1"/>
                </a:solidFill>
              </a:rPr>
              <a:t>pakai/penambahan </a:t>
            </a:r>
            <a:r>
              <a:rPr lang="id-ID" sz="2400" dirty="0" err="1" smtClean="0">
                <a:solidFill>
                  <a:schemeClr val="tx1"/>
                </a:solidFill>
              </a:rPr>
              <a:t>disintegran</a:t>
            </a:r>
            <a:r>
              <a:rPr lang="id-ID" sz="2400" dirty="0" smtClean="0">
                <a:solidFill>
                  <a:schemeClr val="tx1"/>
                </a:solidFill>
              </a:rPr>
              <a:t>: </a:t>
            </a:r>
          </a:p>
          <a:p>
            <a:pPr marL="762000" algn="just"/>
            <a:r>
              <a:rPr lang="id-ID" sz="2400" i="1" dirty="0" smtClean="0">
                <a:solidFill>
                  <a:schemeClr val="tx1"/>
                </a:solidFill>
              </a:rPr>
              <a:t>internal </a:t>
            </a:r>
            <a:r>
              <a:rPr lang="id-ID" sz="2400" i="1" dirty="0">
                <a:solidFill>
                  <a:schemeClr val="tx1"/>
                </a:solidFill>
              </a:rPr>
              <a:t>addition </a:t>
            </a:r>
            <a:r>
              <a:rPr lang="id-ID" sz="2400" dirty="0">
                <a:solidFill>
                  <a:schemeClr val="tx1"/>
                </a:solidFill>
              </a:rPr>
              <a:t>(saat granulasi) : disintegran dicampur dengan bahan lainnya sebelum ditambah dengan larutan </a:t>
            </a:r>
            <a:r>
              <a:rPr lang="id-ID" sz="2400" dirty="0" err="1" smtClean="0">
                <a:solidFill>
                  <a:schemeClr val="tx1"/>
                </a:solidFill>
              </a:rPr>
              <a:t>penggranul</a:t>
            </a:r>
            <a:endParaRPr lang="id-ID" sz="2400" dirty="0" smtClean="0">
              <a:solidFill>
                <a:schemeClr val="tx1"/>
              </a:solidFill>
            </a:endParaRPr>
          </a:p>
          <a:p>
            <a:pPr marL="762000" algn="just"/>
            <a:r>
              <a:rPr lang="id-ID" sz="2400" i="1" dirty="0" err="1" smtClean="0">
                <a:solidFill>
                  <a:schemeClr val="tx1"/>
                </a:solidFill>
              </a:rPr>
              <a:t>external</a:t>
            </a:r>
            <a:r>
              <a:rPr lang="id-ID" sz="2400" i="1" dirty="0" smtClean="0">
                <a:solidFill>
                  <a:schemeClr val="tx1"/>
                </a:solidFill>
              </a:rPr>
              <a:t> </a:t>
            </a:r>
            <a:r>
              <a:rPr lang="id-ID" sz="2400" i="1" dirty="0">
                <a:solidFill>
                  <a:schemeClr val="tx1"/>
                </a:solidFill>
              </a:rPr>
              <a:t>addition : </a:t>
            </a:r>
            <a:r>
              <a:rPr lang="id-ID" sz="2400" dirty="0">
                <a:solidFill>
                  <a:schemeClr val="tx1"/>
                </a:solidFill>
              </a:rPr>
              <a:t>disintegran ditambahkan setelah </a:t>
            </a:r>
            <a:r>
              <a:rPr lang="id-ID" sz="2400" dirty="0" err="1">
                <a:solidFill>
                  <a:schemeClr val="tx1"/>
                </a:solidFill>
              </a:rPr>
              <a:t>granul</a:t>
            </a:r>
            <a:r>
              <a:rPr lang="id-ID" sz="2400" dirty="0">
                <a:solidFill>
                  <a:schemeClr val="tx1"/>
                </a:solidFill>
              </a:rPr>
              <a:t> </a:t>
            </a:r>
            <a:r>
              <a:rPr lang="id-ID" sz="2400" dirty="0" smtClean="0">
                <a:solidFill>
                  <a:schemeClr val="tx1"/>
                </a:solidFill>
              </a:rPr>
              <a:t>terbentur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id-ID" sz="2400" dirty="0" smtClean="0">
                <a:solidFill>
                  <a:schemeClr val="tx1"/>
                </a:solidFill>
              </a:rPr>
              <a:t>Yang </a:t>
            </a:r>
            <a:r>
              <a:rPr lang="id-ID" sz="2400" dirty="0">
                <a:solidFill>
                  <a:schemeClr val="tx1"/>
                </a:solidFill>
              </a:rPr>
              <a:t>paling baik adalah menambahkan disintegran secara kombinasi (internal &amp; </a:t>
            </a:r>
            <a:r>
              <a:rPr lang="id-ID" sz="2400" dirty="0" err="1">
                <a:solidFill>
                  <a:schemeClr val="tx1"/>
                </a:solidFill>
              </a:rPr>
              <a:t>external</a:t>
            </a:r>
            <a:r>
              <a:rPr lang="id-ID" sz="2400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 algn="just">
              <a:buFont typeface="Arial" charset="0"/>
              <a:buChar char="•"/>
            </a:pPr>
            <a:endParaRPr lang="id-ID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85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075240" cy="4531641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id-ID" sz="2800" dirty="0">
                <a:solidFill>
                  <a:schemeClr val="tx1"/>
                </a:solidFill>
              </a:rPr>
              <a:t>Contoh Penghancur </a:t>
            </a:r>
            <a:r>
              <a:rPr lang="id-ID" sz="28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Starch </a:t>
            </a:r>
            <a:r>
              <a:rPr lang="en-US" sz="2800" dirty="0">
                <a:solidFill>
                  <a:schemeClr val="tx1"/>
                </a:solidFill>
              </a:rPr>
              <a:t>(</a:t>
            </a:r>
            <a:r>
              <a:rPr lang="en-US" sz="2800" dirty="0" err="1">
                <a:solidFill>
                  <a:schemeClr val="tx1"/>
                </a:solidFill>
              </a:rPr>
              <a:t>amylum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  <a:r>
              <a:rPr lang="id-ID" sz="2800" dirty="0">
                <a:solidFill>
                  <a:schemeClr val="tx1"/>
                </a:solidFill>
              </a:rPr>
              <a:t>, </a:t>
            </a:r>
            <a:r>
              <a:rPr lang="en-US" sz="2800" dirty="0">
                <a:solidFill>
                  <a:schemeClr val="tx1"/>
                </a:solidFill>
              </a:rPr>
              <a:t>Starch 1500</a:t>
            </a:r>
            <a:r>
              <a:rPr lang="id-ID" sz="2800" dirty="0">
                <a:solidFill>
                  <a:schemeClr val="tx1"/>
                </a:solidFill>
              </a:rPr>
              <a:t>, </a:t>
            </a:r>
            <a:r>
              <a:rPr lang="en-US" sz="2800" dirty="0">
                <a:solidFill>
                  <a:schemeClr val="tx1"/>
                </a:solidFill>
              </a:rPr>
              <a:t>odium starch </a:t>
            </a:r>
            <a:r>
              <a:rPr lang="en-US" sz="2800" dirty="0" err="1">
                <a:solidFill>
                  <a:schemeClr val="tx1"/>
                </a:solidFill>
              </a:rPr>
              <a:t>glycolate</a:t>
            </a:r>
            <a:r>
              <a:rPr lang="en-US" sz="2800" dirty="0">
                <a:solidFill>
                  <a:schemeClr val="tx1"/>
                </a:solidFill>
              </a:rPr>
              <a:t> (</a:t>
            </a:r>
            <a:r>
              <a:rPr lang="en-US" sz="2800" dirty="0" err="1">
                <a:solidFill>
                  <a:schemeClr val="tx1"/>
                </a:solidFill>
              </a:rPr>
              <a:t>primogel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explotab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  <a:r>
              <a:rPr lang="id-ID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Selulosa</a:t>
            </a:r>
            <a:r>
              <a:rPr lang="en-US" sz="2800" dirty="0">
                <a:solidFill>
                  <a:schemeClr val="tx1"/>
                </a:solidFill>
              </a:rPr>
              <a:t> (</a:t>
            </a:r>
            <a:r>
              <a:rPr lang="en-US" sz="2800" dirty="0" err="1">
                <a:solidFill>
                  <a:schemeClr val="tx1"/>
                </a:solidFill>
              </a:rPr>
              <a:t>selulosa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metilselulosa</a:t>
            </a:r>
            <a:r>
              <a:rPr lang="en-US" sz="2800" dirty="0">
                <a:solidFill>
                  <a:schemeClr val="tx1"/>
                </a:solidFill>
              </a:rPr>
              <a:t>, CMC, CMC-Na, </a:t>
            </a:r>
            <a:r>
              <a:rPr lang="en-US" sz="2800" dirty="0" err="1">
                <a:solidFill>
                  <a:schemeClr val="tx1"/>
                </a:solidFill>
              </a:rPr>
              <a:t>Avicel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Acdisol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  <a:r>
              <a:rPr lang="id-ID" sz="2800" dirty="0">
                <a:solidFill>
                  <a:schemeClr val="tx1"/>
                </a:solidFill>
              </a:rPr>
              <a:t>, </a:t>
            </a:r>
            <a:r>
              <a:rPr lang="en-US" sz="2800" dirty="0">
                <a:solidFill>
                  <a:schemeClr val="tx1"/>
                </a:solidFill>
              </a:rPr>
              <a:t>Gums (agar, pectin, </a:t>
            </a:r>
            <a:r>
              <a:rPr lang="en-US" sz="2800" dirty="0" err="1">
                <a:solidFill>
                  <a:schemeClr val="tx1"/>
                </a:solidFill>
              </a:rPr>
              <a:t>tragacant</a:t>
            </a:r>
            <a:r>
              <a:rPr lang="en-US" sz="2800" dirty="0">
                <a:solidFill>
                  <a:schemeClr val="tx1"/>
                </a:solidFill>
              </a:rPr>
              <a:t>, guar gum)</a:t>
            </a:r>
            <a:r>
              <a:rPr lang="id-ID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Alginat</a:t>
            </a:r>
            <a:r>
              <a:rPr lang="en-US" sz="2800" dirty="0">
                <a:solidFill>
                  <a:schemeClr val="tx1"/>
                </a:solidFill>
              </a:rPr>
              <a:t> (</a:t>
            </a:r>
            <a:r>
              <a:rPr lang="en-US" sz="2800" dirty="0" err="1">
                <a:solidFill>
                  <a:schemeClr val="tx1"/>
                </a:solidFill>
              </a:rPr>
              <a:t>asam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alginat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Na-</a:t>
            </a:r>
            <a:r>
              <a:rPr lang="en-US" sz="2800" dirty="0" err="1">
                <a:solidFill>
                  <a:schemeClr val="tx1"/>
                </a:solidFill>
              </a:rPr>
              <a:t>alginat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  <a:endParaRPr lang="id-ID" sz="2800" dirty="0">
              <a:solidFill>
                <a:schemeClr val="tx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endParaRPr lang="id-ID" sz="2800" dirty="0">
              <a:solidFill>
                <a:schemeClr val="tx1"/>
              </a:solidFill>
            </a:endParaRPr>
          </a:p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43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disintegran</a:t>
            </a:r>
            <a:r>
              <a:rPr lang="en-US" dirty="0" smtClean="0"/>
              <a:t> (Anwar, 2012)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marL="457200" indent="-45720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Swelling : </a:t>
            </a:r>
            <a:r>
              <a:rPr lang="en-US" dirty="0" err="1" smtClean="0">
                <a:solidFill>
                  <a:schemeClr val="tx1"/>
                </a:solidFill>
              </a:rPr>
              <a:t>disintegran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mengalami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pengembangan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apabila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bercampur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air. </a:t>
            </a:r>
            <a:r>
              <a:rPr lang="en-US" dirty="0" err="1" smtClean="0">
                <a:solidFill>
                  <a:schemeClr val="tx1"/>
                </a:solidFill>
              </a:rPr>
              <a:t>Saat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mengembang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dibutuhkan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ruang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porositas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cukup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banyak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sehingga</a:t>
            </a:r>
            <a:r>
              <a:rPr lang="en-US" dirty="0" smtClean="0">
                <a:solidFill>
                  <a:schemeClr val="tx1"/>
                </a:solidFill>
              </a:rPr>
              <a:t> tablet </a:t>
            </a:r>
            <a:r>
              <a:rPr lang="en-US" dirty="0" err="1" smtClean="0">
                <a:solidFill>
                  <a:schemeClr val="tx1"/>
                </a:solidFill>
              </a:rPr>
              <a:t>menjadi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pecah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Heat of Wetting : </a:t>
            </a:r>
            <a:r>
              <a:rPr lang="en-US" dirty="0" err="1" smtClean="0">
                <a:solidFill>
                  <a:schemeClr val="tx1"/>
                </a:solidFill>
              </a:rPr>
              <a:t>Disintegran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terbasahi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oleh</a:t>
            </a:r>
            <a:r>
              <a:rPr lang="en-US" dirty="0" smtClean="0">
                <a:solidFill>
                  <a:schemeClr val="tx1"/>
                </a:solidFill>
              </a:rPr>
              <a:t> air </a:t>
            </a:r>
            <a:r>
              <a:rPr lang="en-US" dirty="0" err="1" smtClean="0">
                <a:solidFill>
                  <a:schemeClr val="tx1"/>
                </a:solidFill>
              </a:rPr>
              <a:t>atau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kelembabab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menimbulkan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panas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sehingga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udara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terperangkap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tablet </a:t>
            </a:r>
            <a:r>
              <a:rPr lang="en-US" dirty="0" err="1" smtClean="0">
                <a:solidFill>
                  <a:schemeClr val="tx1"/>
                </a:solidFill>
              </a:rPr>
              <a:t>bergesar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mempebsar</a:t>
            </a:r>
            <a:r>
              <a:rPr lang="en-US" dirty="0" smtClean="0">
                <a:solidFill>
                  <a:schemeClr val="tx1"/>
                </a:solidFill>
              </a:rPr>
              <a:t> volume </a:t>
            </a:r>
            <a:r>
              <a:rPr lang="en-US" dirty="0" err="1" smtClean="0">
                <a:solidFill>
                  <a:schemeClr val="tx1"/>
                </a:solidFill>
              </a:rPr>
              <a:t>sehingga</a:t>
            </a:r>
            <a:r>
              <a:rPr lang="en-US" dirty="0" smtClean="0">
                <a:solidFill>
                  <a:schemeClr val="tx1"/>
                </a:solidFill>
              </a:rPr>
              <a:t> tablet </a:t>
            </a:r>
            <a:r>
              <a:rPr lang="en-US" dirty="0" err="1" smtClean="0">
                <a:solidFill>
                  <a:schemeClr val="tx1"/>
                </a:solidFill>
              </a:rPr>
              <a:t>menjadi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pecah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Deformation Recovery : </a:t>
            </a:r>
            <a:r>
              <a:rPr lang="en-US" dirty="0" err="1" smtClean="0">
                <a:solidFill>
                  <a:schemeClr val="tx1"/>
                </a:solidFill>
              </a:rPr>
              <a:t>Disintegran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bersifat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dformasi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plastis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Pengaruh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masuknya</a:t>
            </a:r>
            <a:r>
              <a:rPr lang="en-US" dirty="0" smtClean="0">
                <a:solidFill>
                  <a:schemeClr val="tx1"/>
                </a:solidFill>
              </a:rPr>
              <a:t> air </a:t>
            </a:r>
            <a:r>
              <a:rPr lang="en-US" dirty="0" err="1" smtClean="0">
                <a:solidFill>
                  <a:schemeClr val="tx1"/>
                </a:solidFill>
              </a:rPr>
              <a:t>menyebabkan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kekuatan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tekanan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berkurang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disintegran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berubah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formasi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semula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membutuhkan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ruangan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sehingga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pecah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Repulsion theory : </a:t>
            </a:r>
            <a:r>
              <a:rPr lang="en-US" dirty="0" err="1" smtClean="0">
                <a:solidFill>
                  <a:schemeClr val="tx1"/>
                </a:solidFill>
              </a:rPr>
              <a:t>Masuknya</a:t>
            </a:r>
            <a:r>
              <a:rPr lang="en-US" dirty="0" smtClean="0">
                <a:solidFill>
                  <a:schemeClr val="tx1"/>
                </a:solidFill>
              </a:rPr>
              <a:t> air </a:t>
            </a:r>
            <a:r>
              <a:rPr lang="en-US" dirty="0" err="1" smtClean="0">
                <a:solidFill>
                  <a:schemeClr val="tx1"/>
                </a:solidFill>
              </a:rPr>
              <a:t>menyebabkan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rusaknya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ikatan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hidrogen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sehingga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sifat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adesif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berkurang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sehingga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mengakibatkan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saling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tolak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menolak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hancur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Water </a:t>
            </a:r>
            <a:r>
              <a:rPr lang="en-US" dirty="0" smtClean="0">
                <a:solidFill>
                  <a:schemeClr val="tx1"/>
                </a:solidFill>
              </a:rPr>
              <a:t>wicking : </a:t>
            </a:r>
            <a:r>
              <a:rPr lang="en-US" dirty="0" err="1" smtClean="0">
                <a:solidFill>
                  <a:schemeClr val="tx1"/>
                </a:solidFill>
              </a:rPr>
              <a:t>masuknya</a:t>
            </a:r>
            <a:r>
              <a:rPr lang="en-US" dirty="0" smtClean="0">
                <a:solidFill>
                  <a:schemeClr val="tx1"/>
                </a:solidFill>
              </a:rPr>
              <a:t> air </a:t>
            </a:r>
            <a:r>
              <a:rPr lang="en-US" dirty="0" err="1" smtClean="0">
                <a:solidFill>
                  <a:schemeClr val="tx1"/>
                </a:solidFill>
              </a:rPr>
              <a:t>kedalam</a:t>
            </a:r>
            <a:r>
              <a:rPr lang="en-US" dirty="0" smtClean="0">
                <a:solidFill>
                  <a:schemeClr val="tx1"/>
                </a:solidFill>
              </a:rPr>
              <a:t> tablet </a:t>
            </a:r>
            <a:r>
              <a:rPr lang="en-US" dirty="0" err="1" smtClean="0">
                <a:solidFill>
                  <a:schemeClr val="tx1"/>
                </a:solidFill>
              </a:rPr>
              <a:t>diikuti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</a:t>
            </a:r>
            <a:r>
              <a:rPr lang="en-US" dirty="0" err="1" smtClean="0">
                <a:solidFill>
                  <a:schemeClr val="tx1"/>
                </a:solidFill>
              </a:rPr>
              <a:t>embentukan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lorong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seperti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rajutan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dalam</a:t>
            </a:r>
            <a:r>
              <a:rPr lang="en-US" dirty="0" smtClean="0">
                <a:solidFill>
                  <a:schemeClr val="tx1"/>
                </a:solidFill>
              </a:rPr>
              <a:t> tablet yang lama lama </a:t>
            </a:r>
            <a:r>
              <a:rPr lang="en-US" dirty="0" err="1" smtClean="0">
                <a:solidFill>
                  <a:schemeClr val="tx1"/>
                </a:solidFill>
              </a:rPr>
              <a:t>terkikis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hancur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3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Pengantar</a:t>
            </a:r>
            <a:r>
              <a:rPr lang="en-US" dirty="0" smtClean="0"/>
              <a:t> :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11493939"/>
              </p:ext>
            </p:extLst>
          </p:nvPr>
        </p:nvGraphicFramePr>
        <p:xfrm>
          <a:off x="1043609" y="1417639"/>
          <a:ext cx="7314328" cy="4492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68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 </a:t>
            </a:r>
            <a:r>
              <a:rPr lang="en-US" dirty="0" err="1" smtClean="0"/>
              <a:t>Disintegrant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146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57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pelicin</a:t>
            </a:r>
            <a:r>
              <a:rPr lang="en-US" dirty="0"/>
              <a:t> (Lubricant)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9048" y="1417638"/>
            <a:ext cx="8207751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/>
              <a:t>Bahan</a:t>
            </a:r>
            <a:r>
              <a:rPr lang="en-US" sz="3200" dirty="0" smtClean="0"/>
              <a:t> </a:t>
            </a:r>
            <a:r>
              <a:rPr lang="en-US" sz="3200" dirty="0" err="1"/>
              <a:t>pelicin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pembuatan</a:t>
            </a:r>
            <a:r>
              <a:rPr lang="en-US" sz="3200" dirty="0"/>
              <a:t> tablet </a:t>
            </a:r>
            <a:r>
              <a:rPr lang="en-US" sz="3200" dirty="0" err="1"/>
              <a:t>berfungsi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mencegah</a:t>
            </a:r>
            <a:r>
              <a:rPr lang="en-US" sz="3200" dirty="0"/>
              <a:t> </a:t>
            </a:r>
            <a:r>
              <a:rPr lang="en-US" sz="3200" dirty="0" err="1" smtClean="0"/>
              <a:t>melekatnya</a:t>
            </a:r>
            <a:r>
              <a:rPr lang="en-US" sz="3200" dirty="0" smtClean="0"/>
              <a:t> </a:t>
            </a:r>
            <a:r>
              <a:rPr lang="en-US" sz="3200" dirty="0" err="1"/>
              <a:t>bahan</a:t>
            </a:r>
            <a:r>
              <a:rPr lang="en-US" sz="3200" dirty="0"/>
              <a:t> tablet </a:t>
            </a:r>
            <a:r>
              <a:rPr lang="en-US" sz="3200" dirty="0" err="1"/>
              <a:t>terhadap</a:t>
            </a:r>
            <a:r>
              <a:rPr lang="en-US" sz="3200" dirty="0"/>
              <a:t> </a:t>
            </a:r>
            <a:r>
              <a:rPr lang="en-US" sz="3200" dirty="0" err="1"/>
              <a:t>dinding</a:t>
            </a:r>
            <a:r>
              <a:rPr lang="en-US" sz="3200" dirty="0"/>
              <a:t> </a:t>
            </a:r>
            <a:r>
              <a:rPr lang="en-US" sz="3200" dirty="0" err="1"/>
              <a:t>ruang</a:t>
            </a:r>
            <a:r>
              <a:rPr lang="en-US" sz="3200" dirty="0"/>
              <a:t> </a:t>
            </a:r>
            <a:r>
              <a:rPr lang="en-US" sz="3200" dirty="0" err="1"/>
              <a:t>cetak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permukaan</a:t>
            </a:r>
            <a:r>
              <a:rPr lang="en-US" sz="3200" dirty="0"/>
              <a:t> punch </a:t>
            </a:r>
            <a:r>
              <a:rPr lang="en-US" sz="3200" dirty="0" err="1"/>
              <a:t>serta</a:t>
            </a:r>
            <a:r>
              <a:rPr lang="en-US" sz="3200" dirty="0"/>
              <a:t> </a:t>
            </a:r>
            <a:r>
              <a:rPr lang="en-US" sz="3200" dirty="0" err="1"/>
              <a:t>meningkatkan</a:t>
            </a:r>
            <a:r>
              <a:rPr lang="en-US" sz="3200" dirty="0"/>
              <a:t> </a:t>
            </a:r>
            <a:r>
              <a:rPr lang="en-US" sz="3200" dirty="0" err="1"/>
              <a:t>sifat</a:t>
            </a:r>
            <a:r>
              <a:rPr lang="en-US" sz="3200" dirty="0"/>
              <a:t> </a:t>
            </a:r>
            <a:r>
              <a:rPr lang="en-US" sz="3200" dirty="0" err="1"/>
              <a:t>alir</a:t>
            </a:r>
            <a:r>
              <a:rPr lang="en-US" sz="3200" dirty="0"/>
              <a:t> </a:t>
            </a:r>
            <a:r>
              <a:rPr lang="en-US" sz="3200" dirty="0" err="1"/>
              <a:t>granul</a:t>
            </a:r>
            <a:r>
              <a:rPr lang="en-US" sz="3200" dirty="0"/>
              <a:t> (lubricant). </a:t>
            </a:r>
            <a:r>
              <a:rPr lang="en-US" sz="3200" dirty="0" err="1"/>
              <a:t>Bahan</a:t>
            </a:r>
            <a:r>
              <a:rPr lang="en-US" sz="3200" dirty="0"/>
              <a:t> </a:t>
            </a:r>
            <a:r>
              <a:rPr lang="en-US" sz="3200" dirty="0" err="1"/>
              <a:t>pelicin</a:t>
            </a:r>
            <a:r>
              <a:rPr lang="en-US" sz="3200" dirty="0"/>
              <a:t> juga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digunakan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mengurangi</a:t>
            </a:r>
            <a:r>
              <a:rPr lang="en-US" sz="3200" dirty="0"/>
              <a:t> </a:t>
            </a:r>
            <a:r>
              <a:rPr lang="en-US" sz="3200" dirty="0" err="1"/>
              <a:t>gesekan</a:t>
            </a:r>
            <a:r>
              <a:rPr lang="en-US" sz="3200" dirty="0"/>
              <a:t> </a:t>
            </a:r>
            <a:r>
              <a:rPr lang="en-US" sz="3200" dirty="0" err="1"/>
              <a:t>antar</a:t>
            </a:r>
            <a:r>
              <a:rPr lang="en-US" sz="3200" dirty="0"/>
              <a:t> </a:t>
            </a:r>
            <a:r>
              <a:rPr lang="en-US" sz="3200" dirty="0" err="1"/>
              <a:t>partikel</a:t>
            </a:r>
            <a:r>
              <a:rPr lang="en-US" sz="3200" dirty="0"/>
              <a:t> (</a:t>
            </a:r>
            <a:r>
              <a:rPr lang="en-US" sz="3200" dirty="0" err="1"/>
              <a:t>glidant</a:t>
            </a:r>
            <a:r>
              <a:rPr lang="en-US" sz="3200" dirty="0"/>
              <a:t>). </a:t>
            </a:r>
            <a:r>
              <a:rPr lang="en-US" sz="3200" dirty="0" err="1"/>
              <a:t>Bahan</a:t>
            </a:r>
            <a:r>
              <a:rPr lang="en-US" sz="3200" dirty="0"/>
              <a:t> </a:t>
            </a:r>
            <a:r>
              <a:rPr lang="en-US" sz="3200" dirty="0" err="1"/>
              <a:t>pelicin</a:t>
            </a:r>
            <a:r>
              <a:rPr lang="en-US" sz="3200" dirty="0"/>
              <a:t> yang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digunakan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talk, magnesium </a:t>
            </a:r>
            <a:r>
              <a:rPr lang="en-US" sz="3200" dirty="0" err="1"/>
              <a:t>stearat</a:t>
            </a:r>
            <a:r>
              <a:rPr lang="en-US" sz="3200" dirty="0"/>
              <a:t>, </a:t>
            </a:r>
            <a:r>
              <a:rPr lang="en-US" sz="3200" dirty="0" err="1"/>
              <a:t>asam</a:t>
            </a:r>
            <a:r>
              <a:rPr lang="en-US" sz="3200" dirty="0"/>
              <a:t> stearate </a:t>
            </a:r>
            <a:r>
              <a:rPr lang="en-US" sz="3200" dirty="0" err="1"/>
              <a:t>dan</a:t>
            </a:r>
            <a:r>
              <a:rPr lang="en-US" sz="3200" dirty="0"/>
              <a:t> PEG (</a:t>
            </a:r>
            <a:r>
              <a:rPr lang="en-US" sz="3200" dirty="0" err="1"/>
              <a:t>Sahoo</a:t>
            </a:r>
            <a:r>
              <a:rPr lang="en-US" sz="3200" dirty="0"/>
              <a:t>, 2007). </a:t>
            </a:r>
          </a:p>
        </p:txBody>
      </p:sp>
    </p:spTree>
    <p:extLst>
      <p:ext uri="{BB962C8B-B14F-4D97-AF65-F5344CB8AC3E}">
        <p14:creationId xmlns:p14="http://schemas.microsoft.com/office/powerpoint/2010/main" val="19131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err="1" smtClean="0"/>
              <a:t>Lubrikan</a:t>
            </a:r>
            <a:r>
              <a:rPr lang="id-ID" dirty="0"/>
              <a:t> </a:t>
            </a:r>
            <a:r>
              <a:rPr lang="id-ID" dirty="0" smtClean="0"/>
              <a:t>/ Pelincir (mengurangi gesekan)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571500" indent="-571500" algn="l" fontAlgn="base">
              <a:buFont typeface="Arial" charset="0"/>
              <a:buChar char="•"/>
            </a:pPr>
            <a:r>
              <a:rPr lang="id-ID" sz="3600" dirty="0">
                <a:solidFill>
                  <a:schemeClr val="tx1"/>
                </a:solidFill>
              </a:rPr>
              <a:t>Fungsi utama dari lubrikan adalah untuk mengurangi gesekan atau friksi yang terjadi antara permukaan tablet dengan dinding </a:t>
            </a:r>
            <a:r>
              <a:rPr lang="id-ID" sz="3600" i="1" dirty="0">
                <a:solidFill>
                  <a:schemeClr val="tx1"/>
                </a:solidFill>
              </a:rPr>
              <a:t>die </a:t>
            </a:r>
            <a:r>
              <a:rPr lang="id-ID" sz="3600" dirty="0">
                <a:solidFill>
                  <a:schemeClr val="tx1"/>
                </a:solidFill>
              </a:rPr>
              <a:t>selama proses pengempaan dan penarikan </a:t>
            </a:r>
            <a:r>
              <a:rPr lang="id-ID" sz="3600" dirty="0" smtClean="0">
                <a:solidFill>
                  <a:schemeClr val="tx1"/>
                </a:solidFill>
              </a:rPr>
              <a:t>tablet</a:t>
            </a:r>
            <a:r>
              <a:rPr lang="id-ID" sz="3600" dirty="0">
                <a:solidFill>
                  <a:schemeClr val="tx1"/>
                </a:solidFill>
              </a:rPr>
              <a:t> </a:t>
            </a:r>
            <a:r>
              <a:rPr lang="id-ID" sz="3600" i="1" dirty="0">
                <a:solidFill>
                  <a:schemeClr val="tx1"/>
                </a:solidFill>
              </a:rPr>
              <a:t>(Lachman Tablets, 110</a:t>
            </a:r>
            <a:r>
              <a:rPr lang="id-ID" sz="3600" i="1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 algn="l" fontAlgn="base">
              <a:buFont typeface="Arial" charset="0"/>
              <a:buChar char="•"/>
            </a:pPr>
            <a:r>
              <a:rPr lang="en-US" sz="3600" dirty="0" err="1" smtClean="0">
                <a:solidFill>
                  <a:schemeClr val="tx1"/>
                </a:solidFill>
              </a:rPr>
              <a:t>Konsentrasi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optimum: 1</a:t>
            </a:r>
            <a:r>
              <a:rPr lang="en-US" sz="3600" dirty="0" smtClean="0">
                <a:solidFill>
                  <a:schemeClr val="tx1"/>
                </a:solidFill>
              </a:rPr>
              <a:t>% (Rowe, 2009)</a:t>
            </a:r>
            <a:endParaRPr lang="id-ID" sz="3600" dirty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endParaRPr lang="id-ID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6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 smtClean="0"/>
              <a:t>GLIDAN</a:t>
            </a:r>
            <a:r>
              <a:rPr lang="id-ID" dirty="0" smtClean="0"/>
              <a:t> / Memperbaiki aliran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Arial" charset="0"/>
              <a:buChar char="•"/>
            </a:pPr>
            <a:r>
              <a:rPr lang="id-ID" sz="3200" dirty="0" smtClean="0">
                <a:solidFill>
                  <a:schemeClr val="tx1"/>
                </a:solidFill>
              </a:rPr>
              <a:t>Fungsi </a:t>
            </a:r>
            <a:r>
              <a:rPr lang="id-ID" sz="3200" dirty="0">
                <a:solidFill>
                  <a:schemeClr val="tx1"/>
                </a:solidFill>
              </a:rPr>
              <a:t>utama dari glidan adalah menunjang karakteristik aliran dari granul atau meningkatkan aliran granul </a:t>
            </a:r>
          </a:p>
          <a:p>
            <a:pPr marL="457200" indent="-457200" algn="just">
              <a:buFont typeface="Arial" charset="0"/>
              <a:buChar char="•"/>
            </a:pPr>
            <a:r>
              <a:rPr lang="id-ID" sz="3200" dirty="0">
                <a:solidFill>
                  <a:schemeClr val="tx1"/>
                </a:solidFill>
              </a:rPr>
              <a:t>Glidan dapat meminimalisasi kecenderungan granul untuk memisah selama tahap vibrasi yang berlebihan </a:t>
            </a:r>
            <a:r>
              <a:rPr lang="id-ID" sz="3200" i="1" dirty="0">
                <a:solidFill>
                  <a:schemeClr val="tx1"/>
                </a:solidFill>
              </a:rPr>
              <a:t>(</a:t>
            </a:r>
            <a:r>
              <a:rPr lang="id-ID" sz="3200" i="1" dirty="0" smtClean="0">
                <a:solidFill>
                  <a:schemeClr val="tx1"/>
                </a:solidFill>
              </a:rPr>
              <a:t>Lachman</a:t>
            </a:r>
            <a:r>
              <a:rPr lang="id-ID" sz="3200" i="1" dirty="0" smtClean="0">
                <a:solidFill>
                  <a:schemeClr val="tx1"/>
                </a:solidFill>
              </a:rPr>
              <a:t>,1994</a:t>
            </a:r>
            <a:r>
              <a:rPr lang="id-ID" sz="3200" i="1" dirty="0" smtClean="0">
                <a:solidFill>
                  <a:schemeClr val="tx1"/>
                </a:solidFill>
              </a:rPr>
              <a:t>)</a:t>
            </a:r>
            <a:endParaRPr lang="id-ID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/>
              <a:t>ANTI </a:t>
            </a:r>
            <a:r>
              <a:rPr lang="id-ID" b="1" dirty="0" smtClean="0"/>
              <a:t>ADHEREN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Arial" charset="0"/>
              <a:buChar char="•"/>
            </a:pPr>
            <a:r>
              <a:rPr lang="id-ID" sz="2800" dirty="0" smtClean="0">
                <a:solidFill>
                  <a:schemeClr val="tx1"/>
                </a:solidFill>
              </a:rPr>
              <a:t>Fungsi </a:t>
            </a:r>
            <a:r>
              <a:rPr lang="id-ID" sz="2800" dirty="0">
                <a:solidFill>
                  <a:schemeClr val="tx1"/>
                </a:solidFill>
              </a:rPr>
              <a:t>utama dari anti adheren adalah mencegah penempelan tablet pada </a:t>
            </a:r>
            <a:r>
              <a:rPr lang="id-ID" sz="2800" i="1" dirty="0">
                <a:solidFill>
                  <a:schemeClr val="tx1"/>
                </a:solidFill>
              </a:rPr>
              <a:t>punch </a:t>
            </a:r>
            <a:r>
              <a:rPr lang="id-ID" sz="2800" dirty="0">
                <a:solidFill>
                  <a:schemeClr val="tx1"/>
                </a:solidFill>
              </a:rPr>
              <a:t>atau pada dinding </a:t>
            </a:r>
            <a:r>
              <a:rPr lang="id-ID" sz="2800" i="1" dirty="0">
                <a:solidFill>
                  <a:schemeClr val="tx1"/>
                </a:solidFill>
              </a:rPr>
              <a:t>die. (</a:t>
            </a:r>
            <a:r>
              <a:rPr lang="id-ID" sz="2800" i="1" dirty="0" err="1" smtClean="0">
                <a:solidFill>
                  <a:schemeClr val="tx1"/>
                </a:solidFill>
              </a:rPr>
              <a:t>Lachman</a:t>
            </a:r>
            <a:r>
              <a:rPr lang="id-ID" sz="2800" i="1" dirty="0" smtClean="0">
                <a:solidFill>
                  <a:schemeClr val="tx1"/>
                </a:solidFill>
              </a:rPr>
              <a:t>, 1994</a:t>
            </a:r>
            <a:r>
              <a:rPr lang="id-ID" sz="2800" i="1" dirty="0" smtClean="0">
                <a:solidFill>
                  <a:schemeClr val="tx1"/>
                </a:solidFill>
              </a:rPr>
              <a:t>)</a:t>
            </a:r>
            <a:endParaRPr lang="id-ID" sz="2800" dirty="0">
              <a:solidFill>
                <a:schemeClr val="tx1"/>
              </a:solidFill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id-ID" sz="2800" dirty="0" smtClean="0">
                <a:solidFill>
                  <a:schemeClr val="tx1"/>
                </a:solidFill>
              </a:rPr>
              <a:t>Bahan </a:t>
            </a:r>
            <a:r>
              <a:rPr lang="id-ID" sz="2800" dirty="0">
                <a:solidFill>
                  <a:schemeClr val="tx1"/>
                </a:solidFill>
              </a:rPr>
              <a:t>yang paling baik adalah yang larut air dan yang paling efisien adalah </a:t>
            </a:r>
            <a:r>
              <a:rPr lang="id-ID" sz="2800" dirty="0" smtClean="0">
                <a:solidFill>
                  <a:schemeClr val="tx1"/>
                </a:solidFill>
              </a:rPr>
              <a:t>DL-</a:t>
            </a:r>
            <a:r>
              <a:rPr lang="id-ID" sz="2800" dirty="0" err="1" smtClean="0">
                <a:solidFill>
                  <a:schemeClr val="tx1"/>
                </a:solidFill>
              </a:rPr>
              <a:t>leusin</a:t>
            </a:r>
            <a:r>
              <a:rPr lang="id-ID" sz="2800" dirty="0">
                <a:solidFill>
                  <a:schemeClr val="tx1"/>
                </a:solidFill>
              </a:rPr>
              <a:t> </a:t>
            </a:r>
            <a:r>
              <a:rPr lang="id-ID" sz="2800" i="1" dirty="0" smtClean="0">
                <a:solidFill>
                  <a:schemeClr val="tx1"/>
                </a:solidFill>
              </a:rPr>
              <a:t>(</a:t>
            </a:r>
            <a:r>
              <a:rPr lang="id-ID" sz="2800" i="1" dirty="0" smtClean="0">
                <a:solidFill>
                  <a:schemeClr val="tx1"/>
                </a:solidFill>
              </a:rPr>
              <a:t>Lachman</a:t>
            </a:r>
            <a:r>
              <a:rPr lang="id-ID" sz="2800" i="1" dirty="0" smtClean="0">
                <a:solidFill>
                  <a:schemeClr val="tx1"/>
                </a:solidFill>
              </a:rPr>
              <a:t>,1994</a:t>
            </a:r>
            <a:r>
              <a:rPr lang="id-ID" sz="2800" i="1" dirty="0" smtClean="0">
                <a:solidFill>
                  <a:schemeClr val="tx1"/>
                </a:solidFill>
              </a:rPr>
              <a:t>).</a:t>
            </a:r>
            <a:endParaRPr lang="id-ID" sz="2800" dirty="0">
              <a:solidFill>
                <a:schemeClr val="tx1"/>
              </a:solidFill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id-ID" sz="2800" dirty="0" smtClean="0">
                <a:solidFill>
                  <a:schemeClr val="tx1"/>
                </a:solidFill>
              </a:rPr>
              <a:t>Biasa </a:t>
            </a:r>
            <a:r>
              <a:rPr lang="id-ID" sz="2800" dirty="0">
                <a:solidFill>
                  <a:schemeClr val="tx1"/>
                </a:solidFill>
              </a:rPr>
              <a:t>digunakan pada produk yang mengandung vitamin E dosis tinggi karena cenderung terjadi </a:t>
            </a:r>
            <a:r>
              <a:rPr lang="id-ID" sz="2800" i="1" dirty="0">
                <a:solidFill>
                  <a:schemeClr val="tx1"/>
                </a:solidFill>
              </a:rPr>
              <a:t>picking.</a:t>
            </a:r>
            <a:endParaRPr lang="id-ID" sz="2800" dirty="0">
              <a:solidFill>
                <a:schemeClr val="tx1"/>
              </a:solidFill>
            </a:endParaRPr>
          </a:p>
          <a:p>
            <a:pPr marL="457200" indent="-457200" algn="just">
              <a:buFont typeface="Arial" charset="0"/>
              <a:buChar char="•"/>
            </a:pPr>
            <a:endParaRPr lang="id-ID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9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46117" y="1899309"/>
          <a:ext cx="7125195" cy="3877529"/>
        </p:xfrm>
        <a:graphic>
          <a:graphicData uri="http://schemas.openxmlformats.org/drawingml/2006/table">
            <a:tbl>
              <a:tblPr/>
              <a:tblGrid>
                <a:gridCol w="2497824"/>
                <a:gridCol w="1103219"/>
                <a:gridCol w="2416885"/>
                <a:gridCol w="1107267"/>
              </a:tblGrid>
              <a:tr h="228990">
                <a:tc gridSpan="2">
                  <a:txBody>
                    <a:bodyPr/>
                    <a:lstStyle/>
                    <a:p>
                      <a:pPr marL="466090"/>
                      <a:r>
                        <a:rPr lang="id-ID" sz="1500" b="1" dirty="0">
                          <a:effectLst/>
                        </a:rPr>
                        <a:t>Water Soluble Lubricant</a:t>
                      </a:r>
                      <a:endParaRPr lang="id-ID" sz="1500" dirty="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sz="1500" b="1">
                          <a:effectLst/>
                        </a:rPr>
                        <a:t>Water Insoluble Lubricant</a:t>
                      </a:r>
                      <a:endParaRPr lang="id-ID" sz="150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39678">
                <a:tc>
                  <a:txBody>
                    <a:bodyPr/>
                    <a:lstStyle/>
                    <a:p>
                      <a:pPr marR="730250" algn="r"/>
                      <a:r>
                        <a:rPr lang="id-ID" sz="1500" b="1">
                          <a:effectLst/>
                        </a:rPr>
                        <a:t>Jenis</a:t>
                      </a:r>
                      <a:endParaRPr lang="id-ID" sz="150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 b="1">
                          <a:effectLst/>
                        </a:rPr>
                        <a:t>Kadar (%)</a:t>
                      </a:r>
                      <a:endParaRPr lang="id-ID" sz="150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39775" algn="r"/>
                      <a:r>
                        <a:rPr lang="id-ID" sz="1500" b="1">
                          <a:effectLst/>
                        </a:rPr>
                        <a:t>Jenis</a:t>
                      </a:r>
                      <a:endParaRPr lang="id-ID" sz="150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 b="1">
                          <a:effectLst/>
                        </a:rPr>
                        <a:t>Kadar (%)</a:t>
                      </a:r>
                      <a:endParaRPr lang="id-ID" sz="150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678">
                <a:tc>
                  <a:txBody>
                    <a:bodyPr/>
                    <a:lstStyle/>
                    <a:p>
                      <a:pPr marL="44450"/>
                      <a:r>
                        <a:rPr lang="id-ID" sz="1500" dirty="0">
                          <a:effectLst/>
                        </a:rPr>
                        <a:t>Asam borat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>
                          <a:effectLst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"/>
                      <a:r>
                        <a:rPr lang="nn-NO" sz="1500">
                          <a:effectLst/>
                        </a:rPr>
                        <a:t>Logam (Mg, Ca, Na) stearat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>
                          <a:effectLst/>
                        </a:rPr>
                        <a:t>¼-2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44450"/>
                      <a:r>
                        <a:rPr lang="id-ID" sz="1500">
                          <a:effectLst/>
                        </a:rPr>
                        <a:t>Sodium klorida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>
                          <a:effectLst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"/>
                      <a:r>
                        <a:rPr lang="id-ID" sz="1500">
                          <a:effectLst/>
                        </a:rPr>
                        <a:t>Asam stearat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>
                          <a:effectLst/>
                        </a:rPr>
                        <a:t>¼-2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44450"/>
                      <a:r>
                        <a:rPr lang="id-ID" sz="1500">
                          <a:effectLst/>
                        </a:rPr>
                        <a:t>DL-leusin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>
                          <a:effectLst/>
                        </a:rPr>
                        <a:t>1-5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"/>
                      <a:r>
                        <a:rPr lang="id-ID" sz="1500">
                          <a:effectLst/>
                        </a:rPr>
                        <a:t>Sterotex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>
                          <a:effectLst/>
                        </a:rPr>
                        <a:t>¼-2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678">
                <a:tc>
                  <a:txBody>
                    <a:bodyPr/>
                    <a:lstStyle/>
                    <a:p>
                      <a:pPr marL="44450"/>
                      <a:r>
                        <a:rPr lang="id-ID" sz="1500">
                          <a:effectLst/>
                        </a:rPr>
                        <a:t>Carbowax 4000/6000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>
                          <a:effectLst/>
                        </a:rPr>
                        <a:t>1-5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"/>
                      <a:r>
                        <a:rPr lang="id-ID" sz="1500">
                          <a:effectLst/>
                        </a:rPr>
                        <a:t>Talk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>
                          <a:effectLst/>
                        </a:rPr>
                        <a:t>1-5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44450"/>
                      <a:r>
                        <a:rPr lang="id-ID" sz="1500">
                          <a:effectLst/>
                        </a:rPr>
                        <a:t>Sodium oleat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>
                          <a:effectLst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"/>
                      <a:r>
                        <a:rPr lang="id-ID" sz="1500">
                          <a:effectLst/>
                        </a:rPr>
                        <a:t>Waxes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>
                          <a:effectLst/>
                        </a:rPr>
                        <a:t>1-5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44450"/>
                      <a:r>
                        <a:rPr lang="id-ID" sz="1500">
                          <a:effectLst/>
                        </a:rPr>
                        <a:t>Sodium benzoat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>
                          <a:effectLst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"/>
                      <a:r>
                        <a:rPr lang="id-ID" sz="1500">
                          <a:effectLst/>
                        </a:rPr>
                        <a:t>Stearowet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>
                          <a:effectLst/>
                        </a:rPr>
                        <a:t>1-5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98388">
                <a:tc>
                  <a:txBody>
                    <a:bodyPr/>
                    <a:lstStyle/>
                    <a:p>
                      <a:pPr marL="44450">
                        <a:spcAft>
                          <a:spcPts val="5040"/>
                        </a:spcAft>
                      </a:pPr>
                      <a:r>
                        <a:rPr lang="id-ID" sz="1500">
                          <a:effectLst/>
                        </a:rPr>
                        <a:t>Sodium asetat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5040"/>
                        </a:spcAft>
                      </a:pPr>
                      <a:r>
                        <a:rPr lang="id-ID" sz="1500">
                          <a:effectLst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"/>
                      <a:r>
                        <a:rPr lang="id-ID" sz="1500">
                          <a:effectLst/>
                        </a:rPr>
                        <a:t>Gliseril behapate (Compritol</a:t>
                      </a:r>
                    </a:p>
                    <a:p>
                      <a:pPr marL="34290"/>
                      <a:r>
                        <a:rPr lang="id-ID" sz="1500">
                          <a:effectLst/>
                        </a:rPr>
                        <a:t>888); dapat pula sebagai</a:t>
                      </a:r>
                    </a:p>
                    <a:p>
                      <a:pPr marL="34290"/>
                      <a:r>
                        <a:rPr lang="id-ID" sz="1500">
                          <a:effectLst/>
                        </a:rPr>
                        <a:t>pengikat; dikombinasi dengan</a:t>
                      </a:r>
                    </a:p>
                    <a:p>
                      <a:pPr marL="34290"/>
                      <a:r>
                        <a:rPr lang="id-ID" sz="1500">
                          <a:effectLst/>
                        </a:rPr>
                        <a:t>Mg-stearat untuk mengurangi</a:t>
                      </a:r>
                    </a:p>
                    <a:p>
                      <a:pPr marL="34290"/>
                      <a:r>
                        <a:rPr lang="id-ID" sz="1500">
                          <a:effectLst/>
                        </a:rPr>
                        <a:t>resiko </a:t>
                      </a:r>
                      <a:r>
                        <a:rPr lang="id-ID" sz="1500" i="1" spc="10">
                          <a:effectLst/>
                        </a:rPr>
                        <a:t>sticking </a:t>
                      </a:r>
                      <a:r>
                        <a:rPr lang="id-ID" sz="1500">
                          <a:effectLst/>
                        </a:rPr>
                        <a:t>dan </a:t>
                      </a:r>
                      <a:r>
                        <a:rPr lang="id-ID" sz="1500" i="1" spc="10">
                          <a:effectLst/>
                        </a:rPr>
                        <a:t>caping.</a:t>
                      </a:r>
                      <a:endParaRPr lang="id-ID" sz="150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500">
                          <a:effectLst/>
                        </a:rPr>
                        <a:t/>
                      </a:r>
                      <a:br>
                        <a:rPr lang="id-ID" sz="1500">
                          <a:effectLst/>
                        </a:rPr>
                      </a:br>
                      <a:endParaRPr lang="id-ID" sz="150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44450"/>
                      <a:r>
                        <a:rPr lang="id-ID" sz="1500">
                          <a:effectLst/>
                        </a:rPr>
                        <a:t>Sodium lauril sulfat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>
                          <a:effectLst/>
                        </a:rPr>
                        <a:t>1-5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r>
                        <a:rPr lang="id-ID" sz="1500">
                          <a:effectLst/>
                        </a:rPr>
                        <a:t/>
                      </a:r>
                      <a:br>
                        <a:rPr lang="id-ID" sz="1500">
                          <a:effectLst/>
                        </a:rPr>
                      </a:br>
                      <a:endParaRPr lang="id-ID" sz="150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44450"/>
                      <a:r>
                        <a:rPr lang="id-ID" sz="1500">
                          <a:effectLst/>
                        </a:rPr>
                        <a:t>Mg-lauril sulfat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>
                          <a:effectLst/>
                        </a:rPr>
                        <a:t>1-2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359517">
                <a:tc>
                  <a:txBody>
                    <a:bodyPr/>
                    <a:lstStyle/>
                    <a:p>
                      <a:pPr marL="44450"/>
                      <a:r>
                        <a:rPr lang="id-ID" sz="1500">
                          <a:effectLst/>
                        </a:rPr>
                        <a:t>Sodium benzoat+sodium asetat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 dirty="0">
                          <a:effectLst/>
                        </a:rPr>
                        <a:t>1-5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43500" y="1451345"/>
            <a:ext cx="1736023" cy="323273"/>
          </a:xfrm>
        </p:spPr>
        <p:txBody>
          <a:bodyPr>
            <a:noAutofit/>
          </a:bodyPr>
          <a:lstStyle/>
          <a:p>
            <a:r>
              <a:rPr lang="id-ID" sz="2100" b="1" dirty="0"/>
              <a:t>LUBRIKAN</a:t>
            </a:r>
          </a:p>
        </p:txBody>
      </p:sp>
    </p:spTree>
    <p:extLst>
      <p:ext uri="{BB962C8B-B14F-4D97-AF65-F5344CB8AC3E}">
        <p14:creationId xmlns:p14="http://schemas.microsoft.com/office/powerpoint/2010/main" val="184680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934" y="2279650"/>
            <a:ext cx="1736023" cy="323273"/>
          </a:xfrm>
        </p:spPr>
        <p:txBody>
          <a:bodyPr>
            <a:noAutofit/>
          </a:bodyPr>
          <a:lstStyle/>
          <a:p>
            <a:r>
              <a:rPr lang="id-ID" sz="2100" b="1" dirty="0"/>
              <a:t>GLIDAN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122218" y="2852306"/>
          <a:ext cx="2030681" cy="2609598"/>
        </p:xfrm>
        <a:graphic>
          <a:graphicData uri="http://schemas.openxmlformats.org/drawingml/2006/table">
            <a:tbl>
              <a:tblPr/>
              <a:tblGrid>
                <a:gridCol w="1155821"/>
                <a:gridCol w="874860"/>
              </a:tblGrid>
              <a:tr h="434933">
                <a:tc>
                  <a:txBody>
                    <a:bodyPr/>
                    <a:lstStyle/>
                    <a:p>
                      <a:pPr marL="476885"/>
                      <a:r>
                        <a:rPr lang="id-ID" sz="1400" b="1" spc="70" dirty="0">
                          <a:effectLst/>
                        </a:rPr>
                        <a:t>Jenis</a:t>
                      </a:r>
                      <a:endParaRPr lang="id-ID" sz="1400" dirty="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spc="70" dirty="0">
                          <a:effectLst/>
                        </a:rPr>
                        <a:t>Kadar (%)</a:t>
                      </a:r>
                      <a:endParaRPr lang="id-ID" sz="1400" dirty="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4933">
                <a:tc>
                  <a:txBody>
                    <a:bodyPr/>
                    <a:lstStyle/>
                    <a:p>
                      <a:pPr marL="41275"/>
                      <a:r>
                        <a:rPr lang="id-ID" sz="1400" dirty="0">
                          <a:effectLst/>
                        </a:rPr>
                        <a:t>Talk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effectLst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4933">
                <a:tc>
                  <a:txBody>
                    <a:bodyPr/>
                    <a:lstStyle/>
                    <a:p>
                      <a:pPr marL="41275"/>
                      <a:r>
                        <a:rPr lang="id-ID" sz="1400">
                          <a:effectLst/>
                        </a:rPr>
                        <a:t>Cornstarch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>
                          <a:effectLst/>
                        </a:rPr>
                        <a:t>5-10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4933">
                <a:tc>
                  <a:txBody>
                    <a:bodyPr/>
                    <a:lstStyle/>
                    <a:p>
                      <a:pPr marL="41275"/>
                      <a:r>
                        <a:rPr lang="id-ID" sz="1400">
                          <a:effectLst/>
                        </a:rPr>
                        <a:t>Cab-O-sil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>
                          <a:effectLst/>
                        </a:rPr>
                        <a:t>0,1-0,5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4933">
                <a:tc>
                  <a:txBody>
                    <a:bodyPr/>
                    <a:lstStyle/>
                    <a:p>
                      <a:pPr marL="41275"/>
                      <a:r>
                        <a:rPr lang="id-ID" sz="1400">
                          <a:effectLst/>
                        </a:rPr>
                        <a:t>Siliod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>
                          <a:effectLst/>
                        </a:rPr>
                        <a:t>0,1-0,5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4933">
                <a:tc>
                  <a:txBody>
                    <a:bodyPr/>
                    <a:lstStyle/>
                    <a:p>
                      <a:pPr marL="41275"/>
                      <a:r>
                        <a:rPr lang="id-ID" sz="1400" dirty="0">
                          <a:effectLst/>
                        </a:rPr>
                        <a:t>Aerosil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effectLst/>
                        </a:rPr>
                        <a:t>1-3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AutoShape 1" descr="C:\Users\PUSTAK~1\AppData\Local\Temp\msohtmlclip1\01\clip_image006.gif"/>
          <p:cNvSpPr>
            <a:spLocks noChangeAspect="1" noChangeArrowheads="1"/>
          </p:cNvSpPr>
          <p:nvPr/>
        </p:nvSpPr>
        <p:spPr bwMode="auto">
          <a:xfrm>
            <a:off x="-2429535" y="1741143"/>
            <a:ext cx="6748877" cy="4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50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4476295" y="2887980"/>
          <a:ext cx="2179351" cy="2484859"/>
        </p:xfrm>
        <a:graphic>
          <a:graphicData uri="http://schemas.openxmlformats.org/drawingml/2006/table">
            <a:tbl>
              <a:tblPr/>
              <a:tblGrid>
                <a:gridCol w="1315715"/>
                <a:gridCol w="863636"/>
              </a:tblGrid>
              <a:tr h="451793">
                <a:tc>
                  <a:txBody>
                    <a:bodyPr/>
                    <a:lstStyle/>
                    <a:p>
                      <a:pPr marL="476885"/>
                      <a:r>
                        <a:rPr lang="id-ID" sz="1400" b="1" spc="70" dirty="0">
                          <a:effectLst/>
                        </a:rPr>
                        <a:t>Jenis</a:t>
                      </a:r>
                      <a:endParaRPr lang="id-ID" sz="1400" dirty="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="1" spc="70" dirty="0">
                          <a:effectLst/>
                        </a:rPr>
                        <a:t>Kadar (%)</a:t>
                      </a:r>
                      <a:endParaRPr lang="id-ID" sz="1400" dirty="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96">
                <a:tc>
                  <a:txBody>
                    <a:bodyPr/>
                    <a:lstStyle/>
                    <a:p>
                      <a:pPr marL="38100"/>
                      <a:r>
                        <a:rPr lang="id-ID" sz="1400">
                          <a:effectLst/>
                        </a:rPr>
                        <a:t>Talk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effectLst/>
                        </a:rPr>
                        <a:t>1-5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96">
                <a:tc>
                  <a:txBody>
                    <a:bodyPr/>
                    <a:lstStyle/>
                    <a:p>
                      <a:pPr marL="38100"/>
                      <a:r>
                        <a:rPr lang="id-ID" sz="1400">
                          <a:effectLst/>
                        </a:rPr>
                        <a:t>Cornstarch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>
                          <a:effectLst/>
                        </a:rPr>
                        <a:t>3-10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96">
                <a:tc>
                  <a:txBody>
                    <a:bodyPr/>
                    <a:lstStyle/>
                    <a:p>
                      <a:pPr marL="38100"/>
                      <a:r>
                        <a:rPr lang="id-ID" sz="1400">
                          <a:effectLst/>
                        </a:rPr>
                        <a:t>Cab-O-Sil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>
                          <a:effectLst/>
                        </a:rPr>
                        <a:t>0,1-0,5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96">
                <a:tc>
                  <a:txBody>
                    <a:bodyPr/>
                    <a:lstStyle/>
                    <a:p>
                      <a:pPr marL="38100"/>
                      <a:r>
                        <a:rPr lang="id-ID" sz="1400">
                          <a:effectLst/>
                        </a:rPr>
                        <a:t>Siloid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>
                          <a:effectLst/>
                        </a:rPr>
                        <a:t>0,1-0,5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96">
                <a:tc>
                  <a:txBody>
                    <a:bodyPr/>
                    <a:lstStyle/>
                    <a:p>
                      <a:pPr marL="38100"/>
                      <a:r>
                        <a:rPr lang="id-ID" sz="1400">
                          <a:effectLst/>
                        </a:rPr>
                        <a:t>DL-leusin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>
                          <a:effectLst/>
                        </a:rPr>
                        <a:t>3-10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793">
                <a:tc>
                  <a:txBody>
                    <a:bodyPr/>
                    <a:lstStyle/>
                    <a:p>
                      <a:pPr marL="38100"/>
                      <a:r>
                        <a:rPr lang="id-ID" sz="1400">
                          <a:effectLst/>
                        </a:rPr>
                        <a:t>Sodium lauril sulfat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>
                          <a:effectLst/>
                        </a:rPr>
                        <a:t>&lt;1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793">
                <a:tc>
                  <a:txBody>
                    <a:bodyPr/>
                    <a:lstStyle/>
                    <a:p>
                      <a:pPr marL="38100"/>
                      <a:r>
                        <a:rPr lang="id-ID" sz="1400">
                          <a:effectLst/>
                        </a:rPr>
                        <a:t>Metalik stearat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>
                          <a:effectLst/>
                        </a:rPr>
                        <a:t>&lt;1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416447" y="2333510"/>
            <a:ext cx="2299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b="1" spc="53" dirty="0">
                <a:solidFill>
                  <a:srgbClr val="0B5394"/>
                </a:solidFill>
                <a:latin typeface="Crimson Text"/>
              </a:rPr>
              <a:t> ANTI ADHEREN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9836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645" y="1451346"/>
            <a:ext cx="7200897" cy="376713"/>
          </a:xfrm>
        </p:spPr>
        <p:txBody>
          <a:bodyPr>
            <a:normAutofit fontScale="90000"/>
          </a:bodyPr>
          <a:lstStyle/>
          <a:p>
            <a:pPr lvl="0"/>
            <a:r>
              <a:rPr lang="id-ID" sz="2100" dirty="0">
                <a:solidFill>
                  <a:srgbClr val="5C4A3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 FORMULASI &amp; MASTER FORMULA</a:t>
            </a:r>
            <a:endParaRPr lang="id-ID" sz="21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70806" y="1783739"/>
            <a:ext cx="6738503" cy="376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indent="1730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indent="-171450" defTabSz="685800">
              <a:buFontTx/>
              <a:buAutoNum type="arabicPeriod"/>
            </a:pPr>
            <a:r>
              <a:rPr lang="id-ID" sz="1200" b="1" dirty="0">
                <a:solidFill>
                  <a:srgbClr val="5C4A3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Deskripsi Umum Zat Aktif</a:t>
            </a:r>
            <a:endParaRPr lang="id-ID" sz="1200" b="1" dirty="0"/>
          </a:p>
          <a:p>
            <a:pPr marL="171450" indent="-171450" defTabSz="685800">
              <a:buFontTx/>
              <a:buAutoNum type="arabicPeriod"/>
            </a:pPr>
            <a:r>
              <a:rPr lang="id-ID" sz="1200" b="1" dirty="0">
                <a:solidFill>
                  <a:srgbClr val="5C4A3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Alasan Pemilihan dan Definisi Bentuk Sediaan</a:t>
            </a:r>
            <a:endParaRPr lang="id-ID" sz="1200" b="1" dirty="0"/>
          </a:p>
          <a:p>
            <a:pPr marL="171450" indent="-171450" defTabSz="685800">
              <a:buFontTx/>
              <a:buAutoNum type="arabicPeriod"/>
            </a:pPr>
            <a:r>
              <a:rPr lang="id-ID" sz="1200" b="1" dirty="0">
                <a:solidFill>
                  <a:srgbClr val="5C4A3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Nomor Registrasi dan Nomor Batch</a:t>
            </a:r>
            <a:endParaRPr lang="id-ID" sz="1200" b="1" dirty="0"/>
          </a:p>
          <a:p>
            <a:pPr marL="171450" indent="-171450" defTabSz="685800">
              <a:buFontTx/>
              <a:buAutoNum type="arabicPeriod"/>
            </a:pPr>
            <a:r>
              <a:rPr lang="id-ID" sz="1200" b="1" dirty="0">
                <a:solidFill>
                  <a:srgbClr val="5C4A3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Pengembangan formula</a:t>
            </a:r>
            <a:endParaRPr lang="id-ID" sz="1200" b="1" dirty="0"/>
          </a:p>
          <a:p>
            <a:pPr marL="514350" lvl="1" indent="-171450">
              <a:buFont typeface="+mj-lt"/>
              <a:buAutoNum type="alphaLcParenR"/>
            </a:pPr>
            <a:r>
              <a:rPr lang="id-ID" sz="1200" b="1" dirty="0">
                <a:solidFill>
                  <a:srgbClr val="5C4A3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Rancangan Formula</a:t>
            </a:r>
          </a:p>
          <a:p>
            <a:pPr lvl="0"/>
            <a:r>
              <a:rPr lang="id-ID" sz="1200" b="1" dirty="0">
                <a:solidFill>
                  <a:srgbClr val="5C4A3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Nama Produk          : </a:t>
            </a:r>
          </a:p>
          <a:p>
            <a:pPr lvl="0"/>
            <a:r>
              <a:rPr lang="id-ID" sz="1200" b="1" dirty="0">
                <a:solidFill>
                  <a:srgbClr val="5C4A3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Jumlah Produk       : </a:t>
            </a:r>
          </a:p>
          <a:p>
            <a:pPr lvl="0"/>
            <a:r>
              <a:rPr lang="id-ID" sz="1200" b="1" dirty="0">
                <a:solidFill>
                  <a:srgbClr val="5C4A3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Tanggal Formulasi : </a:t>
            </a:r>
          </a:p>
          <a:p>
            <a:pPr lvl="0"/>
            <a:r>
              <a:rPr lang="id-ID" sz="1200" b="1" dirty="0">
                <a:solidFill>
                  <a:srgbClr val="5C4A3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Tanggal Produksi   : </a:t>
            </a:r>
          </a:p>
          <a:p>
            <a:pPr lvl="0"/>
            <a:r>
              <a:rPr lang="id-ID" sz="1200" b="1" dirty="0">
                <a:solidFill>
                  <a:srgbClr val="5C4A3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No. Reg                   : </a:t>
            </a:r>
          </a:p>
          <a:p>
            <a:pPr lvl="0"/>
            <a:r>
              <a:rPr lang="id-ID" sz="1200" b="1" dirty="0">
                <a:solidFill>
                  <a:srgbClr val="5C4A3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No. Batch                : </a:t>
            </a:r>
          </a:p>
          <a:p>
            <a:pPr lvl="0"/>
            <a:r>
              <a:rPr lang="id-ID" sz="1200" b="1" dirty="0">
                <a:solidFill>
                  <a:srgbClr val="5C4A3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Komposisi</a:t>
            </a:r>
            <a:endParaRPr lang="id-ID" sz="1200" b="1" dirty="0"/>
          </a:p>
          <a:p>
            <a:pPr lvl="0"/>
            <a:r>
              <a:rPr lang="id-ID" sz="1200" b="1" dirty="0">
                <a:solidFill>
                  <a:srgbClr val="5C4A3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Tiap tablet mengandung : ................................</a:t>
            </a:r>
            <a:endParaRPr lang="id-ID" sz="1200" b="1" dirty="0"/>
          </a:p>
          <a:p>
            <a:pPr marL="514350" lvl="1" indent="-171450">
              <a:buFont typeface="+mj-lt"/>
              <a:buAutoNum type="alphaLcParenR" startAt="2"/>
            </a:pPr>
            <a:r>
              <a:rPr lang="id-ID" sz="1200" b="1" dirty="0">
                <a:solidFill>
                  <a:srgbClr val="5C4A3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Master Formula				(contoh di slide selanjutnya)</a:t>
            </a:r>
          </a:p>
          <a:p>
            <a:pPr marL="514350" lvl="1" indent="-171450">
              <a:buFont typeface="+mj-lt"/>
              <a:buAutoNum type="alphaLcParenR" startAt="2"/>
            </a:pPr>
            <a:r>
              <a:rPr lang="id-ID" sz="1200" b="1" dirty="0">
                <a:solidFill>
                  <a:srgbClr val="5C4A3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Uraian zat tambahan</a:t>
            </a:r>
            <a:endParaRPr lang="id-ID" sz="1200" b="1" dirty="0"/>
          </a:p>
          <a:p>
            <a:pPr marL="514350" lvl="1" indent="-171450">
              <a:buFont typeface="+mj-lt"/>
              <a:buAutoNum type="alphaLcParenR" startAt="2"/>
            </a:pPr>
            <a:r>
              <a:rPr lang="id-ID" sz="1200" b="1" dirty="0">
                <a:solidFill>
                  <a:srgbClr val="5C4A3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Alasan penambahan eksipien</a:t>
            </a:r>
            <a:endParaRPr lang="id-ID" sz="1200" b="1" dirty="0"/>
          </a:p>
          <a:p>
            <a:pPr marL="514350" lvl="1" indent="-171450">
              <a:buFont typeface="+mj-lt"/>
              <a:buAutoNum type="alphaLcParenR" startAt="2"/>
            </a:pPr>
            <a:r>
              <a:rPr lang="id-ID" sz="1200" b="1" dirty="0">
                <a:solidFill>
                  <a:srgbClr val="5C4A3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Perhitungan dan penimbangan</a:t>
            </a:r>
            <a:endParaRPr lang="id-ID" sz="1200" b="1" dirty="0"/>
          </a:p>
          <a:p>
            <a:pPr marL="514350" lvl="1" indent="-171450">
              <a:buFont typeface="+mj-lt"/>
              <a:buAutoNum type="alphaLcParenR" startAt="2"/>
            </a:pPr>
            <a:r>
              <a:rPr lang="id-ID" sz="1200" b="1" dirty="0">
                <a:solidFill>
                  <a:srgbClr val="5C4A3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Prosedur pembuatan tablet</a:t>
            </a:r>
            <a:endParaRPr lang="id-ID" sz="1200" b="1" dirty="0"/>
          </a:p>
          <a:p>
            <a:pPr marL="514350" lvl="1" indent="-171450">
              <a:buFont typeface="+mj-lt"/>
              <a:buAutoNum type="alphaLcParenR" startAt="2"/>
            </a:pPr>
            <a:r>
              <a:rPr lang="id-ID" sz="1200" b="1" dirty="0">
                <a:solidFill>
                  <a:srgbClr val="5C4A3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Uji Sediaan</a:t>
            </a:r>
            <a:endParaRPr lang="id-ID" sz="1200" b="1" dirty="0"/>
          </a:p>
        </p:txBody>
      </p:sp>
    </p:spTree>
    <p:extLst>
      <p:ext uri="{BB962C8B-B14F-4D97-AF65-F5344CB8AC3E}">
        <p14:creationId xmlns:p14="http://schemas.microsoft.com/office/powerpoint/2010/main" val="11366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pemberi</a:t>
            </a:r>
            <a:r>
              <a:rPr lang="en-US" dirty="0"/>
              <a:t> rasa (Sweetener)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3528" y="1859340"/>
            <a:ext cx="8820472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 err="1" smtClean="0"/>
              <a:t>Bahan</a:t>
            </a:r>
            <a:r>
              <a:rPr lang="en-US" sz="2800" dirty="0" smtClean="0"/>
              <a:t> </a:t>
            </a:r>
            <a:r>
              <a:rPr lang="en-US" sz="2800" dirty="0" err="1"/>
              <a:t>pemberi</a:t>
            </a:r>
            <a:r>
              <a:rPr lang="en-US" sz="2800" dirty="0"/>
              <a:t> rasa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bahan</a:t>
            </a:r>
            <a:r>
              <a:rPr lang="en-US" sz="2800" dirty="0"/>
              <a:t> yang </a:t>
            </a:r>
            <a:r>
              <a:rPr lang="en-US" sz="2800" dirty="0" err="1"/>
              <a:t>penting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pembuatan</a:t>
            </a:r>
            <a:r>
              <a:rPr lang="en-US" sz="2800" dirty="0"/>
              <a:t> </a:t>
            </a:r>
            <a:r>
              <a:rPr lang="en-US" sz="2800" dirty="0" smtClean="0"/>
              <a:t>tablet </a:t>
            </a:r>
            <a:r>
              <a:rPr lang="en-US" sz="2800" dirty="0" err="1"/>
              <a:t>hisap</a:t>
            </a:r>
            <a:r>
              <a:rPr lang="en-US" sz="2800" dirty="0" smtClean="0"/>
              <a:t>.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en-US" sz="2800" dirty="0" smtClean="0"/>
              <a:t>Rasa </a:t>
            </a:r>
            <a:r>
              <a:rPr lang="en-US" sz="2800" dirty="0"/>
              <a:t>yang </a:t>
            </a:r>
            <a:r>
              <a:rPr lang="en-US" sz="2800" dirty="0" err="1"/>
              <a:t>manis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menimbulkan</a:t>
            </a:r>
            <a:r>
              <a:rPr lang="en-US" sz="2800" dirty="0"/>
              <a:t> </a:t>
            </a:r>
            <a:r>
              <a:rPr lang="en-US" sz="2800" dirty="0" err="1" smtClean="0"/>
              <a:t>kesan</a:t>
            </a:r>
            <a:r>
              <a:rPr lang="en-US" sz="2800" dirty="0"/>
              <a:t> </a:t>
            </a:r>
            <a:r>
              <a:rPr lang="en-US" sz="2800" dirty="0" err="1" smtClean="0"/>
              <a:t>menyenangkan</a:t>
            </a:r>
            <a:r>
              <a:rPr lang="en-US" sz="2800" dirty="0" smtClean="0"/>
              <a:t>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digunakan</a:t>
            </a:r>
            <a:r>
              <a:rPr lang="en-US" sz="2800" dirty="0"/>
              <a:t>,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mempengaruhi</a:t>
            </a:r>
            <a:r>
              <a:rPr lang="en-US" sz="2800" dirty="0"/>
              <a:t> </a:t>
            </a:r>
            <a:r>
              <a:rPr lang="en-US" sz="2800" dirty="0" err="1"/>
              <a:t>penerimaan</a:t>
            </a:r>
            <a:r>
              <a:rPr lang="en-US" sz="2800" dirty="0"/>
              <a:t> </a:t>
            </a:r>
            <a:r>
              <a:rPr lang="en-US" sz="2800" dirty="0" err="1"/>
              <a:t>konsumen</a:t>
            </a:r>
            <a:r>
              <a:rPr lang="en-US" sz="2800" dirty="0"/>
              <a:t>. </a:t>
            </a:r>
            <a:r>
              <a:rPr lang="en-US" sz="2800" dirty="0" err="1"/>
              <a:t>Pada</a:t>
            </a:r>
            <a:r>
              <a:rPr lang="en-US" sz="2800" dirty="0"/>
              <a:t> tablet </a:t>
            </a:r>
            <a:r>
              <a:rPr lang="en-US" sz="2800" dirty="0" err="1"/>
              <a:t>hisap</a:t>
            </a:r>
            <a:r>
              <a:rPr lang="en-US" sz="2800" dirty="0"/>
              <a:t>,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pengisi</a:t>
            </a:r>
            <a:r>
              <a:rPr lang="en-US" sz="2800" dirty="0"/>
              <a:t> yang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berperan</a:t>
            </a:r>
            <a:r>
              <a:rPr lang="en-US" sz="2800" dirty="0"/>
              <a:t> </a:t>
            </a:r>
            <a:r>
              <a:rPr lang="en-US" sz="2800" dirty="0" err="1"/>
              <a:t>sekaligus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pemberi</a:t>
            </a:r>
            <a:r>
              <a:rPr lang="en-US" sz="2800" dirty="0"/>
              <a:t> rasa. </a:t>
            </a:r>
            <a:r>
              <a:rPr lang="en-US" sz="2800" dirty="0" err="1"/>
              <a:t>Bahan</a:t>
            </a:r>
            <a:r>
              <a:rPr lang="en-US" sz="2800" dirty="0"/>
              <a:t> </a:t>
            </a:r>
            <a:r>
              <a:rPr lang="en-US" sz="2800" dirty="0" err="1"/>
              <a:t>perasa</a:t>
            </a:r>
            <a:r>
              <a:rPr lang="en-US" sz="2800" dirty="0"/>
              <a:t> yang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dimasukkan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manitol</a:t>
            </a:r>
            <a:r>
              <a:rPr lang="en-US" sz="2800" dirty="0"/>
              <a:t>, </a:t>
            </a:r>
            <a:r>
              <a:rPr lang="en-US" sz="2800" dirty="0" err="1"/>
              <a:t>sukrosa</a:t>
            </a:r>
            <a:r>
              <a:rPr lang="en-US" sz="2800" dirty="0"/>
              <a:t>, </a:t>
            </a:r>
            <a:r>
              <a:rPr lang="en-US" sz="2800" dirty="0" err="1"/>
              <a:t>aspartam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sakarin</a:t>
            </a:r>
            <a:r>
              <a:rPr lang="en-US" sz="2800" dirty="0"/>
              <a:t> (</a:t>
            </a:r>
            <a:r>
              <a:rPr lang="en-US" sz="2800" dirty="0" err="1"/>
              <a:t>Sahoo</a:t>
            </a:r>
            <a:r>
              <a:rPr lang="en-US" sz="2800" dirty="0"/>
              <a:t>, 2007). </a:t>
            </a:r>
          </a:p>
        </p:txBody>
      </p:sp>
    </p:spTree>
    <p:extLst>
      <p:ext uri="{BB962C8B-B14F-4D97-AF65-F5344CB8AC3E}">
        <p14:creationId xmlns:p14="http://schemas.microsoft.com/office/powerpoint/2010/main" val="16103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43000"/>
            <a:ext cx="91440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33400"/>
            <a:ext cx="838200" cy="6096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6675" y="533400"/>
            <a:ext cx="76200" cy="6096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743200"/>
            <a:ext cx="91440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95600" y="1524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Brush Script MT" charset="0"/>
                <a:ea typeface="Brush Script MT" charset="0"/>
                <a:cs typeface="Brush Script MT" charset="0"/>
              </a:rPr>
              <a:t>Good luck</a:t>
            </a:r>
            <a:endParaRPr lang="en-US" sz="6000" b="1" dirty="0">
              <a:latin typeface="Brush Script MT" charset="0"/>
              <a:ea typeface="Brush Script MT" charset="0"/>
              <a:cs typeface="Brush Script M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86868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5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KOMPONEN TABLET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 algn="l">
              <a:buAutoNum type="arabicPeriod"/>
            </a:pPr>
            <a:r>
              <a:rPr lang="id-ID" sz="3200" dirty="0" smtClean="0">
                <a:solidFill>
                  <a:schemeClr val="tx1"/>
                </a:solidFill>
              </a:rPr>
              <a:t>ZAT AKTIF : mengacu pada </a:t>
            </a:r>
            <a:r>
              <a:rPr lang="id-ID" sz="3200" dirty="0" err="1" smtClean="0">
                <a:solidFill>
                  <a:schemeClr val="tx1"/>
                </a:solidFill>
              </a:rPr>
              <a:t>preformulasi</a:t>
            </a:r>
            <a:r>
              <a:rPr lang="id-ID" sz="3200" dirty="0" smtClean="0">
                <a:solidFill>
                  <a:schemeClr val="tx1"/>
                </a:solidFill>
              </a:rPr>
              <a:t> tablet</a:t>
            </a:r>
          </a:p>
          <a:p>
            <a:pPr marL="385763" indent="-385763" algn="l">
              <a:buAutoNum type="arabicPeriod"/>
            </a:pPr>
            <a:r>
              <a:rPr lang="id-ID" sz="3200" dirty="0" smtClean="0">
                <a:solidFill>
                  <a:schemeClr val="tx1"/>
                </a:solidFill>
              </a:rPr>
              <a:t>ZAT TAMBAHAN (eksipien)</a:t>
            </a:r>
          </a:p>
          <a:p>
            <a:pPr marL="800100" lvl="1" indent="-457200"/>
            <a:r>
              <a:rPr lang="id-ID" sz="3200" dirty="0" smtClean="0"/>
              <a:t>Pengisi</a:t>
            </a:r>
          </a:p>
          <a:p>
            <a:pPr marL="800100" lvl="1" indent="-457200"/>
            <a:r>
              <a:rPr lang="id-ID" sz="3200" dirty="0" smtClean="0"/>
              <a:t>Pengikat</a:t>
            </a:r>
          </a:p>
          <a:p>
            <a:pPr marL="800100" lvl="1" indent="-457200"/>
            <a:r>
              <a:rPr lang="id-ID" sz="3200" dirty="0" smtClean="0"/>
              <a:t>Penghancur</a:t>
            </a:r>
          </a:p>
          <a:p>
            <a:pPr marL="800100" lvl="1" indent="-457200"/>
            <a:r>
              <a:rPr lang="id-ID" sz="3200" dirty="0" smtClean="0"/>
              <a:t>Pelincir/Pelicin (</a:t>
            </a:r>
            <a:r>
              <a:rPr lang="id-ID" sz="3200" dirty="0" err="1" smtClean="0"/>
              <a:t>lubrikan</a:t>
            </a:r>
            <a:r>
              <a:rPr lang="id-ID" sz="3200" dirty="0" smtClean="0"/>
              <a:t>, </a:t>
            </a:r>
            <a:r>
              <a:rPr lang="id-ID" sz="3200" dirty="0" err="1" smtClean="0"/>
              <a:t>glidan</a:t>
            </a:r>
            <a:r>
              <a:rPr lang="id-ID" sz="3200" dirty="0" smtClean="0"/>
              <a:t>, </a:t>
            </a:r>
            <a:r>
              <a:rPr lang="id-ID" sz="3200" dirty="0" err="1" smtClean="0"/>
              <a:t>antiadherent</a:t>
            </a:r>
            <a:r>
              <a:rPr lang="id-ID" sz="3200" dirty="0" smtClean="0"/>
              <a:t>)</a:t>
            </a:r>
          </a:p>
          <a:p>
            <a:pPr marL="800100" lvl="1" indent="-457200"/>
            <a:r>
              <a:rPr lang="id-ID" sz="3200" dirty="0" err="1" smtClean="0"/>
              <a:t>Essens</a:t>
            </a:r>
            <a:endParaRPr lang="id-ID" sz="3200" dirty="0" smtClean="0"/>
          </a:p>
          <a:p>
            <a:pPr marL="728663" lvl="1" indent="-385763">
              <a:buAutoNum type="arabicPeriod"/>
            </a:pP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9740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620689"/>
            <a:ext cx="7200897" cy="64807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ZAT PENGISI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036496" cy="558923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id-ID" sz="2400" dirty="0">
                <a:solidFill>
                  <a:schemeClr val="tx1"/>
                </a:solidFill>
              </a:rPr>
              <a:t>Zat inert yang ditambahkan dalam formula tablet yang ditujukan untuk membuat bobot tablet sesuai dengan yang diharapkan</a:t>
            </a:r>
          </a:p>
          <a:p>
            <a:pPr algn="just"/>
            <a:r>
              <a:rPr lang="id-ID" sz="2400" dirty="0">
                <a:solidFill>
                  <a:schemeClr val="tx1"/>
                </a:solidFill>
              </a:rPr>
              <a:t>Syarat :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id-ID" sz="2400" dirty="0">
                <a:solidFill>
                  <a:schemeClr val="tx1"/>
                </a:solidFill>
              </a:rPr>
              <a:t>Harus non toksik dan dapat memenuhi peraturan-peraturan 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id-ID" sz="2400" dirty="0">
                <a:solidFill>
                  <a:schemeClr val="tx1"/>
                </a:solidFill>
              </a:rPr>
              <a:t>Harus tersedia dalam jumlah yang cukup di sesuai negara tempat produk itu dibuat.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id-ID" sz="2400" dirty="0">
                <a:solidFill>
                  <a:schemeClr val="tx1"/>
                </a:solidFill>
              </a:rPr>
              <a:t>Harganya harus cukup murah.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id-ID" sz="2400" dirty="0">
                <a:solidFill>
                  <a:schemeClr val="tx1"/>
                </a:solidFill>
              </a:rPr>
              <a:t>Tidak boleh saling berkontraindikasi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id-ID" sz="2400" dirty="0">
                <a:solidFill>
                  <a:schemeClr val="tx1"/>
                </a:solidFill>
              </a:rPr>
              <a:t>Harus stabil secara fisik dan kimia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id-ID" sz="2400" dirty="0">
                <a:solidFill>
                  <a:schemeClr val="tx1"/>
                </a:solidFill>
              </a:rPr>
              <a:t>Harus bebas dari segala jenis mikroba yang patogen atau yang ditentukan.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id-ID" sz="2400" dirty="0">
                <a:solidFill>
                  <a:schemeClr val="tx1"/>
                </a:solidFill>
              </a:rPr>
              <a:t>Harus color compatible (tidak boleh mengganggu warna).</a:t>
            </a:r>
          </a:p>
          <a:p>
            <a:pPr marL="342900" indent="-342900" algn="just">
              <a:buFont typeface="Arial" charset="0"/>
              <a:buChar char="•"/>
            </a:pPr>
            <a:r>
              <a:rPr lang="id-ID" sz="2400" dirty="0">
                <a:solidFill>
                  <a:schemeClr val="tx1"/>
                </a:solidFill>
              </a:rPr>
              <a:t>Tidak boleh mengganggu bioavailabilitas obat.</a:t>
            </a:r>
          </a:p>
          <a:p>
            <a:pPr algn="just"/>
            <a:endParaRPr lang="id-ID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2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pengisi</a:t>
            </a:r>
            <a:r>
              <a:rPr lang="en-US" dirty="0"/>
              <a:t> (Diluent)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1560" y="1859340"/>
            <a:ext cx="8075240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err="1" smtClean="0">
                <a:latin typeface="+mj-lt"/>
              </a:rPr>
              <a:t>Bahan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pengisi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adalah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suatu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bahan</a:t>
            </a:r>
            <a:r>
              <a:rPr lang="en-US" sz="2400" dirty="0">
                <a:latin typeface="+mj-lt"/>
              </a:rPr>
              <a:t> yang </a:t>
            </a:r>
            <a:r>
              <a:rPr lang="en-US" sz="2400" dirty="0" err="1">
                <a:latin typeface="+mj-lt"/>
              </a:rPr>
              <a:t>ditambahkan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dengan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sengaja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bertujuan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untuk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memperbesar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ukuran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berat</a:t>
            </a:r>
            <a:r>
              <a:rPr lang="en-US" sz="2400" dirty="0">
                <a:latin typeface="+mj-lt"/>
              </a:rPr>
              <a:t> tablet </a:t>
            </a:r>
            <a:r>
              <a:rPr lang="en-US" sz="2400" dirty="0" err="1">
                <a:latin typeface="+mj-lt"/>
              </a:rPr>
              <a:t>dan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digunakan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ketika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dosis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obat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tidak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cukup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untuk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membentuk</a:t>
            </a:r>
            <a:r>
              <a:rPr lang="en-US" sz="2400" dirty="0">
                <a:latin typeface="+mj-lt"/>
              </a:rPr>
              <a:t> bulk</a:t>
            </a:r>
            <a:r>
              <a:rPr lang="en-US" sz="2400" dirty="0" smtClean="0">
                <a:latin typeface="+mj-lt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Bahan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pengisi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dapat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memperbaiki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daya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kohesifitas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sehingga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dapat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memacu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aliran</a:t>
            </a:r>
            <a:r>
              <a:rPr lang="en-US" sz="2400" dirty="0">
                <a:latin typeface="+mj-lt"/>
              </a:rPr>
              <a:t>. </a:t>
            </a:r>
            <a:r>
              <a:rPr lang="en-US" sz="2400" dirty="0" err="1">
                <a:latin typeface="+mj-lt"/>
              </a:rPr>
              <a:t>Bahan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pengisi</a:t>
            </a:r>
            <a:r>
              <a:rPr lang="en-US" sz="2400" dirty="0">
                <a:latin typeface="+mj-lt"/>
              </a:rPr>
              <a:t> yang </a:t>
            </a:r>
            <a:r>
              <a:rPr lang="en-US" sz="2400" dirty="0" err="1">
                <a:latin typeface="+mj-lt"/>
              </a:rPr>
              <a:t>dapat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digunakan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adalah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dekstrosa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sukrosa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laktosa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manitol</a:t>
            </a:r>
            <a:r>
              <a:rPr lang="en-US" sz="2400" dirty="0">
                <a:latin typeface="+mj-lt"/>
              </a:rPr>
              <a:t>, sorbitol </a:t>
            </a:r>
            <a:r>
              <a:rPr lang="en-US" sz="2400" dirty="0" err="1">
                <a:latin typeface="+mj-lt"/>
              </a:rPr>
              <a:t>dan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bahan</a:t>
            </a:r>
            <a:r>
              <a:rPr lang="en-US" sz="2400" dirty="0">
                <a:latin typeface="+mj-lt"/>
              </a:rPr>
              <a:t> lain yang </a:t>
            </a:r>
            <a:r>
              <a:rPr lang="en-US" sz="2400" dirty="0" err="1">
                <a:latin typeface="+mj-lt"/>
              </a:rPr>
              <a:t>cocok</a:t>
            </a:r>
            <a:r>
              <a:rPr lang="en-US" sz="2400" dirty="0">
                <a:latin typeface="+mj-lt"/>
              </a:rPr>
              <a:t> (</a:t>
            </a:r>
            <a:r>
              <a:rPr lang="en-US" sz="2400" dirty="0" err="1">
                <a:latin typeface="+mj-lt"/>
              </a:rPr>
              <a:t>Sahoo</a:t>
            </a:r>
            <a:r>
              <a:rPr lang="en-US" sz="2400" dirty="0">
                <a:latin typeface="+mj-lt"/>
              </a:rPr>
              <a:t>, 2007). </a:t>
            </a:r>
            <a:endParaRPr lang="en-US" sz="2400" dirty="0" smtClean="0">
              <a:latin typeface="+mj-lt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err="1">
                <a:latin typeface="+mj-lt"/>
              </a:rPr>
              <a:t>Bahan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pengisi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berfungsi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sebagai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penyesuaian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bobot</a:t>
            </a:r>
            <a:r>
              <a:rPr lang="en-US" sz="2400" dirty="0">
                <a:latin typeface="+mj-lt"/>
              </a:rPr>
              <a:t> tablet (</a:t>
            </a:r>
            <a:r>
              <a:rPr lang="en-US" sz="2400" dirty="0" err="1">
                <a:latin typeface="+mj-lt"/>
              </a:rPr>
              <a:t>Siregar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Wikarsa</a:t>
            </a:r>
            <a:r>
              <a:rPr lang="en-US" sz="2400" dirty="0">
                <a:latin typeface="+mj-lt"/>
              </a:rPr>
              <a:t>, 2010) </a:t>
            </a:r>
            <a:r>
              <a:rPr lang="en-US" sz="2400" dirty="0" err="1">
                <a:latin typeface="+mj-lt"/>
              </a:rPr>
              <a:t>sehingga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sem</a:t>
            </a:r>
            <a:r>
              <a:rPr lang="en-US" sz="2400" dirty="0">
                <a:latin typeface="+mj-lt"/>
              </a:rPr>
              <a:t> akin </a:t>
            </a:r>
            <a:r>
              <a:rPr lang="en-US" sz="2400" dirty="0" err="1">
                <a:latin typeface="+mj-lt"/>
              </a:rPr>
              <a:t>besar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konsentrasi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bahan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pengisi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maka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bobot</a:t>
            </a:r>
            <a:r>
              <a:rPr lang="en-US" sz="2400" dirty="0">
                <a:latin typeface="+mj-lt"/>
              </a:rPr>
              <a:t> tablet </a:t>
            </a:r>
            <a:r>
              <a:rPr lang="en-US" sz="2400" dirty="0" err="1">
                <a:latin typeface="+mj-lt"/>
              </a:rPr>
              <a:t>semakin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bertambah</a:t>
            </a:r>
            <a:r>
              <a:rPr lang="en-US" sz="2400" dirty="0">
                <a:latin typeface="+mj-lt"/>
              </a:rPr>
              <a:t>. 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057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en-US" dirty="0" err="1" smtClean="0"/>
              <a:t>Pengisi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2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C</a:t>
            </a:r>
            <a:r>
              <a:rPr lang="id-ID" sz="2800" dirty="0" err="1" smtClean="0">
                <a:solidFill>
                  <a:schemeClr val="tx1"/>
                </a:solidFill>
              </a:rPr>
              <a:t>ontoh</a:t>
            </a:r>
            <a:r>
              <a:rPr lang="id-ID" sz="2800" dirty="0" smtClean="0">
                <a:solidFill>
                  <a:schemeClr val="tx1"/>
                </a:solidFill>
              </a:rPr>
              <a:t> Pengisi </a:t>
            </a:r>
            <a:r>
              <a:rPr lang="id-ID" sz="2800" dirty="0">
                <a:solidFill>
                  <a:schemeClr val="tx1"/>
                </a:solidFill>
              </a:rPr>
              <a:t>	:</a:t>
            </a:r>
          </a:p>
          <a:p>
            <a:pPr algn="just"/>
            <a:r>
              <a:rPr lang="en-US" sz="2800" dirty="0" err="1">
                <a:solidFill>
                  <a:schemeClr val="tx1"/>
                </a:solidFill>
              </a:rPr>
              <a:t>Avicel</a:t>
            </a:r>
            <a:r>
              <a:rPr lang="id-ID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Kalsium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sulfat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trihidrat</a:t>
            </a:r>
            <a:r>
              <a:rPr lang="id-ID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Laktosa</a:t>
            </a:r>
            <a:r>
              <a:rPr lang="id-ID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Sukrosa</a:t>
            </a:r>
            <a:r>
              <a:rPr lang="id-ID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Dekstrosa</a:t>
            </a:r>
            <a:r>
              <a:rPr lang="id-ID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Manitol</a:t>
            </a:r>
            <a:r>
              <a:rPr lang="id-ID" sz="2800" dirty="0">
                <a:solidFill>
                  <a:schemeClr val="tx1"/>
                </a:solidFill>
              </a:rPr>
              <a:t>, </a:t>
            </a:r>
            <a:r>
              <a:rPr lang="id-ID" sz="2800" dirty="0" err="1">
                <a:solidFill>
                  <a:schemeClr val="tx1"/>
                </a:solidFill>
              </a:rPr>
              <a:t>Amylum</a:t>
            </a:r>
            <a:endParaRPr lang="id-ID" sz="2800" dirty="0">
              <a:solidFill>
                <a:schemeClr val="tx1"/>
              </a:solidFill>
            </a:endParaRPr>
          </a:p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15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pengikat</a:t>
            </a:r>
            <a:r>
              <a:rPr lang="en-US" dirty="0"/>
              <a:t> (Binder)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97152"/>
          </a:xfrm>
          <a:solidFill>
            <a:schemeClr val="bg1"/>
          </a:solidFill>
        </p:spPr>
        <p:txBody>
          <a:bodyPr/>
          <a:lstStyle/>
          <a:p>
            <a:pPr marL="342900" indent="-342900" algn="just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Bahan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pengikat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berfungsi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untuk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menjaga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kesatuan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granul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sehingga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diperoleh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granul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baik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dapat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membentuk</a:t>
            </a:r>
            <a:r>
              <a:rPr lang="en-US" sz="2800" dirty="0">
                <a:solidFill>
                  <a:schemeClr val="tx1"/>
                </a:solidFill>
              </a:rPr>
              <a:t> tablet </a:t>
            </a:r>
            <a:r>
              <a:rPr lang="en-US" sz="2800" dirty="0" err="1">
                <a:solidFill>
                  <a:schemeClr val="tx1"/>
                </a:solidFill>
              </a:rPr>
              <a:t>kompak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tidak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mudah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pecah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Bahan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pengikat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ditambahkan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dapat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mempergaruhi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kekerasan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waktu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larut</a:t>
            </a:r>
            <a:r>
              <a:rPr lang="en-US" sz="2800" dirty="0">
                <a:solidFill>
                  <a:schemeClr val="tx1"/>
                </a:solidFill>
              </a:rPr>
              <a:t> tablet </a:t>
            </a:r>
            <a:r>
              <a:rPr lang="en-US" sz="2800" dirty="0" err="1">
                <a:solidFill>
                  <a:schemeClr val="tx1"/>
                </a:solidFill>
              </a:rPr>
              <a:t>hisap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Salah </a:t>
            </a:r>
            <a:r>
              <a:rPr lang="en-US" sz="2800" dirty="0" err="1">
                <a:solidFill>
                  <a:schemeClr val="tx1"/>
                </a:solidFill>
              </a:rPr>
              <a:t>satu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bahan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pengikat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dapat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digunakan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adalah</a:t>
            </a:r>
            <a:r>
              <a:rPr lang="en-US" sz="2800" dirty="0">
                <a:solidFill>
                  <a:schemeClr val="tx1"/>
                </a:solidFill>
              </a:rPr>
              <a:t> PVP, gum </a:t>
            </a:r>
            <a:r>
              <a:rPr lang="en-US" sz="2800" dirty="0" err="1">
                <a:solidFill>
                  <a:schemeClr val="tx1"/>
                </a:solidFill>
              </a:rPr>
              <a:t>akasia</a:t>
            </a:r>
            <a:r>
              <a:rPr lang="en-US" sz="2800" dirty="0">
                <a:solidFill>
                  <a:schemeClr val="tx1"/>
                </a:solidFill>
              </a:rPr>
              <a:t>, PVP, gelatin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guar gum (Gad, 2008). </a:t>
            </a:r>
          </a:p>
          <a:p>
            <a:pPr algn="just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2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id-ID" b="1" dirty="0" smtClean="0"/>
              <a:t>PENGIKAT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200" indent="-457200" algn="just">
              <a:buFont typeface="Arial" charset="0"/>
              <a:buChar char="•"/>
            </a:pPr>
            <a:r>
              <a:rPr lang="id-ID" sz="2800" dirty="0">
                <a:solidFill>
                  <a:schemeClr val="tx1"/>
                </a:solidFill>
              </a:rPr>
              <a:t>U</a:t>
            </a:r>
            <a:r>
              <a:rPr lang="id-ID" sz="2800" dirty="0" smtClean="0">
                <a:solidFill>
                  <a:schemeClr val="tx1"/>
                </a:solidFill>
              </a:rPr>
              <a:t>ntuk </a:t>
            </a:r>
            <a:r>
              <a:rPr lang="id-ID" sz="2800" dirty="0">
                <a:solidFill>
                  <a:schemeClr val="tx1"/>
                </a:solidFill>
              </a:rPr>
              <a:t>membentuk granul atau menaikkan kekompakan kohesi bagi tablet yang dicetak langsung </a:t>
            </a:r>
            <a:r>
              <a:rPr lang="id-ID" sz="2800" i="1" dirty="0">
                <a:solidFill>
                  <a:schemeClr val="tx1"/>
                </a:solidFill>
              </a:rPr>
              <a:t>(</a:t>
            </a:r>
            <a:r>
              <a:rPr lang="id-ID" sz="2800" i="1" dirty="0" err="1" smtClean="0">
                <a:solidFill>
                  <a:schemeClr val="tx1"/>
                </a:solidFill>
              </a:rPr>
              <a:t>Lachman</a:t>
            </a:r>
            <a:r>
              <a:rPr lang="id-ID" sz="2800" i="1" dirty="0" smtClean="0">
                <a:solidFill>
                  <a:schemeClr val="tx1"/>
                </a:solidFill>
              </a:rPr>
              <a:t>, 1994)</a:t>
            </a:r>
          </a:p>
          <a:p>
            <a:pPr marL="457200" lvl="0" indent="-457200" algn="just" fontAlgn="base">
              <a:buFont typeface="Arial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Pengikat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bisa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berupa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gula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polimer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id-ID" sz="2800" dirty="0">
              <a:solidFill>
                <a:schemeClr val="tx1"/>
              </a:solidFill>
            </a:endParaRPr>
          </a:p>
          <a:p>
            <a:pPr marL="457200" lvl="0" indent="-457200" algn="just" fontAlgn="base">
              <a:buFont typeface="Arial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Pengikat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berupa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polimer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alam</a:t>
            </a:r>
            <a:r>
              <a:rPr lang="en-US" sz="2800" dirty="0">
                <a:solidFill>
                  <a:schemeClr val="tx1"/>
                </a:solidFill>
              </a:rPr>
              <a:t>: starch, gum (acacia, </a:t>
            </a:r>
            <a:r>
              <a:rPr lang="en-US" sz="2800" dirty="0" err="1">
                <a:solidFill>
                  <a:schemeClr val="tx1"/>
                </a:solidFill>
              </a:rPr>
              <a:t>tragacanth</a:t>
            </a:r>
            <a:r>
              <a:rPr lang="en-US" sz="2800" dirty="0">
                <a:solidFill>
                  <a:schemeClr val="tx1"/>
                </a:solidFill>
              </a:rPr>
              <a:t>, gelatin)</a:t>
            </a:r>
            <a:endParaRPr lang="id-ID" sz="2800" dirty="0">
              <a:solidFill>
                <a:schemeClr val="tx1"/>
              </a:solidFill>
            </a:endParaRPr>
          </a:p>
          <a:p>
            <a:pPr marL="457200" lvl="0" indent="-457200" algn="just" fontAlgn="base">
              <a:buFont typeface="Arial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Pengikat</a:t>
            </a:r>
            <a:r>
              <a:rPr lang="en-US" sz="2800" dirty="0">
                <a:solidFill>
                  <a:schemeClr val="tx1"/>
                </a:solidFill>
              </a:rPr>
              <a:t> yang </a:t>
            </a:r>
            <a:r>
              <a:rPr lang="en-US" sz="2800" dirty="0" err="1">
                <a:solidFill>
                  <a:schemeClr val="tx1"/>
                </a:solidFill>
              </a:rPr>
              <a:t>berupa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polimer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sintetik</a:t>
            </a:r>
            <a:r>
              <a:rPr lang="en-US" sz="2800" dirty="0">
                <a:solidFill>
                  <a:schemeClr val="tx1"/>
                </a:solidFill>
              </a:rPr>
              <a:t>: PVP, </a:t>
            </a:r>
            <a:r>
              <a:rPr lang="en-US" sz="2800" dirty="0" err="1">
                <a:solidFill>
                  <a:schemeClr val="tx1"/>
                </a:solidFill>
              </a:rPr>
              <a:t>metilselulosa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etilselulosa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hidroksipropilselulosa</a:t>
            </a:r>
            <a:endParaRPr lang="id-ID" sz="2800" dirty="0">
              <a:solidFill>
                <a:schemeClr val="tx1"/>
              </a:solidFill>
            </a:endParaRPr>
          </a:p>
          <a:p>
            <a:pPr marL="457200" lvl="0" indent="-457200" algn="just" fontAlgn="base">
              <a:buFont typeface="Arial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Bisa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dengan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cara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kering</a:t>
            </a:r>
            <a:r>
              <a:rPr lang="en-US" sz="2800" dirty="0">
                <a:solidFill>
                  <a:schemeClr val="tx1"/>
                </a:solidFill>
              </a:rPr>
              <a:t>/</a:t>
            </a:r>
            <a:r>
              <a:rPr lang="en-US" sz="2800" dirty="0" err="1">
                <a:solidFill>
                  <a:schemeClr val="tx1"/>
                </a:solidFill>
              </a:rPr>
              <a:t>basah</a:t>
            </a:r>
            <a:r>
              <a:rPr lang="en-US" sz="2800" dirty="0">
                <a:solidFill>
                  <a:schemeClr val="tx1"/>
                </a:solidFill>
              </a:rPr>
              <a:t>. Cara </a:t>
            </a:r>
            <a:r>
              <a:rPr lang="en-US" sz="2800" dirty="0" err="1">
                <a:solidFill>
                  <a:schemeClr val="tx1"/>
                </a:solidFill>
              </a:rPr>
              <a:t>basah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lebih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sedikit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membutuhkan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bahan</a:t>
            </a:r>
            <a:r>
              <a:rPr lang="en-US" sz="2800" dirty="0" smtClean="0"/>
              <a:t>.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6872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PPT Esa Unggu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Esa Unggul</Template>
  <TotalTime>3375</TotalTime>
  <Words>1268</Words>
  <Application>Microsoft Macintosh PowerPoint</Application>
  <PresentationFormat>On-screen Show (4:3)</PresentationFormat>
  <Paragraphs>255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Brush Script MT</vt:lpstr>
      <vt:lpstr>Calibri</vt:lpstr>
      <vt:lpstr>Crimson Text</vt:lpstr>
      <vt:lpstr>Times New Roman</vt:lpstr>
      <vt:lpstr>Arial</vt:lpstr>
      <vt:lpstr>Template PPT Esa Unggul</vt:lpstr>
      <vt:lpstr>RATIH DYAH PERTIWI, M.Farm, Apt</vt:lpstr>
      <vt:lpstr>Pengantar :</vt:lpstr>
      <vt:lpstr>KOMPONEN TABLET</vt:lpstr>
      <vt:lpstr>ZAT PENGISI</vt:lpstr>
      <vt:lpstr>Bahan pengisi (Diluent)</vt:lpstr>
      <vt:lpstr>Pengisi</vt:lpstr>
      <vt:lpstr>PowerPoint Presentation</vt:lpstr>
      <vt:lpstr>Bahan pengikat (Binder)</vt:lpstr>
      <vt:lpstr>PENGIKAT</vt:lpstr>
      <vt:lpstr>PowerPoint Presentation</vt:lpstr>
      <vt:lpstr>PowerPoint Presentation</vt:lpstr>
      <vt:lpstr>PowerPoint Presentation</vt:lpstr>
      <vt:lpstr>Beberapa Jenis Bahan pengikat basah(Anwar, 2012) : </vt:lpstr>
      <vt:lpstr>Beberapa Jenis Bahan pengikat kering (Anwar, 2012) : </vt:lpstr>
      <vt:lpstr>PowerPoint Presentation</vt:lpstr>
      <vt:lpstr>Bahan Penghancur</vt:lpstr>
      <vt:lpstr>Disintegran / Penghancur</vt:lpstr>
      <vt:lpstr>PowerPoint Presentation</vt:lpstr>
      <vt:lpstr>Mekanisme disintegran (Anwar, 2012)</vt:lpstr>
      <vt:lpstr>Super Disintegrant</vt:lpstr>
      <vt:lpstr>Bahan pelicin (Lubricant) </vt:lpstr>
      <vt:lpstr>Lubrikan / Pelincir (mengurangi gesekan)</vt:lpstr>
      <vt:lpstr>GLIDAN / Memperbaiki aliran</vt:lpstr>
      <vt:lpstr>ANTI ADHEREN</vt:lpstr>
      <vt:lpstr>LUBRIKAN</vt:lpstr>
      <vt:lpstr>GLIDAN</vt:lpstr>
      <vt:lpstr>PRE FORMULASI &amp; MASTER FORMULA</vt:lpstr>
      <vt:lpstr>Bahan pemberi rasa (Sweetener) 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OPERATOR6</dc:creator>
  <cp:lastModifiedBy>Microsoft Office User</cp:lastModifiedBy>
  <cp:revision>59</cp:revision>
  <dcterms:created xsi:type="dcterms:W3CDTF">2019-08-26T09:21:32Z</dcterms:created>
  <dcterms:modified xsi:type="dcterms:W3CDTF">2019-11-04T03:21:33Z</dcterms:modified>
</cp:coreProperties>
</file>